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3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7" r:id="rId2"/>
    <p:sldMasterId id="2147483844" r:id="rId3"/>
    <p:sldMasterId id="2147484116" r:id="rId4"/>
  </p:sldMasterIdLst>
  <p:notesMasterIdLst>
    <p:notesMasterId r:id="rId54"/>
  </p:notesMasterIdLst>
  <p:sldIdLst>
    <p:sldId id="776" r:id="rId5"/>
    <p:sldId id="259" r:id="rId6"/>
    <p:sldId id="1304" r:id="rId7"/>
    <p:sldId id="1338" r:id="rId8"/>
    <p:sldId id="1390" r:id="rId9"/>
    <p:sldId id="1391" r:id="rId10"/>
    <p:sldId id="1425" r:id="rId11"/>
    <p:sldId id="1428" r:id="rId12"/>
    <p:sldId id="1426" r:id="rId13"/>
    <p:sldId id="1437" r:id="rId14"/>
    <p:sldId id="1395" r:id="rId15"/>
    <p:sldId id="1393" r:id="rId16"/>
    <p:sldId id="1394" r:id="rId17"/>
    <p:sldId id="1396" r:id="rId18"/>
    <p:sldId id="1397" r:id="rId19"/>
    <p:sldId id="1398" r:id="rId20"/>
    <p:sldId id="1399" r:id="rId21"/>
    <p:sldId id="1400" r:id="rId22"/>
    <p:sldId id="1441" r:id="rId23"/>
    <p:sldId id="1403" r:id="rId24"/>
    <p:sldId id="1401" r:id="rId25"/>
    <p:sldId id="1402" r:id="rId26"/>
    <p:sldId id="1404" r:id="rId27"/>
    <p:sldId id="1405" r:id="rId28"/>
    <p:sldId id="1406" r:id="rId29"/>
    <p:sldId id="1407" r:id="rId30"/>
    <p:sldId id="1408" r:id="rId31"/>
    <p:sldId id="1434" r:id="rId32"/>
    <p:sldId id="1409" r:id="rId33"/>
    <p:sldId id="1410" r:id="rId34"/>
    <p:sldId id="1411" r:id="rId35"/>
    <p:sldId id="1412" r:id="rId36"/>
    <p:sldId id="1413" r:id="rId37"/>
    <p:sldId id="1414" r:id="rId38"/>
    <p:sldId id="1415" r:id="rId39"/>
    <p:sldId id="1416" r:id="rId40"/>
    <p:sldId id="1442" r:id="rId41"/>
    <p:sldId id="1417" r:id="rId42"/>
    <p:sldId id="1418" r:id="rId43"/>
    <p:sldId id="1419" r:id="rId44"/>
    <p:sldId id="1420" r:id="rId45"/>
    <p:sldId id="1421" r:id="rId46"/>
    <p:sldId id="1427" r:id="rId47"/>
    <p:sldId id="1422" r:id="rId48"/>
    <p:sldId id="1424" r:id="rId49"/>
    <p:sldId id="1444" r:id="rId50"/>
    <p:sldId id="1431" r:id="rId51"/>
    <p:sldId id="1445" r:id="rId52"/>
    <p:sldId id="1334" r:id="rId5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B2B366-7116-5EA5-D5A2-F44FFCBD338F}" name="ASM" initials="ASM" userId="ASM" providerId="None"/>
  <p188:author id="{1C12F373-AEAB-6712-D2AD-B496322DE21E}" name="Katarzyna Okupska" initials="KO" userId="S::k.okupska@asmpl.onmicrosoft.com::7b9d8fa4-d431-4642-972b-c479e4536e9d" providerId="AD"/>
  <p188:author id="{E3AAF181-0C21-1CC9-0025-6F3BD5E049BE}" name="Rojek Katarzyna" initials="KR" userId="S::krojek@mos.gov.pl::98eae6af-5c85-4f8e-aeb0-5581c974477e" providerId="AD"/>
  <p188:author id="{3C23E79E-BD62-FE89-B610-E684DD24CDB8}" name="Dec Łucja" initials="ŁD" userId="S::ldec@mos.gov.pl::7b7655b6-bffd-42bb-8cce-1f6abfdd027a" providerId="AD"/>
  <p188:author id="{745F47B3-5D3E-8AB4-0DCD-8FDC72D7354A}" name="Sobieszek Dominika" initials="DS" userId="S::dsobiesz@mos.gov.pl::f5ef6678-4412-4b58-ac11-2738344b697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DDX" initials="L" lastIdx="1" clrIdx="0"/>
  <p:cmAuthor id="2" name="Alina Woźniak" initials="AW" lastIdx="1" clrIdx="1">
    <p:extLst>
      <p:ext uri="{19B8F6BF-5375-455C-9EA6-DF929625EA0E}">
        <p15:presenceInfo xmlns:p15="http://schemas.microsoft.com/office/powerpoint/2012/main" userId="S::a.wozniak@asmpl.onmicrosoft.com::26ec96cd-09ea-4334-a26b-af57955a2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A9A"/>
    <a:srgbClr val="597ED9"/>
    <a:srgbClr val="B0C3E6"/>
    <a:srgbClr val="FFFFFF"/>
    <a:srgbClr val="9E68FE"/>
    <a:srgbClr val="A478E4"/>
    <a:srgbClr val="CC66FF"/>
    <a:srgbClr val="FF66CC"/>
    <a:srgbClr val="CBCDD2"/>
    <a:srgbClr val="F0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4" autoAdjust="0"/>
    <p:restoredTop sz="94641" autoAdjust="0"/>
  </p:normalViewPr>
  <p:slideViewPr>
    <p:cSldViewPr snapToGrid="0">
      <p:cViewPr varScale="1">
        <p:scale>
          <a:sx n="59" d="100"/>
          <a:sy n="59" d="100"/>
        </p:scale>
        <p:origin x="118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16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swiat\Desktop\MKiS\OUTPUTTm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schemeClr val="tx2"/>
                </a:solidFill>
              </a:rPr>
              <a:t>Płeć – wg województw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Arkusz1!$C$2</c:f>
              <c:strCache>
                <c:ptCount val="1"/>
                <c:pt idx="0">
                  <c:v>Kobieta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Arkusz1!$B$3:$B$19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Arkusz1!$C$3:$C$19</c:f>
              <c:numCache>
                <c:formatCode>###0.0%</c:formatCode>
                <c:ptCount val="17"/>
                <c:pt idx="0">
                  <c:v>0.52500000000000002</c:v>
                </c:pt>
                <c:pt idx="1">
                  <c:v>0.50769230769230766</c:v>
                </c:pt>
                <c:pt idx="2">
                  <c:v>0.52238805970149249</c:v>
                </c:pt>
                <c:pt idx="3">
                  <c:v>0.5185185185185186</c:v>
                </c:pt>
                <c:pt idx="4">
                  <c:v>0.52459016393442626</c:v>
                </c:pt>
                <c:pt idx="5">
                  <c:v>0.52272727272727271</c:v>
                </c:pt>
                <c:pt idx="6">
                  <c:v>0.528169014084507</c:v>
                </c:pt>
                <c:pt idx="7">
                  <c:v>0.5</c:v>
                </c:pt>
                <c:pt idx="8">
                  <c:v>0.51923076923076916</c:v>
                </c:pt>
                <c:pt idx="9">
                  <c:v>0.5</c:v>
                </c:pt>
                <c:pt idx="10">
                  <c:v>0.51666666666666661</c:v>
                </c:pt>
                <c:pt idx="11">
                  <c:v>0.52727272727272723</c:v>
                </c:pt>
                <c:pt idx="12">
                  <c:v>0.53333333333333333</c:v>
                </c:pt>
                <c:pt idx="13">
                  <c:v>0.5</c:v>
                </c:pt>
                <c:pt idx="14">
                  <c:v>0.51136363636363635</c:v>
                </c:pt>
                <c:pt idx="15">
                  <c:v>0.52272727272727271</c:v>
                </c:pt>
                <c:pt idx="16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F9-47A0-A157-4DD984A46CF4}"/>
            </c:ext>
          </c:extLst>
        </c:ser>
        <c:ser>
          <c:idx val="1"/>
          <c:order val="1"/>
          <c:tx>
            <c:strRef>
              <c:f>Arkusz1!$D$2</c:f>
              <c:strCache>
                <c:ptCount val="1"/>
                <c:pt idx="0">
                  <c:v>Mężczyzna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Arkusz1!$B$3:$B$19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Arkusz1!$D$3:$D$19</c:f>
              <c:numCache>
                <c:formatCode>###0.0%</c:formatCode>
                <c:ptCount val="17"/>
                <c:pt idx="0">
                  <c:v>0.47499999999999998</c:v>
                </c:pt>
                <c:pt idx="1">
                  <c:v>0.49230769230769234</c:v>
                </c:pt>
                <c:pt idx="2">
                  <c:v>0.47761194029850751</c:v>
                </c:pt>
                <c:pt idx="3">
                  <c:v>0.48148148148148145</c:v>
                </c:pt>
                <c:pt idx="4">
                  <c:v>0.47540983606557374</c:v>
                </c:pt>
                <c:pt idx="5">
                  <c:v>0.47727272727272729</c:v>
                </c:pt>
                <c:pt idx="6">
                  <c:v>0.47183098591549294</c:v>
                </c:pt>
                <c:pt idx="7">
                  <c:v>0.5</c:v>
                </c:pt>
                <c:pt idx="8">
                  <c:v>0.48076923076923078</c:v>
                </c:pt>
                <c:pt idx="9">
                  <c:v>0.5</c:v>
                </c:pt>
                <c:pt idx="10">
                  <c:v>0.48333333333333334</c:v>
                </c:pt>
                <c:pt idx="11">
                  <c:v>0.47272727272727272</c:v>
                </c:pt>
                <c:pt idx="12">
                  <c:v>0.46666666666666662</c:v>
                </c:pt>
                <c:pt idx="13">
                  <c:v>0.5</c:v>
                </c:pt>
                <c:pt idx="14">
                  <c:v>0.48863636363636365</c:v>
                </c:pt>
                <c:pt idx="15">
                  <c:v>0.47727272727272729</c:v>
                </c:pt>
                <c:pt idx="1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F9-47A0-A157-4DD984A46C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9242592"/>
        <c:axId val="779228192"/>
      </c:barChart>
      <c:catAx>
        <c:axId val="7792425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9228192"/>
        <c:crosses val="autoZero"/>
        <c:auto val="1"/>
        <c:lblAlgn val="ctr"/>
        <c:lblOffset val="100"/>
        <c:noMultiLvlLbl val="0"/>
      </c:catAx>
      <c:valAx>
        <c:axId val="7792281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7792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Czy otrzymał(a) Pan(i) lub nabył(a) Pan(i) w roku 2025 używane meble, np. krzesła, tapczany, stoliki, szafy? - wg wykształcenia</a:t>
            </a:r>
            <a:endParaRPr lang="pl-PL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'P1'!$B$3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07-411E-80CA-240B41D28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'P1'!$AO$2:$AU$2</c:f>
              <c:strCache>
                <c:ptCount val="7"/>
                <c:pt idx="0">
                  <c:v>podstawowe, gimnazjalne</c:v>
                </c:pt>
                <c:pt idx="1">
                  <c:v>zasadnicze zawodowe</c:v>
                </c:pt>
                <c:pt idx="2">
                  <c:v>średnie ogólne</c:v>
                </c:pt>
                <c:pt idx="3">
                  <c:v>średnie techniczne</c:v>
                </c:pt>
                <c:pt idx="4">
                  <c:v>wyższe ( licencjackie/inżynierskie/magisterskie)</c:v>
                </c:pt>
                <c:pt idx="5">
                  <c:v>Doktorat</c:v>
                </c:pt>
                <c:pt idx="6">
                  <c:v>Ogółem</c:v>
                </c:pt>
              </c:strCache>
            </c:strRef>
          </c:cat>
          <c:val>
            <c:numRef>
              <c:f>'P1'!$AO$3:$AU$3</c:f>
              <c:numCache>
                <c:formatCode>###0.0%</c:formatCode>
                <c:ptCount val="7"/>
                <c:pt idx="0">
                  <c:v>0.14285714285714288</c:v>
                </c:pt>
                <c:pt idx="1">
                  <c:v>7.8947368421052627E-2</c:v>
                </c:pt>
                <c:pt idx="2">
                  <c:v>9.3220338983050849E-2</c:v>
                </c:pt>
                <c:pt idx="3">
                  <c:v>0.17167381974248927</c:v>
                </c:pt>
                <c:pt idx="4">
                  <c:v>0.13028764805414553</c:v>
                </c:pt>
                <c:pt idx="5">
                  <c:v>0</c:v>
                </c:pt>
                <c:pt idx="6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07-411E-80CA-240B41D287B4}"/>
            </c:ext>
          </c:extLst>
        </c:ser>
        <c:ser>
          <c:idx val="1"/>
          <c:order val="1"/>
          <c:tx>
            <c:strRef>
              <c:f>'P1'!$B$4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'P1'!$AO$2:$AU$2</c:f>
              <c:strCache>
                <c:ptCount val="7"/>
                <c:pt idx="0">
                  <c:v>podstawowe, gimnazjalne</c:v>
                </c:pt>
                <c:pt idx="1">
                  <c:v>zasadnicze zawodowe</c:v>
                </c:pt>
                <c:pt idx="2">
                  <c:v>średnie ogólne</c:v>
                </c:pt>
                <c:pt idx="3">
                  <c:v>średnie techniczne</c:v>
                </c:pt>
                <c:pt idx="4">
                  <c:v>wyższe ( licencjackie/inżynierskie/magisterskie)</c:v>
                </c:pt>
                <c:pt idx="5">
                  <c:v>Doktorat</c:v>
                </c:pt>
                <c:pt idx="6">
                  <c:v>Ogółem</c:v>
                </c:pt>
              </c:strCache>
            </c:strRef>
          </c:cat>
          <c:val>
            <c:numRef>
              <c:f>'P1'!$AO$4:$AU$4</c:f>
              <c:numCache>
                <c:formatCode>###0.0%</c:formatCode>
                <c:ptCount val="7"/>
                <c:pt idx="0">
                  <c:v>0.8571428571428571</c:v>
                </c:pt>
                <c:pt idx="1">
                  <c:v>0.92105263157894735</c:v>
                </c:pt>
                <c:pt idx="2">
                  <c:v>0.90677966101694918</c:v>
                </c:pt>
                <c:pt idx="3">
                  <c:v>0.8283261802575107</c:v>
                </c:pt>
                <c:pt idx="4">
                  <c:v>0.8697123519458545</c:v>
                </c:pt>
                <c:pt idx="5">
                  <c:v>1</c:v>
                </c:pt>
                <c:pt idx="6">
                  <c:v>0.86799999999999999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07-411E-80CA-240B41D287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10685696"/>
        <c:axId val="710677056"/>
      </c:barChart>
      <c:catAx>
        <c:axId val="71068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0677056"/>
        <c:crosses val="autoZero"/>
        <c:auto val="1"/>
        <c:lblAlgn val="ctr"/>
        <c:lblOffset val="100"/>
        <c:noMultiLvlLbl val="0"/>
      </c:catAx>
      <c:valAx>
        <c:axId val="71067705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1068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Czy otrzymał(a) Pan(i) lub nabył(a) Pan(i) w roku 2025 używane meble, np. krzesła, tapczany, stoliki, szafy? - wg dochodu netto na członka rodziny</a:t>
            </a:r>
            <a:endParaRPr lang="pl-PL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'P1'!$B$3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'P1'!$AW$2:$BB$2</c:f>
              <c:strCache>
                <c:ptCount val="6"/>
                <c:pt idx="0">
                  <c:v>Do 2000 zł</c:v>
                </c:pt>
                <c:pt idx="1">
                  <c:v>Pow. 2000 do 4000 zł</c:v>
                </c:pt>
                <c:pt idx="2">
                  <c:v>Pow. 4000 do 6000 zł</c:v>
                </c:pt>
                <c:pt idx="3">
                  <c:v>Pow. 6000 do 8000 zł</c:v>
                </c:pt>
                <c:pt idx="4">
                  <c:v>Pow. 8000 zł</c:v>
                </c:pt>
                <c:pt idx="5">
                  <c:v>Ogółem</c:v>
                </c:pt>
              </c:strCache>
            </c:strRef>
          </c:cat>
          <c:val>
            <c:numRef>
              <c:f>'P1'!$AW$3:$BB$3</c:f>
              <c:numCache>
                <c:formatCode>###0.0%</c:formatCode>
                <c:ptCount val="6"/>
                <c:pt idx="0">
                  <c:v>0.12068965517241378</c:v>
                </c:pt>
                <c:pt idx="1">
                  <c:v>0.11371237458193979</c:v>
                </c:pt>
                <c:pt idx="2">
                  <c:v>0.16906474820143885</c:v>
                </c:pt>
                <c:pt idx="3">
                  <c:v>8.7378640776699032E-2</c:v>
                </c:pt>
                <c:pt idx="4">
                  <c:v>0.13636363636363635</c:v>
                </c:pt>
                <c:pt idx="5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2E-4D57-BD55-320F987BDFF4}"/>
            </c:ext>
          </c:extLst>
        </c:ser>
        <c:ser>
          <c:idx val="1"/>
          <c:order val="1"/>
          <c:tx>
            <c:strRef>
              <c:f>'P1'!$B$4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'P1'!$AW$2:$BB$2</c:f>
              <c:strCache>
                <c:ptCount val="6"/>
                <c:pt idx="0">
                  <c:v>Do 2000 zł</c:v>
                </c:pt>
                <c:pt idx="1">
                  <c:v>Pow. 2000 do 4000 zł</c:v>
                </c:pt>
                <c:pt idx="2">
                  <c:v>Pow. 4000 do 6000 zł</c:v>
                </c:pt>
                <c:pt idx="3">
                  <c:v>Pow. 6000 do 8000 zł</c:v>
                </c:pt>
                <c:pt idx="4">
                  <c:v>Pow. 8000 zł</c:v>
                </c:pt>
                <c:pt idx="5">
                  <c:v>Ogółem</c:v>
                </c:pt>
              </c:strCache>
            </c:strRef>
          </c:cat>
          <c:val>
            <c:numRef>
              <c:f>'P1'!$AW$4:$BB$4</c:f>
              <c:numCache>
                <c:formatCode>###0.0%</c:formatCode>
                <c:ptCount val="6"/>
                <c:pt idx="0">
                  <c:v>0.87931034482758619</c:v>
                </c:pt>
                <c:pt idx="1">
                  <c:v>0.88628762541806028</c:v>
                </c:pt>
                <c:pt idx="2">
                  <c:v>0.8309352517985612</c:v>
                </c:pt>
                <c:pt idx="3">
                  <c:v>0.91262135922330101</c:v>
                </c:pt>
                <c:pt idx="4">
                  <c:v>0.86363636363636365</c:v>
                </c:pt>
                <c:pt idx="5">
                  <c:v>0.86799999999999999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2E-4D57-BD55-320F987BDFF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4629712"/>
        <c:axId val="1074631152"/>
      </c:barChart>
      <c:catAx>
        <c:axId val="107462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4631152"/>
        <c:crosses val="autoZero"/>
        <c:auto val="1"/>
        <c:lblAlgn val="ctr"/>
        <c:lblOffset val="100"/>
        <c:noMultiLvlLbl val="0"/>
      </c:catAx>
      <c:valAx>
        <c:axId val="1074631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7462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Rodzaj nabytych/otrzymanych mebli (N=132)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'P2'!$D$55</c:f>
              <c:strCache>
                <c:ptCount val="1"/>
                <c:pt idx="0">
                  <c:v>ilość w sztukach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'P2'!$A$56:$A$66</c:f>
              <c:strCache>
                <c:ptCount val="11"/>
                <c:pt idx="0">
                  <c:v>Szafa</c:v>
                </c:pt>
                <c:pt idx="1">
                  <c:v>Szafka/regał z półkami </c:v>
                </c:pt>
                <c:pt idx="2">
                  <c:v>Komoda</c:v>
                </c:pt>
                <c:pt idx="3">
                  <c:v>Stół </c:v>
                </c:pt>
                <c:pt idx="4">
                  <c:v>Stolik kawowy/ława </c:v>
                </c:pt>
                <c:pt idx="5">
                  <c:v>Biurko </c:v>
                </c:pt>
                <c:pt idx="6">
                  <c:v>Krzesło </c:v>
                </c:pt>
                <c:pt idx="7">
                  <c:v>Fotel </c:v>
                </c:pt>
                <c:pt idx="8">
                  <c:v>Pufa/taboret </c:v>
                </c:pt>
                <c:pt idx="9">
                  <c:v>Sofa/tapczan/kanapa łóżko </c:v>
                </c:pt>
                <c:pt idx="10">
                  <c:v>Inne</c:v>
                </c:pt>
              </c:strCache>
            </c:strRef>
          </c:cat>
          <c:val>
            <c:numRef>
              <c:f>'P2'!$D$56:$D$66</c:f>
              <c:numCache>
                <c:formatCode>###0</c:formatCode>
                <c:ptCount val="11"/>
                <c:pt idx="0">
                  <c:v>44</c:v>
                </c:pt>
                <c:pt idx="1">
                  <c:v>75</c:v>
                </c:pt>
                <c:pt idx="2">
                  <c:v>32</c:v>
                </c:pt>
                <c:pt idx="3">
                  <c:v>29</c:v>
                </c:pt>
                <c:pt idx="4">
                  <c:v>16</c:v>
                </c:pt>
                <c:pt idx="5">
                  <c:v>15</c:v>
                </c:pt>
                <c:pt idx="6">
                  <c:v>208</c:v>
                </c:pt>
                <c:pt idx="7">
                  <c:v>22</c:v>
                </c:pt>
                <c:pt idx="8">
                  <c:v>5</c:v>
                </c:pt>
                <c:pt idx="9">
                  <c:v>29</c:v>
                </c:pt>
                <c:pt idx="10" formatCode="General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6-4571-8DA4-3E4ACC9F9CA4}"/>
            </c:ext>
          </c:extLst>
        </c:ser>
        <c:ser>
          <c:idx val="1"/>
          <c:order val="1"/>
          <c:tx>
            <c:strRef>
              <c:f>'P2'!$F$55</c:f>
              <c:strCache>
                <c:ptCount val="1"/>
                <c:pt idx="0">
                  <c:v>% wskazań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'P2'!$A$56:$A$66</c:f>
              <c:strCache>
                <c:ptCount val="11"/>
                <c:pt idx="0">
                  <c:v>Szafa</c:v>
                </c:pt>
                <c:pt idx="1">
                  <c:v>Szafka/regał z półkami </c:v>
                </c:pt>
                <c:pt idx="2">
                  <c:v>Komoda</c:v>
                </c:pt>
                <c:pt idx="3">
                  <c:v>Stół </c:v>
                </c:pt>
                <c:pt idx="4">
                  <c:v>Stolik kawowy/ława </c:v>
                </c:pt>
                <c:pt idx="5">
                  <c:v>Biurko </c:v>
                </c:pt>
                <c:pt idx="6">
                  <c:v>Krzesło </c:v>
                </c:pt>
                <c:pt idx="7">
                  <c:v>Fotel </c:v>
                </c:pt>
                <c:pt idx="8">
                  <c:v>Pufa/taboret </c:v>
                </c:pt>
                <c:pt idx="9">
                  <c:v>Sofa/tapczan/kanapa łóżko </c:v>
                </c:pt>
                <c:pt idx="10">
                  <c:v>Inne</c:v>
                </c:pt>
              </c:strCache>
            </c:strRef>
          </c:cat>
          <c:val>
            <c:numRef>
              <c:f>'P2'!$F$56:$F$66</c:f>
              <c:numCache>
                <c:formatCode>0.0</c:formatCode>
                <c:ptCount val="11"/>
                <c:pt idx="0">
                  <c:v>24.242424242424242</c:v>
                </c:pt>
                <c:pt idx="1">
                  <c:v>23.484848484848484</c:v>
                </c:pt>
                <c:pt idx="2">
                  <c:v>18.181818181818183</c:v>
                </c:pt>
                <c:pt idx="3">
                  <c:v>20.454545454545457</c:v>
                </c:pt>
                <c:pt idx="4">
                  <c:v>7.5757575757575761</c:v>
                </c:pt>
                <c:pt idx="5">
                  <c:v>9.0909090909090917</c:v>
                </c:pt>
                <c:pt idx="6">
                  <c:v>34.090909090909086</c:v>
                </c:pt>
                <c:pt idx="7">
                  <c:v>13.636363636363635</c:v>
                </c:pt>
                <c:pt idx="8">
                  <c:v>1.5151515151515151</c:v>
                </c:pt>
                <c:pt idx="9">
                  <c:v>18.939393939393938</c:v>
                </c:pt>
                <c:pt idx="10">
                  <c:v>9.8484848484848477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6-4571-8DA4-3E4ACC9F9C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80013488"/>
        <c:axId val="1080010608"/>
      </c:barChart>
      <c:catAx>
        <c:axId val="108001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0010608"/>
        <c:crosses val="autoZero"/>
        <c:auto val="1"/>
        <c:lblAlgn val="ctr"/>
        <c:lblOffset val="100"/>
        <c:noMultiLvlLbl val="0"/>
      </c:catAx>
      <c:valAx>
        <c:axId val="1080010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001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Czy otrzymał(a) Pan(i) lub nabył(a) Pan(i) w roku 2025 używany sprzęt elektryczny (w tym AGD) i elektroniczny, np. lodówki, miksery, żelazka, odkurzacze? - wg płci</a:t>
            </a:r>
            <a:endParaRPr lang="pl-PL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'P3'!$B$3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'P3'!$D$2:$F$2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'P3'!$D$3:$F$3</c:f>
              <c:numCache>
                <c:formatCode>###0.0%</c:formatCode>
                <c:ptCount val="3"/>
                <c:pt idx="0">
                  <c:v>0.11153846153846153</c:v>
                </c:pt>
                <c:pt idx="1">
                  <c:v>0.13125000000000001</c:v>
                </c:pt>
                <c:pt idx="2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D-4A9B-B8BF-62233391EC60}"/>
            </c:ext>
          </c:extLst>
        </c:ser>
        <c:ser>
          <c:idx val="1"/>
          <c:order val="1"/>
          <c:tx>
            <c:strRef>
              <c:f>'P3'!$B$4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'P3'!$D$2:$F$2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'P3'!$D$4:$F$4</c:f>
              <c:numCache>
                <c:formatCode>###0.0%</c:formatCode>
                <c:ptCount val="3"/>
                <c:pt idx="0">
                  <c:v>0.88846153846153841</c:v>
                </c:pt>
                <c:pt idx="1">
                  <c:v>0.86875000000000002</c:v>
                </c:pt>
                <c:pt idx="2">
                  <c:v>0.879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D-4A9B-B8BF-62233391EC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3699920"/>
        <c:axId val="1066755184"/>
      </c:barChart>
      <c:catAx>
        <c:axId val="102369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6755184"/>
        <c:crosses val="autoZero"/>
        <c:auto val="1"/>
        <c:lblAlgn val="ctr"/>
        <c:lblOffset val="100"/>
        <c:noMultiLvlLbl val="0"/>
      </c:catAx>
      <c:valAx>
        <c:axId val="10667551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2369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używany sprzęt elektryczny (w tym AGD) i elektroniczny, np. lodówki, miksery, żelazka, odkurzacze? - wg wieku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'P3'!$B$3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'P3'!$G$2:$M$2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lat i więcej</c:v>
                </c:pt>
                <c:pt idx="6">
                  <c:v>Ogółem</c:v>
                </c:pt>
              </c:strCache>
            </c:strRef>
          </c:cat>
          <c:val>
            <c:numRef>
              <c:f>'P3'!$G$3:$M$3</c:f>
              <c:numCache>
                <c:formatCode>###0.0%</c:formatCode>
                <c:ptCount val="7"/>
                <c:pt idx="0">
                  <c:v>0.17721518987341769</c:v>
                </c:pt>
                <c:pt idx="1">
                  <c:v>0.1875</c:v>
                </c:pt>
                <c:pt idx="2">
                  <c:v>0.11224489795918367</c:v>
                </c:pt>
                <c:pt idx="3">
                  <c:v>0.1081081081081081</c:v>
                </c:pt>
                <c:pt idx="4">
                  <c:v>0.11764705882352942</c:v>
                </c:pt>
                <c:pt idx="5">
                  <c:v>8.2304526748971193E-2</c:v>
                </c:pt>
                <c:pt idx="6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18-4EC9-969E-121BC5F578C7}"/>
            </c:ext>
          </c:extLst>
        </c:ser>
        <c:ser>
          <c:idx val="1"/>
          <c:order val="1"/>
          <c:tx>
            <c:strRef>
              <c:f>'P3'!$B$4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'P3'!$G$2:$M$2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lat i więcej</c:v>
                </c:pt>
                <c:pt idx="6">
                  <c:v>Ogółem</c:v>
                </c:pt>
              </c:strCache>
            </c:strRef>
          </c:cat>
          <c:val>
            <c:numRef>
              <c:f>'P3'!$G$4:$M$4</c:f>
              <c:numCache>
                <c:formatCode>###0.0%</c:formatCode>
                <c:ptCount val="7"/>
                <c:pt idx="0">
                  <c:v>0.82278481012658233</c:v>
                </c:pt>
                <c:pt idx="1">
                  <c:v>0.8125</c:v>
                </c:pt>
                <c:pt idx="2">
                  <c:v>0.88775510204081631</c:v>
                </c:pt>
                <c:pt idx="3">
                  <c:v>0.89189189189189189</c:v>
                </c:pt>
                <c:pt idx="4">
                  <c:v>0.88235294117647056</c:v>
                </c:pt>
                <c:pt idx="5">
                  <c:v>0.91769547325102874</c:v>
                </c:pt>
                <c:pt idx="6">
                  <c:v>0.879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18-4EC9-969E-121BC5F578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21825056"/>
        <c:axId val="421824096"/>
      </c:barChart>
      <c:catAx>
        <c:axId val="4218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1824096"/>
        <c:crosses val="autoZero"/>
        <c:auto val="1"/>
        <c:lblAlgn val="ctr"/>
        <c:lblOffset val="100"/>
        <c:noMultiLvlLbl val="0"/>
      </c:catAx>
      <c:valAx>
        <c:axId val="421824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2182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używany sprzęt elektryczny (w tym AGD) i elektroniczny, np. lodówki, miksery, żelazka, odkurzacze? - wg województwa </a:t>
            </a:r>
            <a:endParaRPr lang="pl-PL" sz="1400" b="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'P3'!$B$3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'P3'!$N$2:$AD$2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'P3'!$N$3:$AD$3</c:f>
              <c:numCache>
                <c:formatCode>###0.0%</c:formatCode>
                <c:ptCount val="17"/>
                <c:pt idx="0">
                  <c:v>0.21249999999999999</c:v>
                </c:pt>
                <c:pt idx="1">
                  <c:v>0.12307692307692308</c:v>
                </c:pt>
                <c:pt idx="2">
                  <c:v>0.13432835820895522</c:v>
                </c:pt>
                <c:pt idx="3">
                  <c:v>0.2592592592592593</c:v>
                </c:pt>
                <c:pt idx="4">
                  <c:v>0.11475409836065573</c:v>
                </c:pt>
                <c:pt idx="5">
                  <c:v>0.13636363636363635</c:v>
                </c:pt>
                <c:pt idx="6">
                  <c:v>0.16901408450704225</c:v>
                </c:pt>
                <c:pt idx="7">
                  <c:v>8.3333333333333343E-2</c:v>
                </c:pt>
                <c:pt idx="8">
                  <c:v>0.17307692307692307</c:v>
                </c:pt>
                <c:pt idx="9">
                  <c:v>0.10714285714285714</c:v>
                </c:pt>
                <c:pt idx="10">
                  <c:v>6.6666666666666666E-2</c:v>
                </c:pt>
                <c:pt idx="11">
                  <c:v>4.5454545454545456E-2</c:v>
                </c:pt>
                <c:pt idx="12">
                  <c:v>3.3333333333333333E-2</c:v>
                </c:pt>
                <c:pt idx="13">
                  <c:v>8.8235294117647065E-2</c:v>
                </c:pt>
                <c:pt idx="14">
                  <c:v>6.8181818181818177E-2</c:v>
                </c:pt>
                <c:pt idx="15">
                  <c:v>9.0909090909090912E-2</c:v>
                </c:pt>
                <c:pt idx="16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1-43B3-BFB5-FFE9A856086A}"/>
            </c:ext>
          </c:extLst>
        </c:ser>
        <c:ser>
          <c:idx val="1"/>
          <c:order val="1"/>
          <c:tx>
            <c:strRef>
              <c:f>'P3'!$B$4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'P3'!$N$2:$AD$2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'P3'!$N$4:$AD$4</c:f>
              <c:numCache>
                <c:formatCode>###0.0%</c:formatCode>
                <c:ptCount val="17"/>
                <c:pt idx="0">
                  <c:v>0.78749999999999998</c:v>
                </c:pt>
                <c:pt idx="1">
                  <c:v>0.87692307692307692</c:v>
                </c:pt>
                <c:pt idx="2">
                  <c:v>0.86567164179104483</c:v>
                </c:pt>
                <c:pt idx="3">
                  <c:v>0.74074074074074081</c:v>
                </c:pt>
                <c:pt idx="4">
                  <c:v>0.88524590163934425</c:v>
                </c:pt>
                <c:pt idx="5">
                  <c:v>0.86363636363636365</c:v>
                </c:pt>
                <c:pt idx="6">
                  <c:v>0.83098591549295775</c:v>
                </c:pt>
                <c:pt idx="7">
                  <c:v>0.91666666666666674</c:v>
                </c:pt>
                <c:pt idx="8">
                  <c:v>0.82692307692307698</c:v>
                </c:pt>
                <c:pt idx="9">
                  <c:v>0.8928571428571429</c:v>
                </c:pt>
                <c:pt idx="10">
                  <c:v>0.93333333333333324</c:v>
                </c:pt>
                <c:pt idx="11">
                  <c:v>0.95454545454545459</c:v>
                </c:pt>
                <c:pt idx="12">
                  <c:v>0.96666666666666667</c:v>
                </c:pt>
                <c:pt idx="13">
                  <c:v>0.91176470588235292</c:v>
                </c:pt>
                <c:pt idx="14">
                  <c:v>0.93181818181818188</c:v>
                </c:pt>
                <c:pt idx="15">
                  <c:v>0.90909090909090906</c:v>
                </c:pt>
                <c:pt idx="16">
                  <c:v>0.879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1-43B3-BFB5-FFE9A85608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8315264"/>
        <c:axId val="1268315744"/>
      </c:barChart>
      <c:catAx>
        <c:axId val="126831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68315744"/>
        <c:crosses val="autoZero"/>
        <c:auto val="1"/>
        <c:lblAlgn val="ctr"/>
        <c:lblOffset val="100"/>
        <c:noMultiLvlLbl val="0"/>
      </c:catAx>
      <c:valAx>
        <c:axId val="12683157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683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używany sprzęt elektryczny (w tym AGD) i elektroniczny, np. lodówki, miksery, żelazka, odkurzacze? - wg wielkości miejscowości zamieszkania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'P3'!$B$3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'P3'!$AE$2:$AK$2</c:f>
              <c:strCache>
                <c:ptCount val="7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tys. do 50 tys. mieszkańców</c:v>
                </c:pt>
                <c:pt idx="3">
                  <c:v>Miasto powyżej 50 tys. do 100 tys. mieszkańców</c:v>
                </c:pt>
                <c:pt idx="4">
                  <c:v>Miasto powyżej 100 tys. do 500 tys. mieszkańców</c:v>
                </c:pt>
                <c:pt idx="5">
                  <c:v>Miasto powyżej 500 tys. mieszkańców</c:v>
                </c:pt>
                <c:pt idx="6">
                  <c:v>Ogółem</c:v>
                </c:pt>
              </c:strCache>
            </c:strRef>
          </c:cat>
          <c:val>
            <c:numRef>
              <c:f>'P3'!$AE$3:$AK$3</c:f>
              <c:numCache>
                <c:formatCode>###0.0%</c:formatCode>
                <c:ptCount val="7"/>
                <c:pt idx="0">
                  <c:v>0.15333333333333335</c:v>
                </c:pt>
                <c:pt idx="1">
                  <c:v>0.15189873417721519</c:v>
                </c:pt>
                <c:pt idx="2">
                  <c:v>8.8000000000000009E-2</c:v>
                </c:pt>
                <c:pt idx="3">
                  <c:v>9.5628415300546443E-2</c:v>
                </c:pt>
                <c:pt idx="4">
                  <c:v>0.11570247933884298</c:v>
                </c:pt>
                <c:pt idx="5">
                  <c:v>0.18439716312056739</c:v>
                </c:pt>
                <c:pt idx="6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1-4E86-A629-D097557866C2}"/>
            </c:ext>
          </c:extLst>
        </c:ser>
        <c:ser>
          <c:idx val="1"/>
          <c:order val="1"/>
          <c:tx>
            <c:strRef>
              <c:f>'P3'!$B$4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'P3'!$AE$2:$AK$2</c:f>
              <c:strCache>
                <c:ptCount val="7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tys. do 50 tys. mieszkańców</c:v>
                </c:pt>
                <c:pt idx="3">
                  <c:v>Miasto powyżej 50 tys. do 100 tys. mieszkańców</c:v>
                </c:pt>
                <c:pt idx="4">
                  <c:v>Miasto powyżej 100 tys. do 500 tys. mieszkańców</c:v>
                </c:pt>
                <c:pt idx="5">
                  <c:v>Miasto powyżej 500 tys. mieszkańców</c:v>
                </c:pt>
                <c:pt idx="6">
                  <c:v>Ogółem</c:v>
                </c:pt>
              </c:strCache>
            </c:strRef>
          </c:cat>
          <c:val>
            <c:numRef>
              <c:f>'P3'!$AE$4:$AK$4</c:f>
              <c:numCache>
                <c:formatCode>###0.0%</c:formatCode>
                <c:ptCount val="7"/>
                <c:pt idx="0">
                  <c:v>0.84666666666666668</c:v>
                </c:pt>
                <c:pt idx="1">
                  <c:v>0.84810126582278489</c:v>
                </c:pt>
                <c:pt idx="2">
                  <c:v>0.91200000000000003</c:v>
                </c:pt>
                <c:pt idx="3">
                  <c:v>0.90437158469945356</c:v>
                </c:pt>
                <c:pt idx="4">
                  <c:v>0.88429752066115697</c:v>
                </c:pt>
                <c:pt idx="5">
                  <c:v>0.81560283687943269</c:v>
                </c:pt>
                <c:pt idx="6">
                  <c:v>0.879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1-4E86-A629-D097557866C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1722192"/>
        <c:axId val="1211722672"/>
      </c:barChart>
      <c:catAx>
        <c:axId val="121172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11722672"/>
        <c:crosses val="autoZero"/>
        <c:auto val="1"/>
        <c:lblAlgn val="ctr"/>
        <c:lblOffset val="100"/>
        <c:noMultiLvlLbl val="0"/>
      </c:catAx>
      <c:valAx>
        <c:axId val="1211722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172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używany sprzęt elektryczny (w tym AGD) i elektroniczny, np. lodówki, miksery, żelazka, odkurzacze? - wg wykształcenia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'P3'!$B$3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FC-46CC-AA17-9A90BC37E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'P3'!$AK$2:$AQ$2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'P3'!$AK$3:$AQ$3</c:f>
              <c:numCache>
                <c:formatCode>###0.0%</c:formatCode>
                <c:ptCount val="7"/>
                <c:pt idx="0">
                  <c:v>0.121</c:v>
                </c:pt>
                <c:pt idx="1">
                  <c:v>0</c:v>
                </c:pt>
                <c:pt idx="2">
                  <c:v>2.6315789473684213E-2</c:v>
                </c:pt>
                <c:pt idx="3">
                  <c:v>0.16101694915254239</c:v>
                </c:pt>
                <c:pt idx="4">
                  <c:v>0.12446351931330472</c:v>
                </c:pt>
                <c:pt idx="5">
                  <c:v>0.12013536379018612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C-46CC-AA17-9A90BC37E11E}"/>
            </c:ext>
          </c:extLst>
        </c:ser>
        <c:ser>
          <c:idx val="1"/>
          <c:order val="1"/>
          <c:tx>
            <c:strRef>
              <c:f>'P3'!$B$4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'P3'!$AK$2:$AQ$2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'P3'!$AK$4:$AQ$4</c:f>
              <c:numCache>
                <c:formatCode>###0.0%</c:formatCode>
                <c:ptCount val="7"/>
                <c:pt idx="0">
                  <c:v>0.879</c:v>
                </c:pt>
                <c:pt idx="1">
                  <c:v>1</c:v>
                </c:pt>
                <c:pt idx="2">
                  <c:v>0.97368421052631571</c:v>
                </c:pt>
                <c:pt idx="3">
                  <c:v>0.83898305084745761</c:v>
                </c:pt>
                <c:pt idx="4">
                  <c:v>0.87553648068669532</c:v>
                </c:pt>
                <c:pt idx="5">
                  <c:v>0.87986463620981381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C-46CC-AA17-9A90BC37E1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2057488"/>
        <c:axId val="1262057968"/>
      </c:barChart>
      <c:catAx>
        <c:axId val="126205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62057968"/>
        <c:crosses val="autoZero"/>
        <c:auto val="1"/>
        <c:lblAlgn val="ctr"/>
        <c:lblOffset val="100"/>
        <c:noMultiLvlLbl val="0"/>
      </c:catAx>
      <c:valAx>
        <c:axId val="1262057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6205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używany sprzęt elektryczny (w tym AGD) i elektroniczny, np. lodówki, miksery, żelazka, odkurzacze? - wg dochodu netto na członka rodziny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'P3'!$B$3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'P3'!$AS$2:$AX$2</c:f>
              <c:strCache>
                <c:ptCount val="6"/>
                <c:pt idx="0">
                  <c:v>Do 2000 zł</c:v>
                </c:pt>
                <c:pt idx="1">
                  <c:v>Pow. 2000 do 4000 zł</c:v>
                </c:pt>
                <c:pt idx="2">
                  <c:v>Pow. 4000 do 6000 zł</c:v>
                </c:pt>
                <c:pt idx="3">
                  <c:v>Pow. 6000 do 8000 zł</c:v>
                </c:pt>
                <c:pt idx="4">
                  <c:v>Pow. 8000 zł</c:v>
                </c:pt>
                <c:pt idx="5">
                  <c:v>Ogółem</c:v>
                </c:pt>
              </c:strCache>
            </c:strRef>
          </c:cat>
          <c:val>
            <c:numRef>
              <c:f>'P3'!$AS$3:$AX$3</c:f>
              <c:numCache>
                <c:formatCode>###0.0%</c:formatCode>
                <c:ptCount val="6"/>
                <c:pt idx="0">
                  <c:v>8.6206896551724144E-2</c:v>
                </c:pt>
                <c:pt idx="1">
                  <c:v>0.10702341137123746</c:v>
                </c:pt>
                <c:pt idx="2">
                  <c:v>0.15827338129496402</c:v>
                </c:pt>
                <c:pt idx="3">
                  <c:v>8.7378640776699032E-2</c:v>
                </c:pt>
                <c:pt idx="4">
                  <c:v>0.12727272727272726</c:v>
                </c:pt>
                <c:pt idx="5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9-422E-BFEF-22B63B3E1A60}"/>
            </c:ext>
          </c:extLst>
        </c:ser>
        <c:ser>
          <c:idx val="1"/>
          <c:order val="1"/>
          <c:tx>
            <c:strRef>
              <c:f>'P3'!$B$4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'P3'!$AS$2:$AX$2</c:f>
              <c:strCache>
                <c:ptCount val="6"/>
                <c:pt idx="0">
                  <c:v>Do 2000 zł</c:v>
                </c:pt>
                <c:pt idx="1">
                  <c:v>Pow. 2000 do 4000 zł</c:v>
                </c:pt>
                <c:pt idx="2">
                  <c:v>Pow. 4000 do 6000 zł</c:v>
                </c:pt>
                <c:pt idx="3">
                  <c:v>Pow. 6000 do 8000 zł</c:v>
                </c:pt>
                <c:pt idx="4">
                  <c:v>Pow. 8000 zł</c:v>
                </c:pt>
                <c:pt idx="5">
                  <c:v>Ogółem</c:v>
                </c:pt>
              </c:strCache>
            </c:strRef>
          </c:cat>
          <c:val>
            <c:numRef>
              <c:f>'P3'!$AS$4:$AX$4</c:f>
              <c:numCache>
                <c:formatCode>###0.0%</c:formatCode>
                <c:ptCount val="6"/>
                <c:pt idx="0">
                  <c:v>0.91379310344827591</c:v>
                </c:pt>
                <c:pt idx="1">
                  <c:v>0.8929765886287625</c:v>
                </c:pt>
                <c:pt idx="2">
                  <c:v>0.84172661870503607</c:v>
                </c:pt>
                <c:pt idx="3">
                  <c:v>0.91262135922330101</c:v>
                </c:pt>
                <c:pt idx="4">
                  <c:v>0.87272727272727268</c:v>
                </c:pt>
                <c:pt idx="5">
                  <c:v>0.879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9-422E-BFEF-22B63B3E1A6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5279392"/>
        <c:axId val="1275280352"/>
      </c:barChart>
      <c:catAx>
        <c:axId val="127527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5280352"/>
        <c:crosses val="autoZero"/>
        <c:auto val="1"/>
        <c:lblAlgn val="ctr"/>
        <c:lblOffset val="100"/>
        <c:noMultiLvlLbl val="0"/>
      </c:catAx>
      <c:valAx>
        <c:axId val="12752803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527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Rodzaje nabytego/otrzymanego sprzętu elektrycznego i elektronicznego (N=121)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'P4'!$D$1</c:f>
              <c:strCache>
                <c:ptCount val="1"/>
                <c:pt idx="0">
                  <c:v>ilość w sztukach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'P4'!$A$2:$A$15</c:f>
              <c:strCache>
                <c:ptCount val="14"/>
                <c:pt idx="0">
                  <c:v>Lodówka </c:v>
                </c:pt>
                <c:pt idx="1">
                  <c:v>Pralka/suszarka</c:v>
                </c:pt>
                <c:pt idx="2">
                  <c:v>Kuchnia gazowa/kuchnia elektryczna</c:v>
                </c:pt>
                <c:pt idx="3">
                  <c:v>Mikser/Robot kuchenny/Ekspres do kawy </c:v>
                </c:pt>
                <c:pt idx="4">
                  <c:v>Zmywarka</c:v>
                </c:pt>
                <c:pt idx="5">
                  <c:v>Żelazko </c:v>
                </c:pt>
                <c:pt idx="6">
                  <c:v>Odkurzacz </c:v>
                </c:pt>
                <c:pt idx="7">
                  <c:v>Telefon komórkowy/Smartfon </c:v>
                </c:pt>
                <c:pt idx="8">
                  <c:v>Laptop</c:v>
                </c:pt>
                <c:pt idx="9">
                  <c:v>Komputer stacjonarny </c:v>
                </c:pt>
                <c:pt idx="10">
                  <c:v>Drukarka </c:v>
                </c:pt>
                <c:pt idx="11">
                  <c:v>Telewizor (płaski ekran) </c:v>
                </c:pt>
                <c:pt idx="12">
                  <c:v>Radioodbiornik</c:v>
                </c:pt>
                <c:pt idx="13">
                  <c:v>Inne</c:v>
                </c:pt>
              </c:strCache>
            </c:strRef>
          </c:cat>
          <c:val>
            <c:numRef>
              <c:f>'P4'!$D$2:$D$15</c:f>
              <c:numCache>
                <c:formatCode>###0</c:formatCode>
                <c:ptCount val="14"/>
                <c:pt idx="0">
                  <c:v>19</c:v>
                </c:pt>
                <c:pt idx="1">
                  <c:v>16</c:v>
                </c:pt>
                <c:pt idx="2">
                  <c:v>10</c:v>
                </c:pt>
                <c:pt idx="3">
                  <c:v>22</c:v>
                </c:pt>
                <c:pt idx="4">
                  <c:v>5</c:v>
                </c:pt>
                <c:pt idx="5">
                  <c:v>5</c:v>
                </c:pt>
                <c:pt idx="6">
                  <c:v>16</c:v>
                </c:pt>
                <c:pt idx="7">
                  <c:v>14</c:v>
                </c:pt>
                <c:pt idx="8">
                  <c:v>6</c:v>
                </c:pt>
                <c:pt idx="9">
                  <c:v>8</c:v>
                </c:pt>
                <c:pt idx="10">
                  <c:v>2</c:v>
                </c:pt>
                <c:pt idx="11">
                  <c:v>9</c:v>
                </c:pt>
                <c:pt idx="12">
                  <c:v>7</c:v>
                </c:pt>
                <c:pt idx="1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F-461C-8C37-EE25270A21AD}"/>
            </c:ext>
          </c:extLst>
        </c:ser>
        <c:ser>
          <c:idx val="1"/>
          <c:order val="1"/>
          <c:tx>
            <c:strRef>
              <c:f>'P4'!$F$1</c:f>
              <c:strCache>
                <c:ptCount val="1"/>
                <c:pt idx="0">
                  <c:v>% wskazań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'P4'!$A$2:$A$15</c:f>
              <c:strCache>
                <c:ptCount val="14"/>
                <c:pt idx="0">
                  <c:v>Lodówka </c:v>
                </c:pt>
                <c:pt idx="1">
                  <c:v>Pralka/suszarka</c:v>
                </c:pt>
                <c:pt idx="2">
                  <c:v>Kuchnia gazowa/kuchnia elektryczna</c:v>
                </c:pt>
                <c:pt idx="3">
                  <c:v>Mikser/Robot kuchenny/Ekspres do kawy </c:v>
                </c:pt>
                <c:pt idx="4">
                  <c:v>Zmywarka</c:v>
                </c:pt>
                <c:pt idx="5">
                  <c:v>Żelazko </c:v>
                </c:pt>
                <c:pt idx="6">
                  <c:v>Odkurzacz </c:v>
                </c:pt>
                <c:pt idx="7">
                  <c:v>Telefon komórkowy/Smartfon </c:v>
                </c:pt>
                <c:pt idx="8">
                  <c:v>Laptop</c:v>
                </c:pt>
                <c:pt idx="9">
                  <c:v>Komputer stacjonarny </c:v>
                </c:pt>
                <c:pt idx="10">
                  <c:v>Drukarka </c:v>
                </c:pt>
                <c:pt idx="11">
                  <c:v>Telewizor (płaski ekran) </c:v>
                </c:pt>
                <c:pt idx="12">
                  <c:v>Radioodbiornik</c:v>
                </c:pt>
                <c:pt idx="13">
                  <c:v>Inne</c:v>
                </c:pt>
              </c:strCache>
            </c:strRef>
          </c:cat>
          <c:val>
            <c:numRef>
              <c:f>'P4'!$F$2:$F$15</c:f>
              <c:numCache>
                <c:formatCode>0.0</c:formatCode>
                <c:ptCount val="14"/>
                <c:pt idx="0">
                  <c:v>14.87603305785124</c:v>
                </c:pt>
                <c:pt idx="1">
                  <c:v>12.396694214876034</c:v>
                </c:pt>
                <c:pt idx="2">
                  <c:v>6.6115702479338845</c:v>
                </c:pt>
                <c:pt idx="3">
                  <c:v>18.181818181818183</c:v>
                </c:pt>
                <c:pt idx="4">
                  <c:v>4.1322314049586781</c:v>
                </c:pt>
                <c:pt idx="5">
                  <c:v>4.1322314049586781</c:v>
                </c:pt>
                <c:pt idx="6">
                  <c:v>11.570247933884298</c:v>
                </c:pt>
                <c:pt idx="7">
                  <c:v>10.743801652892563</c:v>
                </c:pt>
                <c:pt idx="8">
                  <c:v>4.9586776859504136</c:v>
                </c:pt>
                <c:pt idx="9">
                  <c:v>4.1322314049586781</c:v>
                </c:pt>
                <c:pt idx="10">
                  <c:v>1.6528925619834711</c:v>
                </c:pt>
                <c:pt idx="11">
                  <c:v>6.6115702479338845</c:v>
                </c:pt>
                <c:pt idx="12">
                  <c:v>4.9586776859504136</c:v>
                </c:pt>
                <c:pt idx="13">
                  <c:v>38.84297520661157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FF-461C-8C37-EE25270A21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5517712"/>
        <c:axId val="1205513392"/>
      </c:barChart>
      <c:catAx>
        <c:axId val="120551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5513392"/>
        <c:crosses val="autoZero"/>
        <c:auto val="1"/>
        <c:lblAlgn val="ctr"/>
        <c:lblOffset val="100"/>
        <c:noMultiLvlLbl val="0"/>
      </c:catAx>
      <c:valAx>
        <c:axId val="120551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551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schemeClr val="tx2"/>
                </a:solidFill>
              </a:rPr>
              <a:t>Wiek – wg województw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Arkusz1!$E$2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Arkusz1!$B$3:$B$19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Arkusz1!$E$3:$E$19</c:f>
              <c:numCache>
                <c:formatCode>###0.0%</c:formatCode>
                <c:ptCount val="17"/>
                <c:pt idx="0">
                  <c:v>7.4999999999999997E-2</c:v>
                </c:pt>
                <c:pt idx="1">
                  <c:v>6.1538461538461542E-2</c:v>
                </c:pt>
                <c:pt idx="2">
                  <c:v>5.9701492537313439E-2</c:v>
                </c:pt>
                <c:pt idx="3">
                  <c:v>7.407407407407407E-2</c:v>
                </c:pt>
                <c:pt idx="4">
                  <c:v>6.5573770491803282E-2</c:v>
                </c:pt>
                <c:pt idx="5">
                  <c:v>9.0909090909090912E-2</c:v>
                </c:pt>
                <c:pt idx="6">
                  <c:v>8.4507042253521125E-2</c:v>
                </c:pt>
                <c:pt idx="7">
                  <c:v>8.3333333333333343E-2</c:v>
                </c:pt>
                <c:pt idx="8">
                  <c:v>7.6923076923076927E-2</c:v>
                </c:pt>
                <c:pt idx="9">
                  <c:v>7.1428571428571438E-2</c:v>
                </c:pt>
                <c:pt idx="10">
                  <c:v>0.1</c:v>
                </c:pt>
                <c:pt idx="11">
                  <c:v>7.2727272727272724E-2</c:v>
                </c:pt>
                <c:pt idx="12">
                  <c:v>6.6666666666666666E-2</c:v>
                </c:pt>
                <c:pt idx="13">
                  <c:v>8.8235294117647065E-2</c:v>
                </c:pt>
                <c:pt idx="14">
                  <c:v>9.0909090909090912E-2</c:v>
                </c:pt>
                <c:pt idx="15">
                  <c:v>9.0909090909090912E-2</c:v>
                </c:pt>
                <c:pt idx="16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61-48C4-8647-3772ADB339A9}"/>
            </c:ext>
          </c:extLst>
        </c:ser>
        <c:ser>
          <c:idx val="1"/>
          <c:order val="1"/>
          <c:tx>
            <c:strRef>
              <c:f>Arkusz1!$F$2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Arkusz1!$B$3:$B$19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Arkusz1!$F$3:$F$19</c:f>
              <c:numCache>
                <c:formatCode>###0.0%</c:formatCode>
                <c:ptCount val="17"/>
                <c:pt idx="0">
                  <c:v>0.125</c:v>
                </c:pt>
                <c:pt idx="1">
                  <c:v>0.13846153846153847</c:v>
                </c:pt>
                <c:pt idx="2">
                  <c:v>0.1492537313432836</c:v>
                </c:pt>
                <c:pt idx="3">
                  <c:v>0.14814814814814814</c:v>
                </c:pt>
                <c:pt idx="4">
                  <c:v>0.13114754098360656</c:v>
                </c:pt>
                <c:pt idx="5">
                  <c:v>0.15909090909090909</c:v>
                </c:pt>
                <c:pt idx="6">
                  <c:v>0.15492957746478875</c:v>
                </c:pt>
                <c:pt idx="7">
                  <c:v>0.125</c:v>
                </c:pt>
                <c:pt idx="8">
                  <c:v>0.15384615384615385</c:v>
                </c:pt>
                <c:pt idx="9">
                  <c:v>0.14285714285714288</c:v>
                </c:pt>
                <c:pt idx="10">
                  <c:v>0.16666666666666669</c:v>
                </c:pt>
                <c:pt idx="11">
                  <c:v>0.12727272727272726</c:v>
                </c:pt>
                <c:pt idx="12">
                  <c:v>0.13333333333333333</c:v>
                </c:pt>
                <c:pt idx="13">
                  <c:v>0.11764705882352942</c:v>
                </c:pt>
                <c:pt idx="14">
                  <c:v>0.15909090909090909</c:v>
                </c:pt>
                <c:pt idx="15">
                  <c:v>0.13636363636363635</c:v>
                </c:pt>
                <c:pt idx="16">
                  <c:v>0.14400000000000002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61-48C4-8647-3772ADB339A9}"/>
            </c:ext>
          </c:extLst>
        </c:ser>
        <c:ser>
          <c:idx val="2"/>
          <c:order val="2"/>
          <c:tx>
            <c:strRef>
              <c:f>Arkusz1!$G$2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Arkusz1!$B$3:$B$19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Arkusz1!$G$3:$G$19</c:f>
              <c:numCache>
                <c:formatCode>###0.0%</c:formatCode>
                <c:ptCount val="17"/>
                <c:pt idx="0">
                  <c:v>0.1875</c:v>
                </c:pt>
                <c:pt idx="1">
                  <c:v>0.2153846153846154</c:v>
                </c:pt>
                <c:pt idx="2">
                  <c:v>0.20895522388059704</c:v>
                </c:pt>
                <c:pt idx="3">
                  <c:v>0.14814814814814814</c:v>
                </c:pt>
                <c:pt idx="4">
                  <c:v>0.18032786885245902</c:v>
                </c:pt>
                <c:pt idx="5">
                  <c:v>0.20454545454545453</c:v>
                </c:pt>
                <c:pt idx="6">
                  <c:v>0.19718309859154928</c:v>
                </c:pt>
                <c:pt idx="7">
                  <c:v>0.16666666666666669</c:v>
                </c:pt>
                <c:pt idx="8">
                  <c:v>0.19230769230769229</c:v>
                </c:pt>
                <c:pt idx="9">
                  <c:v>0.21428571428571427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0.17647058823529413</c:v>
                </c:pt>
                <c:pt idx="14">
                  <c:v>0.20454545454545453</c:v>
                </c:pt>
                <c:pt idx="15">
                  <c:v>0.18181818181818182</c:v>
                </c:pt>
                <c:pt idx="16">
                  <c:v>0.19600000000000001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61-48C4-8647-3772ADB339A9}"/>
            </c:ext>
          </c:extLst>
        </c:ser>
        <c:ser>
          <c:idx val="3"/>
          <c:order val="3"/>
          <c:tx>
            <c:strRef>
              <c:f>Arkusz1!$H$2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Arkusz1!$B$3:$B$19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Arkusz1!$H$3:$H$19</c:f>
              <c:numCache>
                <c:formatCode>###0.0%</c:formatCode>
                <c:ptCount val="17"/>
                <c:pt idx="0">
                  <c:v>0.17499999999999999</c:v>
                </c:pt>
                <c:pt idx="1">
                  <c:v>0.2153846153846154</c:v>
                </c:pt>
                <c:pt idx="2">
                  <c:v>0.20895522388059704</c:v>
                </c:pt>
                <c:pt idx="3">
                  <c:v>0.14814814814814814</c:v>
                </c:pt>
                <c:pt idx="4">
                  <c:v>0.19672131147540983</c:v>
                </c:pt>
                <c:pt idx="5">
                  <c:v>0.18181818181818182</c:v>
                </c:pt>
                <c:pt idx="6">
                  <c:v>0.18309859154929575</c:v>
                </c:pt>
                <c:pt idx="7">
                  <c:v>0.16666666666666669</c:v>
                </c:pt>
                <c:pt idx="8">
                  <c:v>0.19230769230769229</c:v>
                </c:pt>
                <c:pt idx="9">
                  <c:v>0.17857142857142858</c:v>
                </c:pt>
                <c:pt idx="10">
                  <c:v>0.16666666666666669</c:v>
                </c:pt>
                <c:pt idx="11">
                  <c:v>0.18181818181818182</c:v>
                </c:pt>
                <c:pt idx="12">
                  <c:v>0.2</c:v>
                </c:pt>
                <c:pt idx="13">
                  <c:v>0.17647058823529413</c:v>
                </c:pt>
                <c:pt idx="14">
                  <c:v>0.18181818181818182</c:v>
                </c:pt>
                <c:pt idx="15">
                  <c:v>0.18181818181818182</c:v>
                </c:pt>
                <c:pt idx="16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61-48C4-8647-3772ADB339A9}"/>
            </c:ext>
          </c:extLst>
        </c:ser>
        <c:ser>
          <c:idx val="4"/>
          <c:order val="4"/>
          <c:tx>
            <c:strRef>
              <c:f>Arkusz1!$I$2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Arkusz1!$B$3:$B$19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Arkusz1!$I$3:$I$19</c:f>
              <c:numCache>
                <c:formatCode>###0.0%</c:formatCode>
                <c:ptCount val="17"/>
                <c:pt idx="0">
                  <c:v>0.1875</c:v>
                </c:pt>
                <c:pt idx="1">
                  <c:v>0.16923076923076924</c:v>
                </c:pt>
                <c:pt idx="2">
                  <c:v>0.17910447761194029</c:v>
                </c:pt>
                <c:pt idx="3">
                  <c:v>0.22222222222222221</c:v>
                </c:pt>
                <c:pt idx="4">
                  <c:v>0.14754098360655737</c:v>
                </c:pt>
                <c:pt idx="5">
                  <c:v>0.13636363636363635</c:v>
                </c:pt>
                <c:pt idx="6">
                  <c:v>0.13380281690140847</c:v>
                </c:pt>
                <c:pt idx="7">
                  <c:v>0.16666666666666669</c:v>
                </c:pt>
                <c:pt idx="8">
                  <c:v>0.15384615384615385</c:v>
                </c:pt>
                <c:pt idx="9">
                  <c:v>0.14285714285714288</c:v>
                </c:pt>
                <c:pt idx="10">
                  <c:v>0.13333333333333333</c:v>
                </c:pt>
                <c:pt idx="11">
                  <c:v>0.15454545454545454</c:v>
                </c:pt>
                <c:pt idx="12">
                  <c:v>0.13333333333333333</c:v>
                </c:pt>
                <c:pt idx="13">
                  <c:v>0.17647058823529413</c:v>
                </c:pt>
                <c:pt idx="14">
                  <c:v>0.13636363636363635</c:v>
                </c:pt>
                <c:pt idx="15">
                  <c:v>0.13636363636363635</c:v>
                </c:pt>
                <c:pt idx="16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61-48C4-8647-3772ADB339A9}"/>
            </c:ext>
          </c:extLst>
        </c:ser>
        <c:ser>
          <c:idx val="5"/>
          <c:order val="5"/>
          <c:tx>
            <c:strRef>
              <c:f>Arkusz1!$J$2</c:f>
              <c:strCache>
                <c:ptCount val="1"/>
                <c:pt idx="0">
                  <c:v>65 lat i więcej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Arkusz1!$B$3:$B$19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Arkusz1!$J$3:$J$19</c:f>
              <c:numCache>
                <c:formatCode>###0.0%</c:formatCode>
                <c:ptCount val="17"/>
                <c:pt idx="0">
                  <c:v>0.25</c:v>
                </c:pt>
                <c:pt idx="1">
                  <c:v>0.2</c:v>
                </c:pt>
                <c:pt idx="2">
                  <c:v>0.19402985074626866</c:v>
                </c:pt>
                <c:pt idx="3">
                  <c:v>0.2592592592592593</c:v>
                </c:pt>
                <c:pt idx="4">
                  <c:v>0.27868852459016397</c:v>
                </c:pt>
                <c:pt idx="5">
                  <c:v>0.22727272727272727</c:v>
                </c:pt>
                <c:pt idx="6">
                  <c:v>0.2464788732394366</c:v>
                </c:pt>
                <c:pt idx="7">
                  <c:v>0.29166666666666669</c:v>
                </c:pt>
                <c:pt idx="8">
                  <c:v>0.23076923076923075</c:v>
                </c:pt>
                <c:pt idx="9">
                  <c:v>0.25</c:v>
                </c:pt>
                <c:pt idx="10">
                  <c:v>0.23333333333333331</c:v>
                </c:pt>
                <c:pt idx="11">
                  <c:v>0.26363636363636361</c:v>
                </c:pt>
                <c:pt idx="12">
                  <c:v>0.26666666666666666</c:v>
                </c:pt>
                <c:pt idx="13">
                  <c:v>0.26470588235294118</c:v>
                </c:pt>
                <c:pt idx="14">
                  <c:v>0.22727272727272727</c:v>
                </c:pt>
                <c:pt idx="15">
                  <c:v>0.27272727272727271</c:v>
                </c:pt>
                <c:pt idx="16">
                  <c:v>0.24299999999999999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61-48C4-8647-3772ADB339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79204672"/>
        <c:axId val="779221952"/>
      </c:barChart>
      <c:catAx>
        <c:axId val="779204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9221952"/>
        <c:crosses val="autoZero"/>
        <c:auto val="1"/>
        <c:lblAlgn val="ctr"/>
        <c:lblOffset val="100"/>
        <c:noMultiLvlLbl val="0"/>
      </c:catAx>
      <c:valAx>
        <c:axId val="7792219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792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Czy otrzymał(a) Pan(i) lub nabył(a) Pan(i) w roku 2025 używaną odzież, tekstylia lub inne produkty, np. zasłony, dywany? - wg płci</a:t>
            </a:r>
            <a:endParaRPr lang="pl-PL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'P5'!$B$3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'P5'!$C$2:$E$2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'P5'!$C$3:$E$3</c:f>
              <c:numCache>
                <c:formatCode>###0.0%</c:formatCode>
                <c:ptCount val="3"/>
                <c:pt idx="0">
                  <c:v>0.317</c:v>
                </c:pt>
                <c:pt idx="1">
                  <c:v>0.42499999999999999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1B-4278-9FA3-C73C5D57EA82}"/>
            </c:ext>
          </c:extLst>
        </c:ser>
        <c:ser>
          <c:idx val="1"/>
          <c:order val="1"/>
          <c:tx>
            <c:strRef>
              <c:f>'P5'!$B$4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'P5'!$C$2:$E$2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'P5'!$C$4:$E$4</c:f>
              <c:numCache>
                <c:formatCode>###0.0%</c:formatCode>
                <c:ptCount val="3"/>
                <c:pt idx="0">
                  <c:v>0.68299999999999994</c:v>
                </c:pt>
                <c:pt idx="1">
                  <c:v>0.57499999999999996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1B-4278-9FA3-C73C5D57EA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11724112"/>
        <c:axId val="839765040"/>
      </c:barChart>
      <c:catAx>
        <c:axId val="121172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9765040"/>
        <c:crosses val="autoZero"/>
        <c:auto val="1"/>
        <c:lblAlgn val="ctr"/>
        <c:lblOffset val="100"/>
        <c:noMultiLvlLbl val="0"/>
      </c:catAx>
      <c:valAx>
        <c:axId val="8397650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1172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używaną odzież, tekstylia lub inne produkty, np. zasłony, dywany? - wg wieku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'P5'!$B$3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'P5'!$G$2:$M$2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lat i więcej</c:v>
                </c:pt>
                <c:pt idx="6">
                  <c:v>Ogółem</c:v>
                </c:pt>
              </c:strCache>
            </c:strRef>
          </c:cat>
          <c:val>
            <c:numRef>
              <c:f>'P5'!$G$3:$M$3</c:f>
              <c:numCache>
                <c:formatCode>###0.0%</c:formatCode>
                <c:ptCount val="7"/>
                <c:pt idx="0">
                  <c:v>0.31645569620253167</c:v>
                </c:pt>
                <c:pt idx="1">
                  <c:v>0.29166666666666669</c:v>
                </c:pt>
                <c:pt idx="2">
                  <c:v>0.45918367346938771</c:v>
                </c:pt>
                <c:pt idx="3">
                  <c:v>0.39459459459459462</c:v>
                </c:pt>
                <c:pt idx="4">
                  <c:v>0.25490196078431371</c:v>
                </c:pt>
                <c:pt idx="5">
                  <c:v>0.19753086419753085</c:v>
                </c:pt>
                <c:pt idx="6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2C-47CC-9964-460871094864}"/>
            </c:ext>
          </c:extLst>
        </c:ser>
        <c:ser>
          <c:idx val="1"/>
          <c:order val="1"/>
          <c:tx>
            <c:strRef>
              <c:f>'P5'!$B$4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'P5'!$G$2:$M$2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lat i więcej</c:v>
                </c:pt>
                <c:pt idx="6">
                  <c:v>Ogółem</c:v>
                </c:pt>
              </c:strCache>
            </c:strRef>
          </c:cat>
          <c:val>
            <c:numRef>
              <c:f>'P5'!$G$4:$M$4</c:f>
              <c:numCache>
                <c:formatCode>###0.0%</c:formatCode>
                <c:ptCount val="7"/>
                <c:pt idx="0">
                  <c:v>0.68354430379746833</c:v>
                </c:pt>
                <c:pt idx="1">
                  <c:v>0.70833333333333326</c:v>
                </c:pt>
                <c:pt idx="2">
                  <c:v>0.54081632653061229</c:v>
                </c:pt>
                <c:pt idx="3">
                  <c:v>0.60540540540540544</c:v>
                </c:pt>
                <c:pt idx="4">
                  <c:v>0.74509803921568629</c:v>
                </c:pt>
                <c:pt idx="5">
                  <c:v>0.80246913580246915</c:v>
                </c:pt>
                <c:pt idx="6">
                  <c:v>0.68299999999999994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2C-47CC-9964-4608710948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5527312"/>
        <c:axId val="1205527792"/>
      </c:barChart>
      <c:catAx>
        <c:axId val="120552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5527792"/>
        <c:crosses val="autoZero"/>
        <c:auto val="1"/>
        <c:lblAlgn val="ctr"/>
        <c:lblOffset val="100"/>
        <c:noMultiLvlLbl val="0"/>
      </c:catAx>
      <c:valAx>
        <c:axId val="1205527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0552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używaną odzież, tekstylia lub inne produkty, np. zasłony, dywany? - wg województwa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'P5'!$B$3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'P5'!$N$2:$AD$2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'P5'!$N$3:$AD$3</c:f>
              <c:numCache>
                <c:formatCode>###0.0%</c:formatCode>
                <c:ptCount val="17"/>
                <c:pt idx="0">
                  <c:v>0.4</c:v>
                </c:pt>
                <c:pt idx="1">
                  <c:v>0.33846153846153848</c:v>
                </c:pt>
                <c:pt idx="2">
                  <c:v>0.34328358208955223</c:v>
                </c:pt>
                <c:pt idx="3">
                  <c:v>0.2592592592592593</c:v>
                </c:pt>
                <c:pt idx="4">
                  <c:v>0.22950819672131145</c:v>
                </c:pt>
                <c:pt idx="5">
                  <c:v>0.26136363636363635</c:v>
                </c:pt>
                <c:pt idx="6">
                  <c:v>0.38732394366197181</c:v>
                </c:pt>
                <c:pt idx="7">
                  <c:v>0.29166666666666669</c:v>
                </c:pt>
                <c:pt idx="8">
                  <c:v>0.32692307692307693</c:v>
                </c:pt>
                <c:pt idx="9">
                  <c:v>0.39285714285714285</c:v>
                </c:pt>
                <c:pt idx="10">
                  <c:v>0.3</c:v>
                </c:pt>
                <c:pt idx="11">
                  <c:v>0.28181818181818186</c:v>
                </c:pt>
                <c:pt idx="12">
                  <c:v>0.2</c:v>
                </c:pt>
                <c:pt idx="13">
                  <c:v>0.29411764705882354</c:v>
                </c:pt>
                <c:pt idx="14">
                  <c:v>0.31818181818181818</c:v>
                </c:pt>
                <c:pt idx="15">
                  <c:v>0.29545454545454547</c:v>
                </c:pt>
                <c:pt idx="16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2-48AF-93E1-B3A5F754CAF9}"/>
            </c:ext>
          </c:extLst>
        </c:ser>
        <c:ser>
          <c:idx val="1"/>
          <c:order val="1"/>
          <c:tx>
            <c:strRef>
              <c:f>'P5'!$B$4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'P5'!$N$2:$AD$2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'P5'!$N$4:$AD$4</c:f>
              <c:numCache>
                <c:formatCode>###0.0%</c:formatCode>
                <c:ptCount val="17"/>
                <c:pt idx="0">
                  <c:v>0.6</c:v>
                </c:pt>
                <c:pt idx="1">
                  <c:v>0.66153846153846163</c:v>
                </c:pt>
                <c:pt idx="2">
                  <c:v>0.65671641791044777</c:v>
                </c:pt>
                <c:pt idx="3">
                  <c:v>0.74074074074074081</c:v>
                </c:pt>
                <c:pt idx="4">
                  <c:v>0.77049180327868849</c:v>
                </c:pt>
                <c:pt idx="5">
                  <c:v>0.73863636363636365</c:v>
                </c:pt>
                <c:pt idx="6">
                  <c:v>0.61267605633802813</c:v>
                </c:pt>
                <c:pt idx="7">
                  <c:v>0.70833333333333326</c:v>
                </c:pt>
                <c:pt idx="8">
                  <c:v>0.67307692307692302</c:v>
                </c:pt>
                <c:pt idx="9">
                  <c:v>0.60714285714285721</c:v>
                </c:pt>
                <c:pt idx="10">
                  <c:v>0.7</c:v>
                </c:pt>
                <c:pt idx="11">
                  <c:v>0.71818181818181814</c:v>
                </c:pt>
                <c:pt idx="12">
                  <c:v>0.8</c:v>
                </c:pt>
                <c:pt idx="13">
                  <c:v>0.70588235294117652</c:v>
                </c:pt>
                <c:pt idx="14">
                  <c:v>0.68181818181818188</c:v>
                </c:pt>
                <c:pt idx="15">
                  <c:v>0.70454545454545459</c:v>
                </c:pt>
                <c:pt idx="16">
                  <c:v>0.68299999999999994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2-48AF-93E1-B3A5F754CA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79879680"/>
        <c:axId val="1079880160"/>
      </c:barChart>
      <c:catAx>
        <c:axId val="10798796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9880160"/>
        <c:crosses val="autoZero"/>
        <c:auto val="1"/>
        <c:lblAlgn val="ctr"/>
        <c:lblOffset val="100"/>
        <c:noMultiLvlLbl val="0"/>
      </c:catAx>
      <c:valAx>
        <c:axId val="10798801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7987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używaną odzież, tekstylia lub inne produkty, np. zasłony, dywany? - wg wielkość miejscowości zamieszkania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'P5'!$B$3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'P5'!$AE$2:$AK$2</c:f>
              <c:strCache>
                <c:ptCount val="7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tys. do 50 tys. mieszkańców</c:v>
                </c:pt>
                <c:pt idx="3">
                  <c:v>Miasto powyżej 50 tys. do 100 tys. mieszkańców</c:v>
                </c:pt>
                <c:pt idx="4">
                  <c:v>Miasto powyżej 100 tys. do 500 tys. mieszkańców</c:v>
                </c:pt>
                <c:pt idx="5">
                  <c:v>Miasto powyżej 500 tys. mieszkańców</c:v>
                </c:pt>
                <c:pt idx="6">
                  <c:v>Ogółem</c:v>
                </c:pt>
              </c:strCache>
            </c:strRef>
          </c:cat>
          <c:val>
            <c:numRef>
              <c:f>'P5'!$AE$3:$AK$3</c:f>
              <c:numCache>
                <c:formatCode>###0.0%</c:formatCode>
                <c:ptCount val="7"/>
                <c:pt idx="0">
                  <c:v>0.34</c:v>
                </c:pt>
                <c:pt idx="1">
                  <c:v>0.36708860759493667</c:v>
                </c:pt>
                <c:pt idx="2">
                  <c:v>0.28000000000000003</c:v>
                </c:pt>
                <c:pt idx="3">
                  <c:v>0.27322404371584702</c:v>
                </c:pt>
                <c:pt idx="4">
                  <c:v>0.34710743801652894</c:v>
                </c:pt>
                <c:pt idx="5">
                  <c:v>0.39716312056737585</c:v>
                </c:pt>
                <c:pt idx="6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3-4786-80C9-61C8B1EA3067}"/>
            </c:ext>
          </c:extLst>
        </c:ser>
        <c:ser>
          <c:idx val="1"/>
          <c:order val="1"/>
          <c:tx>
            <c:strRef>
              <c:f>'P5'!$B$4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'P5'!$AE$2:$AK$2</c:f>
              <c:strCache>
                <c:ptCount val="7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tys. do 50 tys. mieszkańców</c:v>
                </c:pt>
                <c:pt idx="3">
                  <c:v>Miasto powyżej 50 tys. do 100 tys. mieszkańców</c:v>
                </c:pt>
                <c:pt idx="4">
                  <c:v>Miasto powyżej 100 tys. do 500 tys. mieszkańców</c:v>
                </c:pt>
                <c:pt idx="5">
                  <c:v>Miasto powyżej 500 tys. mieszkańców</c:v>
                </c:pt>
                <c:pt idx="6">
                  <c:v>Ogółem</c:v>
                </c:pt>
              </c:strCache>
            </c:strRef>
          </c:cat>
          <c:val>
            <c:numRef>
              <c:f>'P5'!$AE$4:$AK$4</c:f>
              <c:numCache>
                <c:formatCode>###0.0%</c:formatCode>
                <c:ptCount val="7"/>
                <c:pt idx="0">
                  <c:v>0.66</c:v>
                </c:pt>
                <c:pt idx="1">
                  <c:v>0.63291139240506333</c:v>
                </c:pt>
                <c:pt idx="2">
                  <c:v>0.72</c:v>
                </c:pt>
                <c:pt idx="3">
                  <c:v>0.72677595628415304</c:v>
                </c:pt>
                <c:pt idx="4">
                  <c:v>0.65289256198347101</c:v>
                </c:pt>
                <c:pt idx="5">
                  <c:v>0.6028368794326241</c:v>
                </c:pt>
                <c:pt idx="6">
                  <c:v>0.68299999999999994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43-4786-80C9-61C8B1EA30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67866336"/>
        <c:axId val="1067863936"/>
      </c:barChart>
      <c:catAx>
        <c:axId val="10678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7863936"/>
        <c:crosses val="autoZero"/>
        <c:auto val="1"/>
        <c:lblAlgn val="ctr"/>
        <c:lblOffset val="100"/>
        <c:noMultiLvlLbl val="0"/>
      </c:catAx>
      <c:valAx>
        <c:axId val="1067863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6786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używaną odzież, tekstylia lub inne produkty, np. zasłony, dywany? - wg wykształcenia</a:t>
            </a:r>
            <a:endParaRPr lang="pl-PL" sz="1400" b="0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'P5'!$B$3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'P5'!$AK$2:$AQ$2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'P5'!$AK$3:$AQ$3</c:f>
              <c:numCache>
                <c:formatCode>###0.0%</c:formatCode>
                <c:ptCount val="7"/>
                <c:pt idx="0">
                  <c:v>0.317</c:v>
                </c:pt>
                <c:pt idx="1">
                  <c:v>0.28571428571428575</c:v>
                </c:pt>
                <c:pt idx="2">
                  <c:v>0.18421052631578949</c:v>
                </c:pt>
                <c:pt idx="3">
                  <c:v>0.30508474576271188</c:v>
                </c:pt>
                <c:pt idx="4">
                  <c:v>0.20171673819742492</c:v>
                </c:pt>
                <c:pt idx="5">
                  <c:v>0.3722504230118443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B5-4047-A301-5EE0AE75ABEB}"/>
            </c:ext>
          </c:extLst>
        </c:ser>
        <c:ser>
          <c:idx val="1"/>
          <c:order val="1"/>
          <c:tx>
            <c:strRef>
              <c:f>'P5'!$B$4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'P5'!$AK$2:$AQ$2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'P5'!$AK$4:$AQ$4</c:f>
              <c:numCache>
                <c:formatCode>###0.0%</c:formatCode>
                <c:ptCount val="7"/>
                <c:pt idx="0">
                  <c:v>0.68299999999999994</c:v>
                </c:pt>
                <c:pt idx="1">
                  <c:v>0.7142857142857143</c:v>
                </c:pt>
                <c:pt idx="2">
                  <c:v>0.81578947368421051</c:v>
                </c:pt>
                <c:pt idx="3">
                  <c:v>0.69491525423728817</c:v>
                </c:pt>
                <c:pt idx="4">
                  <c:v>0.79828326180257503</c:v>
                </c:pt>
                <c:pt idx="5">
                  <c:v>0.6277495769881557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B5-4047-A301-5EE0AE75AB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2984576"/>
        <c:axId val="782985536"/>
      </c:barChart>
      <c:catAx>
        <c:axId val="78298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2985536"/>
        <c:crosses val="autoZero"/>
        <c:auto val="1"/>
        <c:lblAlgn val="ctr"/>
        <c:lblOffset val="100"/>
        <c:noMultiLvlLbl val="0"/>
      </c:catAx>
      <c:valAx>
        <c:axId val="7829855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8298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używaną odzież, tekstylia lub inne produkty, np. zasłony, dywany? - wg dochodu netto na członka rodziny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'P5'!$B$3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'P5'!$AT$2:$AY$2</c:f>
              <c:strCache>
                <c:ptCount val="6"/>
                <c:pt idx="0">
                  <c:v>Do 2000 zł</c:v>
                </c:pt>
                <c:pt idx="1">
                  <c:v>Pow. 2000 do 4000 zł</c:v>
                </c:pt>
                <c:pt idx="2">
                  <c:v>Pow. 4000 do 6000 zł</c:v>
                </c:pt>
                <c:pt idx="3">
                  <c:v>Pow. 6000 do 8000 zł</c:v>
                </c:pt>
                <c:pt idx="4">
                  <c:v>Pow. 8000 zł</c:v>
                </c:pt>
                <c:pt idx="5">
                  <c:v>Ogółem</c:v>
                </c:pt>
              </c:strCache>
            </c:strRef>
          </c:cat>
          <c:val>
            <c:numRef>
              <c:f>'P5'!$AT$3:$AY$3</c:f>
              <c:numCache>
                <c:formatCode>###0.0%</c:formatCode>
                <c:ptCount val="6"/>
                <c:pt idx="0">
                  <c:v>0.39655172413793105</c:v>
                </c:pt>
                <c:pt idx="1">
                  <c:v>0.35785953177257523</c:v>
                </c:pt>
                <c:pt idx="2">
                  <c:v>0.3273381294964029</c:v>
                </c:pt>
                <c:pt idx="3">
                  <c:v>0.29126213592233013</c:v>
                </c:pt>
                <c:pt idx="4">
                  <c:v>0.22727272727272727</c:v>
                </c:pt>
                <c:pt idx="5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34-4E9A-BB75-9AB747AE852C}"/>
            </c:ext>
          </c:extLst>
        </c:ser>
        <c:ser>
          <c:idx val="1"/>
          <c:order val="1"/>
          <c:tx>
            <c:strRef>
              <c:f>'P5'!$B$4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'P5'!$AT$2:$AY$2</c:f>
              <c:strCache>
                <c:ptCount val="6"/>
                <c:pt idx="0">
                  <c:v>Do 2000 zł</c:v>
                </c:pt>
                <c:pt idx="1">
                  <c:v>Pow. 2000 do 4000 zł</c:v>
                </c:pt>
                <c:pt idx="2">
                  <c:v>Pow. 4000 do 6000 zł</c:v>
                </c:pt>
                <c:pt idx="3">
                  <c:v>Pow. 6000 do 8000 zł</c:v>
                </c:pt>
                <c:pt idx="4">
                  <c:v>Pow. 8000 zł</c:v>
                </c:pt>
                <c:pt idx="5">
                  <c:v>Ogółem</c:v>
                </c:pt>
              </c:strCache>
            </c:strRef>
          </c:cat>
          <c:val>
            <c:numRef>
              <c:f>'P5'!$AT$4:$AY$4</c:f>
              <c:numCache>
                <c:formatCode>###0.0%</c:formatCode>
                <c:ptCount val="6"/>
                <c:pt idx="0">
                  <c:v>0.60344827586206895</c:v>
                </c:pt>
                <c:pt idx="1">
                  <c:v>0.64214046822742477</c:v>
                </c:pt>
                <c:pt idx="2">
                  <c:v>0.67266187050359716</c:v>
                </c:pt>
                <c:pt idx="3">
                  <c:v>0.70873786407766981</c:v>
                </c:pt>
                <c:pt idx="4">
                  <c:v>0.77272727272727271</c:v>
                </c:pt>
                <c:pt idx="5">
                  <c:v>0.68299999999999994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34-4E9A-BB75-9AB747AE85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5281312"/>
        <c:axId val="1275282272"/>
      </c:barChart>
      <c:catAx>
        <c:axId val="12752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75282272"/>
        <c:crosses val="autoZero"/>
        <c:auto val="1"/>
        <c:lblAlgn val="ctr"/>
        <c:lblOffset val="100"/>
        <c:noMultiLvlLbl val="0"/>
      </c:catAx>
      <c:valAx>
        <c:axId val="12752822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752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Rodzaj nabytej/otrzymanej odzieży, tekstyliów lub innych produktów (N=317)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'P6'!$C$1</c:f>
              <c:strCache>
                <c:ptCount val="1"/>
                <c:pt idx="0">
                  <c:v>ilość w sztukach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'P6'!$A$2:$A$13</c:f>
              <c:strCache>
                <c:ptCount val="12"/>
                <c:pt idx="0">
                  <c:v>Odzież dla dorosłych: bluzki/t-shirt, koszule </c:v>
                </c:pt>
                <c:pt idx="1">
                  <c:v>Odzież dla dorosłych: spodnie/spodenki, spódnice, sukienki </c:v>
                </c:pt>
                <c:pt idx="2">
                  <c:v>Odzież dla dorosłych: kurtki/płaszcze </c:v>
                </c:pt>
                <c:pt idx="3">
                  <c:v>Odzież dla dzieci: bluzki/t-shirt, koszule </c:v>
                </c:pt>
                <c:pt idx="4">
                  <c:v>Odzież dla dzieci: spodnie/spodenki, spódnice, sukienki </c:v>
                </c:pt>
                <c:pt idx="5">
                  <c:v>Odzież dla dzieci: Kurtki/płaszcze</c:v>
                </c:pt>
                <c:pt idx="6">
                  <c:v>Torby/torebki </c:v>
                </c:pt>
                <c:pt idx="7">
                  <c:v>Walizki</c:v>
                </c:pt>
                <c:pt idx="8">
                  <c:v>Obuwie </c:v>
                </c:pt>
                <c:pt idx="9">
                  <c:v>Zasłony/pościel/obrusy/bieżniki </c:v>
                </c:pt>
                <c:pt idx="10">
                  <c:v>Dywany/chodniki </c:v>
                </c:pt>
                <c:pt idx="11">
                  <c:v>Inne produkty</c:v>
                </c:pt>
              </c:strCache>
            </c:strRef>
          </c:cat>
          <c:val>
            <c:numRef>
              <c:f>'P6'!$C$2:$C$13</c:f>
              <c:numCache>
                <c:formatCode>###0</c:formatCode>
                <c:ptCount val="12"/>
                <c:pt idx="0">
                  <c:v>1456</c:v>
                </c:pt>
                <c:pt idx="1">
                  <c:v>790</c:v>
                </c:pt>
                <c:pt idx="2">
                  <c:v>362</c:v>
                </c:pt>
                <c:pt idx="3">
                  <c:v>843</c:v>
                </c:pt>
                <c:pt idx="4">
                  <c:v>818</c:v>
                </c:pt>
                <c:pt idx="5">
                  <c:v>268</c:v>
                </c:pt>
                <c:pt idx="6">
                  <c:v>46</c:v>
                </c:pt>
                <c:pt idx="7">
                  <c:v>10</c:v>
                </c:pt>
                <c:pt idx="8">
                  <c:v>100</c:v>
                </c:pt>
                <c:pt idx="9">
                  <c:v>78</c:v>
                </c:pt>
                <c:pt idx="10">
                  <c:v>14</c:v>
                </c:pt>
                <c:pt idx="1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1-402C-81D4-EA2E7CC7F335}"/>
            </c:ext>
          </c:extLst>
        </c:ser>
        <c:ser>
          <c:idx val="1"/>
          <c:order val="1"/>
          <c:tx>
            <c:strRef>
              <c:f>'P6'!$F$1</c:f>
              <c:strCache>
                <c:ptCount val="1"/>
                <c:pt idx="0">
                  <c:v>% wskazań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'P6'!$A$2:$A$13</c:f>
              <c:strCache>
                <c:ptCount val="12"/>
                <c:pt idx="0">
                  <c:v>Odzież dla dorosłych: bluzki/t-shirt, koszule </c:v>
                </c:pt>
                <c:pt idx="1">
                  <c:v>Odzież dla dorosłych: spodnie/spodenki, spódnice, sukienki </c:v>
                </c:pt>
                <c:pt idx="2">
                  <c:v>Odzież dla dorosłych: kurtki/płaszcze </c:v>
                </c:pt>
                <c:pt idx="3">
                  <c:v>Odzież dla dzieci: bluzki/t-shirt, koszule </c:v>
                </c:pt>
                <c:pt idx="4">
                  <c:v>Odzież dla dzieci: spodnie/spodenki, spódnice, sukienki </c:v>
                </c:pt>
                <c:pt idx="5">
                  <c:v>Odzież dla dzieci: Kurtki/płaszcze</c:v>
                </c:pt>
                <c:pt idx="6">
                  <c:v>Torby/torebki </c:v>
                </c:pt>
                <c:pt idx="7">
                  <c:v>Walizki</c:v>
                </c:pt>
                <c:pt idx="8">
                  <c:v>Obuwie </c:v>
                </c:pt>
                <c:pt idx="9">
                  <c:v>Zasłony/pościel/obrusy/bieżniki </c:v>
                </c:pt>
                <c:pt idx="10">
                  <c:v>Dywany/chodniki </c:v>
                </c:pt>
                <c:pt idx="11">
                  <c:v>Inne produkty</c:v>
                </c:pt>
              </c:strCache>
            </c:strRef>
          </c:cat>
          <c:val>
            <c:numRef>
              <c:f>'P6'!$F$2:$F$13</c:f>
              <c:numCache>
                <c:formatCode>0.0</c:formatCode>
                <c:ptCount val="12"/>
                <c:pt idx="0">
                  <c:v>69.716088328075713</c:v>
                </c:pt>
                <c:pt idx="1">
                  <c:v>52.050473186119874</c:v>
                </c:pt>
                <c:pt idx="2">
                  <c:v>40.694006309148264</c:v>
                </c:pt>
                <c:pt idx="3">
                  <c:v>24.605678233438486</c:v>
                </c:pt>
                <c:pt idx="4">
                  <c:v>26.18296529968454</c:v>
                </c:pt>
                <c:pt idx="5">
                  <c:v>18.296529968454259</c:v>
                </c:pt>
                <c:pt idx="6">
                  <c:v>7.8864353312302837</c:v>
                </c:pt>
                <c:pt idx="7">
                  <c:v>2.5236593059936907</c:v>
                </c:pt>
                <c:pt idx="8">
                  <c:v>9.7791798107255516</c:v>
                </c:pt>
                <c:pt idx="9">
                  <c:v>7.5709779179810726</c:v>
                </c:pt>
                <c:pt idx="10">
                  <c:v>2.8391167192429023</c:v>
                </c:pt>
                <c:pt idx="11">
                  <c:v>5.6782334384858046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1-402C-81D4-EA2E7CC7F3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86189952"/>
        <c:axId val="1286191392"/>
      </c:barChart>
      <c:catAx>
        <c:axId val="128618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86191392"/>
        <c:crosses val="autoZero"/>
        <c:auto val="1"/>
        <c:lblAlgn val="ctr"/>
        <c:lblOffset val="100"/>
        <c:noMultiLvlLbl val="0"/>
      </c:catAx>
      <c:valAx>
        <c:axId val="128619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861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Czy otrzymał(a) Pan(i) lub nabył(a) Pan(i) w roku 2025 używane materiały i produkty budowlane (np. okna, drzwi, rynny, bramy, cegły, deski)? - wg płci</a:t>
            </a:r>
            <a:endParaRPr lang="pl-PL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'P7'!$B$3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'P7'!$C$2:$E$2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'P7'!$C$3:$E$3</c:f>
              <c:numCache>
                <c:formatCode>###0.0%</c:formatCode>
                <c:ptCount val="3"/>
                <c:pt idx="0">
                  <c:v>4.4000000000000004E-2</c:v>
                </c:pt>
                <c:pt idx="1">
                  <c:v>3.0769230769230771E-2</c:v>
                </c:pt>
                <c:pt idx="2">
                  <c:v>5.8333333333333327E-2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9-44E6-B656-A14F36619D40}"/>
            </c:ext>
          </c:extLst>
        </c:ser>
        <c:ser>
          <c:idx val="1"/>
          <c:order val="1"/>
          <c:tx>
            <c:strRef>
              <c:f>'P7'!$B$4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'P7'!$C$2:$E$2</c:f>
              <c:strCache>
                <c:ptCount val="3"/>
                <c:pt idx="0">
                  <c:v>Ogółem</c:v>
                </c:pt>
                <c:pt idx="1">
                  <c:v>Kobieta</c:v>
                </c:pt>
                <c:pt idx="2">
                  <c:v>Mężczyzna</c:v>
                </c:pt>
              </c:strCache>
            </c:strRef>
          </c:cat>
          <c:val>
            <c:numRef>
              <c:f>'P7'!$C$4:$E$4</c:f>
              <c:numCache>
                <c:formatCode>###0.0%</c:formatCode>
                <c:ptCount val="3"/>
                <c:pt idx="0">
                  <c:v>0.95599999999999996</c:v>
                </c:pt>
                <c:pt idx="1">
                  <c:v>0.96923076923076923</c:v>
                </c:pt>
                <c:pt idx="2">
                  <c:v>0.94166666666666676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49-44E6-B656-A14F36619D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2057008"/>
        <c:axId val="1074625392"/>
      </c:barChart>
      <c:catAx>
        <c:axId val="126205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4625392"/>
        <c:crosses val="autoZero"/>
        <c:auto val="1"/>
        <c:lblAlgn val="ctr"/>
        <c:lblOffset val="100"/>
        <c:noMultiLvlLbl val="0"/>
      </c:catAx>
      <c:valAx>
        <c:axId val="1074625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6205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używane materiały i produkty budowlane (np. okna, drzwi, rynny, bramy, cegły, deski)? - wg wieku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'P7'!$B$3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5277601289623992E-16"/>
                  <c:y val="-6.29604811436663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4D-46EA-9A20-E4D8C49EA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'P7'!$G$2:$M$2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lat i więcej</c:v>
                </c:pt>
                <c:pt idx="6">
                  <c:v>Ogółem</c:v>
                </c:pt>
              </c:strCache>
            </c:strRef>
          </c:cat>
          <c:val>
            <c:numRef>
              <c:f>'P7'!$G$3:$M$3</c:f>
              <c:numCache>
                <c:formatCode>###0.0%</c:formatCode>
                <c:ptCount val="7"/>
                <c:pt idx="0">
                  <c:v>5.0632911392405069E-2</c:v>
                </c:pt>
                <c:pt idx="1">
                  <c:v>4.1666666666666671E-2</c:v>
                </c:pt>
                <c:pt idx="2">
                  <c:v>7.6530612244897961E-2</c:v>
                </c:pt>
                <c:pt idx="3">
                  <c:v>4.3243243243243246E-2</c:v>
                </c:pt>
                <c:pt idx="4">
                  <c:v>5.2287581699346407E-2</c:v>
                </c:pt>
                <c:pt idx="5">
                  <c:v>1.2345679012345678E-2</c:v>
                </c:pt>
                <c:pt idx="6">
                  <c:v>4.4000000000000004E-2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D-46EA-9A20-E4D8C49EA5B0}"/>
            </c:ext>
          </c:extLst>
        </c:ser>
        <c:ser>
          <c:idx val="1"/>
          <c:order val="1"/>
          <c:tx>
            <c:strRef>
              <c:f>'P7'!$B$4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'P7'!$G$2:$M$2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lat i więcej</c:v>
                </c:pt>
                <c:pt idx="6">
                  <c:v>Ogółem</c:v>
                </c:pt>
              </c:strCache>
            </c:strRef>
          </c:cat>
          <c:val>
            <c:numRef>
              <c:f>'P7'!$G$4:$M$4</c:f>
              <c:numCache>
                <c:formatCode>###0.0%</c:formatCode>
                <c:ptCount val="7"/>
                <c:pt idx="0">
                  <c:v>0.949367088607595</c:v>
                </c:pt>
                <c:pt idx="1">
                  <c:v>0.95833333333333326</c:v>
                </c:pt>
                <c:pt idx="2">
                  <c:v>0.92346938775510212</c:v>
                </c:pt>
                <c:pt idx="3">
                  <c:v>0.95675675675675675</c:v>
                </c:pt>
                <c:pt idx="4">
                  <c:v>0.94771241830065367</c:v>
                </c:pt>
                <c:pt idx="5">
                  <c:v>0.98765432098765427</c:v>
                </c:pt>
                <c:pt idx="6">
                  <c:v>0.95599999999999996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4D-46EA-9A20-E4D8C49EA5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3508512"/>
        <c:axId val="1263508992"/>
      </c:barChart>
      <c:catAx>
        <c:axId val="12635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63508992"/>
        <c:crosses val="autoZero"/>
        <c:auto val="1"/>
        <c:lblAlgn val="ctr"/>
        <c:lblOffset val="100"/>
        <c:noMultiLvlLbl val="0"/>
      </c:catAx>
      <c:valAx>
        <c:axId val="1263508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6350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używane materiały i produkty budowlane (np. okna, drzwi, rynny, bramy, cegły, deski)? - wg województwa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'P7'!$B$3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'P7'!$N$2:$AD$2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'P7'!$N$3:$AD$3</c:f>
              <c:numCache>
                <c:formatCode>###0.0%</c:formatCode>
                <c:ptCount val="17"/>
                <c:pt idx="0">
                  <c:v>2.5000000000000001E-2</c:v>
                </c:pt>
                <c:pt idx="1">
                  <c:v>4.6153846153846149E-2</c:v>
                </c:pt>
                <c:pt idx="2">
                  <c:v>5.9701492537313439E-2</c:v>
                </c:pt>
                <c:pt idx="3">
                  <c:v>3.7037037037037035E-2</c:v>
                </c:pt>
                <c:pt idx="4">
                  <c:v>4.9180327868852458E-2</c:v>
                </c:pt>
                <c:pt idx="5">
                  <c:v>3.4090909090909088E-2</c:v>
                </c:pt>
                <c:pt idx="6">
                  <c:v>4.9295774647887321E-2</c:v>
                </c:pt>
                <c:pt idx="7">
                  <c:v>0</c:v>
                </c:pt>
                <c:pt idx="8">
                  <c:v>5.7692307692307689E-2</c:v>
                </c:pt>
                <c:pt idx="9">
                  <c:v>7.1428571428571438E-2</c:v>
                </c:pt>
                <c:pt idx="10">
                  <c:v>3.3333333333333333E-2</c:v>
                </c:pt>
                <c:pt idx="11">
                  <c:v>5.4545454545454543E-2</c:v>
                </c:pt>
                <c:pt idx="12">
                  <c:v>6.6666666666666666E-2</c:v>
                </c:pt>
                <c:pt idx="13">
                  <c:v>5.8823529411764712E-2</c:v>
                </c:pt>
                <c:pt idx="14">
                  <c:v>2.2727272727272728E-2</c:v>
                </c:pt>
                <c:pt idx="15">
                  <c:v>4.5454545454545456E-2</c:v>
                </c:pt>
                <c:pt idx="16">
                  <c:v>4.4000000000000004E-2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F-4433-A3BD-2AA3F64E1CFE}"/>
            </c:ext>
          </c:extLst>
        </c:ser>
        <c:ser>
          <c:idx val="1"/>
          <c:order val="1"/>
          <c:tx>
            <c:strRef>
              <c:f>'P7'!$B$4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'P7'!$N$2:$AD$2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'P7'!$N$4:$AD$4</c:f>
              <c:numCache>
                <c:formatCode>###0.0%</c:formatCode>
                <c:ptCount val="17"/>
                <c:pt idx="0">
                  <c:v>0.97499999999999998</c:v>
                </c:pt>
                <c:pt idx="1">
                  <c:v>0.9538461538461539</c:v>
                </c:pt>
                <c:pt idx="2">
                  <c:v>0.94029850746268651</c:v>
                </c:pt>
                <c:pt idx="3">
                  <c:v>0.96296296296296291</c:v>
                </c:pt>
                <c:pt idx="4">
                  <c:v>0.95081967213114749</c:v>
                </c:pt>
                <c:pt idx="5">
                  <c:v>0.96590909090909094</c:v>
                </c:pt>
                <c:pt idx="6">
                  <c:v>0.95070422535211263</c:v>
                </c:pt>
                <c:pt idx="7">
                  <c:v>1</c:v>
                </c:pt>
                <c:pt idx="8">
                  <c:v>0.94230769230769229</c:v>
                </c:pt>
                <c:pt idx="9">
                  <c:v>0.9285714285714286</c:v>
                </c:pt>
                <c:pt idx="10">
                  <c:v>0.96666666666666667</c:v>
                </c:pt>
                <c:pt idx="11">
                  <c:v>0.94545454545454544</c:v>
                </c:pt>
                <c:pt idx="12">
                  <c:v>0.93333333333333324</c:v>
                </c:pt>
                <c:pt idx="13">
                  <c:v>0.94117647058823539</c:v>
                </c:pt>
                <c:pt idx="14">
                  <c:v>0.97727272727272729</c:v>
                </c:pt>
                <c:pt idx="15">
                  <c:v>0.95454545454545459</c:v>
                </c:pt>
                <c:pt idx="16">
                  <c:v>0.95599999999999996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F-4433-A3BD-2AA3F64E1C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0633792"/>
        <c:axId val="1280637632"/>
      </c:barChart>
      <c:catAx>
        <c:axId val="12806337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80637632"/>
        <c:crosses val="autoZero"/>
        <c:auto val="1"/>
        <c:lblAlgn val="ctr"/>
        <c:lblOffset val="100"/>
        <c:noMultiLvlLbl val="0"/>
      </c:catAx>
      <c:valAx>
        <c:axId val="128063763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8063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Wielkość miejscowości zamieszkania – wg płci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Arkusz2!$C$2</c:f>
              <c:strCache>
                <c:ptCount val="1"/>
                <c:pt idx="0">
                  <c:v>Wieś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Arkusz2!$C$3:$C$5</c:f>
              <c:numCache>
                <c:formatCode>###0.0%</c:formatCode>
                <c:ptCount val="3"/>
                <c:pt idx="0">
                  <c:v>0.18653846153846154</c:v>
                </c:pt>
                <c:pt idx="1">
                  <c:v>0.11041666666666666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D-45AF-9A99-27EF8EB4F9EC}"/>
            </c:ext>
          </c:extLst>
        </c:ser>
        <c:ser>
          <c:idx val="1"/>
          <c:order val="1"/>
          <c:tx>
            <c:strRef>
              <c:f>Arkusz2!$D$2</c:f>
              <c:strCache>
                <c:ptCount val="1"/>
                <c:pt idx="0">
                  <c:v>Miasto do 20 tys. mieszkańców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Arkusz2!$D$3:$D$5</c:f>
              <c:numCache>
                <c:formatCode>###0.0%</c:formatCode>
                <c:ptCount val="3"/>
                <c:pt idx="0">
                  <c:v>8.461538461538462E-2</c:v>
                </c:pt>
                <c:pt idx="1">
                  <c:v>7.2916666666666671E-2</c:v>
                </c:pt>
                <c:pt idx="2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5D-45AF-9A99-27EF8EB4F9EC}"/>
            </c:ext>
          </c:extLst>
        </c:ser>
        <c:ser>
          <c:idx val="2"/>
          <c:order val="2"/>
          <c:tx>
            <c:strRef>
              <c:f>Arkusz2!$E$2</c:f>
              <c:strCache>
                <c:ptCount val="1"/>
                <c:pt idx="0">
                  <c:v>Miasto powyżej 20 tys. do 50 tys. mieszkańców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Arkusz2!$E$3:$E$5</c:f>
              <c:numCache>
                <c:formatCode>###0.0%</c:formatCode>
                <c:ptCount val="3"/>
                <c:pt idx="0">
                  <c:v>0.11923076923076924</c:v>
                </c:pt>
                <c:pt idx="1">
                  <c:v>0.13125000000000001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5D-45AF-9A99-27EF8EB4F9EC}"/>
            </c:ext>
          </c:extLst>
        </c:ser>
        <c:ser>
          <c:idx val="3"/>
          <c:order val="3"/>
          <c:tx>
            <c:strRef>
              <c:f>Arkusz2!$F$2</c:f>
              <c:strCache>
                <c:ptCount val="1"/>
                <c:pt idx="0">
                  <c:v>Miasto powyżej 50 tys. do 100 tys. mieszkańców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Arkusz2!$F$3:$F$5</c:f>
              <c:numCache>
                <c:formatCode>###0.0%</c:formatCode>
                <c:ptCount val="3"/>
                <c:pt idx="0">
                  <c:v>0.30576923076923079</c:v>
                </c:pt>
                <c:pt idx="1">
                  <c:v>0.43125000000000002</c:v>
                </c:pt>
                <c:pt idx="2">
                  <c:v>0.36599999999999999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5D-45AF-9A99-27EF8EB4F9EC}"/>
            </c:ext>
          </c:extLst>
        </c:ser>
        <c:ser>
          <c:idx val="4"/>
          <c:order val="4"/>
          <c:tx>
            <c:strRef>
              <c:f>Arkusz2!$G$2</c:f>
              <c:strCache>
                <c:ptCount val="1"/>
                <c:pt idx="0">
                  <c:v>Miasto powyżej 100 tys. do 500 tys. mieszkańców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Arkusz2!$G$3:$G$5</c:f>
              <c:numCache>
                <c:formatCode>###0.0%</c:formatCode>
                <c:ptCount val="3"/>
                <c:pt idx="0">
                  <c:v>0.11923076923076924</c:v>
                </c:pt>
                <c:pt idx="1">
                  <c:v>0.12291666666666666</c:v>
                </c:pt>
                <c:pt idx="2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5D-45AF-9A99-27EF8EB4F9EC}"/>
            </c:ext>
          </c:extLst>
        </c:ser>
        <c:ser>
          <c:idx val="5"/>
          <c:order val="5"/>
          <c:tx>
            <c:strRef>
              <c:f>Arkusz2!$H$2</c:f>
              <c:strCache>
                <c:ptCount val="1"/>
                <c:pt idx="0">
                  <c:v>Miasto powyżej 500 tys. mieszkańców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Arkusz2!$H$3:$H$5</c:f>
              <c:numCache>
                <c:formatCode>###0.0%</c:formatCode>
                <c:ptCount val="3"/>
                <c:pt idx="0">
                  <c:v>0.15384615384615385</c:v>
                </c:pt>
                <c:pt idx="1">
                  <c:v>0.12708333333333333</c:v>
                </c:pt>
                <c:pt idx="2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5D-45AF-9A99-27EF8EB4F9EC}"/>
            </c:ext>
          </c:extLst>
        </c:ser>
        <c:ser>
          <c:idx val="6"/>
          <c:order val="6"/>
          <c:tx>
            <c:strRef>
              <c:f>Arkusz2!$I$2</c:f>
              <c:strCache>
                <c:ptCount val="1"/>
                <c:pt idx="0">
                  <c:v>Nie wiem/ Trudno powiedzieć 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Arkusz2!$I$3:$I$5</c:f>
              <c:numCache>
                <c:formatCode>###0.0%</c:formatCode>
                <c:ptCount val="3"/>
                <c:pt idx="0">
                  <c:v>3.0769230769230771E-2</c:v>
                </c:pt>
                <c:pt idx="1">
                  <c:v>4.1666666666666666E-3</c:v>
                </c:pt>
                <c:pt idx="2">
                  <c:v>1.8000000000000002E-2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5D-45AF-9A99-27EF8EB4F9E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66757104"/>
        <c:axId val="1066757584"/>
      </c:barChart>
      <c:catAx>
        <c:axId val="106675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6757584"/>
        <c:crosses val="autoZero"/>
        <c:auto val="1"/>
        <c:lblAlgn val="ctr"/>
        <c:lblOffset val="100"/>
        <c:noMultiLvlLbl val="0"/>
      </c:catAx>
      <c:valAx>
        <c:axId val="1066757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6675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używane materiały i produkty budowlane (np. okna, drzwi, rynny, bramy, cegły, deski)? - wg wielkości miejscowości zamieszkania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'P7'!$B$3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'P7'!$AE$2:$AK$2</c:f>
              <c:strCache>
                <c:ptCount val="7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tys. do 50 tys. mieszkańców</c:v>
                </c:pt>
                <c:pt idx="3">
                  <c:v>Miasto powyżej 50 tys. do 100 tys. mieszkańców</c:v>
                </c:pt>
                <c:pt idx="4">
                  <c:v>Miasto powyżej 100 tys. do 500 tys. mieszkańców</c:v>
                </c:pt>
                <c:pt idx="5">
                  <c:v>Miasto powyżej 500 tys. mieszkańców</c:v>
                </c:pt>
                <c:pt idx="6">
                  <c:v>Ogółem</c:v>
                </c:pt>
              </c:strCache>
            </c:strRef>
          </c:cat>
          <c:val>
            <c:numRef>
              <c:f>'P7'!$AE$3:$AK$3</c:f>
              <c:numCache>
                <c:formatCode>###0.0%</c:formatCode>
                <c:ptCount val="7"/>
                <c:pt idx="0">
                  <c:v>4.6666666666666669E-2</c:v>
                </c:pt>
                <c:pt idx="1">
                  <c:v>7.5949367088607597E-2</c:v>
                </c:pt>
                <c:pt idx="2">
                  <c:v>5.5999999999999994E-2</c:v>
                </c:pt>
                <c:pt idx="3">
                  <c:v>3.0054644808743168E-2</c:v>
                </c:pt>
                <c:pt idx="4">
                  <c:v>5.7851239669421489E-2</c:v>
                </c:pt>
                <c:pt idx="5">
                  <c:v>4.2553191489361701E-2</c:v>
                </c:pt>
                <c:pt idx="6">
                  <c:v>4.4000000000000004E-2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2-4459-89AE-B1F412FDABE3}"/>
            </c:ext>
          </c:extLst>
        </c:ser>
        <c:ser>
          <c:idx val="1"/>
          <c:order val="1"/>
          <c:tx>
            <c:strRef>
              <c:f>'P7'!$B$4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'P7'!$AE$2:$AK$2</c:f>
              <c:strCache>
                <c:ptCount val="7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tys. do 50 tys. mieszkańców</c:v>
                </c:pt>
                <c:pt idx="3">
                  <c:v>Miasto powyżej 50 tys. do 100 tys. mieszkańców</c:v>
                </c:pt>
                <c:pt idx="4">
                  <c:v>Miasto powyżej 100 tys. do 500 tys. mieszkańców</c:v>
                </c:pt>
                <c:pt idx="5">
                  <c:v>Miasto powyżej 500 tys. mieszkańców</c:v>
                </c:pt>
                <c:pt idx="6">
                  <c:v>Ogółem</c:v>
                </c:pt>
              </c:strCache>
            </c:strRef>
          </c:cat>
          <c:val>
            <c:numRef>
              <c:f>'P7'!$AE$4:$AK$4</c:f>
              <c:numCache>
                <c:formatCode>###0.0%</c:formatCode>
                <c:ptCount val="7"/>
                <c:pt idx="0">
                  <c:v>0.95333333333333325</c:v>
                </c:pt>
                <c:pt idx="1">
                  <c:v>0.92405063291139244</c:v>
                </c:pt>
                <c:pt idx="2">
                  <c:v>0.94400000000000006</c:v>
                </c:pt>
                <c:pt idx="3">
                  <c:v>0.9699453551912568</c:v>
                </c:pt>
                <c:pt idx="4">
                  <c:v>0.94214876033057848</c:v>
                </c:pt>
                <c:pt idx="5">
                  <c:v>0.95744680851063835</c:v>
                </c:pt>
                <c:pt idx="6">
                  <c:v>0.95599999999999996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2-4459-89AE-B1F412FDAB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6893104"/>
        <c:axId val="1206894064"/>
      </c:barChart>
      <c:catAx>
        <c:axId val="120689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6894064"/>
        <c:crosses val="autoZero"/>
        <c:auto val="1"/>
        <c:lblAlgn val="ctr"/>
        <c:lblOffset val="100"/>
        <c:noMultiLvlLbl val="0"/>
      </c:catAx>
      <c:valAx>
        <c:axId val="1206894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0689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używane materiały i produkty budowlane (np. okna, drzwi, rynny, bramy, cegły, deski)? - wg wykształcenia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'P7'!$B$3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11-4ABF-8679-7CFB5186D18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11-4ABF-8679-7CFB5186D1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'P7'!$AK$2:$AQ$2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'P7'!$AK$3:$AQ$3</c:f>
              <c:numCache>
                <c:formatCode>###0.0%</c:formatCode>
                <c:ptCount val="7"/>
                <c:pt idx="0">
                  <c:v>4.4000000000000004E-2</c:v>
                </c:pt>
                <c:pt idx="1">
                  <c:v>0</c:v>
                </c:pt>
                <c:pt idx="2">
                  <c:v>5.2631578947368425E-2</c:v>
                </c:pt>
                <c:pt idx="3">
                  <c:v>5.9322033898305086E-2</c:v>
                </c:pt>
                <c:pt idx="4">
                  <c:v>4.7210300429184553E-2</c:v>
                </c:pt>
                <c:pt idx="5">
                  <c:v>4.060913705583756E-2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1-4ABF-8679-7CFB5186D18E}"/>
            </c:ext>
          </c:extLst>
        </c:ser>
        <c:ser>
          <c:idx val="1"/>
          <c:order val="1"/>
          <c:tx>
            <c:strRef>
              <c:f>'P7'!$B$4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'P7'!$AK$2:$AQ$2</c:f>
              <c:strCache>
                <c:ptCount val="7"/>
                <c:pt idx="0">
                  <c:v>Ogółem</c:v>
                </c:pt>
                <c:pt idx="1">
                  <c:v>podstawowe, gimnazjalne</c:v>
                </c:pt>
                <c:pt idx="2">
                  <c:v>zasadnicze zawodowe</c:v>
                </c:pt>
                <c:pt idx="3">
                  <c:v>średnie ogólne</c:v>
                </c:pt>
                <c:pt idx="4">
                  <c:v>średnie techniczne</c:v>
                </c:pt>
                <c:pt idx="5">
                  <c:v>wyższe ( licencjackie/inżynierskie/magisterskie)</c:v>
                </c:pt>
                <c:pt idx="6">
                  <c:v>Doktorat</c:v>
                </c:pt>
              </c:strCache>
            </c:strRef>
          </c:cat>
          <c:val>
            <c:numRef>
              <c:f>'P7'!$AK$4:$AQ$4</c:f>
              <c:numCache>
                <c:formatCode>###0.0%</c:formatCode>
                <c:ptCount val="7"/>
                <c:pt idx="0">
                  <c:v>0.95599999999999996</c:v>
                </c:pt>
                <c:pt idx="1">
                  <c:v>1</c:v>
                </c:pt>
                <c:pt idx="2">
                  <c:v>0.94736842105263164</c:v>
                </c:pt>
                <c:pt idx="3">
                  <c:v>0.94067796610169496</c:v>
                </c:pt>
                <c:pt idx="4">
                  <c:v>0.95278969957081538</c:v>
                </c:pt>
                <c:pt idx="5">
                  <c:v>0.95939086294416243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1-4ABF-8679-7CFB5186D1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5529712"/>
        <c:axId val="1205558512"/>
      </c:barChart>
      <c:catAx>
        <c:axId val="120552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5558512"/>
        <c:crosses val="autoZero"/>
        <c:auto val="1"/>
        <c:lblAlgn val="ctr"/>
        <c:lblOffset val="100"/>
        <c:noMultiLvlLbl val="0"/>
      </c:catAx>
      <c:valAx>
        <c:axId val="12055585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0552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</a:rPr>
              <a:t>Czy otrzymał(a) Pan(i) lub nabył(a) Pan(i) w roku 2025 używane materiały i produkty budowlane (np. okna, drzwi, rynny, bramy, cegły, deski)? - wg dochodu netto na członka rodziny</a:t>
            </a:r>
            <a:endParaRPr lang="pl-PL"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'P7'!$B$3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94-4E9E-B5B5-8ABEDFF190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'P7'!$AS$2:$AX$2</c:f>
              <c:strCache>
                <c:ptCount val="6"/>
                <c:pt idx="0">
                  <c:v>Do 2000 zł</c:v>
                </c:pt>
                <c:pt idx="1">
                  <c:v>Pow. 2000 do 4000 zł</c:v>
                </c:pt>
                <c:pt idx="2">
                  <c:v>Pow. 4000 do 6000 zł</c:v>
                </c:pt>
                <c:pt idx="3">
                  <c:v>Pow. 6000 do 8000 zł</c:v>
                </c:pt>
                <c:pt idx="4">
                  <c:v>Pow. 8000 zł</c:v>
                </c:pt>
                <c:pt idx="5">
                  <c:v>Ogółem</c:v>
                </c:pt>
              </c:strCache>
            </c:strRef>
          </c:cat>
          <c:val>
            <c:numRef>
              <c:f>'P7'!$AS$3:$AX$3</c:f>
              <c:numCache>
                <c:formatCode>###0.0%</c:formatCode>
                <c:ptCount val="6"/>
                <c:pt idx="0">
                  <c:v>0</c:v>
                </c:pt>
                <c:pt idx="1">
                  <c:v>3.3444816053511704E-2</c:v>
                </c:pt>
                <c:pt idx="2">
                  <c:v>6.1151079136690649E-2</c:v>
                </c:pt>
                <c:pt idx="3">
                  <c:v>6.7961165048543687E-2</c:v>
                </c:pt>
                <c:pt idx="4">
                  <c:v>3.6363636363636362E-2</c:v>
                </c:pt>
                <c:pt idx="5">
                  <c:v>4.4000000000000004E-2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4-4E9E-B5B5-8ABEDFF190D9}"/>
            </c:ext>
          </c:extLst>
        </c:ser>
        <c:ser>
          <c:idx val="1"/>
          <c:order val="1"/>
          <c:tx>
            <c:strRef>
              <c:f>'P7'!$B$4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'P7'!$AS$2:$AX$2</c:f>
              <c:strCache>
                <c:ptCount val="6"/>
                <c:pt idx="0">
                  <c:v>Do 2000 zł</c:v>
                </c:pt>
                <c:pt idx="1">
                  <c:v>Pow. 2000 do 4000 zł</c:v>
                </c:pt>
                <c:pt idx="2">
                  <c:v>Pow. 4000 do 6000 zł</c:v>
                </c:pt>
                <c:pt idx="3">
                  <c:v>Pow. 6000 do 8000 zł</c:v>
                </c:pt>
                <c:pt idx="4">
                  <c:v>Pow. 8000 zł</c:v>
                </c:pt>
                <c:pt idx="5">
                  <c:v>Ogółem</c:v>
                </c:pt>
              </c:strCache>
            </c:strRef>
          </c:cat>
          <c:val>
            <c:numRef>
              <c:f>'P7'!$AS$4:$AX$4</c:f>
              <c:numCache>
                <c:formatCode>###0.0%</c:formatCode>
                <c:ptCount val="6"/>
                <c:pt idx="0">
                  <c:v>1</c:v>
                </c:pt>
                <c:pt idx="1">
                  <c:v>0.96655518394648821</c:v>
                </c:pt>
                <c:pt idx="2">
                  <c:v>0.9388489208633094</c:v>
                </c:pt>
                <c:pt idx="3">
                  <c:v>0.93203883495145634</c:v>
                </c:pt>
                <c:pt idx="4">
                  <c:v>0.96363636363636362</c:v>
                </c:pt>
                <c:pt idx="5">
                  <c:v>0.95599999999999996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4-4E9E-B5B5-8ABEDFF190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6894544"/>
        <c:axId val="1206896944"/>
      </c:barChart>
      <c:catAx>
        <c:axId val="120689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6896944"/>
        <c:crosses val="autoZero"/>
        <c:auto val="1"/>
        <c:lblAlgn val="ctr"/>
        <c:lblOffset val="100"/>
        <c:noMultiLvlLbl val="0"/>
      </c:catAx>
      <c:valAx>
        <c:axId val="1206896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20689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Rodzaj nabytych/otrzymanych materiałów i produktów budowlanych (N=44)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'P8'!$G$1</c:f>
              <c:strCache>
                <c:ptCount val="1"/>
                <c:pt idx="0">
                  <c:v>ilość w sztukach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'P8'!$E$2:$E$9</c:f>
              <c:strCache>
                <c:ptCount val="8"/>
                <c:pt idx="0">
                  <c:v>Okna</c:v>
                </c:pt>
                <c:pt idx="1">
                  <c:v>Drzwi </c:v>
                </c:pt>
                <c:pt idx="2">
                  <c:v>Wanna</c:v>
                </c:pt>
                <c:pt idx="3">
                  <c:v>Umywalka/zlewozmywak </c:v>
                </c:pt>
                <c:pt idx="4">
                  <c:v>Brama/ogrodzenie </c:v>
                </c:pt>
                <c:pt idx="5">
                  <c:v>Pustaki/cegły </c:v>
                </c:pt>
                <c:pt idx="6">
                  <c:v>Deski </c:v>
                </c:pt>
                <c:pt idx="7">
                  <c:v>Inne</c:v>
                </c:pt>
              </c:strCache>
            </c:strRef>
          </c:cat>
          <c:val>
            <c:numRef>
              <c:f>'P8'!$G$2:$G$9</c:f>
              <c:numCache>
                <c:formatCode>General</c:formatCode>
                <c:ptCount val="8"/>
                <c:pt idx="0">
                  <c:v>14</c:v>
                </c:pt>
                <c:pt idx="1">
                  <c:v>18</c:v>
                </c:pt>
                <c:pt idx="2">
                  <c:v>1</c:v>
                </c:pt>
                <c:pt idx="3">
                  <c:v>5</c:v>
                </c:pt>
                <c:pt idx="4">
                  <c:v>3</c:v>
                </c:pt>
                <c:pt idx="5">
                  <c:v>720</c:v>
                </c:pt>
                <c:pt idx="6">
                  <c:v>110</c:v>
                </c:pt>
                <c:pt idx="7">
                  <c:v>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1-43D1-BA5C-46BD18CF45C5}"/>
            </c:ext>
          </c:extLst>
        </c:ser>
        <c:ser>
          <c:idx val="1"/>
          <c:order val="1"/>
          <c:tx>
            <c:strRef>
              <c:f>'P8'!$I$1</c:f>
              <c:strCache>
                <c:ptCount val="1"/>
                <c:pt idx="0">
                  <c:v>% wskazań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'P8'!$E$2:$E$9</c:f>
              <c:strCache>
                <c:ptCount val="8"/>
                <c:pt idx="0">
                  <c:v>Okna</c:v>
                </c:pt>
                <c:pt idx="1">
                  <c:v>Drzwi </c:v>
                </c:pt>
                <c:pt idx="2">
                  <c:v>Wanna</c:v>
                </c:pt>
                <c:pt idx="3">
                  <c:v>Umywalka/zlewozmywak </c:v>
                </c:pt>
                <c:pt idx="4">
                  <c:v>Brama/ogrodzenie </c:v>
                </c:pt>
                <c:pt idx="5">
                  <c:v>Pustaki/cegły </c:v>
                </c:pt>
                <c:pt idx="6">
                  <c:v>Deski </c:v>
                </c:pt>
                <c:pt idx="7">
                  <c:v>Inne</c:v>
                </c:pt>
              </c:strCache>
            </c:strRef>
          </c:cat>
          <c:val>
            <c:numRef>
              <c:f>'P8'!$I$2:$I$9</c:f>
              <c:numCache>
                <c:formatCode>0.0</c:formatCode>
                <c:ptCount val="8"/>
                <c:pt idx="0">
                  <c:v>18.181818181818183</c:v>
                </c:pt>
                <c:pt idx="1">
                  <c:v>25</c:v>
                </c:pt>
                <c:pt idx="2">
                  <c:v>2.2727272727272729</c:v>
                </c:pt>
                <c:pt idx="3">
                  <c:v>6.8181818181818175</c:v>
                </c:pt>
                <c:pt idx="4">
                  <c:v>6.8181818181818175</c:v>
                </c:pt>
                <c:pt idx="5">
                  <c:v>6.8181818181818175</c:v>
                </c:pt>
                <c:pt idx="6">
                  <c:v>27.27272727272727</c:v>
                </c:pt>
                <c:pt idx="7">
                  <c:v>31.818181818181817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1-43D1-BA5C-46BD18CF45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2433968"/>
        <c:axId val="1072436848"/>
      </c:barChart>
      <c:catAx>
        <c:axId val="1072433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2436848"/>
        <c:crosses val="autoZero"/>
        <c:auto val="1"/>
        <c:lblAlgn val="ctr"/>
        <c:lblOffset val="100"/>
        <c:noMultiLvlLbl val="0"/>
      </c:catAx>
      <c:valAx>
        <c:axId val="107243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7243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Wykształcenie – wg płci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Arkusz2!$K$2</c:f>
              <c:strCache>
                <c:ptCount val="1"/>
                <c:pt idx="0">
                  <c:v>podstawowe, gimnazjalne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49873238395131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D0-4763-9479-6E55DFFFCC08}"/>
                </c:ext>
              </c:extLst>
            </c:dLbl>
            <c:dLbl>
              <c:idx val="1"/>
              <c:layout>
                <c:manualLayout>
                  <c:x val="3.6771470666283122E-3"/>
                  <c:y val="6.37404928796348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D0-4763-9479-6E55DFFFCC08}"/>
                </c:ext>
              </c:extLst>
            </c:dLbl>
            <c:dLbl>
              <c:idx val="2"/>
              <c:layout>
                <c:manualLayout>
                  <c:x val="0"/>
                  <c:y val="1.06234154799389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D0-4763-9479-6E55DFFFC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Arkusz2!$K$3:$K$5</c:f>
              <c:numCache>
                <c:formatCode>###0.0%</c:formatCode>
                <c:ptCount val="3"/>
                <c:pt idx="0">
                  <c:v>9.6153846153846159E-3</c:v>
                </c:pt>
                <c:pt idx="1">
                  <c:v>4.1666666666666666E-3</c:v>
                </c:pt>
                <c:pt idx="2">
                  <c:v>6.9999999999999993E-3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0-4763-9479-6E55DFFFCC08}"/>
            </c:ext>
          </c:extLst>
        </c:ser>
        <c:ser>
          <c:idx val="1"/>
          <c:order val="1"/>
          <c:tx>
            <c:strRef>
              <c:f>Arkusz2!$L$2</c:f>
              <c:strCache>
                <c:ptCount val="1"/>
                <c:pt idx="0">
                  <c:v>zasadnicze zawodowe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Arkusz2!$L$3:$L$5</c:f>
              <c:numCache>
                <c:formatCode>###0.0%</c:formatCode>
                <c:ptCount val="3"/>
                <c:pt idx="0">
                  <c:v>2.6923076923076925E-2</c:v>
                </c:pt>
                <c:pt idx="1">
                  <c:v>0.05</c:v>
                </c:pt>
                <c:pt idx="2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0-4763-9479-6E55DFFFCC08}"/>
            </c:ext>
          </c:extLst>
        </c:ser>
        <c:ser>
          <c:idx val="2"/>
          <c:order val="2"/>
          <c:tx>
            <c:strRef>
              <c:f>Arkusz2!$M$2</c:f>
              <c:strCache>
                <c:ptCount val="1"/>
                <c:pt idx="0">
                  <c:v>średnie ogólne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Arkusz2!$M$3:$M$5</c:f>
              <c:numCache>
                <c:formatCode>###0.0%</c:formatCode>
                <c:ptCount val="3"/>
                <c:pt idx="0">
                  <c:v>0.14423076923076925</c:v>
                </c:pt>
                <c:pt idx="1">
                  <c:v>8.9583333333333334E-2</c:v>
                </c:pt>
                <c:pt idx="2">
                  <c:v>0.11800000000000001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D0-4763-9479-6E55DFFFCC08}"/>
            </c:ext>
          </c:extLst>
        </c:ser>
        <c:ser>
          <c:idx val="3"/>
          <c:order val="3"/>
          <c:tx>
            <c:strRef>
              <c:f>Arkusz2!$N$2</c:f>
              <c:strCache>
                <c:ptCount val="1"/>
                <c:pt idx="0">
                  <c:v>średnie techniczne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Arkusz2!$N$3:$N$5</c:f>
              <c:numCache>
                <c:formatCode>###0.0%</c:formatCode>
                <c:ptCount val="3"/>
                <c:pt idx="0">
                  <c:v>0.17692307692307693</c:v>
                </c:pt>
                <c:pt idx="1">
                  <c:v>0.29375000000000001</c:v>
                </c:pt>
                <c:pt idx="2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D0-4763-9479-6E55DFFFCC08}"/>
            </c:ext>
          </c:extLst>
        </c:ser>
        <c:ser>
          <c:idx val="4"/>
          <c:order val="4"/>
          <c:tx>
            <c:strRef>
              <c:f>Arkusz2!$O$2</c:f>
              <c:strCache>
                <c:ptCount val="1"/>
                <c:pt idx="0">
                  <c:v>wyższe ( licencjackie/inżynierskie/magisterskie)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Arkusz2!$O$3:$O$5</c:f>
              <c:numCache>
                <c:formatCode>###0.0%</c:formatCode>
                <c:ptCount val="3"/>
                <c:pt idx="0">
                  <c:v>0.62692307692307692</c:v>
                </c:pt>
                <c:pt idx="1">
                  <c:v>0.55208333333333337</c:v>
                </c:pt>
                <c:pt idx="2">
                  <c:v>0.59099999999999997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D0-4763-9479-6E55DFFFCC08}"/>
            </c:ext>
          </c:extLst>
        </c:ser>
        <c:ser>
          <c:idx val="5"/>
          <c:order val="5"/>
          <c:tx>
            <c:strRef>
              <c:f>Arkusz2!$P$2</c:f>
              <c:strCache>
                <c:ptCount val="1"/>
                <c:pt idx="0">
                  <c:v>Doktorat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Arkusz2!$P$3:$P$5</c:f>
              <c:numCache>
                <c:formatCode>###0.0%</c:formatCode>
                <c:ptCount val="3"/>
                <c:pt idx="0">
                  <c:v>1.1538461538461537E-2</c:v>
                </c:pt>
                <c:pt idx="1">
                  <c:v>8.3333333333333332E-3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D0-4763-9479-6E55DFFFCC08}"/>
            </c:ext>
          </c:extLst>
        </c:ser>
        <c:ser>
          <c:idx val="6"/>
          <c:order val="6"/>
          <c:tx>
            <c:strRef>
              <c:f>Arkusz2!$Q$2</c:f>
              <c:strCache>
                <c:ptCount val="1"/>
                <c:pt idx="0">
                  <c:v>Odmowa odpowiedzi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27480985759269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D0-4763-9479-6E55DFFFCC08}"/>
                </c:ext>
              </c:extLst>
            </c:dLbl>
            <c:dLbl>
              <c:idx val="1"/>
              <c:layout>
                <c:manualLayout>
                  <c:x val="0"/>
                  <c:y val="-1.27480985759269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D0-4763-9479-6E55DFFFCC08}"/>
                </c:ext>
              </c:extLst>
            </c:dLbl>
            <c:dLbl>
              <c:idx val="2"/>
              <c:layout>
                <c:manualLayout>
                  <c:x val="0"/>
                  <c:y val="-1.06234154799391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D0-4763-9479-6E55DFFFC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Arkusz2!$Q$3:$Q$5</c:f>
              <c:numCache>
                <c:formatCode>###0.0%</c:formatCode>
                <c:ptCount val="3"/>
                <c:pt idx="0">
                  <c:v>3.8461538461538464E-3</c:v>
                </c:pt>
                <c:pt idx="1">
                  <c:v>2.0833333333333333E-3</c:v>
                </c:pt>
                <c:pt idx="2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D0-4763-9479-6E55DFFFCC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1893664"/>
        <c:axId val="1031894144"/>
      </c:barChart>
      <c:catAx>
        <c:axId val="103189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1894144"/>
        <c:crosses val="autoZero"/>
        <c:auto val="1"/>
        <c:lblAlgn val="ctr"/>
        <c:lblOffset val="100"/>
        <c:noMultiLvlLbl val="0"/>
      </c:catAx>
      <c:valAx>
        <c:axId val="1031894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03189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Miesięczny dochód netto na członka rodziny – wg płci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Arkusz2!$Y$2</c:f>
              <c:strCache>
                <c:ptCount val="1"/>
                <c:pt idx="0">
                  <c:v>Do 2000 zł</c:v>
                </c:pt>
              </c:strCache>
            </c:strRef>
          </c:tx>
          <c:spPr>
            <a:solidFill>
              <a:schemeClr val="accent1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Arkusz2!$Y$3:$Y$5</c:f>
              <c:numCache>
                <c:formatCode>###0.0%</c:formatCode>
                <c:ptCount val="3"/>
                <c:pt idx="0">
                  <c:v>8.076923076923076E-2</c:v>
                </c:pt>
                <c:pt idx="1">
                  <c:v>3.3333333333333333E-2</c:v>
                </c:pt>
                <c:pt idx="2">
                  <c:v>5.7999999999999996E-2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E-466B-A021-E16254D06BD0}"/>
            </c:ext>
          </c:extLst>
        </c:ser>
        <c:ser>
          <c:idx val="1"/>
          <c:order val="1"/>
          <c:tx>
            <c:strRef>
              <c:f>Arkusz2!$Z$2</c:f>
              <c:strCache>
                <c:ptCount val="1"/>
                <c:pt idx="0">
                  <c:v>Pow. 2000 do 4000 zł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Arkusz2!$Z$3:$Z$5</c:f>
              <c:numCache>
                <c:formatCode>###0.0%</c:formatCode>
                <c:ptCount val="3"/>
                <c:pt idx="0">
                  <c:v>0.34423076923076917</c:v>
                </c:pt>
                <c:pt idx="1">
                  <c:v>0.25</c:v>
                </c:pt>
                <c:pt idx="2">
                  <c:v>0.29899999999999999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E-466B-A021-E16254D06BD0}"/>
            </c:ext>
          </c:extLst>
        </c:ser>
        <c:ser>
          <c:idx val="2"/>
          <c:order val="2"/>
          <c:tx>
            <c:strRef>
              <c:f>Arkusz2!$AA$2</c:f>
              <c:strCache>
                <c:ptCount val="1"/>
                <c:pt idx="0">
                  <c:v>Pow. 4000 do 6000 zł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Arkusz2!$AA$3:$AA$5</c:f>
              <c:numCache>
                <c:formatCode>###0.0%</c:formatCode>
                <c:ptCount val="3"/>
                <c:pt idx="0">
                  <c:v>0.24038461538461539</c:v>
                </c:pt>
                <c:pt idx="1">
                  <c:v>0.31874999999999998</c:v>
                </c:pt>
                <c:pt idx="2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3E-466B-A021-E16254D06BD0}"/>
            </c:ext>
          </c:extLst>
        </c:ser>
        <c:ser>
          <c:idx val="3"/>
          <c:order val="3"/>
          <c:tx>
            <c:strRef>
              <c:f>Arkusz2!$AB$2</c:f>
              <c:strCache>
                <c:ptCount val="1"/>
                <c:pt idx="0">
                  <c:v>Pow. 6000 do 8000 zł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Arkusz2!$AB$3:$AB$5</c:f>
              <c:numCache>
                <c:formatCode>###0.0%</c:formatCode>
                <c:ptCount val="3"/>
                <c:pt idx="0">
                  <c:v>0.1076923076923077</c:v>
                </c:pt>
                <c:pt idx="1">
                  <c:v>9.7916666666666666E-2</c:v>
                </c:pt>
                <c:pt idx="2">
                  <c:v>0.10300000000000001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3E-466B-A021-E16254D06BD0}"/>
            </c:ext>
          </c:extLst>
        </c:ser>
        <c:ser>
          <c:idx val="4"/>
          <c:order val="4"/>
          <c:tx>
            <c:strRef>
              <c:f>Arkusz2!$AC$2</c:f>
              <c:strCache>
                <c:ptCount val="1"/>
                <c:pt idx="0">
                  <c:v>Pow. 8000 zł</c:v>
                </c:pt>
              </c:strCache>
            </c:strRef>
          </c:tx>
          <c:spPr>
            <a:solidFill>
              <a:schemeClr val="accent1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Arkusz2!$AC$3:$AC$5</c:f>
              <c:numCache>
                <c:formatCode>###0.0%</c:formatCode>
                <c:ptCount val="3"/>
                <c:pt idx="0">
                  <c:v>7.4999999999999997E-2</c:v>
                </c:pt>
                <c:pt idx="1">
                  <c:v>0.14791666666666667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3E-466B-A021-E16254D06BD0}"/>
            </c:ext>
          </c:extLst>
        </c:ser>
        <c:ser>
          <c:idx val="5"/>
          <c:order val="5"/>
          <c:tx>
            <c:strRef>
              <c:f>Arkusz2!$AD$2</c:f>
              <c:strCache>
                <c:ptCount val="1"/>
                <c:pt idx="0">
                  <c:v>Nie wiem/ Trudno powiedzieć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Arkusz2!$AD$3:$AD$5</c:f>
              <c:numCache>
                <c:formatCode>###0.0%</c:formatCode>
                <c:ptCount val="3"/>
                <c:pt idx="0">
                  <c:v>3.8461538461538464E-2</c:v>
                </c:pt>
                <c:pt idx="1">
                  <c:v>1.6666666666666666E-2</c:v>
                </c:pt>
                <c:pt idx="2">
                  <c:v>2.7999999999999997E-2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3E-466B-A021-E16254D06BD0}"/>
            </c:ext>
          </c:extLst>
        </c:ser>
        <c:ser>
          <c:idx val="6"/>
          <c:order val="6"/>
          <c:tx>
            <c:strRef>
              <c:f>Arkusz2!$AE$2</c:f>
              <c:strCache>
                <c:ptCount val="1"/>
                <c:pt idx="0">
                  <c:v>Odmowa odpowiedzi 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Arkusz2!$B$3:$B$5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Arkusz2!$AE$3:$AE$5</c:f>
              <c:numCache>
                <c:formatCode>###0.0%</c:formatCode>
                <c:ptCount val="3"/>
                <c:pt idx="0">
                  <c:v>0.11346153846153846</c:v>
                </c:pt>
                <c:pt idx="1">
                  <c:v>0.13541666666666666</c:v>
                </c:pt>
                <c:pt idx="2">
                  <c:v>0.124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3E-466B-A021-E16254D06B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0012048"/>
        <c:axId val="1080015888"/>
      </c:barChart>
      <c:catAx>
        <c:axId val="108001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0015888"/>
        <c:crosses val="autoZero"/>
        <c:auto val="1"/>
        <c:lblAlgn val="ctr"/>
        <c:lblOffset val="100"/>
        <c:noMultiLvlLbl val="0"/>
      </c:catAx>
      <c:valAx>
        <c:axId val="1080015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8001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 dirty="0">
                <a:effectLst/>
              </a:rPr>
              <a:t>Czy otrzymał(a) Pan(i) lub nabył(a) Pan(i) w roku 2025 używane meble, np. krzesła, tapczany, stoliki, szafy? – wg płci</a:t>
            </a:r>
            <a:endParaRPr lang="pl-PL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'P1'!$B$3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'P1'!$C$2:$E$2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'P1'!$C$3:$E$3</c:f>
              <c:numCache>
                <c:formatCode>###0.0%</c:formatCode>
                <c:ptCount val="3"/>
                <c:pt idx="0">
                  <c:v>0.13653846153846153</c:v>
                </c:pt>
                <c:pt idx="1">
                  <c:v>0.12708333333333333</c:v>
                </c:pt>
                <c:pt idx="2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A-4745-8540-FCCD4C0B6BE0}"/>
            </c:ext>
          </c:extLst>
        </c:ser>
        <c:ser>
          <c:idx val="1"/>
          <c:order val="1"/>
          <c:tx>
            <c:strRef>
              <c:f>'P1'!$B$4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'P1'!$C$2:$E$2</c:f>
              <c:strCache>
                <c:ptCount val="3"/>
                <c:pt idx="0">
                  <c:v>Kobieta</c:v>
                </c:pt>
                <c:pt idx="1">
                  <c:v>Mężczyzna</c:v>
                </c:pt>
                <c:pt idx="2">
                  <c:v>Ogółem</c:v>
                </c:pt>
              </c:strCache>
            </c:strRef>
          </c:cat>
          <c:val>
            <c:numRef>
              <c:f>'P1'!$C$4:$E$4</c:f>
              <c:numCache>
                <c:formatCode>###0.0%</c:formatCode>
                <c:ptCount val="3"/>
                <c:pt idx="0">
                  <c:v>0.86346153846153839</c:v>
                </c:pt>
                <c:pt idx="1">
                  <c:v>0.87291666666666667</c:v>
                </c:pt>
                <c:pt idx="2">
                  <c:v>0.86799999999999999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9A-4745-8540-FCCD4C0B6B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80352880"/>
        <c:axId val="1080356240"/>
      </c:barChart>
      <c:catAx>
        <c:axId val="108035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80356240"/>
        <c:crosses val="autoZero"/>
        <c:auto val="1"/>
        <c:lblAlgn val="ctr"/>
        <c:lblOffset val="100"/>
        <c:noMultiLvlLbl val="0"/>
      </c:catAx>
      <c:valAx>
        <c:axId val="1080356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80352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Czy otrzymał(a) Pan(i) lub nabył(a) Pan(i) w roku 2025 używane meble, np. krzesła, tapczany, stoliki, szafy? - wg wieku</a:t>
            </a:r>
            <a:endParaRPr lang="pl-PL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'P1'!$B$3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'P1'!$G$2:$M$2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lat i więcej</c:v>
                </c:pt>
                <c:pt idx="6">
                  <c:v>Ogółem</c:v>
                </c:pt>
              </c:strCache>
            </c:strRef>
          </c:cat>
          <c:val>
            <c:numRef>
              <c:f>'P1'!$G$3:$M$3</c:f>
              <c:numCache>
                <c:formatCode>###0.0%</c:formatCode>
                <c:ptCount val="7"/>
                <c:pt idx="0">
                  <c:v>0.189873417721519</c:v>
                </c:pt>
                <c:pt idx="1">
                  <c:v>0.2361111111111111</c:v>
                </c:pt>
                <c:pt idx="2">
                  <c:v>0.15306122448979592</c:v>
                </c:pt>
                <c:pt idx="3">
                  <c:v>0.11891891891891891</c:v>
                </c:pt>
                <c:pt idx="4">
                  <c:v>0.12418300653594772</c:v>
                </c:pt>
                <c:pt idx="5">
                  <c:v>4.9382716049382713E-2</c:v>
                </c:pt>
                <c:pt idx="6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E-4B7F-8BC7-53E2A206E7FA}"/>
            </c:ext>
          </c:extLst>
        </c:ser>
        <c:ser>
          <c:idx val="1"/>
          <c:order val="1"/>
          <c:tx>
            <c:strRef>
              <c:f>'P1'!$B$4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'P1'!$G$2:$M$2</c:f>
              <c:strCache>
                <c:ptCount val="7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 lat i więcej</c:v>
                </c:pt>
                <c:pt idx="6">
                  <c:v>Ogółem</c:v>
                </c:pt>
              </c:strCache>
            </c:strRef>
          </c:cat>
          <c:val>
            <c:numRef>
              <c:f>'P1'!$G$4:$M$4</c:f>
              <c:numCache>
                <c:formatCode>###0.0%</c:formatCode>
                <c:ptCount val="7"/>
                <c:pt idx="0">
                  <c:v>0.81012658227848111</c:v>
                </c:pt>
                <c:pt idx="1">
                  <c:v>0.76388888888888884</c:v>
                </c:pt>
                <c:pt idx="2">
                  <c:v>0.84693877551020402</c:v>
                </c:pt>
                <c:pt idx="3">
                  <c:v>0.88108108108108107</c:v>
                </c:pt>
                <c:pt idx="4">
                  <c:v>0.87581699346405228</c:v>
                </c:pt>
                <c:pt idx="5">
                  <c:v>0.9506172839506174</c:v>
                </c:pt>
                <c:pt idx="6">
                  <c:v>0.86799999999999999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E-4B7F-8BC7-53E2A206E7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2375056"/>
        <c:axId val="839740656"/>
      </c:barChart>
      <c:catAx>
        <c:axId val="103237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39740656"/>
        <c:crosses val="autoZero"/>
        <c:auto val="1"/>
        <c:lblAlgn val="ctr"/>
        <c:lblOffset val="100"/>
        <c:noMultiLvlLbl val="0"/>
      </c:catAx>
      <c:valAx>
        <c:axId val="83974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3237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Czy otrzymał(a) Pan(i) lub nabył(a) Pan(i) w roku 2025 używane meble, np. krzesła, tapczany, stoliki, szafy? - wg województwa</a:t>
            </a:r>
            <a:endParaRPr lang="pl-PL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'P1'!$B$3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'P1'!$O$2:$AE$2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'P1'!$O$3:$AE$3</c:f>
              <c:numCache>
                <c:formatCode>###0.0%</c:formatCode>
                <c:ptCount val="17"/>
                <c:pt idx="0">
                  <c:v>0.13750000000000001</c:v>
                </c:pt>
                <c:pt idx="1">
                  <c:v>0.16923076923076924</c:v>
                </c:pt>
                <c:pt idx="2">
                  <c:v>0.16417910447761194</c:v>
                </c:pt>
                <c:pt idx="3">
                  <c:v>0.1851851851851852</c:v>
                </c:pt>
                <c:pt idx="4">
                  <c:v>0.13114754098360656</c:v>
                </c:pt>
                <c:pt idx="5">
                  <c:v>0.10227272727272727</c:v>
                </c:pt>
                <c:pt idx="6">
                  <c:v>0.13380281690140847</c:v>
                </c:pt>
                <c:pt idx="7">
                  <c:v>8.3333333333333343E-2</c:v>
                </c:pt>
                <c:pt idx="8">
                  <c:v>0.15384615384615385</c:v>
                </c:pt>
                <c:pt idx="9">
                  <c:v>0.25</c:v>
                </c:pt>
                <c:pt idx="10">
                  <c:v>6.6666666666666666E-2</c:v>
                </c:pt>
                <c:pt idx="11">
                  <c:v>9.0909090909090912E-2</c:v>
                </c:pt>
                <c:pt idx="12">
                  <c:v>0.1</c:v>
                </c:pt>
                <c:pt idx="13">
                  <c:v>0.17647058823529413</c:v>
                </c:pt>
                <c:pt idx="14">
                  <c:v>0.15909090909090909</c:v>
                </c:pt>
                <c:pt idx="15">
                  <c:v>9.0909090909090912E-2</c:v>
                </c:pt>
                <c:pt idx="16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F-4609-8CAF-E1ABDE52DCF6}"/>
            </c:ext>
          </c:extLst>
        </c:ser>
        <c:ser>
          <c:idx val="1"/>
          <c:order val="1"/>
          <c:tx>
            <c:strRef>
              <c:f>'P1'!$B$4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'P1'!$O$2:$AE$2</c:f>
              <c:strCache>
                <c:ptCount val="17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  <c:pt idx="16">
                  <c:v>Ogółem</c:v>
                </c:pt>
              </c:strCache>
            </c:strRef>
          </c:cat>
          <c:val>
            <c:numRef>
              <c:f>'P1'!$O$4:$AE$4</c:f>
              <c:numCache>
                <c:formatCode>###0.0%</c:formatCode>
                <c:ptCount val="17"/>
                <c:pt idx="0">
                  <c:v>0.86250000000000004</c:v>
                </c:pt>
                <c:pt idx="1">
                  <c:v>0.83076923076923082</c:v>
                </c:pt>
                <c:pt idx="2">
                  <c:v>0.83582089552238814</c:v>
                </c:pt>
                <c:pt idx="3">
                  <c:v>0.81481481481481477</c:v>
                </c:pt>
                <c:pt idx="4">
                  <c:v>0.86885245901639352</c:v>
                </c:pt>
                <c:pt idx="5">
                  <c:v>0.89772727272727271</c:v>
                </c:pt>
                <c:pt idx="6">
                  <c:v>0.86619718309859151</c:v>
                </c:pt>
                <c:pt idx="7">
                  <c:v>0.91666666666666674</c:v>
                </c:pt>
                <c:pt idx="8">
                  <c:v>0.84615384615384615</c:v>
                </c:pt>
                <c:pt idx="9">
                  <c:v>0.75</c:v>
                </c:pt>
                <c:pt idx="10">
                  <c:v>0.93333333333333324</c:v>
                </c:pt>
                <c:pt idx="11">
                  <c:v>0.90909090909090906</c:v>
                </c:pt>
                <c:pt idx="12">
                  <c:v>0.9</c:v>
                </c:pt>
                <c:pt idx="13">
                  <c:v>0.82352941176470595</c:v>
                </c:pt>
                <c:pt idx="14">
                  <c:v>0.84090909090909094</c:v>
                </c:pt>
                <c:pt idx="15">
                  <c:v>0.90909090909090906</c:v>
                </c:pt>
                <c:pt idx="16">
                  <c:v>0.86799999999999999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3F-4609-8CAF-E1ABDE52DC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66755664"/>
        <c:axId val="1066756624"/>
      </c:barChart>
      <c:catAx>
        <c:axId val="1066755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66756624"/>
        <c:crosses val="autoZero"/>
        <c:auto val="1"/>
        <c:lblAlgn val="ctr"/>
        <c:lblOffset val="100"/>
        <c:noMultiLvlLbl val="0"/>
      </c:catAx>
      <c:valAx>
        <c:axId val="10667566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6675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0" i="0" u="none" strike="noStrike" baseline="0">
                <a:effectLst/>
              </a:rPr>
              <a:t>Czy otrzymał(a) Pan(i) lub nabył(a) Pan(i) w roku 2025 używane meble, np. krzesła, tapczany, stoliki, szafy? - wg wielkości miejscowości zamieszkania</a:t>
            </a:r>
            <a:endParaRPr lang="pl-PL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'P1'!$B$3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'P1'!$AG$2:$AM$2</c:f>
              <c:strCache>
                <c:ptCount val="7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tys. do 50 tys. mieszkańców</c:v>
                </c:pt>
                <c:pt idx="3">
                  <c:v>Miasto powyżej 50 tys. do 100 tys. mieszkańców</c:v>
                </c:pt>
                <c:pt idx="4">
                  <c:v>Miasto powyżej 100 tys. do 500 tys. mieszkańców</c:v>
                </c:pt>
                <c:pt idx="5">
                  <c:v>Miasto powyżej 500 tys. mieszkańców</c:v>
                </c:pt>
                <c:pt idx="6">
                  <c:v>Ogółem</c:v>
                </c:pt>
              </c:strCache>
            </c:strRef>
          </c:cat>
          <c:val>
            <c:numRef>
              <c:f>'P1'!$AG$3:$AM$3</c:f>
              <c:numCache>
                <c:formatCode>###0.0%</c:formatCode>
                <c:ptCount val="7"/>
                <c:pt idx="0">
                  <c:v>0.14000000000000001</c:v>
                </c:pt>
                <c:pt idx="1">
                  <c:v>0.13924050632911392</c:v>
                </c:pt>
                <c:pt idx="2">
                  <c:v>0.128</c:v>
                </c:pt>
                <c:pt idx="3">
                  <c:v>0.13387978142076501</c:v>
                </c:pt>
                <c:pt idx="4">
                  <c:v>0.10743801652892562</c:v>
                </c:pt>
                <c:pt idx="5">
                  <c:v>0.1276595744680851</c:v>
                </c:pt>
                <c:pt idx="6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9-4BD7-AAF3-5F5FCE075650}"/>
            </c:ext>
          </c:extLst>
        </c:ser>
        <c:ser>
          <c:idx val="1"/>
          <c:order val="1"/>
          <c:tx>
            <c:strRef>
              <c:f>'P1'!$B$4</c:f>
              <c:strCache>
                <c:ptCount val="1"/>
                <c:pt idx="0">
                  <c:v>Nie 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'P1'!$AG$2:$AM$2</c:f>
              <c:strCache>
                <c:ptCount val="7"/>
                <c:pt idx="0">
                  <c:v>Wieś</c:v>
                </c:pt>
                <c:pt idx="1">
                  <c:v>Miasto do 20 tys. mieszkańców</c:v>
                </c:pt>
                <c:pt idx="2">
                  <c:v>Miasto powyżej 20 tys. do 50 tys. mieszkańców</c:v>
                </c:pt>
                <c:pt idx="3">
                  <c:v>Miasto powyżej 50 tys. do 100 tys. mieszkańców</c:v>
                </c:pt>
                <c:pt idx="4">
                  <c:v>Miasto powyżej 100 tys. do 500 tys. mieszkańców</c:v>
                </c:pt>
                <c:pt idx="5">
                  <c:v>Miasto powyżej 500 tys. mieszkańców</c:v>
                </c:pt>
                <c:pt idx="6">
                  <c:v>Ogółem</c:v>
                </c:pt>
              </c:strCache>
            </c:strRef>
          </c:cat>
          <c:val>
            <c:numRef>
              <c:f>'P1'!$AG$4:$AM$4</c:f>
              <c:numCache>
                <c:formatCode>###0.0%</c:formatCode>
                <c:ptCount val="7"/>
                <c:pt idx="0">
                  <c:v>0.86</c:v>
                </c:pt>
                <c:pt idx="1">
                  <c:v>0.86075949367088611</c:v>
                </c:pt>
                <c:pt idx="2">
                  <c:v>0.872</c:v>
                </c:pt>
                <c:pt idx="3">
                  <c:v>0.86612021857923494</c:v>
                </c:pt>
                <c:pt idx="4">
                  <c:v>0.8925619834710744</c:v>
                </c:pt>
                <c:pt idx="5">
                  <c:v>0.87234042553191482</c:v>
                </c:pt>
                <c:pt idx="6">
                  <c:v>0.86799999999999999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99-4BD7-AAF3-5F5FCE0756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39742576"/>
        <c:axId val="1209076176"/>
      </c:barChart>
      <c:catAx>
        <c:axId val="83974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209076176"/>
        <c:crosses val="autoZero"/>
        <c:auto val="1"/>
        <c:lblAlgn val="ctr"/>
        <c:lblOffset val="100"/>
        <c:noMultiLvlLbl val="0"/>
      </c:catAx>
      <c:valAx>
        <c:axId val="1209076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83974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91892-8D23-4436-9668-38DD44EA864C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A44C-803A-4CAE-98A8-C553C1F90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BA44C-803A-4CAE-98A8-C553C1F90D6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0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BA44C-803A-4CAE-98A8-C553C1F90D6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8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222470"/>
            <a:ext cx="10515600" cy="5156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55126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D9B416-D374-4FA1-AF6C-D3F7B5419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0925" y="-1"/>
            <a:ext cx="5010150" cy="250507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270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7C9EC7F-6712-4AFF-A8D4-4B98241C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2FA980-3822-4545-B1DD-ECC86EB17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855D73-6B38-44DA-B6B7-2425D193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8E90CD-C5EA-4840-B0F4-59A59D3A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CAB562E-9AD0-496C-A106-08256FC7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72137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66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55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5AAB9F-1BB4-4922-AEC5-7E74FD8F0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457200"/>
            <a:ext cx="16002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6F82B0-12D0-4241-9B13-095AF4F491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3400" y="457200"/>
            <a:ext cx="37338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CCE265D-0C82-4DF3-8219-A8316FB6AC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0" y="457200"/>
            <a:ext cx="16383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96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03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2CB2BF-CE1E-4388-B8F6-685E844AC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0052" y="523792"/>
            <a:ext cx="3876541" cy="5810416"/>
          </a:xfrm>
          <a:custGeom>
            <a:avLst/>
            <a:gdLst>
              <a:gd name="connsiteX0" fmla="*/ 656087 w 3876541"/>
              <a:gd name="connsiteY0" fmla="*/ 1222688 h 5810416"/>
              <a:gd name="connsiteX1" fmla="*/ 1031030 w 3876541"/>
              <a:gd name="connsiteY1" fmla="*/ 4587727 h 5810416"/>
              <a:gd name="connsiteX2" fmla="*/ 1756880 w 3876541"/>
              <a:gd name="connsiteY2" fmla="*/ 4587727 h 5810416"/>
              <a:gd name="connsiteX3" fmla="*/ 1944351 w 3876541"/>
              <a:gd name="connsiteY3" fmla="*/ 2794650 h 5810416"/>
              <a:gd name="connsiteX4" fmla="*/ 1953965 w 3876541"/>
              <a:gd name="connsiteY4" fmla="*/ 2794650 h 5810416"/>
              <a:gd name="connsiteX5" fmla="*/ 2141437 w 3876541"/>
              <a:gd name="connsiteY5" fmla="*/ 4587727 h 5810416"/>
              <a:gd name="connsiteX6" fmla="*/ 2843253 w 3876541"/>
              <a:gd name="connsiteY6" fmla="*/ 4587727 h 5810416"/>
              <a:gd name="connsiteX7" fmla="*/ 3218181 w 3876541"/>
              <a:gd name="connsiteY7" fmla="*/ 1222688 h 5810416"/>
              <a:gd name="connsiteX8" fmla="*/ 2756727 w 3876541"/>
              <a:gd name="connsiteY8" fmla="*/ 1222688 h 5810416"/>
              <a:gd name="connsiteX9" fmla="*/ 2487538 w 3876541"/>
              <a:gd name="connsiteY9" fmla="*/ 3895494 h 5810416"/>
              <a:gd name="connsiteX10" fmla="*/ 2477924 w 3876541"/>
              <a:gd name="connsiteY10" fmla="*/ 3895494 h 5810416"/>
              <a:gd name="connsiteX11" fmla="*/ 2218349 w 3876541"/>
              <a:gd name="connsiteY11" fmla="*/ 1222688 h 5810416"/>
              <a:gd name="connsiteX12" fmla="*/ 1708811 w 3876541"/>
              <a:gd name="connsiteY12" fmla="*/ 1222688 h 5810416"/>
              <a:gd name="connsiteX13" fmla="*/ 1458849 w 3876541"/>
              <a:gd name="connsiteY13" fmla="*/ 3876264 h 5810416"/>
              <a:gd name="connsiteX14" fmla="*/ 1449235 w 3876541"/>
              <a:gd name="connsiteY14" fmla="*/ 3876264 h 5810416"/>
              <a:gd name="connsiteX15" fmla="*/ 1170432 w 3876541"/>
              <a:gd name="connsiteY15" fmla="*/ 1222688 h 5810416"/>
              <a:gd name="connsiteX16" fmla="*/ 0 w 3876541"/>
              <a:gd name="connsiteY16" fmla="*/ 0 h 5810416"/>
              <a:gd name="connsiteX17" fmla="*/ 3876541 w 3876541"/>
              <a:gd name="connsiteY17" fmla="*/ 0 h 5810416"/>
              <a:gd name="connsiteX18" fmla="*/ 3876541 w 3876541"/>
              <a:gd name="connsiteY18" fmla="*/ 5810416 h 5810416"/>
              <a:gd name="connsiteX19" fmla="*/ 0 w 3876541"/>
              <a:gd name="connsiteY19" fmla="*/ 5810416 h 581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6541" h="5810416">
                <a:moveTo>
                  <a:pt x="656087" y="1222688"/>
                </a:moveTo>
                <a:lnTo>
                  <a:pt x="1031030" y="4587727"/>
                </a:lnTo>
                <a:lnTo>
                  <a:pt x="1756880" y="4587727"/>
                </a:lnTo>
                <a:lnTo>
                  <a:pt x="1944351" y="2794650"/>
                </a:lnTo>
                <a:lnTo>
                  <a:pt x="1953965" y="2794650"/>
                </a:lnTo>
                <a:lnTo>
                  <a:pt x="2141437" y="4587727"/>
                </a:lnTo>
                <a:lnTo>
                  <a:pt x="2843253" y="4587727"/>
                </a:lnTo>
                <a:lnTo>
                  <a:pt x="3218181" y="1222688"/>
                </a:lnTo>
                <a:lnTo>
                  <a:pt x="2756727" y="1222688"/>
                </a:lnTo>
                <a:lnTo>
                  <a:pt x="2487538" y="3895494"/>
                </a:lnTo>
                <a:lnTo>
                  <a:pt x="2477924" y="3895494"/>
                </a:lnTo>
                <a:lnTo>
                  <a:pt x="2218349" y="1222688"/>
                </a:lnTo>
                <a:lnTo>
                  <a:pt x="1708811" y="1222688"/>
                </a:lnTo>
                <a:lnTo>
                  <a:pt x="1458849" y="3876264"/>
                </a:lnTo>
                <a:lnTo>
                  <a:pt x="1449235" y="3876264"/>
                </a:lnTo>
                <a:lnTo>
                  <a:pt x="1170432" y="1222688"/>
                </a:lnTo>
                <a:close/>
                <a:moveTo>
                  <a:pt x="0" y="0"/>
                </a:moveTo>
                <a:lnTo>
                  <a:pt x="3876541" y="0"/>
                </a:lnTo>
                <a:lnTo>
                  <a:pt x="3876541" y="5810416"/>
                </a:lnTo>
                <a:lnTo>
                  <a:pt x="0" y="58104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2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53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6FD8B6-AECD-4443-BC08-A501F7CB6A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1657" y="754630"/>
            <a:ext cx="3903663" cy="53487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1547524-4D1E-411D-B9A2-673209E8F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754629"/>
            <a:ext cx="3903663" cy="534874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05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55E33E-C806-44DE-A644-236A45F082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26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11A2A89D-BAD0-45DA-95D4-DA1DE075B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15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51576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EC1F006-E867-487D-8D2D-A22CC86922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D46F59B6-2367-415C-AEDF-57BD8ED828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42ABDD0E-C8B8-4F78-9B5B-86772D1F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C5661A3B-C0EF-4D3D-94EC-D5A111D93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3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2893B11-B804-BF43-50FA-8E8CB71EA1D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222470"/>
            <a:ext cx="10515600" cy="51564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2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778306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102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EA63F46F-B7C2-484E-AD9D-6F7D1EA50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560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448196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DBD907A8-F9B7-4912-AC7D-3CCD72CC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3288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2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684871E9-1007-4AF9-96C9-231A4DCDC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11" y="6305108"/>
            <a:ext cx="1620111" cy="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03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7F129ED8-8EBC-415D-B5EE-9A85E417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5547B59F-BD2D-4C05-9FDA-67D64F9C75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07496A46-B197-49C3-A877-299B42729A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249E5E51-2E49-4816-8A79-913CF0BA8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9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106632" y="0"/>
            <a:ext cx="608536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06633" y="-32141"/>
            <a:ext cx="6091807" cy="68901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A94A9667-1BB7-46EF-8D88-884E33E0B1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E5F63A6-0E4F-45FE-A63E-4ED71CACC3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136A96A6-086C-42AD-B109-5BB8CF63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35ED072-44F7-44B0-A329-4413C39F7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724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92341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593B307F-56D1-44F7-831D-877FF848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CD3000C0-EFBD-4607-AB9F-61834A7E80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DD759E42-BDDF-4729-AB7C-90DC1A78AB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E79F1353-5F9E-439D-8BCF-AC3182677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16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BB8C2710-AEBE-49C6-8CFF-D7D4E6C5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948FBC6A-8B8D-4082-BCD9-A36DA88D85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0030A953-73EF-437D-9FC3-4ED1760720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C16291B1-B515-4AE0-8C5F-EEBB4BB4E8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09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096000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A2F2E1FB-64D3-47E5-A3F7-93BE5304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554E225F-120B-40B9-91BD-1977E7F3E8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BDF2368B-A498-495D-9DE0-94D81E7964F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8E67356E-6769-415E-B15B-2BB681AD3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8"/>
            <a:ext cx="7034974" cy="2527899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290" y="358043"/>
            <a:ext cx="10515600" cy="36397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4010651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7">
            <a:extLst>
              <a:ext uri="{FF2B5EF4-FFF2-40B4-BE49-F238E27FC236}">
                <a16:creationId xmlns:a16="http://schemas.microsoft.com/office/drawing/2014/main" id="{FFBF88CD-E74B-488D-BC12-0B39E671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EF8525E0-2790-4046-AA44-F464E6D05AF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77F2149D-11AC-442E-8055-500F43B155F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9C87C213-35AD-4B99-8227-CD0D13C90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5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096000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18708FD4-683D-4F64-8F89-341CF682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6E84EC10-B5F9-4100-9167-9F306FD6D8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9DA601FD-5282-4FBF-BFCC-56949D393E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CDCD229C-8CB8-49CB-B93A-48CA3B5045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04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EC1F006-E867-487D-8D2D-A22CC86922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D46F59B6-2367-415C-AEDF-57BD8ED828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42ABDD0E-C8B8-4F78-9B5B-86772D1F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F9A9CD7E-9106-43E6-9F39-7F10093D7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3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51576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EC1F006-E867-487D-8D2D-A22CC86922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D46F59B6-2367-415C-AEDF-57BD8ED828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42ABDD0E-C8B8-4F78-9B5B-86772D1F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151B3DA4-A96C-4B45-8F60-67CD89F4A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8351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15878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2029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BA76461-8902-44C6-B1F7-95C485E11B64}"/>
              </a:ext>
            </a:extLst>
          </p:cNvPr>
          <p:cNvSpPr/>
          <p:nvPr userDrawn="1"/>
        </p:nvSpPr>
        <p:spPr>
          <a:xfrm>
            <a:off x="3538" y="-7095"/>
            <a:ext cx="12192000" cy="6858000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tile tx="19050" ty="0" sx="40000" sy="4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437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77EF3BCF-4A34-402D-8D7B-F21F9BCB1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27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tx1"/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64352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bg2">
                    <a:lumMod val="50000"/>
                  </a:schemeClr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F09845A-D2F9-49A8-8FC1-AFDD9F6602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11" y="6305108"/>
            <a:ext cx="1620111" cy="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1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874F7FE1-F433-4FF4-93FF-8B60298183E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4962" y="1170686"/>
            <a:ext cx="11522075" cy="49736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01444D-237F-40C8-920E-EB2E5BB637E1}"/>
              </a:ext>
            </a:extLst>
          </p:cNvPr>
          <p:cNvSpPr txBox="1"/>
          <p:nvPr userDrawn="1"/>
        </p:nvSpPr>
        <p:spPr>
          <a:xfrm>
            <a:off x="9697540" y="6571198"/>
            <a:ext cx="2352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0" cap="none" spc="0" normalizeH="0" baseline="0" noProof="0" dirty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WWW.ASMRESEARCH.PL</a:t>
            </a:r>
          </a:p>
        </p:txBody>
      </p:sp>
    </p:spTree>
    <p:extLst>
      <p:ext uri="{BB962C8B-B14F-4D97-AF65-F5344CB8AC3E}">
        <p14:creationId xmlns:p14="http://schemas.microsoft.com/office/powerpoint/2010/main" val="591845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D45A81D8-0AC1-4EAC-84C1-421EF210E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20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Tytuł 17">
            <a:extLst>
              <a:ext uri="{FF2B5EF4-FFF2-40B4-BE49-F238E27FC236}">
                <a16:creationId xmlns:a16="http://schemas.microsoft.com/office/drawing/2014/main" id="{9524CA20-5688-44A5-9645-C3ADA10CE03A}"/>
              </a:ext>
            </a:extLst>
          </p:cNvPr>
          <p:cNvSpPr txBox="1">
            <a:spLocks/>
          </p:cNvSpPr>
          <p:nvPr userDrawn="1"/>
        </p:nvSpPr>
        <p:spPr>
          <a:xfrm>
            <a:off x="154178" y="164293"/>
            <a:ext cx="555550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sz="2000" dirty="0">
                <a:solidFill>
                  <a:schemeClr val="bg1"/>
                </a:solidFill>
                <a:latin typeface="Montserrat ExtraBold" panose="00000900000000000000" pitchFamily="50" charset="-18"/>
              </a:rPr>
              <a:t>Kliknij, aby edytować styl</a:t>
            </a: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3591E0AD-FDF5-4BA6-A5C8-8CBDF5BA91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038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1DC546-8DC9-4F8E-9644-024D8D3FF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548" y="1202902"/>
            <a:ext cx="7214549" cy="2052362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Montserrat" panose="00000500000000000000" pitchFamily="50" charset="-18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1672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00135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710C2DE-A5DB-4432-B794-B751CF631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0" y="145670"/>
            <a:ext cx="10515600" cy="623160"/>
          </a:xfrm>
          <a:prstGeom prst="rect">
            <a:avLst/>
          </a:prstGeom>
        </p:spPr>
        <p:txBody>
          <a:bodyPr/>
          <a:lstStyle>
            <a:lvl1pPr>
              <a:def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884F5659-AA27-45AF-B537-17E3FA0D0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164" y="1202902"/>
            <a:ext cx="7214549" cy="2052362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558548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9"/>
            <a:ext cx="7034974" cy="914400"/>
          </a:xfrm>
          <a:prstGeom prst="rect">
            <a:avLst/>
          </a:prstGeo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2" y="195074"/>
            <a:ext cx="10515600" cy="59740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AF610CD-566F-48BB-B40F-20CE84A8BD35}"/>
              </a:ext>
            </a:extLst>
          </p:cNvPr>
          <p:cNvCxnSpPr/>
          <p:nvPr userDrawn="1"/>
        </p:nvCxnSpPr>
        <p:spPr>
          <a:xfrm>
            <a:off x="372290" y="795048"/>
            <a:ext cx="11455435" cy="0"/>
          </a:xfrm>
          <a:prstGeom prst="line">
            <a:avLst/>
          </a:prstGeom>
          <a:ln>
            <a:solidFill>
              <a:srgbClr val="008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89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874F7FE1-F433-4FF4-93FF-8B60298183E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4962" y="1170686"/>
            <a:ext cx="11522075" cy="49736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145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8"/>
            <a:ext cx="7034974" cy="2527899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2" y="227045"/>
            <a:ext cx="10515600" cy="52377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890716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00DADD8B-444C-BA83-02B6-40CA0215751D}"/>
              </a:ext>
            </a:extLst>
          </p:cNvPr>
          <p:cNvSpPr/>
          <p:nvPr userDrawn="1"/>
        </p:nvSpPr>
        <p:spPr>
          <a:xfrm>
            <a:off x="0" y="-1"/>
            <a:ext cx="12192000" cy="832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30C5DD68-4AD5-8FB9-0101-737405F6D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02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11A2A89D-BAD0-45DA-95D4-DA1DE075BE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702FC74-CC38-40CC-BD1E-AF519B4DB92A}"/>
              </a:ext>
            </a:extLst>
          </p:cNvPr>
          <p:cNvSpPr txBox="1"/>
          <p:nvPr userDrawn="1"/>
        </p:nvSpPr>
        <p:spPr>
          <a:xfrm>
            <a:off x="231082" y="6541252"/>
            <a:ext cx="2172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>
                <a:solidFill>
                  <a:schemeClr val="bg2"/>
                </a:solidFill>
                <a:effectLst/>
                <a:latin typeface="Montserrat" panose="00000500000000000000" pitchFamily="50" charset="-18"/>
                <a:ea typeface="Calibri" panose="020F0502020204030204" pitchFamily="34" charset="0"/>
              </a:rPr>
              <a:t>PLANY REMONTOWE POLAKÓW 2022</a:t>
            </a:r>
            <a:endParaRPr lang="pl-PL" sz="800">
              <a:solidFill>
                <a:schemeClr val="bg2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19543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51576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0EC1F006-E867-487D-8D2D-A22CC86922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D46F59B6-2367-415C-AEDF-57BD8ED8286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42ABDD0E-C8B8-4F78-9B5B-86772D1FC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C5661A3B-C0EF-4D3D-94EC-D5A111D93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3" y="131217"/>
            <a:ext cx="1221795" cy="49940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E6F7E1E-1085-4897-A5A3-CE48730996E7}"/>
              </a:ext>
            </a:extLst>
          </p:cNvPr>
          <p:cNvSpPr txBox="1"/>
          <p:nvPr userDrawn="1"/>
        </p:nvSpPr>
        <p:spPr>
          <a:xfrm>
            <a:off x="231082" y="6541252"/>
            <a:ext cx="2172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>
                <a:solidFill>
                  <a:schemeClr val="bg2"/>
                </a:solidFill>
                <a:effectLst/>
                <a:latin typeface="Montserrat" panose="00000500000000000000" pitchFamily="50" charset="-18"/>
                <a:ea typeface="Calibri" panose="020F0502020204030204" pitchFamily="34" charset="0"/>
              </a:rPr>
              <a:t>PLANY REMONTOWE POLAKÓW 2022</a:t>
            </a:r>
            <a:endParaRPr lang="pl-PL" sz="800">
              <a:solidFill>
                <a:schemeClr val="bg2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03652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9CCACB-3887-48B9-90D2-C9D060A6DF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8478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6785FBF6-64E1-4D65-A7E9-65D6839638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6286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5373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936802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DE3635A4-AE63-44A9-B495-85EC03ED89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zawartości 3">
            <a:extLst>
              <a:ext uri="{FF2B5EF4-FFF2-40B4-BE49-F238E27FC236}">
                <a16:creationId xmlns:a16="http://schemas.microsoft.com/office/drawing/2014/main" id="{179BF35E-D1EA-4859-BDFC-21D1D02D24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7" name="Tytuł 17">
            <a:extLst>
              <a:ext uri="{FF2B5EF4-FFF2-40B4-BE49-F238E27FC236}">
                <a16:creationId xmlns:a16="http://schemas.microsoft.com/office/drawing/2014/main" id="{527D3B32-389F-49FF-B856-7DFDD906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684871E9-1007-4AF9-96C9-231A4DCDC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11" y="6305108"/>
            <a:ext cx="1620111" cy="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13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0"/>
            <a:ext cx="6091807" cy="6857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5E370C8-5550-5937-FC7A-62B7C8BE2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9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0"/>
            <a:ext cx="6091807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5E370C8-5550-5937-FC7A-62B7C8BE2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ED65DA90-E284-EB79-D005-8B7B280CC6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999" y="3151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03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6115878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C363940-0B1E-29E1-A990-088B8A736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57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BC8A0933-02B8-4B37-A35E-923CF4E7F48A}"/>
              </a:ext>
            </a:extLst>
          </p:cNvPr>
          <p:cNvSpPr/>
          <p:nvPr userDrawn="1"/>
        </p:nvSpPr>
        <p:spPr>
          <a:xfrm>
            <a:off x="4193" y="-32141"/>
            <a:ext cx="6091807" cy="689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4043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Custom Layout">
    <p:bg>
      <p:bgPr>
        <a:solidFill>
          <a:srgbClr val="EFF3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081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1DC546-8DC9-4F8E-9644-024D8D3FF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548" y="1202902"/>
            <a:ext cx="7214549" cy="2052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1799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6792946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9"/>
            <a:ext cx="7034974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2" y="195074"/>
            <a:ext cx="10515600" cy="59740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AF610CD-566F-48BB-B40F-20CE84A8BD35}"/>
              </a:ext>
            </a:extLst>
          </p:cNvPr>
          <p:cNvCxnSpPr/>
          <p:nvPr userDrawn="1"/>
        </p:nvCxnSpPr>
        <p:spPr>
          <a:xfrm>
            <a:off x="372290" y="795048"/>
            <a:ext cx="11455435" cy="0"/>
          </a:xfrm>
          <a:prstGeom prst="line">
            <a:avLst/>
          </a:prstGeom>
          <a:ln>
            <a:solidFill>
              <a:srgbClr val="008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333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874F7FE1-F433-4FF4-93FF-8B60298183E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4962" y="1170686"/>
            <a:ext cx="11522075" cy="49736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01444D-237F-40C8-920E-EB2E5BB637E1}"/>
              </a:ext>
            </a:extLst>
          </p:cNvPr>
          <p:cNvSpPr txBox="1"/>
          <p:nvPr userDrawn="1"/>
        </p:nvSpPr>
        <p:spPr>
          <a:xfrm>
            <a:off x="9697540" y="6571198"/>
            <a:ext cx="2352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0" cap="none" spc="0" normalizeH="0" baseline="0" noProof="0" dirty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WWW.ASMRESEARCH.PL</a:t>
            </a:r>
          </a:p>
        </p:txBody>
      </p:sp>
    </p:spTree>
    <p:extLst>
      <p:ext uri="{BB962C8B-B14F-4D97-AF65-F5344CB8AC3E}">
        <p14:creationId xmlns:p14="http://schemas.microsoft.com/office/powerpoint/2010/main" val="22210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E680E-512C-4AB7-A113-C74A7CF6E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4404" y="514350"/>
            <a:ext cx="4939393" cy="685800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89797-4F73-4C1C-8595-388D152CA1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76" y="2077292"/>
            <a:ext cx="1998958" cy="407533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8E161-31FE-402B-B038-10B58F773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57" y="1827365"/>
            <a:ext cx="2175811" cy="4325257"/>
          </a:xfrm>
          <a:prstGeom prst="rect">
            <a:avLst/>
          </a:prstGeom>
          <a:effectLst/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1E73D1-2C23-4D2E-9DE7-C25511E96B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62" y="2579409"/>
            <a:ext cx="1771047" cy="311330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D5830-A89F-480C-83DE-C17F034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9377" y="2208704"/>
            <a:ext cx="2001318" cy="357407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1B25A64-EF92-47EB-9660-A16CBE5491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6939" y="1961571"/>
            <a:ext cx="5278351" cy="396553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2B6D67-C684-49EB-8BAE-5E3CEF98E67C}"/>
              </a:ext>
            </a:extLst>
          </p:cNvPr>
          <p:cNvSpPr/>
          <p:nvPr userDrawn="1"/>
        </p:nvSpPr>
        <p:spPr>
          <a:xfrm>
            <a:off x="2519073" y="2040221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7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9CCACB-3887-48B9-90D2-C9D060A6DF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8478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6785FBF6-64E1-4D65-A7E9-65D6839638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6286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83296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E680E-512C-4AB7-A113-C74A7CF6E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4404" y="514350"/>
            <a:ext cx="4939393" cy="685800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89797-4F73-4C1C-8595-388D152CA1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76" y="2077292"/>
            <a:ext cx="1998958" cy="407533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8E161-31FE-402B-B038-10B58F773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57" y="1827365"/>
            <a:ext cx="2175811" cy="4325257"/>
          </a:xfrm>
          <a:prstGeom prst="rect">
            <a:avLst/>
          </a:prstGeom>
          <a:effectLst/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1E73D1-2C23-4D2E-9DE7-C25511E96B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62" y="2579409"/>
            <a:ext cx="1771047" cy="311330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D5830-A89F-480C-83DE-C17F034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9377" y="2208704"/>
            <a:ext cx="2001318" cy="357407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1B25A64-EF92-47EB-9660-A16CBE5491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6939" y="1961571"/>
            <a:ext cx="5278351" cy="396553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2B6D67-C684-49EB-8BAE-5E3CEF98E67C}"/>
              </a:ext>
            </a:extLst>
          </p:cNvPr>
          <p:cNvSpPr/>
          <p:nvPr userDrawn="1"/>
        </p:nvSpPr>
        <p:spPr>
          <a:xfrm>
            <a:off x="2519073" y="2040221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70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61E653-5443-4277-BD23-79FAFD787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237" y="1266865"/>
            <a:ext cx="2268016" cy="4124267"/>
          </a:xfrm>
          <a:custGeom>
            <a:avLst/>
            <a:gdLst>
              <a:gd name="connsiteX0" fmla="*/ 1095718 w 2268016"/>
              <a:gd name="connsiteY0" fmla="*/ 730721 h 4124267"/>
              <a:gd name="connsiteX1" fmla="*/ 789388 w 2268016"/>
              <a:gd name="connsiteY1" fmla="*/ 2816789 h 4124267"/>
              <a:gd name="connsiteX2" fmla="*/ 1413832 w 2268016"/>
              <a:gd name="connsiteY2" fmla="*/ 2816789 h 4124267"/>
              <a:gd name="connsiteX3" fmla="*/ 1107502 w 2268016"/>
              <a:gd name="connsiteY3" fmla="*/ 730721 h 4124267"/>
              <a:gd name="connsiteX4" fmla="*/ 659786 w 2268016"/>
              <a:gd name="connsiteY4" fmla="*/ 0 h 4124267"/>
              <a:gd name="connsiteX5" fmla="*/ 1608231 w 2268016"/>
              <a:gd name="connsiteY5" fmla="*/ 0 h 4124267"/>
              <a:gd name="connsiteX6" fmla="*/ 2268016 w 2268016"/>
              <a:gd name="connsiteY6" fmla="*/ 4124267 h 4124267"/>
              <a:gd name="connsiteX7" fmla="*/ 1614127 w 2268016"/>
              <a:gd name="connsiteY7" fmla="*/ 4124267 h 4124267"/>
              <a:gd name="connsiteX8" fmla="*/ 1502196 w 2268016"/>
              <a:gd name="connsiteY8" fmla="*/ 3375876 h 4124267"/>
              <a:gd name="connsiteX9" fmla="*/ 706911 w 2268016"/>
              <a:gd name="connsiteY9" fmla="*/ 3375876 h 4124267"/>
              <a:gd name="connsiteX10" fmla="*/ 594989 w 2268016"/>
              <a:gd name="connsiteY10" fmla="*/ 4124267 h 4124267"/>
              <a:gd name="connsiteX11" fmla="*/ 0 w 2268016"/>
              <a:gd name="connsiteY11" fmla="*/ 4124267 h 4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016" h="4124267">
                <a:moveTo>
                  <a:pt x="1095718" y="730721"/>
                </a:moveTo>
                <a:lnTo>
                  <a:pt x="789388" y="2816789"/>
                </a:lnTo>
                <a:lnTo>
                  <a:pt x="1413832" y="2816789"/>
                </a:lnTo>
                <a:lnTo>
                  <a:pt x="1107502" y="730721"/>
                </a:lnTo>
                <a:close/>
                <a:moveTo>
                  <a:pt x="659786" y="0"/>
                </a:moveTo>
                <a:lnTo>
                  <a:pt x="1608231" y="0"/>
                </a:lnTo>
                <a:lnTo>
                  <a:pt x="2268016" y="4124267"/>
                </a:lnTo>
                <a:lnTo>
                  <a:pt x="1614127" y="4124267"/>
                </a:lnTo>
                <a:lnTo>
                  <a:pt x="1502196" y="3375876"/>
                </a:lnTo>
                <a:lnTo>
                  <a:pt x="706911" y="3375876"/>
                </a:lnTo>
                <a:lnTo>
                  <a:pt x="594989" y="4124267"/>
                </a:lnTo>
                <a:lnTo>
                  <a:pt x="0" y="41242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1E6A819-50A9-4F21-9E7D-B09F9FA14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7E23C8A-1ABE-49E4-94A9-17D3D3A6A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100" y="1657350"/>
            <a:ext cx="3638550" cy="3638550"/>
          </a:xfrm>
          <a:custGeom>
            <a:avLst/>
            <a:gdLst>
              <a:gd name="connsiteX0" fmla="*/ 0 w 3638550"/>
              <a:gd name="connsiteY0" fmla="*/ 0 h 3638550"/>
              <a:gd name="connsiteX1" fmla="*/ 3638550 w 3638550"/>
              <a:gd name="connsiteY1" fmla="*/ 0 h 3638550"/>
              <a:gd name="connsiteX2" fmla="*/ 3638550 w 3638550"/>
              <a:gd name="connsiteY2" fmla="*/ 3638550 h 3638550"/>
              <a:gd name="connsiteX3" fmla="*/ 0 w 363855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3638550">
                <a:moveTo>
                  <a:pt x="0" y="0"/>
                </a:moveTo>
                <a:lnTo>
                  <a:pt x="3638550" y="0"/>
                </a:lnTo>
                <a:lnTo>
                  <a:pt x="3638550" y="3638550"/>
                </a:lnTo>
                <a:lnTo>
                  <a:pt x="0" y="3638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84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7D332F-CE13-44B7-9BBD-CB68E38CA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503" y="1094108"/>
            <a:ext cx="3745090" cy="3050360"/>
          </a:xfrm>
          <a:custGeom>
            <a:avLst/>
            <a:gdLst>
              <a:gd name="connsiteX0" fmla="*/ 0 w 3745090"/>
              <a:gd name="connsiteY0" fmla="*/ 0 h 3050360"/>
              <a:gd name="connsiteX1" fmla="*/ 3745090 w 3745090"/>
              <a:gd name="connsiteY1" fmla="*/ 0 h 3050360"/>
              <a:gd name="connsiteX2" fmla="*/ 3745090 w 3745090"/>
              <a:gd name="connsiteY2" fmla="*/ 3050360 h 3050360"/>
              <a:gd name="connsiteX3" fmla="*/ 0 w 3745090"/>
              <a:gd name="connsiteY3" fmla="*/ 3050360 h 30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090" h="3050360">
                <a:moveTo>
                  <a:pt x="0" y="0"/>
                </a:moveTo>
                <a:lnTo>
                  <a:pt x="3745090" y="0"/>
                </a:lnTo>
                <a:lnTo>
                  <a:pt x="3745090" y="3050360"/>
                </a:lnTo>
                <a:lnTo>
                  <a:pt x="0" y="30503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15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D9B416-D374-4FA1-AF6C-D3F7B5419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0925" y="-1"/>
            <a:ext cx="5010150" cy="250507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86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72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5AAB9F-1BB4-4922-AEC5-7E74FD8F0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457200"/>
            <a:ext cx="16002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6F82B0-12D0-4241-9B13-095AF4F491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3400" y="457200"/>
            <a:ext cx="37338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CCE265D-0C82-4DF3-8219-A8316FB6AC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0" y="457200"/>
            <a:ext cx="1638300" cy="5867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097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9872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2CB2BF-CE1E-4388-B8F6-685E844AC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0052" y="523792"/>
            <a:ext cx="3876541" cy="5810416"/>
          </a:xfrm>
          <a:custGeom>
            <a:avLst/>
            <a:gdLst>
              <a:gd name="connsiteX0" fmla="*/ 656087 w 3876541"/>
              <a:gd name="connsiteY0" fmla="*/ 1222688 h 5810416"/>
              <a:gd name="connsiteX1" fmla="*/ 1031030 w 3876541"/>
              <a:gd name="connsiteY1" fmla="*/ 4587727 h 5810416"/>
              <a:gd name="connsiteX2" fmla="*/ 1756880 w 3876541"/>
              <a:gd name="connsiteY2" fmla="*/ 4587727 h 5810416"/>
              <a:gd name="connsiteX3" fmla="*/ 1944351 w 3876541"/>
              <a:gd name="connsiteY3" fmla="*/ 2794650 h 5810416"/>
              <a:gd name="connsiteX4" fmla="*/ 1953965 w 3876541"/>
              <a:gd name="connsiteY4" fmla="*/ 2794650 h 5810416"/>
              <a:gd name="connsiteX5" fmla="*/ 2141437 w 3876541"/>
              <a:gd name="connsiteY5" fmla="*/ 4587727 h 5810416"/>
              <a:gd name="connsiteX6" fmla="*/ 2843253 w 3876541"/>
              <a:gd name="connsiteY6" fmla="*/ 4587727 h 5810416"/>
              <a:gd name="connsiteX7" fmla="*/ 3218181 w 3876541"/>
              <a:gd name="connsiteY7" fmla="*/ 1222688 h 5810416"/>
              <a:gd name="connsiteX8" fmla="*/ 2756727 w 3876541"/>
              <a:gd name="connsiteY8" fmla="*/ 1222688 h 5810416"/>
              <a:gd name="connsiteX9" fmla="*/ 2487538 w 3876541"/>
              <a:gd name="connsiteY9" fmla="*/ 3895494 h 5810416"/>
              <a:gd name="connsiteX10" fmla="*/ 2477924 w 3876541"/>
              <a:gd name="connsiteY10" fmla="*/ 3895494 h 5810416"/>
              <a:gd name="connsiteX11" fmla="*/ 2218349 w 3876541"/>
              <a:gd name="connsiteY11" fmla="*/ 1222688 h 5810416"/>
              <a:gd name="connsiteX12" fmla="*/ 1708811 w 3876541"/>
              <a:gd name="connsiteY12" fmla="*/ 1222688 h 5810416"/>
              <a:gd name="connsiteX13" fmla="*/ 1458849 w 3876541"/>
              <a:gd name="connsiteY13" fmla="*/ 3876264 h 5810416"/>
              <a:gd name="connsiteX14" fmla="*/ 1449235 w 3876541"/>
              <a:gd name="connsiteY14" fmla="*/ 3876264 h 5810416"/>
              <a:gd name="connsiteX15" fmla="*/ 1170432 w 3876541"/>
              <a:gd name="connsiteY15" fmla="*/ 1222688 h 5810416"/>
              <a:gd name="connsiteX16" fmla="*/ 0 w 3876541"/>
              <a:gd name="connsiteY16" fmla="*/ 0 h 5810416"/>
              <a:gd name="connsiteX17" fmla="*/ 3876541 w 3876541"/>
              <a:gd name="connsiteY17" fmla="*/ 0 h 5810416"/>
              <a:gd name="connsiteX18" fmla="*/ 3876541 w 3876541"/>
              <a:gd name="connsiteY18" fmla="*/ 5810416 h 5810416"/>
              <a:gd name="connsiteX19" fmla="*/ 0 w 3876541"/>
              <a:gd name="connsiteY19" fmla="*/ 5810416 h 581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6541" h="5810416">
                <a:moveTo>
                  <a:pt x="656087" y="1222688"/>
                </a:moveTo>
                <a:lnTo>
                  <a:pt x="1031030" y="4587727"/>
                </a:lnTo>
                <a:lnTo>
                  <a:pt x="1756880" y="4587727"/>
                </a:lnTo>
                <a:lnTo>
                  <a:pt x="1944351" y="2794650"/>
                </a:lnTo>
                <a:lnTo>
                  <a:pt x="1953965" y="2794650"/>
                </a:lnTo>
                <a:lnTo>
                  <a:pt x="2141437" y="4587727"/>
                </a:lnTo>
                <a:lnTo>
                  <a:pt x="2843253" y="4587727"/>
                </a:lnTo>
                <a:lnTo>
                  <a:pt x="3218181" y="1222688"/>
                </a:lnTo>
                <a:lnTo>
                  <a:pt x="2756727" y="1222688"/>
                </a:lnTo>
                <a:lnTo>
                  <a:pt x="2487538" y="3895494"/>
                </a:lnTo>
                <a:lnTo>
                  <a:pt x="2477924" y="3895494"/>
                </a:lnTo>
                <a:lnTo>
                  <a:pt x="2218349" y="1222688"/>
                </a:lnTo>
                <a:lnTo>
                  <a:pt x="1708811" y="1222688"/>
                </a:lnTo>
                <a:lnTo>
                  <a:pt x="1458849" y="3876264"/>
                </a:lnTo>
                <a:lnTo>
                  <a:pt x="1449235" y="3876264"/>
                </a:lnTo>
                <a:lnTo>
                  <a:pt x="1170432" y="1222688"/>
                </a:lnTo>
                <a:close/>
                <a:moveTo>
                  <a:pt x="0" y="0"/>
                </a:moveTo>
                <a:lnTo>
                  <a:pt x="3876541" y="0"/>
                </a:lnTo>
                <a:lnTo>
                  <a:pt x="3876541" y="5810416"/>
                </a:lnTo>
                <a:lnTo>
                  <a:pt x="0" y="58104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64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61E653-5443-4277-BD23-79FAFD787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237" y="1266865"/>
            <a:ext cx="2268016" cy="4124267"/>
          </a:xfrm>
          <a:custGeom>
            <a:avLst/>
            <a:gdLst>
              <a:gd name="connsiteX0" fmla="*/ 1095718 w 2268016"/>
              <a:gd name="connsiteY0" fmla="*/ 730721 h 4124267"/>
              <a:gd name="connsiteX1" fmla="*/ 789388 w 2268016"/>
              <a:gd name="connsiteY1" fmla="*/ 2816789 h 4124267"/>
              <a:gd name="connsiteX2" fmla="*/ 1413832 w 2268016"/>
              <a:gd name="connsiteY2" fmla="*/ 2816789 h 4124267"/>
              <a:gd name="connsiteX3" fmla="*/ 1107502 w 2268016"/>
              <a:gd name="connsiteY3" fmla="*/ 730721 h 4124267"/>
              <a:gd name="connsiteX4" fmla="*/ 659786 w 2268016"/>
              <a:gd name="connsiteY4" fmla="*/ 0 h 4124267"/>
              <a:gd name="connsiteX5" fmla="*/ 1608231 w 2268016"/>
              <a:gd name="connsiteY5" fmla="*/ 0 h 4124267"/>
              <a:gd name="connsiteX6" fmla="*/ 2268016 w 2268016"/>
              <a:gd name="connsiteY6" fmla="*/ 4124267 h 4124267"/>
              <a:gd name="connsiteX7" fmla="*/ 1614127 w 2268016"/>
              <a:gd name="connsiteY7" fmla="*/ 4124267 h 4124267"/>
              <a:gd name="connsiteX8" fmla="*/ 1502196 w 2268016"/>
              <a:gd name="connsiteY8" fmla="*/ 3375876 h 4124267"/>
              <a:gd name="connsiteX9" fmla="*/ 706911 w 2268016"/>
              <a:gd name="connsiteY9" fmla="*/ 3375876 h 4124267"/>
              <a:gd name="connsiteX10" fmla="*/ 594989 w 2268016"/>
              <a:gd name="connsiteY10" fmla="*/ 4124267 h 4124267"/>
              <a:gd name="connsiteX11" fmla="*/ 0 w 2268016"/>
              <a:gd name="connsiteY11" fmla="*/ 4124267 h 4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016" h="4124267">
                <a:moveTo>
                  <a:pt x="1095718" y="730721"/>
                </a:moveTo>
                <a:lnTo>
                  <a:pt x="789388" y="2816789"/>
                </a:lnTo>
                <a:lnTo>
                  <a:pt x="1413832" y="2816789"/>
                </a:lnTo>
                <a:lnTo>
                  <a:pt x="1107502" y="730721"/>
                </a:lnTo>
                <a:close/>
                <a:moveTo>
                  <a:pt x="659786" y="0"/>
                </a:moveTo>
                <a:lnTo>
                  <a:pt x="1608231" y="0"/>
                </a:lnTo>
                <a:lnTo>
                  <a:pt x="2268016" y="4124267"/>
                </a:lnTo>
                <a:lnTo>
                  <a:pt x="1614127" y="4124267"/>
                </a:lnTo>
                <a:lnTo>
                  <a:pt x="1502196" y="3375876"/>
                </a:lnTo>
                <a:lnTo>
                  <a:pt x="706911" y="3375876"/>
                </a:lnTo>
                <a:lnTo>
                  <a:pt x="594989" y="4124267"/>
                </a:lnTo>
                <a:lnTo>
                  <a:pt x="0" y="41242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27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6520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6FD8B6-AECD-4443-BC08-A501F7CB6A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1657" y="754630"/>
            <a:ext cx="3903663" cy="53487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1547524-4D1E-411D-B9A2-673209E8F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754629"/>
            <a:ext cx="3903663" cy="534874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591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55E33E-C806-44DE-A644-236A45F082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380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1DC546-8DC9-4F8E-9644-024D8D3FF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548" y="1202902"/>
            <a:ext cx="7214549" cy="20523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8" name="Tytuł 17">
            <a:extLst>
              <a:ext uri="{FF2B5EF4-FFF2-40B4-BE49-F238E27FC236}">
                <a16:creationId xmlns:a16="http://schemas.microsoft.com/office/drawing/2014/main" id="{56CE0B71-7386-400F-A788-1DE8CFC1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48" y="17990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F1D66926-D49C-42A5-B4BF-F1DD23F2E6A9}"/>
              </a:ext>
            </a:extLst>
          </p:cNvPr>
          <p:cNvCxnSpPr/>
          <p:nvPr userDrawn="1"/>
        </p:nvCxnSpPr>
        <p:spPr>
          <a:xfrm>
            <a:off x="372290" y="795048"/>
            <a:ext cx="11455435" cy="0"/>
          </a:xfrm>
          <a:prstGeom prst="line">
            <a:avLst/>
          </a:prstGeom>
          <a:ln>
            <a:solidFill>
              <a:srgbClr val="008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922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80BF7F-F9D4-4E93-AB77-B991BB8CE4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12740" y="2097468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C81ED9A3-50C1-4F6F-B8C5-20A01D1A69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290" y="1180499"/>
            <a:ext cx="7034974" cy="914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Montserrat  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C3B8B255-CFB7-4236-8DAB-034B4572B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762" y="195074"/>
            <a:ext cx="10515600" cy="59740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CAF610CD-566F-48BB-B40F-20CE84A8BD35}"/>
              </a:ext>
            </a:extLst>
          </p:cNvPr>
          <p:cNvCxnSpPr/>
          <p:nvPr userDrawn="1"/>
        </p:nvCxnSpPr>
        <p:spPr>
          <a:xfrm>
            <a:off x="372290" y="795048"/>
            <a:ext cx="11455435" cy="0"/>
          </a:xfrm>
          <a:prstGeom prst="line">
            <a:avLst/>
          </a:prstGeom>
          <a:ln>
            <a:solidFill>
              <a:srgbClr val="008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00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abeli 2">
            <a:extLst>
              <a:ext uri="{FF2B5EF4-FFF2-40B4-BE49-F238E27FC236}">
                <a16:creationId xmlns:a16="http://schemas.microsoft.com/office/drawing/2014/main" id="{874F7FE1-F433-4FF4-93FF-8B60298183E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34962" y="1170686"/>
            <a:ext cx="11522075" cy="497363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01444D-237F-40C8-920E-EB2E5BB637E1}"/>
              </a:ext>
            </a:extLst>
          </p:cNvPr>
          <p:cNvSpPr txBox="1"/>
          <p:nvPr userDrawn="1"/>
        </p:nvSpPr>
        <p:spPr>
          <a:xfrm>
            <a:off x="9697540" y="6571198"/>
            <a:ext cx="2352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WWW.ASMRESEARCH.PL</a:t>
            </a:r>
          </a:p>
        </p:txBody>
      </p:sp>
    </p:spTree>
    <p:extLst>
      <p:ext uri="{BB962C8B-B14F-4D97-AF65-F5344CB8AC3E}">
        <p14:creationId xmlns:p14="http://schemas.microsoft.com/office/powerpoint/2010/main" val="23402574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F9CCACB-3887-48B9-90D2-C9D060A6DF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88478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obrazu 2">
            <a:extLst>
              <a:ext uri="{FF2B5EF4-FFF2-40B4-BE49-F238E27FC236}">
                <a16:creationId xmlns:a16="http://schemas.microsoft.com/office/drawing/2014/main" id="{6785FBF6-64E1-4D65-A7E9-65D6839638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6286" y="2487676"/>
            <a:ext cx="3608578" cy="304749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46216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BE680E-512C-4AB7-A113-C74A7CF6E7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4404" y="514350"/>
            <a:ext cx="4939393" cy="685800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89797-4F73-4C1C-8595-388D152CA1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76" y="2077292"/>
            <a:ext cx="1998958" cy="4075330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8E161-31FE-402B-B038-10B58F7732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957" y="1827365"/>
            <a:ext cx="2175811" cy="4325257"/>
          </a:xfrm>
          <a:prstGeom prst="rect">
            <a:avLst/>
          </a:prstGeom>
          <a:effectLst/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81E73D1-2C23-4D2E-9DE7-C25511E96B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3262" y="2579409"/>
            <a:ext cx="1771047" cy="311330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34D5830-A89F-480C-83DE-C17F034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9377" y="2208704"/>
            <a:ext cx="2001318" cy="3574077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1B25A64-EF92-47EB-9660-A16CBE5491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76939" y="1961571"/>
            <a:ext cx="5278351" cy="396553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2B6D67-C684-49EB-8BAE-5E3CEF98E67C}"/>
              </a:ext>
            </a:extLst>
          </p:cNvPr>
          <p:cNvSpPr/>
          <p:nvPr userDrawn="1"/>
        </p:nvSpPr>
        <p:spPr>
          <a:xfrm>
            <a:off x="2519073" y="2040221"/>
            <a:ext cx="691979" cy="131412"/>
          </a:xfrm>
          <a:prstGeom prst="rect">
            <a:avLst/>
          </a:prstGeom>
          <a:solidFill>
            <a:srgbClr val="F4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723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61E653-5443-4277-BD23-79FAFD787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9237" y="1266865"/>
            <a:ext cx="2268016" cy="4124267"/>
          </a:xfrm>
          <a:custGeom>
            <a:avLst/>
            <a:gdLst>
              <a:gd name="connsiteX0" fmla="*/ 1095718 w 2268016"/>
              <a:gd name="connsiteY0" fmla="*/ 730721 h 4124267"/>
              <a:gd name="connsiteX1" fmla="*/ 789388 w 2268016"/>
              <a:gd name="connsiteY1" fmla="*/ 2816789 h 4124267"/>
              <a:gd name="connsiteX2" fmla="*/ 1413832 w 2268016"/>
              <a:gd name="connsiteY2" fmla="*/ 2816789 h 4124267"/>
              <a:gd name="connsiteX3" fmla="*/ 1107502 w 2268016"/>
              <a:gd name="connsiteY3" fmla="*/ 730721 h 4124267"/>
              <a:gd name="connsiteX4" fmla="*/ 659786 w 2268016"/>
              <a:gd name="connsiteY4" fmla="*/ 0 h 4124267"/>
              <a:gd name="connsiteX5" fmla="*/ 1608231 w 2268016"/>
              <a:gd name="connsiteY5" fmla="*/ 0 h 4124267"/>
              <a:gd name="connsiteX6" fmla="*/ 2268016 w 2268016"/>
              <a:gd name="connsiteY6" fmla="*/ 4124267 h 4124267"/>
              <a:gd name="connsiteX7" fmla="*/ 1614127 w 2268016"/>
              <a:gd name="connsiteY7" fmla="*/ 4124267 h 4124267"/>
              <a:gd name="connsiteX8" fmla="*/ 1502196 w 2268016"/>
              <a:gd name="connsiteY8" fmla="*/ 3375876 h 4124267"/>
              <a:gd name="connsiteX9" fmla="*/ 706911 w 2268016"/>
              <a:gd name="connsiteY9" fmla="*/ 3375876 h 4124267"/>
              <a:gd name="connsiteX10" fmla="*/ 594989 w 2268016"/>
              <a:gd name="connsiteY10" fmla="*/ 4124267 h 4124267"/>
              <a:gd name="connsiteX11" fmla="*/ 0 w 2268016"/>
              <a:gd name="connsiteY11" fmla="*/ 4124267 h 4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8016" h="4124267">
                <a:moveTo>
                  <a:pt x="1095718" y="730721"/>
                </a:moveTo>
                <a:lnTo>
                  <a:pt x="789388" y="2816789"/>
                </a:lnTo>
                <a:lnTo>
                  <a:pt x="1413832" y="2816789"/>
                </a:lnTo>
                <a:lnTo>
                  <a:pt x="1107502" y="730721"/>
                </a:lnTo>
                <a:close/>
                <a:moveTo>
                  <a:pt x="659786" y="0"/>
                </a:moveTo>
                <a:lnTo>
                  <a:pt x="1608231" y="0"/>
                </a:lnTo>
                <a:lnTo>
                  <a:pt x="2268016" y="4124267"/>
                </a:lnTo>
                <a:lnTo>
                  <a:pt x="1614127" y="4124267"/>
                </a:lnTo>
                <a:lnTo>
                  <a:pt x="1502196" y="3375876"/>
                </a:lnTo>
                <a:lnTo>
                  <a:pt x="706911" y="3375876"/>
                </a:lnTo>
                <a:lnTo>
                  <a:pt x="594989" y="4124267"/>
                </a:lnTo>
                <a:lnTo>
                  <a:pt x="0" y="41242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48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1E6A819-50A9-4F21-9E7D-B09F9FA14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7E23C8A-1ABE-49E4-94A9-17D3D3A6A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100" y="1657350"/>
            <a:ext cx="3638550" cy="3638550"/>
          </a:xfrm>
          <a:custGeom>
            <a:avLst/>
            <a:gdLst>
              <a:gd name="connsiteX0" fmla="*/ 0 w 3638550"/>
              <a:gd name="connsiteY0" fmla="*/ 0 h 3638550"/>
              <a:gd name="connsiteX1" fmla="*/ 3638550 w 3638550"/>
              <a:gd name="connsiteY1" fmla="*/ 0 h 3638550"/>
              <a:gd name="connsiteX2" fmla="*/ 3638550 w 3638550"/>
              <a:gd name="connsiteY2" fmla="*/ 3638550 h 3638550"/>
              <a:gd name="connsiteX3" fmla="*/ 0 w 363855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3638550">
                <a:moveTo>
                  <a:pt x="0" y="0"/>
                </a:moveTo>
                <a:lnTo>
                  <a:pt x="3638550" y="0"/>
                </a:lnTo>
                <a:lnTo>
                  <a:pt x="3638550" y="3638550"/>
                </a:lnTo>
                <a:lnTo>
                  <a:pt x="0" y="3638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4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61E6A819-50A9-4F21-9E7D-B09F9FA14A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7E23C8A-1ABE-49E4-94A9-17D3D3A6A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2100" y="1657350"/>
            <a:ext cx="3638550" cy="3638550"/>
          </a:xfrm>
          <a:custGeom>
            <a:avLst/>
            <a:gdLst>
              <a:gd name="connsiteX0" fmla="*/ 0 w 3638550"/>
              <a:gd name="connsiteY0" fmla="*/ 0 h 3638550"/>
              <a:gd name="connsiteX1" fmla="*/ 3638550 w 3638550"/>
              <a:gd name="connsiteY1" fmla="*/ 0 h 3638550"/>
              <a:gd name="connsiteX2" fmla="*/ 3638550 w 3638550"/>
              <a:gd name="connsiteY2" fmla="*/ 3638550 h 3638550"/>
              <a:gd name="connsiteX3" fmla="*/ 0 w 3638550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550" h="3638550">
                <a:moveTo>
                  <a:pt x="0" y="0"/>
                </a:moveTo>
                <a:lnTo>
                  <a:pt x="3638550" y="0"/>
                </a:lnTo>
                <a:lnTo>
                  <a:pt x="3638550" y="3638550"/>
                </a:lnTo>
                <a:lnTo>
                  <a:pt x="0" y="3638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125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7D332F-CE13-44B7-9BBD-CB68E38CA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503" y="1094108"/>
            <a:ext cx="3745090" cy="3050360"/>
          </a:xfrm>
          <a:custGeom>
            <a:avLst/>
            <a:gdLst>
              <a:gd name="connsiteX0" fmla="*/ 0 w 3745090"/>
              <a:gd name="connsiteY0" fmla="*/ 0 h 3050360"/>
              <a:gd name="connsiteX1" fmla="*/ 3745090 w 3745090"/>
              <a:gd name="connsiteY1" fmla="*/ 0 h 3050360"/>
              <a:gd name="connsiteX2" fmla="*/ 3745090 w 3745090"/>
              <a:gd name="connsiteY2" fmla="*/ 3050360 h 3050360"/>
              <a:gd name="connsiteX3" fmla="*/ 0 w 3745090"/>
              <a:gd name="connsiteY3" fmla="*/ 3050360 h 30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090" h="3050360">
                <a:moveTo>
                  <a:pt x="0" y="0"/>
                </a:moveTo>
                <a:lnTo>
                  <a:pt x="3745090" y="0"/>
                </a:lnTo>
                <a:lnTo>
                  <a:pt x="3745090" y="3050360"/>
                </a:lnTo>
                <a:lnTo>
                  <a:pt x="0" y="30503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581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D9B416-D374-4FA1-AF6C-D3F7B5419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90925" y="-1"/>
            <a:ext cx="5010150" cy="2505076"/>
          </a:xfrm>
          <a:custGeom>
            <a:avLst/>
            <a:gdLst>
              <a:gd name="connsiteX0" fmla="*/ 0 w 5010150"/>
              <a:gd name="connsiteY0" fmla="*/ 0 h 2505076"/>
              <a:gd name="connsiteX1" fmla="*/ 5010150 w 5010150"/>
              <a:gd name="connsiteY1" fmla="*/ 0 h 2505076"/>
              <a:gd name="connsiteX2" fmla="*/ 5010150 w 5010150"/>
              <a:gd name="connsiteY2" fmla="*/ 1 h 2505076"/>
              <a:gd name="connsiteX3" fmla="*/ 2505075 w 5010150"/>
              <a:gd name="connsiteY3" fmla="*/ 2505076 h 2505076"/>
              <a:gd name="connsiteX4" fmla="*/ 0 w 5010150"/>
              <a:gd name="connsiteY4" fmla="*/ 1 h 250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0150" h="2505076">
                <a:moveTo>
                  <a:pt x="0" y="0"/>
                </a:moveTo>
                <a:lnTo>
                  <a:pt x="5010150" y="0"/>
                </a:lnTo>
                <a:lnTo>
                  <a:pt x="5010150" y="1"/>
                </a:lnTo>
                <a:cubicBezTo>
                  <a:pt x="5010150" y="1383516"/>
                  <a:pt x="3888590" y="2505076"/>
                  <a:pt x="2505075" y="2505076"/>
                </a:cubicBezTo>
                <a:cubicBezTo>
                  <a:pt x="1121560" y="2505076"/>
                  <a:pt x="0" y="1383516"/>
                  <a:pt x="0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42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F0FD55-08E1-4909-9207-CC067D9BB1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4070" y="0"/>
            <a:ext cx="4191880" cy="6858000"/>
          </a:xfrm>
          <a:custGeom>
            <a:avLst/>
            <a:gdLst>
              <a:gd name="connsiteX0" fmla="*/ 510470 w 4191880"/>
              <a:gd name="connsiteY0" fmla="*/ 4972050 h 6858000"/>
              <a:gd name="connsiteX1" fmla="*/ 1696330 w 4191880"/>
              <a:gd name="connsiteY1" fmla="*/ 4972050 h 6858000"/>
              <a:gd name="connsiteX2" fmla="*/ 1185860 w 4191880"/>
              <a:gd name="connsiteY2" fmla="*/ 6858000 h 6858000"/>
              <a:gd name="connsiteX3" fmla="*/ 0 w 4191880"/>
              <a:gd name="connsiteY3" fmla="*/ 6858000 h 6858000"/>
              <a:gd name="connsiteX4" fmla="*/ 3006020 w 4191880"/>
              <a:gd name="connsiteY4" fmla="*/ 647700 h 6858000"/>
              <a:gd name="connsiteX5" fmla="*/ 4191880 w 4191880"/>
              <a:gd name="connsiteY5" fmla="*/ 647700 h 6858000"/>
              <a:gd name="connsiteX6" fmla="*/ 2882190 w 4191880"/>
              <a:gd name="connsiteY6" fmla="*/ 5486400 h 6858000"/>
              <a:gd name="connsiteX7" fmla="*/ 1696330 w 4191880"/>
              <a:gd name="connsiteY7" fmla="*/ 5486400 h 6858000"/>
              <a:gd name="connsiteX8" fmla="*/ 1863020 w 4191880"/>
              <a:gd name="connsiteY8" fmla="*/ 0 h 6858000"/>
              <a:gd name="connsiteX9" fmla="*/ 3048880 w 4191880"/>
              <a:gd name="connsiteY9" fmla="*/ 0 h 6858000"/>
              <a:gd name="connsiteX10" fmla="*/ 1739190 w 4191880"/>
              <a:gd name="connsiteY10" fmla="*/ 4838700 h 6858000"/>
              <a:gd name="connsiteX11" fmla="*/ 553330 w 4191880"/>
              <a:gd name="connsiteY11" fmla="*/ 48387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1880" h="6858000">
                <a:moveTo>
                  <a:pt x="510470" y="4972050"/>
                </a:moveTo>
                <a:lnTo>
                  <a:pt x="1696330" y="4972050"/>
                </a:lnTo>
                <a:lnTo>
                  <a:pt x="1185860" y="6858000"/>
                </a:lnTo>
                <a:lnTo>
                  <a:pt x="0" y="6858000"/>
                </a:lnTo>
                <a:close/>
                <a:moveTo>
                  <a:pt x="3006020" y="647700"/>
                </a:moveTo>
                <a:lnTo>
                  <a:pt x="4191880" y="647700"/>
                </a:lnTo>
                <a:lnTo>
                  <a:pt x="2882190" y="5486400"/>
                </a:lnTo>
                <a:lnTo>
                  <a:pt x="1696330" y="5486400"/>
                </a:lnTo>
                <a:close/>
                <a:moveTo>
                  <a:pt x="1863020" y="0"/>
                </a:moveTo>
                <a:lnTo>
                  <a:pt x="3048880" y="0"/>
                </a:lnTo>
                <a:lnTo>
                  <a:pt x="1739190" y="4838700"/>
                </a:lnTo>
                <a:lnTo>
                  <a:pt x="553330" y="4838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0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A5AAB9F-1BB4-4922-AEC5-7E74FD8F05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00" y="457200"/>
            <a:ext cx="16002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6F82B0-12D0-4241-9B13-095AF4F491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53400" y="457200"/>
            <a:ext cx="37338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CCE265D-0C82-4DF3-8219-A8316FB6AC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905000" y="457200"/>
            <a:ext cx="1638300" cy="5867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28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4031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2CB2BF-CE1E-4388-B8F6-685E844AC7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0052" y="523792"/>
            <a:ext cx="3876541" cy="5810416"/>
          </a:xfrm>
          <a:custGeom>
            <a:avLst/>
            <a:gdLst>
              <a:gd name="connsiteX0" fmla="*/ 656087 w 3876541"/>
              <a:gd name="connsiteY0" fmla="*/ 1222688 h 5810416"/>
              <a:gd name="connsiteX1" fmla="*/ 1031030 w 3876541"/>
              <a:gd name="connsiteY1" fmla="*/ 4587727 h 5810416"/>
              <a:gd name="connsiteX2" fmla="*/ 1756880 w 3876541"/>
              <a:gd name="connsiteY2" fmla="*/ 4587727 h 5810416"/>
              <a:gd name="connsiteX3" fmla="*/ 1944351 w 3876541"/>
              <a:gd name="connsiteY3" fmla="*/ 2794650 h 5810416"/>
              <a:gd name="connsiteX4" fmla="*/ 1953965 w 3876541"/>
              <a:gd name="connsiteY4" fmla="*/ 2794650 h 5810416"/>
              <a:gd name="connsiteX5" fmla="*/ 2141437 w 3876541"/>
              <a:gd name="connsiteY5" fmla="*/ 4587727 h 5810416"/>
              <a:gd name="connsiteX6" fmla="*/ 2843253 w 3876541"/>
              <a:gd name="connsiteY6" fmla="*/ 4587727 h 5810416"/>
              <a:gd name="connsiteX7" fmla="*/ 3218181 w 3876541"/>
              <a:gd name="connsiteY7" fmla="*/ 1222688 h 5810416"/>
              <a:gd name="connsiteX8" fmla="*/ 2756727 w 3876541"/>
              <a:gd name="connsiteY8" fmla="*/ 1222688 h 5810416"/>
              <a:gd name="connsiteX9" fmla="*/ 2487538 w 3876541"/>
              <a:gd name="connsiteY9" fmla="*/ 3895494 h 5810416"/>
              <a:gd name="connsiteX10" fmla="*/ 2477924 w 3876541"/>
              <a:gd name="connsiteY10" fmla="*/ 3895494 h 5810416"/>
              <a:gd name="connsiteX11" fmla="*/ 2218349 w 3876541"/>
              <a:gd name="connsiteY11" fmla="*/ 1222688 h 5810416"/>
              <a:gd name="connsiteX12" fmla="*/ 1708811 w 3876541"/>
              <a:gd name="connsiteY12" fmla="*/ 1222688 h 5810416"/>
              <a:gd name="connsiteX13" fmla="*/ 1458849 w 3876541"/>
              <a:gd name="connsiteY13" fmla="*/ 3876264 h 5810416"/>
              <a:gd name="connsiteX14" fmla="*/ 1449235 w 3876541"/>
              <a:gd name="connsiteY14" fmla="*/ 3876264 h 5810416"/>
              <a:gd name="connsiteX15" fmla="*/ 1170432 w 3876541"/>
              <a:gd name="connsiteY15" fmla="*/ 1222688 h 5810416"/>
              <a:gd name="connsiteX16" fmla="*/ 0 w 3876541"/>
              <a:gd name="connsiteY16" fmla="*/ 0 h 5810416"/>
              <a:gd name="connsiteX17" fmla="*/ 3876541 w 3876541"/>
              <a:gd name="connsiteY17" fmla="*/ 0 h 5810416"/>
              <a:gd name="connsiteX18" fmla="*/ 3876541 w 3876541"/>
              <a:gd name="connsiteY18" fmla="*/ 5810416 h 5810416"/>
              <a:gd name="connsiteX19" fmla="*/ 0 w 3876541"/>
              <a:gd name="connsiteY19" fmla="*/ 5810416 h 581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876541" h="5810416">
                <a:moveTo>
                  <a:pt x="656087" y="1222688"/>
                </a:moveTo>
                <a:lnTo>
                  <a:pt x="1031030" y="4587727"/>
                </a:lnTo>
                <a:lnTo>
                  <a:pt x="1756880" y="4587727"/>
                </a:lnTo>
                <a:lnTo>
                  <a:pt x="1944351" y="2794650"/>
                </a:lnTo>
                <a:lnTo>
                  <a:pt x="1953965" y="2794650"/>
                </a:lnTo>
                <a:lnTo>
                  <a:pt x="2141437" y="4587727"/>
                </a:lnTo>
                <a:lnTo>
                  <a:pt x="2843253" y="4587727"/>
                </a:lnTo>
                <a:lnTo>
                  <a:pt x="3218181" y="1222688"/>
                </a:lnTo>
                <a:lnTo>
                  <a:pt x="2756727" y="1222688"/>
                </a:lnTo>
                <a:lnTo>
                  <a:pt x="2487538" y="3895494"/>
                </a:lnTo>
                <a:lnTo>
                  <a:pt x="2477924" y="3895494"/>
                </a:lnTo>
                <a:lnTo>
                  <a:pt x="2218349" y="1222688"/>
                </a:lnTo>
                <a:lnTo>
                  <a:pt x="1708811" y="1222688"/>
                </a:lnTo>
                <a:lnTo>
                  <a:pt x="1458849" y="3876264"/>
                </a:lnTo>
                <a:lnTo>
                  <a:pt x="1449235" y="3876264"/>
                </a:lnTo>
                <a:lnTo>
                  <a:pt x="1170432" y="1222688"/>
                </a:lnTo>
                <a:close/>
                <a:moveTo>
                  <a:pt x="0" y="0"/>
                </a:moveTo>
                <a:lnTo>
                  <a:pt x="3876541" y="0"/>
                </a:lnTo>
                <a:lnTo>
                  <a:pt x="3876541" y="5810416"/>
                </a:lnTo>
                <a:lnTo>
                  <a:pt x="0" y="58104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3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6310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06FD8B6-AECD-4443-BC08-A501F7CB6A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1657" y="754630"/>
            <a:ext cx="3903663" cy="53487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1547524-4D1E-411D-B9A2-673209E8F0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754629"/>
            <a:ext cx="3903663" cy="53487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37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55E33E-C806-44DE-A644-236A45F082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71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BDA1589-69EC-406E-B088-C154089ED900}"/>
              </a:ext>
            </a:extLst>
          </p:cNvPr>
          <p:cNvSpPr/>
          <p:nvPr userDrawn="1"/>
        </p:nvSpPr>
        <p:spPr>
          <a:xfrm>
            <a:off x="6095998" y="0"/>
            <a:ext cx="60960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7">
            <a:extLst>
              <a:ext uri="{FF2B5EF4-FFF2-40B4-BE49-F238E27FC236}">
                <a16:creationId xmlns:a16="http://schemas.microsoft.com/office/drawing/2014/main" id="{7F129ED8-8EBC-415D-B5EE-9A85E417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8" y="167207"/>
            <a:ext cx="5555506" cy="1325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-18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zawartości 3">
            <a:extLst>
              <a:ext uri="{FF2B5EF4-FFF2-40B4-BE49-F238E27FC236}">
                <a16:creationId xmlns:a16="http://schemas.microsoft.com/office/drawing/2014/main" id="{5547B59F-BD2D-4C05-9FDA-67D64F9C75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4178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sp>
        <p:nvSpPr>
          <p:cNvPr id="8" name="Symbol zastępczy zawartości 3">
            <a:extLst>
              <a:ext uri="{FF2B5EF4-FFF2-40B4-BE49-F238E27FC236}">
                <a16:creationId xmlns:a16="http://schemas.microsoft.com/office/drawing/2014/main" id="{07496A46-B197-49C3-A877-299B42729AC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5987" y="1789124"/>
            <a:ext cx="5791835" cy="352304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pl-PL" dirty="0"/>
          </a:p>
        </p:txBody>
      </p:sp>
      <p:pic>
        <p:nvPicPr>
          <p:cNvPr id="12" name="Obraz 11" descr="Obraz zawierający tekst&#10;&#10;Opis wygenerowany automatycznie">
            <a:extLst>
              <a:ext uri="{FF2B5EF4-FFF2-40B4-BE49-F238E27FC236}">
                <a16:creationId xmlns:a16="http://schemas.microsoft.com/office/drawing/2014/main" id="{249E5E51-2E49-4816-8A79-913CF0BA8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3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7D332F-CE13-44B7-9BBD-CB68E38CA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7503" y="1094108"/>
            <a:ext cx="3745090" cy="3050360"/>
          </a:xfrm>
          <a:custGeom>
            <a:avLst/>
            <a:gdLst>
              <a:gd name="connsiteX0" fmla="*/ 0 w 3745090"/>
              <a:gd name="connsiteY0" fmla="*/ 0 h 3050360"/>
              <a:gd name="connsiteX1" fmla="*/ 3745090 w 3745090"/>
              <a:gd name="connsiteY1" fmla="*/ 0 h 3050360"/>
              <a:gd name="connsiteX2" fmla="*/ 3745090 w 3745090"/>
              <a:gd name="connsiteY2" fmla="*/ 3050360 h 3050360"/>
              <a:gd name="connsiteX3" fmla="*/ 0 w 3745090"/>
              <a:gd name="connsiteY3" fmla="*/ 3050360 h 305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5090" h="3050360">
                <a:moveTo>
                  <a:pt x="0" y="0"/>
                </a:moveTo>
                <a:lnTo>
                  <a:pt x="3745090" y="0"/>
                </a:lnTo>
                <a:lnTo>
                  <a:pt x="3745090" y="3050360"/>
                </a:lnTo>
                <a:lnTo>
                  <a:pt x="0" y="30503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106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AE029-7644-46C6-8BA1-11D823934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266292C-43F2-48DE-86ED-5A1024107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45338C-1FC1-4E06-951C-D9EB3179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D6C3BD-A2B4-4531-9C41-E9D3D0B6A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8C4B7E-CA5F-4FB0-8541-02BEA89B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4104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9CB5F9-082D-4CEB-984A-6E2BB0FF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16CD96-1E9A-424E-9C54-AF9CDBDB2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EB986A-680B-4B1F-BF90-FA0D4DF19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ABFAFD-2C1D-4CF3-ABF8-9A1DC5C3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36DB515-FEFA-4A2B-8B07-3CA651AA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2093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BD504B-15DE-448E-939B-EBC0A930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D05ECAA-6B44-43B9-9699-6C93E960A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DAB011-B4C9-4CF0-9C53-336A21AF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8B48794-543A-4C3A-9240-F6EEAB1FC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381233-68FE-43D3-B7B1-8ABFE378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17796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553FC8-01D4-45DF-9F1B-6E7D3FD3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18D8C2-A80F-4853-8E4A-BD9D908D8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9B46217-F941-47DD-A5DD-4F515F80D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CFCD80C-3B62-4888-8CE5-FEEEB675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E8C252B-8CA3-41FC-BF94-CB6C250C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BA80A4-C5F0-4700-8BF1-951AFD04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89649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6E649-402B-4FD5-9E1A-D819A1632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4A590D-EF96-496E-B7F7-D5FB52FCF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1453168-CB99-43F5-AA76-789D27B80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1807337-DE43-49F1-A580-00D9B6D783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FD74B72-517C-496D-A65B-799FC18CA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FECD318-25A7-46B3-B119-733BD7CF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3493364-E684-43F8-97C1-B0FD8C4E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2C4B365-216E-4B5E-B1AC-861973CF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7316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7A4447-74FB-4288-8B4C-E8B06238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83ED97B-B8E9-4500-90EA-D6F04490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D84666-AD8F-4B43-962B-A0FB009B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FBD583-B709-41C0-B9F9-1DF117624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6469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BAE1369-F262-4F00-AC54-460ADAE0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73EE06-3295-4ED8-84C2-CDB83D11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A529CF-5C68-4417-BAEC-2D301F11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6432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D79F62-D626-4BA9-B9E0-AF87336C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7701E7-A7D2-4378-B925-9C43D2FC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7B37A9C-9651-4DBF-BFF7-B751FF379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2700C2-21B5-46FA-A630-B6D9632C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00E56A-8332-4359-9E67-10E613FA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A14150-8FAF-4C71-8BA8-3126E71F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416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BB2DA3-6619-48EA-9C6A-CFC424714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89D4B04-F6CF-4000-895C-2EF142108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4A2DA18-BC6F-4218-9E7B-25C4FE09B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148238C-48DC-4363-A32D-C4487D296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955C574-43D9-4124-9D80-18B40F12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A5B14A-F9E6-4FBB-966E-903F14FF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6650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962FCE-90CF-4930-B215-12246171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23298C-66B4-4668-A3C4-9780A5220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4F1D5D3-066C-4B2F-8991-672AEED4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F76068B-4E08-4C13-B160-1AD87BC6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78E061-3404-41E8-845E-3667A15E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52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8DAAAAA8-0D80-4ED3-BA69-C044C6495CF6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599" y="162747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64" r:id="rId2"/>
    <p:sldLayoutId id="2147483687" r:id="rId3"/>
    <p:sldLayoutId id="2147483686" r:id="rId4"/>
    <p:sldLayoutId id="2147483685" r:id="rId5"/>
    <p:sldLayoutId id="2147483683" r:id="rId6"/>
    <p:sldLayoutId id="2147483673" r:id="rId7"/>
    <p:sldLayoutId id="2147483668" r:id="rId8"/>
    <p:sldLayoutId id="2147483665" r:id="rId9"/>
    <p:sldLayoutId id="2147483660" r:id="rId10"/>
    <p:sldLayoutId id="2147483659" r:id="rId11"/>
    <p:sldLayoutId id="2147483657" r:id="rId12"/>
    <p:sldLayoutId id="2147483649" r:id="rId13"/>
    <p:sldLayoutId id="2147483656" r:id="rId14"/>
    <p:sldLayoutId id="2147483652" r:id="rId15"/>
    <p:sldLayoutId id="2147483651" r:id="rId16"/>
    <p:sldLayoutId id="2147483650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2" r:id="rId24"/>
    <p:sldLayoutId id="2147483743" r:id="rId25"/>
    <p:sldLayoutId id="2147483744" r:id="rId26"/>
    <p:sldLayoutId id="2147483745" r:id="rId27"/>
    <p:sldLayoutId id="2147483746" r:id="rId28"/>
    <p:sldLayoutId id="2147483747" r:id="rId29"/>
    <p:sldLayoutId id="2147483748" r:id="rId30"/>
    <p:sldLayoutId id="2147483749" r:id="rId31"/>
    <p:sldLayoutId id="2147483750" r:id="rId32"/>
    <p:sldLayoutId id="2147483751" r:id="rId33"/>
    <p:sldLayoutId id="2147483752" r:id="rId34"/>
    <p:sldLayoutId id="2147483753" r:id="rId35"/>
    <p:sldLayoutId id="2147483754" r:id="rId36"/>
    <p:sldLayoutId id="2147483755" r:id="rId37"/>
    <p:sldLayoutId id="2147483756" r:id="rId38"/>
    <p:sldLayoutId id="2147483757" r:id="rId39"/>
    <p:sldLayoutId id="2147483758" r:id="rId40"/>
    <p:sldLayoutId id="2147483759" r:id="rId41"/>
    <p:sldLayoutId id="2147483760" r:id="rId42"/>
    <p:sldLayoutId id="2147483761" r:id="rId43"/>
    <p:sldLayoutId id="2147483762" r:id="rId44"/>
    <p:sldLayoutId id="2147483763" r:id="rId45"/>
    <p:sldLayoutId id="2147483863" r:id="rId46"/>
    <p:sldLayoutId id="2147483877" r:id="rId47"/>
    <p:sldLayoutId id="2147483880" r:id="rId48"/>
    <p:sldLayoutId id="2147483881" r:id="rId49"/>
    <p:sldLayoutId id="2147483882" r:id="rId50"/>
    <p:sldLayoutId id="2147483887" r:id="rId51"/>
    <p:sldLayoutId id="2147483899" r:id="rId52"/>
    <p:sldLayoutId id="2147483912" r:id="rId53"/>
    <p:sldLayoutId id="2147483900" r:id="rId54"/>
    <p:sldLayoutId id="2147483901" r:id="rId55"/>
    <p:sldLayoutId id="2147483904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22D5F972-1E21-4B43-95EA-A6CACC08FD1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2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1" r:id="rId2"/>
    <p:sldLayoutId id="2147483782" r:id="rId3"/>
    <p:sldLayoutId id="2147483783" r:id="rId4"/>
    <p:sldLayoutId id="2147483784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22D5F972-1E21-4B43-95EA-A6CACC08FD1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349" y="150135"/>
            <a:ext cx="1221795" cy="4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9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21125BB-0331-4AE0-AAAC-D6B0CD899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C9ABF6-C27C-4FC9-9F76-87EC86F2B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06699A3-0E34-4597-9B24-F9A68DFE8A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70D0C-D993-43FE-9FAC-1D673BD6F380}" type="datetimeFigureOut">
              <a:rPr lang="pl-PL" smtClean="0"/>
              <a:t>26.01.2026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5BAA35-FACC-4251-AC46-9D5BE7001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F26949-B252-4AF3-BD16-024DD769E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D26F-EECC-4B62-96BC-FF0FECBFD2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63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4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5.png"/><Relationship Id="rId18" Type="http://schemas.openxmlformats.org/officeDocument/2006/relationships/hyperlink" Target="https://asmresearch.pl/" TargetMode="External"/><Relationship Id="rId3" Type="http://schemas.openxmlformats.org/officeDocument/2006/relationships/image" Target="../media/image48.svg"/><Relationship Id="rId7" Type="http://schemas.openxmlformats.org/officeDocument/2006/relationships/image" Target="../media/image51.png"/><Relationship Id="rId12" Type="http://schemas.openxmlformats.org/officeDocument/2006/relationships/hyperlink" Target="https://twitter.com/InstytutAsm" TargetMode="External"/><Relationship Id="rId17" Type="http://schemas.openxmlformats.org/officeDocument/2006/relationships/image" Target="../media/image58.sv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86.xml"/><Relationship Id="rId6" Type="http://schemas.openxmlformats.org/officeDocument/2006/relationships/hyperlink" Target="https://www.linkedin.com/company/asm-centrum-bada%C5%84-i-analiz-rynku/" TargetMode="External"/><Relationship Id="rId11" Type="http://schemas.openxmlformats.org/officeDocument/2006/relationships/image" Target="../media/image54.svg"/><Relationship Id="rId5" Type="http://schemas.openxmlformats.org/officeDocument/2006/relationships/image" Target="../media/image50.png"/><Relationship Id="rId15" Type="http://schemas.openxmlformats.org/officeDocument/2006/relationships/hyperlink" Target="https://www.youtube.com/channel/UCVlk1eQ7Ew_20nhVZv2TSyQ" TargetMode="External"/><Relationship Id="rId10" Type="http://schemas.openxmlformats.org/officeDocument/2006/relationships/image" Target="../media/image53.png"/><Relationship Id="rId19" Type="http://schemas.openxmlformats.org/officeDocument/2006/relationships/hyperlink" Target="https://neurodata.pl/" TargetMode="External"/><Relationship Id="rId4" Type="http://schemas.openxmlformats.org/officeDocument/2006/relationships/image" Target="../media/image49.png"/><Relationship Id="rId9" Type="http://schemas.openxmlformats.org/officeDocument/2006/relationships/hyperlink" Target="https://www.facebook.com/ASMCentrumBadaniAnalizRynku" TargetMode="External"/><Relationship Id="rId14" Type="http://schemas.openxmlformats.org/officeDocument/2006/relationships/image" Target="../media/image5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6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>
            <a:extLst>
              <a:ext uri="{FF2B5EF4-FFF2-40B4-BE49-F238E27FC236}">
                <a16:creationId xmlns:a16="http://schemas.microsoft.com/office/drawing/2014/main" id="{119517A8-E119-22D5-A196-877EEE92423E}"/>
              </a:ext>
            </a:extLst>
          </p:cNvPr>
          <p:cNvSpPr/>
          <p:nvPr/>
        </p:nvSpPr>
        <p:spPr>
          <a:xfrm>
            <a:off x="5795833" y="4404850"/>
            <a:ext cx="6416573" cy="2429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Światła miejskie zogniskowane w lupie">
            <a:extLst>
              <a:ext uri="{FF2B5EF4-FFF2-40B4-BE49-F238E27FC236}">
                <a16:creationId xmlns:a16="http://schemas.microsoft.com/office/drawing/2014/main" id="{BA750039-9AF1-EDB9-A7D4-4C15785D0A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4" r="17234"/>
          <a:stretch/>
        </p:blipFill>
        <p:spPr>
          <a:xfrm>
            <a:off x="1" y="0"/>
            <a:ext cx="6056600" cy="6858000"/>
          </a:xfrm>
          <a:prstGeom prst="rect">
            <a:avLst/>
          </a:prstGeom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76E0F4D9-D4A9-4CB3-88F2-6C2B2B0FFE39}"/>
              </a:ext>
            </a:extLst>
          </p:cNvPr>
          <p:cNvSpPr/>
          <p:nvPr/>
        </p:nvSpPr>
        <p:spPr>
          <a:xfrm>
            <a:off x="6069831" y="-31142"/>
            <a:ext cx="6166956" cy="5176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600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3E948E8-135E-D8F3-4BAF-7AF5352C7EAF}"/>
              </a:ext>
            </a:extLst>
          </p:cNvPr>
          <p:cNvSpPr/>
          <p:nvPr/>
        </p:nvSpPr>
        <p:spPr>
          <a:xfrm flipH="1">
            <a:off x="38335" y="-948"/>
            <a:ext cx="5933378" cy="6835448"/>
          </a:xfrm>
          <a:prstGeom prst="rect">
            <a:avLst/>
          </a:prstGeom>
          <a:solidFill>
            <a:srgbClr val="2E4A9A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FD6C85ED-E651-4414-8FC6-1CA3783270A1}"/>
              </a:ext>
            </a:extLst>
          </p:cNvPr>
          <p:cNvSpPr txBox="1">
            <a:spLocks/>
          </p:cNvSpPr>
          <p:nvPr/>
        </p:nvSpPr>
        <p:spPr>
          <a:xfrm>
            <a:off x="6458255" y="1005314"/>
            <a:ext cx="5365630" cy="15552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600" b="0" i="0" u="none" strike="noStrike" baseline="0" dirty="0">
                <a:solidFill>
                  <a:srgbClr val="FFFFFF"/>
                </a:solidFill>
                <a:latin typeface="Montserrat-Medium" panose="00000600000000000000" pitchFamily="50" charset="-18"/>
              </a:rPr>
              <a:t>Jednote</a:t>
            </a:r>
            <a:r>
              <a:rPr lang="pl-PL" sz="2600" dirty="0">
                <a:solidFill>
                  <a:srgbClr val="FFFFFF"/>
                </a:solidFill>
                <a:latin typeface="Montserrat-Medium" panose="00000600000000000000" pitchFamily="50" charset="-18"/>
              </a:rPr>
              <a:t>matyczne badanie świadomości i </a:t>
            </a:r>
            <a:r>
              <a:rPr lang="pl-PL" sz="2600" dirty="0" err="1">
                <a:solidFill>
                  <a:srgbClr val="FFFFFF"/>
                </a:solidFill>
                <a:latin typeface="Montserrat-Medium" panose="00000600000000000000" pitchFamily="50" charset="-18"/>
              </a:rPr>
              <a:t>zachowań</a:t>
            </a:r>
            <a:r>
              <a:rPr lang="pl-PL" sz="2600" dirty="0">
                <a:solidFill>
                  <a:srgbClr val="FFFFFF"/>
                </a:solidFill>
                <a:latin typeface="Montserrat-Medium" panose="00000600000000000000" pitchFamily="50" charset="-18"/>
              </a:rPr>
              <a:t> ekologicznych mieszkańców Polski</a:t>
            </a:r>
          </a:p>
        </p:txBody>
      </p:sp>
      <p:pic>
        <p:nvPicPr>
          <p:cNvPr id="19" name="Obraz 18" descr="Obraz zawierający tekst&#10;&#10;Opis wygenerowany automatycznie">
            <a:extLst>
              <a:ext uri="{FF2B5EF4-FFF2-40B4-BE49-F238E27FC236}">
                <a16:creationId xmlns:a16="http://schemas.microsoft.com/office/drawing/2014/main" id="{6B8A1BFA-B13F-4BC9-943A-2C55F32D5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93" y="64110"/>
            <a:ext cx="1941576" cy="793610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ADA7FBE7-EE07-4601-958F-CC35A2E9428F}"/>
              </a:ext>
            </a:extLst>
          </p:cNvPr>
          <p:cNvSpPr txBox="1">
            <a:spLocks/>
          </p:cNvSpPr>
          <p:nvPr/>
        </p:nvSpPr>
        <p:spPr>
          <a:xfrm>
            <a:off x="6547755" y="2665524"/>
            <a:ext cx="5605909" cy="2195726"/>
          </a:xfrm>
          <a:prstGeom prst="rect">
            <a:avLst/>
          </a:prstGeom>
        </p:spPr>
        <p:txBody>
          <a:bodyPr/>
          <a:lstStyle>
            <a:lvl1pPr algn="l" defTabSz="7559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Raport końcowy opracowany dla Ministerstwa Klimatu </a:t>
            </a:r>
            <a:br>
              <a:rPr lang="pl-PL" sz="1200" dirty="0">
                <a:solidFill>
                  <a:schemeClr val="bg2"/>
                </a:solidFill>
                <a:latin typeface="Montserrat  "/>
              </a:rPr>
            </a:br>
            <a:r>
              <a:rPr lang="pl-PL" sz="1200" dirty="0">
                <a:solidFill>
                  <a:schemeClr val="bg2"/>
                </a:solidFill>
                <a:latin typeface="Montserrat  "/>
              </a:rPr>
              <a:t>i Środowiska przez ASM </a:t>
            </a:r>
            <a:r>
              <a:rPr lang="pl-PL" sz="1200" dirty="0" err="1">
                <a:solidFill>
                  <a:schemeClr val="bg2"/>
                </a:solidFill>
                <a:latin typeface="Montserrat  "/>
              </a:rPr>
              <a:t>Research</a:t>
            </a:r>
            <a:r>
              <a:rPr lang="pl-PL" sz="1200" dirty="0">
                <a:solidFill>
                  <a:schemeClr val="bg2"/>
                </a:solidFill>
                <a:latin typeface="Montserrat  "/>
              </a:rPr>
              <a:t> Solutions </a:t>
            </a:r>
            <a:r>
              <a:rPr lang="pl-PL" sz="1200" dirty="0" err="1">
                <a:solidFill>
                  <a:schemeClr val="bg2"/>
                </a:solidFill>
                <a:latin typeface="Montserrat  "/>
              </a:rPr>
              <a:t>Strategy</a:t>
            </a:r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Zespół ASM </a:t>
            </a:r>
            <a:r>
              <a:rPr lang="pl-PL" sz="1200" dirty="0" err="1">
                <a:solidFill>
                  <a:schemeClr val="bg2"/>
                </a:solidFill>
                <a:latin typeface="Montserrat  "/>
              </a:rPr>
              <a:t>Research</a:t>
            </a:r>
            <a:r>
              <a:rPr lang="pl-PL" sz="1200" dirty="0">
                <a:solidFill>
                  <a:schemeClr val="bg2"/>
                </a:solidFill>
                <a:latin typeface="Montserrat  "/>
              </a:rPr>
              <a:t> Solutions </a:t>
            </a:r>
            <a:r>
              <a:rPr lang="pl-PL" sz="1200" dirty="0" err="1">
                <a:solidFill>
                  <a:schemeClr val="bg2"/>
                </a:solidFill>
                <a:latin typeface="Montserrat  "/>
              </a:rPr>
              <a:t>Strategy</a:t>
            </a:r>
            <a:r>
              <a:rPr lang="pl-PL" sz="1200" dirty="0">
                <a:solidFill>
                  <a:schemeClr val="bg2"/>
                </a:solidFill>
                <a:latin typeface="Montserrat  "/>
              </a:rPr>
              <a:t> </a:t>
            </a: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Katarzyna Okupska</a:t>
            </a: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Ewelina Dąbrowska-Nowak</a:t>
            </a: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Aneta Gierowska</a:t>
            </a: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Jakub Jaskuła </a:t>
            </a: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Wiktoria Świat</a:t>
            </a: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Listopad 2025</a:t>
            </a: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  <a:p>
            <a:r>
              <a:rPr lang="pl-PL" sz="1200" dirty="0">
                <a:solidFill>
                  <a:schemeClr val="bg2"/>
                </a:solidFill>
                <a:latin typeface="Montserrat  "/>
              </a:rPr>
              <a:t>Nr ISBN: 978-83-972237-4-5</a:t>
            </a:r>
          </a:p>
          <a:p>
            <a:endParaRPr lang="pl-PL" sz="1200" dirty="0">
              <a:solidFill>
                <a:schemeClr val="bg2"/>
              </a:solidFill>
              <a:latin typeface="Montserrat  "/>
            </a:endParaRPr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D834D1D1-CCA6-2507-A7B5-ADCA7E1FCE81}"/>
              </a:ext>
            </a:extLst>
          </p:cNvPr>
          <p:cNvSpPr txBox="1">
            <a:spLocks/>
          </p:cNvSpPr>
          <p:nvPr/>
        </p:nvSpPr>
        <p:spPr>
          <a:xfrm>
            <a:off x="6330718" y="5330291"/>
            <a:ext cx="3763232" cy="521910"/>
          </a:xfrm>
          <a:prstGeom prst="rect">
            <a:avLst/>
          </a:prstGeom>
        </p:spPr>
        <p:txBody>
          <a:bodyPr/>
          <a:lstStyle>
            <a:lvl1pPr algn="l" defTabSz="7559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l-PL" sz="1200" dirty="0">
                <a:latin typeface="Montserrat SemiBold" panose="00000700000000000000" pitchFamily="50" charset="-18"/>
              </a:rPr>
              <a:t>Zamawiający:</a:t>
            </a:r>
          </a:p>
        </p:txBody>
      </p:sp>
      <p:sp>
        <p:nvSpPr>
          <p:cNvPr id="42" name="AutoShape 3">
            <a:extLst>
              <a:ext uri="{FF2B5EF4-FFF2-40B4-BE49-F238E27FC236}">
                <a16:creationId xmlns:a16="http://schemas.microsoft.com/office/drawing/2014/main" id="{8E4D09E0-A679-3DBE-040A-B713177FAC7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rot="10800000">
            <a:off x="-59782" y="-948"/>
            <a:ext cx="6110676" cy="688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34298992-5B67-4D40-BD3B-A94675719452}"/>
              </a:ext>
            </a:extLst>
          </p:cNvPr>
          <p:cNvSpPr txBox="1">
            <a:spLocks/>
          </p:cNvSpPr>
          <p:nvPr/>
        </p:nvSpPr>
        <p:spPr>
          <a:xfrm>
            <a:off x="335446" y="6534504"/>
            <a:ext cx="3144737" cy="366914"/>
          </a:xfrm>
          <a:prstGeom prst="rect">
            <a:avLst/>
          </a:prstGeom>
        </p:spPr>
        <p:txBody>
          <a:bodyPr/>
          <a:lstStyle>
            <a:lvl1pPr algn="l" defTabSz="7559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>
                <a:solidFill>
                  <a:schemeClr val="bg2"/>
                </a:solidFill>
                <a:latin typeface="Montserrat  "/>
              </a:rPr>
              <a:t>ASMRESEARCH.PL</a:t>
            </a:r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FE5A636C-A338-0C4E-74E5-0BFBAF4633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38" t="43887"/>
          <a:stretch/>
        </p:blipFill>
        <p:spPr>
          <a:xfrm rot="10800000">
            <a:off x="9591962" y="5428726"/>
            <a:ext cx="2600038" cy="1436790"/>
          </a:xfrm>
          <a:prstGeom prst="rect">
            <a:avLst/>
          </a:prstGeom>
        </p:spPr>
      </p:pic>
      <p:sp>
        <p:nvSpPr>
          <p:cNvPr id="17" name="Tytuł 1">
            <a:extLst>
              <a:ext uri="{FF2B5EF4-FFF2-40B4-BE49-F238E27FC236}">
                <a16:creationId xmlns:a16="http://schemas.microsoft.com/office/drawing/2014/main" id="{1D48B2A5-053B-8635-3AE1-9FCB2FA76D7A}"/>
              </a:ext>
            </a:extLst>
          </p:cNvPr>
          <p:cNvSpPr txBox="1">
            <a:spLocks/>
          </p:cNvSpPr>
          <p:nvPr/>
        </p:nvSpPr>
        <p:spPr>
          <a:xfrm>
            <a:off x="315040" y="6318081"/>
            <a:ext cx="3144737" cy="233212"/>
          </a:xfrm>
          <a:prstGeom prst="rect">
            <a:avLst/>
          </a:prstGeom>
        </p:spPr>
        <p:txBody>
          <a:bodyPr/>
          <a:lstStyle>
            <a:lvl1pPr algn="l" defTabSz="75593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100" dirty="0">
                <a:solidFill>
                  <a:schemeClr val="bg2"/>
                </a:solidFill>
                <a:latin typeface="Montserrat  "/>
              </a:rPr>
              <a:t>Wskazujemy drogę od 1996 r.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83ED5D6C-0F5A-8AE1-A8AB-65EC7145A113}"/>
              </a:ext>
            </a:extLst>
          </p:cNvPr>
          <p:cNvGrpSpPr/>
          <p:nvPr/>
        </p:nvGrpSpPr>
        <p:grpSpPr>
          <a:xfrm>
            <a:off x="4823613" y="5677481"/>
            <a:ext cx="923161" cy="484378"/>
            <a:chOff x="9643091" y="1120225"/>
            <a:chExt cx="1986509" cy="1042312"/>
          </a:xfrm>
        </p:grpSpPr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2009EF64-B389-697B-0BC2-2AAA6632CB7F}"/>
                </a:ext>
              </a:extLst>
            </p:cNvPr>
            <p:cNvSpPr/>
            <p:nvPr/>
          </p:nvSpPr>
          <p:spPr>
            <a:xfrm>
              <a:off x="9643091" y="1459988"/>
              <a:ext cx="5843" cy="553063"/>
            </a:xfrm>
            <a:custGeom>
              <a:avLst/>
              <a:gdLst>
                <a:gd name="connsiteX0" fmla="*/ 0 w 5843"/>
                <a:gd name="connsiteY0" fmla="*/ 0 h 553063"/>
                <a:gd name="connsiteX1" fmla="*/ 0 w 5843"/>
                <a:gd name="connsiteY1" fmla="*/ 553064 h 55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553063">
                  <a:moveTo>
                    <a:pt x="0" y="0"/>
                  </a:moveTo>
                  <a:lnTo>
                    <a:pt x="0" y="553064"/>
                  </a:lnTo>
                </a:path>
              </a:pathLst>
            </a:custGeom>
            <a:ln w="14922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36E15EF0-9266-D73A-B70D-DCA6CD6501E7}"/>
                </a:ext>
              </a:extLst>
            </p:cNvPr>
            <p:cNvSpPr/>
            <p:nvPr/>
          </p:nvSpPr>
          <p:spPr>
            <a:xfrm>
              <a:off x="10630474" y="1455020"/>
              <a:ext cx="5843" cy="315685"/>
            </a:xfrm>
            <a:custGeom>
              <a:avLst/>
              <a:gdLst>
                <a:gd name="connsiteX0" fmla="*/ 0 w 5843"/>
                <a:gd name="connsiteY0" fmla="*/ 0 h 315685"/>
                <a:gd name="connsiteX1" fmla="*/ 0 w 5843"/>
                <a:gd name="connsiteY1" fmla="*/ 315686 h 31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315685">
                  <a:moveTo>
                    <a:pt x="0" y="0"/>
                  </a:moveTo>
                  <a:lnTo>
                    <a:pt x="0" y="315686"/>
                  </a:lnTo>
                </a:path>
              </a:pathLst>
            </a:custGeom>
            <a:ln w="14922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F1D4255C-2DBD-6C93-A617-23D1E83F43C0}"/>
                </a:ext>
              </a:extLst>
            </p:cNvPr>
            <p:cNvSpPr/>
            <p:nvPr/>
          </p:nvSpPr>
          <p:spPr>
            <a:xfrm>
              <a:off x="11127145" y="1700580"/>
              <a:ext cx="5843" cy="461957"/>
            </a:xfrm>
            <a:custGeom>
              <a:avLst/>
              <a:gdLst>
                <a:gd name="connsiteX0" fmla="*/ 0 w 5843"/>
                <a:gd name="connsiteY0" fmla="*/ 0 h 461957"/>
                <a:gd name="connsiteX1" fmla="*/ 0 w 5843"/>
                <a:gd name="connsiteY1" fmla="*/ 461958 h 4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461957">
                  <a:moveTo>
                    <a:pt x="0" y="0"/>
                  </a:moveTo>
                  <a:lnTo>
                    <a:pt x="0" y="461958"/>
                  </a:lnTo>
                </a:path>
              </a:pathLst>
            </a:custGeom>
            <a:ln w="14922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CEB1E1D0-7139-5823-DE22-202AB27B23D2}"/>
                </a:ext>
              </a:extLst>
            </p:cNvPr>
            <p:cNvSpPr/>
            <p:nvPr/>
          </p:nvSpPr>
          <p:spPr>
            <a:xfrm>
              <a:off x="11623757" y="1321079"/>
              <a:ext cx="5843" cy="602678"/>
            </a:xfrm>
            <a:custGeom>
              <a:avLst/>
              <a:gdLst>
                <a:gd name="connsiteX0" fmla="*/ 0 w 5843"/>
                <a:gd name="connsiteY0" fmla="*/ 0 h 602678"/>
                <a:gd name="connsiteX1" fmla="*/ 0 w 5843"/>
                <a:gd name="connsiteY1" fmla="*/ 602678 h 60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602678">
                  <a:moveTo>
                    <a:pt x="0" y="0"/>
                  </a:moveTo>
                  <a:lnTo>
                    <a:pt x="0" y="602678"/>
                  </a:lnTo>
                </a:path>
              </a:pathLst>
            </a:custGeom>
            <a:ln w="149225" cap="rnd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A2E10899-89B5-C126-3D0E-1DFDFB029FC3}"/>
                </a:ext>
              </a:extLst>
            </p:cNvPr>
            <p:cNvSpPr/>
            <p:nvPr/>
          </p:nvSpPr>
          <p:spPr>
            <a:xfrm>
              <a:off x="10139704" y="1120225"/>
              <a:ext cx="5843" cy="390604"/>
            </a:xfrm>
            <a:custGeom>
              <a:avLst/>
              <a:gdLst>
                <a:gd name="connsiteX0" fmla="*/ 0 w 5843"/>
                <a:gd name="connsiteY0" fmla="*/ 0 h 390604"/>
                <a:gd name="connsiteX1" fmla="*/ 0 w 5843"/>
                <a:gd name="connsiteY1" fmla="*/ 390604 h 3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390604">
                  <a:moveTo>
                    <a:pt x="0" y="0"/>
                  </a:moveTo>
                  <a:lnTo>
                    <a:pt x="0" y="390604"/>
                  </a:lnTo>
                </a:path>
              </a:pathLst>
            </a:custGeom>
            <a:ln w="149225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" name="Obraz 4" descr="Obraz zawierający symbol&#10;&#10;Opis wygenerowany automatycznie">
            <a:extLst>
              <a:ext uri="{FF2B5EF4-FFF2-40B4-BE49-F238E27FC236}">
                <a16:creationId xmlns:a16="http://schemas.microsoft.com/office/drawing/2014/main" id="{12DF6338-FE6B-D295-055D-35AB0FAB82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06" y="5668043"/>
            <a:ext cx="2049857" cy="68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27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84804C-D523-0813-8A64-78C2E9FD4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B6A81F3-0965-1DB4-942B-591C9B1FF84B}"/>
              </a:ext>
            </a:extLst>
          </p:cNvPr>
          <p:cNvSpPr txBox="1"/>
          <p:nvPr/>
        </p:nvSpPr>
        <p:spPr>
          <a:xfrm>
            <a:off x="403715" y="1747513"/>
            <a:ext cx="3568517" cy="2932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Nabywanie</a:t>
            </a:r>
            <a:r>
              <a:rPr lang="en-US" sz="54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używanych</a:t>
            </a:r>
            <a:r>
              <a:rPr lang="en-US" sz="54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 </a:t>
            </a:r>
            <a:r>
              <a:rPr lang="en-US" sz="54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mebli</a:t>
            </a:r>
            <a:r>
              <a:rPr lang="en-US" sz="54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 </a:t>
            </a:r>
          </a:p>
        </p:txBody>
      </p:sp>
      <p:pic>
        <p:nvPicPr>
          <p:cNvPr id="5" name="Grafika 4" descr="Łóżko z wypełnieniem pełnym">
            <a:extLst>
              <a:ext uri="{FF2B5EF4-FFF2-40B4-BE49-F238E27FC236}">
                <a16:creationId xmlns:a16="http://schemas.microsoft.com/office/drawing/2014/main" id="{5E45B7AD-8BFB-BA2F-D5C1-C4B993D7F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881" y="395111"/>
            <a:ext cx="1788526" cy="178852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4B51DD7C-F374-0B1B-26EA-F12D8AD32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260" y="214861"/>
            <a:ext cx="1462570" cy="595844"/>
          </a:xfrm>
          <a:prstGeom prst="rect">
            <a:avLst/>
          </a:prstGeom>
        </p:spPr>
      </p:pic>
      <p:pic>
        <p:nvPicPr>
          <p:cNvPr id="6" name="Grafika 5" descr="Stół i krzesła z wypełnieniem pełnym">
            <a:extLst>
              <a:ext uri="{FF2B5EF4-FFF2-40B4-BE49-F238E27FC236}">
                <a16:creationId xmlns:a16="http://schemas.microsoft.com/office/drawing/2014/main" id="{97E5D380-C1EC-BB8A-BA9F-840A803E3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35788" y="2753238"/>
            <a:ext cx="1245363" cy="1245363"/>
          </a:xfrm>
          <a:prstGeom prst="rect">
            <a:avLst/>
          </a:prstGeom>
        </p:spPr>
      </p:pic>
      <p:pic>
        <p:nvPicPr>
          <p:cNvPr id="8" name="Grafika 7" descr="Kanapa z wypełnieniem pełnym">
            <a:extLst>
              <a:ext uri="{FF2B5EF4-FFF2-40B4-BE49-F238E27FC236}">
                <a16:creationId xmlns:a16="http://schemas.microsoft.com/office/drawing/2014/main" id="{F652F239-1451-6A65-465E-B784A241D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3250" y="5137802"/>
            <a:ext cx="1245363" cy="124536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FE23266-C6D8-847C-ED27-1EDE1A16C8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6228" y="3749159"/>
            <a:ext cx="2612711" cy="88007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BA7BD03-AC96-E720-E7E5-6C0AE4E5730D}"/>
              </a:ext>
            </a:extLst>
          </p:cNvPr>
          <p:cNvSpPr txBox="1"/>
          <p:nvPr/>
        </p:nvSpPr>
        <p:spPr>
          <a:xfrm>
            <a:off x="8048083" y="4687778"/>
            <a:ext cx="390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794141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273F0-8E03-A44D-5817-40E69E2B9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3F24C1C9-B297-9541-09AC-CF7860237982}"/>
              </a:ext>
            </a:extLst>
          </p:cNvPr>
          <p:cNvSpPr txBox="1"/>
          <p:nvPr/>
        </p:nvSpPr>
        <p:spPr>
          <a:xfrm>
            <a:off x="166256" y="850829"/>
            <a:ext cx="118594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Większość badanych osób (86,8%), zarówno kobiet (86,3%) jak i mężczyzn (87,3%), nie otrzymała ani nie nabyła w roku 2025 używanych mebli. 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Z badania wynika, że osoby w wieku 25-34 lata najczęściej w 2025 roku pozyskiwały używane meble – 23,6%. Najrzadziej z kolei przytrafiało się to osobom po 65 roku życia – 4,9%.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1/4 respondentów z województwa podlaskiego zadeklarowała, że w ich ręce w tamtym czasie trafiły używane meble – 25%, to najwyższy wskaźnik z pośród wszystkich województw. Wskaźnik najniższy odnotowano w województwie pomorskim – 6,7%.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Najczęściej mieszkańcy wsi, otrzymywali lub nabywali w roku 2025 używane meble – 14,0%. Z kolei najrzadziej robili to mieszkańcy dużych miast, tych od 100 tys. do 500 tys. mieszkańców – 10,7%.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Żadna badana osoba z wykształceniem doktorskim nie nabyła, ani nie otrzymała używanych mebli w roku 2025. Osoby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z wykształceniem średnim technicznym w tym roku wchodziły w posiadanie używanych mebli najczęściej – 17,2%. Najrzadziej zdarzało się to osobom z wykształceniem zasadniczym zawodowym – 7,9%.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W kontekście dochodu netto przypadającego na członka rodziny, najczęściej używane meble nabywały lub otrzymywały osoby o dochodzie między 4000 zł, a 6000zł – 16,9%. Najrzadziej natomiast osoby o dochodzie między 6000 zł, a 8000 zł – 8,7%.</a:t>
            </a:r>
          </a:p>
        </p:txBody>
      </p:sp>
      <p:pic>
        <p:nvPicPr>
          <p:cNvPr id="4" name="Obraz 3" descr="Obraz zawierający symbol&#10;&#10;Opis wygenerowany automatycznie">
            <a:extLst>
              <a:ext uri="{FF2B5EF4-FFF2-40B4-BE49-F238E27FC236}">
                <a16:creationId xmlns:a16="http://schemas.microsoft.com/office/drawing/2014/main" id="{22BC7F96-9E25-715F-EFCC-FACA3E410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E7DE379-F3A2-1C21-5782-4FEC4D194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E0235D6-0519-1745-B51D-BD24B3240073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4351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064C9-DA08-A713-C4B2-C55DFC38B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3E34F3D2-DEB4-4CCF-523B-62ED6E750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174779"/>
              </p:ext>
            </p:extLst>
          </p:nvPr>
        </p:nvGraphicFramePr>
        <p:xfrm>
          <a:off x="0" y="880310"/>
          <a:ext cx="12192000" cy="597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az 1" descr="Obraz zawierający symbol&#10;&#10;Opis wygenerowany automatycznie">
            <a:extLst>
              <a:ext uri="{FF2B5EF4-FFF2-40B4-BE49-F238E27FC236}">
                <a16:creationId xmlns:a16="http://schemas.microsoft.com/office/drawing/2014/main" id="{E5202E69-C895-4602-ED46-A17437583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7F7B7FE-E398-18B0-407F-5F577E5CF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D6ADD77-655F-ED8B-EB84-BA7D35EC4E27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96860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1758D-A9F2-200D-6947-FD6365D77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1246FDD-BD18-5C8D-FF23-4B05B914A5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897798"/>
              </p:ext>
            </p:extLst>
          </p:nvPr>
        </p:nvGraphicFramePr>
        <p:xfrm>
          <a:off x="0" y="812818"/>
          <a:ext cx="12192000" cy="604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 descr="Obraz zawierający symbol&#10;&#10;Opis wygenerowany automatycznie">
            <a:extLst>
              <a:ext uri="{FF2B5EF4-FFF2-40B4-BE49-F238E27FC236}">
                <a16:creationId xmlns:a16="http://schemas.microsoft.com/office/drawing/2014/main" id="{EEC315CC-DC70-CD6C-7CA6-C8838DF74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7DC50F-F985-6E0D-AC3F-30FF44343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A93CBB4-73F8-FFF0-F64E-DF3E394BFA5D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656335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97962-74F6-42FE-7197-A29527CD5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F14FA05B-EE5B-3C29-AAA9-DBE3704E8D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924854"/>
              </p:ext>
            </p:extLst>
          </p:nvPr>
        </p:nvGraphicFramePr>
        <p:xfrm>
          <a:off x="0" y="806244"/>
          <a:ext cx="12192000" cy="605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az 1" descr="Obraz zawierający symbol&#10;&#10;Opis wygenerowany automatycznie">
            <a:extLst>
              <a:ext uri="{FF2B5EF4-FFF2-40B4-BE49-F238E27FC236}">
                <a16:creationId xmlns:a16="http://schemas.microsoft.com/office/drawing/2014/main" id="{7F850096-2B45-A2E7-E386-51A618E65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5495802-0F38-E426-622D-16D910F1D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0E577D-B7AF-ADEE-B661-DFCE43A6CD95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74205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64DBF-16A9-1668-C418-F0C30CE6D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9777403E-0204-175B-E41E-7B6556892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9659274"/>
              </p:ext>
            </p:extLst>
          </p:nvPr>
        </p:nvGraphicFramePr>
        <p:xfrm>
          <a:off x="0" y="923925"/>
          <a:ext cx="12192000" cy="593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 descr="Obraz zawierający symbol&#10;&#10;Opis wygenerowany automatycznie">
            <a:extLst>
              <a:ext uri="{FF2B5EF4-FFF2-40B4-BE49-F238E27FC236}">
                <a16:creationId xmlns:a16="http://schemas.microsoft.com/office/drawing/2014/main" id="{DF5CAB07-D2E7-42BC-4CE8-3093CBE25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4CF39FB-62FF-5DA9-D9B5-E23C0B68A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09A3A5D-BF58-8FA1-CD5E-0F464ACECD88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45099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D0124-AC36-566A-46B7-CCCA6FAF2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14392D4-D884-BC56-82DC-1E392BB308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094553"/>
              </p:ext>
            </p:extLst>
          </p:nvPr>
        </p:nvGraphicFramePr>
        <p:xfrm>
          <a:off x="0" y="883920"/>
          <a:ext cx="12192000" cy="597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 descr="Obraz zawierający symbol&#10;&#10;Opis wygenerowany automatycznie">
            <a:extLst>
              <a:ext uri="{FF2B5EF4-FFF2-40B4-BE49-F238E27FC236}">
                <a16:creationId xmlns:a16="http://schemas.microsoft.com/office/drawing/2014/main" id="{8623F19B-4C02-5D73-9D98-526951C8E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60D2A6C-FE1E-802E-0558-592DB7343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BC57D25-C7B2-E0C5-A6AF-B75A97040EE5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47966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1A9A2-75E2-26E2-C93A-5DAE4F62D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B1785D71-8A69-43DE-2F0D-317B825D2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984616"/>
              </p:ext>
            </p:extLst>
          </p:nvPr>
        </p:nvGraphicFramePr>
        <p:xfrm>
          <a:off x="0" y="780294"/>
          <a:ext cx="12192000" cy="607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Obraz 3" descr="Obraz zawierający symbol&#10;&#10;Opis wygenerowany automatycznie">
            <a:extLst>
              <a:ext uri="{FF2B5EF4-FFF2-40B4-BE49-F238E27FC236}">
                <a16:creationId xmlns:a16="http://schemas.microsoft.com/office/drawing/2014/main" id="{399EAE0B-3637-A769-FD0C-7712C4E14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F80E3FB-4DC7-13B3-9D09-F0AD4FF5F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48D8B2C-9C99-11F4-3B43-FBF2A9B84859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17014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B92A464-4913-F2B5-B056-0D8652838531}"/>
              </a:ext>
            </a:extLst>
          </p:cNvPr>
          <p:cNvSpPr txBox="1"/>
          <p:nvPr/>
        </p:nvSpPr>
        <p:spPr>
          <a:xfrm>
            <a:off x="-81367" y="607147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</a:rPr>
              <a:t>Krzesło to mebel, który badani podawali najczęściej jako ten otrzymany lub nabyty w roku 2025 – 34,1%. Respondenci weszli wtedy w posiadanie 208 sztuk tego przedmiotu. Drugą najczęściej wybieraną odpowiedzią były </a:t>
            </a:r>
            <a:r>
              <a:rPr lang="pl-PL" sz="1400" b="0" i="0" u="none" strike="noStrike" dirty="0">
                <a:solidFill>
                  <a:schemeClr val="tx2"/>
                </a:solidFill>
                <a:effectLst/>
                <a:latin typeface="Aptos Narrow" panose="020B0004020202020204" pitchFamily="34" charset="0"/>
              </a:rPr>
              <a:t>szafa (24,2% i </a:t>
            </a:r>
            <a:r>
              <a:rPr lang="pl-PL" sz="1400" dirty="0">
                <a:solidFill>
                  <a:schemeClr val="tx2"/>
                </a:solidFill>
                <a:latin typeface="Aptos Narrow" panose="020B0004020202020204" pitchFamily="34" charset="0"/>
              </a:rPr>
              <a:t>44</a:t>
            </a:r>
            <a:r>
              <a:rPr lang="pl-PL" sz="1400" b="0" i="0" u="none" strike="noStrike" dirty="0">
                <a:solidFill>
                  <a:schemeClr val="tx2"/>
                </a:solidFill>
                <a:effectLst/>
                <a:latin typeface="Aptos Narrow" panose="020B0004020202020204" pitchFamily="34" charset="0"/>
              </a:rPr>
              <a:t> szt.), a kolejnymi wskazywanymi są szafka/regał z półkami </a:t>
            </a:r>
            <a:r>
              <a:rPr lang="pl-PL" sz="1400" dirty="0">
                <a:solidFill>
                  <a:schemeClr val="tx2"/>
                </a:solidFill>
              </a:rPr>
              <a:t>(23,5% i 75 szt.) i stół (20,5% i 27 szt.).</a:t>
            </a:r>
          </a:p>
          <a:p>
            <a:endParaRPr lang="pl-PL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AA677253-5A8C-6D39-D18F-E62707293B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112040"/>
              </p:ext>
            </p:extLst>
          </p:nvPr>
        </p:nvGraphicFramePr>
        <p:xfrm>
          <a:off x="-1" y="706601"/>
          <a:ext cx="12191999" cy="536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0563B29A-566A-177D-884A-D37B2105F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87B3F1D-E601-B95A-4A59-83E64CA5E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F253C45-F86C-F1F3-3670-632910459470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48341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858138-CEAC-369B-5962-E3488C146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10A2CBC-C293-94F3-7B82-76B9A7B282ED}"/>
              </a:ext>
            </a:extLst>
          </p:cNvPr>
          <p:cNvSpPr txBox="1"/>
          <p:nvPr/>
        </p:nvSpPr>
        <p:spPr>
          <a:xfrm>
            <a:off x="306209" y="2174171"/>
            <a:ext cx="350874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Nabywanie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używan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ego sprzętu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590B43-4CC0-A62A-DA18-31EDBDBEE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B85AB7-7D1B-8617-8B45-11CC81E9A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F218E5-991A-9C02-E33D-185D6D960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AACEA5-8FB7-38AC-07A1-C6F6C872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4440D64C-463F-D950-30E4-71B158D82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997" y="214860"/>
            <a:ext cx="1620833" cy="660319"/>
          </a:xfrm>
          <a:prstGeom prst="rect">
            <a:avLst/>
          </a:prstGeom>
        </p:spPr>
      </p:pic>
      <p:pic>
        <p:nvPicPr>
          <p:cNvPr id="7" name="Grafika 6" descr="Pralka kontur">
            <a:extLst>
              <a:ext uri="{FF2B5EF4-FFF2-40B4-BE49-F238E27FC236}">
                <a16:creationId xmlns:a16="http://schemas.microsoft.com/office/drawing/2014/main" id="{84E6D62B-D15B-B628-61C2-C229CD21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3650" y="567420"/>
            <a:ext cx="1449638" cy="1449638"/>
          </a:xfrm>
          <a:prstGeom prst="rect">
            <a:avLst/>
          </a:prstGeom>
        </p:spPr>
      </p:pic>
      <p:pic>
        <p:nvPicPr>
          <p:cNvPr id="9" name="Grafika 8" descr="Telewizja z wypełnieniem pełnym">
            <a:extLst>
              <a:ext uri="{FF2B5EF4-FFF2-40B4-BE49-F238E27FC236}">
                <a16:creationId xmlns:a16="http://schemas.microsoft.com/office/drawing/2014/main" id="{3EEA4AC3-6E5E-2DCA-F93F-B8FF01602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91985" y="2738393"/>
            <a:ext cx="1259157" cy="1259157"/>
          </a:xfrm>
          <a:prstGeom prst="rect">
            <a:avLst/>
          </a:prstGeom>
        </p:spPr>
      </p:pic>
      <p:pic>
        <p:nvPicPr>
          <p:cNvPr id="10" name="Grafika 9" descr="Żelazo kontur">
            <a:extLst>
              <a:ext uri="{FF2B5EF4-FFF2-40B4-BE49-F238E27FC236}">
                <a16:creationId xmlns:a16="http://schemas.microsoft.com/office/drawing/2014/main" id="{B8B96E01-2018-4B2B-8454-7FEBFF84A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21231" y="4971160"/>
            <a:ext cx="1090496" cy="109049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8AF53E2-A666-7686-0647-3A314B4274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9597" y="3885383"/>
            <a:ext cx="2785974" cy="93843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61E66B7-A853-084A-EA01-C2F470A3677A}"/>
              </a:ext>
            </a:extLst>
          </p:cNvPr>
          <p:cNvSpPr txBox="1"/>
          <p:nvPr/>
        </p:nvSpPr>
        <p:spPr>
          <a:xfrm>
            <a:off x="8101706" y="4910867"/>
            <a:ext cx="3681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977351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załka: pięciokąt 2">
            <a:extLst>
              <a:ext uri="{FF2B5EF4-FFF2-40B4-BE49-F238E27FC236}">
                <a16:creationId xmlns:a16="http://schemas.microsoft.com/office/drawing/2014/main" id="{96D66AA3-51D4-4307-A296-9DB1FA65FAC1}"/>
              </a:ext>
            </a:extLst>
          </p:cNvPr>
          <p:cNvSpPr/>
          <p:nvPr/>
        </p:nvSpPr>
        <p:spPr>
          <a:xfrm>
            <a:off x="370990" y="1273268"/>
            <a:ext cx="2781300" cy="800115"/>
          </a:xfrm>
          <a:prstGeom prst="homePlate">
            <a:avLst/>
          </a:prstGeom>
          <a:solidFill>
            <a:srgbClr val="00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Pole tekstowe 25">
            <a:extLst>
              <a:ext uri="{FF2B5EF4-FFF2-40B4-BE49-F238E27FC236}">
                <a16:creationId xmlns:a16="http://schemas.microsoft.com/office/drawing/2014/main" id="{47CD7AA1-A1BB-45EE-BDE2-3646DB36A7EB}"/>
              </a:ext>
            </a:extLst>
          </p:cNvPr>
          <p:cNvSpPr txBox="1"/>
          <p:nvPr/>
        </p:nvSpPr>
        <p:spPr>
          <a:xfrm>
            <a:off x="383078" y="1289602"/>
            <a:ext cx="2159000" cy="431800"/>
          </a:xfrm>
          <a:prstGeom prst="rect">
            <a:avLst/>
          </a:prstGeom>
          <a:solidFill>
            <a:srgbClr val="002D5B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 BADANIA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Strzałka: pięciokąt 4">
            <a:extLst>
              <a:ext uri="{FF2B5EF4-FFF2-40B4-BE49-F238E27FC236}">
                <a16:creationId xmlns:a16="http://schemas.microsoft.com/office/drawing/2014/main" id="{3DE6059C-4ABB-4B9D-82B5-1D41344E2539}"/>
              </a:ext>
            </a:extLst>
          </p:cNvPr>
          <p:cNvSpPr/>
          <p:nvPr/>
        </p:nvSpPr>
        <p:spPr>
          <a:xfrm>
            <a:off x="349442" y="2449504"/>
            <a:ext cx="2781300" cy="1104900"/>
          </a:xfrm>
          <a:prstGeom prst="homePlate">
            <a:avLst/>
          </a:prstGeom>
          <a:solidFill>
            <a:srgbClr val="00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ole tekstowe 27">
            <a:extLst>
              <a:ext uri="{FF2B5EF4-FFF2-40B4-BE49-F238E27FC236}">
                <a16:creationId xmlns:a16="http://schemas.microsoft.com/office/drawing/2014/main" id="{498D1E3A-0A9A-44F2-BB27-7BE4ABC24147}"/>
              </a:ext>
            </a:extLst>
          </p:cNvPr>
          <p:cNvSpPr txBox="1"/>
          <p:nvPr/>
        </p:nvSpPr>
        <p:spPr>
          <a:xfrm>
            <a:off x="349442" y="2678134"/>
            <a:ext cx="2298700" cy="736600"/>
          </a:xfrm>
          <a:prstGeom prst="rect">
            <a:avLst/>
          </a:prstGeom>
          <a:solidFill>
            <a:srgbClr val="002D5B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METODOLOGIA BADANIA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Strzałka: pięciokąt 6">
            <a:extLst>
              <a:ext uri="{FF2B5EF4-FFF2-40B4-BE49-F238E27FC236}">
                <a16:creationId xmlns:a16="http://schemas.microsoft.com/office/drawing/2014/main" id="{4F64AC75-E0D4-4DA8-98B1-812ABF3E2A9E}"/>
              </a:ext>
            </a:extLst>
          </p:cNvPr>
          <p:cNvSpPr/>
          <p:nvPr/>
        </p:nvSpPr>
        <p:spPr>
          <a:xfrm>
            <a:off x="349442" y="3930525"/>
            <a:ext cx="2781300" cy="965200"/>
          </a:xfrm>
          <a:prstGeom prst="homePlate">
            <a:avLst/>
          </a:prstGeom>
          <a:solidFill>
            <a:srgbClr val="00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ole tekstowe 29">
            <a:extLst>
              <a:ext uri="{FF2B5EF4-FFF2-40B4-BE49-F238E27FC236}">
                <a16:creationId xmlns:a16="http://schemas.microsoft.com/office/drawing/2014/main" id="{E4289F58-34B3-4F07-BB41-16D0A8D0C9C5}"/>
              </a:ext>
            </a:extLst>
          </p:cNvPr>
          <p:cNvSpPr txBox="1"/>
          <p:nvPr/>
        </p:nvSpPr>
        <p:spPr>
          <a:xfrm>
            <a:off x="370990" y="4057525"/>
            <a:ext cx="2159000" cy="711200"/>
          </a:xfrm>
          <a:prstGeom prst="rect">
            <a:avLst/>
          </a:prstGeom>
          <a:solidFill>
            <a:srgbClr val="002D5B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PRÓBA BADAWCZA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Strzałka: pięciokąt 9">
            <a:extLst>
              <a:ext uri="{FF2B5EF4-FFF2-40B4-BE49-F238E27FC236}">
                <a16:creationId xmlns:a16="http://schemas.microsoft.com/office/drawing/2014/main" id="{ABBFD135-773F-493C-AD1A-B365A16ABBA0}"/>
              </a:ext>
            </a:extLst>
          </p:cNvPr>
          <p:cNvSpPr/>
          <p:nvPr/>
        </p:nvSpPr>
        <p:spPr>
          <a:xfrm>
            <a:off x="349442" y="5364135"/>
            <a:ext cx="2781300" cy="1193800"/>
          </a:xfrm>
          <a:prstGeom prst="homePlate">
            <a:avLst/>
          </a:prstGeom>
          <a:solidFill>
            <a:srgbClr val="002D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Pole tekstowe 31">
            <a:extLst>
              <a:ext uri="{FF2B5EF4-FFF2-40B4-BE49-F238E27FC236}">
                <a16:creationId xmlns:a16="http://schemas.microsoft.com/office/drawing/2014/main" id="{BDCAF74F-C7BB-433C-A784-A3453B6BF808}"/>
              </a:ext>
            </a:extLst>
          </p:cNvPr>
          <p:cNvSpPr txBox="1"/>
          <p:nvPr/>
        </p:nvSpPr>
        <p:spPr>
          <a:xfrm>
            <a:off x="370990" y="5478435"/>
            <a:ext cx="2159000" cy="965200"/>
          </a:xfrm>
          <a:prstGeom prst="rect">
            <a:avLst/>
          </a:prstGeom>
          <a:solidFill>
            <a:srgbClr val="002D5B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WIELKOŚĆ PRÓBY BADAWCZEJ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771FC26C-DE42-4F7C-A863-02DF665F8D1C}"/>
              </a:ext>
            </a:extLst>
          </p:cNvPr>
          <p:cNvGrpSpPr/>
          <p:nvPr/>
        </p:nvGrpSpPr>
        <p:grpSpPr>
          <a:xfrm>
            <a:off x="3716539" y="1225346"/>
            <a:ext cx="7764260" cy="965200"/>
            <a:chOff x="-1" y="-73556"/>
            <a:chExt cx="6096000" cy="1104900"/>
          </a:xfrm>
          <a:solidFill>
            <a:srgbClr val="EFF3FA"/>
          </a:solidFill>
        </p:grpSpPr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C635ED46-423A-4E25-94A6-C43EAE10DD7A}"/>
                </a:ext>
              </a:extLst>
            </p:cNvPr>
            <p:cNvSpPr/>
            <p:nvPr/>
          </p:nvSpPr>
          <p:spPr>
            <a:xfrm>
              <a:off x="-1" y="-73556"/>
              <a:ext cx="6096000" cy="110490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Pole tekstowe 4">
              <a:extLst>
                <a:ext uri="{FF2B5EF4-FFF2-40B4-BE49-F238E27FC236}">
                  <a16:creationId xmlns:a16="http://schemas.microsoft.com/office/drawing/2014/main" id="{EEFF8D2A-BC28-4FB8-9139-9C5C99C76619}"/>
                </a:ext>
              </a:extLst>
            </p:cNvPr>
            <p:cNvSpPr txBox="1"/>
            <p:nvPr/>
          </p:nvSpPr>
          <p:spPr>
            <a:xfrm>
              <a:off x="44115" y="61806"/>
              <a:ext cx="6007768" cy="936466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Poznanie świadomości i </a:t>
              </a:r>
              <a:r>
                <a:rPr kumimoji="0" lang="pl-PL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zachowań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mieszkańców Polski w </a:t>
              </a:r>
              <a:r>
                <a:rPr lang="pl-PL" sz="160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zakresie zapobiegania powstawaniu odpadów</a:t>
              </a:r>
              <a:endPara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924BD77B-572F-4834-AFD5-FE148D55BF57}"/>
              </a:ext>
            </a:extLst>
          </p:cNvPr>
          <p:cNvGrpSpPr/>
          <p:nvPr/>
        </p:nvGrpSpPr>
        <p:grpSpPr>
          <a:xfrm>
            <a:off x="3716538" y="2563834"/>
            <a:ext cx="7708072" cy="965200"/>
            <a:chOff x="0" y="0"/>
            <a:chExt cx="6096000" cy="1104900"/>
          </a:xfrm>
          <a:solidFill>
            <a:srgbClr val="EFF3FA"/>
          </a:solidFill>
        </p:grpSpPr>
        <p:sp>
          <p:nvSpPr>
            <p:cNvPr id="17" name="Prostokąt: zaokrąglone rogi 16">
              <a:extLst>
                <a:ext uri="{FF2B5EF4-FFF2-40B4-BE49-F238E27FC236}">
                  <a16:creationId xmlns:a16="http://schemas.microsoft.com/office/drawing/2014/main" id="{5AA74C1C-4DBE-4284-B138-1FDA1A3EBE30}"/>
                </a:ext>
              </a:extLst>
            </p:cNvPr>
            <p:cNvSpPr/>
            <p:nvPr/>
          </p:nvSpPr>
          <p:spPr>
            <a:xfrm>
              <a:off x="0" y="0"/>
              <a:ext cx="6096000" cy="110490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Pole tekstowe 9">
              <a:extLst>
                <a:ext uri="{FF2B5EF4-FFF2-40B4-BE49-F238E27FC236}">
                  <a16:creationId xmlns:a16="http://schemas.microsoft.com/office/drawing/2014/main" id="{375CA2FD-8BA6-4CA0-B45C-E3282815DDFE}"/>
                </a:ext>
              </a:extLst>
            </p:cNvPr>
            <p:cNvSpPr txBox="1"/>
            <p:nvPr/>
          </p:nvSpPr>
          <p:spPr>
            <a:xfrm>
              <a:off x="44439" y="128984"/>
              <a:ext cx="6051561" cy="825499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 badaniu zastosowano technikę badań ilościowych CATI -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wywiadów telefonicznych wspomaganych komputerowo</a:t>
              </a:r>
            </a:p>
          </p:txBody>
        </p:sp>
      </p:grpSp>
      <p:grpSp>
        <p:nvGrpSpPr>
          <p:cNvPr id="20" name="Grupa 19">
            <a:extLst>
              <a:ext uri="{FF2B5EF4-FFF2-40B4-BE49-F238E27FC236}">
                <a16:creationId xmlns:a16="http://schemas.microsoft.com/office/drawing/2014/main" id="{CDC9B26C-3A78-4FDB-863F-AE087E54D13C}"/>
              </a:ext>
            </a:extLst>
          </p:cNvPr>
          <p:cNvGrpSpPr/>
          <p:nvPr/>
        </p:nvGrpSpPr>
        <p:grpSpPr>
          <a:xfrm>
            <a:off x="3716540" y="4033297"/>
            <a:ext cx="7764259" cy="759656"/>
            <a:chOff x="0" y="0"/>
            <a:chExt cx="6096000" cy="1104900"/>
          </a:xfrm>
          <a:solidFill>
            <a:srgbClr val="EFF3FA"/>
          </a:solidFill>
        </p:grpSpPr>
        <p:sp>
          <p:nvSpPr>
            <p:cNvPr id="21" name="Prostokąt: zaokrąglone rogi 20">
              <a:extLst>
                <a:ext uri="{FF2B5EF4-FFF2-40B4-BE49-F238E27FC236}">
                  <a16:creationId xmlns:a16="http://schemas.microsoft.com/office/drawing/2014/main" id="{3AB1ACCD-C8C0-4DFE-830A-9664A1032C01}"/>
                </a:ext>
              </a:extLst>
            </p:cNvPr>
            <p:cNvSpPr/>
            <p:nvPr/>
          </p:nvSpPr>
          <p:spPr>
            <a:xfrm>
              <a:off x="0" y="0"/>
              <a:ext cx="6096000" cy="110490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Pole tekstowe 12">
              <a:extLst>
                <a:ext uri="{FF2B5EF4-FFF2-40B4-BE49-F238E27FC236}">
                  <a16:creationId xmlns:a16="http://schemas.microsoft.com/office/drawing/2014/main" id="{66210298-00C0-4928-B78C-2957D0D37E60}"/>
                </a:ext>
              </a:extLst>
            </p:cNvPr>
            <p:cNvSpPr txBox="1"/>
            <p:nvPr/>
          </p:nvSpPr>
          <p:spPr>
            <a:xfrm>
              <a:off x="44115" y="191115"/>
              <a:ext cx="6007769" cy="840532"/>
            </a:xfrm>
            <a:prstGeom prst="rect">
              <a:avLst/>
            </a:prstGeom>
            <a:grp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dirty="0">
                  <a:solidFill>
                    <a:srgbClr val="002D5B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Reprezentatywna próba losowa ogółu ludności Polski w wieku 1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8+</a:t>
              </a:r>
            </a:p>
          </p:txBody>
        </p:sp>
      </p:grpSp>
      <p:grpSp>
        <p:nvGrpSpPr>
          <p:cNvPr id="25" name="Grupa 24">
            <a:extLst>
              <a:ext uri="{FF2B5EF4-FFF2-40B4-BE49-F238E27FC236}">
                <a16:creationId xmlns:a16="http://schemas.microsoft.com/office/drawing/2014/main" id="{054FFC27-6919-4952-9491-352DE8BD5E63}"/>
              </a:ext>
            </a:extLst>
          </p:cNvPr>
          <p:cNvGrpSpPr/>
          <p:nvPr/>
        </p:nvGrpSpPr>
        <p:grpSpPr>
          <a:xfrm>
            <a:off x="3716539" y="5581207"/>
            <a:ext cx="7708072" cy="759656"/>
            <a:chOff x="0" y="0"/>
            <a:chExt cx="8299374" cy="1104900"/>
          </a:xfrm>
        </p:grpSpPr>
        <p:sp>
          <p:nvSpPr>
            <p:cNvPr id="26" name="Prostokąt: zaokrąglone rogi 25">
              <a:extLst>
                <a:ext uri="{FF2B5EF4-FFF2-40B4-BE49-F238E27FC236}">
                  <a16:creationId xmlns:a16="http://schemas.microsoft.com/office/drawing/2014/main" id="{517598FE-3904-4A7D-B31C-D761348317D2}"/>
                </a:ext>
              </a:extLst>
            </p:cNvPr>
            <p:cNvSpPr/>
            <p:nvPr/>
          </p:nvSpPr>
          <p:spPr>
            <a:xfrm>
              <a:off x="0" y="0"/>
              <a:ext cx="8299374" cy="1104900"/>
            </a:xfrm>
            <a:prstGeom prst="roundRect">
              <a:avLst/>
            </a:prstGeom>
            <a:solidFill>
              <a:srgbClr val="EFF3FA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Pole tekstowe 18">
              <a:extLst>
                <a:ext uri="{FF2B5EF4-FFF2-40B4-BE49-F238E27FC236}">
                  <a16:creationId xmlns:a16="http://schemas.microsoft.com/office/drawing/2014/main" id="{41882FAE-2FA4-4C97-8E22-3D5DCFBCF3B5}"/>
                </a:ext>
              </a:extLst>
            </p:cNvPr>
            <p:cNvSpPr txBox="1"/>
            <p:nvPr/>
          </p:nvSpPr>
          <p:spPr>
            <a:xfrm>
              <a:off x="60499" y="97677"/>
              <a:ext cx="8238874" cy="825500"/>
            </a:xfrm>
            <a:prstGeom prst="rect">
              <a:avLst/>
            </a:prstGeom>
            <a:solidFill>
              <a:srgbClr val="EFF3FA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N=</a:t>
              </a:r>
              <a:r>
                <a:rPr lang="pl-PL" sz="1600" dirty="0">
                  <a:solidFill>
                    <a:srgbClr val="002D5B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1000</a:t>
              </a:r>
              <a:endParaRPr kumimoji="0" lang="pl-PL" sz="1600" i="0" u="none" strike="noStrike" kern="1200" cap="none" spc="0" normalizeH="0" baseline="0" noProof="0" dirty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Obraz 14" descr="Obraz zawierający symbol&#10;&#10;Opis wygenerowany automatycznie">
            <a:extLst>
              <a:ext uri="{FF2B5EF4-FFF2-40B4-BE49-F238E27FC236}">
                <a16:creationId xmlns:a16="http://schemas.microsoft.com/office/drawing/2014/main" id="{E9807FD3-699C-2E62-C201-806D329A2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888D64DE-5FAA-89E7-BDE2-7E89484BA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542C132-EC31-9478-1694-21C1C42E82E4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66123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4A38A78-7AD7-B891-D9B7-59D455D56AFF}"/>
              </a:ext>
            </a:extLst>
          </p:cNvPr>
          <p:cNvSpPr txBox="1"/>
          <p:nvPr/>
        </p:nvSpPr>
        <p:spPr>
          <a:xfrm>
            <a:off x="0" y="958811"/>
            <a:ext cx="121204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Większość badanych osób (87,9%), zarówno kobiet (88,8%)  jak i mężczyzn (86,9%), nie otrzymała ani nie nabyła w roku 2025 używanego sprzętu elektrycznego i elektronicznego. 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Z badania wynika, że osoby między 25 a 34 rokiem życia najczęściej w 2025 roku pozyskiwały używany sprzęt elektroniczny i elektryczny – 18,8%. Najrzadziej z kolei przytrafiało się to osobom po 65 roku życia – 8,2%.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1/4 respondentów z województwa lubuskiego zadeklarowała, że w ich ręce w tamtym czasie trafił używany sprzęt elektryczny i elektroniczny – 25,9%, to najwyższy wskaźnik spośród wszystkich województw. Wskaźnik najniższy odnotowano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w województwie świętokrzyskim – 3,3%.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Najczęściej mieszkańcy dużych miast pow. 500 tys. mieszkańców otrzymywali lub nabywali w roku 2025 używany sprzęt elektryczny i elektroniczny – 18,4%. Z kolei najrzadziej mieszkańcy miast pow. 20 tys. do 50 tys. mieszkańców – 8,8%.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Żadna badana osoba z wykształceniem podstawowym/gimnazjalnym nie nabyła ani nie otrzymała tego rodzaju sprzętu. Osoby z wykształceniem średnim ogólnym najczęściej w tamtym roku wchodziły w posiadanie używanego sprzętu elektrycznego i elektronicznego – 16,1%. Najrzadziej zdarzało się to osobom z wykształceniem zasadniczym zawodowym – 2,6%.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Respondenci z dochodem od 4000 zł do 6000 zł netto na członka rodziny najczęściej nabywali używany sprzęt – 15,8%, najrzadziej zaś ci z miesięcznymi dochodami netto na członka rodziny w wysokości do 2000 zł oraz od 6000 zł do 8000 zł – kolejno: 8,6% i 8,7%.</a:t>
            </a:r>
          </a:p>
        </p:txBody>
      </p:sp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10CD4258-16E2-52B3-CA34-84F4D87EF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3BED270-292A-F4CE-E98B-050EC5060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211CE24-AD3A-A257-F1CC-3592EFDB12F6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32593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9A48E-5F96-3C43-EA0B-1B948E6F1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5BB204FE-324A-6171-0F0F-216885C205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112891"/>
              </p:ext>
            </p:extLst>
          </p:nvPr>
        </p:nvGraphicFramePr>
        <p:xfrm>
          <a:off x="0" y="851726"/>
          <a:ext cx="12192000" cy="6006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az 1" descr="Obraz zawierający symbol&#10;&#10;Opis wygenerowany automatycznie">
            <a:extLst>
              <a:ext uri="{FF2B5EF4-FFF2-40B4-BE49-F238E27FC236}">
                <a16:creationId xmlns:a16="http://schemas.microsoft.com/office/drawing/2014/main" id="{4888652F-920C-CB7B-2363-B8B62D86E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8816FBB-CF9B-511C-BCD6-69A63547D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DF332FD-0547-F46A-D973-70E8A56FC759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251526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4FB62-8DD3-1498-46EF-9026E032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AB42020-CBAC-9ECD-975E-CB9F36C803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9279"/>
              </p:ext>
            </p:extLst>
          </p:nvPr>
        </p:nvGraphicFramePr>
        <p:xfrm>
          <a:off x="0" y="811152"/>
          <a:ext cx="12192000" cy="604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az 1" descr="Obraz zawierający symbol&#10;&#10;Opis wygenerowany automatycznie">
            <a:extLst>
              <a:ext uri="{FF2B5EF4-FFF2-40B4-BE49-F238E27FC236}">
                <a16:creationId xmlns:a16="http://schemas.microsoft.com/office/drawing/2014/main" id="{CC0501A7-CCFA-A033-D516-A7A6E3D54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D923D8-3EB1-C119-8DA0-4268048B1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A5332A5-C375-8AD7-8EF9-657ED42678C6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61385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4874E5D-EDDD-45DE-2DE5-60DAAA87CD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281459"/>
              </p:ext>
            </p:extLst>
          </p:nvPr>
        </p:nvGraphicFramePr>
        <p:xfrm>
          <a:off x="0" y="782305"/>
          <a:ext cx="12192000" cy="607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Obraz 7" descr="Obraz zawierający symbol&#10;&#10;Opis wygenerowany automatycznie">
            <a:extLst>
              <a:ext uri="{FF2B5EF4-FFF2-40B4-BE49-F238E27FC236}">
                <a16:creationId xmlns:a16="http://schemas.microsoft.com/office/drawing/2014/main" id="{A9E59E31-1584-1239-1577-DE4EB9992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ED28004-EE14-E23B-618D-010C22619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32E8C59-54E4-92D5-D462-7E59076945AD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972275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34B90-8B89-02A5-C548-BC81244E8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5901CF9-920F-2D62-5225-26A5A496C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636301"/>
              </p:ext>
            </p:extLst>
          </p:nvPr>
        </p:nvGraphicFramePr>
        <p:xfrm>
          <a:off x="0" y="793518"/>
          <a:ext cx="12192000" cy="606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4B483CBF-16B2-C53F-6FA9-1A53A3FC1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825D9BE-BADB-A4D9-E076-25CD6E178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85C280A-E397-B6E1-A3E8-83B2D2AE7B35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015506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5EC2A-7FD9-1E66-E61A-C2D611FA4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EF78B1A-FDA9-66B0-F6F0-9670A250D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672042"/>
              </p:ext>
            </p:extLst>
          </p:nvPr>
        </p:nvGraphicFramePr>
        <p:xfrm>
          <a:off x="0" y="814410"/>
          <a:ext cx="12192000" cy="6043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6AB70F06-45A6-C660-48C6-BA01D7A94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33BD528-8C3C-F6BE-0B3B-70565738B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81F6D40-6667-63BD-92F4-12388022C1D9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531972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C4457-1E38-DAD4-BB21-76CE504DF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E0CE23A8-BA33-B4DA-2E3C-F91AC6C3B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625672"/>
              </p:ext>
            </p:extLst>
          </p:nvPr>
        </p:nvGraphicFramePr>
        <p:xfrm>
          <a:off x="0" y="815402"/>
          <a:ext cx="12192000" cy="6042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104CA47F-9EAE-93B8-4547-86F16AA5A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FE89A9-66A6-C479-CAAE-22984056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96D2658-D47E-B66B-2B3B-E18BDED5FE15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943306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6F307-6F2C-3B0B-98C8-AF8512ABF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F0B90BC-8873-6596-C56B-F17868BB80FB}"/>
              </a:ext>
            </a:extLst>
          </p:cNvPr>
          <p:cNvSpPr txBox="1"/>
          <p:nvPr/>
        </p:nvSpPr>
        <p:spPr>
          <a:xfrm>
            <a:off x="127818" y="6093997"/>
            <a:ext cx="1219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</a:rPr>
              <a:t>38,8% osób deklarująca otrzymanie lub nabycie sprzętu elektrycznego i elektronicznego wskazała na inne sprzęty (np. mikrofalówka, , zegarek, suszarki czy słuchawki).  Respondenci weszli w posiadanie 60 sztuk tego rodzaju przedmiotów. W następnej kolejności badani nabywali/otrzymywali drobny sprzęt AGD (Mikser/ robot kuchenny/ekspres do kawy) – 18,2% i 22 szt. oraz lodówki (14,9% i 19 szt.) i pralki/suszarki (12,4% i 16 szt.). 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3C5DF9DD-4332-20BA-8244-3C20D03381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616396"/>
              </p:ext>
            </p:extLst>
          </p:nvPr>
        </p:nvGraphicFramePr>
        <p:xfrm>
          <a:off x="0" y="766293"/>
          <a:ext cx="12192000" cy="532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Obraz 5" descr="Obraz zawierający symbol&#10;&#10;Opis wygenerowany automatycznie">
            <a:extLst>
              <a:ext uri="{FF2B5EF4-FFF2-40B4-BE49-F238E27FC236}">
                <a16:creationId xmlns:a16="http://schemas.microsoft.com/office/drawing/2014/main" id="{8BE0A106-4D9A-594C-2D95-718C724A2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5BB988E-49DA-7B58-8BDB-07E1CB5D4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F2C2AA8-8736-B3DD-0FCF-D7D34DF3D161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131264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6AC3C6-3955-4603-840A-1467923B2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56E2624-0E6C-95A3-E234-8A46B21EB815}"/>
              </a:ext>
            </a:extLst>
          </p:cNvPr>
          <p:cNvSpPr txBox="1"/>
          <p:nvPr/>
        </p:nvSpPr>
        <p:spPr>
          <a:xfrm>
            <a:off x="169481" y="2042836"/>
            <a:ext cx="429104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Nabywanie</a:t>
            </a:r>
            <a:r>
              <a:rPr lang="en-US" sz="41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używanej</a:t>
            </a:r>
            <a:r>
              <a:rPr lang="en-US" sz="41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</a:t>
            </a:r>
            <a:r>
              <a:rPr lang="en-US" sz="41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odzieży</a:t>
            </a:r>
            <a:r>
              <a:rPr lang="en-US" sz="41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/</a:t>
            </a:r>
            <a:r>
              <a:rPr lang="en-US" sz="4100" b="1" kern="1200" dirty="0" err="1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tekstyliów</a:t>
            </a:r>
            <a:r>
              <a:rPr lang="en-US" sz="4100" b="1" kern="1200" dirty="0">
                <a:solidFill>
                  <a:schemeClr val="tx2"/>
                </a:solidFill>
                <a:latin typeface="Montserra)"/>
                <a:ea typeface="+mj-ea"/>
                <a:cs typeface="+mj-cs"/>
              </a:rPr>
              <a:t> </a:t>
            </a:r>
            <a:endParaRPr lang="en-US" sz="4100" kern="1200" dirty="0">
              <a:solidFill>
                <a:schemeClr val="tx2"/>
              </a:solidFill>
              <a:latin typeface="Montserra)"/>
              <a:ea typeface="+mj-ea"/>
              <a:cs typeface="+mj-cs"/>
            </a:endParaRPr>
          </a:p>
        </p:txBody>
      </p:sp>
      <p:pic>
        <p:nvPicPr>
          <p:cNvPr id="12" name="Grafika 11" descr="Koszula z długim rękawem z wypełnieniem pełnym">
            <a:extLst>
              <a:ext uri="{FF2B5EF4-FFF2-40B4-BE49-F238E27FC236}">
                <a16:creationId xmlns:a16="http://schemas.microsoft.com/office/drawing/2014/main" id="{880BEBCF-313F-0B50-2BD9-8295D7BEA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157" y="321733"/>
            <a:ext cx="1539586" cy="1539586"/>
          </a:xfrm>
          <a:prstGeom prst="rect">
            <a:avLst/>
          </a:prstGeom>
        </p:spPr>
      </p:pic>
      <p:pic>
        <p:nvPicPr>
          <p:cNvPr id="10" name="Grafika 9" descr="Spódnica z wypełnieniem pełnym">
            <a:extLst>
              <a:ext uri="{FF2B5EF4-FFF2-40B4-BE49-F238E27FC236}">
                <a16:creationId xmlns:a16="http://schemas.microsoft.com/office/drawing/2014/main" id="{56FF26AC-1205-3412-A851-5D3A32EBB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7169" y="2622301"/>
            <a:ext cx="1545844" cy="1545844"/>
          </a:xfrm>
          <a:prstGeom prst="rect">
            <a:avLst/>
          </a:prstGeom>
        </p:spPr>
      </p:pic>
      <p:pic>
        <p:nvPicPr>
          <p:cNvPr id="7" name="Grafika 6" descr="But z wypełnieniem pełnym">
            <a:extLst>
              <a:ext uri="{FF2B5EF4-FFF2-40B4-BE49-F238E27FC236}">
                <a16:creationId xmlns:a16="http://schemas.microsoft.com/office/drawing/2014/main" id="{FEE2D14B-7497-C73A-7700-B395AC0CB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21078" y="4934736"/>
            <a:ext cx="1545336" cy="15453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A1A43B16-0C42-2914-5632-24C7431884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99" y="56240"/>
            <a:ext cx="1424945" cy="58051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BBB210-F9DC-53EA-2649-17EF639CF2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2406" y="3940508"/>
            <a:ext cx="2763847" cy="93098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1CA8A20-6680-9CB6-144B-895AEB531314}"/>
              </a:ext>
            </a:extLst>
          </p:cNvPr>
          <p:cNvSpPr txBox="1"/>
          <p:nvPr/>
        </p:nvSpPr>
        <p:spPr>
          <a:xfrm>
            <a:off x="7894715" y="4881890"/>
            <a:ext cx="399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4086457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520BA-AA46-E223-6A4A-1FA4F294B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6B1973C-87C1-E0B2-8A55-5573540391C2}"/>
              </a:ext>
            </a:extLst>
          </p:cNvPr>
          <p:cNvSpPr txBox="1"/>
          <p:nvPr/>
        </p:nvSpPr>
        <p:spPr>
          <a:xfrm>
            <a:off x="0" y="828125"/>
            <a:ext cx="12192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Ponad połowa badanych (68,3%) nie otrzymała, ani nie nabyła w roku 2025 używanej odzieży/tekstyliów. Kobiety (42,5%) zdecydowanie częściej, niż mężczyźni (20,0%) wchodziły w posiadanie tego rodzaju produktów.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Z badania wynika, że osoby między 35 a 44 rokiem życia najczęściej w 2025 roku pozyskiwały używaną odzież/tekstylia – 45,9%. Najrzadziej z kolei przytrafiało się to osobom po 65 roku życia – 19,8%. 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Blisko połowa respondentów z województwa dolnośląskiego zadeklarowała, że w ich ręce w tamtym czasie trafiła używana odzież/ tekstylia – 40,0%, niewiele mniej pozytywnych odpowiedzi odnotowano wśród mieszkańców województwa podlaskiego (39,3%) i mazowieckiego (38,7%) to najwyższe wskaźniki spośród wszystkich województw. Wskaźnik najniższy odnotowano </a:t>
            </a:r>
            <a:br>
              <a:rPr lang="pl-PL" dirty="0">
                <a:solidFill>
                  <a:schemeClr val="tx2"/>
                </a:solidFill>
              </a:rPr>
            </a:br>
            <a:r>
              <a:rPr lang="pl-PL" dirty="0">
                <a:solidFill>
                  <a:schemeClr val="tx2"/>
                </a:solidFill>
              </a:rPr>
              <a:t>w województwie świętokrzyskim 20,0%.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Najczęściej mieszkańcy dużych miast, tych powyżej 500 tys. mieszkańców otrzymywali lub nabywali w roku 2025 używaną odzież/ tekstylia – 39,7%. Z kolei najrzadziej robili to mieszkańcy miast, tych powyżej 50 tys. mieszkańców, ale poniżej 100 tys. – 27,3%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Osoby z wykształceniem doktorskim najczęściej w roku 2025 wchodziły w posiadanie używanej odzieży/ tekstyliów – 40,0%. Najrzadziej zdarzało się to osobom z wykształceniem zasadniczym zawodowym – 18,4%.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pl-PL" dirty="0">
                <a:solidFill>
                  <a:schemeClr val="tx2"/>
                </a:solidFill>
              </a:rPr>
              <a:t>Osoby z miesięcznym dochodem netto do 2000 zł na członka najczęściej w tym roku otrzymywali lub nabywali używaną odzież/ tekstylia – 39,7%. Najrzadziej robiły to osoby o najwyższym dochodzie pow. 8000 zł – 22,7%.</a:t>
            </a:r>
          </a:p>
        </p:txBody>
      </p:sp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54F1635A-5C64-2E76-63E7-6700362B5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965A9E9-0C8D-FAAE-AB7E-7F5D82277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7F06CCC-3B04-A352-F603-4BFDCD5C60BC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40001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DF125D6C-B7A0-87EC-8A6B-CCBA9EED79A8}"/>
              </a:ext>
            </a:extLst>
          </p:cNvPr>
          <p:cNvGrpSpPr/>
          <p:nvPr/>
        </p:nvGrpSpPr>
        <p:grpSpPr>
          <a:xfrm>
            <a:off x="1392048" y="4206891"/>
            <a:ext cx="1870970" cy="338554"/>
            <a:chOff x="262871" y="4400867"/>
            <a:chExt cx="3008541" cy="544398"/>
          </a:xfrm>
        </p:grpSpPr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D89328E2-C0E1-A5A0-6070-95AD2998AB6C}"/>
                </a:ext>
              </a:extLst>
            </p:cNvPr>
            <p:cNvSpPr txBox="1"/>
            <p:nvPr/>
          </p:nvSpPr>
          <p:spPr>
            <a:xfrm>
              <a:off x="262871" y="4400867"/>
              <a:ext cx="1403561" cy="5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dirty="0">
                  <a:solidFill>
                    <a:srgbClr val="333333"/>
                  </a:solidFill>
                  <a:latin typeface="Montserrat ExtraBold" panose="00000900000000000000" pitchFamily="2" charset="-18"/>
                </a:rPr>
                <a:t>52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,0%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 ExtraBold" panose="00000900000000000000" pitchFamily="2" charset="-18"/>
                <a:ea typeface="+mn-ea"/>
                <a:cs typeface="+mn-cs"/>
              </a:endParaRP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3CD1FABB-FF4B-1858-A5B8-A68BEA132770}"/>
                </a:ext>
              </a:extLst>
            </p:cNvPr>
            <p:cNvSpPr txBox="1"/>
            <p:nvPr/>
          </p:nvSpPr>
          <p:spPr>
            <a:xfrm>
              <a:off x="1695701" y="4400867"/>
              <a:ext cx="1575711" cy="5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dirty="0">
                  <a:solidFill>
                    <a:srgbClr val="333333"/>
                  </a:solidFill>
                  <a:latin typeface="Montserrat ExtraBold" panose="00000900000000000000" pitchFamily="2" charset="-18"/>
                </a:rPr>
                <a:t>48,0</a:t>
              </a:r>
              <a:r>
                <a:rPr kumimoji="0" lang="pl-P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%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 ExtraBold" panose="00000900000000000000" pitchFamily="2" charset="-18"/>
                <a:ea typeface="+mn-ea"/>
                <a:cs typeface="+mn-cs"/>
              </a:endParaRPr>
            </a:p>
          </p:txBody>
        </p:sp>
      </p:grpSp>
      <p:grpSp>
        <p:nvGrpSpPr>
          <p:cNvPr id="101" name="Grupa 100">
            <a:extLst>
              <a:ext uri="{FF2B5EF4-FFF2-40B4-BE49-F238E27FC236}">
                <a16:creationId xmlns:a16="http://schemas.microsoft.com/office/drawing/2014/main" id="{4E402857-B136-B734-CAB1-3A3588C6CAF0}"/>
              </a:ext>
            </a:extLst>
          </p:cNvPr>
          <p:cNvGrpSpPr/>
          <p:nvPr/>
        </p:nvGrpSpPr>
        <p:grpSpPr>
          <a:xfrm>
            <a:off x="4984013" y="2153709"/>
            <a:ext cx="2540353" cy="3107827"/>
            <a:chOff x="8757784" y="1478457"/>
            <a:chExt cx="2658649" cy="3252549"/>
          </a:xfrm>
        </p:grpSpPr>
        <p:grpSp>
          <p:nvGrpSpPr>
            <p:cNvPr id="35" name="Grupa 34">
              <a:extLst>
                <a:ext uri="{FF2B5EF4-FFF2-40B4-BE49-F238E27FC236}">
                  <a16:creationId xmlns:a16="http://schemas.microsoft.com/office/drawing/2014/main" id="{69FEFB70-4ACA-14D8-E651-11D673CB2847}"/>
                </a:ext>
              </a:extLst>
            </p:cNvPr>
            <p:cNvGrpSpPr/>
            <p:nvPr/>
          </p:nvGrpSpPr>
          <p:grpSpPr>
            <a:xfrm>
              <a:off x="8757784" y="1478457"/>
              <a:ext cx="2658649" cy="400110"/>
              <a:chOff x="7058897" y="1764659"/>
              <a:chExt cx="2658649" cy="400110"/>
            </a:xfrm>
          </p:grpSpPr>
          <p:sp>
            <p:nvSpPr>
              <p:cNvPr id="41" name="pole tekstowe 40">
                <a:extLst>
                  <a:ext uri="{FF2B5EF4-FFF2-40B4-BE49-F238E27FC236}">
                    <a16:creationId xmlns:a16="http://schemas.microsoft.com/office/drawing/2014/main" id="{9EB8DFC0-2D0F-E46D-67C2-845D8E27D6FA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18-24 lata </a:t>
                </a:r>
              </a:p>
            </p:txBody>
          </p:sp>
          <p:sp>
            <p:nvSpPr>
              <p:cNvPr id="39" name="pole tekstowe 38">
                <a:extLst>
                  <a:ext uri="{FF2B5EF4-FFF2-40B4-BE49-F238E27FC236}">
                    <a16:creationId xmlns:a16="http://schemas.microsoft.com/office/drawing/2014/main" id="{429E4096-1C62-DB9F-9A1A-F20F9F22C80E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7,9%</a:t>
                </a:r>
              </a:p>
            </p:txBody>
          </p:sp>
        </p:grpSp>
        <p:grpSp>
          <p:nvGrpSpPr>
            <p:cNvPr id="44" name="Grupa 43">
              <a:extLst>
                <a:ext uri="{FF2B5EF4-FFF2-40B4-BE49-F238E27FC236}">
                  <a16:creationId xmlns:a16="http://schemas.microsoft.com/office/drawing/2014/main" id="{80F63112-6A5B-A211-2B82-25C59CC7A643}"/>
                </a:ext>
              </a:extLst>
            </p:cNvPr>
            <p:cNvGrpSpPr/>
            <p:nvPr/>
          </p:nvGrpSpPr>
          <p:grpSpPr>
            <a:xfrm>
              <a:off x="8757784" y="2048945"/>
              <a:ext cx="2658649" cy="400110"/>
              <a:chOff x="7058897" y="1764659"/>
              <a:chExt cx="2658649" cy="400110"/>
            </a:xfrm>
          </p:grpSpPr>
          <p:sp>
            <p:nvSpPr>
              <p:cNvPr id="45" name="pole tekstowe 44">
                <a:extLst>
                  <a:ext uri="{FF2B5EF4-FFF2-40B4-BE49-F238E27FC236}">
                    <a16:creationId xmlns:a16="http://schemas.microsoft.com/office/drawing/2014/main" id="{3A0C0E6F-9DC6-89AC-D4EE-6B12DDF35532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25-34 lata </a:t>
                </a:r>
              </a:p>
            </p:txBody>
          </p:sp>
          <p:sp>
            <p:nvSpPr>
              <p:cNvPr id="46" name="pole tekstowe 45">
                <a:extLst>
                  <a:ext uri="{FF2B5EF4-FFF2-40B4-BE49-F238E27FC236}">
                    <a16:creationId xmlns:a16="http://schemas.microsoft.com/office/drawing/2014/main" id="{3770DF14-00E4-D42C-8335-8A7E72413071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14,4</a:t>
                </a: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SemiBold" panose="00000700000000000000" pitchFamily="2" charset="-18"/>
                    <a:ea typeface="+mn-ea"/>
                    <a:cs typeface="+mn-cs"/>
                  </a:rPr>
                  <a:t>%</a:t>
                </a:r>
              </a:p>
            </p:txBody>
          </p:sp>
        </p:grpSp>
        <p:grpSp>
          <p:nvGrpSpPr>
            <p:cNvPr id="47" name="Grupa 46">
              <a:extLst>
                <a:ext uri="{FF2B5EF4-FFF2-40B4-BE49-F238E27FC236}">
                  <a16:creationId xmlns:a16="http://schemas.microsoft.com/office/drawing/2014/main" id="{AF89FABA-EB74-AA74-D1EF-806BC254288A}"/>
                </a:ext>
              </a:extLst>
            </p:cNvPr>
            <p:cNvGrpSpPr/>
            <p:nvPr/>
          </p:nvGrpSpPr>
          <p:grpSpPr>
            <a:xfrm>
              <a:off x="8757784" y="2619433"/>
              <a:ext cx="2658649" cy="400110"/>
              <a:chOff x="7058897" y="1764659"/>
              <a:chExt cx="2658649" cy="400110"/>
            </a:xfrm>
          </p:grpSpPr>
          <p:sp>
            <p:nvSpPr>
              <p:cNvPr id="48" name="pole tekstowe 47">
                <a:extLst>
                  <a:ext uri="{FF2B5EF4-FFF2-40B4-BE49-F238E27FC236}">
                    <a16:creationId xmlns:a16="http://schemas.microsoft.com/office/drawing/2014/main" id="{775FF767-BD76-B9EC-6D5E-C82CF88B7703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35-44 lata </a:t>
                </a:r>
              </a:p>
            </p:txBody>
          </p:sp>
          <p:sp>
            <p:nvSpPr>
              <p:cNvPr id="49" name="pole tekstowe 48">
                <a:extLst>
                  <a:ext uri="{FF2B5EF4-FFF2-40B4-BE49-F238E27FC236}">
                    <a16:creationId xmlns:a16="http://schemas.microsoft.com/office/drawing/2014/main" id="{0E228787-2ADD-D923-0DD4-E2236729ECD1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dirty="0">
                    <a:solidFill>
                      <a:schemeClr val="tx2"/>
                    </a:solidFill>
                    <a:latin typeface="Montserrat ExtraBold" panose="00000900000000000000" pitchFamily="2" charset="-18"/>
                  </a:rPr>
                  <a:t>19,6</a:t>
                </a: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%</a:t>
                </a:r>
              </a:p>
            </p:txBody>
          </p:sp>
        </p:grpSp>
        <p:grpSp>
          <p:nvGrpSpPr>
            <p:cNvPr id="50" name="Grupa 49">
              <a:extLst>
                <a:ext uri="{FF2B5EF4-FFF2-40B4-BE49-F238E27FC236}">
                  <a16:creationId xmlns:a16="http://schemas.microsoft.com/office/drawing/2014/main" id="{4FCFC741-A88D-6C0A-C0EA-D9E81F63BF77}"/>
                </a:ext>
              </a:extLst>
            </p:cNvPr>
            <p:cNvGrpSpPr/>
            <p:nvPr/>
          </p:nvGrpSpPr>
          <p:grpSpPr>
            <a:xfrm>
              <a:off x="8757784" y="3189921"/>
              <a:ext cx="2658649" cy="400110"/>
              <a:chOff x="7058897" y="1764659"/>
              <a:chExt cx="2658649" cy="400110"/>
            </a:xfrm>
          </p:grpSpPr>
          <p:sp>
            <p:nvSpPr>
              <p:cNvPr id="51" name="pole tekstowe 50">
                <a:extLst>
                  <a:ext uri="{FF2B5EF4-FFF2-40B4-BE49-F238E27FC236}">
                    <a16:creationId xmlns:a16="http://schemas.microsoft.com/office/drawing/2014/main" id="{38F51FBD-E6A0-6616-A785-D1785B2467DC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45-54 lata </a:t>
                </a:r>
              </a:p>
            </p:txBody>
          </p:sp>
          <p:sp>
            <p:nvSpPr>
              <p:cNvPr id="52" name="pole tekstowe 51">
                <a:extLst>
                  <a:ext uri="{FF2B5EF4-FFF2-40B4-BE49-F238E27FC236}">
                    <a16:creationId xmlns:a16="http://schemas.microsoft.com/office/drawing/2014/main" id="{296BB946-8DB5-FBF7-306B-ACE50F5CCC5B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18,5%</a:t>
                </a:r>
              </a:p>
            </p:txBody>
          </p:sp>
        </p:grpSp>
        <p:grpSp>
          <p:nvGrpSpPr>
            <p:cNvPr id="53" name="Grupa 52">
              <a:extLst>
                <a:ext uri="{FF2B5EF4-FFF2-40B4-BE49-F238E27FC236}">
                  <a16:creationId xmlns:a16="http://schemas.microsoft.com/office/drawing/2014/main" id="{90583F5E-25F5-508E-EEEA-C54982F6BB36}"/>
                </a:ext>
              </a:extLst>
            </p:cNvPr>
            <p:cNvGrpSpPr/>
            <p:nvPr/>
          </p:nvGrpSpPr>
          <p:grpSpPr>
            <a:xfrm>
              <a:off x="8757784" y="3760409"/>
              <a:ext cx="2658649" cy="400110"/>
              <a:chOff x="7058897" y="1764659"/>
              <a:chExt cx="2658649" cy="400110"/>
            </a:xfrm>
          </p:grpSpPr>
          <p:sp>
            <p:nvSpPr>
              <p:cNvPr id="54" name="pole tekstowe 53">
                <a:extLst>
                  <a:ext uri="{FF2B5EF4-FFF2-40B4-BE49-F238E27FC236}">
                    <a16:creationId xmlns:a16="http://schemas.microsoft.com/office/drawing/2014/main" id="{CF99160C-BE76-E952-8F17-3E5881B60FFF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55-64 lata </a:t>
                </a:r>
              </a:p>
            </p:txBody>
          </p:sp>
          <p:sp>
            <p:nvSpPr>
              <p:cNvPr id="55" name="pole tekstowe 54">
                <a:extLst>
                  <a:ext uri="{FF2B5EF4-FFF2-40B4-BE49-F238E27FC236}">
                    <a16:creationId xmlns:a16="http://schemas.microsoft.com/office/drawing/2014/main" id="{E7E0BFD3-2F1D-60C0-AEC8-4B54AA80149C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15,3%</a:t>
                </a:r>
              </a:p>
            </p:txBody>
          </p:sp>
        </p:grpSp>
        <p:grpSp>
          <p:nvGrpSpPr>
            <p:cNvPr id="56" name="Grupa 55">
              <a:extLst>
                <a:ext uri="{FF2B5EF4-FFF2-40B4-BE49-F238E27FC236}">
                  <a16:creationId xmlns:a16="http://schemas.microsoft.com/office/drawing/2014/main" id="{4A1B3B82-FE0B-713E-0793-ECBC09059619}"/>
                </a:ext>
              </a:extLst>
            </p:cNvPr>
            <p:cNvGrpSpPr/>
            <p:nvPr/>
          </p:nvGrpSpPr>
          <p:grpSpPr>
            <a:xfrm>
              <a:off x="8757784" y="4330896"/>
              <a:ext cx="2658649" cy="400110"/>
              <a:chOff x="7058897" y="1764659"/>
              <a:chExt cx="2658649" cy="400110"/>
            </a:xfrm>
          </p:grpSpPr>
          <p:sp>
            <p:nvSpPr>
              <p:cNvPr id="57" name="pole tekstowe 56">
                <a:extLst>
                  <a:ext uri="{FF2B5EF4-FFF2-40B4-BE49-F238E27FC236}">
                    <a16:creationId xmlns:a16="http://schemas.microsoft.com/office/drawing/2014/main" id="{489FD037-8CD7-C95C-64F2-21EF0593129D}"/>
                  </a:ext>
                </a:extLst>
              </p:cNvPr>
              <p:cNvSpPr txBox="1"/>
              <p:nvPr/>
            </p:nvSpPr>
            <p:spPr>
              <a:xfrm>
                <a:off x="7058897" y="1810826"/>
                <a:ext cx="15592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Montserrat" panose="00000500000000000000" pitchFamily="50" charset="-18"/>
                    <a:ea typeface="+mn-ea"/>
                    <a:cs typeface="+mn-cs"/>
                  </a:rPr>
                  <a:t>65 i więcej lat</a:t>
                </a:r>
              </a:p>
            </p:txBody>
          </p:sp>
          <p:sp>
            <p:nvSpPr>
              <p:cNvPr id="58" name="pole tekstowe 57">
                <a:extLst>
                  <a:ext uri="{FF2B5EF4-FFF2-40B4-BE49-F238E27FC236}">
                    <a16:creationId xmlns:a16="http://schemas.microsoft.com/office/drawing/2014/main" id="{DC059584-1118-862A-EC58-83ADCE680B21}"/>
                  </a:ext>
                </a:extLst>
              </p:cNvPr>
              <p:cNvSpPr txBox="1"/>
              <p:nvPr/>
            </p:nvSpPr>
            <p:spPr>
              <a:xfrm>
                <a:off x="8613337" y="1764659"/>
                <a:ext cx="11042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Montserrat ExtraBold" panose="00000900000000000000" pitchFamily="2" charset="-18"/>
                    <a:ea typeface="+mn-ea"/>
                    <a:cs typeface="+mn-cs"/>
                  </a:rPr>
                  <a:t>24,3%</a:t>
                </a:r>
              </a:p>
            </p:txBody>
          </p:sp>
        </p:grpSp>
        <p:cxnSp>
          <p:nvCxnSpPr>
            <p:cNvPr id="59" name="Łącznik prosty 58">
              <a:extLst>
                <a:ext uri="{FF2B5EF4-FFF2-40B4-BE49-F238E27FC236}">
                  <a16:creationId xmlns:a16="http://schemas.microsoft.com/office/drawing/2014/main" id="{4C623940-CAF6-6B26-BBE0-CE6B31DBDB2E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1954828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7189E7E7-C532-0A43-D24A-C51C4414752F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2537124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>
              <a:extLst>
                <a:ext uri="{FF2B5EF4-FFF2-40B4-BE49-F238E27FC236}">
                  <a16:creationId xmlns:a16="http://schemas.microsoft.com/office/drawing/2014/main" id="{76373E66-5888-CEB8-37F9-46CBBD57F1DF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3119420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Łącznik prosty 64">
              <a:extLst>
                <a:ext uri="{FF2B5EF4-FFF2-40B4-BE49-F238E27FC236}">
                  <a16:creationId xmlns:a16="http://schemas.microsoft.com/office/drawing/2014/main" id="{9BB57AA7-B1E4-3954-D3DF-792839B26808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3701716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293A0DF6-32E9-1D16-0AD1-B1EEBBC68091}"/>
                </a:ext>
              </a:extLst>
            </p:cNvPr>
            <p:cNvCxnSpPr>
              <a:cxnSpLocks/>
            </p:cNvCxnSpPr>
            <p:nvPr/>
          </p:nvCxnSpPr>
          <p:spPr>
            <a:xfrm>
              <a:off x="9077089" y="4284012"/>
              <a:ext cx="1665191" cy="0"/>
            </a:xfrm>
            <a:prstGeom prst="line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Nawias otwierający 27">
            <a:extLst>
              <a:ext uri="{FF2B5EF4-FFF2-40B4-BE49-F238E27FC236}">
                <a16:creationId xmlns:a16="http://schemas.microsoft.com/office/drawing/2014/main" id="{C5EF721C-0A3F-6F06-D079-22C94397C3AC}"/>
              </a:ext>
            </a:extLst>
          </p:cNvPr>
          <p:cNvSpPr/>
          <p:nvPr/>
        </p:nvSpPr>
        <p:spPr>
          <a:xfrm rot="16200000">
            <a:off x="6109850" y="4056973"/>
            <a:ext cx="102489" cy="2726546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Nawias otwierający 28">
            <a:extLst>
              <a:ext uri="{FF2B5EF4-FFF2-40B4-BE49-F238E27FC236}">
                <a16:creationId xmlns:a16="http://schemas.microsoft.com/office/drawing/2014/main" id="{DBD604D8-5395-F503-F57A-5603A9E72A65}"/>
              </a:ext>
            </a:extLst>
          </p:cNvPr>
          <p:cNvSpPr/>
          <p:nvPr/>
        </p:nvSpPr>
        <p:spPr>
          <a:xfrm rot="5400000">
            <a:off x="6124244" y="590943"/>
            <a:ext cx="102487" cy="2726545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upa 32">
            <a:extLst>
              <a:ext uri="{FF2B5EF4-FFF2-40B4-BE49-F238E27FC236}">
                <a16:creationId xmlns:a16="http://schemas.microsoft.com/office/drawing/2014/main" id="{6A3C70DD-FDDB-0315-C7E0-941FDEEC97DF}"/>
              </a:ext>
            </a:extLst>
          </p:cNvPr>
          <p:cNvGrpSpPr/>
          <p:nvPr/>
        </p:nvGrpSpPr>
        <p:grpSpPr>
          <a:xfrm>
            <a:off x="1059347" y="2699036"/>
            <a:ext cx="1119216" cy="1439817"/>
            <a:chOff x="776241" y="2849466"/>
            <a:chExt cx="1171334" cy="1506865"/>
          </a:xfrm>
        </p:grpSpPr>
        <p:pic>
          <p:nvPicPr>
            <p:cNvPr id="23" name="Obraz 22">
              <a:extLst>
                <a:ext uri="{FF2B5EF4-FFF2-40B4-BE49-F238E27FC236}">
                  <a16:creationId xmlns:a16="http://schemas.microsoft.com/office/drawing/2014/main" id="{CCE8D4EB-1153-ADBE-1B5E-4E8603529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t="50000" r="49204"/>
            <a:stretch/>
          </p:blipFill>
          <p:spPr>
            <a:xfrm>
              <a:off x="777621" y="3602898"/>
              <a:ext cx="1169953" cy="753433"/>
            </a:xfrm>
            <a:prstGeom prst="rect">
              <a:avLst/>
            </a:prstGeom>
          </p:spPr>
        </p:pic>
        <p:pic>
          <p:nvPicPr>
            <p:cNvPr id="24" name="Obraz 23">
              <a:extLst>
                <a:ext uri="{FF2B5EF4-FFF2-40B4-BE49-F238E27FC236}">
                  <a16:creationId xmlns:a16="http://schemas.microsoft.com/office/drawing/2014/main" id="{EE134854-2565-5E8D-6876-6FEA38E48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9144" b="50000"/>
            <a:stretch/>
          </p:blipFill>
          <p:spPr>
            <a:xfrm>
              <a:off x="776241" y="2849466"/>
              <a:ext cx="1171334" cy="753431"/>
            </a:xfrm>
            <a:prstGeom prst="rect">
              <a:avLst/>
            </a:prstGeom>
          </p:spPr>
        </p:pic>
      </p:grpSp>
      <p:grpSp>
        <p:nvGrpSpPr>
          <p:cNvPr id="32" name="Grupa 31">
            <a:extLst>
              <a:ext uri="{FF2B5EF4-FFF2-40B4-BE49-F238E27FC236}">
                <a16:creationId xmlns:a16="http://schemas.microsoft.com/office/drawing/2014/main" id="{8A675A11-07F3-AFF5-E2AB-056C37BAE3C4}"/>
              </a:ext>
            </a:extLst>
          </p:cNvPr>
          <p:cNvGrpSpPr/>
          <p:nvPr/>
        </p:nvGrpSpPr>
        <p:grpSpPr>
          <a:xfrm>
            <a:off x="2347705" y="2699036"/>
            <a:ext cx="1070534" cy="1437013"/>
            <a:chOff x="1960477" y="2849465"/>
            <a:chExt cx="1120385" cy="1503930"/>
          </a:xfrm>
        </p:grpSpPr>
        <p:pic>
          <p:nvPicPr>
            <p:cNvPr id="30" name="Obraz 29">
              <a:extLst>
                <a:ext uri="{FF2B5EF4-FFF2-40B4-BE49-F238E27FC236}">
                  <a16:creationId xmlns:a16="http://schemas.microsoft.com/office/drawing/2014/main" id="{CF4815F6-8488-A33A-8B50-A711D8095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1436" t="-1" b="47009"/>
            <a:stretch/>
          </p:blipFill>
          <p:spPr>
            <a:xfrm>
              <a:off x="1960477" y="2849465"/>
              <a:ext cx="1118536" cy="798509"/>
            </a:xfrm>
            <a:prstGeom prst="rect">
              <a:avLst/>
            </a:prstGeom>
          </p:spPr>
        </p:pic>
        <p:pic>
          <p:nvPicPr>
            <p:cNvPr id="31" name="Obraz 30">
              <a:extLst>
                <a:ext uri="{FF2B5EF4-FFF2-40B4-BE49-F238E27FC236}">
                  <a16:creationId xmlns:a16="http://schemas.microsoft.com/office/drawing/2014/main" id="{2284DD9E-5D2C-FD7C-266A-59E114D3D3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52368" t="53186"/>
            <a:stretch/>
          </p:blipFill>
          <p:spPr>
            <a:xfrm>
              <a:off x="1983773" y="3647974"/>
              <a:ext cx="1097089" cy="705421"/>
            </a:xfrm>
            <a:prstGeom prst="rect">
              <a:avLst/>
            </a:prstGeom>
          </p:spPr>
        </p:pic>
      </p:grpSp>
      <p:sp>
        <p:nvSpPr>
          <p:cNvPr id="4" name="Tytuł 2">
            <a:extLst>
              <a:ext uri="{FF2B5EF4-FFF2-40B4-BE49-F238E27FC236}">
                <a16:creationId xmlns:a16="http://schemas.microsoft.com/office/drawing/2014/main" id="{FC96DEBA-8BA0-57DA-6263-6367384B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75" y="988853"/>
            <a:ext cx="10515600" cy="515647"/>
          </a:xfrm>
        </p:spPr>
        <p:txBody>
          <a:bodyPr/>
          <a:lstStyle/>
          <a:p>
            <a:pPr algn="ctr"/>
            <a:r>
              <a:rPr lang="pl-PL" dirty="0"/>
              <a:t>Płeć i wiek respondentów</a:t>
            </a:r>
            <a:endParaRPr lang="pl-PL" dirty="0">
              <a:latin typeface="Montserrat  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43F23A2-2F8A-50CC-8E35-6310CF24732D}"/>
              </a:ext>
            </a:extLst>
          </p:cNvPr>
          <p:cNvSpPr txBox="1"/>
          <p:nvPr/>
        </p:nvSpPr>
        <p:spPr>
          <a:xfrm>
            <a:off x="8360971" y="2197822"/>
            <a:ext cx="2586772" cy="260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100" dirty="0">
                <a:solidFill>
                  <a:schemeClr val="tx2"/>
                </a:solidFill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  <a:t>W badaniu wzięło udział niewiele więcej kobiet – 52,0% niż mężczyzn – 48,0%. Najliczniejszą grupą badanych były osoby, które ukończyły 65 rok życia. Stanowiły one blisko ¼ wszystkich badanych – 24,3%. Z kolei najmniej liczną grupą badanych były osoby, które nie ukończyły 25 roku życia – 7,9%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  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Nawias otwierający 4">
            <a:extLst>
              <a:ext uri="{FF2B5EF4-FFF2-40B4-BE49-F238E27FC236}">
                <a16:creationId xmlns:a16="http://schemas.microsoft.com/office/drawing/2014/main" id="{BDC470AC-5889-C82A-E691-07DD3E70DB98}"/>
              </a:ext>
            </a:extLst>
          </p:cNvPr>
          <p:cNvSpPr/>
          <p:nvPr/>
        </p:nvSpPr>
        <p:spPr>
          <a:xfrm rot="16200000">
            <a:off x="2416286" y="4056973"/>
            <a:ext cx="102489" cy="2726546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wias otwierający 5">
            <a:extLst>
              <a:ext uri="{FF2B5EF4-FFF2-40B4-BE49-F238E27FC236}">
                <a16:creationId xmlns:a16="http://schemas.microsoft.com/office/drawing/2014/main" id="{971A6218-CAC4-D7F1-3835-FD05E755296D}"/>
              </a:ext>
            </a:extLst>
          </p:cNvPr>
          <p:cNvSpPr/>
          <p:nvPr/>
        </p:nvSpPr>
        <p:spPr>
          <a:xfrm rot="5400000">
            <a:off x="2430680" y="590943"/>
            <a:ext cx="102487" cy="2726545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awias otwierający 6">
            <a:extLst>
              <a:ext uri="{FF2B5EF4-FFF2-40B4-BE49-F238E27FC236}">
                <a16:creationId xmlns:a16="http://schemas.microsoft.com/office/drawing/2014/main" id="{8C8FAE9A-EA56-DF69-772F-2D40413E70DC}"/>
              </a:ext>
            </a:extLst>
          </p:cNvPr>
          <p:cNvSpPr/>
          <p:nvPr/>
        </p:nvSpPr>
        <p:spPr>
          <a:xfrm rot="16200000">
            <a:off x="9601420" y="4056973"/>
            <a:ext cx="102489" cy="2726546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Nawias otwierający 7">
            <a:extLst>
              <a:ext uri="{FF2B5EF4-FFF2-40B4-BE49-F238E27FC236}">
                <a16:creationId xmlns:a16="http://schemas.microsoft.com/office/drawing/2014/main" id="{931F1BB4-3D78-915E-6458-3D2833463389}"/>
              </a:ext>
            </a:extLst>
          </p:cNvPr>
          <p:cNvSpPr/>
          <p:nvPr/>
        </p:nvSpPr>
        <p:spPr>
          <a:xfrm rot="5400000">
            <a:off x="9615814" y="590943"/>
            <a:ext cx="102487" cy="2726545"/>
          </a:xfrm>
          <a:prstGeom prst="leftBracket">
            <a:avLst>
              <a:gd name="adj" fmla="val 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56B0F57-2DC3-5A98-2144-23CA9635104E}"/>
              </a:ext>
            </a:extLst>
          </p:cNvPr>
          <p:cNvSpPr txBox="1"/>
          <p:nvPr/>
        </p:nvSpPr>
        <p:spPr>
          <a:xfrm>
            <a:off x="8049514" y="6636347"/>
            <a:ext cx="410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 "/>
                <a:ea typeface="+mn-ea"/>
                <a:cs typeface="+mn-cs"/>
              </a:rPr>
              <a:t>Źródło danych: ASM, na podstawie badania …….</a:t>
            </a:r>
          </a:p>
        </p:txBody>
      </p:sp>
      <p:pic>
        <p:nvPicPr>
          <p:cNvPr id="13" name="Obraz 12" descr="Obraz zawierający symbol&#10;&#10;Opis wygenerowany automatycznie">
            <a:extLst>
              <a:ext uri="{FF2B5EF4-FFF2-40B4-BE49-F238E27FC236}">
                <a16:creationId xmlns:a16="http://schemas.microsoft.com/office/drawing/2014/main" id="{3600E535-E5F3-FD7A-CF42-43C11A204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373" cy="6666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DF726EA7-27C7-C9DD-F4B7-1AD31A1EFB27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46125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FF652-37AD-65B8-C73D-9D7AE654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E0AA3F5-4907-D5FD-CB75-7AEEA2F29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78804"/>
              </p:ext>
            </p:extLst>
          </p:nvPr>
        </p:nvGraphicFramePr>
        <p:xfrm>
          <a:off x="-167640" y="840604"/>
          <a:ext cx="12359640" cy="601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8C382236-3FA7-C814-C1AA-45A6365E0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F83372E-73EC-F5F0-D29E-D0F32095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3F106B7-3B4E-47B2-7B56-D6364958D9A7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742939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39458-1619-2C54-19EE-E9FFED57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7865CE4-071B-47E0-0CEA-49960034B8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9262"/>
              </p:ext>
            </p:extLst>
          </p:nvPr>
        </p:nvGraphicFramePr>
        <p:xfrm>
          <a:off x="0" y="793518"/>
          <a:ext cx="12192000" cy="60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Obraz 7" descr="Obraz zawierający symbol&#10;&#10;Opis wygenerowany automatycznie">
            <a:extLst>
              <a:ext uri="{FF2B5EF4-FFF2-40B4-BE49-F238E27FC236}">
                <a16:creationId xmlns:a16="http://schemas.microsoft.com/office/drawing/2014/main" id="{67CDCB9D-33C6-A606-71B3-789DE4FC9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10C4A8B-3734-8DF7-F2F5-7B9BFA550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5882331-B94D-E814-4711-008CBDAE6103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672109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CACA2-D6EC-9072-C753-9C8DBFE35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FCE89E4D-773B-4D0D-5B25-80DC1C70EC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76855"/>
              </p:ext>
            </p:extLst>
          </p:nvPr>
        </p:nvGraphicFramePr>
        <p:xfrm>
          <a:off x="0" y="819968"/>
          <a:ext cx="12192000" cy="603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0D4ADFFD-1BED-AD73-3157-B762EFA44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0803BF9-0415-BEB1-B49C-67D1DBEDB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DDAB281-30C8-2FC5-1077-DF276F63C97D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586081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8191A-4DB5-E7C7-39C4-664B9935F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9C0657F-F273-CD56-5324-941CBC69A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49103"/>
              </p:ext>
            </p:extLst>
          </p:nvPr>
        </p:nvGraphicFramePr>
        <p:xfrm>
          <a:off x="0" y="838986"/>
          <a:ext cx="12192000" cy="601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7291EB9C-488B-8779-C70E-7D5C82129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92D25CD-71FD-238B-F675-5F7E7A989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BD3B6A0-31AE-5BFA-62AE-24BEC0FFA023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668966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7FA0F5B-C13D-62DE-0248-BEDE44A8C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471284"/>
              </p:ext>
            </p:extLst>
          </p:nvPr>
        </p:nvGraphicFramePr>
        <p:xfrm>
          <a:off x="0" y="913480"/>
          <a:ext cx="12192000" cy="5944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0E78F0E1-800D-59EC-397E-A549AF079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C0C32B1-F9ED-2A3B-6A29-EFA3C9A1B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4F8AFE9-3DBE-4A47-E642-4AC55940C565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615029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665F9-A282-69D4-F16D-40B3E8D55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44A69466-6809-8150-73DF-C25F92CA60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227036"/>
              </p:ext>
            </p:extLst>
          </p:nvPr>
        </p:nvGraphicFramePr>
        <p:xfrm>
          <a:off x="0" y="745024"/>
          <a:ext cx="12192000" cy="61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BD5B10B3-F970-69B1-12D3-579F32C41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0BC9B70-17FF-610B-9DD9-CCADFA989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0E6F229-1661-7836-9435-ADA5E22CA98C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167120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13B9-DC27-DDE3-890C-A26F73A0E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63F5D0C1-8AC6-3041-E1BF-EDC2F8EC0EC0}"/>
              </a:ext>
            </a:extLst>
          </p:cNvPr>
          <p:cNvSpPr txBox="1"/>
          <p:nvPr/>
        </p:nvSpPr>
        <p:spPr>
          <a:xfrm>
            <a:off x="0" y="6144800"/>
            <a:ext cx="1219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</a:rPr>
              <a:t>Odzież dla dzieci i dorosłych, to najliczniej nabywane produkty używane. W 2025 roku respondenci nabyli w sumie 4537 szt. odzieży. Badani przeważnie nabywali bluzki/</a:t>
            </a:r>
            <a:r>
              <a:rPr lang="pl-PL" sz="1400" dirty="0" err="1">
                <a:solidFill>
                  <a:schemeClr val="tx2"/>
                </a:solidFill>
              </a:rPr>
              <a:t>t-shirty</a:t>
            </a:r>
            <a:r>
              <a:rPr lang="pl-PL" sz="1400" dirty="0">
                <a:solidFill>
                  <a:schemeClr val="tx2"/>
                </a:solidFill>
              </a:rPr>
              <a:t>, koszule (69,7% i 1456 szt.) oraz spodnie/spodenki, spódnice, sukienki (62,1% i 790 szt.) dla dorosłych. Kolejną najczęściej wybieraną grupą produktów była odzież dla dzieci – bluzki/</a:t>
            </a:r>
            <a:r>
              <a:rPr lang="pl-PL" sz="1400" dirty="0" err="1">
                <a:solidFill>
                  <a:schemeClr val="tx2"/>
                </a:solidFill>
              </a:rPr>
              <a:t>t-shirt</a:t>
            </a:r>
            <a:r>
              <a:rPr lang="pl-PL" sz="1400" dirty="0">
                <a:solidFill>
                  <a:schemeClr val="tx2"/>
                </a:solidFill>
              </a:rPr>
              <a:t>, koszule: 24,6% i 843 szt. oraz spodnie/spodenki, spódnice, sukienki: 26,2% i 843 szt.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619D8823-21D4-054E-EAD1-92FA293FBE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429266"/>
              </p:ext>
            </p:extLst>
          </p:nvPr>
        </p:nvGraphicFramePr>
        <p:xfrm>
          <a:off x="0" y="811152"/>
          <a:ext cx="12192000" cy="526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36028A79-ECB9-ABAF-E074-9F57B6637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4CD3D67-63C4-2760-93A9-09E9E7684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23E3E36-77AC-96B3-B89F-471586E8515D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4215095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0E28D2-D0B1-666F-2BD0-8D0E05AC1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4DD05F-C0F2-1BC6-2D50-BE179036AC1F}"/>
              </a:ext>
            </a:extLst>
          </p:cNvPr>
          <p:cNvSpPr txBox="1"/>
          <p:nvPr/>
        </p:nvSpPr>
        <p:spPr>
          <a:xfrm>
            <a:off x="243912" y="1840820"/>
            <a:ext cx="3502698" cy="25640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Nabywanie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używan</a:t>
            </a:r>
            <a:r>
              <a:rPr kumimoji="0" lang="pl-PL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ych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materiałów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i produktów budowlanych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0595A6-66ED-63DA-27FB-11AD74D50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AAD470-C70F-A11B-8D0A-F3F3224A0A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A10287-E9C8-5652-B6C4-6B70C6787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24BB53-6EEA-286B-5887-AB45B89C3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D6F08434-2D88-D9AA-E1EB-19959C764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03" y="214860"/>
            <a:ext cx="1578627" cy="643125"/>
          </a:xfrm>
          <a:prstGeom prst="rect">
            <a:avLst/>
          </a:prstGeom>
        </p:spPr>
      </p:pic>
      <p:pic>
        <p:nvPicPr>
          <p:cNvPr id="6" name="Grafika 5" descr="Budowanie muru kontur">
            <a:extLst>
              <a:ext uri="{FF2B5EF4-FFF2-40B4-BE49-F238E27FC236}">
                <a16:creationId xmlns:a16="http://schemas.microsoft.com/office/drawing/2014/main" id="{C994CB92-F025-07F2-A1C0-C7BBFDA7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61338" y="2814600"/>
            <a:ext cx="914400" cy="914400"/>
          </a:xfrm>
          <a:prstGeom prst="rect">
            <a:avLst/>
          </a:prstGeom>
        </p:spPr>
      </p:pic>
      <p:pic>
        <p:nvPicPr>
          <p:cNvPr id="11" name="Grafika 10" descr="Wanna kontur">
            <a:extLst>
              <a:ext uri="{FF2B5EF4-FFF2-40B4-BE49-F238E27FC236}">
                <a16:creationId xmlns:a16="http://schemas.microsoft.com/office/drawing/2014/main" id="{4D760C95-3FD5-3F78-3F1A-580B8C9FF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9565" y="845279"/>
            <a:ext cx="914400" cy="914400"/>
          </a:xfrm>
          <a:prstGeom prst="rect">
            <a:avLst/>
          </a:prstGeom>
        </p:spPr>
      </p:pic>
      <p:pic>
        <p:nvPicPr>
          <p:cNvPr id="13" name="Grafika 12" descr="Zamknięte drzwi kontur">
            <a:extLst>
              <a:ext uri="{FF2B5EF4-FFF2-40B4-BE49-F238E27FC236}">
                <a16:creationId xmlns:a16="http://schemas.microsoft.com/office/drawing/2014/main" id="{26F2644B-1BF2-31F4-F9F5-8C8DD3AE9E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34944" y="5255901"/>
            <a:ext cx="914400" cy="9144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A45A52D-BE44-F3E5-4A5B-9607565569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9071" y="3859823"/>
            <a:ext cx="2715634" cy="91154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EE5C9ED-F867-9E32-53F6-28C3B0AC8051}"/>
              </a:ext>
            </a:extLst>
          </p:cNvPr>
          <p:cNvSpPr txBox="1"/>
          <p:nvPr/>
        </p:nvSpPr>
        <p:spPr>
          <a:xfrm>
            <a:off x="8009463" y="4771366"/>
            <a:ext cx="389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884178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F2188-2602-22D5-FC55-4FDC02C13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0CDC07A-8E13-01F1-5D71-8B2E0B0DE675}"/>
              </a:ext>
            </a:extLst>
          </p:cNvPr>
          <p:cNvSpPr txBox="1"/>
          <p:nvPr/>
        </p:nvSpPr>
        <p:spPr>
          <a:xfrm>
            <a:off x="0" y="922701"/>
            <a:ext cx="1219200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700" dirty="0">
                <a:solidFill>
                  <a:schemeClr val="tx2"/>
                </a:solidFill>
              </a:rPr>
              <a:t>Zdecydowana większość (95,6%) badanych, zarówno kobiet jak i mężczyzn, nie otrzymała ani nie nabyła w roku 2025 używanych materiałów i produktów budowlanych.  </a:t>
            </a:r>
          </a:p>
          <a:p>
            <a:pPr algn="just"/>
            <a:endParaRPr lang="pl-PL" sz="1700" dirty="0">
              <a:solidFill>
                <a:schemeClr val="tx2"/>
              </a:solidFill>
            </a:endParaRPr>
          </a:p>
          <a:p>
            <a:pPr algn="just"/>
            <a:r>
              <a:rPr lang="pl-PL" sz="1700" dirty="0">
                <a:solidFill>
                  <a:schemeClr val="tx2"/>
                </a:solidFill>
              </a:rPr>
              <a:t>Najczęściej tego rodzaju produkty nabywały osoby w wieku 35-44 lat – 7,7%. Najrzadziej z kolei przytrafiało się to osobom po 65 roku życia (1,2%). W pozostałych grupach wiekowych odnotowane odsetki nie różniły się między sobą, więcej niż 1,1 punktów procentowych.</a:t>
            </a:r>
          </a:p>
          <a:p>
            <a:pPr algn="just"/>
            <a:endParaRPr lang="pl-PL" sz="1700" dirty="0">
              <a:solidFill>
                <a:schemeClr val="tx2"/>
              </a:solidFill>
            </a:endParaRPr>
          </a:p>
          <a:p>
            <a:pPr algn="just"/>
            <a:r>
              <a:rPr lang="pl-PL" sz="1700" dirty="0">
                <a:solidFill>
                  <a:schemeClr val="tx2"/>
                </a:solidFill>
              </a:rPr>
              <a:t>7,1% respondentów z województwa podkarpackiego zadeklarowało, że w ich ręce w tamtym czasie trafiły używane materiały i produkty budowlane, to najwyższy wskaźnik spośród wszystkich województw. Natomiast w województwie opolskim żaden z badanych nie nabył tego rodzaju produktów w ubiegłym roku. </a:t>
            </a:r>
          </a:p>
          <a:p>
            <a:pPr algn="just"/>
            <a:endParaRPr lang="pl-PL" sz="1700" dirty="0">
              <a:solidFill>
                <a:schemeClr val="tx2"/>
              </a:solidFill>
            </a:endParaRPr>
          </a:p>
          <a:p>
            <a:pPr algn="just"/>
            <a:r>
              <a:rPr lang="pl-PL" sz="1700" dirty="0">
                <a:solidFill>
                  <a:schemeClr val="tx2"/>
                </a:solidFill>
              </a:rPr>
              <a:t>Najczęściej mieszkańcy małych miast otrzymywali lub nabywali w roku 2025 używane materiały i produkty budowlane – 7,6% w miastach do 20 tys. mieszkańców. Z kolei najrzadziej takie produkty nabywali mieszkańcy miast pow. 50 do 100 tys. mieszkańców – 3%. </a:t>
            </a:r>
          </a:p>
          <a:p>
            <a:pPr algn="just"/>
            <a:endParaRPr lang="pl-PL" sz="1700" dirty="0">
              <a:solidFill>
                <a:schemeClr val="tx2"/>
              </a:solidFill>
            </a:endParaRPr>
          </a:p>
          <a:p>
            <a:pPr algn="just"/>
            <a:r>
              <a:rPr lang="pl-PL" sz="1700" dirty="0">
                <a:solidFill>
                  <a:schemeClr val="tx2"/>
                </a:solidFill>
              </a:rPr>
              <a:t>Warto zauważyć, że żadna osoba z wykształceniem doktorskim, podstawowym/gimnazjalnym nie nabyła ani nie otrzymała używanych materiałów i produktów budowlanych w roku 2025. Osoby z wykształceniem średnim ogólnym oraz zasadniczym zawodowym najczęściej w tym roku wchodziły w posiadanie używanych materiałów i produktów budowlanych, kolejno 5,9% i 5,3%. Najrzadziej zdarzało się to osobom z wykształceniem wyższym – 4,1%.</a:t>
            </a:r>
          </a:p>
          <a:p>
            <a:pPr algn="just"/>
            <a:endParaRPr lang="pl-PL" sz="1700" dirty="0">
              <a:solidFill>
                <a:schemeClr val="tx2"/>
              </a:solidFill>
            </a:endParaRPr>
          </a:p>
          <a:p>
            <a:pPr algn="just"/>
            <a:r>
              <a:rPr lang="pl-PL" sz="1700" dirty="0">
                <a:solidFill>
                  <a:schemeClr val="tx2"/>
                </a:solidFill>
              </a:rPr>
              <a:t>Osoby, z najniższym (do 2000 zł) dochodem netto na członka rodziny nie nabywały ani nie otrzymywały używanych materiałów i produktów budowlanych. Najczęściej (6,8%) nabywały używane materiały i produkty budowlane osoby z dochodem od 6000 zł do 8000 zł. Najrzadziej zaś tego rodzaj produkty nabywały osoby z dochodem netto na członka rodziny: pow. 2000 zł do 4000 zł – 3,3%.</a:t>
            </a:r>
          </a:p>
        </p:txBody>
      </p:sp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7F0F441D-4BF5-B229-939B-C19B2DE44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1A479CE-630B-2B0F-45B2-0F3741165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0AE6769-C4DB-764B-2DFC-F4CB9561FF7D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934563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30C66-17D1-A4FF-C2D3-0E0524D43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5B7D6F3F-5F10-F394-1681-343DB5B639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361811"/>
              </p:ext>
            </p:extLst>
          </p:nvPr>
        </p:nvGraphicFramePr>
        <p:xfrm>
          <a:off x="0" y="904972"/>
          <a:ext cx="12192000" cy="5953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B1192B83-22F2-5E64-C06C-0979E0670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DD05C63-9611-D799-1D87-D066803A8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412946F-919D-EBF5-B55E-F2EEF611B4DD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89200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8DABFC20-3B69-4489-36F0-DD87B63FFA50}"/>
              </a:ext>
            </a:extLst>
          </p:cNvPr>
          <p:cNvSpPr txBox="1"/>
          <p:nvPr/>
        </p:nvSpPr>
        <p:spPr>
          <a:xfrm>
            <a:off x="8049514" y="6636347"/>
            <a:ext cx="410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ontserrat  "/>
                <a:ea typeface="+mn-ea"/>
                <a:cs typeface="+mn-cs"/>
              </a:rPr>
              <a:t>Źródło danych: ASM na podstawie badania …….</a:t>
            </a:r>
          </a:p>
        </p:txBody>
      </p:sp>
      <p:grpSp>
        <p:nvGrpSpPr>
          <p:cNvPr id="67" name="Grupa 66">
            <a:extLst>
              <a:ext uri="{FF2B5EF4-FFF2-40B4-BE49-F238E27FC236}">
                <a16:creationId xmlns:a16="http://schemas.microsoft.com/office/drawing/2014/main" id="{427D8E51-457B-5849-FD51-2CD04C2F19A4}"/>
              </a:ext>
            </a:extLst>
          </p:cNvPr>
          <p:cNvGrpSpPr>
            <a:grpSpLocks noChangeAspect="1"/>
          </p:cNvGrpSpPr>
          <p:nvPr/>
        </p:nvGrpSpPr>
        <p:grpSpPr>
          <a:xfrm>
            <a:off x="6626943" y="1423954"/>
            <a:ext cx="4865504" cy="4379743"/>
            <a:chOff x="7206018" y="1050824"/>
            <a:chExt cx="4769138" cy="4211095"/>
          </a:xfrm>
        </p:grpSpPr>
        <p:grpSp>
          <p:nvGrpSpPr>
            <p:cNvPr id="68" name="Grupa 67">
              <a:extLst>
                <a:ext uri="{FF2B5EF4-FFF2-40B4-BE49-F238E27FC236}">
                  <a16:creationId xmlns:a16="http://schemas.microsoft.com/office/drawing/2014/main" id="{56799FEA-FFEA-35A3-5F48-3D09A40204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206018" y="1050824"/>
              <a:ext cx="4769138" cy="4211095"/>
              <a:chOff x="5211763" y="1355725"/>
              <a:chExt cx="4710112" cy="4392614"/>
            </a:xfrm>
          </p:grpSpPr>
          <p:sp>
            <p:nvSpPr>
              <p:cNvPr id="85" name="Freeform 1">
                <a:extLst>
                  <a:ext uri="{FF2B5EF4-FFF2-40B4-BE49-F238E27FC236}">
                    <a16:creationId xmlns:a16="http://schemas.microsoft.com/office/drawing/2014/main" id="{51005835-3E1E-EF49-1D3F-56D5363E26D7}"/>
                  </a:ext>
                </a:extLst>
              </p:cNvPr>
              <p:cNvSpPr/>
              <p:nvPr/>
            </p:nvSpPr>
            <p:spPr>
              <a:xfrm>
                <a:off x="5211763" y="1552576"/>
                <a:ext cx="1314450" cy="1408113"/>
              </a:xfrm>
              <a:custGeom>
                <a:avLst/>
                <a:gdLst>
                  <a:gd name="connsiteX0" fmla="*/ 0 w 1314713"/>
                  <a:gd name="connsiteY0" fmla="*/ 1209368 h 1407418"/>
                  <a:gd name="connsiteX1" fmla="*/ 105346 w 1314713"/>
                  <a:gd name="connsiteY1" fmla="*/ 1087167 h 1407418"/>
                  <a:gd name="connsiteX2" fmla="*/ 176981 w 1314713"/>
                  <a:gd name="connsiteY2" fmla="*/ 910187 h 1407418"/>
                  <a:gd name="connsiteX3" fmla="*/ 105346 w 1314713"/>
                  <a:gd name="connsiteY3" fmla="*/ 556225 h 1407418"/>
                  <a:gd name="connsiteX4" fmla="*/ 117987 w 1314713"/>
                  <a:gd name="connsiteY4" fmla="*/ 450880 h 1407418"/>
                  <a:gd name="connsiteX5" fmla="*/ 244402 w 1314713"/>
                  <a:gd name="connsiteY5" fmla="*/ 429811 h 1407418"/>
                  <a:gd name="connsiteX6" fmla="*/ 493018 w 1314713"/>
                  <a:gd name="connsiteY6" fmla="*/ 316037 h 1407418"/>
                  <a:gd name="connsiteX7" fmla="*/ 762702 w 1314713"/>
                  <a:gd name="connsiteY7" fmla="*/ 265471 h 1407418"/>
                  <a:gd name="connsiteX8" fmla="*/ 825910 w 1314713"/>
                  <a:gd name="connsiteY8" fmla="*/ 227547 h 1407418"/>
                  <a:gd name="connsiteX9" fmla="*/ 1023960 w 1314713"/>
                  <a:gd name="connsiteY9" fmla="*/ 202264 h 1407418"/>
                  <a:gd name="connsiteX10" fmla="*/ 1163016 w 1314713"/>
                  <a:gd name="connsiteY10" fmla="*/ 46352 h 1407418"/>
                  <a:gd name="connsiteX11" fmla="*/ 1238865 w 1314713"/>
                  <a:gd name="connsiteY11" fmla="*/ 0 h 1407418"/>
                  <a:gd name="connsiteX12" fmla="*/ 1272575 w 1314713"/>
                  <a:gd name="connsiteY12" fmla="*/ 189623 h 1407418"/>
                  <a:gd name="connsiteX13" fmla="*/ 1222009 w 1314713"/>
                  <a:gd name="connsiteY13" fmla="*/ 257044 h 1407418"/>
                  <a:gd name="connsiteX14" fmla="*/ 1276789 w 1314713"/>
                  <a:gd name="connsiteY14" fmla="*/ 366603 h 1407418"/>
                  <a:gd name="connsiteX15" fmla="*/ 1264148 w 1314713"/>
                  <a:gd name="connsiteY15" fmla="*/ 450880 h 1407418"/>
                  <a:gd name="connsiteX16" fmla="*/ 1314713 w 1314713"/>
                  <a:gd name="connsiteY16" fmla="*/ 501446 h 1407418"/>
                  <a:gd name="connsiteX17" fmla="*/ 1302072 w 1314713"/>
                  <a:gd name="connsiteY17" fmla="*/ 530942 h 1407418"/>
                  <a:gd name="connsiteX18" fmla="*/ 1268361 w 1314713"/>
                  <a:gd name="connsiteY18" fmla="*/ 552011 h 1407418"/>
                  <a:gd name="connsiteX19" fmla="*/ 1200940 w 1314713"/>
                  <a:gd name="connsiteY19" fmla="*/ 783772 h 1407418"/>
                  <a:gd name="connsiteX20" fmla="*/ 1091381 w 1314713"/>
                  <a:gd name="connsiteY20" fmla="*/ 825910 h 1407418"/>
                  <a:gd name="connsiteX21" fmla="*/ 1163016 w 1314713"/>
                  <a:gd name="connsiteY21" fmla="*/ 931256 h 1407418"/>
                  <a:gd name="connsiteX22" fmla="*/ 1053456 w 1314713"/>
                  <a:gd name="connsiteY22" fmla="*/ 1053457 h 1407418"/>
                  <a:gd name="connsiteX23" fmla="*/ 889117 w 1314713"/>
                  <a:gd name="connsiteY23" fmla="*/ 1137733 h 1407418"/>
                  <a:gd name="connsiteX24" fmla="*/ 889117 w 1314713"/>
                  <a:gd name="connsiteY24" fmla="*/ 1023960 h 1407418"/>
                  <a:gd name="connsiteX25" fmla="*/ 830124 w 1314713"/>
                  <a:gd name="connsiteY25" fmla="*/ 1036601 h 1407418"/>
                  <a:gd name="connsiteX26" fmla="*/ 792199 w 1314713"/>
                  <a:gd name="connsiteY26" fmla="*/ 1099809 h 1407418"/>
                  <a:gd name="connsiteX27" fmla="*/ 661571 w 1314713"/>
                  <a:gd name="connsiteY27" fmla="*/ 1112450 h 1407418"/>
                  <a:gd name="connsiteX28" fmla="*/ 530942 w 1314713"/>
                  <a:gd name="connsiteY28" fmla="*/ 1175658 h 1407418"/>
                  <a:gd name="connsiteX29" fmla="*/ 455093 w 1314713"/>
                  <a:gd name="connsiteY29" fmla="*/ 1230437 h 1407418"/>
                  <a:gd name="connsiteX30" fmla="*/ 362389 w 1314713"/>
                  <a:gd name="connsiteY30" fmla="*/ 1200941 h 1407418"/>
                  <a:gd name="connsiteX31" fmla="*/ 286540 w 1314713"/>
                  <a:gd name="connsiteY31" fmla="*/ 1331569 h 1407418"/>
                  <a:gd name="connsiteX32" fmla="*/ 269685 w 1314713"/>
                  <a:gd name="connsiteY32" fmla="*/ 1377921 h 1407418"/>
                  <a:gd name="connsiteX33" fmla="*/ 181195 w 1314713"/>
                  <a:gd name="connsiteY33" fmla="*/ 1407418 h 1407418"/>
                  <a:gd name="connsiteX34" fmla="*/ 0 w 1314713"/>
                  <a:gd name="connsiteY34" fmla="*/ 1209368 h 1407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314713" h="1407418">
                    <a:moveTo>
                      <a:pt x="0" y="1209368"/>
                    </a:moveTo>
                    <a:lnTo>
                      <a:pt x="105346" y="1087167"/>
                    </a:lnTo>
                    <a:lnTo>
                      <a:pt x="176981" y="910187"/>
                    </a:lnTo>
                    <a:lnTo>
                      <a:pt x="105346" y="556225"/>
                    </a:lnTo>
                    <a:lnTo>
                      <a:pt x="117987" y="450880"/>
                    </a:lnTo>
                    <a:lnTo>
                      <a:pt x="244402" y="429811"/>
                    </a:lnTo>
                    <a:lnTo>
                      <a:pt x="493018" y="316037"/>
                    </a:lnTo>
                    <a:lnTo>
                      <a:pt x="762702" y="265471"/>
                    </a:lnTo>
                    <a:lnTo>
                      <a:pt x="825910" y="227547"/>
                    </a:lnTo>
                    <a:lnTo>
                      <a:pt x="1023960" y="202264"/>
                    </a:lnTo>
                    <a:lnTo>
                      <a:pt x="1163016" y="46352"/>
                    </a:lnTo>
                    <a:lnTo>
                      <a:pt x="1238865" y="0"/>
                    </a:lnTo>
                    <a:lnTo>
                      <a:pt x="1272575" y="189623"/>
                    </a:lnTo>
                    <a:lnTo>
                      <a:pt x="1222009" y="257044"/>
                    </a:lnTo>
                    <a:lnTo>
                      <a:pt x="1276789" y="366603"/>
                    </a:lnTo>
                    <a:lnTo>
                      <a:pt x="1264148" y="450880"/>
                    </a:lnTo>
                    <a:lnTo>
                      <a:pt x="1314713" y="501446"/>
                    </a:lnTo>
                    <a:lnTo>
                      <a:pt x="1302072" y="530942"/>
                    </a:lnTo>
                    <a:lnTo>
                      <a:pt x="1268361" y="552011"/>
                    </a:lnTo>
                    <a:lnTo>
                      <a:pt x="1200940" y="783772"/>
                    </a:lnTo>
                    <a:lnTo>
                      <a:pt x="1091381" y="825910"/>
                    </a:lnTo>
                    <a:lnTo>
                      <a:pt x="1163016" y="931256"/>
                    </a:lnTo>
                    <a:lnTo>
                      <a:pt x="1053456" y="1053457"/>
                    </a:lnTo>
                    <a:lnTo>
                      <a:pt x="889117" y="1137733"/>
                    </a:lnTo>
                    <a:lnTo>
                      <a:pt x="889117" y="1023960"/>
                    </a:lnTo>
                    <a:lnTo>
                      <a:pt x="830124" y="1036601"/>
                    </a:lnTo>
                    <a:lnTo>
                      <a:pt x="792199" y="1099809"/>
                    </a:lnTo>
                    <a:lnTo>
                      <a:pt x="661571" y="1112450"/>
                    </a:lnTo>
                    <a:lnTo>
                      <a:pt x="530942" y="1175658"/>
                    </a:lnTo>
                    <a:lnTo>
                      <a:pt x="455093" y="1230437"/>
                    </a:lnTo>
                    <a:lnTo>
                      <a:pt x="362389" y="1200941"/>
                    </a:lnTo>
                    <a:lnTo>
                      <a:pt x="286540" y="1331569"/>
                    </a:lnTo>
                    <a:lnTo>
                      <a:pt x="269685" y="1377921"/>
                    </a:lnTo>
                    <a:lnTo>
                      <a:pt x="181195" y="1407418"/>
                    </a:lnTo>
                    <a:lnTo>
                      <a:pt x="0" y="1209368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6" name="Freeform 2">
                <a:extLst>
                  <a:ext uri="{FF2B5EF4-FFF2-40B4-BE49-F238E27FC236}">
                    <a16:creationId xmlns:a16="http://schemas.microsoft.com/office/drawing/2014/main" id="{2F87AE10-61E8-9F65-9D3C-379C56A14E0C}"/>
                  </a:ext>
                </a:extLst>
              </p:cNvPr>
              <p:cNvSpPr/>
              <p:nvPr/>
            </p:nvSpPr>
            <p:spPr>
              <a:xfrm>
                <a:off x="6438900" y="1355725"/>
                <a:ext cx="1289050" cy="985838"/>
              </a:xfrm>
              <a:custGeom>
                <a:avLst/>
                <a:gdLst>
                  <a:gd name="connsiteX0" fmla="*/ 4214 w 1289431"/>
                  <a:gd name="connsiteY0" fmla="*/ 189622 h 986035"/>
                  <a:gd name="connsiteX1" fmla="*/ 210691 w 1289431"/>
                  <a:gd name="connsiteY1" fmla="*/ 117987 h 986035"/>
                  <a:gd name="connsiteX2" fmla="*/ 337106 w 1289431"/>
                  <a:gd name="connsiteY2" fmla="*/ 67421 h 986035"/>
                  <a:gd name="connsiteX3" fmla="*/ 362389 w 1289431"/>
                  <a:gd name="connsiteY3" fmla="*/ 21069 h 986035"/>
                  <a:gd name="connsiteX4" fmla="*/ 750061 w 1289431"/>
                  <a:gd name="connsiteY4" fmla="*/ 0 h 986035"/>
                  <a:gd name="connsiteX5" fmla="*/ 986035 w 1289431"/>
                  <a:gd name="connsiteY5" fmla="*/ 143270 h 986035"/>
                  <a:gd name="connsiteX6" fmla="*/ 973394 w 1289431"/>
                  <a:gd name="connsiteY6" fmla="*/ 214905 h 986035"/>
                  <a:gd name="connsiteX7" fmla="*/ 800627 w 1289431"/>
                  <a:gd name="connsiteY7" fmla="*/ 63207 h 986035"/>
                  <a:gd name="connsiteX8" fmla="*/ 783772 w 1289431"/>
                  <a:gd name="connsiteY8" fmla="*/ 101131 h 986035"/>
                  <a:gd name="connsiteX9" fmla="*/ 851193 w 1289431"/>
                  <a:gd name="connsiteY9" fmla="*/ 214905 h 986035"/>
                  <a:gd name="connsiteX10" fmla="*/ 859620 w 1289431"/>
                  <a:gd name="connsiteY10" fmla="*/ 320250 h 986035"/>
                  <a:gd name="connsiteX11" fmla="*/ 948111 w 1289431"/>
                  <a:gd name="connsiteY11" fmla="*/ 375030 h 986035"/>
                  <a:gd name="connsiteX12" fmla="*/ 1163016 w 1289431"/>
                  <a:gd name="connsiteY12" fmla="*/ 370816 h 986035"/>
                  <a:gd name="connsiteX13" fmla="*/ 1129305 w 1289431"/>
                  <a:gd name="connsiteY13" fmla="*/ 526728 h 986035"/>
                  <a:gd name="connsiteX14" fmla="*/ 1188299 w 1289431"/>
                  <a:gd name="connsiteY14" fmla="*/ 606790 h 986035"/>
                  <a:gd name="connsiteX15" fmla="*/ 1188299 w 1289431"/>
                  <a:gd name="connsiteY15" fmla="*/ 627860 h 986035"/>
                  <a:gd name="connsiteX16" fmla="*/ 1289431 w 1289431"/>
                  <a:gd name="connsiteY16" fmla="*/ 669998 h 986035"/>
                  <a:gd name="connsiteX17" fmla="*/ 1163016 w 1289431"/>
                  <a:gd name="connsiteY17" fmla="*/ 792199 h 986035"/>
                  <a:gd name="connsiteX18" fmla="*/ 1070312 w 1289431"/>
                  <a:gd name="connsiteY18" fmla="*/ 872261 h 986035"/>
                  <a:gd name="connsiteX19" fmla="*/ 1057670 w 1289431"/>
                  <a:gd name="connsiteY19" fmla="*/ 948110 h 986035"/>
                  <a:gd name="connsiteX20" fmla="*/ 956538 w 1289431"/>
                  <a:gd name="connsiteY20" fmla="*/ 914400 h 986035"/>
                  <a:gd name="connsiteX21" fmla="*/ 863834 w 1289431"/>
                  <a:gd name="connsiteY21" fmla="*/ 846978 h 986035"/>
                  <a:gd name="connsiteX22" fmla="*/ 724778 w 1289431"/>
                  <a:gd name="connsiteY22" fmla="*/ 851192 h 986035"/>
                  <a:gd name="connsiteX23" fmla="*/ 657357 w 1289431"/>
                  <a:gd name="connsiteY23" fmla="*/ 800626 h 986035"/>
                  <a:gd name="connsiteX24" fmla="*/ 581508 w 1289431"/>
                  <a:gd name="connsiteY24" fmla="*/ 830123 h 986035"/>
                  <a:gd name="connsiteX25" fmla="*/ 501445 w 1289431"/>
                  <a:gd name="connsiteY25" fmla="*/ 838551 h 986035"/>
                  <a:gd name="connsiteX26" fmla="*/ 429810 w 1289431"/>
                  <a:gd name="connsiteY26" fmla="*/ 918613 h 986035"/>
                  <a:gd name="connsiteX27" fmla="*/ 328679 w 1289431"/>
                  <a:gd name="connsiteY27" fmla="*/ 893331 h 986035"/>
                  <a:gd name="connsiteX28" fmla="*/ 273899 w 1289431"/>
                  <a:gd name="connsiteY28" fmla="*/ 981821 h 986035"/>
                  <a:gd name="connsiteX29" fmla="*/ 181195 w 1289431"/>
                  <a:gd name="connsiteY29" fmla="*/ 986035 h 986035"/>
                  <a:gd name="connsiteX30" fmla="*/ 29497 w 1289431"/>
                  <a:gd name="connsiteY30" fmla="*/ 872261 h 986035"/>
                  <a:gd name="connsiteX31" fmla="*/ 42138 w 1289431"/>
                  <a:gd name="connsiteY31" fmla="*/ 754274 h 986035"/>
                  <a:gd name="connsiteX32" fmla="*/ 84277 w 1289431"/>
                  <a:gd name="connsiteY32" fmla="*/ 707922 h 986035"/>
                  <a:gd name="connsiteX33" fmla="*/ 42138 w 1289431"/>
                  <a:gd name="connsiteY33" fmla="*/ 648929 h 986035"/>
                  <a:gd name="connsiteX34" fmla="*/ 42138 w 1289431"/>
                  <a:gd name="connsiteY34" fmla="*/ 535155 h 986035"/>
                  <a:gd name="connsiteX35" fmla="*/ 0 w 1289431"/>
                  <a:gd name="connsiteY35" fmla="*/ 455093 h 986035"/>
                  <a:gd name="connsiteX36" fmla="*/ 46352 w 1289431"/>
                  <a:gd name="connsiteY36" fmla="*/ 370816 h 986035"/>
                  <a:gd name="connsiteX37" fmla="*/ 4214 w 1289431"/>
                  <a:gd name="connsiteY37" fmla="*/ 189622 h 986035"/>
                  <a:gd name="connsiteX0" fmla="*/ 4214 w 1289431"/>
                  <a:gd name="connsiteY0" fmla="*/ 189622 h 986035"/>
                  <a:gd name="connsiteX1" fmla="*/ 210691 w 1289431"/>
                  <a:gd name="connsiteY1" fmla="*/ 117987 h 986035"/>
                  <a:gd name="connsiteX2" fmla="*/ 337106 w 1289431"/>
                  <a:gd name="connsiteY2" fmla="*/ 67421 h 986035"/>
                  <a:gd name="connsiteX3" fmla="*/ 362389 w 1289431"/>
                  <a:gd name="connsiteY3" fmla="*/ 21069 h 986035"/>
                  <a:gd name="connsiteX4" fmla="*/ 750061 w 1289431"/>
                  <a:gd name="connsiteY4" fmla="*/ 0 h 986035"/>
                  <a:gd name="connsiteX5" fmla="*/ 986035 w 1289431"/>
                  <a:gd name="connsiteY5" fmla="*/ 143270 h 986035"/>
                  <a:gd name="connsiteX6" fmla="*/ 973394 w 1289431"/>
                  <a:gd name="connsiteY6" fmla="*/ 214905 h 986035"/>
                  <a:gd name="connsiteX7" fmla="*/ 800627 w 1289431"/>
                  <a:gd name="connsiteY7" fmla="*/ 63207 h 986035"/>
                  <a:gd name="connsiteX8" fmla="*/ 783772 w 1289431"/>
                  <a:gd name="connsiteY8" fmla="*/ 101131 h 986035"/>
                  <a:gd name="connsiteX9" fmla="*/ 851193 w 1289431"/>
                  <a:gd name="connsiteY9" fmla="*/ 214905 h 986035"/>
                  <a:gd name="connsiteX10" fmla="*/ 859620 w 1289431"/>
                  <a:gd name="connsiteY10" fmla="*/ 320250 h 986035"/>
                  <a:gd name="connsiteX11" fmla="*/ 948111 w 1289431"/>
                  <a:gd name="connsiteY11" fmla="*/ 375030 h 986035"/>
                  <a:gd name="connsiteX12" fmla="*/ 1163016 w 1289431"/>
                  <a:gd name="connsiteY12" fmla="*/ 370816 h 986035"/>
                  <a:gd name="connsiteX13" fmla="*/ 1129305 w 1289431"/>
                  <a:gd name="connsiteY13" fmla="*/ 526728 h 986035"/>
                  <a:gd name="connsiteX14" fmla="*/ 1188299 w 1289431"/>
                  <a:gd name="connsiteY14" fmla="*/ 606790 h 986035"/>
                  <a:gd name="connsiteX15" fmla="*/ 1188299 w 1289431"/>
                  <a:gd name="connsiteY15" fmla="*/ 627860 h 986035"/>
                  <a:gd name="connsiteX16" fmla="*/ 1289431 w 1289431"/>
                  <a:gd name="connsiteY16" fmla="*/ 669998 h 986035"/>
                  <a:gd name="connsiteX17" fmla="*/ 1163016 w 1289431"/>
                  <a:gd name="connsiteY17" fmla="*/ 792199 h 986035"/>
                  <a:gd name="connsiteX18" fmla="*/ 1070312 w 1289431"/>
                  <a:gd name="connsiteY18" fmla="*/ 872261 h 986035"/>
                  <a:gd name="connsiteX19" fmla="*/ 1057670 w 1289431"/>
                  <a:gd name="connsiteY19" fmla="*/ 948110 h 986035"/>
                  <a:gd name="connsiteX20" fmla="*/ 956538 w 1289431"/>
                  <a:gd name="connsiteY20" fmla="*/ 914400 h 986035"/>
                  <a:gd name="connsiteX21" fmla="*/ 863834 w 1289431"/>
                  <a:gd name="connsiteY21" fmla="*/ 846978 h 986035"/>
                  <a:gd name="connsiteX22" fmla="*/ 724778 w 1289431"/>
                  <a:gd name="connsiteY22" fmla="*/ 851192 h 986035"/>
                  <a:gd name="connsiteX23" fmla="*/ 657357 w 1289431"/>
                  <a:gd name="connsiteY23" fmla="*/ 800626 h 986035"/>
                  <a:gd name="connsiteX24" fmla="*/ 581508 w 1289431"/>
                  <a:gd name="connsiteY24" fmla="*/ 830123 h 986035"/>
                  <a:gd name="connsiteX25" fmla="*/ 501445 w 1289431"/>
                  <a:gd name="connsiteY25" fmla="*/ 838551 h 986035"/>
                  <a:gd name="connsiteX26" fmla="*/ 429810 w 1289431"/>
                  <a:gd name="connsiteY26" fmla="*/ 918613 h 986035"/>
                  <a:gd name="connsiteX27" fmla="*/ 328679 w 1289431"/>
                  <a:gd name="connsiteY27" fmla="*/ 893331 h 986035"/>
                  <a:gd name="connsiteX28" fmla="*/ 273899 w 1289431"/>
                  <a:gd name="connsiteY28" fmla="*/ 981821 h 986035"/>
                  <a:gd name="connsiteX29" fmla="*/ 181195 w 1289431"/>
                  <a:gd name="connsiteY29" fmla="*/ 986035 h 986035"/>
                  <a:gd name="connsiteX30" fmla="*/ 7194 w 1289431"/>
                  <a:gd name="connsiteY30" fmla="*/ 872261 h 986035"/>
                  <a:gd name="connsiteX31" fmla="*/ 42138 w 1289431"/>
                  <a:gd name="connsiteY31" fmla="*/ 754274 h 986035"/>
                  <a:gd name="connsiteX32" fmla="*/ 84277 w 1289431"/>
                  <a:gd name="connsiteY32" fmla="*/ 707922 h 986035"/>
                  <a:gd name="connsiteX33" fmla="*/ 42138 w 1289431"/>
                  <a:gd name="connsiteY33" fmla="*/ 648929 h 986035"/>
                  <a:gd name="connsiteX34" fmla="*/ 42138 w 1289431"/>
                  <a:gd name="connsiteY34" fmla="*/ 535155 h 986035"/>
                  <a:gd name="connsiteX35" fmla="*/ 0 w 1289431"/>
                  <a:gd name="connsiteY35" fmla="*/ 455093 h 986035"/>
                  <a:gd name="connsiteX36" fmla="*/ 46352 w 1289431"/>
                  <a:gd name="connsiteY36" fmla="*/ 370816 h 986035"/>
                  <a:gd name="connsiteX37" fmla="*/ 4214 w 1289431"/>
                  <a:gd name="connsiteY37" fmla="*/ 189622 h 986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89431" h="986035">
                    <a:moveTo>
                      <a:pt x="4214" y="189622"/>
                    </a:moveTo>
                    <a:lnTo>
                      <a:pt x="210691" y="117987"/>
                    </a:lnTo>
                    <a:lnTo>
                      <a:pt x="337106" y="67421"/>
                    </a:lnTo>
                    <a:lnTo>
                      <a:pt x="362389" y="21069"/>
                    </a:lnTo>
                    <a:lnTo>
                      <a:pt x="750061" y="0"/>
                    </a:lnTo>
                    <a:lnTo>
                      <a:pt x="986035" y="143270"/>
                    </a:lnTo>
                    <a:lnTo>
                      <a:pt x="973394" y="214905"/>
                    </a:lnTo>
                    <a:lnTo>
                      <a:pt x="800627" y="63207"/>
                    </a:lnTo>
                    <a:lnTo>
                      <a:pt x="783772" y="101131"/>
                    </a:lnTo>
                    <a:lnTo>
                      <a:pt x="851193" y="214905"/>
                    </a:lnTo>
                    <a:lnTo>
                      <a:pt x="859620" y="320250"/>
                    </a:lnTo>
                    <a:lnTo>
                      <a:pt x="948111" y="375030"/>
                    </a:lnTo>
                    <a:lnTo>
                      <a:pt x="1163016" y="370816"/>
                    </a:lnTo>
                    <a:lnTo>
                      <a:pt x="1129305" y="526728"/>
                    </a:lnTo>
                    <a:lnTo>
                      <a:pt x="1188299" y="606790"/>
                    </a:lnTo>
                    <a:lnTo>
                      <a:pt x="1188299" y="627860"/>
                    </a:lnTo>
                    <a:lnTo>
                      <a:pt x="1289431" y="669998"/>
                    </a:lnTo>
                    <a:lnTo>
                      <a:pt x="1163016" y="792199"/>
                    </a:lnTo>
                    <a:lnTo>
                      <a:pt x="1070312" y="872261"/>
                    </a:lnTo>
                    <a:lnTo>
                      <a:pt x="1057670" y="948110"/>
                    </a:lnTo>
                    <a:lnTo>
                      <a:pt x="956538" y="914400"/>
                    </a:lnTo>
                    <a:lnTo>
                      <a:pt x="863834" y="846978"/>
                    </a:lnTo>
                    <a:lnTo>
                      <a:pt x="724778" y="851192"/>
                    </a:lnTo>
                    <a:lnTo>
                      <a:pt x="657357" y="800626"/>
                    </a:lnTo>
                    <a:lnTo>
                      <a:pt x="581508" y="830123"/>
                    </a:lnTo>
                    <a:lnTo>
                      <a:pt x="501445" y="838551"/>
                    </a:lnTo>
                    <a:lnTo>
                      <a:pt x="429810" y="918613"/>
                    </a:lnTo>
                    <a:lnTo>
                      <a:pt x="328679" y="893331"/>
                    </a:lnTo>
                    <a:lnTo>
                      <a:pt x="273899" y="981821"/>
                    </a:lnTo>
                    <a:lnTo>
                      <a:pt x="181195" y="986035"/>
                    </a:lnTo>
                    <a:lnTo>
                      <a:pt x="7194" y="872261"/>
                    </a:lnTo>
                    <a:lnTo>
                      <a:pt x="42138" y="754274"/>
                    </a:lnTo>
                    <a:lnTo>
                      <a:pt x="84277" y="707922"/>
                    </a:lnTo>
                    <a:lnTo>
                      <a:pt x="42138" y="648929"/>
                    </a:lnTo>
                    <a:lnTo>
                      <a:pt x="42138" y="535155"/>
                    </a:lnTo>
                    <a:lnTo>
                      <a:pt x="0" y="455093"/>
                    </a:lnTo>
                    <a:lnTo>
                      <a:pt x="46352" y="370816"/>
                    </a:lnTo>
                    <a:lnTo>
                      <a:pt x="4214" y="18962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7" name="Freeform 5">
                <a:extLst>
                  <a:ext uri="{FF2B5EF4-FFF2-40B4-BE49-F238E27FC236}">
                    <a16:creationId xmlns:a16="http://schemas.microsoft.com/office/drawing/2014/main" id="{B163B165-5BBC-AECE-4D57-3CF0AA0CADAC}"/>
                  </a:ext>
                </a:extLst>
              </p:cNvPr>
              <p:cNvSpPr/>
              <p:nvPr/>
            </p:nvSpPr>
            <p:spPr>
              <a:xfrm>
                <a:off x="5380039" y="2589214"/>
                <a:ext cx="847725" cy="1319212"/>
              </a:xfrm>
              <a:custGeom>
                <a:avLst/>
                <a:gdLst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58175 w 846979"/>
                  <a:gd name="connsiteY21" fmla="*/ 1243078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69685 w 846979"/>
                  <a:gd name="connsiteY36" fmla="*/ 210691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12137 w 846979"/>
                  <a:gd name="connsiteY41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58175 w 846979"/>
                  <a:gd name="connsiteY21" fmla="*/ 1243078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69685 w 846979"/>
                  <a:gd name="connsiteY36" fmla="*/ 210691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03760 w 846979"/>
                  <a:gd name="connsiteY41" fmla="*/ 55824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58175 w 846979"/>
                  <a:gd name="connsiteY21" fmla="*/ 1243078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69685 w 846979"/>
                  <a:gd name="connsiteY36" fmla="*/ 210691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58175 w 846979"/>
                  <a:gd name="connsiteY21" fmla="*/ 1243078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22009 h 1323141"/>
                  <a:gd name="connsiteX21" fmla="*/ 365610 w 846979"/>
                  <a:gd name="connsiteY21" fmla="*/ 1261664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81821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36877 h 1323141"/>
                  <a:gd name="connsiteX21" fmla="*/ 365610 w 846979"/>
                  <a:gd name="connsiteY21" fmla="*/ 1261664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63236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36877 h 1323141"/>
                  <a:gd name="connsiteX21" fmla="*/ 365610 w 846979"/>
                  <a:gd name="connsiteY21" fmla="*/ 1261664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82640 w 846979"/>
                  <a:gd name="connsiteY40" fmla="*/ 0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5345 h 1323141"/>
                  <a:gd name="connsiteX1" fmla="*/ 653143 w 846979"/>
                  <a:gd name="connsiteY1" fmla="*/ 248615 h 1323141"/>
                  <a:gd name="connsiteX2" fmla="*/ 606791 w 846979"/>
                  <a:gd name="connsiteY2" fmla="*/ 282326 h 1323141"/>
                  <a:gd name="connsiteX3" fmla="*/ 585722 w 846979"/>
                  <a:gd name="connsiteY3" fmla="*/ 358175 h 1323141"/>
                  <a:gd name="connsiteX4" fmla="*/ 556225 w 846979"/>
                  <a:gd name="connsiteY4" fmla="*/ 375030 h 1323141"/>
                  <a:gd name="connsiteX5" fmla="*/ 556225 w 846979"/>
                  <a:gd name="connsiteY5" fmla="*/ 434023 h 1323141"/>
                  <a:gd name="connsiteX6" fmla="*/ 589936 w 846979"/>
                  <a:gd name="connsiteY6" fmla="*/ 463520 h 1323141"/>
                  <a:gd name="connsiteX7" fmla="*/ 598363 w 846979"/>
                  <a:gd name="connsiteY7" fmla="*/ 598363 h 1323141"/>
                  <a:gd name="connsiteX8" fmla="*/ 627860 w 846979"/>
                  <a:gd name="connsiteY8" fmla="*/ 657356 h 1323141"/>
                  <a:gd name="connsiteX9" fmla="*/ 606791 w 846979"/>
                  <a:gd name="connsiteY9" fmla="*/ 792199 h 1323141"/>
                  <a:gd name="connsiteX10" fmla="*/ 741633 w 846979"/>
                  <a:gd name="connsiteY10" fmla="*/ 963236 h 1323141"/>
                  <a:gd name="connsiteX11" fmla="*/ 838551 w 846979"/>
                  <a:gd name="connsiteY11" fmla="*/ 981821 h 1323141"/>
                  <a:gd name="connsiteX12" fmla="*/ 846979 w 846979"/>
                  <a:gd name="connsiteY12" fmla="*/ 1036600 h 1323141"/>
                  <a:gd name="connsiteX13" fmla="*/ 796413 w 846979"/>
                  <a:gd name="connsiteY13" fmla="*/ 1116663 h 1323141"/>
                  <a:gd name="connsiteX14" fmla="*/ 771130 w 846979"/>
                  <a:gd name="connsiteY14" fmla="*/ 1036600 h 1323141"/>
                  <a:gd name="connsiteX15" fmla="*/ 653143 w 846979"/>
                  <a:gd name="connsiteY15" fmla="*/ 1049242 h 1323141"/>
                  <a:gd name="connsiteX16" fmla="*/ 577294 w 846979"/>
                  <a:gd name="connsiteY16" fmla="*/ 1104022 h 1323141"/>
                  <a:gd name="connsiteX17" fmla="*/ 556225 w 846979"/>
                  <a:gd name="connsiteY17" fmla="*/ 1188298 h 1323141"/>
                  <a:gd name="connsiteX18" fmla="*/ 509873 w 846979"/>
                  <a:gd name="connsiteY18" fmla="*/ 1217795 h 1323141"/>
                  <a:gd name="connsiteX19" fmla="*/ 467735 w 846979"/>
                  <a:gd name="connsiteY19" fmla="*/ 1293644 h 1323141"/>
                  <a:gd name="connsiteX20" fmla="*/ 391886 w 846979"/>
                  <a:gd name="connsiteY20" fmla="*/ 1236877 h 1323141"/>
                  <a:gd name="connsiteX21" fmla="*/ 365610 w 846979"/>
                  <a:gd name="connsiteY21" fmla="*/ 1261664 h 1323141"/>
                  <a:gd name="connsiteX22" fmla="*/ 303396 w 846979"/>
                  <a:gd name="connsiteY22" fmla="*/ 1323141 h 1323141"/>
                  <a:gd name="connsiteX23" fmla="*/ 244402 w 846979"/>
                  <a:gd name="connsiteY23" fmla="*/ 1310499 h 1323141"/>
                  <a:gd name="connsiteX24" fmla="*/ 185408 w 846979"/>
                  <a:gd name="connsiteY24" fmla="*/ 1310499 h 1323141"/>
                  <a:gd name="connsiteX25" fmla="*/ 160125 w 846979"/>
                  <a:gd name="connsiteY25" fmla="*/ 1276788 h 1323141"/>
                  <a:gd name="connsiteX26" fmla="*/ 29497 w 846979"/>
                  <a:gd name="connsiteY26" fmla="*/ 1226223 h 1323141"/>
                  <a:gd name="connsiteX27" fmla="*/ 71635 w 846979"/>
                  <a:gd name="connsiteY27" fmla="*/ 1108235 h 1323141"/>
                  <a:gd name="connsiteX28" fmla="*/ 4214 w 846979"/>
                  <a:gd name="connsiteY28" fmla="*/ 1028173 h 1323141"/>
                  <a:gd name="connsiteX29" fmla="*/ 75849 w 846979"/>
                  <a:gd name="connsiteY29" fmla="*/ 905972 h 1323141"/>
                  <a:gd name="connsiteX30" fmla="*/ 71635 w 846979"/>
                  <a:gd name="connsiteY30" fmla="*/ 640501 h 1323141"/>
                  <a:gd name="connsiteX31" fmla="*/ 0 w 846979"/>
                  <a:gd name="connsiteY31" fmla="*/ 564652 h 1323141"/>
                  <a:gd name="connsiteX32" fmla="*/ 54780 w 846979"/>
                  <a:gd name="connsiteY32" fmla="*/ 488803 h 1323141"/>
                  <a:gd name="connsiteX33" fmla="*/ 25283 w 846979"/>
                  <a:gd name="connsiteY33" fmla="*/ 375030 h 1323141"/>
                  <a:gd name="connsiteX34" fmla="*/ 105346 w 846979"/>
                  <a:gd name="connsiteY34" fmla="*/ 337105 h 1323141"/>
                  <a:gd name="connsiteX35" fmla="*/ 189622 w 846979"/>
                  <a:gd name="connsiteY35" fmla="*/ 164339 h 1323141"/>
                  <a:gd name="connsiteX36" fmla="*/ 284553 w 846979"/>
                  <a:gd name="connsiteY36" fmla="*/ 203257 h 1323141"/>
                  <a:gd name="connsiteX37" fmla="*/ 497231 w 846979"/>
                  <a:gd name="connsiteY37" fmla="*/ 75848 h 1323141"/>
                  <a:gd name="connsiteX38" fmla="*/ 632074 w 846979"/>
                  <a:gd name="connsiteY38" fmla="*/ 75848 h 1323141"/>
                  <a:gd name="connsiteX39" fmla="*/ 682640 w 846979"/>
                  <a:gd name="connsiteY39" fmla="*/ 0 h 1323141"/>
                  <a:gd name="connsiteX40" fmla="*/ 656621 w 846979"/>
                  <a:gd name="connsiteY40" fmla="*/ 3717 h 1323141"/>
                  <a:gd name="connsiteX41" fmla="*/ 726063 w 846979"/>
                  <a:gd name="connsiteY41" fmla="*/ 3785 h 1323141"/>
                  <a:gd name="connsiteX42" fmla="*/ 712137 w 846979"/>
                  <a:gd name="connsiteY42" fmla="*/ 105345 h 1323141"/>
                  <a:gd name="connsiteX0" fmla="*/ 712137 w 846979"/>
                  <a:gd name="connsiteY0" fmla="*/ 101628 h 1319424"/>
                  <a:gd name="connsiteX1" fmla="*/ 653143 w 846979"/>
                  <a:gd name="connsiteY1" fmla="*/ 244898 h 1319424"/>
                  <a:gd name="connsiteX2" fmla="*/ 606791 w 846979"/>
                  <a:gd name="connsiteY2" fmla="*/ 278609 h 1319424"/>
                  <a:gd name="connsiteX3" fmla="*/ 585722 w 846979"/>
                  <a:gd name="connsiteY3" fmla="*/ 354458 h 1319424"/>
                  <a:gd name="connsiteX4" fmla="*/ 556225 w 846979"/>
                  <a:gd name="connsiteY4" fmla="*/ 371313 h 1319424"/>
                  <a:gd name="connsiteX5" fmla="*/ 556225 w 846979"/>
                  <a:gd name="connsiteY5" fmla="*/ 430306 h 1319424"/>
                  <a:gd name="connsiteX6" fmla="*/ 589936 w 846979"/>
                  <a:gd name="connsiteY6" fmla="*/ 459803 h 1319424"/>
                  <a:gd name="connsiteX7" fmla="*/ 598363 w 846979"/>
                  <a:gd name="connsiteY7" fmla="*/ 594646 h 1319424"/>
                  <a:gd name="connsiteX8" fmla="*/ 627860 w 846979"/>
                  <a:gd name="connsiteY8" fmla="*/ 653639 h 1319424"/>
                  <a:gd name="connsiteX9" fmla="*/ 606791 w 846979"/>
                  <a:gd name="connsiteY9" fmla="*/ 788482 h 1319424"/>
                  <a:gd name="connsiteX10" fmla="*/ 741633 w 846979"/>
                  <a:gd name="connsiteY10" fmla="*/ 959519 h 1319424"/>
                  <a:gd name="connsiteX11" fmla="*/ 838551 w 846979"/>
                  <a:gd name="connsiteY11" fmla="*/ 978104 h 1319424"/>
                  <a:gd name="connsiteX12" fmla="*/ 846979 w 846979"/>
                  <a:gd name="connsiteY12" fmla="*/ 1032883 h 1319424"/>
                  <a:gd name="connsiteX13" fmla="*/ 796413 w 846979"/>
                  <a:gd name="connsiteY13" fmla="*/ 1112946 h 1319424"/>
                  <a:gd name="connsiteX14" fmla="*/ 771130 w 846979"/>
                  <a:gd name="connsiteY14" fmla="*/ 1032883 h 1319424"/>
                  <a:gd name="connsiteX15" fmla="*/ 653143 w 846979"/>
                  <a:gd name="connsiteY15" fmla="*/ 1045525 h 1319424"/>
                  <a:gd name="connsiteX16" fmla="*/ 577294 w 846979"/>
                  <a:gd name="connsiteY16" fmla="*/ 1100305 h 1319424"/>
                  <a:gd name="connsiteX17" fmla="*/ 556225 w 846979"/>
                  <a:gd name="connsiteY17" fmla="*/ 1184581 h 1319424"/>
                  <a:gd name="connsiteX18" fmla="*/ 509873 w 846979"/>
                  <a:gd name="connsiteY18" fmla="*/ 1214078 h 1319424"/>
                  <a:gd name="connsiteX19" fmla="*/ 467735 w 846979"/>
                  <a:gd name="connsiteY19" fmla="*/ 1289927 h 1319424"/>
                  <a:gd name="connsiteX20" fmla="*/ 391886 w 846979"/>
                  <a:gd name="connsiteY20" fmla="*/ 1233160 h 1319424"/>
                  <a:gd name="connsiteX21" fmla="*/ 365610 w 846979"/>
                  <a:gd name="connsiteY21" fmla="*/ 1257947 h 1319424"/>
                  <a:gd name="connsiteX22" fmla="*/ 303396 w 846979"/>
                  <a:gd name="connsiteY22" fmla="*/ 1319424 h 1319424"/>
                  <a:gd name="connsiteX23" fmla="*/ 244402 w 846979"/>
                  <a:gd name="connsiteY23" fmla="*/ 1306782 h 1319424"/>
                  <a:gd name="connsiteX24" fmla="*/ 185408 w 846979"/>
                  <a:gd name="connsiteY24" fmla="*/ 1306782 h 1319424"/>
                  <a:gd name="connsiteX25" fmla="*/ 160125 w 846979"/>
                  <a:gd name="connsiteY25" fmla="*/ 1273071 h 1319424"/>
                  <a:gd name="connsiteX26" fmla="*/ 29497 w 846979"/>
                  <a:gd name="connsiteY26" fmla="*/ 1222506 h 1319424"/>
                  <a:gd name="connsiteX27" fmla="*/ 71635 w 846979"/>
                  <a:gd name="connsiteY27" fmla="*/ 1104518 h 1319424"/>
                  <a:gd name="connsiteX28" fmla="*/ 4214 w 846979"/>
                  <a:gd name="connsiteY28" fmla="*/ 1024456 h 1319424"/>
                  <a:gd name="connsiteX29" fmla="*/ 75849 w 846979"/>
                  <a:gd name="connsiteY29" fmla="*/ 902255 h 1319424"/>
                  <a:gd name="connsiteX30" fmla="*/ 71635 w 846979"/>
                  <a:gd name="connsiteY30" fmla="*/ 636784 h 1319424"/>
                  <a:gd name="connsiteX31" fmla="*/ 0 w 846979"/>
                  <a:gd name="connsiteY31" fmla="*/ 560935 h 1319424"/>
                  <a:gd name="connsiteX32" fmla="*/ 54780 w 846979"/>
                  <a:gd name="connsiteY32" fmla="*/ 485086 h 1319424"/>
                  <a:gd name="connsiteX33" fmla="*/ 25283 w 846979"/>
                  <a:gd name="connsiteY33" fmla="*/ 371313 h 1319424"/>
                  <a:gd name="connsiteX34" fmla="*/ 105346 w 846979"/>
                  <a:gd name="connsiteY34" fmla="*/ 333388 h 1319424"/>
                  <a:gd name="connsiteX35" fmla="*/ 189622 w 846979"/>
                  <a:gd name="connsiteY35" fmla="*/ 160622 h 1319424"/>
                  <a:gd name="connsiteX36" fmla="*/ 284553 w 846979"/>
                  <a:gd name="connsiteY36" fmla="*/ 199540 h 1319424"/>
                  <a:gd name="connsiteX37" fmla="*/ 497231 w 846979"/>
                  <a:gd name="connsiteY37" fmla="*/ 72131 h 1319424"/>
                  <a:gd name="connsiteX38" fmla="*/ 632074 w 846979"/>
                  <a:gd name="connsiteY38" fmla="*/ 72131 h 1319424"/>
                  <a:gd name="connsiteX39" fmla="*/ 656621 w 846979"/>
                  <a:gd name="connsiteY39" fmla="*/ 0 h 1319424"/>
                  <a:gd name="connsiteX40" fmla="*/ 726063 w 846979"/>
                  <a:gd name="connsiteY40" fmla="*/ 68 h 1319424"/>
                  <a:gd name="connsiteX41" fmla="*/ 712137 w 846979"/>
                  <a:gd name="connsiteY41" fmla="*/ 101628 h 131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46979" h="1319424">
                    <a:moveTo>
                      <a:pt x="712137" y="101628"/>
                    </a:moveTo>
                    <a:lnTo>
                      <a:pt x="653143" y="244898"/>
                    </a:lnTo>
                    <a:lnTo>
                      <a:pt x="606791" y="278609"/>
                    </a:lnTo>
                    <a:lnTo>
                      <a:pt x="585722" y="354458"/>
                    </a:lnTo>
                    <a:lnTo>
                      <a:pt x="556225" y="371313"/>
                    </a:lnTo>
                    <a:lnTo>
                      <a:pt x="556225" y="430306"/>
                    </a:lnTo>
                    <a:lnTo>
                      <a:pt x="589936" y="459803"/>
                    </a:lnTo>
                    <a:lnTo>
                      <a:pt x="598363" y="594646"/>
                    </a:lnTo>
                    <a:lnTo>
                      <a:pt x="627860" y="653639"/>
                    </a:lnTo>
                    <a:lnTo>
                      <a:pt x="606791" y="788482"/>
                    </a:lnTo>
                    <a:lnTo>
                      <a:pt x="741633" y="959519"/>
                    </a:lnTo>
                    <a:lnTo>
                      <a:pt x="838551" y="978104"/>
                    </a:lnTo>
                    <a:lnTo>
                      <a:pt x="846979" y="1032883"/>
                    </a:lnTo>
                    <a:lnTo>
                      <a:pt x="796413" y="1112946"/>
                    </a:lnTo>
                    <a:lnTo>
                      <a:pt x="771130" y="1032883"/>
                    </a:lnTo>
                    <a:lnTo>
                      <a:pt x="653143" y="1045525"/>
                    </a:lnTo>
                    <a:lnTo>
                      <a:pt x="577294" y="1100305"/>
                    </a:lnTo>
                    <a:lnTo>
                      <a:pt x="556225" y="1184581"/>
                    </a:lnTo>
                    <a:lnTo>
                      <a:pt x="509873" y="1214078"/>
                    </a:lnTo>
                    <a:lnTo>
                      <a:pt x="467735" y="1289927"/>
                    </a:lnTo>
                    <a:lnTo>
                      <a:pt x="391886" y="1233160"/>
                    </a:lnTo>
                    <a:lnTo>
                      <a:pt x="365610" y="1257947"/>
                    </a:lnTo>
                    <a:lnTo>
                      <a:pt x="303396" y="1319424"/>
                    </a:lnTo>
                    <a:lnTo>
                      <a:pt x="244402" y="1306782"/>
                    </a:lnTo>
                    <a:lnTo>
                      <a:pt x="185408" y="1306782"/>
                    </a:lnTo>
                    <a:lnTo>
                      <a:pt x="160125" y="1273071"/>
                    </a:lnTo>
                    <a:lnTo>
                      <a:pt x="29497" y="1222506"/>
                    </a:lnTo>
                    <a:lnTo>
                      <a:pt x="71635" y="1104518"/>
                    </a:lnTo>
                    <a:lnTo>
                      <a:pt x="4214" y="1024456"/>
                    </a:lnTo>
                    <a:lnTo>
                      <a:pt x="75849" y="902255"/>
                    </a:lnTo>
                    <a:cubicBezTo>
                      <a:pt x="74444" y="813765"/>
                      <a:pt x="73040" y="725274"/>
                      <a:pt x="71635" y="636784"/>
                    </a:cubicBezTo>
                    <a:lnTo>
                      <a:pt x="0" y="560935"/>
                    </a:lnTo>
                    <a:lnTo>
                      <a:pt x="54780" y="485086"/>
                    </a:lnTo>
                    <a:lnTo>
                      <a:pt x="25283" y="371313"/>
                    </a:lnTo>
                    <a:lnTo>
                      <a:pt x="105346" y="333388"/>
                    </a:lnTo>
                    <a:lnTo>
                      <a:pt x="189622" y="160622"/>
                    </a:lnTo>
                    <a:lnTo>
                      <a:pt x="284553" y="199540"/>
                    </a:lnTo>
                    <a:lnTo>
                      <a:pt x="497231" y="72131"/>
                    </a:lnTo>
                    <a:lnTo>
                      <a:pt x="632074" y="72131"/>
                    </a:lnTo>
                    <a:lnTo>
                      <a:pt x="656621" y="0"/>
                    </a:lnTo>
                    <a:lnTo>
                      <a:pt x="726063" y="68"/>
                    </a:lnTo>
                    <a:lnTo>
                      <a:pt x="712137" y="101628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8" name="Freeform 6">
                <a:extLst>
                  <a:ext uri="{FF2B5EF4-FFF2-40B4-BE49-F238E27FC236}">
                    <a16:creationId xmlns:a16="http://schemas.microsoft.com/office/drawing/2014/main" id="{D95AB0FB-2F51-F696-3049-00BEF7BDE172}"/>
                  </a:ext>
                </a:extLst>
              </p:cNvPr>
              <p:cNvSpPr/>
              <p:nvPr/>
            </p:nvSpPr>
            <p:spPr>
              <a:xfrm>
                <a:off x="5438775" y="3625851"/>
                <a:ext cx="1420813" cy="1327150"/>
              </a:xfrm>
              <a:custGeom>
                <a:avLst/>
                <a:gdLst>
                  <a:gd name="connsiteX0" fmla="*/ 804840 w 1420059"/>
                  <a:gd name="connsiteY0" fmla="*/ 0 h 1327355"/>
                  <a:gd name="connsiteX1" fmla="*/ 927041 w 1420059"/>
                  <a:gd name="connsiteY1" fmla="*/ 122201 h 1327355"/>
                  <a:gd name="connsiteX2" fmla="*/ 943896 w 1420059"/>
                  <a:gd name="connsiteY2" fmla="*/ 193836 h 1327355"/>
                  <a:gd name="connsiteX3" fmla="*/ 1125091 w 1420059"/>
                  <a:gd name="connsiteY3" fmla="*/ 252830 h 1327355"/>
                  <a:gd name="connsiteX4" fmla="*/ 1285216 w 1420059"/>
                  <a:gd name="connsiteY4" fmla="*/ 214905 h 1327355"/>
                  <a:gd name="connsiteX5" fmla="*/ 1327355 w 1420059"/>
                  <a:gd name="connsiteY5" fmla="*/ 240188 h 1327355"/>
                  <a:gd name="connsiteX6" fmla="*/ 1302072 w 1420059"/>
                  <a:gd name="connsiteY6" fmla="*/ 303396 h 1327355"/>
                  <a:gd name="connsiteX7" fmla="*/ 1356851 w 1420059"/>
                  <a:gd name="connsiteY7" fmla="*/ 332892 h 1327355"/>
                  <a:gd name="connsiteX8" fmla="*/ 1420059 w 1420059"/>
                  <a:gd name="connsiteY8" fmla="*/ 370817 h 1327355"/>
                  <a:gd name="connsiteX9" fmla="*/ 1420059 w 1420059"/>
                  <a:gd name="connsiteY9" fmla="*/ 530942 h 1327355"/>
                  <a:gd name="connsiteX10" fmla="*/ 1339996 w 1420059"/>
                  <a:gd name="connsiteY10" fmla="*/ 522515 h 1327355"/>
                  <a:gd name="connsiteX11" fmla="*/ 1184084 w 1420059"/>
                  <a:gd name="connsiteY11" fmla="*/ 796413 h 1327355"/>
                  <a:gd name="connsiteX12" fmla="*/ 1129305 w 1420059"/>
                  <a:gd name="connsiteY12" fmla="*/ 922828 h 1327355"/>
                  <a:gd name="connsiteX13" fmla="*/ 956538 w 1420059"/>
                  <a:gd name="connsiteY13" fmla="*/ 1112450 h 1327355"/>
                  <a:gd name="connsiteX14" fmla="*/ 1045028 w 1420059"/>
                  <a:gd name="connsiteY14" fmla="*/ 1226223 h 1327355"/>
                  <a:gd name="connsiteX15" fmla="*/ 884903 w 1420059"/>
                  <a:gd name="connsiteY15" fmla="*/ 1327355 h 1327355"/>
                  <a:gd name="connsiteX16" fmla="*/ 825909 w 1420059"/>
                  <a:gd name="connsiteY16" fmla="*/ 1230437 h 1327355"/>
                  <a:gd name="connsiteX17" fmla="*/ 703708 w 1420059"/>
                  <a:gd name="connsiteY17" fmla="*/ 1066098 h 1327355"/>
                  <a:gd name="connsiteX18" fmla="*/ 758488 w 1420059"/>
                  <a:gd name="connsiteY18" fmla="*/ 1015532 h 1327355"/>
                  <a:gd name="connsiteX19" fmla="*/ 762702 w 1420059"/>
                  <a:gd name="connsiteY19" fmla="*/ 927042 h 1327355"/>
                  <a:gd name="connsiteX20" fmla="*/ 691067 w 1420059"/>
                  <a:gd name="connsiteY20" fmla="*/ 868048 h 1327355"/>
                  <a:gd name="connsiteX21" fmla="*/ 627860 w 1420059"/>
                  <a:gd name="connsiteY21" fmla="*/ 901759 h 1327355"/>
                  <a:gd name="connsiteX22" fmla="*/ 518300 w 1420059"/>
                  <a:gd name="connsiteY22" fmla="*/ 868048 h 1327355"/>
                  <a:gd name="connsiteX23" fmla="*/ 493017 w 1420059"/>
                  <a:gd name="connsiteY23" fmla="*/ 804841 h 1327355"/>
                  <a:gd name="connsiteX24" fmla="*/ 366602 w 1420059"/>
                  <a:gd name="connsiteY24" fmla="*/ 775344 h 1327355"/>
                  <a:gd name="connsiteX25" fmla="*/ 269684 w 1420059"/>
                  <a:gd name="connsiteY25" fmla="*/ 712137 h 1327355"/>
                  <a:gd name="connsiteX26" fmla="*/ 240188 w 1420059"/>
                  <a:gd name="connsiteY26" fmla="*/ 627860 h 1327355"/>
                  <a:gd name="connsiteX27" fmla="*/ 126414 w 1420059"/>
                  <a:gd name="connsiteY27" fmla="*/ 606791 h 1327355"/>
                  <a:gd name="connsiteX28" fmla="*/ 67421 w 1420059"/>
                  <a:gd name="connsiteY28" fmla="*/ 640502 h 1327355"/>
                  <a:gd name="connsiteX29" fmla="*/ 71635 w 1420059"/>
                  <a:gd name="connsiteY29" fmla="*/ 691068 h 1327355"/>
                  <a:gd name="connsiteX30" fmla="*/ 0 w 1420059"/>
                  <a:gd name="connsiteY30" fmla="*/ 699495 h 1327355"/>
                  <a:gd name="connsiteX31" fmla="*/ 160125 w 1420059"/>
                  <a:gd name="connsiteY31" fmla="*/ 404527 h 1327355"/>
                  <a:gd name="connsiteX32" fmla="*/ 130628 w 1420059"/>
                  <a:gd name="connsiteY32" fmla="*/ 337106 h 1327355"/>
                  <a:gd name="connsiteX33" fmla="*/ 168553 w 1420059"/>
                  <a:gd name="connsiteY33" fmla="*/ 303396 h 1327355"/>
                  <a:gd name="connsiteX34" fmla="*/ 198049 w 1420059"/>
                  <a:gd name="connsiteY34" fmla="*/ 269685 h 1327355"/>
                  <a:gd name="connsiteX35" fmla="*/ 240188 w 1420059"/>
                  <a:gd name="connsiteY35" fmla="*/ 282327 h 1327355"/>
                  <a:gd name="connsiteX36" fmla="*/ 337106 w 1420059"/>
                  <a:gd name="connsiteY36" fmla="*/ 193836 h 1327355"/>
                  <a:gd name="connsiteX37" fmla="*/ 404527 w 1420059"/>
                  <a:gd name="connsiteY37" fmla="*/ 248616 h 1327355"/>
                  <a:gd name="connsiteX38" fmla="*/ 463520 w 1420059"/>
                  <a:gd name="connsiteY38" fmla="*/ 185409 h 1327355"/>
                  <a:gd name="connsiteX39" fmla="*/ 497231 w 1420059"/>
                  <a:gd name="connsiteY39" fmla="*/ 143270 h 1327355"/>
                  <a:gd name="connsiteX40" fmla="*/ 522514 w 1420059"/>
                  <a:gd name="connsiteY40" fmla="*/ 63208 h 1327355"/>
                  <a:gd name="connsiteX41" fmla="*/ 589935 w 1420059"/>
                  <a:gd name="connsiteY41" fmla="*/ 12642 h 1327355"/>
                  <a:gd name="connsiteX42" fmla="*/ 716350 w 1420059"/>
                  <a:gd name="connsiteY42" fmla="*/ 4214 h 1327355"/>
                  <a:gd name="connsiteX43" fmla="*/ 728991 w 1420059"/>
                  <a:gd name="connsiteY43" fmla="*/ 84277 h 1327355"/>
                  <a:gd name="connsiteX44" fmla="*/ 804840 w 1420059"/>
                  <a:gd name="connsiteY44" fmla="*/ 0 h 1327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420059" h="1327355">
                    <a:moveTo>
                      <a:pt x="804840" y="0"/>
                    </a:moveTo>
                    <a:lnTo>
                      <a:pt x="927041" y="122201"/>
                    </a:lnTo>
                    <a:lnTo>
                      <a:pt x="943896" y="193836"/>
                    </a:lnTo>
                    <a:lnTo>
                      <a:pt x="1125091" y="252830"/>
                    </a:lnTo>
                    <a:lnTo>
                      <a:pt x="1285216" y="214905"/>
                    </a:lnTo>
                    <a:lnTo>
                      <a:pt x="1327355" y="240188"/>
                    </a:lnTo>
                    <a:lnTo>
                      <a:pt x="1302072" y="303396"/>
                    </a:lnTo>
                    <a:lnTo>
                      <a:pt x="1356851" y="332892"/>
                    </a:lnTo>
                    <a:lnTo>
                      <a:pt x="1420059" y="370817"/>
                    </a:lnTo>
                    <a:lnTo>
                      <a:pt x="1420059" y="530942"/>
                    </a:lnTo>
                    <a:lnTo>
                      <a:pt x="1339996" y="522515"/>
                    </a:lnTo>
                    <a:lnTo>
                      <a:pt x="1184084" y="796413"/>
                    </a:lnTo>
                    <a:lnTo>
                      <a:pt x="1129305" y="922828"/>
                    </a:lnTo>
                    <a:lnTo>
                      <a:pt x="956538" y="1112450"/>
                    </a:lnTo>
                    <a:lnTo>
                      <a:pt x="1045028" y="1226223"/>
                    </a:lnTo>
                    <a:lnTo>
                      <a:pt x="884903" y="1327355"/>
                    </a:lnTo>
                    <a:lnTo>
                      <a:pt x="825909" y="1230437"/>
                    </a:lnTo>
                    <a:lnTo>
                      <a:pt x="703708" y="1066098"/>
                    </a:lnTo>
                    <a:lnTo>
                      <a:pt x="758488" y="1015532"/>
                    </a:lnTo>
                    <a:lnTo>
                      <a:pt x="762702" y="927042"/>
                    </a:lnTo>
                    <a:lnTo>
                      <a:pt x="691067" y="868048"/>
                    </a:lnTo>
                    <a:lnTo>
                      <a:pt x="627860" y="901759"/>
                    </a:lnTo>
                    <a:lnTo>
                      <a:pt x="518300" y="868048"/>
                    </a:lnTo>
                    <a:lnTo>
                      <a:pt x="493017" y="804841"/>
                    </a:lnTo>
                    <a:lnTo>
                      <a:pt x="366602" y="775344"/>
                    </a:lnTo>
                    <a:lnTo>
                      <a:pt x="269684" y="712137"/>
                    </a:lnTo>
                    <a:lnTo>
                      <a:pt x="240188" y="627860"/>
                    </a:lnTo>
                    <a:lnTo>
                      <a:pt x="126414" y="606791"/>
                    </a:lnTo>
                    <a:lnTo>
                      <a:pt x="67421" y="640502"/>
                    </a:lnTo>
                    <a:lnTo>
                      <a:pt x="71635" y="691068"/>
                    </a:lnTo>
                    <a:lnTo>
                      <a:pt x="0" y="699495"/>
                    </a:lnTo>
                    <a:lnTo>
                      <a:pt x="160125" y="404527"/>
                    </a:lnTo>
                    <a:lnTo>
                      <a:pt x="130628" y="337106"/>
                    </a:lnTo>
                    <a:lnTo>
                      <a:pt x="168553" y="303396"/>
                    </a:lnTo>
                    <a:lnTo>
                      <a:pt x="198049" y="269685"/>
                    </a:lnTo>
                    <a:lnTo>
                      <a:pt x="240188" y="282327"/>
                    </a:lnTo>
                    <a:lnTo>
                      <a:pt x="337106" y="193836"/>
                    </a:lnTo>
                    <a:lnTo>
                      <a:pt x="404527" y="248616"/>
                    </a:lnTo>
                    <a:lnTo>
                      <a:pt x="463520" y="185409"/>
                    </a:lnTo>
                    <a:lnTo>
                      <a:pt x="497231" y="143270"/>
                    </a:lnTo>
                    <a:lnTo>
                      <a:pt x="522514" y="63208"/>
                    </a:lnTo>
                    <a:lnTo>
                      <a:pt x="589935" y="12642"/>
                    </a:lnTo>
                    <a:lnTo>
                      <a:pt x="716350" y="4214"/>
                    </a:lnTo>
                    <a:lnTo>
                      <a:pt x="728991" y="84277"/>
                    </a:lnTo>
                    <a:lnTo>
                      <a:pt x="804840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89" name="Freeform 7">
                <a:extLst>
                  <a:ext uri="{FF2B5EF4-FFF2-40B4-BE49-F238E27FC236}">
                    <a16:creationId xmlns:a16="http://schemas.microsoft.com/office/drawing/2014/main" id="{26EA7B41-355F-6D11-0C47-315FCFB86FE5}"/>
                  </a:ext>
                </a:extLst>
              </p:cNvPr>
              <p:cNvSpPr/>
              <p:nvPr/>
            </p:nvSpPr>
            <p:spPr>
              <a:xfrm>
                <a:off x="6442076" y="4124325"/>
                <a:ext cx="847725" cy="939800"/>
              </a:xfrm>
              <a:custGeom>
                <a:avLst/>
                <a:gdLst>
                  <a:gd name="connsiteX0" fmla="*/ 425596 w 846979"/>
                  <a:gd name="connsiteY0" fmla="*/ 0 h 939683"/>
                  <a:gd name="connsiteX1" fmla="*/ 476162 w 846979"/>
                  <a:gd name="connsiteY1" fmla="*/ 71635 h 939683"/>
                  <a:gd name="connsiteX2" fmla="*/ 543583 w 846979"/>
                  <a:gd name="connsiteY2" fmla="*/ 71635 h 939683"/>
                  <a:gd name="connsiteX3" fmla="*/ 648929 w 846979"/>
                  <a:gd name="connsiteY3" fmla="*/ 33710 h 939683"/>
                  <a:gd name="connsiteX4" fmla="*/ 813268 w 846979"/>
                  <a:gd name="connsiteY4" fmla="*/ 84276 h 939683"/>
                  <a:gd name="connsiteX5" fmla="*/ 846979 w 846979"/>
                  <a:gd name="connsiteY5" fmla="*/ 160125 h 939683"/>
                  <a:gd name="connsiteX6" fmla="*/ 762702 w 846979"/>
                  <a:gd name="connsiteY6" fmla="*/ 438237 h 939683"/>
                  <a:gd name="connsiteX7" fmla="*/ 830123 w 846979"/>
                  <a:gd name="connsiteY7" fmla="*/ 526728 h 939683"/>
                  <a:gd name="connsiteX8" fmla="*/ 750061 w 846979"/>
                  <a:gd name="connsiteY8" fmla="*/ 552011 h 939683"/>
                  <a:gd name="connsiteX9" fmla="*/ 720564 w 846979"/>
                  <a:gd name="connsiteY9" fmla="*/ 636287 h 939683"/>
                  <a:gd name="connsiteX10" fmla="*/ 724778 w 846979"/>
                  <a:gd name="connsiteY10" fmla="*/ 766916 h 939683"/>
                  <a:gd name="connsiteX11" fmla="*/ 539370 w 846979"/>
                  <a:gd name="connsiteY11" fmla="*/ 821695 h 939683"/>
                  <a:gd name="connsiteX12" fmla="*/ 505659 w 846979"/>
                  <a:gd name="connsiteY12" fmla="*/ 939683 h 939683"/>
                  <a:gd name="connsiteX13" fmla="*/ 383458 w 846979"/>
                  <a:gd name="connsiteY13" fmla="*/ 834337 h 939683"/>
                  <a:gd name="connsiteX14" fmla="*/ 429810 w 846979"/>
                  <a:gd name="connsiteY14" fmla="*/ 809054 h 939683"/>
                  <a:gd name="connsiteX15" fmla="*/ 425596 w 846979"/>
                  <a:gd name="connsiteY15" fmla="*/ 707922 h 939683"/>
                  <a:gd name="connsiteX16" fmla="*/ 290754 w 846979"/>
                  <a:gd name="connsiteY16" fmla="*/ 720564 h 939683"/>
                  <a:gd name="connsiteX17" fmla="*/ 155912 w 846979"/>
                  <a:gd name="connsiteY17" fmla="*/ 632073 h 939683"/>
                  <a:gd name="connsiteX18" fmla="*/ 0 w 846979"/>
                  <a:gd name="connsiteY18" fmla="*/ 568866 h 939683"/>
                  <a:gd name="connsiteX19" fmla="*/ 113773 w 846979"/>
                  <a:gd name="connsiteY19" fmla="*/ 438237 h 939683"/>
                  <a:gd name="connsiteX20" fmla="*/ 324465 w 846979"/>
                  <a:gd name="connsiteY20" fmla="*/ 42138 h 939683"/>
                  <a:gd name="connsiteX21" fmla="*/ 425596 w 846979"/>
                  <a:gd name="connsiteY21" fmla="*/ 0 h 9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46979" h="939683">
                    <a:moveTo>
                      <a:pt x="425596" y="0"/>
                    </a:moveTo>
                    <a:lnTo>
                      <a:pt x="476162" y="71635"/>
                    </a:lnTo>
                    <a:lnTo>
                      <a:pt x="543583" y="71635"/>
                    </a:lnTo>
                    <a:lnTo>
                      <a:pt x="648929" y="33710"/>
                    </a:lnTo>
                    <a:lnTo>
                      <a:pt x="813268" y="84276"/>
                    </a:lnTo>
                    <a:lnTo>
                      <a:pt x="846979" y="160125"/>
                    </a:lnTo>
                    <a:lnTo>
                      <a:pt x="762702" y="438237"/>
                    </a:lnTo>
                    <a:lnTo>
                      <a:pt x="830123" y="526728"/>
                    </a:lnTo>
                    <a:lnTo>
                      <a:pt x="750061" y="552011"/>
                    </a:lnTo>
                    <a:lnTo>
                      <a:pt x="720564" y="636287"/>
                    </a:lnTo>
                    <a:lnTo>
                      <a:pt x="724778" y="766916"/>
                    </a:lnTo>
                    <a:lnTo>
                      <a:pt x="539370" y="821695"/>
                    </a:lnTo>
                    <a:lnTo>
                      <a:pt x="505659" y="939683"/>
                    </a:lnTo>
                    <a:lnTo>
                      <a:pt x="383458" y="834337"/>
                    </a:lnTo>
                    <a:lnTo>
                      <a:pt x="429810" y="809054"/>
                    </a:lnTo>
                    <a:lnTo>
                      <a:pt x="425596" y="707922"/>
                    </a:lnTo>
                    <a:lnTo>
                      <a:pt x="290754" y="720564"/>
                    </a:lnTo>
                    <a:lnTo>
                      <a:pt x="155912" y="632073"/>
                    </a:lnTo>
                    <a:lnTo>
                      <a:pt x="0" y="568866"/>
                    </a:lnTo>
                    <a:lnTo>
                      <a:pt x="113773" y="438237"/>
                    </a:lnTo>
                    <a:lnTo>
                      <a:pt x="324465" y="42138"/>
                    </a:lnTo>
                    <a:lnTo>
                      <a:pt x="425596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0" name="Freeform 8">
                <a:extLst>
                  <a:ext uri="{FF2B5EF4-FFF2-40B4-BE49-F238E27FC236}">
                    <a16:creationId xmlns:a16="http://schemas.microsoft.com/office/drawing/2014/main" id="{ED7536A1-B064-A36E-D47B-54E8DD5A4F01}"/>
                  </a:ext>
                </a:extLst>
              </p:cNvPr>
              <p:cNvSpPr/>
              <p:nvPr/>
            </p:nvSpPr>
            <p:spPr>
              <a:xfrm>
                <a:off x="6989764" y="4224338"/>
                <a:ext cx="898525" cy="1293812"/>
              </a:xfrm>
              <a:custGeom>
                <a:avLst/>
                <a:gdLst>
                  <a:gd name="connsiteX0" fmla="*/ 299182 w 897545"/>
                  <a:gd name="connsiteY0" fmla="*/ 58994 h 1293645"/>
                  <a:gd name="connsiteX1" fmla="*/ 362389 w 897545"/>
                  <a:gd name="connsiteY1" fmla="*/ 0 h 1293645"/>
                  <a:gd name="connsiteX2" fmla="*/ 484590 w 897545"/>
                  <a:gd name="connsiteY2" fmla="*/ 12642 h 1293645"/>
                  <a:gd name="connsiteX3" fmla="*/ 522515 w 897545"/>
                  <a:gd name="connsiteY3" fmla="*/ 50566 h 1293645"/>
                  <a:gd name="connsiteX4" fmla="*/ 665785 w 897545"/>
                  <a:gd name="connsiteY4" fmla="*/ 63208 h 1293645"/>
                  <a:gd name="connsiteX5" fmla="*/ 720564 w 897545"/>
                  <a:gd name="connsiteY5" fmla="*/ 151698 h 1293645"/>
                  <a:gd name="connsiteX6" fmla="*/ 779558 w 897545"/>
                  <a:gd name="connsiteY6" fmla="*/ 151698 h 1293645"/>
                  <a:gd name="connsiteX7" fmla="*/ 821696 w 897545"/>
                  <a:gd name="connsiteY7" fmla="*/ 206478 h 1293645"/>
                  <a:gd name="connsiteX8" fmla="*/ 813268 w 897545"/>
                  <a:gd name="connsiteY8" fmla="*/ 269685 h 1293645"/>
                  <a:gd name="connsiteX9" fmla="*/ 897545 w 897545"/>
                  <a:gd name="connsiteY9" fmla="*/ 366603 h 1293645"/>
                  <a:gd name="connsiteX10" fmla="*/ 868048 w 897545"/>
                  <a:gd name="connsiteY10" fmla="*/ 434024 h 1293645"/>
                  <a:gd name="connsiteX11" fmla="*/ 889117 w 897545"/>
                  <a:gd name="connsiteY11" fmla="*/ 509873 h 1293645"/>
                  <a:gd name="connsiteX12" fmla="*/ 750061 w 897545"/>
                  <a:gd name="connsiteY12" fmla="*/ 526728 h 1293645"/>
                  <a:gd name="connsiteX13" fmla="*/ 644715 w 897545"/>
                  <a:gd name="connsiteY13" fmla="*/ 615219 h 1293645"/>
                  <a:gd name="connsiteX14" fmla="*/ 678426 w 897545"/>
                  <a:gd name="connsiteY14" fmla="*/ 661571 h 1293645"/>
                  <a:gd name="connsiteX15" fmla="*/ 518301 w 897545"/>
                  <a:gd name="connsiteY15" fmla="*/ 825910 h 1293645"/>
                  <a:gd name="connsiteX16" fmla="*/ 581508 w 897545"/>
                  <a:gd name="connsiteY16" fmla="*/ 901759 h 1293645"/>
                  <a:gd name="connsiteX17" fmla="*/ 615219 w 897545"/>
                  <a:gd name="connsiteY17" fmla="*/ 1023960 h 1293645"/>
                  <a:gd name="connsiteX18" fmla="*/ 695281 w 897545"/>
                  <a:gd name="connsiteY18" fmla="*/ 1070312 h 1293645"/>
                  <a:gd name="connsiteX19" fmla="*/ 716350 w 897545"/>
                  <a:gd name="connsiteY19" fmla="*/ 1146161 h 1293645"/>
                  <a:gd name="connsiteX20" fmla="*/ 530942 w 897545"/>
                  <a:gd name="connsiteY20" fmla="*/ 1293645 h 1293645"/>
                  <a:gd name="connsiteX21" fmla="*/ 400314 w 897545"/>
                  <a:gd name="connsiteY21" fmla="*/ 1175658 h 1293645"/>
                  <a:gd name="connsiteX22" fmla="*/ 400314 w 897545"/>
                  <a:gd name="connsiteY22" fmla="*/ 1078740 h 1293645"/>
                  <a:gd name="connsiteX23" fmla="*/ 290754 w 897545"/>
                  <a:gd name="connsiteY23" fmla="*/ 1032387 h 1293645"/>
                  <a:gd name="connsiteX24" fmla="*/ 290754 w 897545"/>
                  <a:gd name="connsiteY24" fmla="*/ 889117 h 1293645"/>
                  <a:gd name="connsiteX25" fmla="*/ 101132 w 897545"/>
                  <a:gd name="connsiteY25" fmla="*/ 863834 h 1293645"/>
                  <a:gd name="connsiteX26" fmla="*/ 0 w 897545"/>
                  <a:gd name="connsiteY26" fmla="*/ 712137 h 1293645"/>
                  <a:gd name="connsiteX27" fmla="*/ 155912 w 897545"/>
                  <a:gd name="connsiteY27" fmla="*/ 665785 h 1293645"/>
                  <a:gd name="connsiteX28" fmla="*/ 168553 w 897545"/>
                  <a:gd name="connsiteY28" fmla="*/ 560439 h 1293645"/>
                  <a:gd name="connsiteX29" fmla="*/ 202264 w 897545"/>
                  <a:gd name="connsiteY29" fmla="*/ 455093 h 1293645"/>
                  <a:gd name="connsiteX30" fmla="*/ 273899 w 897545"/>
                  <a:gd name="connsiteY30" fmla="*/ 412955 h 1293645"/>
                  <a:gd name="connsiteX31" fmla="*/ 223333 w 897545"/>
                  <a:gd name="connsiteY31" fmla="*/ 332893 h 1293645"/>
                  <a:gd name="connsiteX32" fmla="*/ 299182 w 897545"/>
                  <a:gd name="connsiteY32" fmla="*/ 58994 h 1293645"/>
                  <a:gd name="connsiteX0" fmla="*/ 299182 w 897545"/>
                  <a:gd name="connsiteY0" fmla="*/ 58994 h 1293645"/>
                  <a:gd name="connsiteX1" fmla="*/ 362389 w 897545"/>
                  <a:gd name="connsiteY1" fmla="*/ 0 h 1293645"/>
                  <a:gd name="connsiteX2" fmla="*/ 484590 w 897545"/>
                  <a:gd name="connsiteY2" fmla="*/ 12642 h 1293645"/>
                  <a:gd name="connsiteX3" fmla="*/ 522515 w 897545"/>
                  <a:gd name="connsiteY3" fmla="*/ 50566 h 1293645"/>
                  <a:gd name="connsiteX4" fmla="*/ 665785 w 897545"/>
                  <a:gd name="connsiteY4" fmla="*/ 63208 h 1293645"/>
                  <a:gd name="connsiteX5" fmla="*/ 720564 w 897545"/>
                  <a:gd name="connsiteY5" fmla="*/ 151698 h 1293645"/>
                  <a:gd name="connsiteX6" fmla="*/ 779558 w 897545"/>
                  <a:gd name="connsiteY6" fmla="*/ 151698 h 1293645"/>
                  <a:gd name="connsiteX7" fmla="*/ 821696 w 897545"/>
                  <a:gd name="connsiteY7" fmla="*/ 206478 h 1293645"/>
                  <a:gd name="connsiteX8" fmla="*/ 813268 w 897545"/>
                  <a:gd name="connsiteY8" fmla="*/ 269685 h 1293645"/>
                  <a:gd name="connsiteX9" fmla="*/ 897545 w 897545"/>
                  <a:gd name="connsiteY9" fmla="*/ 366603 h 1293645"/>
                  <a:gd name="connsiteX10" fmla="*/ 879199 w 897545"/>
                  <a:gd name="connsiteY10" fmla="*/ 445175 h 1293645"/>
                  <a:gd name="connsiteX11" fmla="*/ 889117 w 897545"/>
                  <a:gd name="connsiteY11" fmla="*/ 509873 h 1293645"/>
                  <a:gd name="connsiteX12" fmla="*/ 750061 w 897545"/>
                  <a:gd name="connsiteY12" fmla="*/ 526728 h 1293645"/>
                  <a:gd name="connsiteX13" fmla="*/ 644715 w 897545"/>
                  <a:gd name="connsiteY13" fmla="*/ 615219 h 1293645"/>
                  <a:gd name="connsiteX14" fmla="*/ 678426 w 897545"/>
                  <a:gd name="connsiteY14" fmla="*/ 661571 h 1293645"/>
                  <a:gd name="connsiteX15" fmla="*/ 518301 w 897545"/>
                  <a:gd name="connsiteY15" fmla="*/ 825910 h 1293645"/>
                  <a:gd name="connsiteX16" fmla="*/ 581508 w 897545"/>
                  <a:gd name="connsiteY16" fmla="*/ 901759 h 1293645"/>
                  <a:gd name="connsiteX17" fmla="*/ 615219 w 897545"/>
                  <a:gd name="connsiteY17" fmla="*/ 1023960 h 1293645"/>
                  <a:gd name="connsiteX18" fmla="*/ 695281 w 897545"/>
                  <a:gd name="connsiteY18" fmla="*/ 1070312 h 1293645"/>
                  <a:gd name="connsiteX19" fmla="*/ 716350 w 897545"/>
                  <a:gd name="connsiteY19" fmla="*/ 1146161 h 1293645"/>
                  <a:gd name="connsiteX20" fmla="*/ 530942 w 897545"/>
                  <a:gd name="connsiteY20" fmla="*/ 1293645 h 1293645"/>
                  <a:gd name="connsiteX21" fmla="*/ 400314 w 897545"/>
                  <a:gd name="connsiteY21" fmla="*/ 1175658 h 1293645"/>
                  <a:gd name="connsiteX22" fmla="*/ 400314 w 897545"/>
                  <a:gd name="connsiteY22" fmla="*/ 1078740 h 1293645"/>
                  <a:gd name="connsiteX23" fmla="*/ 290754 w 897545"/>
                  <a:gd name="connsiteY23" fmla="*/ 1032387 h 1293645"/>
                  <a:gd name="connsiteX24" fmla="*/ 290754 w 897545"/>
                  <a:gd name="connsiteY24" fmla="*/ 889117 h 1293645"/>
                  <a:gd name="connsiteX25" fmla="*/ 101132 w 897545"/>
                  <a:gd name="connsiteY25" fmla="*/ 863834 h 1293645"/>
                  <a:gd name="connsiteX26" fmla="*/ 0 w 897545"/>
                  <a:gd name="connsiteY26" fmla="*/ 712137 h 1293645"/>
                  <a:gd name="connsiteX27" fmla="*/ 155912 w 897545"/>
                  <a:gd name="connsiteY27" fmla="*/ 665785 h 1293645"/>
                  <a:gd name="connsiteX28" fmla="*/ 168553 w 897545"/>
                  <a:gd name="connsiteY28" fmla="*/ 560439 h 1293645"/>
                  <a:gd name="connsiteX29" fmla="*/ 202264 w 897545"/>
                  <a:gd name="connsiteY29" fmla="*/ 455093 h 1293645"/>
                  <a:gd name="connsiteX30" fmla="*/ 273899 w 897545"/>
                  <a:gd name="connsiteY30" fmla="*/ 412955 h 1293645"/>
                  <a:gd name="connsiteX31" fmla="*/ 223333 w 897545"/>
                  <a:gd name="connsiteY31" fmla="*/ 332893 h 1293645"/>
                  <a:gd name="connsiteX32" fmla="*/ 299182 w 897545"/>
                  <a:gd name="connsiteY32" fmla="*/ 58994 h 1293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897545" h="1293645">
                    <a:moveTo>
                      <a:pt x="299182" y="58994"/>
                    </a:moveTo>
                    <a:lnTo>
                      <a:pt x="362389" y="0"/>
                    </a:lnTo>
                    <a:lnTo>
                      <a:pt x="484590" y="12642"/>
                    </a:lnTo>
                    <a:lnTo>
                      <a:pt x="522515" y="50566"/>
                    </a:lnTo>
                    <a:lnTo>
                      <a:pt x="665785" y="63208"/>
                    </a:lnTo>
                    <a:lnTo>
                      <a:pt x="720564" y="151698"/>
                    </a:lnTo>
                    <a:lnTo>
                      <a:pt x="779558" y="151698"/>
                    </a:lnTo>
                    <a:lnTo>
                      <a:pt x="821696" y="206478"/>
                    </a:lnTo>
                    <a:lnTo>
                      <a:pt x="813268" y="269685"/>
                    </a:lnTo>
                    <a:lnTo>
                      <a:pt x="897545" y="366603"/>
                    </a:lnTo>
                    <a:lnTo>
                      <a:pt x="879199" y="445175"/>
                    </a:lnTo>
                    <a:lnTo>
                      <a:pt x="889117" y="509873"/>
                    </a:lnTo>
                    <a:lnTo>
                      <a:pt x="750061" y="526728"/>
                    </a:lnTo>
                    <a:lnTo>
                      <a:pt x="644715" y="615219"/>
                    </a:lnTo>
                    <a:lnTo>
                      <a:pt x="678426" y="661571"/>
                    </a:lnTo>
                    <a:lnTo>
                      <a:pt x="518301" y="825910"/>
                    </a:lnTo>
                    <a:lnTo>
                      <a:pt x="581508" y="901759"/>
                    </a:lnTo>
                    <a:lnTo>
                      <a:pt x="615219" y="1023960"/>
                    </a:lnTo>
                    <a:lnTo>
                      <a:pt x="695281" y="1070312"/>
                    </a:lnTo>
                    <a:lnTo>
                      <a:pt x="716350" y="1146161"/>
                    </a:lnTo>
                    <a:lnTo>
                      <a:pt x="530942" y="1293645"/>
                    </a:lnTo>
                    <a:lnTo>
                      <a:pt x="400314" y="1175658"/>
                    </a:lnTo>
                    <a:lnTo>
                      <a:pt x="400314" y="1078740"/>
                    </a:lnTo>
                    <a:lnTo>
                      <a:pt x="290754" y="1032387"/>
                    </a:lnTo>
                    <a:lnTo>
                      <a:pt x="290754" y="889117"/>
                    </a:lnTo>
                    <a:lnTo>
                      <a:pt x="101132" y="863834"/>
                    </a:lnTo>
                    <a:lnTo>
                      <a:pt x="0" y="712137"/>
                    </a:lnTo>
                    <a:lnTo>
                      <a:pt x="155912" y="665785"/>
                    </a:lnTo>
                    <a:lnTo>
                      <a:pt x="168553" y="560439"/>
                    </a:lnTo>
                    <a:lnTo>
                      <a:pt x="202264" y="455093"/>
                    </a:lnTo>
                    <a:lnTo>
                      <a:pt x="273899" y="412955"/>
                    </a:lnTo>
                    <a:lnTo>
                      <a:pt x="223333" y="332893"/>
                    </a:lnTo>
                    <a:lnTo>
                      <a:pt x="299182" y="58994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1" name="Freeform 9">
                <a:extLst>
                  <a:ext uri="{FF2B5EF4-FFF2-40B4-BE49-F238E27FC236}">
                    <a16:creationId xmlns:a16="http://schemas.microsoft.com/office/drawing/2014/main" id="{DFF7D26E-64E4-7630-7C1A-1757F89FED44}"/>
                  </a:ext>
                </a:extLst>
              </p:cNvPr>
              <p:cNvSpPr/>
              <p:nvPr/>
            </p:nvSpPr>
            <p:spPr>
              <a:xfrm>
                <a:off x="5932488" y="2219326"/>
                <a:ext cx="1589087" cy="1984375"/>
              </a:xfrm>
              <a:custGeom>
                <a:avLst/>
                <a:gdLst>
                  <a:gd name="connsiteX0" fmla="*/ 771130 w 1588612"/>
                  <a:gd name="connsiteY0" fmla="*/ 109559 h 1984711"/>
                  <a:gd name="connsiteX1" fmla="*/ 796413 w 1588612"/>
                  <a:gd name="connsiteY1" fmla="*/ 176980 h 1984711"/>
                  <a:gd name="connsiteX2" fmla="*/ 771130 w 1588612"/>
                  <a:gd name="connsiteY2" fmla="*/ 206477 h 1984711"/>
                  <a:gd name="connsiteX3" fmla="*/ 834338 w 1588612"/>
                  <a:gd name="connsiteY3" fmla="*/ 316037 h 1984711"/>
                  <a:gd name="connsiteX4" fmla="*/ 766916 w 1588612"/>
                  <a:gd name="connsiteY4" fmla="*/ 370816 h 1984711"/>
                  <a:gd name="connsiteX5" fmla="*/ 758489 w 1588612"/>
                  <a:gd name="connsiteY5" fmla="*/ 530942 h 1984711"/>
                  <a:gd name="connsiteX6" fmla="*/ 855407 w 1588612"/>
                  <a:gd name="connsiteY6" fmla="*/ 636287 h 1984711"/>
                  <a:gd name="connsiteX7" fmla="*/ 804841 w 1588612"/>
                  <a:gd name="connsiteY7" fmla="*/ 703708 h 1984711"/>
                  <a:gd name="connsiteX8" fmla="*/ 821696 w 1588612"/>
                  <a:gd name="connsiteY8" fmla="*/ 758488 h 1984711"/>
                  <a:gd name="connsiteX9" fmla="*/ 914400 w 1588612"/>
                  <a:gd name="connsiteY9" fmla="*/ 771130 h 1984711"/>
                  <a:gd name="connsiteX10" fmla="*/ 927042 w 1588612"/>
                  <a:gd name="connsiteY10" fmla="*/ 825909 h 1984711"/>
                  <a:gd name="connsiteX11" fmla="*/ 1002891 w 1588612"/>
                  <a:gd name="connsiteY11" fmla="*/ 804840 h 1984711"/>
                  <a:gd name="connsiteX12" fmla="*/ 1061884 w 1588612"/>
                  <a:gd name="connsiteY12" fmla="*/ 872261 h 1984711"/>
                  <a:gd name="connsiteX13" fmla="*/ 1129305 w 1588612"/>
                  <a:gd name="connsiteY13" fmla="*/ 884903 h 1984711"/>
                  <a:gd name="connsiteX14" fmla="*/ 1171444 w 1588612"/>
                  <a:gd name="connsiteY14" fmla="*/ 948110 h 1984711"/>
                  <a:gd name="connsiteX15" fmla="*/ 1247292 w 1588612"/>
                  <a:gd name="connsiteY15" fmla="*/ 901758 h 1984711"/>
                  <a:gd name="connsiteX16" fmla="*/ 1306286 w 1588612"/>
                  <a:gd name="connsiteY16" fmla="*/ 931255 h 1984711"/>
                  <a:gd name="connsiteX17" fmla="*/ 1377921 w 1588612"/>
                  <a:gd name="connsiteY17" fmla="*/ 948110 h 1984711"/>
                  <a:gd name="connsiteX18" fmla="*/ 1428487 w 1588612"/>
                  <a:gd name="connsiteY18" fmla="*/ 1023959 h 1984711"/>
                  <a:gd name="connsiteX19" fmla="*/ 1588612 w 1588612"/>
                  <a:gd name="connsiteY19" fmla="*/ 1036601 h 1984711"/>
                  <a:gd name="connsiteX20" fmla="*/ 1550688 w 1588612"/>
                  <a:gd name="connsiteY20" fmla="*/ 1158802 h 1984711"/>
                  <a:gd name="connsiteX21" fmla="*/ 1500122 w 1588612"/>
                  <a:gd name="connsiteY21" fmla="*/ 1196726 h 1984711"/>
                  <a:gd name="connsiteX22" fmla="*/ 1495908 w 1588612"/>
                  <a:gd name="connsiteY22" fmla="*/ 1255720 h 1984711"/>
                  <a:gd name="connsiteX23" fmla="*/ 1420059 w 1588612"/>
                  <a:gd name="connsiteY23" fmla="*/ 1272575 h 1984711"/>
                  <a:gd name="connsiteX24" fmla="*/ 1420059 w 1588612"/>
                  <a:gd name="connsiteY24" fmla="*/ 1390562 h 1984711"/>
                  <a:gd name="connsiteX25" fmla="*/ 1382135 w 1588612"/>
                  <a:gd name="connsiteY25" fmla="*/ 1424273 h 1984711"/>
                  <a:gd name="connsiteX26" fmla="*/ 1259934 w 1588612"/>
                  <a:gd name="connsiteY26" fmla="*/ 1445342 h 1984711"/>
                  <a:gd name="connsiteX27" fmla="*/ 1222009 w 1588612"/>
                  <a:gd name="connsiteY27" fmla="*/ 1748737 h 1984711"/>
                  <a:gd name="connsiteX28" fmla="*/ 1146161 w 1588612"/>
                  <a:gd name="connsiteY28" fmla="*/ 1727668 h 1984711"/>
                  <a:gd name="connsiteX29" fmla="*/ 1074526 w 1588612"/>
                  <a:gd name="connsiteY29" fmla="*/ 1799303 h 1984711"/>
                  <a:gd name="connsiteX30" fmla="*/ 1141947 w 1588612"/>
                  <a:gd name="connsiteY30" fmla="*/ 1955214 h 1984711"/>
                  <a:gd name="connsiteX31" fmla="*/ 1007104 w 1588612"/>
                  <a:gd name="connsiteY31" fmla="*/ 1984711 h 1984711"/>
                  <a:gd name="connsiteX32" fmla="*/ 914400 w 1588612"/>
                  <a:gd name="connsiteY32" fmla="*/ 1904649 h 1984711"/>
                  <a:gd name="connsiteX33" fmla="*/ 914400 w 1588612"/>
                  <a:gd name="connsiteY33" fmla="*/ 1774020 h 1984711"/>
                  <a:gd name="connsiteX34" fmla="*/ 813268 w 1588612"/>
                  <a:gd name="connsiteY34" fmla="*/ 1715026 h 1984711"/>
                  <a:gd name="connsiteX35" fmla="*/ 821696 w 1588612"/>
                  <a:gd name="connsiteY35" fmla="*/ 1643391 h 1984711"/>
                  <a:gd name="connsiteX36" fmla="*/ 775344 w 1588612"/>
                  <a:gd name="connsiteY36" fmla="*/ 1622322 h 1984711"/>
                  <a:gd name="connsiteX37" fmla="*/ 615219 w 1588612"/>
                  <a:gd name="connsiteY37" fmla="*/ 1656033 h 1984711"/>
                  <a:gd name="connsiteX38" fmla="*/ 446666 w 1588612"/>
                  <a:gd name="connsiteY38" fmla="*/ 1605467 h 1984711"/>
                  <a:gd name="connsiteX39" fmla="*/ 421383 w 1588612"/>
                  <a:gd name="connsiteY39" fmla="*/ 1529618 h 1984711"/>
                  <a:gd name="connsiteX40" fmla="*/ 294968 w 1588612"/>
                  <a:gd name="connsiteY40" fmla="*/ 1403203 h 1984711"/>
                  <a:gd name="connsiteX41" fmla="*/ 294968 w 1588612"/>
                  <a:gd name="connsiteY41" fmla="*/ 1335782 h 1984711"/>
                  <a:gd name="connsiteX42" fmla="*/ 202264 w 1588612"/>
                  <a:gd name="connsiteY42" fmla="*/ 1339996 h 1984711"/>
                  <a:gd name="connsiteX43" fmla="*/ 63208 w 1588612"/>
                  <a:gd name="connsiteY43" fmla="*/ 1158802 h 1984711"/>
                  <a:gd name="connsiteX44" fmla="*/ 71635 w 1588612"/>
                  <a:gd name="connsiteY44" fmla="*/ 1019745 h 1984711"/>
                  <a:gd name="connsiteX45" fmla="*/ 37925 w 1588612"/>
                  <a:gd name="connsiteY45" fmla="*/ 948110 h 1984711"/>
                  <a:gd name="connsiteX46" fmla="*/ 29497 w 1588612"/>
                  <a:gd name="connsiteY46" fmla="*/ 830123 h 1984711"/>
                  <a:gd name="connsiteX47" fmla="*/ 0 w 1588612"/>
                  <a:gd name="connsiteY47" fmla="*/ 787985 h 1984711"/>
                  <a:gd name="connsiteX48" fmla="*/ 0 w 1588612"/>
                  <a:gd name="connsiteY48" fmla="*/ 754274 h 1984711"/>
                  <a:gd name="connsiteX49" fmla="*/ 50566 w 1588612"/>
                  <a:gd name="connsiteY49" fmla="*/ 712136 h 1984711"/>
                  <a:gd name="connsiteX50" fmla="*/ 63208 w 1588612"/>
                  <a:gd name="connsiteY50" fmla="*/ 644715 h 1984711"/>
                  <a:gd name="connsiteX51" fmla="*/ 92704 w 1588612"/>
                  <a:gd name="connsiteY51" fmla="*/ 627860 h 1984711"/>
                  <a:gd name="connsiteX52" fmla="*/ 176981 w 1588612"/>
                  <a:gd name="connsiteY52" fmla="*/ 450879 h 1984711"/>
                  <a:gd name="connsiteX53" fmla="*/ 341320 w 1588612"/>
                  <a:gd name="connsiteY53" fmla="*/ 370816 h 1984711"/>
                  <a:gd name="connsiteX54" fmla="*/ 434024 w 1588612"/>
                  <a:gd name="connsiteY54" fmla="*/ 265471 h 1984711"/>
                  <a:gd name="connsiteX55" fmla="*/ 375031 w 1588612"/>
                  <a:gd name="connsiteY55" fmla="*/ 172767 h 1984711"/>
                  <a:gd name="connsiteX56" fmla="*/ 463521 w 1588612"/>
                  <a:gd name="connsiteY56" fmla="*/ 105345 h 1984711"/>
                  <a:gd name="connsiteX57" fmla="*/ 526728 w 1588612"/>
                  <a:gd name="connsiteY57" fmla="*/ 0 h 1984711"/>
                  <a:gd name="connsiteX58" fmla="*/ 682640 w 1588612"/>
                  <a:gd name="connsiteY58" fmla="*/ 126414 h 1984711"/>
                  <a:gd name="connsiteX59" fmla="*/ 771130 w 1588612"/>
                  <a:gd name="connsiteY59" fmla="*/ 109559 h 198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588612" h="1984711">
                    <a:moveTo>
                      <a:pt x="771130" y="109559"/>
                    </a:moveTo>
                    <a:lnTo>
                      <a:pt x="796413" y="176980"/>
                    </a:lnTo>
                    <a:lnTo>
                      <a:pt x="771130" y="206477"/>
                    </a:lnTo>
                    <a:lnTo>
                      <a:pt x="834338" y="316037"/>
                    </a:lnTo>
                    <a:lnTo>
                      <a:pt x="766916" y="370816"/>
                    </a:lnTo>
                    <a:lnTo>
                      <a:pt x="758489" y="530942"/>
                    </a:lnTo>
                    <a:lnTo>
                      <a:pt x="855407" y="636287"/>
                    </a:lnTo>
                    <a:lnTo>
                      <a:pt x="804841" y="703708"/>
                    </a:lnTo>
                    <a:lnTo>
                      <a:pt x="821696" y="758488"/>
                    </a:lnTo>
                    <a:lnTo>
                      <a:pt x="914400" y="771130"/>
                    </a:lnTo>
                    <a:lnTo>
                      <a:pt x="927042" y="825909"/>
                    </a:lnTo>
                    <a:lnTo>
                      <a:pt x="1002891" y="804840"/>
                    </a:lnTo>
                    <a:lnTo>
                      <a:pt x="1061884" y="872261"/>
                    </a:lnTo>
                    <a:lnTo>
                      <a:pt x="1129305" y="884903"/>
                    </a:lnTo>
                    <a:lnTo>
                      <a:pt x="1171444" y="948110"/>
                    </a:lnTo>
                    <a:lnTo>
                      <a:pt x="1247292" y="901758"/>
                    </a:lnTo>
                    <a:lnTo>
                      <a:pt x="1306286" y="931255"/>
                    </a:lnTo>
                    <a:lnTo>
                      <a:pt x="1377921" y="948110"/>
                    </a:lnTo>
                    <a:lnTo>
                      <a:pt x="1428487" y="1023959"/>
                    </a:lnTo>
                    <a:lnTo>
                      <a:pt x="1588612" y="1036601"/>
                    </a:lnTo>
                    <a:lnTo>
                      <a:pt x="1550688" y="1158802"/>
                    </a:lnTo>
                    <a:lnTo>
                      <a:pt x="1500122" y="1196726"/>
                    </a:lnTo>
                    <a:lnTo>
                      <a:pt x="1495908" y="1255720"/>
                    </a:lnTo>
                    <a:lnTo>
                      <a:pt x="1420059" y="1272575"/>
                    </a:lnTo>
                    <a:lnTo>
                      <a:pt x="1420059" y="1390562"/>
                    </a:lnTo>
                    <a:lnTo>
                      <a:pt x="1382135" y="1424273"/>
                    </a:lnTo>
                    <a:lnTo>
                      <a:pt x="1259934" y="1445342"/>
                    </a:lnTo>
                    <a:lnTo>
                      <a:pt x="1222009" y="1748737"/>
                    </a:lnTo>
                    <a:lnTo>
                      <a:pt x="1146161" y="1727668"/>
                    </a:lnTo>
                    <a:lnTo>
                      <a:pt x="1074526" y="1799303"/>
                    </a:lnTo>
                    <a:lnTo>
                      <a:pt x="1141947" y="1955214"/>
                    </a:lnTo>
                    <a:lnTo>
                      <a:pt x="1007104" y="1984711"/>
                    </a:lnTo>
                    <a:lnTo>
                      <a:pt x="914400" y="1904649"/>
                    </a:lnTo>
                    <a:lnTo>
                      <a:pt x="914400" y="1774020"/>
                    </a:lnTo>
                    <a:lnTo>
                      <a:pt x="813268" y="1715026"/>
                    </a:lnTo>
                    <a:lnTo>
                      <a:pt x="821696" y="1643391"/>
                    </a:lnTo>
                    <a:lnTo>
                      <a:pt x="775344" y="1622322"/>
                    </a:lnTo>
                    <a:lnTo>
                      <a:pt x="615219" y="1656033"/>
                    </a:lnTo>
                    <a:lnTo>
                      <a:pt x="446666" y="1605467"/>
                    </a:lnTo>
                    <a:lnTo>
                      <a:pt x="421383" y="1529618"/>
                    </a:lnTo>
                    <a:lnTo>
                      <a:pt x="294968" y="1403203"/>
                    </a:lnTo>
                    <a:lnTo>
                      <a:pt x="294968" y="1335782"/>
                    </a:lnTo>
                    <a:lnTo>
                      <a:pt x="202264" y="1339996"/>
                    </a:lnTo>
                    <a:lnTo>
                      <a:pt x="63208" y="1158802"/>
                    </a:lnTo>
                    <a:lnTo>
                      <a:pt x="71635" y="1019745"/>
                    </a:lnTo>
                    <a:lnTo>
                      <a:pt x="37925" y="948110"/>
                    </a:lnTo>
                    <a:lnTo>
                      <a:pt x="29497" y="830123"/>
                    </a:lnTo>
                    <a:lnTo>
                      <a:pt x="0" y="787985"/>
                    </a:lnTo>
                    <a:lnTo>
                      <a:pt x="0" y="754274"/>
                    </a:lnTo>
                    <a:lnTo>
                      <a:pt x="50566" y="712136"/>
                    </a:lnTo>
                    <a:lnTo>
                      <a:pt x="63208" y="644715"/>
                    </a:lnTo>
                    <a:lnTo>
                      <a:pt x="92704" y="627860"/>
                    </a:lnTo>
                    <a:lnTo>
                      <a:pt x="176981" y="450879"/>
                    </a:lnTo>
                    <a:lnTo>
                      <a:pt x="341320" y="370816"/>
                    </a:lnTo>
                    <a:lnTo>
                      <a:pt x="434024" y="265471"/>
                    </a:lnTo>
                    <a:lnTo>
                      <a:pt x="375031" y="172767"/>
                    </a:lnTo>
                    <a:lnTo>
                      <a:pt x="463521" y="105345"/>
                    </a:lnTo>
                    <a:lnTo>
                      <a:pt x="526728" y="0"/>
                    </a:lnTo>
                    <a:lnTo>
                      <a:pt x="682640" y="126414"/>
                    </a:lnTo>
                    <a:lnTo>
                      <a:pt x="771130" y="109559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2" name="Freeform 10">
                <a:extLst>
                  <a:ext uri="{FF2B5EF4-FFF2-40B4-BE49-F238E27FC236}">
                    <a16:creationId xmlns:a16="http://schemas.microsoft.com/office/drawing/2014/main" id="{5E32235A-370A-4773-92DD-F263D12F63E8}"/>
                  </a:ext>
                </a:extLst>
              </p:cNvPr>
              <p:cNvSpPr/>
              <p:nvPr/>
            </p:nvSpPr>
            <p:spPr>
              <a:xfrm>
                <a:off x="7499351" y="4656773"/>
                <a:ext cx="1189038" cy="1033462"/>
              </a:xfrm>
              <a:custGeom>
                <a:avLst/>
                <a:gdLst>
                  <a:gd name="connsiteX0" fmla="*/ 375030 w 1188299"/>
                  <a:gd name="connsiteY0" fmla="*/ 0 h 1032387"/>
                  <a:gd name="connsiteX1" fmla="*/ 375030 w 1188299"/>
                  <a:gd name="connsiteY1" fmla="*/ 0 h 1032387"/>
                  <a:gd name="connsiteX2" fmla="*/ 438238 w 1188299"/>
                  <a:gd name="connsiteY2" fmla="*/ 4214 h 1032387"/>
                  <a:gd name="connsiteX3" fmla="*/ 455093 w 1188299"/>
                  <a:gd name="connsiteY3" fmla="*/ 8428 h 1032387"/>
                  <a:gd name="connsiteX4" fmla="*/ 602577 w 1188299"/>
                  <a:gd name="connsiteY4" fmla="*/ 21069 h 1032387"/>
                  <a:gd name="connsiteX5" fmla="*/ 640501 w 1188299"/>
                  <a:gd name="connsiteY5" fmla="*/ 206478 h 1032387"/>
                  <a:gd name="connsiteX6" fmla="*/ 712136 w 1188299"/>
                  <a:gd name="connsiteY6" fmla="*/ 248616 h 1032387"/>
                  <a:gd name="connsiteX7" fmla="*/ 1040815 w 1188299"/>
                  <a:gd name="connsiteY7" fmla="*/ 147484 h 1032387"/>
                  <a:gd name="connsiteX8" fmla="*/ 1078739 w 1188299"/>
                  <a:gd name="connsiteY8" fmla="*/ 417169 h 1032387"/>
                  <a:gd name="connsiteX9" fmla="*/ 1087167 w 1188299"/>
                  <a:gd name="connsiteY9" fmla="*/ 467735 h 1032387"/>
                  <a:gd name="connsiteX10" fmla="*/ 1087167 w 1188299"/>
                  <a:gd name="connsiteY10" fmla="*/ 467735 h 1032387"/>
                  <a:gd name="connsiteX11" fmla="*/ 1074525 w 1188299"/>
                  <a:gd name="connsiteY11" fmla="*/ 543584 h 1032387"/>
                  <a:gd name="connsiteX12" fmla="*/ 1129305 w 1188299"/>
                  <a:gd name="connsiteY12" fmla="*/ 577294 h 1032387"/>
                  <a:gd name="connsiteX13" fmla="*/ 1188299 w 1188299"/>
                  <a:gd name="connsiteY13" fmla="*/ 804841 h 1032387"/>
                  <a:gd name="connsiteX14" fmla="*/ 998677 w 1188299"/>
                  <a:gd name="connsiteY14" fmla="*/ 813268 h 1032387"/>
                  <a:gd name="connsiteX15" fmla="*/ 998677 w 1188299"/>
                  <a:gd name="connsiteY15" fmla="*/ 876476 h 1032387"/>
                  <a:gd name="connsiteX16" fmla="*/ 931255 w 1188299"/>
                  <a:gd name="connsiteY16" fmla="*/ 910186 h 1032387"/>
                  <a:gd name="connsiteX17" fmla="*/ 859620 w 1188299"/>
                  <a:gd name="connsiteY17" fmla="*/ 842765 h 1032387"/>
                  <a:gd name="connsiteX18" fmla="*/ 657357 w 1188299"/>
                  <a:gd name="connsiteY18" fmla="*/ 851193 h 1032387"/>
                  <a:gd name="connsiteX19" fmla="*/ 623646 w 1188299"/>
                  <a:gd name="connsiteY19" fmla="*/ 910186 h 1032387"/>
                  <a:gd name="connsiteX20" fmla="*/ 573080 w 1188299"/>
                  <a:gd name="connsiteY20" fmla="*/ 910186 h 1032387"/>
                  <a:gd name="connsiteX21" fmla="*/ 493018 w 1188299"/>
                  <a:gd name="connsiteY21" fmla="*/ 1032387 h 1032387"/>
                  <a:gd name="connsiteX22" fmla="*/ 455093 w 1188299"/>
                  <a:gd name="connsiteY22" fmla="*/ 977608 h 1032387"/>
                  <a:gd name="connsiteX23" fmla="*/ 404527 w 1188299"/>
                  <a:gd name="connsiteY23" fmla="*/ 998677 h 1032387"/>
                  <a:gd name="connsiteX24" fmla="*/ 400313 w 1188299"/>
                  <a:gd name="connsiteY24" fmla="*/ 855407 h 1032387"/>
                  <a:gd name="connsiteX25" fmla="*/ 316037 w 1188299"/>
                  <a:gd name="connsiteY25" fmla="*/ 830124 h 1032387"/>
                  <a:gd name="connsiteX26" fmla="*/ 269685 w 1188299"/>
                  <a:gd name="connsiteY26" fmla="*/ 733206 h 1032387"/>
                  <a:gd name="connsiteX27" fmla="*/ 214905 w 1188299"/>
                  <a:gd name="connsiteY27" fmla="*/ 699495 h 1032387"/>
                  <a:gd name="connsiteX28" fmla="*/ 189622 w 1188299"/>
                  <a:gd name="connsiteY28" fmla="*/ 636288 h 1032387"/>
                  <a:gd name="connsiteX29" fmla="*/ 105346 w 1188299"/>
                  <a:gd name="connsiteY29" fmla="*/ 585722 h 1032387"/>
                  <a:gd name="connsiteX30" fmla="*/ 63207 w 1188299"/>
                  <a:gd name="connsiteY30" fmla="*/ 463521 h 1032387"/>
                  <a:gd name="connsiteX31" fmla="*/ 0 w 1188299"/>
                  <a:gd name="connsiteY31" fmla="*/ 391886 h 1032387"/>
                  <a:gd name="connsiteX32" fmla="*/ 168553 w 1188299"/>
                  <a:gd name="connsiteY32" fmla="*/ 227547 h 1032387"/>
                  <a:gd name="connsiteX33" fmla="*/ 139056 w 1188299"/>
                  <a:gd name="connsiteY33" fmla="*/ 176981 h 1032387"/>
                  <a:gd name="connsiteX34" fmla="*/ 244402 w 1188299"/>
                  <a:gd name="connsiteY34" fmla="*/ 88490 h 1032387"/>
                  <a:gd name="connsiteX35" fmla="*/ 383458 w 1188299"/>
                  <a:gd name="connsiteY35" fmla="*/ 71635 h 1032387"/>
                  <a:gd name="connsiteX36" fmla="*/ 375030 w 1188299"/>
                  <a:gd name="connsiteY36" fmla="*/ 0 h 103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8299" h="1032387">
                    <a:moveTo>
                      <a:pt x="375030" y="0"/>
                    </a:moveTo>
                    <a:lnTo>
                      <a:pt x="375030" y="0"/>
                    </a:lnTo>
                    <a:cubicBezTo>
                      <a:pt x="396099" y="1405"/>
                      <a:pt x="417238" y="2003"/>
                      <a:pt x="438238" y="4214"/>
                    </a:cubicBezTo>
                    <a:cubicBezTo>
                      <a:pt x="443997" y="4820"/>
                      <a:pt x="455093" y="8428"/>
                      <a:pt x="455093" y="8428"/>
                    </a:cubicBezTo>
                    <a:lnTo>
                      <a:pt x="602577" y="21069"/>
                    </a:lnTo>
                    <a:lnTo>
                      <a:pt x="640501" y="206478"/>
                    </a:lnTo>
                    <a:lnTo>
                      <a:pt x="712136" y="248616"/>
                    </a:lnTo>
                    <a:lnTo>
                      <a:pt x="1040815" y="147484"/>
                    </a:lnTo>
                    <a:lnTo>
                      <a:pt x="1078739" y="417169"/>
                    </a:lnTo>
                    <a:lnTo>
                      <a:pt x="1087167" y="467735"/>
                    </a:lnTo>
                    <a:lnTo>
                      <a:pt x="1087167" y="467735"/>
                    </a:lnTo>
                    <a:lnTo>
                      <a:pt x="1074525" y="543584"/>
                    </a:lnTo>
                    <a:lnTo>
                      <a:pt x="1129305" y="577294"/>
                    </a:lnTo>
                    <a:lnTo>
                      <a:pt x="1188299" y="804841"/>
                    </a:lnTo>
                    <a:lnTo>
                      <a:pt x="998677" y="813268"/>
                    </a:lnTo>
                    <a:lnTo>
                      <a:pt x="998677" y="876476"/>
                    </a:lnTo>
                    <a:lnTo>
                      <a:pt x="931255" y="910186"/>
                    </a:lnTo>
                    <a:lnTo>
                      <a:pt x="859620" y="842765"/>
                    </a:lnTo>
                    <a:lnTo>
                      <a:pt x="657357" y="851193"/>
                    </a:lnTo>
                    <a:lnTo>
                      <a:pt x="623646" y="910186"/>
                    </a:lnTo>
                    <a:lnTo>
                      <a:pt x="573080" y="910186"/>
                    </a:lnTo>
                    <a:lnTo>
                      <a:pt x="493018" y="1032387"/>
                    </a:lnTo>
                    <a:lnTo>
                      <a:pt x="455093" y="977608"/>
                    </a:lnTo>
                    <a:lnTo>
                      <a:pt x="404527" y="998677"/>
                    </a:lnTo>
                    <a:lnTo>
                      <a:pt x="400313" y="855407"/>
                    </a:lnTo>
                    <a:lnTo>
                      <a:pt x="316037" y="830124"/>
                    </a:lnTo>
                    <a:lnTo>
                      <a:pt x="269685" y="733206"/>
                    </a:lnTo>
                    <a:lnTo>
                      <a:pt x="214905" y="699495"/>
                    </a:lnTo>
                    <a:lnTo>
                      <a:pt x="189622" y="636288"/>
                    </a:lnTo>
                    <a:lnTo>
                      <a:pt x="105346" y="585722"/>
                    </a:lnTo>
                    <a:lnTo>
                      <a:pt x="63207" y="463521"/>
                    </a:lnTo>
                    <a:lnTo>
                      <a:pt x="0" y="391886"/>
                    </a:lnTo>
                    <a:lnTo>
                      <a:pt x="168553" y="227547"/>
                    </a:lnTo>
                    <a:lnTo>
                      <a:pt x="139056" y="176981"/>
                    </a:lnTo>
                    <a:lnTo>
                      <a:pt x="244402" y="88490"/>
                    </a:lnTo>
                    <a:lnTo>
                      <a:pt x="383458" y="71635"/>
                    </a:lnTo>
                    <a:lnTo>
                      <a:pt x="375030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3" name="Freeform 11">
                <a:extLst>
                  <a:ext uri="{FF2B5EF4-FFF2-40B4-BE49-F238E27FC236}">
                    <a16:creationId xmlns:a16="http://schemas.microsoft.com/office/drawing/2014/main" id="{40414979-6256-E078-0579-56D38BD7F6B9}"/>
                  </a:ext>
                </a:extLst>
              </p:cNvPr>
              <p:cNvSpPr/>
              <p:nvPr/>
            </p:nvSpPr>
            <p:spPr>
              <a:xfrm>
                <a:off x="7007225" y="3238500"/>
                <a:ext cx="1309688" cy="1176338"/>
              </a:xfrm>
              <a:custGeom>
                <a:avLst/>
                <a:gdLst>
                  <a:gd name="connsiteX0" fmla="*/ 505659 w 1302071"/>
                  <a:gd name="connsiteY0" fmla="*/ 21069 h 1171444"/>
                  <a:gd name="connsiteX1" fmla="*/ 606790 w 1302071"/>
                  <a:gd name="connsiteY1" fmla="*/ 0 h 1171444"/>
                  <a:gd name="connsiteX2" fmla="*/ 712136 w 1302071"/>
                  <a:gd name="connsiteY2" fmla="*/ 58994 h 1171444"/>
                  <a:gd name="connsiteX3" fmla="*/ 960752 w 1302071"/>
                  <a:gd name="connsiteY3" fmla="*/ 58994 h 1171444"/>
                  <a:gd name="connsiteX4" fmla="*/ 986035 w 1302071"/>
                  <a:gd name="connsiteY4" fmla="*/ 151698 h 1171444"/>
                  <a:gd name="connsiteX5" fmla="*/ 1070311 w 1302071"/>
                  <a:gd name="connsiteY5" fmla="*/ 181195 h 1171444"/>
                  <a:gd name="connsiteX6" fmla="*/ 1066097 w 1302071"/>
                  <a:gd name="connsiteY6" fmla="*/ 320251 h 1171444"/>
                  <a:gd name="connsiteX7" fmla="*/ 1264147 w 1302071"/>
                  <a:gd name="connsiteY7" fmla="*/ 332892 h 1171444"/>
                  <a:gd name="connsiteX8" fmla="*/ 1302071 w 1302071"/>
                  <a:gd name="connsiteY8" fmla="*/ 442452 h 1171444"/>
                  <a:gd name="connsiteX9" fmla="*/ 1276788 w 1302071"/>
                  <a:gd name="connsiteY9" fmla="*/ 514087 h 1171444"/>
                  <a:gd name="connsiteX10" fmla="*/ 1158801 w 1302071"/>
                  <a:gd name="connsiteY10" fmla="*/ 535156 h 1171444"/>
                  <a:gd name="connsiteX11" fmla="*/ 1179870 w 1302071"/>
                  <a:gd name="connsiteY11" fmla="*/ 598363 h 1171444"/>
                  <a:gd name="connsiteX12" fmla="*/ 1234650 w 1302071"/>
                  <a:gd name="connsiteY12" fmla="*/ 703709 h 1171444"/>
                  <a:gd name="connsiteX13" fmla="*/ 1120877 w 1302071"/>
                  <a:gd name="connsiteY13" fmla="*/ 855407 h 1171444"/>
                  <a:gd name="connsiteX14" fmla="*/ 1061883 w 1302071"/>
                  <a:gd name="connsiteY14" fmla="*/ 889117 h 1171444"/>
                  <a:gd name="connsiteX15" fmla="*/ 1074525 w 1302071"/>
                  <a:gd name="connsiteY15" fmla="*/ 905973 h 1171444"/>
                  <a:gd name="connsiteX16" fmla="*/ 943896 w 1302071"/>
                  <a:gd name="connsiteY16" fmla="*/ 931255 h 1171444"/>
                  <a:gd name="connsiteX17" fmla="*/ 931255 w 1302071"/>
                  <a:gd name="connsiteY17" fmla="*/ 986035 h 1171444"/>
                  <a:gd name="connsiteX18" fmla="*/ 973393 w 1302071"/>
                  <a:gd name="connsiteY18" fmla="*/ 1011318 h 1171444"/>
                  <a:gd name="connsiteX19" fmla="*/ 977607 w 1302071"/>
                  <a:gd name="connsiteY19" fmla="*/ 1074526 h 1171444"/>
                  <a:gd name="connsiteX20" fmla="*/ 893330 w 1302071"/>
                  <a:gd name="connsiteY20" fmla="*/ 1045029 h 1171444"/>
                  <a:gd name="connsiteX21" fmla="*/ 800626 w 1302071"/>
                  <a:gd name="connsiteY21" fmla="*/ 1171444 h 1171444"/>
                  <a:gd name="connsiteX22" fmla="*/ 754274 w 1302071"/>
                  <a:gd name="connsiteY22" fmla="*/ 1129305 h 1171444"/>
                  <a:gd name="connsiteX23" fmla="*/ 707922 w 1302071"/>
                  <a:gd name="connsiteY23" fmla="*/ 1133519 h 1171444"/>
                  <a:gd name="connsiteX24" fmla="*/ 657356 w 1302071"/>
                  <a:gd name="connsiteY24" fmla="*/ 1057670 h 1171444"/>
                  <a:gd name="connsiteX25" fmla="*/ 497231 w 1302071"/>
                  <a:gd name="connsiteY25" fmla="*/ 1032387 h 1171444"/>
                  <a:gd name="connsiteX26" fmla="*/ 446665 w 1302071"/>
                  <a:gd name="connsiteY26" fmla="*/ 994463 h 1171444"/>
                  <a:gd name="connsiteX27" fmla="*/ 311823 w 1302071"/>
                  <a:gd name="connsiteY27" fmla="*/ 986035 h 1171444"/>
                  <a:gd name="connsiteX28" fmla="*/ 278112 w 1302071"/>
                  <a:gd name="connsiteY28" fmla="*/ 1023960 h 1171444"/>
                  <a:gd name="connsiteX29" fmla="*/ 269684 w 1302071"/>
                  <a:gd name="connsiteY29" fmla="*/ 952325 h 1171444"/>
                  <a:gd name="connsiteX30" fmla="*/ 50565 w 1302071"/>
                  <a:gd name="connsiteY30" fmla="*/ 910186 h 1171444"/>
                  <a:gd name="connsiteX31" fmla="*/ 0 w 1302071"/>
                  <a:gd name="connsiteY31" fmla="*/ 775344 h 1171444"/>
                  <a:gd name="connsiteX32" fmla="*/ 88490 w 1302071"/>
                  <a:gd name="connsiteY32" fmla="*/ 707923 h 1171444"/>
                  <a:gd name="connsiteX33" fmla="*/ 143270 w 1302071"/>
                  <a:gd name="connsiteY33" fmla="*/ 720564 h 1171444"/>
                  <a:gd name="connsiteX34" fmla="*/ 193835 w 1302071"/>
                  <a:gd name="connsiteY34" fmla="*/ 421383 h 1171444"/>
                  <a:gd name="connsiteX35" fmla="*/ 299181 w 1302071"/>
                  <a:gd name="connsiteY35" fmla="*/ 400314 h 1171444"/>
                  <a:gd name="connsiteX36" fmla="*/ 341319 w 1302071"/>
                  <a:gd name="connsiteY36" fmla="*/ 358175 h 1171444"/>
                  <a:gd name="connsiteX37" fmla="*/ 345533 w 1302071"/>
                  <a:gd name="connsiteY37" fmla="*/ 244402 h 1171444"/>
                  <a:gd name="connsiteX38" fmla="*/ 408741 w 1302071"/>
                  <a:gd name="connsiteY38" fmla="*/ 227547 h 1171444"/>
                  <a:gd name="connsiteX39" fmla="*/ 429810 w 1302071"/>
                  <a:gd name="connsiteY39" fmla="*/ 164339 h 1171444"/>
                  <a:gd name="connsiteX40" fmla="*/ 484589 w 1302071"/>
                  <a:gd name="connsiteY40" fmla="*/ 134843 h 1171444"/>
                  <a:gd name="connsiteX41" fmla="*/ 505659 w 1302071"/>
                  <a:gd name="connsiteY41" fmla="*/ 21069 h 1171444"/>
                  <a:gd name="connsiteX0" fmla="*/ 505659 w 1302071"/>
                  <a:gd name="connsiteY0" fmla="*/ 21069 h 1171444"/>
                  <a:gd name="connsiteX1" fmla="*/ 606790 w 1302071"/>
                  <a:gd name="connsiteY1" fmla="*/ 0 h 1171444"/>
                  <a:gd name="connsiteX2" fmla="*/ 712136 w 1302071"/>
                  <a:gd name="connsiteY2" fmla="*/ 58994 h 1171444"/>
                  <a:gd name="connsiteX3" fmla="*/ 960752 w 1302071"/>
                  <a:gd name="connsiteY3" fmla="*/ 58994 h 1171444"/>
                  <a:gd name="connsiteX4" fmla="*/ 986035 w 1302071"/>
                  <a:gd name="connsiteY4" fmla="*/ 151698 h 1171444"/>
                  <a:gd name="connsiteX5" fmla="*/ 1070311 w 1302071"/>
                  <a:gd name="connsiteY5" fmla="*/ 181195 h 1171444"/>
                  <a:gd name="connsiteX6" fmla="*/ 1066097 w 1302071"/>
                  <a:gd name="connsiteY6" fmla="*/ 320251 h 1171444"/>
                  <a:gd name="connsiteX7" fmla="*/ 1264147 w 1302071"/>
                  <a:gd name="connsiteY7" fmla="*/ 332892 h 1171444"/>
                  <a:gd name="connsiteX8" fmla="*/ 1302071 w 1302071"/>
                  <a:gd name="connsiteY8" fmla="*/ 442452 h 1171444"/>
                  <a:gd name="connsiteX9" fmla="*/ 1276788 w 1302071"/>
                  <a:gd name="connsiteY9" fmla="*/ 514087 h 1171444"/>
                  <a:gd name="connsiteX10" fmla="*/ 1158801 w 1302071"/>
                  <a:gd name="connsiteY10" fmla="*/ 535156 h 1171444"/>
                  <a:gd name="connsiteX11" fmla="*/ 1179870 w 1302071"/>
                  <a:gd name="connsiteY11" fmla="*/ 598363 h 1171444"/>
                  <a:gd name="connsiteX12" fmla="*/ 1234650 w 1302071"/>
                  <a:gd name="connsiteY12" fmla="*/ 703709 h 1171444"/>
                  <a:gd name="connsiteX13" fmla="*/ 1120877 w 1302071"/>
                  <a:gd name="connsiteY13" fmla="*/ 855407 h 1171444"/>
                  <a:gd name="connsiteX14" fmla="*/ 1061883 w 1302071"/>
                  <a:gd name="connsiteY14" fmla="*/ 889117 h 1171444"/>
                  <a:gd name="connsiteX15" fmla="*/ 1074525 w 1302071"/>
                  <a:gd name="connsiteY15" fmla="*/ 905973 h 1171444"/>
                  <a:gd name="connsiteX16" fmla="*/ 943896 w 1302071"/>
                  <a:gd name="connsiteY16" fmla="*/ 931255 h 1171444"/>
                  <a:gd name="connsiteX17" fmla="*/ 931255 w 1302071"/>
                  <a:gd name="connsiteY17" fmla="*/ 986035 h 1171444"/>
                  <a:gd name="connsiteX18" fmla="*/ 973393 w 1302071"/>
                  <a:gd name="connsiteY18" fmla="*/ 1011318 h 1171444"/>
                  <a:gd name="connsiteX19" fmla="*/ 977607 w 1302071"/>
                  <a:gd name="connsiteY19" fmla="*/ 1074526 h 1171444"/>
                  <a:gd name="connsiteX20" fmla="*/ 893330 w 1302071"/>
                  <a:gd name="connsiteY20" fmla="*/ 1045029 h 1171444"/>
                  <a:gd name="connsiteX21" fmla="*/ 800626 w 1302071"/>
                  <a:gd name="connsiteY21" fmla="*/ 1171444 h 1171444"/>
                  <a:gd name="connsiteX22" fmla="*/ 754274 w 1302071"/>
                  <a:gd name="connsiteY22" fmla="*/ 1129305 h 1171444"/>
                  <a:gd name="connsiteX23" fmla="*/ 707922 w 1302071"/>
                  <a:gd name="connsiteY23" fmla="*/ 1133519 h 1171444"/>
                  <a:gd name="connsiteX24" fmla="*/ 657356 w 1302071"/>
                  <a:gd name="connsiteY24" fmla="*/ 1057670 h 1171444"/>
                  <a:gd name="connsiteX25" fmla="*/ 497231 w 1302071"/>
                  <a:gd name="connsiteY25" fmla="*/ 1032387 h 1171444"/>
                  <a:gd name="connsiteX26" fmla="*/ 446665 w 1302071"/>
                  <a:gd name="connsiteY26" fmla="*/ 994463 h 1171444"/>
                  <a:gd name="connsiteX27" fmla="*/ 311823 w 1302071"/>
                  <a:gd name="connsiteY27" fmla="*/ 986035 h 1171444"/>
                  <a:gd name="connsiteX28" fmla="*/ 278112 w 1302071"/>
                  <a:gd name="connsiteY28" fmla="*/ 1023960 h 1171444"/>
                  <a:gd name="connsiteX29" fmla="*/ 258533 w 1302071"/>
                  <a:gd name="connsiteY29" fmla="*/ 963476 h 1171444"/>
                  <a:gd name="connsiteX30" fmla="*/ 50565 w 1302071"/>
                  <a:gd name="connsiteY30" fmla="*/ 910186 h 1171444"/>
                  <a:gd name="connsiteX31" fmla="*/ 0 w 1302071"/>
                  <a:gd name="connsiteY31" fmla="*/ 775344 h 1171444"/>
                  <a:gd name="connsiteX32" fmla="*/ 88490 w 1302071"/>
                  <a:gd name="connsiteY32" fmla="*/ 707923 h 1171444"/>
                  <a:gd name="connsiteX33" fmla="*/ 143270 w 1302071"/>
                  <a:gd name="connsiteY33" fmla="*/ 720564 h 1171444"/>
                  <a:gd name="connsiteX34" fmla="*/ 193835 w 1302071"/>
                  <a:gd name="connsiteY34" fmla="*/ 421383 h 1171444"/>
                  <a:gd name="connsiteX35" fmla="*/ 299181 w 1302071"/>
                  <a:gd name="connsiteY35" fmla="*/ 400314 h 1171444"/>
                  <a:gd name="connsiteX36" fmla="*/ 341319 w 1302071"/>
                  <a:gd name="connsiteY36" fmla="*/ 358175 h 1171444"/>
                  <a:gd name="connsiteX37" fmla="*/ 345533 w 1302071"/>
                  <a:gd name="connsiteY37" fmla="*/ 244402 h 1171444"/>
                  <a:gd name="connsiteX38" fmla="*/ 408741 w 1302071"/>
                  <a:gd name="connsiteY38" fmla="*/ 227547 h 1171444"/>
                  <a:gd name="connsiteX39" fmla="*/ 429810 w 1302071"/>
                  <a:gd name="connsiteY39" fmla="*/ 164339 h 1171444"/>
                  <a:gd name="connsiteX40" fmla="*/ 484589 w 1302071"/>
                  <a:gd name="connsiteY40" fmla="*/ 134843 h 1171444"/>
                  <a:gd name="connsiteX41" fmla="*/ 505659 w 1302071"/>
                  <a:gd name="connsiteY41" fmla="*/ 21069 h 1171444"/>
                  <a:gd name="connsiteX0" fmla="*/ 505659 w 1302071"/>
                  <a:gd name="connsiteY0" fmla="*/ 21069 h 1171444"/>
                  <a:gd name="connsiteX1" fmla="*/ 606790 w 1302071"/>
                  <a:gd name="connsiteY1" fmla="*/ 0 h 1171444"/>
                  <a:gd name="connsiteX2" fmla="*/ 712136 w 1302071"/>
                  <a:gd name="connsiteY2" fmla="*/ 58994 h 1171444"/>
                  <a:gd name="connsiteX3" fmla="*/ 960752 w 1302071"/>
                  <a:gd name="connsiteY3" fmla="*/ 58994 h 1171444"/>
                  <a:gd name="connsiteX4" fmla="*/ 986035 w 1302071"/>
                  <a:gd name="connsiteY4" fmla="*/ 151698 h 1171444"/>
                  <a:gd name="connsiteX5" fmla="*/ 1070311 w 1302071"/>
                  <a:gd name="connsiteY5" fmla="*/ 181195 h 1171444"/>
                  <a:gd name="connsiteX6" fmla="*/ 1066097 w 1302071"/>
                  <a:gd name="connsiteY6" fmla="*/ 320251 h 1171444"/>
                  <a:gd name="connsiteX7" fmla="*/ 1264147 w 1302071"/>
                  <a:gd name="connsiteY7" fmla="*/ 332892 h 1171444"/>
                  <a:gd name="connsiteX8" fmla="*/ 1302071 w 1302071"/>
                  <a:gd name="connsiteY8" fmla="*/ 442452 h 1171444"/>
                  <a:gd name="connsiteX9" fmla="*/ 1276788 w 1302071"/>
                  <a:gd name="connsiteY9" fmla="*/ 514087 h 1171444"/>
                  <a:gd name="connsiteX10" fmla="*/ 1158801 w 1302071"/>
                  <a:gd name="connsiteY10" fmla="*/ 535156 h 1171444"/>
                  <a:gd name="connsiteX11" fmla="*/ 1179870 w 1302071"/>
                  <a:gd name="connsiteY11" fmla="*/ 598363 h 1171444"/>
                  <a:gd name="connsiteX12" fmla="*/ 1234650 w 1302071"/>
                  <a:gd name="connsiteY12" fmla="*/ 703709 h 1171444"/>
                  <a:gd name="connsiteX13" fmla="*/ 1120877 w 1302071"/>
                  <a:gd name="connsiteY13" fmla="*/ 855407 h 1171444"/>
                  <a:gd name="connsiteX14" fmla="*/ 1061883 w 1302071"/>
                  <a:gd name="connsiteY14" fmla="*/ 889117 h 1171444"/>
                  <a:gd name="connsiteX15" fmla="*/ 1074525 w 1302071"/>
                  <a:gd name="connsiteY15" fmla="*/ 905973 h 1171444"/>
                  <a:gd name="connsiteX16" fmla="*/ 943896 w 1302071"/>
                  <a:gd name="connsiteY16" fmla="*/ 931255 h 1171444"/>
                  <a:gd name="connsiteX17" fmla="*/ 931255 w 1302071"/>
                  <a:gd name="connsiteY17" fmla="*/ 986035 h 1171444"/>
                  <a:gd name="connsiteX18" fmla="*/ 973393 w 1302071"/>
                  <a:gd name="connsiteY18" fmla="*/ 1011318 h 1171444"/>
                  <a:gd name="connsiteX19" fmla="*/ 977607 w 1302071"/>
                  <a:gd name="connsiteY19" fmla="*/ 1074526 h 1171444"/>
                  <a:gd name="connsiteX20" fmla="*/ 893330 w 1302071"/>
                  <a:gd name="connsiteY20" fmla="*/ 1045029 h 1171444"/>
                  <a:gd name="connsiteX21" fmla="*/ 800626 w 1302071"/>
                  <a:gd name="connsiteY21" fmla="*/ 1171444 h 1171444"/>
                  <a:gd name="connsiteX22" fmla="*/ 754274 w 1302071"/>
                  <a:gd name="connsiteY22" fmla="*/ 1129305 h 1171444"/>
                  <a:gd name="connsiteX23" fmla="*/ 707922 w 1302071"/>
                  <a:gd name="connsiteY23" fmla="*/ 1133519 h 1171444"/>
                  <a:gd name="connsiteX24" fmla="*/ 657356 w 1302071"/>
                  <a:gd name="connsiteY24" fmla="*/ 1057670 h 1171444"/>
                  <a:gd name="connsiteX25" fmla="*/ 497231 w 1302071"/>
                  <a:gd name="connsiteY25" fmla="*/ 1032387 h 1171444"/>
                  <a:gd name="connsiteX26" fmla="*/ 446665 w 1302071"/>
                  <a:gd name="connsiteY26" fmla="*/ 994463 h 1171444"/>
                  <a:gd name="connsiteX27" fmla="*/ 326691 w 1302071"/>
                  <a:gd name="connsiteY27" fmla="*/ 1000904 h 1171444"/>
                  <a:gd name="connsiteX28" fmla="*/ 278112 w 1302071"/>
                  <a:gd name="connsiteY28" fmla="*/ 1023960 h 1171444"/>
                  <a:gd name="connsiteX29" fmla="*/ 258533 w 1302071"/>
                  <a:gd name="connsiteY29" fmla="*/ 963476 h 1171444"/>
                  <a:gd name="connsiteX30" fmla="*/ 50565 w 1302071"/>
                  <a:gd name="connsiteY30" fmla="*/ 910186 h 1171444"/>
                  <a:gd name="connsiteX31" fmla="*/ 0 w 1302071"/>
                  <a:gd name="connsiteY31" fmla="*/ 775344 h 1171444"/>
                  <a:gd name="connsiteX32" fmla="*/ 88490 w 1302071"/>
                  <a:gd name="connsiteY32" fmla="*/ 707923 h 1171444"/>
                  <a:gd name="connsiteX33" fmla="*/ 143270 w 1302071"/>
                  <a:gd name="connsiteY33" fmla="*/ 720564 h 1171444"/>
                  <a:gd name="connsiteX34" fmla="*/ 193835 w 1302071"/>
                  <a:gd name="connsiteY34" fmla="*/ 421383 h 1171444"/>
                  <a:gd name="connsiteX35" fmla="*/ 299181 w 1302071"/>
                  <a:gd name="connsiteY35" fmla="*/ 400314 h 1171444"/>
                  <a:gd name="connsiteX36" fmla="*/ 341319 w 1302071"/>
                  <a:gd name="connsiteY36" fmla="*/ 358175 h 1171444"/>
                  <a:gd name="connsiteX37" fmla="*/ 345533 w 1302071"/>
                  <a:gd name="connsiteY37" fmla="*/ 244402 h 1171444"/>
                  <a:gd name="connsiteX38" fmla="*/ 408741 w 1302071"/>
                  <a:gd name="connsiteY38" fmla="*/ 227547 h 1171444"/>
                  <a:gd name="connsiteX39" fmla="*/ 429810 w 1302071"/>
                  <a:gd name="connsiteY39" fmla="*/ 164339 h 1171444"/>
                  <a:gd name="connsiteX40" fmla="*/ 484589 w 1302071"/>
                  <a:gd name="connsiteY40" fmla="*/ 134843 h 1171444"/>
                  <a:gd name="connsiteX41" fmla="*/ 505659 w 1302071"/>
                  <a:gd name="connsiteY41" fmla="*/ 21069 h 1171444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712136 w 1302071"/>
                  <a:gd name="connsiteY2" fmla="*/ 62711 h 1175161"/>
                  <a:gd name="connsiteX3" fmla="*/ 960752 w 1302071"/>
                  <a:gd name="connsiteY3" fmla="*/ 62711 h 1175161"/>
                  <a:gd name="connsiteX4" fmla="*/ 986035 w 1302071"/>
                  <a:gd name="connsiteY4" fmla="*/ 155415 h 1175161"/>
                  <a:gd name="connsiteX5" fmla="*/ 1070311 w 1302071"/>
                  <a:gd name="connsiteY5" fmla="*/ 184912 h 1175161"/>
                  <a:gd name="connsiteX6" fmla="*/ 1066097 w 1302071"/>
                  <a:gd name="connsiteY6" fmla="*/ 323968 h 1175161"/>
                  <a:gd name="connsiteX7" fmla="*/ 1264147 w 1302071"/>
                  <a:gd name="connsiteY7" fmla="*/ 336609 h 1175161"/>
                  <a:gd name="connsiteX8" fmla="*/ 1302071 w 1302071"/>
                  <a:gd name="connsiteY8" fmla="*/ 446169 h 1175161"/>
                  <a:gd name="connsiteX9" fmla="*/ 1276788 w 1302071"/>
                  <a:gd name="connsiteY9" fmla="*/ 517804 h 1175161"/>
                  <a:gd name="connsiteX10" fmla="*/ 1158801 w 1302071"/>
                  <a:gd name="connsiteY10" fmla="*/ 538873 h 1175161"/>
                  <a:gd name="connsiteX11" fmla="*/ 1179870 w 1302071"/>
                  <a:gd name="connsiteY11" fmla="*/ 602080 h 1175161"/>
                  <a:gd name="connsiteX12" fmla="*/ 1234650 w 1302071"/>
                  <a:gd name="connsiteY12" fmla="*/ 707426 h 1175161"/>
                  <a:gd name="connsiteX13" fmla="*/ 1120877 w 1302071"/>
                  <a:gd name="connsiteY13" fmla="*/ 859124 h 1175161"/>
                  <a:gd name="connsiteX14" fmla="*/ 1061883 w 1302071"/>
                  <a:gd name="connsiteY14" fmla="*/ 892834 h 1175161"/>
                  <a:gd name="connsiteX15" fmla="*/ 1074525 w 1302071"/>
                  <a:gd name="connsiteY15" fmla="*/ 909690 h 1175161"/>
                  <a:gd name="connsiteX16" fmla="*/ 943896 w 1302071"/>
                  <a:gd name="connsiteY16" fmla="*/ 934972 h 1175161"/>
                  <a:gd name="connsiteX17" fmla="*/ 931255 w 1302071"/>
                  <a:gd name="connsiteY17" fmla="*/ 989752 h 1175161"/>
                  <a:gd name="connsiteX18" fmla="*/ 973393 w 1302071"/>
                  <a:gd name="connsiteY18" fmla="*/ 1015035 h 1175161"/>
                  <a:gd name="connsiteX19" fmla="*/ 977607 w 1302071"/>
                  <a:gd name="connsiteY19" fmla="*/ 1078243 h 1175161"/>
                  <a:gd name="connsiteX20" fmla="*/ 893330 w 1302071"/>
                  <a:gd name="connsiteY20" fmla="*/ 1048746 h 1175161"/>
                  <a:gd name="connsiteX21" fmla="*/ 800626 w 1302071"/>
                  <a:gd name="connsiteY21" fmla="*/ 1175161 h 1175161"/>
                  <a:gd name="connsiteX22" fmla="*/ 754274 w 1302071"/>
                  <a:gd name="connsiteY22" fmla="*/ 1133022 h 1175161"/>
                  <a:gd name="connsiteX23" fmla="*/ 707922 w 1302071"/>
                  <a:gd name="connsiteY23" fmla="*/ 1137236 h 1175161"/>
                  <a:gd name="connsiteX24" fmla="*/ 657356 w 1302071"/>
                  <a:gd name="connsiteY24" fmla="*/ 1061387 h 1175161"/>
                  <a:gd name="connsiteX25" fmla="*/ 497231 w 1302071"/>
                  <a:gd name="connsiteY25" fmla="*/ 1036104 h 1175161"/>
                  <a:gd name="connsiteX26" fmla="*/ 446665 w 1302071"/>
                  <a:gd name="connsiteY26" fmla="*/ 998180 h 1175161"/>
                  <a:gd name="connsiteX27" fmla="*/ 326691 w 1302071"/>
                  <a:gd name="connsiteY27" fmla="*/ 1004621 h 1175161"/>
                  <a:gd name="connsiteX28" fmla="*/ 278112 w 1302071"/>
                  <a:gd name="connsiteY28" fmla="*/ 1027677 h 1175161"/>
                  <a:gd name="connsiteX29" fmla="*/ 258533 w 1302071"/>
                  <a:gd name="connsiteY29" fmla="*/ 967193 h 1175161"/>
                  <a:gd name="connsiteX30" fmla="*/ 50565 w 1302071"/>
                  <a:gd name="connsiteY30" fmla="*/ 913903 h 1175161"/>
                  <a:gd name="connsiteX31" fmla="*/ 0 w 1302071"/>
                  <a:gd name="connsiteY31" fmla="*/ 779061 h 1175161"/>
                  <a:gd name="connsiteX32" fmla="*/ 88490 w 1302071"/>
                  <a:gd name="connsiteY32" fmla="*/ 711640 h 1175161"/>
                  <a:gd name="connsiteX33" fmla="*/ 143270 w 1302071"/>
                  <a:gd name="connsiteY33" fmla="*/ 724281 h 1175161"/>
                  <a:gd name="connsiteX34" fmla="*/ 193835 w 1302071"/>
                  <a:gd name="connsiteY34" fmla="*/ 425100 h 1175161"/>
                  <a:gd name="connsiteX35" fmla="*/ 299181 w 1302071"/>
                  <a:gd name="connsiteY35" fmla="*/ 404031 h 1175161"/>
                  <a:gd name="connsiteX36" fmla="*/ 341319 w 1302071"/>
                  <a:gd name="connsiteY36" fmla="*/ 361892 h 1175161"/>
                  <a:gd name="connsiteX37" fmla="*/ 345533 w 1302071"/>
                  <a:gd name="connsiteY37" fmla="*/ 248119 h 1175161"/>
                  <a:gd name="connsiteX38" fmla="*/ 408741 w 1302071"/>
                  <a:gd name="connsiteY38" fmla="*/ 231264 h 1175161"/>
                  <a:gd name="connsiteX39" fmla="*/ 429810 w 1302071"/>
                  <a:gd name="connsiteY39" fmla="*/ 168056 h 1175161"/>
                  <a:gd name="connsiteX40" fmla="*/ 484589 w 1302071"/>
                  <a:gd name="connsiteY40" fmla="*/ 138560 h 1175161"/>
                  <a:gd name="connsiteX41" fmla="*/ 505659 w 1302071"/>
                  <a:gd name="connsiteY41" fmla="*/ 24786 h 1175161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712136 w 1302071"/>
                  <a:gd name="connsiteY2" fmla="*/ 62711 h 1175161"/>
                  <a:gd name="connsiteX3" fmla="*/ 668131 w 1302071"/>
                  <a:gd name="connsiteY3" fmla="*/ 52674 h 1175161"/>
                  <a:gd name="connsiteX4" fmla="*/ 960752 w 1302071"/>
                  <a:gd name="connsiteY4" fmla="*/ 62711 h 1175161"/>
                  <a:gd name="connsiteX5" fmla="*/ 986035 w 1302071"/>
                  <a:gd name="connsiteY5" fmla="*/ 155415 h 1175161"/>
                  <a:gd name="connsiteX6" fmla="*/ 1070311 w 1302071"/>
                  <a:gd name="connsiteY6" fmla="*/ 184912 h 1175161"/>
                  <a:gd name="connsiteX7" fmla="*/ 1066097 w 1302071"/>
                  <a:gd name="connsiteY7" fmla="*/ 323968 h 1175161"/>
                  <a:gd name="connsiteX8" fmla="*/ 1264147 w 1302071"/>
                  <a:gd name="connsiteY8" fmla="*/ 336609 h 1175161"/>
                  <a:gd name="connsiteX9" fmla="*/ 1302071 w 1302071"/>
                  <a:gd name="connsiteY9" fmla="*/ 446169 h 1175161"/>
                  <a:gd name="connsiteX10" fmla="*/ 1276788 w 1302071"/>
                  <a:gd name="connsiteY10" fmla="*/ 517804 h 1175161"/>
                  <a:gd name="connsiteX11" fmla="*/ 1158801 w 1302071"/>
                  <a:gd name="connsiteY11" fmla="*/ 538873 h 1175161"/>
                  <a:gd name="connsiteX12" fmla="*/ 1179870 w 1302071"/>
                  <a:gd name="connsiteY12" fmla="*/ 602080 h 1175161"/>
                  <a:gd name="connsiteX13" fmla="*/ 1234650 w 1302071"/>
                  <a:gd name="connsiteY13" fmla="*/ 707426 h 1175161"/>
                  <a:gd name="connsiteX14" fmla="*/ 1120877 w 1302071"/>
                  <a:gd name="connsiteY14" fmla="*/ 859124 h 1175161"/>
                  <a:gd name="connsiteX15" fmla="*/ 1061883 w 1302071"/>
                  <a:gd name="connsiteY15" fmla="*/ 892834 h 1175161"/>
                  <a:gd name="connsiteX16" fmla="*/ 1074525 w 1302071"/>
                  <a:gd name="connsiteY16" fmla="*/ 909690 h 1175161"/>
                  <a:gd name="connsiteX17" fmla="*/ 943896 w 1302071"/>
                  <a:gd name="connsiteY17" fmla="*/ 934972 h 1175161"/>
                  <a:gd name="connsiteX18" fmla="*/ 931255 w 1302071"/>
                  <a:gd name="connsiteY18" fmla="*/ 989752 h 1175161"/>
                  <a:gd name="connsiteX19" fmla="*/ 973393 w 1302071"/>
                  <a:gd name="connsiteY19" fmla="*/ 1015035 h 1175161"/>
                  <a:gd name="connsiteX20" fmla="*/ 977607 w 1302071"/>
                  <a:gd name="connsiteY20" fmla="*/ 1078243 h 1175161"/>
                  <a:gd name="connsiteX21" fmla="*/ 893330 w 1302071"/>
                  <a:gd name="connsiteY21" fmla="*/ 1048746 h 1175161"/>
                  <a:gd name="connsiteX22" fmla="*/ 800626 w 1302071"/>
                  <a:gd name="connsiteY22" fmla="*/ 1175161 h 1175161"/>
                  <a:gd name="connsiteX23" fmla="*/ 754274 w 1302071"/>
                  <a:gd name="connsiteY23" fmla="*/ 1133022 h 1175161"/>
                  <a:gd name="connsiteX24" fmla="*/ 707922 w 1302071"/>
                  <a:gd name="connsiteY24" fmla="*/ 1137236 h 1175161"/>
                  <a:gd name="connsiteX25" fmla="*/ 657356 w 1302071"/>
                  <a:gd name="connsiteY25" fmla="*/ 1061387 h 1175161"/>
                  <a:gd name="connsiteX26" fmla="*/ 497231 w 1302071"/>
                  <a:gd name="connsiteY26" fmla="*/ 1036104 h 1175161"/>
                  <a:gd name="connsiteX27" fmla="*/ 446665 w 1302071"/>
                  <a:gd name="connsiteY27" fmla="*/ 998180 h 1175161"/>
                  <a:gd name="connsiteX28" fmla="*/ 326691 w 1302071"/>
                  <a:gd name="connsiteY28" fmla="*/ 1004621 h 1175161"/>
                  <a:gd name="connsiteX29" fmla="*/ 278112 w 1302071"/>
                  <a:gd name="connsiteY29" fmla="*/ 1027677 h 1175161"/>
                  <a:gd name="connsiteX30" fmla="*/ 258533 w 1302071"/>
                  <a:gd name="connsiteY30" fmla="*/ 967193 h 1175161"/>
                  <a:gd name="connsiteX31" fmla="*/ 50565 w 1302071"/>
                  <a:gd name="connsiteY31" fmla="*/ 913903 h 1175161"/>
                  <a:gd name="connsiteX32" fmla="*/ 0 w 1302071"/>
                  <a:gd name="connsiteY32" fmla="*/ 779061 h 1175161"/>
                  <a:gd name="connsiteX33" fmla="*/ 88490 w 1302071"/>
                  <a:gd name="connsiteY33" fmla="*/ 711640 h 1175161"/>
                  <a:gd name="connsiteX34" fmla="*/ 143270 w 1302071"/>
                  <a:gd name="connsiteY34" fmla="*/ 724281 h 1175161"/>
                  <a:gd name="connsiteX35" fmla="*/ 193835 w 1302071"/>
                  <a:gd name="connsiteY35" fmla="*/ 425100 h 1175161"/>
                  <a:gd name="connsiteX36" fmla="*/ 299181 w 1302071"/>
                  <a:gd name="connsiteY36" fmla="*/ 404031 h 1175161"/>
                  <a:gd name="connsiteX37" fmla="*/ 341319 w 1302071"/>
                  <a:gd name="connsiteY37" fmla="*/ 361892 h 1175161"/>
                  <a:gd name="connsiteX38" fmla="*/ 345533 w 1302071"/>
                  <a:gd name="connsiteY38" fmla="*/ 248119 h 1175161"/>
                  <a:gd name="connsiteX39" fmla="*/ 408741 w 1302071"/>
                  <a:gd name="connsiteY39" fmla="*/ 231264 h 1175161"/>
                  <a:gd name="connsiteX40" fmla="*/ 429810 w 1302071"/>
                  <a:gd name="connsiteY40" fmla="*/ 168056 h 1175161"/>
                  <a:gd name="connsiteX41" fmla="*/ 484589 w 1302071"/>
                  <a:gd name="connsiteY41" fmla="*/ 138560 h 1175161"/>
                  <a:gd name="connsiteX42" fmla="*/ 505659 w 1302071"/>
                  <a:gd name="connsiteY42" fmla="*/ 24786 h 1175161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682400 w 1302071"/>
                  <a:gd name="connsiteY2" fmla="*/ 77579 h 1175161"/>
                  <a:gd name="connsiteX3" fmla="*/ 668131 w 1302071"/>
                  <a:gd name="connsiteY3" fmla="*/ 52674 h 1175161"/>
                  <a:gd name="connsiteX4" fmla="*/ 960752 w 1302071"/>
                  <a:gd name="connsiteY4" fmla="*/ 62711 h 1175161"/>
                  <a:gd name="connsiteX5" fmla="*/ 986035 w 1302071"/>
                  <a:gd name="connsiteY5" fmla="*/ 155415 h 1175161"/>
                  <a:gd name="connsiteX6" fmla="*/ 1070311 w 1302071"/>
                  <a:gd name="connsiteY6" fmla="*/ 184912 h 1175161"/>
                  <a:gd name="connsiteX7" fmla="*/ 1066097 w 1302071"/>
                  <a:gd name="connsiteY7" fmla="*/ 323968 h 1175161"/>
                  <a:gd name="connsiteX8" fmla="*/ 1264147 w 1302071"/>
                  <a:gd name="connsiteY8" fmla="*/ 336609 h 1175161"/>
                  <a:gd name="connsiteX9" fmla="*/ 1302071 w 1302071"/>
                  <a:gd name="connsiteY9" fmla="*/ 446169 h 1175161"/>
                  <a:gd name="connsiteX10" fmla="*/ 1276788 w 1302071"/>
                  <a:gd name="connsiteY10" fmla="*/ 517804 h 1175161"/>
                  <a:gd name="connsiteX11" fmla="*/ 1158801 w 1302071"/>
                  <a:gd name="connsiteY11" fmla="*/ 538873 h 1175161"/>
                  <a:gd name="connsiteX12" fmla="*/ 1179870 w 1302071"/>
                  <a:gd name="connsiteY12" fmla="*/ 602080 h 1175161"/>
                  <a:gd name="connsiteX13" fmla="*/ 1234650 w 1302071"/>
                  <a:gd name="connsiteY13" fmla="*/ 707426 h 1175161"/>
                  <a:gd name="connsiteX14" fmla="*/ 1120877 w 1302071"/>
                  <a:gd name="connsiteY14" fmla="*/ 859124 h 1175161"/>
                  <a:gd name="connsiteX15" fmla="*/ 1061883 w 1302071"/>
                  <a:gd name="connsiteY15" fmla="*/ 892834 h 1175161"/>
                  <a:gd name="connsiteX16" fmla="*/ 1074525 w 1302071"/>
                  <a:gd name="connsiteY16" fmla="*/ 909690 h 1175161"/>
                  <a:gd name="connsiteX17" fmla="*/ 943896 w 1302071"/>
                  <a:gd name="connsiteY17" fmla="*/ 934972 h 1175161"/>
                  <a:gd name="connsiteX18" fmla="*/ 931255 w 1302071"/>
                  <a:gd name="connsiteY18" fmla="*/ 989752 h 1175161"/>
                  <a:gd name="connsiteX19" fmla="*/ 973393 w 1302071"/>
                  <a:gd name="connsiteY19" fmla="*/ 1015035 h 1175161"/>
                  <a:gd name="connsiteX20" fmla="*/ 977607 w 1302071"/>
                  <a:gd name="connsiteY20" fmla="*/ 1078243 h 1175161"/>
                  <a:gd name="connsiteX21" fmla="*/ 893330 w 1302071"/>
                  <a:gd name="connsiteY21" fmla="*/ 1048746 h 1175161"/>
                  <a:gd name="connsiteX22" fmla="*/ 800626 w 1302071"/>
                  <a:gd name="connsiteY22" fmla="*/ 1175161 h 1175161"/>
                  <a:gd name="connsiteX23" fmla="*/ 754274 w 1302071"/>
                  <a:gd name="connsiteY23" fmla="*/ 1133022 h 1175161"/>
                  <a:gd name="connsiteX24" fmla="*/ 707922 w 1302071"/>
                  <a:gd name="connsiteY24" fmla="*/ 1137236 h 1175161"/>
                  <a:gd name="connsiteX25" fmla="*/ 657356 w 1302071"/>
                  <a:gd name="connsiteY25" fmla="*/ 1061387 h 1175161"/>
                  <a:gd name="connsiteX26" fmla="*/ 497231 w 1302071"/>
                  <a:gd name="connsiteY26" fmla="*/ 1036104 h 1175161"/>
                  <a:gd name="connsiteX27" fmla="*/ 446665 w 1302071"/>
                  <a:gd name="connsiteY27" fmla="*/ 998180 h 1175161"/>
                  <a:gd name="connsiteX28" fmla="*/ 326691 w 1302071"/>
                  <a:gd name="connsiteY28" fmla="*/ 1004621 h 1175161"/>
                  <a:gd name="connsiteX29" fmla="*/ 278112 w 1302071"/>
                  <a:gd name="connsiteY29" fmla="*/ 1027677 h 1175161"/>
                  <a:gd name="connsiteX30" fmla="*/ 258533 w 1302071"/>
                  <a:gd name="connsiteY30" fmla="*/ 967193 h 1175161"/>
                  <a:gd name="connsiteX31" fmla="*/ 50565 w 1302071"/>
                  <a:gd name="connsiteY31" fmla="*/ 913903 h 1175161"/>
                  <a:gd name="connsiteX32" fmla="*/ 0 w 1302071"/>
                  <a:gd name="connsiteY32" fmla="*/ 779061 h 1175161"/>
                  <a:gd name="connsiteX33" fmla="*/ 88490 w 1302071"/>
                  <a:gd name="connsiteY33" fmla="*/ 711640 h 1175161"/>
                  <a:gd name="connsiteX34" fmla="*/ 143270 w 1302071"/>
                  <a:gd name="connsiteY34" fmla="*/ 724281 h 1175161"/>
                  <a:gd name="connsiteX35" fmla="*/ 193835 w 1302071"/>
                  <a:gd name="connsiteY35" fmla="*/ 425100 h 1175161"/>
                  <a:gd name="connsiteX36" fmla="*/ 299181 w 1302071"/>
                  <a:gd name="connsiteY36" fmla="*/ 404031 h 1175161"/>
                  <a:gd name="connsiteX37" fmla="*/ 341319 w 1302071"/>
                  <a:gd name="connsiteY37" fmla="*/ 361892 h 1175161"/>
                  <a:gd name="connsiteX38" fmla="*/ 345533 w 1302071"/>
                  <a:gd name="connsiteY38" fmla="*/ 248119 h 1175161"/>
                  <a:gd name="connsiteX39" fmla="*/ 408741 w 1302071"/>
                  <a:gd name="connsiteY39" fmla="*/ 231264 h 1175161"/>
                  <a:gd name="connsiteX40" fmla="*/ 429810 w 1302071"/>
                  <a:gd name="connsiteY40" fmla="*/ 168056 h 1175161"/>
                  <a:gd name="connsiteX41" fmla="*/ 484589 w 1302071"/>
                  <a:gd name="connsiteY41" fmla="*/ 138560 h 1175161"/>
                  <a:gd name="connsiteX42" fmla="*/ 505659 w 1302071"/>
                  <a:gd name="connsiteY42" fmla="*/ 24786 h 1175161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682400 w 1302071"/>
                  <a:gd name="connsiteY2" fmla="*/ 77579 h 1175161"/>
                  <a:gd name="connsiteX3" fmla="*/ 668131 w 1302071"/>
                  <a:gd name="connsiteY3" fmla="*/ 52674 h 1175161"/>
                  <a:gd name="connsiteX4" fmla="*/ 960752 w 1302071"/>
                  <a:gd name="connsiteY4" fmla="*/ 62711 h 1175161"/>
                  <a:gd name="connsiteX5" fmla="*/ 986035 w 1302071"/>
                  <a:gd name="connsiteY5" fmla="*/ 155415 h 1175161"/>
                  <a:gd name="connsiteX6" fmla="*/ 1070311 w 1302071"/>
                  <a:gd name="connsiteY6" fmla="*/ 184912 h 1175161"/>
                  <a:gd name="connsiteX7" fmla="*/ 1077249 w 1302071"/>
                  <a:gd name="connsiteY7" fmla="*/ 331403 h 1175161"/>
                  <a:gd name="connsiteX8" fmla="*/ 1264147 w 1302071"/>
                  <a:gd name="connsiteY8" fmla="*/ 336609 h 1175161"/>
                  <a:gd name="connsiteX9" fmla="*/ 1302071 w 1302071"/>
                  <a:gd name="connsiteY9" fmla="*/ 446169 h 1175161"/>
                  <a:gd name="connsiteX10" fmla="*/ 1276788 w 1302071"/>
                  <a:gd name="connsiteY10" fmla="*/ 517804 h 1175161"/>
                  <a:gd name="connsiteX11" fmla="*/ 1158801 w 1302071"/>
                  <a:gd name="connsiteY11" fmla="*/ 538873 h 1175161"/>
                  <a:gd name="connsiteX12" fmla="*/ 1179870 w 1302071"/>
                  <a:gd name="connsiteY12" fmla="*/ 602080 h 1175161"/>
                  <a:gd name="connsiteX13" fmla="*/ 1234650 w 1302071"/>
                  <a:gd name="connsiteY13" fmla="*/ 707426 h 1175161"/>
                  <a:gd name="connsiteX14" fmla="*/ 1120877 w 1302071"/>
                  <a:gd name="connsiteY14" fmla="*/ 859124 h 1175161"/>
                  <a:gd name="connsiteX15" fmla="*/ 1061883 w 1302071"/>
                  <a:gd name="connsiteY15" fmla="*/ 892834 h 1175161"/>
                  <a:gd name="connsiteX16" fmla="*/ 1074525 w 1302071"/>
                  <a:gd name="connsiteY16" fmla="*/ 909690 h 1175161"/>
                  <a:gd name="connsiteX17" fmla="*/ 943896 w 1302071"/>
                  <a:gd name="connsiteY17" fmla="*/ 934972 h 1175161"/>
                  <a:gd name="connsiteX18" fmla="*/ 931255 w 1302071"/>
                  <a:gd name="connsiteY18" fmla="*/ 989752 h 1175161"/>
                  <a:gd name="connsiteX19" fmla="*/ 973393 w 1302071"/>
                  <a:gd name="connsiteY19" fmla="*/ 1015035 h 1175161"/>
                  <a:gd name="connsiteX20" fmla="*/ 977607 w 1302071"/>
                  <a:gd name="connsiteY20" fmla="*/ 1078243 h 1175161"/>
                  <a:gd name="connsiteX21" fmla="*/ 893330 w 1302071"/>
                  <a:gd name="connsiteY21" fmla="*/ 1048746 h 1175161"/>
                  <a:gd name="connsiteX22" fmla="*/ 800626 w 1302071"/>
                  <a:gd name="connsiteY22" fmla="*/ 1175161 h 1175161"/>
                  <a:gd name="connsiteX23" fmla="*/ 754274 w 1302071"/>
                  <a:gd name="connsiteY23" fmla="*/ 1133022 h 1175161"/>
                  <a:gd name="connsiteX24" fmla="*/ 707922 w 1302071"/>
                  <a:gd name="connsiteY24" fmla="*/ 1137236 h 1175161"/>
                  <a:gd name="connsiteX25" fmla="*/ 657356 w 1302071"/>
                  <a:gd name="connsiteY25" fmla="*/ 1061387 h 1175161"/>
                  <a:gd name="connsiteX26" fmla="*/ 497231 w 1302071"/>
                  <a:gd name="connsiteY26" fmla="*/ 1036104 h 1175161"/>
                  <a:gd name="connsiteX27" fmla="*/ 446665 w 1302071"/>
                  <a:gd name="connsiteY27" fmla="*/ 998180 h 1175161"/>
                  <a:gd name="connsiteX28" fmla="*/ 326691 w 1302071"/>
                  <a:gd name="connsiteY28" fmla="*/ 1004621 h 1175161"/>
                  <a:gd name="connsiteX29" fmla="*/ 278112 w 1302071"/>
                  <a:gd name="connsiteY29" fmla="*/ 1027677 h 1175161"/>
                  <a:gd name="connsiteX30" fmla="*/ 258533 w 1302071"/>
                  <a:gd name="connsiteY30" fmla="*/ 967193 h 1175161"/>
                  <a:gd name="connsiteX31" fmla="*/ 50565 w 1302071"/>
                  <a:gd name="connsiteY31" fmla="*/ 913903 h 1175161"/>
                  <a:gd name="connsiteX32" fmla="*/ 0 w 1302071"/>
                  <a:gd name="connsiteY32" fmla="*/ 779061 h 1175161"/>
                  <a:gd name="connsiteX33" fmla="*/ 88490 w 1302071"/>
                  <a:gd name="connsiteY33" fmla="*/ 711640 h 1175161"/>
                  <a:gd name="connsiteX34" fmla="*/ 143270 w 1302071"/>
                  <a:gd name="connsiteY34" fmla="*/ 724281 h 1175161"/>
                  <a:gd name="connsiteX35" fmla="*/ 193835 w 1302071"/>
                  <a:gd name="connsiteY35" fmla="*/ 425100 h 1175161"/>
                  <a:gd name="connsiteX36" fmla="*/ 299181 w 1302071"/>
                  <a:gd name="connsiteY36" fmla="*/ 404031 h 1175161"/>
                  <a:gd name="connsiteX37" fmla="*/ 341319 w 1302071"/>
                  <a:gd name="connsiteY37" fmla="*/ 361892 h 1175161"/>
                  <a:gd name="connsiteX38" fmla="*/ 345533 w 1302071"/>
                  <a:gd name="connsiteY38" fmla="*/ 248119 h 1175161"/>
                  <a:gd name="connsiteX39" fmla="*/ 408741 w 1302071"/>
                  <a:gd name="connsiteY39" fmla="*/ 231264 h 1175161"/>
                  <a:gd name="connsiteX40" fmla="*/ 429810 w 1302071"/>
                  <a:gd name="connsiteY40" fmla="*/ 168056 h 1175161"/>
                  <a:gd name="connsiteX41" fmla="*/ 484589 w 1302071"/>
                  <a:gd name="connsiteY41" fmla="*/ 138560 h 1175161"/>
                  <a:gd name="connsiteX42" fmla="*/ 505659 w 1302071"/>
                  <a:gd name="connsiteY42" fmla="*/ 24786 h 1175161"/>
                  <a:gd name="connsiteX0" fmla="*/ 505659 w 1302071"/>
                  <a:gd name="connsiteY0" fmla="*/ 24786 h 1175161"/>
                  <a:gd name="connsiteX1" fmla="*/ 588205 w 1302071"/>
                  <a:gd name="connsiteY1" fmla="*/ 0 h 1175161"/>
                  <a:gd name="connsiteX2" fmla="*/ 682400 w 1302071"/>
                  <a:gd name="connsiteY2" fmla="*/ 77579 h 1175161"/>
                  <a:gd name="connsiteX3" fmla="*/ 668131 w 1302071"/>
                  <a:gd name="connsiteY3" fmla="*/ 52674 h 1175161"/>
                  <a:gd name="connsiteX4" fmla="*/ 960752 w 1302071"/>
                  <a:gd name="connsiteY4" fmla="*/ 62711 h 1175161"/>
                  <a:gd name="connsiteX5" fmla="*/ 986035 w 1302071"/>
                  <a:gd name="connsiteY5" fmla="*/ 155415 h 1175161"/>
                  <a:gd name="connsiteX6" fmla="*/ 1070311 w 1302071"/>
                  <a:gd name="connsiteY6" fmla="*/ 184912 h 1175161"/>
                  <a:gd name="connsiteX7" fmla="*/ 1077249 w 1302071"/>
                  <a:gd name="connsiteY7" fmla="*/ 331403 h 1175161"/>
                  <a:gd name="connsiteX8" fmla="*/ 1264147 w 1302071"/>
                  <a:gd name="connsiteY8" fmla="*/ 325457 h 1175161"/>
                  <a:gd name="connsiteX9" fmla="*/ 1302071 w 1302071"/>
                  <a:gd name="connsiteY9" fmla="*/ 446169 h 1175161"/>
                  <a:gd name="connsiteX10" fmla="*/ 1276788 w 1302071"/>
                  <a:gd name="connsiteY10" fmla="*/ 517804 h 1175161"/>
                  <a:gd name="connsiteX11" fmla="*/ 1158801 w 1302071"/>
                  <a:gd name="connsiteY11" fmla="*/ 538873 h 1175161"/>
                  <a:gd name="connsiteX12" fmla="*/ 1179870 w 1302071"/>
                  <a:gd name="connsiteY12" fmla="*/ 602080 h 1175161"/>
                  <a:gd name="connsiteX13" fmla="*/ 1234650 w 1302071"/>
                  <a:gd name="connsiteY13" fmla="*/ 707426 h 1175161"/>
                  <a:gd name="connsiteX14" fmla="*/ 1120877 w 1302071"/>
                  <a:gd name="connsiteY14" fmla="*/ 859124 h 1175161"/>
                  <a:gd name="connsiteX15" fmla="*/ 1061883 w 1302071"/>
                  <a:gd name="connsiteY15" fmla="*/ 892834 h 1175161"/>
                  <a:gd name="connsiteX16" fmla="*/ 1074525 w 1302071"/>
                  <a:gd name="connsiteY16" fmla="*/ 909690 h 1175161"/>
                  <a:gd name="connsiteX17" fmla="*/ 943896 w 1302071"/>
                  <a:gd name="connsiteY17" fmla="*/ 934972 h 1175161"/>
                  <a:gd name="connsiteX18" fmla="*/ 931255 w 1302071"/>
                  <a:gd name="connsiteY18" fmla="*/ 989752 h 1175161"/>
                  <a:gd name="connsiteX19" fmla="*/ 973393 w 1302071"/>
                  <a:gd name="connsiteY19" fmla="*/ 1015035 h 1175161"/>
                  <a:gd name="connsiteX20" fmla="*/ 977607 w 1302071"/>
                  <a:gd name="connsiteY20" fmla="*/ 1078243 h 1175161"/>
                  <a:gd name="connsiteX21" fmla="*/ 893330 w 1302071"/>
                  <a:gd name="connsiteY21" fmla="*/ 1048746 h 1175161"/>
                  <a:gd name="connsiteX22" fmla="*/ 800626 w 1302071"/>
                  <a:gd name="connsiteY22" fmla="*/ 1175161 h 1175161"/>
                  <a:gd name="connsiteX23" fmla="*/ 754274 w 1302071"/>
                  <a:gd name="connsiteY23" fmla="*/ 1133022 h 1175161"/>
                  <a:gd name="connsiteX24" fmla="*/ 707922 w 1302071"/>
                  <a:gd name="connsiteY24" fmla="*/ 1137236 h 1175161"/>
                  <a:gd name="connsiteX25" fmla="*/ 657356 w 1302071"/>
                  <a:gd name="connsiteY25" fmla="*/ 1061387 h 1175161"/>
                  <a:gd name="connsiteX26" fmla="*/ 497231 w 1302071"/>
                  <a:gd name="connsiteY26" fmla="*/ 1036104 h 1175161"/>
                  <a:gd name="connsiteX27" fmla="*/ 446665 w 1302071"/>
                  <a:gd name="connsiteY27" fmla="*/ 998180 h 1175161"/>
                  <a:gd name="connsiteX28" fmla="*/ 326691 w 1302071"/>
                  <a:gd name="connsiteY28" fmla="*/ 1004621 h 1175161"/>
                  <a:gd name="connsiteX29" fmla="*/ 278112 w 1302071"/>
                  <a:gd name="connsiteY29" fmla="*/ 1027677 h 1175161"/>
                  <a:gd name="connsiteX30" fmla="*/ 258533 w 1302071"/>
                  <a:gd name="connsiteY30" fmla="*/ 967193 h 1175161"/>
                  <a:gd name="connsiteX31" fmla="*/ 50565 w 1302071"/>
                  <a:gd name="connsiteY31" fmla="*/ 913903 h 1175161"/>
                  <a:gd name="connsiteX32" fmla="*/ 0 w 1302071"/>
                  <a:gd name="connsiteY32" fmla="*/ 779061 h 1175161"/>
                  <a:gd name="connsiteX33" fmla="*/ 88490 w 1302071"/>
                  <a:gd name="connsiteY33" fmla="*/ 711640 h 1175161"/>
                  <a:gd name="connsiteX34" fmla="*/ 143270 w 1302071"/>
                  <a:gd name="connsiteY34" fmla="*/ 724281 h 1175161"/>
                  <a:gd name="connsiteX35" fmla="*/ 193835 w 1302071"/>
                  <a:gd name="connsiteY35" fmla="*/ 425100 h 1175161"/>
                  <a:gd name="connsiteX36" fmla="*/ 299181 w 1302071"/>
                  <a:gd name="connsiteY36" fmla="*/ 404031 h 1175161"/>
                  <a:gd name="connsiteX37" fmla="*/ 341319 w 1302071"/>
                  <a:gd name="connsiteY37" fmla="*/ 361892 h 1175161"/>
                  <a:gd name="connsiteX38" fmla="*/ 345533 w 1302071"/>
                  <a:gd name="connsiteY38" fmla="*/ 248119 h 1175161"/>
                  <a:gd name="connsiteX39" fmla="*/ 408741 w 1302071"/>
                  <a:gd name="connsiteY39" fmla="*/ 231264 h 1175161"/>
                  <a:gd name="connsiteX40" fmla="*/ 429810 w 1302071"/>
                  <a:gd name="connsiteY40" fmla="*/ 168056 h 1175161"/>
                  <a:gd name="connsiteX41" fmla="*/ 484589 w 1302071"/>
                  <a:gd name="connsiteY41" fmla="*/ 138560 h 1175161"/>
                  <a:gd name="connsiteX42" fmla="*/ 505659 w 1302071"/>
                  <a:gd name="connsiteY42" fmla="*/ 24786 h 1175161"/>
                  <a:gd name="connsiteX0" fmla="*/ 505659 w 1309505"/>
                  <a:gd name="connsiteY0" fmla="*/ 24786 h 1175161"/>
                  <a:gd name="connsiteX1" fmla="*/ 588205 w 1309505"/>
                  <a:gd name="connsiteY1" fmla="*/ 0 h 1175161"/>
                  <a:gd name="connsiteX2" fmla="*/ 682400 w 1309505"/>
                  <a:gd name="connsiteY2" fmla="*/ 77579 h 1175161"/>
                  <a:gd name="connsiteX3" fmla="*/ 668131 w 1309505"/>
                  <a:gd name="connsiteY3" fmla="*/ 52674 h 1175161"/>
                  <a:gd name="connsiteX4" fmla="*/ 960752 w 1309505"/>
                  <a:gd name="connsiteY4" fmla="*/ 62711 h 1175161"/>
                  <a:gd name="connsiteX5" fmla="*/ 986035 w 1309505"/>
                  <a:gd name="connsiteY5" fmla="*/ 155415 h 1175161"/>
                  <a:gd name="connsiteX6" fmla="*/ 1070311 w 1309505"/>
                  <a:gd name="connsiteY6" fmla="*/ 184912 h 1175161"/>
                  <a:gd name="connsiteX7" fmla="*/ 1077249 w 1309505"/>
                  <a:gd name="connsiteY7" fmla="*/ 331403 h 1175161"/>
                  <a:gd name="connsiteX8" fmla="*/ 1264147 w 1309505"/>
                  <a:gd name="connsiteY8" fmla="*/ 325457 h 1175161"/>
                  <a:gd name="connsiteX9" fmla="*/ 1309505 w 1309505"/>
                  <a:gd name="connsiteY9" fmla="*/ 435018 h 1175161"/>
                  <a:gd name="connsiteX10" fmla="*/ 1276788 w 1309505"/>
                  <a:gd name="connsiteY10" fmla="*/ 517804 h 1175161"/>
                  <a:gd name="connsiteX11" fmla="*/ 1158801 w 1309505"/>
                  <a:gd name="connsiteY11" fmla="*/ 538873 h 1175161"/>
                  <a:gd name="connsiteX12" fmla="*/ 1179870 w 1309505"/>
                  <a:gd name="connsiteY12" fmla="*/ 602080 h 1175161"/>
                  <a:gd name="connsiteX13" fmla="*/ 1234650 w 1309505"/>
                  <a:gd name="connsiteY13" fmla="*/ 707426 h 1175161"/>
                  <a:gd name="connsiteX14" fmla="*/ 1120877 w 1309505"/>
                  <a:gd name="connsiteY14" fmla="*/ 859124 h 1175161"/>
                  <a:gd name="connsiteX15" fmla="*/ 1061883 w 1309505"/>
                  <a:gd name="connsiteY15" fmla="*/ 892834 h 1175161"/>
                  <a:gd name="connsiteX16" fmla="*/ 1074525 w 1309505"/>
                  <a:gd name="connsiteY16" fmla="*/ 909690 h 1175161"/>
                  <a:gd name="connsiteX17" fmla="*/ 943896 w 1309505"/>
                  <a:gd name="connsiteY17" fmla="*/ 934972 h 1175161"/>
                  <a:gd name="connsiteX18" fmla="*/ 931255 w 1309505"/>
                  <a:gd name="connsiteY18" fmla="*/ 989752 h 1175161"/>
                  <a:gd name="connsiteX19" fmla="*/ 973393 w 1309505"/>
                  <a:gd name="connsiteY19" fmla="*/ 1015035 h 1175161"/>
                  <a:gd name="connsiteX20" fmla="*/ 977607 w 1309505"/>
                  <a:gd name="connsiteY20" fmla="*/ 1078243 h 1175161"/>
                  <a:gd name="connsiteX21" fmla="*/ 893330 w 1309505"/>
                  <a:gd name="connsiteY21" fmla="*/ 1048746 h 1175161"/>
                  <a:gd name="connsiteX22" fmla="*/ 800626 w 1309505"/>
                  <a:gd name="connsiteY22" fmla="*/ 1175161 h 1175161"/>
                  <a:gd name="connsiteX23" fmla="*/ 754274 w 1309505"/>
                  <a:gd name="connsiteY23" fmla="*/ 1133022 h 1175161"/>
                  <a:gd name="connsiteX24" fmla="*/ 707922 w 1309505"/>
                  <a:gd name="connsiteY24" fmla="*/ 1137236 h 1175161"/>
                  <a:gd name="connsiteX25" fmla="*/ 657356 w 1309505"/>
                  <a:gd name="connsiteY25" fmla="*/ 1061387 h 1175161"/>
                  <a:gd name="connsiteX26" fmla="*/ 497231 w 1309505"/>
                  <a:gd name="connsiteY26" fmla="*/ 1036104 h 1175161"/>
                  <a:gd name="connsiteX27" fmla="*/ 446665 w 1309505"/>
                  <a:gd name="connsiteY27" fmla="*/ 998180 h 1175161"/>
                  <a:gd name="connsiteX28" fmla="*/ 326691 w 1309505"/>
                  <a:gd name="connsiteY28" fmla="*/ 1004621 h 1175161"/>
                  <a:gd name="connsiteX29" fmla="*/ 278112 w 1309505"/>
                  <a:gd name="connsiteY29" fmla="*/ 1027677 h 1175161"/>
                  <a:gd name="connsiteX30" fmla="*/ 258533 w 1309505"/>
                  <a:gd name="connsiteY30" fmla="*/ 967193 h 1175161"/>
                  <a:gd name="connsiteX31" fmla="*/ 50565 w 1309505"/>
                  <a:gd name="connsiteY31" fmla="*/ 913903 h 1175161"/>
                  <a:gd name="connsiteX32" fmla="*/ 0 w 1309505"/>
                  <a:gd name="connsiteY32" fmla="*/ 779061 h 1175161"/>
                  <a:gd name="connsiteX33" fmla="*/ 88490 w 1309505"/>
                  <a:gd name="connsiteY33" fmla="*/ 711640 h 1175161"/>
                  <a:gd name="connsiteX34" fmla="*/ 143270 w 1309505"/>
                  <a:gd name="connsiteY34" fmla="*/ 724281 h 1175161"/>
                  <a:gd name="connsiteX35" fmla="*/ 193835 w 1309505"/>
                  <a:gd name="connsiteY35" fmla="*/ 425100 h 1175161"/>
                  <a:gd name="connsiteX36" fmla="*/ 299181 w 1309505"/>
                  <a:gd name="connsiteY36" fmla="*/ 404031 h 1175161"/>
                  <a:gd name="connsiteX37" fmla="*/ 341319 w 1309505"/>
                  <a:gd name="connsiteY37" fmla="*/ 361892 h 1175161"/>
                  <a:gd name="connsiteX38" fmla="*/ 345533 w 1309505"/>
                  <a:gd name="connsiteY38" fmla="*/ 248119 h 1175161"/>
                  <a:gd name="connsiteX39" fmla="*/ 408741 w 1309505"/>
                  <a:gd name="connsiteY39" fmla="*/ 231264 h 1175161"/>
                  <a:gd name="connsiteX40" fmla="*/ 429810 w 1309505"/>
                  <a:gd name="connsiteY40" fmla="*/ 168056 h 1175161"/>
                  <a:gd name="connsiteX41" fmla="*/ 484589 w 1309505"/>
                  <a:gd name="connsiteY41" fmla="*/ 138560 h 1175161"/>
                  <a:gd name="connsiteX42" fmla="*/ 505659 w 1309505"/>
                  <a:gd name="connsiteY42" fmla="*/ 24786 h 1175161"/>
                  <a:gd name="connsiteX0" fmla="*/ 505659 w 1309505"/>
                  <a:gd name="connsiteY0" fmla="*/ 24786 h 1175161"/>
                  <a:gd name="connsiteX1" fmla="*/ 588205 w 1309505"/>
                  <a:gd name="connsiteY1" fmla="*/ 0 h 1175161"/>
                  <a:gd name="connsiteX2" fmla="*/ 682400 w 1309505"/>
                  <a:gd name="connsiteY2" fmla="*/ 77579 h 1175161"/>
                  <a:gd name="connsiteX3" fmla="*/ 668131 w 1309505"/>
                  <a:gd name="connsiteY3" fmla="*/ 52674 h 1175161"/>
                  <a:gd name="connsiteX4" fmla="*/ 960752 w 1309505"/>
                  <a:gd name="connsiteY4" fmla="*/ 62711 h 1175161"/>
                  <a:gd name="connsiteX5" fmla="*/ 986035 w 1309505"/>
                  <a:gd name="connsiteY5" fmla="*/ 155415 h 1175161"/>
                  <a:gd name="connsiteX6" fmla="*/ 1070311 w 1309505"/>
                  <a:gd name="connsiteY6" fmla="*/ 184912 h 1175161"/>
                  <a:gd name="connsiteX7" fmla="*/ 1077249 w 1309505"/>
                  <a:gd name="connsiteY7" fmla="*/ 331403 h 1175161"/>
                  <a:gd name="connsiteX8" fmla="*/ 1264147 w 1309505"/>
                  <a:gd name="connsiteY8" fmla="*/ 325457 h 1175161"/>
                  <a:gd name="connsiteX9" fmla="*/ 1309505 w 1309505"/>
                  <a:gd name="connsiteY9" fmla="*/ 435018 h 1175161"/>
                  <a:gd name="connsiteX10" fmla="*/ 1276788 w 1309505"/>
                  <a:gd name="connsiteY10" fmla="*/ 517804 h 1175161"/>
                  <a:gd name="connsiteX11" fmla="*/ 1158801 w 1309505"/>
                  <a:gd name="connsiteY11" fmla="*/ 538873 h 1175161"/>
                  <a:gd name="connsiteX12" fmla="*/ 1213323 w 1309505"/>
                  <a:gd name="connsiteY12" fmla="*/ 613231 h 1175161"/>
                  <a:gd name="connsiteX13" fmla="*/ 1234650 w 1309505"/>
                  <a:gd name="connsiteY13" fmla="*/ 707426 h 1175161"/>
                  <a:gd name="connsiteX14" fmla="*/ 1120877 w 1309505"/>
                  <a:gd name="connsiteY14" fmla="*/ 859124 h 1175161"/>
                  <a:gd name="connsiteX15" fmla="*/ 1061883 w 1309505"/>
                  <a:gd name="connsiteY15" fmla="*/ 892834 h 1175161"/>
                  <a:gd name="connsiteX16" fmla="*/ 1074525 w 1309505"/>
                  <a:gd name="connsiteY16" fmla="*/ 909690 h 1175161"/>
                  <a:gd name="connsiteX17" fmla="*/ 943896 w 1309505"/>
                  <a:gd name="connsiteY17" fmla="*/ 934972 h 1175161"/>
                  <a:gd name="connsiteX18" fmla="*/ 931255 w 1309505"/>
                  <a:gd name="connsiteY18" fmla="*/ 989752 h 1175161"/>
                  <a:gd name="connsiteX19" fmla="*/ 973393 w 1309505"/>
                  <a:gd name="connsiteY19" fmla="*/ 1015035 h 1175161"/>
                  <a:gd name="connsiteX20" fmla="*/ 977607 w 1309505"/>
                  <a:gd name="connsiteY20" fmla="*/ 1078243 h 1175161"/>
                  <a:gd name="connsiteX21" fmla="*/ 893330 w 1309505"/>
                  <a:gd name="connsiteY21" fmla="*/ 1048746 h 1175161"/>
                  <a:gd name="connsiteX22" fmla="*/ 800626 w 1309505"/>
                  <a:gd name="connsiteY22" fmla="*/ 1175161 h 1175161"/>
                  <a:gd name="connsiteX23" fmla="*/ 754274 w 1309505"/>
                  <a:gd name="connsiteY23" fmla="*/ 1133022 h 1175161"/>
                  <a:gd name="connsiteX24" fmla="*/ 707922 w 1309505"/>
                  <a:gd name="connsiteY24" fmla="*/ 1137236 h 1175161"/>
                  <a:gd name="connsiteX25" fmla="*/ 657356 w 1309505"/>
                  <a:gd name="connsiteY25" fmla="*/ 1061387 h 1175161"/>
                  <a:gd name="connsiteX26" fmla="*/ 497231 w 1309505"/>
                  <a:gd name="connsiteY26" fmla="*/ 1036104 h 1175161"/>
                  <a:gd name="connsiteX27" fmla="*/ 446665 w 1309505"/>
                  <a:gd name="connsiteY27" fmla="*/ 998180 h 1175161"/>
                  <a:gd name="connsiteX28" fmla="*/ 326691 w 1309505"/>
                  <a:gd name="connsiteY28" fmla="*/ 1004621 h 1175161"/>
                  <a:gd name="connsiteX29" fmla="*/ 278112 w 1309505"/>
                  <a:gd name="connsiteY29" fmla="*/ 1027677 h 1175161"/>
                  <a:gd name="connsiteX30" fmla="*/ 258533 w 1309505"/>
                  <a:gd name="connsiteY30" fmla="*/ 967193 h 1175161"/>
                  <a:gd name="connsiteX31" fmla="*/ 50565 w 1309505"/>
                  <a:gd name="connsiteY31" fmla="*/ 913903 h 1175161"/>
                  <a:gd name="connsiteX32" fmla="*/ 0 w 1309505"/>
                  <a:gd name="connsiteY32" fmla="*/ 779061 h 1175161"/>
                  <a:gd name="connsiteX33" fmla="*/ 88490 w 1309505"/>
                  <a:gd name="connsiteY33" fmla="*/ 711640 h 1175161"/>
                  <a:gd name="connsiteX34" fmla="*/ 143270 w 1309505"/>
                  <a:gd name="connsiteY34" fmla="*/ 724281 h 1175161"/>
                  <a:gd name="connsiteX35" fmla="*/ 193835 w 1309505"/>
                  <a:gd name="connsiteY35" fmla="*/ 425100 h 1175161"/>
                  <a:gd name="connsiteX36" fmla="*/ 299181 w 1309505"/>
                  <a:gd name="connsiteY36" fmla="*/ 404031 h 1175161"/>
                  <a:gd name="connsiteX37" fmla="*/ 341319 w 1309505"/>
                  <a:gd name="connsiteY37" fmla="*/ 361892 h 1175161"/>
                  <a:gd name="connsiteX38" fmla="*/ 345533 w 1309505"/>
                  <a:gd name="connsiteY38" fmla="*/ 248119 h 1175161"/>
                  <a:gd name="connsiteX39" fmla="*/ 408741 w 1309505"/>
                  <a:gd name="connsiteY39" fmla="*/ 231264 h 1175161"/>
                  <a:gd name="connsiteX40" fmla="*/ 429810 w 1309505"/>
                  <a:gd name="connsiteY40" fmla="*/ 168056 h 1175161"/>
                  <a:gd name="connsiteX41" fmla="*/ 484589 w 1309505"/>
                  <a:gd name="connsiteY41" fmla="*/ 138560 h 1175161"/>
                  <a:gd name="connsiteX42" fmla="*/ 505659 w 1309505"/>
                  <a:gd name="connsiteY42" fmla="*/ 24786 h 1175161"/>
                  <a:gd name="connsiteX0" fmla="*/ 505659 w 1309505"/>
                  <a:gd name="connsiteY0" fmla="*/ 24786 h 1175161"/>
                  <a:gd name="connsiteX1" fmla="*/ 588205 w 1309505"/>
                  <a:gd name="connsiteY1" fmla="*/ 0 h 1175161"/>
                  <a:gd name="connsiteX2" fmla="*/ 682400 w 1309505"/>
                  <a:gd name="connsiteY2" fmla="*/ 77579 h 1175161"/>
                  <a:gd name="connsiteX3" fmla="*/ 668131 w 1309505"/>
                  <a:gd name="connsiteY3" fmla="*/ 52674 h 1175161"/>
                  <a:gd name="connsiteX4" fmla="*/ 960752 w 1309505"/>
                  <a:gd name="connsiteY4" fmla="*/ 62711 h 1175161"/>
                  <a:gd name="connsiteX5" fmla="*/ 986035 w 1309505"/>
                  <a:gd name="connsiteY5" fmla="*/ 155415 h 1175161"/>
                  <a:gd name="connsiteX6" fmla="*/ 1070311 w 1309505"/>
                  <a:gd name="connsiteY6" fmla="*/ 184912 h 1175161"/>
                  <a:gd name="connsiteX7" fmla="*/ 1077249 w 1309505"/>
                  <a:gd name="connsiteY7" fmla="*/ 331403 h 1175161"/>
                  <a:gd name="connsiteX8" fmla="*/ 1264147 w 1309505"/>
                  <a:gd name="connsiteY8" fmla="*/ 325457 h 1175161"/>
                  <a:gd name="connsiteX9" fmla="*/ 1309505 w 1309505"/>
                  <a:gd name="connsiteY9" fmla="*/ 435018 h 1175161"/>
                  <a:gd name="connsiteX10" fmla="*/ 1276788 w 1309505"/>
                  <a:gd name="connsiteY10" fmla="*/ 517804 h 1175161"/>
                  <a:gd name="connsiteX11" fmla="*/ 1169953 w 1309505"/>
                  <a:gd name="connsiteY11" fmla="*/ 553742 h 1175161"/>
                  <a:gd name="connsiteX12" fmla="*/ 1213323 w 1309505"/>
                  <a:gd name="connsiteY12" fmla="*/ 613231 h 1175161"/>
                  <a:gd name="connsiteX13" fmla="*/ 1234650 w 1309505"/>
                  <a:gd name="connsiteY13" fmla="*/ 707426 h 1175161"/>
                  <a:gd name="connsiteX14" fmla="*/ 1120877 w 1309505"/>
                  <a:gd name="connsiteY14" fmla="*/ 859124 h 1175161"/>
                  <a:gd name="connsiteX15" fmla="*/ 1061883 w 1309505"/>
                  <a:gd name="connsiteY15" fmla="*/ 892834 h 1175161"/>
                  <a:gd name="connsiteX16" fmla="*/ 1074525 w 1309505"/>
                  <a:gd name="connsiteY16" fmla="*/ 909690 h 1175161"/>
                  <a:gd name="connsiteX17" fmla="*/ 943896 w 1309505"/>
                  <a:gd name="connsiteY17" fmla="*/ 934972 h 1175161"/>
                  <a:gd name="connsiteX18" fmla="*/ 931255 w 1309505"/>
                  <a:gd name="connsiteY18" fmla="*/ 989752 h 1175161"/>
                  <a:gd name="connsiteX19" fmla="*/ 973393 w 1309505"/>
                  <a:gd name="connsiteY19" fmla="*/ 1015035 h 1175161"/>
                  <a:gd name="connsiteX20" fmla="*/ 977607 w 1309505"/>
                  <a:gd name="connsiteY20" fmla="*/ 1078243 h 1175161"/>
                  <a:gd name="connsiteX21" fmla="*/ 893330 w 1309505"/>
                  <a:gd name="connsiteY21" fmla="*/ 1048746 h 1175161"/>
                  <a:gd name="connsiteX22" fmla="*/ 800626 w 1309505"/>
                  <a:gd name="connsiteY22" fmla="*/ 1175161 h 1175161"/>
                  <a:gd name="connsiteX23" fmla="*/ 754274 w 1309505"/>
                  <a:gd name="connsiteY23" fmla="*/ 1133022 h 1175161"/>
                  <a:gd name="connsiteX24" fmla="*/ 707922 w 1309505"/>
                  <a:gd name="connsiteY24" fmla="*/ 1137236 h 1175161"/>
                  <a:gd name="connsiteX25" fmla="*/ 657356 w 1309505"/>
                  <a:gd name="connsiteY25" fmla="*/ 1061387 h 1175161"/>
                  <a:gd name="connsiteX26" fmla="*/ 497231 w 1309505"/>
                  <a:gd name="connsiteY26" fmla="*/ 1036104 h 1175161"/>
                  <a:gd name="connsiteX27" fmla="*/ 446665 w 1309505"/>
                  <a:gd name="connsiteY27" fmla="*/ 998180 h 1175161"/>
                  <a:gd name="connsiteX28" fmla="*/ 326691 w 1309505"/>
                  <a:gd name="connsiteY28" fmla="*/ 1004621 h 1175161"/>
                  <a:gd name="connsiteX29" fmla="*/ 278112 w 1309505"/>
                  <a:gd name="connsiteY29" fmla="*/ 1027677 h 1175161"/>
                  <a:gd name="connsiteX30" fmla="*/ 258533 w 1309505"/>
                  <a:gd name="connsiteY30" fmla="*/ 967193 h 1175161"/>
                  <a:gd name="connsiteX31" fmla="*/ 50565 w 1309505"/>
                  <a:gd name="connsiteY31" fmla="*/ 913903 h 1175161"/>
                  <a:gd name="connsiteX32" fmla="*/ 0 w 1309505"/>
                  <a:gd name="connsiteY32" fmla="*/ 779061 h 1175161"/>
                  <a:gd name="connsiteX33" fmla="*/ 88490 w 1309505"/>
                  <a:gd name="connsiteY33" fmla="*/ 711640 h 1175161"/>
                  <a:gd name="connsiteX34" fmla="*/ 143270 w 1309505"/>
                  <a:gd name="connsiteY34" fmla="*/ 724281 h 1175161"/>
                  <a:gd name="connsiteX35" fmla="*/ 193835 w 1309505"/>
                  <a:gd name="connsiteY35" fmla="*/ 425100 h 1175161"/>
                  <a:gd name="connsiteX36" fmla="*/ 299181 w 1309505"/>
                  <a:gd name="connsiteY36" fmla="*/ 404031 h 1175161"/>
                  <a:gd name="connsiteX37" fmla="*/ 341319 w 1309505"/>
                  <a:gd name="connsiteY37" fmla="*/ 361892 h 1175161"/>
                  <a:gd name="connsiteX38" fmla="*/ 345533 w 1309505"/>
                  <a:gd name="connsiteY38" fmla="*/ 248119 h 1175161"/>
                  <a:gd name="connsiteX39" fmla="*/ 408741 w 1309505"/>
                  <a:gd name="connsiteY39" fmla="*/ 231264 h 1175161"/>
                  <a:gd name="connsiteX40" fmla="*/ 429810 w 1309505"/>
                  <a:gd name="connsiteY40" fmla="*/ 168056 h 1175161"/>
                  <a:gd name="connsiteX41" fmla="*/ 484589 w 1309505"/>
                  <a:gd name="connsiteY41" fmla="*/ 138560 h 1175161"/>
                  <a:gd name="connsiteX42" fmla="*/ 505659 w 1309505"/>
                  <a:gd name="connsiteY42" fmla="*/ 24786 h 1175161"/>
                  <a:gd name="connsiteX0" fmla="*/ 505659 w 1309505"/>
                  <a:gd name="connsiteY0" fmla="*/ 24786 h 1175161"/>
                  <a:gd name="connsiteX1" fmla="*/ 588205 w 1309505"/>
                  <a:gd name="connsiteY1" fmla="*/ 0 h 1175161"/>
                  <a:gd name="connsiteX2" fmla="*/ 668131 w 1309505"/>
                  <a:gd name="connsiteY2" fmla="*/ 52674 h 1175161"/>
                  <a:gd name="connsiteX3" fmla="*/ 960752 w 1309505"/>
                  <a:gd name="connsiteY3" fmla="*/ 62711 h 1175161"/>
                  <a:gd name="connsiteX4" fmla="*/ 986035 w 1309505"/>
                  <a:gd name="connsiteY4" fmla="*/ 155415 h 1175161"/>
                  <a:gd name="connsiteX5" fmla="*/ 1070311 w 1309505"/>
                  <a:gd name="connsiteY5" fmla="*/ 184912 h 1175161"/>
                  <a:gd name="connsiteX6" fmla="*/ 1077249 w 1309505"/>
                  <a:gd name="connsiteY6" fmla="*/ 331403 h 1175161"/>
                  <a:gd name="connsiteX7" fmla="*/ 1264147 w 1309505"/>
                  <a:gd name="connsiteY7" fmla="*/ 325457 h 1175161"/>
                  <a:gd name="connsiteX8" fmla="*/ 1309505 w 1309505"/>
                  <a:gd name="connsiteY8" fmla="*/ 435018 h 1175161"/>
                  <a:gd name="connsiteX9" fmla="*/ 1276788 w 1309505"/>
                  <a:gd name="connsiteY9" fmla="*/ 517804 h 1175161"/>
                  <a:gd name="connsiteX10" fmla="*/ 1169953 w 1309505"/>
                  <a:gd name="connsiteY10" fmla="*/ 553742 h 1175161"/>
                  <a:gd name="connsiteX11" fmla="*/ 1213323 w 1309505"/>
                  <a:gd name="connsiteY11" fmla="*/ 613231 h 1175161"/>
                  <a:gd name="connsiteX12" fmla="*/ 1234650 w 1309505"/>
                  <a:gd name="connsiteY12" fmla="*/ 707426 h 1175161"/>
                  <a:gd name="connsiteX13" fmla="*/ 1120877 w 1309505"/>
                  <a:gd name="connsiteY13" fmla="*/ 859124 h 1175161"/>
                  <a:gd name="connsiteX14" fmla="*/ 1061883 w 1309505"/>
                  <a:gd name="connsiteY14" fmla="*/ 892834 h 1175161"/>
                  <a:gd name="connsiteX15" fmla="*/ 1074525 w 1309505"/>
                  <a:gd name="connsiteY15" fmla="*/ 909690 h 1175161"/>
                  <a:gd name="connsiteX16" fmla="*/ 943896 w 1309505"/>
                  <a:gd name="connsiteY16" fmla="*/ 934972 h 1175161"/>
                  <a:gd name="connsiteX17" fmla="*/ 931255 w 1309505"/>
                  <a:gd name="connsiteY17" fmla="*/ 989752 h 1175161"/>
                  <a:gd name="connsiteX18" fmla="*/ 973393 w 1309505"/>
                  <a:gd name="connsiteY18" fmla="*/ 1015035 h 1175161"/>
                  <a:gd name="connsiteX19" fmla="*/ 977607 w 1309505"/>
                  <a:gd name="connsiteY19" fmla="*/ 1078243 h 1175161"/>
                  <a:gd name="connsiteX20" fmla="*/ 893330 w 1309505"/>
                  <a:gd name="connsiteY20" fmla="*/ 1048746 h 1175161"/>
                  <a:gd name="connsiteX21" fmla="*/ 800626 w 1309505"/>
                  <a:gd name="connsiteY21" fmla="*/ 1175161 h 1175161"/>
                  <a:gd name="connsiteX22" fmla="*/ 754274 w 1309505"/>
                  <a:gd name="connsiteY22" fmla="*/ 1133022 h 1175161"/>
                  <a:gd name="connsiteX23" fmla="*/ 707922 w 1309505"/>
                  <a:gd name="connsiteY23" fmla="*/ 1137236 h 1175161"/>
                  <a:gd name="connsiteX24" fmla="*/ 657356 w 1309505"/>
                  <a:gd name="connsiteY24" fmla="*/ 1061387 h 1175161"/>
                  <a:gd name="connsiteX25" fmla="*/ 497231 w 1309505"/>
                  <a:gd name="connsiteY25" fmla="*/ 1036104 h 1175161"/>
                  <a:gd name="connsiteX26" fmla="*/ 446665 w 1309505"/>
                  <a:gd name="connsiteY26" fmla="*/ 998180 h 1175161"/>
                  <a:gd name="connsiteX27" fmla="*/ 326691 w 1309505"/>
                  <a:gd name="connsiteY27" fmla="*/ 1004621 h 1175161"/>
                  <a:gd name="connsiteX28" fmla="*/ 278112 w 1309505"/>
                  <a:gd name="connsiteY28" fmla="*/ 1027677 h 1175161"/>
                  <a:gd name="connsiteX29" fmla="*/ 258533 w 1309505"/>
                  <a:gd name="connsiteY29" fmla="*/ 967193 h 1175161"/>
                  <a:gd name="connsiteX30" fmla="*/ 50565 w 1309505"/>
                  <a:gd name="connsiteY30" fmla="*/ 913903 h 1175161"/>
                  <a:gd name="connsiteX31" fmla="*/ 0 w 1309505"/>
                  <a:gd name="connsiteY31" fmla="*/ 779061 h 1175161"/>
                  <a:gd name="connsiteX32" fmla="*/ 88490 w 1309505"/>
                  <a:gd name="connsiteY32" fmla="*/ 711640 h 1175161"/>
                  <a:gd name="connsiteX33" fmla="*/ 143270 w 1309505"/>
                  <a:gd name="connsiteY33" fmla="*/ 724281 h 1175161"/>
                  <a:gd name="connsiteX34" fmla="*/ 193835 w 1309505"/>
                  <a:gd name="connsiteY34" fmla="*/ 425100 h 1175161"/>
                  <a:gd name="connsiteX35" fmla="*/ 299181 w 1309505"/>
                  <a:gd name="connsiteY35" fmla="*/ 404031 h 1175161"/>
                  <a:gd name="connsiteX36" fmla="*/ 341319 w 1309505"/>
                  <a:gd name="connsiteY36" fmla="*/ 361892 h 1175161"/>
                  <a:gd name="connsiteX37" fmla="*/ 345533 w 1309505"/>
                  <a:gd name="connsiteY37" fmla="*/ 248119 h 1175161"/>
                  <a:gd name="connsiteX38" fmla="*/ 408741 w 1309505"/>
                  <a:gd name="connsiteY38" fmla="*/ 231264 h 1175161"/>
                  <a:gd name="connsiteX39" fmla="*/ 429810 w 1309505"/>
                  <a:gd name="connsiteY39" fmla="*/ 168056 h 1175161"/>
                  <a:gd name="connsiteX40" fmla="*/ 484589 w 1309505"/>
                  <a:gd name="connsiteY40" fmla="*/ 138560 h 1175161"/>
                  <a:gd name="connsiteX41" fmla="*/ 505659 w 1309505"/>
                  <a:gd name="connsiteY41" fmla="*/ 24786 h 1175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09505" h="1175161">
                    <a:moveTo>
                      <a:pt x="505659" y="24786"/>
                    </a:moveTo>
                    <a:lnTo>
                      <a:pt x="588205" y="0"/>
                    </a:lnTo>
                    <a:lnTo>
                      <a:pt x="668131" y="52674"/>
                    </a:lnTo>
                    <a:lnTo>
                      <a:pt x="960752" y="62711"/>
                    </a:lnTo>
                    <a:lnTo>
                      <a:pt x="986035" y="155415"/>
                    </a:lnTo>
                    <a:lnTo>
                      <a:pt x="1070311" y="184912"/>
                    </a:lnTo>
                    <a:lnTo>
                      <a:pt x="1077249" y="331403"/>
                    </a:lnTo>
                    <a:lnTo>
                      <a:pt x="1264147" y="325457"/>
                    </a:lnTo>
                    <a:lnTo>
                      <a:pt x="1309505" y="435018"/>
                    </a:lnTo>
                    <a:lnTo>
                      <a:pt x="1276788" y="517804"/>
                    </a:lnTo>
                    <a:lnTo>
                      <a:pt x="1169953" y="553742"/>
                    </a:lnTo>
                    <a:lnTo>
                      <a:pt x="1213323" y="613231"/>
                    </a:lnTo>
                    <a:lnTo>
                      <a:pt x="1234650" y="707426"/>
                    </a:lnTo>
                    <a:lnTo>
                      <a:pt x="1120877" y="859124"/>
                    </a:lnTo>
                    <a:lnTo>
                      <a:pt x="1061883" y="892834"/>
                    </a:lnTo>
                    <a:lnTo>
                      <a:pt x="1074525" y="909690"/>
                    </a:lnTo>
                    <a:lnTo>
                      <a:pt x="943896" y="934972"/>
                    </a:lnTo>
                    <a:lnTo>
                      <a:pt x="931255" y="989752"/>
                    </a:lnTo>
                    <a:lnTo>
                      <a:pt x="973393" y="1015035"/>
                    </a:lnTo>
                    <a:lnTo>
                      <a:pt x="977607" y="1078243"/>
                    </a:lnTo>
                    <a:lnTo>
                      <a:pt x="893330" y="1048746"/>
                    </a:lnTo>
                    <a:lnTo>
                      <a:pt x="800626" y="1175161"/>
                    </a:lnTo>
                    <a:lnTo>
                      <a:pt x="754274" y="1133022"/>
                    </a:lnTo>
                    <a:lnTo>
                      <a:pt x="707922" y="1137236"/>
                    </a:lnTo>
                    <a:lnTo>
                      <a:pt x="657356" y="1061387"/>
                    </a:lnTo>
                    <a:lnTo>
                      <a:pt x="497231" y="1036104"/>
                    </a:lnTo>
                    <a:lnTo>
                      <a:pt x="446665" y="998180"/>
                    </a:lnTo>
                    <a:lnTo>
                      <a:pt x="326691" y="1004621"/>
                    </a:lnTo>
                    <a:lnTo>
                      <a:pt x="278112" y="1027677"/>
                    </a:lnTo>
                    <a:lnTo>
                      <a:pt x="258533" y="967193"/>
                    </a:lnTo>
                    <a:lnTo>
                      <a:pt x="50565" y="913903"/>
                    </a:lnTo>
                    <a:lnTo>
                      <a:pt x="0" y="779061"/>
                    </a:lnTo>
                    <a:lnTo>
                      <a:pt x="88490" y="711640"/>
                    </a:lnTo>
                    <a:lnTo>
                      <a:pt x="143270" y="724281"/>
                    </a:lnTo>
                    <a:lnTo>
                      <a:pt x="193835" y="425100"/>
                    </a:lnTo>
                    <a:lnTo>
                      <a:pt x="299181" y="404031"/>
                    </a:lnTo>
                    <a:lnTo>
                      <a:pt x="341319" y="361892"/>
                    </a:lnTo>
                    <a:lnTo>
                      <a:pt x="345533" y="248119"/>
                    </a:lnTo>
                    <a:lnTo>
                      <a:pt x="408741" y="231264"/>
                    </a:lnTo>
                    <a:lnTo>
                      <a:pt x="429810" y="168056"/>
                    </a:lnTo>
                    <a:lnTo>
                      <a:pt x="484589" y="138560"/>
                    </a:lnTo>
                    <a:lnTo>
                      <a:pt x="505659" y="24786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4" name="Freeform 12">
                <a:extLst>
                  <a:ext uri="{FF2B5EF4-FFF2-40B4-BE49-F238E27FC236}">
                    <a16:creationId xmlns:a16="http://schemas.microsoft.com/office/drawing/2014/main" id="{E223B705-25CE-0699-93F9-E4766CC7E00C}"/>
                  </a:ext>
                </a:extLst>
              </p:cNvPr>
              <p:cNvSpPr/>
              <p:nvPr/>
            </p:nvSpPr>
            <p:spPr>
              <a:xfrm>
                <a:off x="7799388" y="4017963"/>
                <a:ext cx="1082675" cy="889000"/>
              </a:xfrm>
              <a:custGeom>
                <a:avLst/>
                <a:gdLst>
                  <a:gd name="connsiteX0" fmla="*/ 383458 w 1082953"/>
                  <a:gd name="connsiteY0" fmla="*/ 0 h 889117"/>
                  <a:gd name="connsiteX1" fmla="*/ 446665 w 1082953"/>
                  <a:gd name="connsiteY1" fmla="*/ 46352 h 889117"/>
                  <a:gd name="connsiteX2" fmla="*/ 467734 w 1082953"/>
                  <a:gd name="connsiteY2" fmla="*/ 88490 h 889117"/>
                  <a:gd name="connsiteX3" fmla="*/ 573080 w 1082953"/>
                  <a:gd name="connsiteY3" fmla="*/ 151698 h 889117"/>
                  <a:gd name="connsiteX4" fmla="*/ 724777 w 1082953"/>
                  <a:gd name="connsiteY4" fmla="*/ 143270 h 889117"/>
                  <a:gd name="connsiteX5" fmla="*/ 724777 w 1082953"/>
                  <a:gd name="connsiteY5" fmla="*/ 189622 h 889117"/>
                  <a:gd name="connsiteX6" fmla="*/ 876475 w 1082953"/>
                  <a:gd name="connsiteY6" fmla="*/ 248616 h 889117"/>
                  <a:gd name="connsiteX7" fmla="*/ 1040814 w 1082953"/>
                  <a:gd name="connsiteY7" fmla="*/ 210691 h 889117"/>
                  <a:gd name="connsiteX8" fmla="*/ 1082953 w 1082953"/>
                  <a:gd name="connsiteY8" fmla="*/ 425596 h 889117"/>
                  <a:gd name="connsiteX9" fmla="*/ 956538 w 1082953"/>
                  <a:gd name="connsiteY9" fmla="*/ 589935 h 889117"/>
                  <a:gd name="connsiteX10" fmla="*/ 728991 w 1082953"/>
                  <a:gd name="connsiteY10" fmla="*/ 796413 h 889117"/>
                  <a:gd name="connsiteX11" fmla="*/ 425596 w 1082953"/>
                  <a:gd name="connsiteY11" fmla="*/ 889117 h 889117"/>
                  <a:gd name="connsiteX12" fmla="*/ 349747 w 1082953"/>
                  <a:gd name="connsiteY12" fmla="*/ 842765 h 889117"/>
                  <a:gd name="connsiteX13" fmla="*/ 307609 w 1082953"/>
                  <a:gd name="connsiteY13" fmla="*/ 653143 h 889117"/>
                  <a:gd name="connsiteX14" fmla="*/ 71635 w 1082953"/>
                  <a:gd name="connsiteY14" fmla="*/ 648929 h 889117"/>
                  <a:gd name="connsiteX15" fmla="*/ 88490 w 1082953"/>
                  <a:gd name="connsiteY15" fmla="*/ 564653 h 889117"/>
                  <a:gd name="connsiteX16" fmla="*/ 0 w 1082953"/>
                  <a:gd name="connsiteY16" fmla="*/ 484590 h 889117"/>
                  <a:gd name="connsiteX17" fmla="*/ 16855 w 1082953"/>
                  <a:gd name="connsiteY17" fmla="*/ 387672 h 889117"/>
                  <a:gd name="connsiteX18" fmla="*/ 117987 w 1082953"/>
                  <a:gd name="connsiteY18" fmla="*/ 265471 h 889117"/>
                  <a:gd name="connsiteX19" fmla="*/ 193836 w 1082953"/>
                  <a:gd name="connsiteY19" fmla="*/ 307609 h 889117"/>
                  <a:gd name="connsiteX20" fmla="*/ 193836 w 1082953"/>
                  <a:gd name="connsiteY20" fmla="*/ 240188 h 889117"/>
                  <a:gd name="connsiteX21" fmla="*/ 151697 w 1082953"/>
                  <a:gd name="connsiteY21" fmla="*/ 206477 h 889117"/>
                  <a:gd name="connsiteX22" fmla="*/ 168553 w 1082953"/>
                  <a:gd name="connsiteY22" fmla="*/ 143270 h 889117"/>
                  <a:gd name="connsiteX23" fmla="*/ 282326 w 1082953"/>
                  <a:gd name="connsiteY23" fmla="*/ 113773 h 889117"/>
                  <a:gd name="connsiteX24" fmla="*/ 383458 w 1082953"/>
                  <a:gd name="connsiteY24" fmla="*/ 0 h 889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82953" h="889117">
                    <a:moveTo>
                      <a:pt x="383458" y="0"/>
                    </a:moveTo>
                    <a:lnTo>
                      <a:pt x="446665" y="46352"/>
                    </a:lnTo>
                    <a:lnTo>
                      <a:pt x="467734" y="88490"/>
                    </a:lnTo>
                    <a:lnTo>
                      <a:pt x="573080" y="151698"/>
                    </a:lnTo>
                    <a:lnTo>
                      <a:pt x="724777" y="143270"/>
                    </a:lnTo>
                    <a:lnTo>
                      <a:pt x="724777" y="189622"/>
                    </a:lnTo>
                    <a:lnTo>
                      <a:pt x="876475" y="248616"/>
                    </a:lnTo>
                    <a:lnTo>
                      <a:pt x="1040814" y="210691"/>
                    </a:lnTo>
                    <a:lnTo>
                      <a:pt x="1082953" y="425596"/>
                    </a:lnTo>
                    <a:lnTo>
                      <a:pt x="956538" y="589935"/>
                    </a:lnTo>
                    <a:lnTo>
                      <a:pt x="728991" y="796413"/>
                    </a:lnTo>
                    <a:lnTo>
                      <a:pt x="425596" y="889117"/>
                    </a:lnTo>
                    <a:lnTo>
                      <a:pt x="349747" y="842765"/>
                    </a:lnTo>
                    <a:lnTo>
                      <a:pt x="307609" y="653143"/>
                    </a:lnTo>
                    <a:lnTo>
                      <a:pt x="71635" y="648929"/>
                    </a:lnTo>
                    <a:lnTo>
                      <a:pt x="88490" y="564653"/>
                    </a:lnTo>
                    <a:lnTo>
                      <a:pt x="0" y="484590"/>
                    </a:lnTo>
                    <a:lnTo>
                      <a:pt x="16855" y="387672"/>
                    </a:lnTo>
                    <a:lnTo>
                      <a:pt x="117987" y="265471"/>
                    </a:lnTo>
                    <a:lnTo>
                      <a:pt x="193836" y="307609"/>
                    </a:lnTo>
                    <a:lnTo>
                      <a:pt x="193836" y="240188"/>
                    </a:lnTo>
                    <a:lnTo>
                      <a:pt x="151697" y="206477"/>
                    </a:lnTo>
                    <a:lnTo>
                      <a:pt x="168553" y="143270"/>
                    </a:lnTo>
                    <a:lnTo>
                      <a:pt x="282326" y="113773"/>
                    </a:lnTo>
                    <a:lnTo>
                      <a:pt x="383458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5" name="Freeform 13">
                <a:extLst>
                  <a:ext uri="{FF2B5EF4-FFF2-40B4-BE49-F238E27FC236}">
                    <a16:creationId xmlns:a16="http://schemas.microsoft.com/office/drawing/2014/main" id="{90F4DC3D-AABD-9D76-AA8D-B2E1FA559930}"/>
                  </a:ext>
                </a:extLst>
              </p:cNvPr>
              <p:cNvSpPr/>
              <p:nvPr/>
            </p:nvSpPr>
            <p:spPr>
              <a:xfrm>
                <a:off x="8528050" y="4395789"/>
                <a:ext cx="1146175" cy="1352550"/>
              </a:xfrm>
              <a:custGeom>
                <a:avLst/>
                <a:gdLst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18301 w 1146161"/>
                  <a:gd name="connsiteY2" fmla="*/ 109559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589936 w 1146161"/>
                  <a:gd name="connsiteY5" fmla="*/ 273898 h 1352637"/>
                  <a:gd name="connsiteX6" fmla="*/ 594150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54780 w 1146161"/>
                  <a:gd name="connsiteY23" fmla="*/ 77112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18301 w 1146161"/>
                  <a:gd name="connsiteY2" fmla="*/ 109559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589936 w 1146161"/>
                  <a:gd name="connsiteY5" fmla="*/ 273898 h 1352637"/>
                  <a:gd name="connsiteX6" fmla="*/ 594150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18301 w 1146161"/>
                  <a:gd name="connsiteY2" fmla="*/ 109559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589936 w 1146161"/>
                  <a:gd name="connsiteY5" fmla="*/ 273898 h 1352637"/>
                  <a:gd name="connsiteX6" fmla="*/ 612736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18301 w 1146161"/>
                  <a:gd name="connsiteY2" fmla="*/ 109559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604804 w 1146161"/>
                  <a:gd name="connsiteY5" fmla="*/ 273898 h 1352637"/>
                  <a:gd name="connsiteX6" fmla="*/ 612736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33169 w 1146161"/>
                  <a:gd name="connsiteY2" fmla="*/ 98408 h 1352637"/>
                  <a:gd name="connsiteX3" fmla="*/ 674212 w 1146161"/>
                  <a:gd name="connsiteY3" fmla="*/ 176980 h 1352637"/>
                  <a:gd name="connsiteX4" fmla="*/ 686854 w 1146161"/>
                  <a:gd name="connsiteY4" fmla="*/ 219118 h 1352637"/>
                  <a:gd name="connsiteX5" fmla="*/ 604804 w 1146161"/>
                  <a:gd name="connsiteY5" fmla="*/ 273898 h 1352637"/>
                  <a:gd name="connsiteX6" fmla="*/ 612736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  <a:gd name="connsiteX0" fmla="*/ 345534 w 1146161"/>
                  <a:gd name="connsiteY0" fmla="*/ 21069 h 1352637"/>
                  <a:gd name="connsiteX1" fmla="*/ 501445 w 1146161"/>
                  <a:gd name="connsiteY1" fmla="*/ 0 h 1352637"/>
                  <a:gd name="connsiteX2" fmla="*/ 533169 w 1146161"/>
                  <a:gd name="connsiteY2" fmla="*/ 98408 h 1352637"/>
                  <a:gd name="connsiteX3" fmla="*/ 677929 w 1146161"/>
                  <a:gd name="connsiteY3" fmla="*/ 162112 h 1352637"/>
                  <a:gd name="connsiteX4" fmla="*/ 686854 w 1146161"/>
                  <a:gd name="connsiteY4" fmla="*/ 219118 h 1352637"/>
                  <a:gd name="connsiteX5" fmla="*/ 604804 w 1146161"/>
                  <a:gd name="connsiteY5" fmla="*/ 273898 h 1352637"/>
                  <a:gd name="connsiteX6" fmla="*/ 612736 w 1146161"/>
                  <a:gd name="connsiteY6" fmla="*/ 345533 h 1352637"/>
                  <a:gd name="connsiteX7" fmla="*/ 897545 w 1146161"/>
                  <a:gd name="connsiteY7" fmla="*/ 408741 h 1352637"/>
                  <a:gd name="connsiteX8" fmla="*/ 977608 w 1146161"/>
                  <a:gd name="connsiteY8" fmla="*/ 311823 h 1352637"/>
                  <a:gd name="connsiteX9" fmla="*/ 1099809 w 1146161"/>
                  <a:gd name="connsiteY9" fmla="*/ 341319 h 1352637"/>
                  <a:gd name="connsiteX10" fmla="*/ 1146161 w 1146161"/>
                  <a:gd name="connsiteY10" fmla="*/ 391885 h 1352637"/>
                  <a:gd name="connsiteX11" fmla="*/ 766916 w 1146161"/>
                  <a:gd name="connsiteY11" fmla="*/ 939682 h 1352637"/>
                  <a:gd name="connsiteX12" fmla="*/ 809055 w 1146161"/>
                  <a:gd name="connsiteY12" fmla="*/ 1053456 h 1352637"/>
                  <a:gd name="connsiteX13" fmla="*/ 787986 w 1146161"/>
                  <a:gd name="connsiteY13" fmla="*/ 1171443 h 1352637"/>
                  <a:gd name="connsiteX14" fmla="*/ 830124 w 1146161"/>
                  <a:gd name="connsiteY14" fmla="*/ 1255719 h 1352637"/>
                  <a:gd name="connsiteX15" fmla="*/ 905973 w 1146161"/>
                  <a:gd name="connsiteY15" fmla="*/ 1306285 h 1352637"/>
                  <a:gd name="connsiteX16" fmla="*/ 889117 w 1146161"/>
                  <a:gd name="connsiteY16" fmla="*/ 1352637 h 1352637"/>
                  <a:gd name="connsiteX17" fmla="*/ 686854 w 1146161"/>
                  <a:gd name="connsiteY17" fmla="*/ 1289430 h 1352637"/>
                  <a:gd name="connsiteX18" fmla="*/ 535156 w 1146161"/>
                  <a:gd name="connsiteY18" fmla="*/ 1217795 h 1352637"/>
                  <a:gd name="connsiteX19" fmla="*/ 471949 w 1146161"/>
                  <a:gd name="connsiteY19" fmla="*/ 1141946 h 1352637"/>
                  <a:gd name="connsiteX20" fmla="*/ 320251 w 1146161"/>
                  <a:gd name="connsiteY20" fmla="*/ 1070311 h 1352637"/>
                  <a:gd name="connsiteX21" fmla="*/ 147484 w 1146161"/>
                  <a:gd name="connsiteY21" fmla="*/ 1045028 h 1352637"/>
                  <a:gd name="connsiteX22" fmla="*/ 109560 w 1146161"/>
                  <a:gd name="connsiteY22" fmla="*/ 821695 h 1352637"/>
                  <a:gd name="connsiteX23" fmla="*/ 43628 w 1146161"/>
                  <a:gd name="connsiteY23" fmla="*/ 797149 h 1352637"/>
                  <a:gd name="connsiteX24" fmla="*/ 46352 w 1146161"/>
                  <a:gd name="connsiteY24" fmla="*/ 703708 h 1352637"/>
                  <a:gd name="connsiteX25" fmla="*/ 0 w 1146161"/>
                  <a:gd name="connsiteY25" fmla="*/ 417168 h 1352637"/>
                  <a:gd name="connsiteX26" fmla="*/ 227547 w 1146161"/>
                  <a:gd name="connsiteY26" fmla="*/ 193835 h 1352637"/>
                  <a:gd name="connsiteX27" fmla="*/ 345534 w 1146161"/>
                  <a:gd name="connsiteY27" fmla="*/ 21069 h 135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46161" h="1352637">
                    <a:moveTo>
                      <a:pt x="345534" y="21069"/>
                    </a:moveTo>
                    <a:lnTo>
                      <a:pt x="501445" y="0"/>
                    </a:lnTo>
                    <a:lnTo>
                      <a:pt x="533169" y="98408"/>
                    </a:lnTo>
                    <a:lnTo>
                      <a:pt x="677929" y="162112"/>
                    </a:lnTo>
                    <a:lnTo>
                      <a:pt x="686854" y="219118"/>
                    </a:lnTo>
                    <a:lnTo>
                      <a:pt x="604804" y="273898"/>
                    </a:lnTo>
                    <a:lnTo>
                      <a:pt x="612736" y="345533"/>
                    </a:lnTo>
                    <a:lnTo>
                      <a:pt x="897545" y="408741"/>
                    </a:lnTo>
                    <a:lnTo>
                      <a:pt x="977608" y="311823"/>
                    </a:lnTo>
                    <a:lnTo>
                      <a:pt x="1099809" y="341319"/>
                    </a:lnTo>
                    <a:lnTo>
                      <a:pt x="1146161" y="391885"/>
                    </a:lnTo>
                    <a:lnTo>
                      <a:pt x="766916" y="939682"/>
                    </a:lnTo>
                    <a:lnTo>
                      <a:pt x="809055" y="1053456"/>
                    </a:lnTo>
                    <a:lnTo>
                      <a:pt x="787986" y="1171443"/>
                    </a:lnTo>
                    <a:lnTo>
                      <a:pt x="830124" y="1255719"/>
                    </a:lnTo>
                    <a:lnTo>
                      <a:pt x="905973" y="1306285"/>
                    </a:lnTo>
                    <a:lnTo>
                      <a:pt x="889117" y="1352637"/>
                    </a:lnTo>
                    <a:lnTo>
                      <a:pt x="686854" y="1289430"/>
                    </a:lnTo>
                    <a:lnTo>
                      <a:pt x="535156" y="1217795"/>
                    </a:lnTo>
                    <a:lnTo>
                      <a:pt x="471949" y="1141946"/>
                    </a:lnTo>
                    <a:lnTo>
                      <a:pt x="320251" y="1070311"/>
                    </a:lnTo>
                    <a:lnTo>
                      <a:pt x="147484" y="1045028"/>
                    </a:lnTo>
                    <a:lnTo>
                      <a:pt x="109560" y="821695"/>
                    </a:lnTo>
                    <a:lnTo>
                      <a:pt x="43628" y="797149"/>
                    </a:lnTo>
                    <a:lnTo>
                      <a:pt x="46352" y="703708"/>
                    </a:lnTo>
                    <a:lnTo>
                      <a:pt x="0" y="417168"/>
                    </a:lnTo>
                    <a:lnTo>
                      <a:pt x="227547" y="193835"/>
                    </a:lnTo>
                    <a:lnTo>
                      <a:pt x="345534" y="21069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6" name="Freeform 14">
                <a:extLst>
                  <a:ext uri="{FF2B5EF4-FFF2-40B4-BE49-F238E27FC236}">
                    <a16:creationId xmlns:a16="http://schemas.microsoft.com/office/drawing/2014/main" id="{2CE38937-82BA-6209-DA8F-68234B184CC5}"/>
                  </a:ext>
                </a:extLst>
              </p:cNvPr>
              <p:cNvSpPr/>
              <p:nvPr/>
            </p:nvSpPr>
            <p:spPr>
              <a:xfrm>
                <a:off x="6691314" y="2160588"/>
                <a:ext cx="1162050" cy="1116012"/>
              </a:xfrm>
              <a:custGeom>
                <a:avLst/>
                <a:gdLst>
                  <a:gd name="connsiteX0" fmla="*/ 813268 w 1163015"/>
                  <a:gd name="connsiteY0" fmla="*/ 134843 h 1116664"/>
                  <a:gd name="connsiteX1" fmla="*/ 813268 w 1163015"/>
                  <a:gd name="connsiteY1" fmla="*/ 134843 h 1116664"/>
                  <a:gd name="connsiteX2" fmla="*/ 889117 w 1163015"/>
                  <a:gd name="connsiteY2" fmla="*/ 164339 h 1116664"/>
                  <a:gd name="connsiteX3" fmla="*/ 905972 w 1163015"/>
                  <a:gd name="connsiteY3" fmla="*/ 252830 h 1116664"/>
                  <a:gd name="connsiteX4" fmla="*/ 1108236 w 1163015"/>
                  <a:gd name="connsiteY4" fmla="*/ 353961 h 1116664"/>
                  <a:gd name="connsiteX5" fmla="*/ 1163015 w 1163015"/>
                  <a:gd name="connsiteY5" fmla="*/ 467735 h 1116664"/>
                  <a:gd name="connsiteX6" fmla="*/ 1091380 w 1163015"/>
                  <a:gd name="connsiteY6" fmla="*/ 539370 h 1116664"/>
                  <a:gd name="connsiteX7" fmla="*/ 1104022 w 1163015"/>
                  <a:gd name="connsiteY7" fmla="*/ 602577 h 1116664"/>
                  <a:gd name="connsiteX8" fmla="*/ 1036601 w 1163015"/>
                  <a:gd name="connsiteY8" fmla="*/ 636288 h 1116664"/>
                  <a:gd name="connsiteX9" fmla="*/ 1019745 w 1163015"/>
                  <a:gd name="connsiteY9" fmla="*/ 678426 h 1116664"/>
                  <a:gd name="connsiteX10" fmla="*/ 973393 w 1163015"/>
                  <a:gd name="connsiteY10" fmla="*/ 682640 h 1116664"/>
                  <a:gd name="connsiteX11" fmla="*/ 981821 w 1163015"/>
                  <a:gd name="connsiteY11" fmla="*/ 758489 h 1116664"/>
                  <a:gd name="connsiteX12" fmla="*/ 1023959 w 1163015"/>
                  <a:gd name="connsiteY12" fmla="*/ 804841 h 1116664"/>
                  <a:gd name="connsiteX13" fmla="*/ 935469 w 1163015"/>
                  <a:gd name="connsiteY13" fmla="*/ 889117 h 1116664"/>
                  <a:gd name="connsiteX14" fmla="*/ 943896 w 1163015"/>
                  <a:gd name="connsiteY14" fmla="*/ 969180 h 1116664"/>
                  <a:gd name="connsiteX15" fmla="*/ 922827 w 1163015"/>
                  <a:gd name="connsiteY15" fmla="*/ 1032387 h 1116664"/>
                  <a:gd name="connsiteX16" fmla="*/ 905972 w 1163015"/>
                  <a:gd name="connsiteY16" fmla="*/ 1066098 h 1116664"/>
                  <a:gd name="connsiteX17" fmla="*/ 830123 w 1163015"/>
                  <a:gd name="connsiteY17" fmla="*/ 1116664 h 1116664"/>
                  <a:gd name="connsiteX18" fmla="*/ 669998 w 1163015"/>
                  <a:gd name="connsiteY18" fmla="*/ 1091381 h 1116664"/>
                  <a:gd name="connsiteX19" fmla="*/ 606790 w 1163015"/>
                  <a:gd name="connsiteY19" fmla="*/ 1015532 h 1116664"/>
                  <a:gd name="connsiteX20" fmla="*/ 488803 w 1163015"/>
                  <a:gd name="connsiteY20" fmla="*/ 960752 h 1116664"/>
                  <a:gd name="connsiteX21" fmla="*/ 408741 w 1163015"/>
                  <a:gd name="connsiteY21" fmla="*/ 998677 h 1116664"/>
                  <a:gd name="connsiteX22" fmla="*/ 345533 w 1163015"/>
                  <a:gd name="connsiteY22" fmla="*/ 939683 h 1116664"/>
                  <a:gd name="connsiteX23" fmla="*/ 286540 w 1163015"/>
                  <a:gd name="connsiteY23" fmla="*/ 939683 h 1116664"/>
                  <a:gd name="connsiteX24" fmla="*/ 240188 w 1163015"/>
                  <a:gd name="connsiteY24" fmla="*/ 868048 h 1116664"/>
                  <a:gd name="connsiteX25" fmla="*/ 168553 w 1163015"/>
                  <a:gd name="connsiteY25" fmla="*/ 884903 h 1116664"/>
                  <a:gd name="connsiteX26" fmla="*/ 147484 w 1163015"/>
                  <a:gd name="connsiteY26" fmla="*/ 830124 h 1116664"/>
                  <a:gd name="connsiteX27" fmla="*/ 75849 w 1163015"/>
                  <a:gd name="connsiteY27" fmla="*/ 821696 h 1116664"/>
                  <a:gd name="connsiteX28" fmla="*/ 42138 w 1163015"/>
                  <a:gd name="connsiteY28" fmla="*/ 766916 h 1116664"/>
                  <a:gd name="connsiteX29" fmla="*/ 96918 w 1163015"/>
                  <a:gd name="connsiteY29" fmla="*/ 695281 h 1116664"/>
                  <a:gd name="connsiteX30" fmla="*/ 0 w 1163015"/>
                  <a:gd name="connsiteY30" fmla="*/ 585722 h 1116664"/>
                  <a:gd name="connsiteX31" fmla="*/ 12641 w 1163015"/>
                  <a:gd name="connsiteY31" fmla="*/ 412955 h 1116664"/>
                  <a:gd name="connsiteX32" fmla="*/ 58993 w 1163015"/>
                  <a:gd name="connsiteY32" fmla="*/ 370817 h 1116664"/>
                  <a:gd name="connsiteX33" fmla="*/ 4213 w 1163015"/>
                  <a:gd name="connsiteY33" fmla="*/ 265471 h 1116664"/>
                  <a:gd name="connsiteX34" fmla="*/ 42138 w 1163015"/>
                  <a:gd name="connsiteY34" fmla="*/ 223333 h 1116664"/>
                  <a:gd name="connsiteX35" fmla="*/ 21069 w 1163015"/>
                  <a:gd name="connsiteY35" fmla="*/ 172767 h 1116664"/>
                  <a:gd name="connsiteX36" fmla="*/ 75849 w 1163015"/>
                  <a:gd name="connsiteY36" fmla="*/ 92704 h 1116664"/>
                  <a:gd name="connsiteX37" fmla="*/ 181194 w 1163015"/>
                  <a:gd name="connsiteY37" fmla="*/ 117987 h 1116664"/>
                  <a:gd name="connsiteX38" fmla="*/ 248615 w 1163015"/>
                  <a:gd name="connsiteY38" fmla="*/ 16855 h 1116664"/>
                  <a:gd name="connsiteX39" fmla="*/ 320250 w 1163015"/>
                  <a:gd name="connsiteY39" fmla="*/ 29497 h 1116664"/>
                  <a:gd name="connsiteX40" fmla="*/ 417168 w 1163015"/>
                  <a:gd name="connsiteY40" fmla="*/ 0 h 1116664"/>
                  <a:gd name="connsiteX41" fmla="*/ 480376 w 1163015"/>
                  <a:gd name="connsiteY41" fmla="*/ 37925 h 1116664"/>
                  <a:gd name="connsiteX42" fmla="*/ 623646 w 1163015"/>
                  <a:gd name="connsiteY42" fmla="*/ 63208 h 1116664"/>
                  <a:gd name="connsiteX43" fmla="*/ 737419 w 1163015"/>
                  <a:gd name="connsiteY43" fmla="*/ 122201 h 1116664"/>
                  <a:gd name="connsiteX44" fmla="*/ 813268 w 1163015"/>
                  <a:gd name="connsiteY44" fmla="*/ 134843 h 1116664"/>
                  <a:gd name="connsiteX0" fmla="*/ 813268 w 1163015"/>
                  <a:gd name="connsiteY0" fmla="*/ 134843 h 1116664"/>
                  <a:gd name="connsiteX1" fmla="*/ 813268 w 1163015"/>
                  <a:gd name="connsiteY1" fmla="*/ 134843 h 1116664"/>
                  <a:gd name="connsiteX2" fmla="*/ 889117 w 1163015"/>
                  <a:gd name="connsiteY2" fmla="*/ 164339 h 1116664"/>
                  <a:gd name="connsiteX3" fmla="*/ 905972 w 1163015"/>
                  <a:gd name="connsiteY3" fmla="*/ 252830 h 1116664"/>
                  <a:gd name="connsiteX4" fmla="*/ 1108236 w 1163015"/>
                  <a:gd name="connsiteY4" fmla="*/ 353961 h 1116664"/>
                  <a:gd name="connsiteX5" fmla="*/ 1163015 w 1163015"/>
                  <a:gd name="connsiteY5" fmla="*/ 467735 h 1116664"/>
                  <a:gd name="connsiteX6" fmla="*/ 1091380 w 1163015"/>
                  <a:gd name="connsiteY6" fmla="*/ 539370 h 1116664"/>
                  <a:gd name="connsiteX7" fmla="*/ 1104022 w 1163015"/>
                  <a:gd name="connsiteY7" fmla="*/ 602577 h 1116664"/>
                  <a:gd name="connsiteX8" fmla="*/ 1036601 w 1163015"/>
                  <a:gd name="connsiteY8" fmla="*/ 636288 h 1116664"/>
                  <a:gd name="connsiteX9" fmla="*/ 1019745 w 1163015"/>
                  <a:gd name="connsiteY9" fmla="*/ 678426 h 1116664"/>
                  <a:gd name="connsiteX10" fmla="*/ 973393 w 1163015"/>
                  <a:gd name="connsiteY10" fmla="*/ 682640 h 1116664"/>
                  <a:gd name="connsiteX11" fmla="*/ 981821 w 1163015"/>
                  <a:gd name="connsiteY11" fmla="*/ 758489 h 1116664"/>
                  <a:gd name="connsiteX12" fmla="*/ 1031394 w 1163015"/>
                  <a:gd name="connsiteY12" fmla="*/ 778822 h 1116664"/>
                  <a:gd name="connsiteX13" fmla="*/ 935469 w 1163015"/>
                  <a:gd name="connsiteY13" fmla="*/ 889117 h 1116664"/>
                  <a:gd name="connsiteX14" fmla="*/ 943896 w 1163015"/>
                  <a:gd name="connsiteY14" fmla="*/ 969180 h 1116664"/>
                  <a:gd name="connsiteX15" fmla="*/ 922827 w 1163015"/>
                  <a:gd name="connsiteY15" fmla="*/ 1032387 h 1116664"/>
                  <a:gd name="connsiteX16" fmla="*/ 905972 w 1163015"/>
                  <a:gd name="connsiteY16" fmla="*/ 1066098 h 1116664"/>
                  <a:gd name="connsiteX17" fmla="*/ 830123 w 1163015"/>
                  <a:gd name="connsiteY17" fmla="*/ 1116664 h 1116664"/>
                  <a:gd name="connsiteX18" fmla="*/ 669998 w 1163015"/>
                  <a:gd name="connsiteY18" fmla="*/ 1091381 h 1116664"/>
                  <a:gd name="connsiteX19" fmla="*/ 606790 w 1163015"/>
                  <a:gd name="connsiteY19" fmla="*/ 1015532 h 1116664"/>
                  <a:gd name="connsiteX20" fmla="*/ 488803 w 1163015"/>
                  <a:gd name="connsiteY20" fmla="*/ 960752 h 1116664"/>
                  <a:gd name="connsiteX21" fmla="*/ 408741 w 1163015"/>
                  <a:gd name="connsiteY21" fmla="*/ 998677 h 1116664"/>
                  <a:gd name="connsiteX22" fmla="*/ 345533 w 1163015"/>
                  <a:gd name="connsiteY22" fmla="*/ 939683 h 1116664"/>
                  <a:gd name="connsiteX23" fmla="*/ 286540 w 1163015"/>
                  <a:gd name="connsiteY23" fmla="*/ 939683 h 1116664"/>
                  <a:gd name="connsiteX24" fmla="*/ 240188 w 1163015"/>
                  <a:gd name="connsiteY24" fmla="*/ 868048 h 1116664"/>
                  <a:gd name="connsiteX25" fmla="*/ 168553 w 1163015"/>
                  <a:gd name="connsiteY25" fmla="*/ 884903 h 1116664"/>
                  <a:gd name="connsiteX26" fmla="*/ 147484 w 1163015"/>
                  <a:gd name="connsiteY26" fmla="*/ 830124 h 1116664"/>
                  <a:gd name="connsiteX27" fmla="*/ 75849 w 1163015"/>
                  <a:gd name="connsiteY27" fmla="*/ 821696 h 1116664"/>
                  <a:gd name="connsiteX28" fmla="*/ 42138 w 1163015"/>
                  <a:gd name="connsiteY28" fmla="*/ 766916 h 1116664"/>
                  <a:gd name="connsiteX29" fmla="*/ 96918 w 1163015"/>
                  <a:gd name="connsiteY29" fmla="*/ 695281 h 1116664"/>
                  <a:gd name="connsiteX30" fmla="*/ 0 w 1163015"/>
                  <a:gd name="connsiteY30" fmla="*/ 585722 h 1116664"/>
                  <a:gd name="connsiteX31" fmla="*/ 12641 w 1163015"/>
                  <a:gd name="connsiteY31" fmla="*/ 412955 h 1116664"/>
                  <a:gd name="connsiteX32" fmla="*/ 58993 w 1163015"/>
                  <a:gd name="connsiteY32" fmla="*/ 370817 h 1116664"/>
                  <a:gd name="connsiteX33" fmla="*/ 4213 w 1163015"/>
                  <a:gd name="connsiteY33" fmla="*/ 265471 h 1116664"/>
                  <a:gd name="connsiteX34" fmla="*/ 42138 w 1163015"/>
                  <a:gd name="connsiteY34" fmla="*/ 223333 h 1116664"/>
                  <a:gd name="connsiteX35" fmla="*/ 21069 w 1163015"/>
                  <a:gd name="connsiteY35" fmla="*/ 172767 h 1116664"/>
                  <a:gd name="connsiteX36" fmla="*/ 75849 w 1163015"/>
                  <a:gd name="connsiteY36" fmla="*/ 92704 h 1116664"/>
                  <a:gd name="connsiteX37" fmla="*/ 181194 w 1163015"/>
                  <a:gd name="connsiteY37" fmla="*/ 117987 h 1116664"/>
                  <a:gd name="connsiteX38" fmla="*/ 248615 w 1163015"/>
                  <a:gd name="connsiteY38" fmla="*/ 16855 h 1116664"/>
                  <a:gd name="connsiteX39" fmla="*/ 320250 w 1163015"/>
                  <a:gd name="connsiteY39" fmla="*/ 29497 h 1116664"/>
                  <a:gd name="connsiteX40" fmla="*/ 417168 w 1163015"/>
                  <a:gd name="connsiteY40" fmla="*/ 0 h 1116664"/>
                  <a:gd name="connsiteX41" fmla="*/ 480376 w 1163015"/>
                  <a:gd name="connsiteY41" fmla="*/ 37925 h 1116664"/>
                  <a:gd name="connsiteX42" fmla="*/ 623646 w 1163015"/>
                  <a:gd name="connsiteY42" fmla="*/ 63208 h 1116664"/>
                  <a:gd name="connsiteX43" fmla="*/ 737419 w 1163015"/>
                  <a:gd name="connsiteY43" fmla="*/ 122201 h 1116664"/>
                  <a:gd name="connsiteX44" fmla="*/ 813268 w 1163015"/>
                  <a:gd name="connsiteY44" fmla="*/ 134843 h 1116664"/>
                  <a:gd name="connsiteX0" fmla="*/ 813268 w 1163015"/>
                  <a:gd name="connsiteY0" fmla="*/ 134843 h 1116664"/>
                  <a:gd name="connsiteX1" fmla="*/ 813268 w 1163015"/>
                  <a:gd name="connsiteY1" fmla="*/ 134843 h 1116664"/>
                  <a:gd name="connsiteX2" fmla="*/ 889117 w 1163015"/>
                  <a:gd name="connsiteY2" fmla="*/ 164339 h 1116664"/>
                  <a:gd name="connsiteX3" fmla="*/ 905972 w 1163015"/>
                  <a:gd name="connsiteY3" fmla="*/ 252830 h 1116664"/>
                  <a:gd name="connsiteX4" fmla="*/ 1108236 w 1163015"/>
                  <a:gd name="connsiteY4" fmla="*/ 353961 h 1116664"/>
                  <a:gd name="connsiteX5" fmla="*/ 1163015 w 1163015"/>
                  <a:gd name="connsiteY5" fmla="*/ 467735 h 1116664"/>
                  <a:gd name="connsiteX6" fmla="*/ 1091380 w 1163015"/>
                  <a:gd name="connsiteY6" fmla="*/ 539370 h 1116664"/>
                  <a:gd name="connsiteX7" fmla="*/ 1104022 w 1163015"/>
                  <a:gd name="connsiteY7" fmla="*/ 602577 h 1116664"/>
                  <a:gd name="connsiteX8" fmla="*/ 1036601 w 1163015"/>
                  <a:gd name="connsiteY8" fmla="*/ 636288 h 1116664"/>
                  <a:gd name="connsiteX9" fmla="*/ 1019745 w 1163015"/>
                  <a:gd name="connsiteY9" fmla="*/ 678426 h 1116664"/>
                  <a:gd name="connsiteX10" fmla="*/ 973393 w 1163015"/>
                  <a:gd name="connsiteY10" fmla="*/ 682640 h 1116664"/>
                  <a:gd name="connsiteX11" fmla="*/ 981821 w 1163015"/>
                  <a:gd name="connsiteY11" fmla="*/ 758489 h 1116664"/>
                  <a:gd name="connsiteX12" fmla="*/ 1031394 w 1163015"/>
                  <a:gd name="connsiteY12" fmla="*/ 778822 h 1116664"/>
                  <a:gd name="connsiteX13" fmla="*/ 935469 w 1163015"/>
                  <a:gd name="connsiteY13" fmla="*/ 889117 h 1116664"/>
                  <a:gd name="connsiteX14" fmla="*/ 943896 w 1163015"/>
                  <a:gd name="connsiteY14" fmla="*/ 969180 h 1116664"/>
                  <a:gd name="connsiteX15" fmla="*/ 922827 w 1163015"/>
                  <a:gd name="connsiteY15" fmla="*/ 1032387 h 1116664"/>
                  <a:gd name="connsiteX16" fmla="*/ 905972 w 1163015"/>
                  <a:gd name="connsiteY16" fmla="*/ 1066098 h 1116664"/>
                  <a:gd name="connsiteX17" fmla="*/ 830123 w 1163015"/>
                  <a:gd name="connsiteY17" fmla="*/ 1116664 h 1116664"/>
                  <a:gd name="connsiteX18" fmla="*/ 669998 w 1163015"/>
                  <a:gd name="connsiteY18" fmla="*/ 1091381 h 1116664"/>
                  <a:gd name="connsiteX19" fmla="*/ 606790 w 1163015"/>
                  <a:gd name="connsiteY19" fmla="*/ 1015532 h 1116664"/>
                  <a:gd name="connsiteX20" fmla="*/ 488803 w 1163015"/>
                  <a:gd name="connsiteY20" fmla="*/ 960752 h 1116664"/>
                  <a:gd name="connsiteX21" fmla="*/ 408741 w 1163015"/>
                  <a:gd name="connsiteY21" fmla="*/ 998677 h 1116664"/>
                  <a:gd name="connsiteX22" fmla="*/ 345533 w 1163015"/>
                  <a:gd name="connsiteY22" fmla="*/ 939683 h 1116664"/>
                  <a:gd name="connsiteX23" fmla="*/ 286540 w 1163015"/>
                  <a:gd name="connsiteY23" fmla="*/ 939683 h 1116664"/>
                  <a:gd name="connsiteX24" fmla="*/ 240188 w 1163015"/>
                  <a:gd name="connsiteY24" fmla="*/ 868048 h 1116664"/>
                  <a:gd name="connsiteX25" fmla="*/ 168553 w 1163015"/>
                  <a:gd name="connsiteY25" fmla="*/ 884903 h 1116664"/>
                  <a:gd name="connsiteX26" fmla="*/ 147484 w 1163015"/>
                  <a:gd name="connsiteY26" fmla="*/ 830124 h 1116664"/>
                  <a:gd name="connsiteX27" fmla="*/ 75849 w 1163015"/>
                  <a:gd name="connsiteY27" fmla="*/ 821696 h 1116664"/>
                  <a:gd name="connsiteX28" fmla="*/ 42138 w 1163015"/>
                  <a:gd name="connsiteY28" fmla="*/ 766916 h 1116664"/>
                  <a:gd name="connsiteX29" fmla="*/ 96918 w 1163015"/>
                  <a:gd name="connsiteY29" fmla="*/ 695281 h 1116664"/>
                  <a:gd name="connsiteX30" fmla="*/ 0 w 1163015"/>
                  <a:gd name="connsiteY30" fmla="*/ 585722 h 1116664"/>
                  <a:gd name="connsiteX31" fmla="*/ 12641 w 1163015"/>
                  <a:gd name="connsiteY31" fmla="*/ 412955 h 1116664"/>
                  <a:gd name="connsiteX32" fmla="*/ 58993 w 1163015"/>
                  <a:gd name="connsiteY32" fmla="*/ 370817 h 1116664"/>
                  <a:gd name="connsiteX33" fmla="*/ 4213 w 1163015"/>
                  <a:gd name="connsiteY33" fmla="*/ 265471 h 1116664"/>
                  <a:gd name="connsiteX34" fmla="*/ 42138 w 1163015"/>
                  <a:gd name="connsiteY34" fmla="*/ 223333 h 1116664"/>
                  <a:gd name="connsiteX35" fmla="*/ 21069 w 1163015"/>
                  <a:gd name="connsiteY35" fmla="*/ 172767 h 1116664"/>
                  <a:gd name="connsiteX36" fmla="*/ 75849 w 1163015"/>
                  <a:gd name="connsiteY36" fmla="*/ 92704 h 1116664"/>
                  <a:gd name="connsiteX37" fmla="*/ 181194 w 1163015"/>
                  <a:gd name="connsiteY37" fmla="*/ 117987 h 1116664"/>
                  <a:gd name="connsiteX38" fmla="*/ 248615 w 1163015"/>
                  <a:gd name="connsiteY38" fmla="*/ 16855 h 1116664"/>
                  <a:gd name="connsiteX39" fmla="*/ 320250 w 1163015"/>
                  <a:gd name="connsiteY39" fmla="*/ 29497 h 1116664"/>
                  <a:gd name="connsiteX40" fmla="*/ 417168 w 1163015"/>
                  <a:gd name="connsiteY40" fmla="*/ 0 h 1116664"/>
                  <a:gd name="connsiteX41" fmla="*/ 480376 w 1163015"/>
                  <a:gd name="connsiteY41" fmla="*/ 37925 h 1116664"/>
                  <a:gd name="connsiteX42" fmla="*/ 616211 w 1163015"/>
                  <a:gd name="connsiteY42" fmla="*/ 44623 h 1116664"/>
                  <a:gd name="connsiteX43" fmla="*/ 737419 w 1163015"/>
                  <a:gd name="connsiteY43" fmla="*/ 122201 h 1116664"/>
                  <a:gd name="connsiteX44" fmla="*/ 813268 w 1163015"/>
                  <a:gd name="connsiteY44" fmla="*/ 134843 h 1116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163015" h="1116664">
                    <a:moveTo>
                      <a:pt x="813268" y="134843"/>
                    </a:moveTo>
                    <a:lnTo>
                      <a:pt x="813268" y="134843"/>
                    </a:lnTo>
                    <a:lnTo>
                      <a:pt x="889117" y="164339"/>
                    </a:lnTo>
                    <a:lnTo>
                      <a:pt x="905972" y="252830"/>
                    </a:lnTo>
                    <a:lnTo>
                      <a:pt x="1108236" y="353961"/>
                    </a:lnTo>
                    <a:lnTo>
                      <a:pt x="1163015" y="467735"/>
                    </a:lnTo>
                    <a:lnTo>
                      <a:pt x="1091380" y="539370"/>
                    </a:lnTo>
                    <a:lnTo>
                      <a:pt x="1104022" y="602577"/>
                    </a:lnTo>
                    <a:lnTo>
                      <a:pt x="1036601" y="636288"/>
                    </a:lnTo>
                    <a:lnTo>
                      <a:pt x="1019745" y="678426"/>
                    </a:lnTo>
                    <a:lnTo>
                      <a:pt x="973393" y="682640"/>
                    </a:lnTo>
                    <a:lnTo>
                      <a:pt x="981821" y="758489"/>
                    </a:lnTo>
                    <a:lnTo>
                      <a:pt x="1031394" y="778822"/>
                    </a:lnTo>
                    <a:lnTo>
                      <a:pt x="935469" y="889117"/>
                    </a:lnTo>
                    <a:lnTo>
                      <a:pt x="943896" y="969180"/>
                    </a:lnTo>
                    <a:lnTo>
                      <a:pt x="922827" y="1032387"/>
                    </a:lnTo>
                    <a:lnTo>
                      <a:pt x="905972" y="1066098"/>
                    </a:lnTo>
                    <a:lnTo>
                      <a:pt x="830123" y="1116664"/>
                    </a:lnTo>
                    <a:lnTo>
                      <a:pt x="669998" y="1091381"/>
                    </a:lnTo>
                    <a:lnTo>
                      <a:pt x="606790" y="1015532"/>
                    </a:lnTo>
                    <a:lnTo>
                      <a:pt x="488803" y="960752"/>
                    </a:lnTo>
                    <a:lnTo>
                      <a:pt x="408741" y="998677"/>
                    </a:lnTo>
                    <a:lnTo>
                      <a:pt x="345533" y="939683"/>
                    </a:lnTo>
                    <a:lnTo>
                      <a:pt x="286540" y="939683"/>
                    </a:lnTo>
                    <a:lnTo>
                      <a:pt x="240188" y="868048"/>
                    </a:lnTo>
                    <a:lnTo>
                      <a:pt x="168553" y="884903"/>
                    </a:lnTo>
                    <a:lnTo>
                      <a:pt x="147484" y="830124"/>
                    </a:lnTo>
                    <a:lnTo>
                      <a:pt x="75849" y="821696"/>
                    </a:lnTo>
                    <a:lnTo>
                      <a:pt x="42138" y="766916"/>
                    </a:lnTo>
                    <a:lnTo>
                      <a:pt x="96918" y="695281"/>
                    </a:lnTo>
                    <a:lnTo>
                      <a:pt x="0" y="585722"/>
                    </a:lnTo>
                    <a:lnTo>
                      <a:pt x="12641" y="412955"/>
                    </a:lnTo>
                    <a:lnTo>
                      <a:pt x="58993" y="370817"/>
                    </a:lnTo>
                    <a:lnTo>
                      <a:pt x="4213" y="265471"/>
                    </a:lnTo>
                    <a:lnTo>
                      <a:pt x="42138" y="223333"/>
                    </a:lnTo>
                    <a:lnTo>
                      <a:pt x="21069" y="172767"/>
                    </a:lnTo>
                    <a:lnTo>
                      <a:pt x="75849" y="92704"/>
                    </a:lnTo>
                    <a:lnTo>
                      <a:pt x="181194" y="117987"/>
                    </a:lnTo>
                    <a:lnTo>
                      <a:pt x="248615" y="16855"/>
                    </a:lnTo>
                    <a:lnTo>
                      <a:pt x="320250" y="29497"/>
                    </a:lnTo>
                    <a:lnTo>
                      <a:pt x="417168" y="0"/>
                    </a:lnTo>
                    <a:lnTo>
                      <a:pt x="480376" y="37925"/>
                    </a:lnTo>
                    <a:lnTo>
                      <a:pt x="616211" y="44623"/>
                    </a:lnTo>
                    <a:lnTo>
                      <a:pt x="737419" y="122201"/>
                    </a:lnTo>
                    <a:lnTo>
                      <a:pt x="813268" y="134843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F9B711DA-9E25-D314-D25E-B2065820740E}"/>
                  </a:ext>
                </a:extLst>
              </p:cNvPr>
              <p:cNvSpPr/>
              <p:nvPr/>
            </p:nvSpPr>
            <p:spPr>
              <a:xfrm>
                <a:off x="7593013" y="2392364"/>
                <a:ext cx="1849437" cy="1882775"/>
              </a:xfrm>
              <a:custGeom>
                <a:avLst/>
                <a:gdLst>
                  <a:gd name="connsiteX0" fmla="*/ 252830 w 1849869"/>
                  <a:gd name="connsiteY0" fmla="*/ 219118 h 1883579"/>
                  <a:gd name="connsiteX1" fmla="*/ 471949 w 1849869"/>
                  <a:gd name="connsiteY1" fmla="*/ 252829 h 1883579"/>
                  <a:gd name="connsiteX2" fmla="*/ 568867 w 1849869"/>
                  <a:gd name="connsiteY2" fmla="*/ 143270 h 1883579"/>
                  <a:gd name="connsiteX3" fmla="*/ 653143 w 1849869"/>
                  <a:gd name="connsiteY3" fmla="*/ 147483 h 1883579"/>
                  <a:gd name="connsiteX4" fmla="*/ 712137 w 1849869"/>
                  <a:gd name="connsiteY4" fmla="*/ 88490 h 1883579"/>
                  <a:gd name="connsiteX5" fmla="*/ 809055 w 1849869"/>
                  <a:gd name="connsiteY5" fmla="*/ 71635 h 1883579"/>
                  <a:gd name="connsiteX6" fmla="*/ 842765 w 1849869"/>
                  <a:gd name="connsiteY6" fmla="*/ 50565 h 1883579"/>
                  <a:gd name="connsiteX7" fmla="*/ 977608 w 1849869"/>
                  <a:gd name="connsiteY7" fmla="*/ 4213 h 1883579"/>
                  <a:gd name="connsiteX8" fmla="*/ 1112450 w 1849869"/>
                  <a:gd name="connsiteY8" fmla="*/ 0 h 1883579"/>
                  <a:gd name="connsiteX9" fmla="*/ 1116664 w 1849869"/>
                  <a:gd name="connsiteY9" fmla="*/ 219118 h 1883579"/>
                  <a:gd name="connsiteX10" fmla="*/ 1222009 w 1849869"/>
                  <a:gd name="connsiteY10" fmla="*/ 286540 h 1883579"/>
                  <a:gd name="connsiteX11" fmla="*/ 1234651 w 1849869"/>
                  <a:gd name="connsiteY11" fmla="*/ 391885 h 1883579"/>
                  <a:gd name="connsiteX12" fmla="*/ 1390562 w 1849869"/>
                  <a:gd name="connsiteY12" fmla="*/ 488803 h 1883579"/>
                  <a:gd name="connsiteX13" fmla="*/ 1500122 w 1849869"/>
                  <a:gd name="connsiteY13" fmla="*/ 509872 h 1883579"/>
                  <a:gd name="connsiteX14" fmla="*/ 1563329 w 1849869"/>
                  <a:gd name="connsiteY14" fmla="*/ 619432 h 1883579"/>
                  <a:gd name="connsiteX15" fmla="*/ 1525405 w 1849869"/>
                  <a:gd name="connsiteY15" fmla="*/ 699494 h 1883579"/>
                  <a:gd name="connsiteX16" fmla="*/ 1584398 w 1849869"/>
                  <a:gd name="connsiteY16" fmla="*/ 762702 h 1883579"/>
                  <a:gd name="connsiteX17" fmla="*/ 1626537 w 1849869"/>
                  <a:gd name="connsiteY17" fmla="*/ 796412 h 1883579"/>
                  <a:gd name="connsiteX18" fmla="*/ 1731882 w 1849869"/>
                  <a:gd name="connsiteY18" fmla="*/ 817482 h 1883579"/>
                  <a:gd name="connsiteX19" fmla="*/ 1837228 w 1849869"/>
                  <a:gd name="connsiteY19" fmla="*/ 846978 h 1883579"/>
                  <a:gd name="connsiteX20" fmla="*/ 1849869 w 1849869"/>
                  <a:gd name="connsiteY20" fmla="*/ 889117 h 1883579"/>
                  <a:gd name="connsiteX21" fmla="*/ 1702385 w 1849869"/>
                  <a:gd name="connsiteY21" fmla="*/ 1040814 h 1883579"/>
                  <a:gd name="connsiteX22" fmla="*/ 1660247 w 1849869"/>
                  <a:gd name="connsiteY22" fmla="*/ 1011318 h 1883579"/>
                  <a:gd name="connsiteX23" fmla="*/ 1605467 w 1849869"/>
                  <a:gd name="connsiteY23" fmla="*/ 1011318 h 1883579"/>
                  <a:gd name="connsiteX24" fmla="*/ 1588612 w 1849869"/>
                  <a:gd name="connsiteY24" fmla="*/ 1053456 h 1883579"/>
                  <a:gd name="connsiteX25" fmla="*/ 1521191 w 1849869"/>
                  <a:gd name="connsiteY25" fmla="*/ 1057670 h 1883579"/>
                  <a:gd name="connsiteX26" fmla="*/ 1483267 w 1849869"/>
                  <a:gd name="connsiteY26" fmla="*/ 1082953 h 1883579"/>
                  <a:gd name="connsiteX27" fmla="*/ 1268361 w 1849869"/>
                  <a:gd name="connsiteY27" fmla="*/ 1116663 h 1883579"/>
                  <a:gd name="connsiteX28" fmla="*/ 1310500 w 1849869"/>
                  <a:gd name="connsiteY28" fmla="*/ 1179871 h 1883579"/>
                  <a:gd name="connsiteX29" fmla="*/ 1251506 w 1849869"/>
                  <a:gd name="connsiteY29" fmla="*/ 1373706 h 1883579"/>
                  <a:gd name="connsiteX30" fmla="*/ 1171444 w 1849869"/>
                  <a:gd name="connsiteY30" fmla="*/ 1390562 h 1883579"/>
                  <a:gd name="connsiteX31" fmla="*/ 1163016 w 1849869"/>
                  <a:gd name="connsiteY31" fmla="*/ 1445341 h 1883579"/>
                  <a:gd name="connsiteX32" fmla="*/ 1238865 w 1849869"/>
                  <a:gd name="connsiteY32" fmla="*/ 1495907 h 1883579"/>
                  <a:gd name="connsiteX33" fmla="*/ 1276789 w 1849869"/>
                  <a:gd name="connsiteY33" fmla="*/ 1668674 h 1883579"/>
                  <a:gd name="connsiteX34" fmla="*/ 1234651 w 1849869"/>
                  <a:gd name="connsiteY34" fmla="*/ 1824586 h 1883579"/>
                  <a:gd name="connsiteX35" fmla="*/ 1087167 w 1849869"/>
                  <a:gd name="connsiteY35" fmla="*/ 1883579 h 1883579"/>
                  <a:gd name="connsiteX36" fmla="*/ 922828 w 1849869"/>
                  <a:gd name="connsiteY36" fmla="*/ 1816158 h 1883579"/>
                  <a:gd name="connsiteX37" fmla="*/ 927042 w 1849869"/>
                  <a:gd name="connsiteY37" fmla="*/ 1774020 h 1883579"/>
                  <a:gd name="connsiteX38" fmla="*/ 766916 w 1849869"/>
                  <a:gd name="connsiteY38" fmla="*/ 1774020 h 1883579"/>
                  <a:gd name="connsiteX39" fmla="*/ 674212 w 1849869"/>
                  <a:gd name="connsiteY39" fmla="*/ 1715026 h 1883579"/>
                  <a:gd name="connsiteX40" fmla="*/ 648929 w 1849869"/>
                  <a:gd name="connsiteY40" fmla="*/ 1660247 h 1883579"/>
                  <a:gd name="connsiteX41" fmla="*/ 602577 w 1849869"/>
                  <a:gd name="connsiteY41" fmla="*/ 1634964 h 1883579"/>
                  <a:gd name="connsiteX42" fmla="*/ 657357 w 1849869"/>
                  <a:gd name="connsiteY42" fmla="*/ 1546473 h 1883579"/>
                  <a:gd name="connsiteX43" fmla="*/ 585722 w 1849869"/>
                  <a:gd name="connsiteY43" fmla="*/ 1390562 h 1883579"/>
                  <a:gd name="connsiteX44" fmla="*/ 669998 w 1849869"/>
                  <a:gd name="connsiteY44" fmla="*/ 1361065 h 1883579"/>
                  <a:gd name="connsiteX45" fmla="*/ 724778 w 1849869"/>
                  <a:gd name="connsiteY45" fmla="*/ 1285216 h 1883579"/>
                  <a:gd name="connsiteX46" fmla="*/ 682640 w 1849869"/>
                  <a:gd name="connsiteY46" fmla="*/ 1171443 h 1883579"/>
                  <a:gd name="connsiteX47" fmla="*/ 476162 w 1849869"/>
                  <a:gd name="connsiteY47" fmla="*/ 1179871 h 1883579"/>
                  <a:gd name="connsiteX48" fmla="*/ 484590 w 1849869"/>
                  <a:gd name="connsiteY48" fmla="*/ 1032387 h 1883579"/>
                  <a:gd name="connsiteX49" fmla="*/ 366603 w 1849869"/>
                  <a:gd name="connsiteY49" fmla="*/ 986035 h 1883579"/>
                  <a:gd name="connsiteX50" fmla="*/ 366603 w 1849869"/>
                  <a:gd name="connsiteY50" fmla="*/ 905972 h 1883579"/>
                  <a:gd name="connsiteX51" fmla="*/ 75849 w 1849869"/>
                  <a:gd name="connsiteY51" fmla="*/ 901758 h 1883579"/>
                  <a:gd name="connsiteX52" fmla="*/ 0 w 1849869"/>
                  <a:gd name="connsiteY52" fmla="*/ 842765 h 1883579"/>
                  <a:gd name="connsiteX53" fmla="*/ 33711 w 1849869"/>
                  <a:gd name="connsiteY53" fmla="*/ 758488 h 1883579"/>
                  <a:gd name="connsiteX54" fmla="*/ 37925 w 1849869"/>
                  <a:gd name="connsiteY54" fmla="*/ 653142 h 1883579"/>
                  <a:gd name="connsiteX55" fmla="*/ 130629 w 1849869"/>
                  <a:gd name="connsiteY55" fmla="*/ 543583 h 1883579"/>
                  <a:gd name="connsiteX56" fmla="*/ 88491 w 1849869"/>
                  <a:gd name="connsiteY56" fmla="*/ 522514 h 1883579"/>
                  <a:gd name="connsiteX57" fmla="*/ 63208 w 1849869"/>
                  <a:gd name="connsiteY57" fmla="*/ 455093 h 1883579"/>
                  <a:gd name="connsiteX58" fmla="*/ 117987 w 1849869"/>
                  <a:gd name="connsiteY58" fmla="*/ 442451 h 1883579"/>
                  <a:gd name="connsiteX59" fmla="*/ 160126 w 1849869"/>
                  <a:gd name="connsiteY59" fmla="*/ 391885 h 1883579"/>
                  <a:gd name="connsiteX60" fmla="*/ 193836 w 1849869"/>
                  <a:gd name="connsiteY60" fmla="*/ 370816 h 1883579"/>
                  <a:gd name="connsiteX61" fmla="*/ 185408 w 1849869"/>
                  <a:gd name="connsiteY61" fmla="*/ 303395 h 1883579"/>
                  <a:gd name="connsiteX62" fmla="*/ 252830 w 1849869"/>
                  <a:gd name="connsiteY62" fmla="*/ 219118 h 188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49869" h="1883579">
                    <a:moveTo>
                      <a:pt x="252830" y="219118"/>
                    </a:moveTo>
                    <a:lnTo>
                      <a:pt x="471949" y="252829"/>
                    </a:lnTo>
                    <a:lnTo>
                      <a:pt x="568867" y="143270"/>
                    </a:lnTo>
                    <a:lnTo>
                      <a:pt x="653143" y="147483"/>
                    </a:lnTo>
                    <a:lnTo>
                      <a:pt x="712137" y="88490"/>
                    </a:lnTo>
                    <a:lnTo>
                      <a:pt x="809055" y="71635"/>
                    </a:lnTo>
                    <a:lnTo>
                      <a:pt x="842765" y="50565"/>
                    </a:lnTo>
                    <a:lnTo>
                      <a:pt x="977608" y="4213"/>
                    </a:lnTo>
                    <a:lnTo>
                      <a:pt x="1112450" y="0"/>
                    </a:lnTo>
                    <a:cubicBezTo>
                      <a:pt x="1113855" y="73039"/>
                      <a:pt x="1115259" y="146079"/>
                      <a:pt x="1116664" y="219118"/>
                    </a:cubicBezTo>
                    <a:lnTo>
                      <a:pt x="1222009" y="286540"/>
                    </a:lnTo>
                    <a:lnTo>
                      <a:pt x="1234651" y="391885"/>
                    </a:lnTo>
                    <a:lnTo>
                      <a:pt x="1390562" y="488803"/>
                    </a:lnTo>
                    <a:lnTo>
                      <a:pt x="1500122" y="509872"/>
                    </a:lnTo>
                    <a:lnTo>
                      <a:pt x="1563329" y="619432"/>
                    </a:lnTo>
                    <a:lnTo>
                      <a:pt x="1525405" y="699494"/>
                    </a:lnTo>
                    <a:lnTo>
                      <a:pt x="1584398" y="762702"/>
                    </a:lnTo>
                    <a:lnTo>
                      <a:pt x="1626537" y="796412"/>
                    </a:lnTo>
                    <a:lnTo>
                      <a:pt x="1731882" y="817482"/>
                    </a:lnTo>
                    <a:lnTo>
                      <a:pt x="1837228" y="846978"/>
                    </a:lnTo>
                    <a:lnTo>
                      <a:pt x="1849869" y="889117"/>
                    </a:lnTo>
                    <a:lnTo>
                      <a:pt x="1702385" y="1040814"/>
                    </a:lnTo>
                    <a:lnTo>
                      <a:pt x="1660247" y="1011318"/>
                    </a:lnTo>
                    <a:lnTo>
                      <a:pt x="1605467" y="1011318"/>
                    </a:lnTo>
                    <a:lnTo>
                      <a:pt x="1588612" y="1053456"/>
                    </a:lnTo>
                    <a:lnTo>
                      <a:pt x="1521191" y="1057670"/>
                    </a:lnTo>
                    <a:lnTo>
                      <a:pt x="1483267" y="1082953"/>
                    </a:lnTo>
                    <a:lnTo>
                      <a:pt x="1268361" y="1116663"/>
                    </a:lnTo>
                    <a:lnTo>
                      <a:pt x="1310500" y="1179871"/>
                    </a:lnTo>
                    <a:lnTo>
                      <a:pt x="1251506" y="1373706"/>
                    </a:lnTo>
                    <a:lnTo>
                      <a:pt x="1171444" y="1390562"/>
                    </a:lnTo>
                    <a:lnTo>
                      <a:pt x="1163016" y="1445341"/>
                    </a:lnTo>
                    <a:lnTo>
                      <a:pt x="1238865" y="1495907"/>
                    </a:lnTo>
                    <a:lnTo>
                      <a:pt x="1276789" y="1668674"/>
                    </a:lnTo>
                    <a:lnTo>
                      <a:pt x="1234651" y="1824586"/>
                    </a:lnTo>
                    <a:lnTo>
                      <a:pt x="1087167" y="1883579"/>
                    </a:lnTo>
                    <a:lnTo>
                      <a:pt x="922828" y="1816158"/>
                    </a:lnTo>
                    <a:lnTo>
                      <a:pt x="927042" y="1774020"/>
                    </a:lnTo>
                    <a:lnTo>
                      <a:pt x="766916" y="1774020"/>
                    </a:lnTo>
                    <a:lnTo>
                      <a:pt x="674212" y="1715026"/>
                    </a:lnTo>
                    <a:lnTo>
                      <a:pt x="648929" y="1660247"/>
                    </a:lnTo>
                    <a:lnTo>
                      <a:pt x="602577" y="1634964"/>
                    </a:lnTo>
                    <a:lnTo>
                      <a:pt x="657357" y="1546473"/>
                    </a:lnTo>
                    <a:lnTo>
                      <a:pt x="585722" y="1390562"/>
                    </a:lnTo>
                    <a:lnTo>
                      <a:pt x="669998" y="1361065"/>
                    </a:lnTo>
                    <a:lnTo>
                      <a:pt x="724778" y="1285216"/>
                    </a:lnTo>
                    <a:lnTo>
                      <a:pt x="682640" y="1171443"/>
                    </a:lnTo>
                    <a:lnTo>
                      <a:pt x="476162" y="1179871"/>
                    </a:lnTo>
                    <a:lnTo>
                      <a:pt x="484590" y="1032387"/>
                    </a:lnTo>
                    <a:lnTo>
                      <a:pt x="366603" y="986035"/>
                    </a:lnTo>
                    <a:lnTo>
                      <a:pt x="366603" y="905972"/>
                    </a:lnTo>
                    <a:lnTo>
                      <a:pt x="75849" y="901758"/>
                    </a:lnTo>
                    <a:lnTo>
                      <a:pt x="0" y="842765"/>
                    </a:lnTo>
                    <a:lnTo>
                      <a:pt x="33711" y="758488"/>
                    </a:lnTo>
                    <a:lnTo>
                      <a:pt x="37925" y="653142"/>
                    </a:lnTo>
                    <a:lnTo>
                      <a:pt x="130629" y="543583"/>
                    </a:lnTo>
                    <a:lnTo>
                      <a:pt x="88491" y="522514"/>
                    </a:lnTo>
                    <a:lnTo>
                      <a:pt x="63208" y="455093"/>
                    </a:lnTo>
                    <a:lnTo>
                      <a:pt x="117987" y="442451"/>
                    </a:lnTo>
                    <a:lnTo>
                      <a:pt x="160126" y="391885"/>
                    </a:lnTo>
                    <a:lnTo>
                      <a:pt x="193836" y="370816"/>
                    </a:lnTo>
                    <a:lnTo>
                      <a:pt x="185408" y="303395"/>
                    </a:lnTo>
                    <a:lnTo>
                      <a:pt x="252830" y="219118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8" name="Freeform 16">
                <a:extLst>
                  <a:ext uri="{FF2B5EF4-FFF2-40B4-BE49-F238E27FC236}">
                    <a16:creationId xmlns:a16="http://schemas.microsoft.com/office/drawing/2014/main" id="{4EF1B124-58D6-E6B4-321D-50975AC9A21E}"/>
                  </a:ext>
                </a:extLst>
              </p:cNvPr>
              <p:cNvSpPr/>
              <p:nvPr/>
            </p:nvSpPr>
            <p:spPr>
              <a:xfrm>
                <a:off x="7496176" y="1662114"/>
                <a:ext cx="1693863" cy="974725"/>
              </a:xfrm>
              <a:custGeom>
                <a:avLst/>
                <a:gdLst>
                  <a:gd name="connsiteX0" fmla="*/ 117987 w 1693958"/>
                  <a:gd name="connsiteY0" fmla="*/ 67421 h 973393"/>
                  <a:gd name="connsiteX1" fmla="*/ 193836 w 1693958"/>
                  <a:gd name="connsiteY1" fmla="*/ 75849 h 973393"/>
                  <a:gd name="connsiteX2" fmla="*/ 294968 w 1693958"/>
                  <a:gd name="connsiteY2" fmla="*/ 29497 h 973393"/>
                  <a:gd name="connsiteX3" fmla="*/ 303396 w 1693958"/>
                  <a:gd name="connsiteY3" fmla="*/ 0 h 973393"/>
                  <a:gd name="connsiteX4" fmla="*/ 956538 w 1693958"/>
                  <a:gd name="connsiteY4" fmla="*/ 63207 h 973393"/>
                  <a:gd name="connsiteX5" fmla="*/ 1681316 w 1693958"/>
                  <a:gd name="connsiteY5" fmla="*/ 16855 h 973393"/>
                  <a:gd name="connsiteX6" fmla="*/ 1575971 w 1693958"/>
                  <a:gd name="connsiteY6" fmla="*/ 134842 h 973393"/>
                  <a:gd name="connsiteX7" fmla="*/ 1639178 w 1693958"/>
                  <a:gd name="connsiteY7" fmla="*/ 223333 h 973393"/>
                  <a:gd name="connsiteX8" fmla="*/ 1639178 w 1693958"/>
                  <a:gd name="connsiteY8" fmla="*/ 286540 h 973393"/>
                  <a:gd name="connsiteX9" fmla="*/ 1693958 w 1693958"/>
                  <a:gd name="connsiteY9" fmla="*/ 345533 h 973393"/>
                  <a:gd name="connsiteX10" fmla="*/ 1592826 w 1693958"/>
                  <a:gd name="connsiteY10" fmla="*/ 497231 h 973393"/>
                  <a:gd name="connsiteX11" fmla="*/ 1529619 w 1693958"/>
                  <a:gd name="connsiteY11" fmla="*/ 514086 h 973393"/>
                  <a:gd name="connsiteX12" fmla="*/ 1394776 w 1693958"/>
                  <a:gd name="connsiteY12" fmla="*/ 627860 h 973393"/>
                  <a:gd name="connsiteX13" fmla="*/ 1184085 w 1693958"/>
                  <a:gd name="connsiteY13" fmla="*/ 724778 h 973393"/>
                  <a:gd name="connsiteX14" fmla="*/ 1036601 w 1693958"/>
                  <a:gd name="connsiteY14" fmla="*/ 737419 h 973393"/>
                  <a:gd name="connsiteX15" fmla="*/ 918614 w 1693958"/>
                  <a:gd name="connsiteY15" fmla="*/ 796413 h 973393"/>
                  <a:gd name="connsiteX16" fmla="*/ 821696 w 1693958"/>
                  <a:gd name="connsiteY16" fmla="*/ 804840 h 973393"/>
                  <a:gd name="connsiteX17" fmla="*/ 741633 w 1693958"/>
                  <a:gd name="connsiteY17" fmla="*/ 880689 h 973393"/>
                  <a:gd name="connsiteX18" fmla="*/ 669998 w 1693958"/>
                  <a:gd name="connsiteY18" fmla="*/ 880689 h 973393"/>
                  <a:gd name="connsiteX19" fmla="*/ 568867 w 1693958"/>
                  <a:gd name="connsiteY19" fmla="*/ 973393 h 973393"/>
                  <a:gd name="connsiteX20" fmla="*/ 324465 w 1693958"/>
                  <a:gd name="connsiteY20" fmla="*/ 943897 h 973393"/>
                  <a:gd name="connsiteX21" fmla="*/ 290754 w 1693958"/>
                  <a:gd name="connsiteY21" fmla="*/ 842765 h 973393"/>
                  <a:gd name="connsiteX22" fmla="*/ 92704 w 1693958"/>
                  <a:gd name="connsiteY22" fmla="*/ 745847 h 973393"/>
                  <a:gd name="connsiteX23" fmla="*/ 71635 w 1693958"/>
                  <a:gd name="connsiteY23" fmla="*/ 640501 h 973393"/>
                  <a:gd name="connsiteX24" fmla="*/ 0 w 1693958"/>
                  <a:gd name="connsiteY24" fmla="*/ 623646 h 973393"/>
                  <a:gd name="connsiteX25" fmla="*/ 16856 w 1693958"/>
                  <a:gd name="connsiteY25" fmla="*/ 564652 h 973393"/>
                  <a:gd name="connsiteX26" fmla="*/ 223333 w 1693958"/>
                  <a:gd name="connsiteY26" fmla="*/ 358175 h 973393"/>
                  <a:gd name="connsiteX27" fmla="*/ 130629 w 1693958"/>
                  <a:gd name="connsiteY27" fmla="*/ 320251 h 973393"/>
                  <a:gd name="connsiteX28" fmla="*/ 80063 w 1693958"/>
                  <a:gd name="connsiteY28" fmla="*/ 214905 h 973393"/>
                  <a:gd name="connsiteX29" fmla="*/ 117987 w 1693958"/>
                  <a:gd name="connsiteY29" fmla="*/ 67421 h 973393"/>
                  <a:gd name="connsiteX0" fmla="*/ 103119 w 1693958"/>
                  <a:gd name="connsiteY0" fmla="*/ 78572 h 973393"/>
                  <a:gd name="connsiteX1" fmla="*/ 193836 w 1693958"/>
                  <a:gd name="connsiteY1" fmla="*/ 75849 h 973393"/>
                  <a:gd name="connsiteX2" fmla="*/ 294968 w 1693958"/>
                  <a:gd name="connsiteY2" fmla="*/ 29497 h 973393"/>
                  <a:gd name="connsiteX3" fmla="*/ 303396 w 1693958"/>
                  <a:gd name="connsiteY3" fmla="*/ 0 h 973393"/>
                  <a:gd name="connsiteX4" fmla="*/ 956538 w 1693958"/>
                  <a:gd name="connsiteY4" fmla="*/ 63207 h 973393"/>
                  <a:gd name="connsiteX5" fmla="*/ 1681316 w 1693958"/>
                  <a:gd name="connsiteY5" fmla="*/ 16855 h 973393"/>
                  <a:gd name="connsiteX6" fmla="*/ 1575971 w 1693958"/>
                  <a:gd name="connsiteY6" fmla="*/ 134842 h 973393"/>
                  <a:gd name="connsiteX7" fmla="*/ 1639178 w 1693958"/>
                  <a:gd name="connsiteY7" fmla="*/ 223333 h 973393"/>
                  <a:gd name="connsiteX8" fmla="*/ 1639178 w 1693958"/>
                  <a:gd name="connsiteY8" fmla="*/ 286540 h 973393"/>
                  <a:gd name="connsiteX9" fmla="*/ 1693958 w 1693958"/>
                  <a:gd name="connsiteY9" fmla="*/ 345533 h 973393"/>
                  <a:gd name="connsiteX10" fmla="*/ 1592826 w 1693958"/>
                  <a:gd name="connsiteY10" fmla="*/ 497231 h 973393"/>
                  <a:gd name="connsiteX11" fmla="*/ 1529619 w 1693958"/>
                  <a:gd name="connsiteY11" fmla="*/ 514086 h 973393"/>
                  <a:gd name="connsiteX12" fmla="*/ 1394776 w 1693958"/>
                  <a:gd name="connsiteY12" fmla="*/ 627860 h 973393"/>
                  <a:gd name="connsiteX13" fmla="*/ 1184085 w 1693958"/>
                  <a:gd name="connsiteY13" fmla="*/ 724778 h 973393"/>
                  <a:gd name="connsiteX14" fmla="*/ 1036601 w 1693958"/>
                  <a:gd name="connsiteY14" fmla="*/ 737419 h 973393"/>
                  <a:gd name="connsiteX15" fmla="*/ 918614 w 1693958"/>
                  <a:gd name="connsiteY15" fmla="*/ 796413 h 973393"/>
                  <a:gd name="connsiteX16" fmla="*/ 821696 w 1693958"/>
                  <a:gd name="connsiteY16" fmla="*/ 804840 h 973393"/>
                  <a:gd name="connsiteX17" fmla="*/ 741633 w 1693958"/>
                  <a:gd name="connsiteY17" fmla="*/ 880689 h 973393"/>
                  <a:gd name="connsiteX18" fmla="*/ 669998 w 1693958"/>
                  <a:gd name="connsiteY18" fmla="*/ 880689 h 973393"/>
                  <a:gd name="connsiteX19" fmla="*/ 568867 w 1693958"/>
                  <a:gd name="connsiteY19" fmla="*/ 973393 h 973393"/>
                  <a:gd name="connsiteX20" fmla="*/ 324465 w 1693958"/>
                  <a:gd name="connsiteY20" fmla="*/ 943897 h 973393"/>
                  <a:gd name="connsiteX21" fmla="*/ 290754 w 1693958"/>
                  <a:gd name="connsiteY21" fmla="*/ 842765 h 973393"/>
                  <a:gd name="connsiteX22" fmla="*/ 92704 w 1693958"/>
                  <a:gd name="connsiteY22" fmla="*/ 745847 h 973393"/>
                  <a:gd name="connsiteX23" fmla="*/ 71635 w 1693958"/>
                  <a:gd name="connsiteY23" fmla="*/ 640501 h 973393"/>
                  <a:gd name="connsiteX24" fmla="*/ 0 w 1693958"/>
                  <a:gd name="connsiteY24" fmla="*/ 623646 h 973393"/>
                  <a:gd name="connsiteX25" fmla="*/ 16856 w 1693958"/>
                  <a:gd name="connsiteY25" fmla="*/ 564652 h 973393"/>
                  <a:gd name="connsiteX26" fmla="*/ 223333 w 1693958"/>
                  <a:gd name="connsiteY26" fmla="*/ 358175 h 973393"/>
                  <a:gd name="connsiteX27" fmla="*/ 130629 w 1693958"/>
                  <a:gd name="connsiteY27" fmla="*/ 320251 h 973393"/>
                  <a:gd name="connsiteX28" fmla="*/ 80063 w 1693958"/>
                  <a:gd name="connsiteY28" fmla="*/ 214905 h 973393"/>
                  <a:gd name="connsiteX29" fmla="*/ 103119 w 1693958"/>
                  <a:gd name="connsiteY29" fmla="*/ 78572 h 973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93958" h="973393">
                    <a:moveTo>
                      <a:pt x="103119" y="78572"/>
                    </a:moveTo>
                    <a:lnTo>
                      <a:pt x="193836" y="75849"/>
                    </a:lnTo>
                    <a:lnTo>
                      <a:pt x="294968" y="29497"/>
                    </a:lnTo>
                    <a:lnTo>
                      <a:pt x="303396" y="0"/>
                    </a:lnTo>
                    <a:lnTo>
                      <a:pt x="956538" y="63207"/>
                    </a:lnTo>
                    <a:lnTo>
                      <a:pt x="1681316" y="16855"/>
                    </a:lnTo>
                    <a:lnTo>
                      <a:pt x="1575971" y="134842"/>
                    </a:lnTo>
                    <a:lnTo>
                      <a:pt x="1639178" y="223333"/>
                    </a:lnTo>
                    <a:lnTo>
                      <a:pt x="1639178" y="286540"/>
                    </a:lnTo>
                    <a:lnTo>
                      <a:pt x="1693958" y="345533"/>
                    </a:lnTo>
                    <a:lnTo>
                      <a:pt x="1592826" y="497231"/>
                    </a:lnTo>
                    <a:lnTo>
                      <a:pt x="1529619" y="514086"/>
                    </a:lnTo>
                    <a:lnTo>
                      <a:pt x="1394776" y="627860"/>
                    </a:lnTo>
                    <a:lnTo>
                      <a:pt x="1184085" y="724778"/>
                    </a:lnTo>
                    <a:lnTo>
                      <a:pt x="1036601" y="737419"/>
                    </a:lnTo>
                    <a:lnTo>
                      <a:pt x="918614" y="796413"/>
                    </a:lnTo>
                    <a:lnTo>
                      <a:pt x="821696" y="804840"/>
                    </a:lnTo>
                    <a:lnTo>
                      <a:pt x="741633" y="880689"/>
                    </a:lnTo>
                    <a:lnTo>
                      <a:pt x="669998" y="880689"/>
                    </a:lnTo>
                    <a:lnTo>
                      <a:pt x="568867" y="973393"/>
                    </a:lnTo>
                    <a:lnTo>
                      <a:pt x="324465" y="943897"/>
                    </a:lnTo>
                    <a:lnTo>
                      <a:pt x="290754" y="842765"/>
                    </a:lnTo>
                    <a:lnTo>
                      <a:pt x="92704" y="745847"/>
                    </a:lnTo>
                    <a:lnTo>
                      <a:pt x="71635" y="640501"/>
                    </a:lnTo>
                    <a:lnTo>
                      <a:pt x="0" y="623646"/>
                    </a:lnTo>
                    <a:lnTo>
                      <a:pt x="16856" y="564652"/>
                    </a:lnTo>
                    <a:lnTo>
                      <a:pt x="223333" y="358175"/>
                    </a:lnTo>
                    <a:lnTo>
                      <a:pt x="130629" y="320251"/>
                    </a:lnTo>
                    <a:lnTo>
                      <a:pt x="80063" y="214905"/>
                    </a:lnTo>
                    <a:lnTo>
                      <a:pt x="103119" y="78572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99" name="Freeform 17">
                <a:extLst>
                  <a:ext uri="{FF2B5EF4-FFF2-40B4-BE49-F238E27FC236}">
                    <a16:creationId xmlns:a16="http://schemas.microsoft.com/office/drawing/2014/main" id="{DD290678-18A8-9E21-8464-6A82318B8264}"/>
                  </a:ext>
                </a:extLst>
              </p:cNvPr>
              <p:cNvSpPr/>
              <p:nvPr/>
            </p:nvSpPr>
            <p:spPr>
              <a:xfrm>
                <a:off x="8705851" y="1649414"/>
                <a:ext cx="1057275" cy="1589087"/>
              </a:xfrm>
              <a:custGeom>
                <a:avLst/>
                <a:gdLst>
                  <a:gd name="connsiteX0" fmla="*/ 467735 w 1057670"/>
                  <a:gd name="connsiteY0" fmla="*/ 25283 h 1588612"/>
                  <a:gd name="connsiteX1" fmla="*/ 526728 w 1057670"/>
                  <a:gd name="connsiteY1" fmla="*/ 0 h 1588612"/>
                  <a:gd name="connsiteX2" fmla="*/ 699495 w 1057670"/>
                  <a:gd name="connsiteY2" fmla="*/ 113774 h 1588612"/>
                  <a:gd name="connsiteX3" fmla="*/ 737419 w 1057670"/>
                  <a:gd name="connsiteY3" fmla="*/ 113774 h 1588612"/>
                  <a:gd name="connsiteX4" fmla="*/ 817482 w 1057670"/>
                  <a:gd name="connsiteY4" fmla="*/ 244402 h 1588612"/>
                  <a:gd name="connsiteX5" fmla="*/ 800627 w 1057670"/>
                  <a:gd name="connsiteY5" fmla="*/ 337106 h 1588612"/>
                  <a:gd name="connsiteX6" fmla="*/ 834337 w 1057670"/>
                  <a:gd name="connsiteY6" fmla="*/ 358175 h 1588612"/>
                  <a:gd name="connsiteX7" fmla="*/ 838551 w 1057670"/>
                  <a:gd name="connsiteY7" fmla="*/ 505659 h 1588612"/>
                  <a:gd name="connsiteX8" fmla="*/ 960752 w 1057670"/>
                  <a:gd name="connsiteY8" fmla="*/ 775344 h 1588612"/>
                  <a:gd name="connsiteX9" fmla="*/ 948111 w 1057670"/>
                  <a:gd name="connsiteY9" fmla="*/ 821696 h 1588612"/>
                  <a:gd name="connsiteX10" fmla="*/ 1057670 w 1057670"/>
                  <a:gd name="connsiteY10" fmla="*/ 1234651 h 1588612"/>
                  <a:gd name="connsiteX11" fmla="*/ 1032387 w 1057670"/>
                  <a:gd name="connsiteY11" fmla="*/ 1289431 h 1588612"/>
                  <a:gd name="connsiteX12" fmla="*/ 884903 w 1057670"/>
                  <a:gd name="connsiteY12" fmla="*/ 1365280 h 1588612"/>
                  <a:gd name="connsiteX13" fmla="*/ 720564 w 1057670"/>
                  <a:gd name="connsiteY13" fmla="*/ 1588612 h 1588612"/>
                  <a:gd name="connsiteX14" fmla="*/ 518300 w 1057670"/>
                  <a:gd name="connsiteY14" fmla="*/ 1542260 h 1588612"/>
                  <a:gd name="connsiteX15" fmla="*/ 408741 w 1057670"/>
                  <a:gd name="connsiteY15" fmla="*/ 1441128 h 1588612"/>
                  <a:gd name="connsiteX16" fmla="*/ 450879 w 1057670"/>
                  <a:gd name="connsiteY16" fmla="*/ 1365280 h 1588612"/>
                  <a:gd name="connsiteX17" fmla="*/ 379244 w 1057670"/>
                  <a:gd name="connsiteY17" fmla="*/ 1243079 h 1588612"/>
                  <a:gd name="connsiteX18" fmla="*/ 282326 w 1057670"/>
                  <a:gd name="connsiteY18" fmla="*/ 1234651 h 1588612"/>
                  <a:gd name="connsiteX19" fmla="*/ 117987 w 1057670"/>
                  <a:gd name="connsiteY19" fmla="*/ 1137733 h 1588612"/>
                  <a:gd name="connsiteX20" fmla="*/ 92704 w 1057670"/>
                  <a:gd name="connsiteY20" fmla="*/ 1011318 h 1588612"/>
                  <a:gd name="connsiteX21" fmla="*/ 0 w 1057670"/>
                  <a:gd name="connsiteY21" fmla="*/ 943897 h 1588612"/>
                  <a:gd name="connsiteX22" fmla="*/ 16855 w 1057670"/>
                  <a:gd name="connsiteY22" fmla="*/ 724778 h 1588612"/>
                  <a:gd name="connsiteX23" fmla="*/ 210691 w 1057670"/>
                  <a:gd name="connsiteY23" fmla="*/ 636288 h 1588612"/>
                  <a:gd name="connsiteX24" fmla="*/ 311823 w 1057670"/>
                  <a:gd name="connsiteY24" fmla="*/ 535156 h 1588612"/>
                  <a:gd name="connsiteX25" fmla="*/ 379244 w 1057670"/>
                  <a:gd name="connsiteY25" fmla="*/ 526728 h 1588612"/>
                  <a:gd name="connsiteX26" fmla="*/ 488804 w 1057670"/>
                  <a:gd name="connsiteY26" fmla="*/ 366603 h 1588612"/>
                  <a:gd name="connsiteX27" fmla="*/ 442452 w 1057670"/>
                  <a:gd name="connsiteY27" fmla="*/ 307610 h 1588612"/>
                  <a:gd name="connsiteX28" fmla="*/ 425596 w 1057670"/>
                  <a:gd name="connsiteY28" fmla="*/ 235975 h 1588612"/>
                  <a:gd name="connsiteX29" fmla="*/ 375030 w 1057670"/>
                  <a:gd name="connsiteY29" fmla="*/ 151698 h 1588612"/>
                  <a:gd name="connsiteX30" fmla="*/ 467735 w 1057670"/>
                  <a:gd name="connsiteY30" fmla="*/ 25283 h 1588612"/>
                  <a:gd name="connsiteX0" fmla="*/ 467735 w 1057670"/>
                  <a:gd name="connsiteY0" fmla="*/ 25283 h 1588612"/>
                  <a:gd name="connsiteX1" fmla="*/ 526728 w 1057670"/>
                  <a:gd name="connsiteY1" fmla="*/ 0 h 1588612"/>
                  <a:gd name="connsiteX2" fmla="*/ 699495 w 1057670"/>
                  <a:gd name="connsiteY2" fmla="*/ 113774 h 1588612"/>
                  <a:gd name="connsiteX3" fmla="*/ 737419 w 1057670"/>
                  <a:gd name="connsiteY3" fmla="*/ 113774 h 1588612"/>
                  <a:gd name="connsiteX4" fmla="*/ 817482 w 1057670"/>
                  <a:gd name="connsiteY4" fmla="*/ 244402 h 1588612"/>
                  <a:gd name="connsiteX5" fmla="*/ 800627 w 1057670"/>
                  <a:gd name="connsiteY5" fmla="*/ 337106 h 1588612"/>
                  <a:gd name="connsiteX6" fmla="*/ 834337 w 1057670"/>
                  <a:gd name="connsiteY6" fmla="*/ 358175 h 1588612"/>
                  <a:gd name="connsiteX7" fmla="*/ 838551 w 1057670"/>
                  <a:gd name="connsiteY7" fmla="*/ 505659 h 1588612"/>
                  <a:gd name="connsiteX8" fmla="*/ 960752 w 1057670"/>
                  <a:gd name="connsiteY8" fmla="*/ 775344 h 1588612"/>
                  <a:gd name="connsiteX9" fmla="*/ 948111 w 1057670"/>
                  <a:gd name="connsiteY9" fmla="*/ 821696 h 1588612"/>
                  <a:gd name="connsiteX10" fmla="*/ 1057670 w 1057670"/>
                  <a:gd name="connsiteY10" fmla="*/ 1234651 h 1588612"/>
                  <a:gd name="connsiteX11" fmla="*/ 1032387 w 1057670"/>
                  <a:gd name="connsiteY11" fmla="*/ 1289431 h 1588612"/>
                  <a:gd name="connsiteX12" fmla="*/ 884903 w 1057670"/>
                  <a:gd name="connsiteY12" fmla="*/ 1365280 h 1588612"/>
                  <a:gd name="connsiteX13" fmla="*/ 720564 w 1057670"/>
                  <a:gd name="connsiteY13" fmla="*/ 1588612 h 1588612"/>
                  <a:gd name="connsiteX14" fmla="*/ 518300 w 1057670"/>
                  <a:gd name="connsiteY14" fmla="*/ 1542260 h 1588612"/>
                  <a:gd name="connsiteX15" fmla="*/ 408741 w 1057670"/>
                  <a:gd name="connsiteY15" fmla="*/ 1441128 h 1588612"/>
                  <a:gd name="connsiteX16" fmla="*/ 450879 w 1057670"/>
                  <a:gd name="connsiteY16" fmla="*/ 1365280 h 1588612"/>
                  <a:gd name="connsiteX17" fmla="*/ 379244 w 1057670"/>
                  <a:gd name="connsiteY17" fmla="*/ 1243079 h 1588612"/>
                  <a:gd name="connsiteX18" fmla="*/ 282326 w 1057670"/>
                  <a:gd name="connsiteY18" fmla="*/ 1234651 h 1588612"/>
                  <a:gd name="connsiteX19" fmla="*/ 117987 w 1057670"/>
                  <a:gd name="connsiteY19" fmla="*/ 1137733 h 1588612"/>
                  <a:gd name="connsiteX20" fmla="*/ 92704 w 1057670"/>
                  <a:gd name="connsiteY20" fmla="*/ 1011318 h 1588612"/>
                  <a:gd name="connsiteX21" fmla="*/ 0 w 1057670"/>
                  <a:gd name="connsiteY21" fmla="*/ 943897 h 1588612"/>
                  <a:gd name="connsiteX22" fmla="*/ 5704 w 1057670"/>
                  <a:gd name="connsiteY22" fmla="*/ 735929 h 1588612"/>
                  <a:gd name="connsiteX23" fmla="*/ 210691 w 1057670"/>
                  <a:gd name="connsiteY23" fmla="*/ 636288 h 1588612"/>
                  <a:gd name="connsiteX24" fmla="*/ 311823 w 1057670"/>
                  <a:gd name="connsiteY24" fmla="*/ 535156 h 1588612"/>
                  <a:gd name="connsiteX25" fmla="*/ 379244 w 1057670"/>
                  <a:gd name="connsiteY25" fmla="*/ 526728 h 1588612"/>
                  <a:gd name="connsiteX26" fmla="*/ 488804 w 1057670"/>
                  <a:gd name="connsiteY26" fmla="*/ 366603 h 1588612"/>
                  <a:gd name="connsiteX27" fmla="*/ 442452 w 1057670"/>
                  <a:gd name="connsiteY27" fmla="*/ 307610 h 1588612"/>
                  <a:gd name="connsiteX28" fmla="*/ 425596 w 1057670"/>
                  <a:gd name="connsiteY28" fmla="*/ 235975 h 1588612"/>
                  <a:gd name="connsiteX29" fmla="*/ 375030 w 1057670"/>
                  <a:gd name="connsiteY29" fmla="*/ 151698 h 1588612"/>
                  <a:gd name="connsiteX30" fmla="*/ 467735 w 1057670"/>
                  <a:gd name="connsiteY30" fmla="*/ 25283 h 158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57670" h="1588612">
                    <a:moveTo>
                      <a:pt x="467735" y="25283"/>
                    </a:moveTo>
                    <a:lnTo>
                      <a:pt x="526728" y="0"/>
                    </a:lnTo>
                    <a:lnTo>
                      <a:pt x="699495" y="113774"/>
                    </a:lnTo>
                    <a:lnTo>
                      <a:pt x="737419" y="113774"/>
                    </a:lnTo>
                    <a:lnTo>
                      <a:pt x="817482" y="244402"/>
                    </a:lnTo>
                    <a:lnTo>
                      <a:pt x="800627" y="337106"/>
                    </a:lnTo>
                    <a:lnTo>
                      <a:pt x="834337" y="358175"/>
                    </a:lnTo>
                    <a:lnTo>
                      <a:pt x="838551" y="505659"/>
                    </a:lnTo>
                    <a:lnTo>
                      <a:pt x="960752" y="775344"/>
                    </a:lnTo>
                    <a:lnTo>
                      <a:pt x="948111" y="821696"/>
                    </a:lnTo>
                    <a:lnTo>
                      <a:pt x="1057670" y="1234651"/>
                    </a:lnTo>
                    <a:lnTo>
                      <a:pt x="1032387" y="1289431"/>
                    </a:lnTo>
                    <a:lnTo>
                      <a:pt x="884903" y="1365280"/>
                    </a:lnTo>
                    <a:lnTo>
                      <a:pt x="720564" y="1588612"/>
                    </a:lnTo>
                    <a:lnTo>
                      <a:pt x="518300" y="1542260"/>
                    </a:lnTo>
                    <a:lnTo>
                      <a:pt x="408741" y="1441128"/>
                    </a:lnTo>
                    <a:lnTo>
                      <a:pt x="450879" y="1365280"/>
                    </a:lnTo>
                    <a:lnTo>
                      <a:pt x="379244" y="1243079"/>
                    </a:lnTo>
                    <a:lnTo>
                      <a:pt x="282326" y="1234651"/>
                    </a:lnTo>
                    <a:lnTo>
                      <a:pt x="117987" y="1137733"/>
                    </a:lnTo>
                    <a:lnTo>
                      <a:pt x="92704" y="1011318"/>
                    </a:lnTo>
                    <a:lnTo>
                      <a:pt x="0" y="943897"/>
                    </a:lnTo>
                    <a:lnTo>
                      <a:pt x="5704" y="735929"/>
                    </a:lnTo>
                    <a:lnTo>
                      <a:pt x="210691" y="636288"/>
                    </a:lnTo>
                    <a:lnTo>
                      <a:pt x="311823" y="535156"/>
                    </a:lnTo>
                    <a:lnTo>
                      <a:pt x="379244" y="526728"/>
                    </a:lnTo>
                    <a:lnTo>
                      <a:pt x="488804" y="366603"/>
                    </a:lnTo>
                    <a:lnTo>
                      <a:pt x="442452" y="307610"/>
                    </a:lnTo>
                    <a:lnTo>
                      <a:pt x="425596" y="235975"/>
                    </a:lnTo>
                    <a:lnTo>
                      <a:pt x="375030" y="151698"/>
                    </a:lnTo>
                    <a:lnTo>
                      <a:pt x="467735" y="25283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100" name="Freeform 18">
                <a:extLst>
                  <a:ext uri="{FF2B5EF4-FFF2-40B4-BE49-F238E27FC236}">
                    <a16:creationId xmlns:a16="http://schemas.microsoft.com/office/drawing/2014/main" id="{ADEF6654-75F7-400C-5EAB-4DE19FD035BB}"/>
                  </a:ext>
                </a:extLst>
              </p:cNvPr>
              <p:cNvSpPr/>
              <p:nvPr/>
            </p:nvSpPr>
            <p:spPr>
              <a:xfrm>
                <a:off x="8755063" y="3271838"/>
                <a:ext cx="1166812" cy="1550987"/>
              </a:xfrm>
              <a:custGeom>
                <a:avLst/>
                <a:gdLst>
                  <a:gd name="connsiteX0" fmla="*/ 678425 w 1167229"/>
                  <a:gd name="connsiteY0" fmla="*/ 0 h 1550687"/>
                  <a:gd name="connsiteX1" fmla="*/ 901758 w 1167229"/>
                  <a:gd name="connsiteY1" fmla="*/ 122201 h 1550687"/>
                  <a:gd name="connsiteX2" fmla="*/ 901758 w 1167229"/>
                  <a:gd name="connsiteY2" fmla="*/ 370816 h 1550687"/>
                  <a:gd name="connsiteX3" fmla="*/ 880689 w 1167229"/>
                  <a:gd name="connsiteY3" fmla="*/ 396099 h 1550687"/>
                  <a:gd name="connsiteX4" fmla="*/ 880689 w 1167229"/>
                  <a:gd name="connsiteY4" fmla="*/ 505659 h 1550687"/>
                  <a:gd name="connsiteX5" fmla="*/ 952324 w 1167229"/>
                  <a:gd name="connsiteY5" fmla="*/ 581507 h 1550687"/>
                  <a:gd name="connsiteX6" fmla="*/ 931255 w 1167229"/>
                  <a:gd name="connsiteY6" fmla="*/ 707922 h 1550687"/>
                  <a:gd name="connsiteX7" fmla="*/ 1108235 w 1167229"/>
                  <a:gd name="connsiteY7" fmla="*/ 939683 h 1550687"/>
                  <a:gd name="connsiteX8" fmla="*/ 1099808 w 1167229"/>
                  <a:gd name="connsiteY8" fmla="*/ 977607 h 1550687"/>
                  <a:gd name="connsiteX9" fmla="*/ 1158801 w 1167229"/>
                  <a:gd name="connsiteY9" fmla="*/ 1045028 h 1550687"/>
                  <a:gd name="connsiteX10" fmla="*/ 1108235 w 1167229"/>
                  <a:gd name="connsiteY10" fmla="*/ 1108236 h 1550687"/>
                  <a:gd name="connsiteX11" fmla="*/ 1167229 w 1167229"/>
                  <a:gd name="connsiteY11" fmla="*/ 1226223 h 1550687"/>
                  <a:gd name="connsiteX12" fmla="*/ 1129305 w 1167229"/>
                  <a:gd name="connsiteY12" fmla="*/ 1373707 h 1550687"/>
                  <a:gd name="connsiteX13" fmla="*/ 1053456 w 1167229"/>
                  <a:gd name="connsiteY13" fmla="*/ 1386348 h 1550687"/>
                  <a:gd name="connsiteX14" fmla="*/ 905972 w 1167229"/>
                  <a:gd name="connsiteY14" fmla="*/ 1529618 h 1550687"/>
                  <a:gd name="connsiteX15" fmla="*/ 868047 w 1167229"/>
                  <a:gd name="connsiteY15" fmla="*/ 1466411 h 1550687"/>
                  <a:gd name="connsiteX16" fmla="*/ 750060 w 1167229"/>
                  <a:gd name="connsiteY16" fmla="*/ 1441128 h 1550687"/>
                  <a:gd name="connsiteX17" fmla="*/ 648929 w 1167229"/>
                  <a:gd name="connsiteY17" fmla="*/ 1550687 h 1550687"/>
                  <a:gd name="connsiteX18" fmla="*/ 379244 w 1167229"/>
                  <a:gd name="connsiteY18" fmla="*/ 1470624 h 1550687"/>
                  <a:gd name="connsiteX19" fmla="*/ 366602 w 1167229"/>
                  <a:gd name="connsiteY19" fmla="*/ 1403203 h 1550687"/>
                  <a:gd name="connsiteX20" fmla="*/ 446665 w 1167229"/>
                  <a:gd name="connsiteY20" fmla="*/ 1356851 h 1550687"/>
                  <a:gd name="connsiteX21" fmla="*/ 446665 w 1167229"/>
                  <a:gd name="connsiteY21" fmla="*/ 1302072 h 1550687"/>
                  <a:gd name="connsiteX22" fmla="*/ 303395 w 1167229"/>
                  <a:gd name="connsiteY22" fmla="*/ 1238864 h 1550687"/>
                  <a:gd name="connsiteX23" fmla="*/ 248615 w 1167229"/>
                  <a:gd name="connsiteY23" fmla="*/ 1133519 h 1550687"/>
                  <a:gd name="connsiteX24" fmla="*/ 101131 w 1167229"/>
                  <a:gd name="connsiteY24" fmla="*/ 1158801 h 1550687"/>
                  <a:gd name="connsiteX25" fmla="*/ 63207 w 1167229"/>
                  <a:gd name="connsiteY25" fmla="*/ 939683 h 1550687"/>
                  <a:gd name="connsiteX26" fmla="*/ 113773 w 1167229"/>
                  <a:gd name="connsiteY26" fmla="*/ 771130 h 1550687"/>
                  <a:gd name="connsiteX27" fmla="*/ 67421 w 1167229"/>
                  <a:gd name="connsiteY27" fmla="*/ 594149 h 1550687"/>
                  <a:gd name="connsiteX28" fmla="*/ 0 w 1167229"/>
                  <a:gd name="connsiteY28" fmla="*/ 552011 h 1550687"/>
                  <a:gd name="connsiteX29" fmla="*/ 0 w 1167229"/>
                  <a:gd name="connsiteY29" fmla="*/ 493017 h 1550687"/>
                  <a:gd name="connsiteX30" fmla="*/ 80062 w 1167229"/>
                  <a:gd name="connsiteY30" fmla="*/ 484589 h 1550687"/>
                  <a:gd name="connsiteX31" fmla="*/ 122200 w 1167229"/>
                  <a:gd name="connsiteY31" fmla="*/ 290754 h 1550687"/>
                  <a:gd name="connsiteX32" fmla="*/ 105345 w 1167229"/>
                  <a:gd name="connsiteY32" fmla="*/ 227546 h 1550687"/>
                  <a:gd name="connsiteX33" fmla="*/ 307609 w 1167229"/>
                  <a:gd name="connsiteY33" fmla="*/ 206477 h 1550687"/>
                  <a:gd name="connsiteX34" fmla="*/ 353961 w 1167229"/>
                  <a:gd name="connsiteY34" fmla="*/ 164339 h 1550687"/>
                  <a:gd name="connsiteX35" fmla="*/ 408741 w 1167229"/>
                  <a:gd name="connsiteY35" fmla="*/ 160125 h 1550687"/>
                  <a:gd name="connsiteX36" fmla="*/ 434023 w 1167229"/>
                  <a:gd name="connsiteY36" fmla="*/ 117987 h 1550687"/>
                  <a:gd name="connsiteX37" fmla="*/ 480376 w 1167229"/>
                  <a:gd name="connsiteY37" fmla="*/ 117987 h 1550687"/>
                  <a:gd name="connsiteX38" fmla="*/ 530941 w 1167229"/>
                  <a:gd name="connsiteY38" fmla="*/ 151697 h 1550687"/>
                  <a:gd name="connsiteX39" fmla="*/ 678425 w 1167229"/>
                  <a:gd name="connsiteY39" fmla="*/ 0 h 1550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67229" h="1550687">
                    <a:moveTo>
                      <a:pt x="678425" y="0"/>
                    </a:moveTo>
                    <a:lnTo>
                      <a:pt x="901758" y="122201"/>
                    </a:lnTo>
                    <a:lnTo>
                      <a:pt x="901758" y="370816"/>
                    </a:lnTo>
                    <a:lnTo>
                      <a:pt x="880689" y="396099"/>
                    </a:lnTo>
                    <a:lnTo>
                      <a:pt x="880689" y="505659"/>
                    </a:lnTo>
                    <a:lnTo>
                      <a:pt x="952324" y="581507"/>
                    </a:lnTo>
                    <a:lnTo>
                      <a:pt x="931255" y="707922"/>
                    </a:lnTo>
                    <a:lnTo>
                      <a:pt x="1108235" y="939683"/>
                    </a:lnTo>
                    <a:lnTo>
                      <a:pt x="1099808" y="977607"/>
                    </a:lnTo>
                    <a:lnTo>
                      <a:pt x="1158801" y="1045028"/>
                    </a:lnTo>
                    <a:lnTo>
                      <a:pt x="1108235" y="1108236"/>
                    </a:lnTo>
                    <a:lnTo>
                      <a:pt x="1167229" y="1226223"/>
                    </a:lnTo>
                    <a:lnTo>
                      <a:pt x="1129305" y="1373707"/>
                    </a:lnTo>
                    <a:lnTo>
                      <a:pt x="1053456" y="1386348"/>
                    </a:lnTo>
                    <a:lnTo>
                      <a:pt x="905972" y="1529618"/>
                    </a:lnTo>
                    <a:lnTo>
                      <a:pt x="868047" y="1466411"/>
                    </a:lnTo>
                    <a:lnTo>
                      <a:pt x="750060" y="1441128"/>
                    </a:lnTo>
                    <a:lnTo>
                      <a:pt x="648929" y="1550687"/>
                    </a:lnTo>
                    <a:lnTo>
                      <a:pt x="379244" y="1470624"/>
                    </a:lnTo>
                    <a:lnTo>
                      <a:pt x="366602" y="1403203"/>
                    </a:lnTo>
                    <a:lnTo>
                      <a:pt x="446665" y="1356851"/>
                    </a:lnTo>
                    <a:lnTo>
                      <a:pt x="446665" y="1302072"/>
                    </a:lnTo>
                    <a:lnTo>
                      <a:pt x="303395" y="1238864"/>
                    </a:lnTo>
                    <a:lnTo>
                      <a:pt x="248615" y="1133519"/>
                    </a:lnTo>
                    <a:lnTo>
                      <a:pt x="101131" y="1158801"/>
                    </a:lnTo>
                    <a:lnTo>
                      <a:pt x="63207" y="939683"/>
                    </a:lnTo>
                    <a:lnTo>
                      <a:pt x="113773" y="771130"/>
                    </a:lnTo>
                    <a:lnTo>
                      <a:pt x="67421" y="594149"/>
                    </a:lnTo>
                    <a:lnTo>
                      <a:pt x="0" y="552011"/>
                    </a:lnTo>
                    <a:lnTo>
                      <a:pt x="0" y="493017"/>
                    </a:lnTo>
                    <a:lnTo>
                      <a:pt x="80062" y="484589"/>
                    </a:lnTo>
                    <a:lnTo>
                      <a:pt x="122200" y="290754"/>
                    </a:lnTo>
                    <a:lnTo>
                      <a:pt x="105345" y="227546"/>
                    </a:lnTo>
                    <a:lnTo>
                      <a:pt x="307609" y="206477"/>
                    </a:lnTo>
                    <a:lnTo>
                      <a:pt x="353961" y="164339"/>
                    </a:lnTo>
                    <a:lnTo>
                      <a:pt x="408741" y="160125"/>
                    </a:lnTo>
                    <a:lnTo>
                      <a:pt x="434023" y="117987"/>
                    </a:lnTo>
                    <a:lnTo>
                      <a:pt x="480376" y="117987"/>
                    </a:lnTo>
                    <a:lnTo>
                      <a:pt x="530941" y="151697"/>
                    </a:lnTo>
                    <a:lnTo>
                      <a:pt x="678425" y="0"/>
                    </a:ln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69" name="Schemat blokowy: terminator 68">
              <a:extLst>
                <a:ext uri="{FF2B5EF4-FFF2-40B4-BE49-F238E27FC236}">
                  <a16:creationId xmlns:a16="http://schemas.microsoft.com/office/drawing/2014/main" id="{A147F8E5-4D34-3424-2167-E2B10DB1CF2A}"/>
                </a:ext>
              </a:extLst>
            </p:cNvPr>
            <p:cNvSpPr/>
            <p:nvPr/>
          </p:nvSpPr>
          <p:spPr>
            <a:xfrm>
              <a:off x="7785925" y="3575537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dirty="0">
                  <a:solidFill>
                    <a:srgbClr val="002D5B"/>
                  </a:solidFill>
                  <a:latin typeface="Montserrat ExtraBold" panose="00000900000000000000" pitchFamily="2" charset="-18"/>
                </a:rPr>
                <a:t>8,0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70" name="Schemat blokowy: terminator 69">
              <a:extLst>
                <a:ext uri="{FF2B5EF4-FFF2-40B4-BE49-F238E27FC236}">
                  <a16:creationId xmlns:a16="http://schemas.microsoft.com/office/drawing/2014/main" id="{2A3613F0-426C-289B-C6CE-C12C35E24A4C}"/>
                </a:ext>
              </a:extLst>
            </p:cNvPr>
            <p:cNvSpPr/>
            <p:nvPr/>
          </p:nvSpPr>
          <p:spPr>
            <a:xfrm>
              <a:off x="8864896" y="2160081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6,5%</a:t>
              </a:r>
            </a:p>
          </p:txBody>
        </p:sp>
        <p:sp>
          <p:nvSpPr>
            <p:cNvPr id="71" name="Schemat blokowy: terminator 70">
              <a:extLst>
                <a:ext uri="{FF2B5EF4-FFF2-40B4-BE49-F238E27FC236}">
                  <a16:creationId xmlns:a16="http://schemas.microsoft.com/office/drawing/2014/main" id="{1850B734-5FD9-0A76-8C5F-431A0A03BC82}"/>
                </a:ext>
              </a:extLst>
            </p:cNvPr>
            <p:cNvSpPr/>
            <p:nvPr/>
          </p:nvSpPr>
          <p:spPr>
            <a:xfrm>
              <a:off x="10922317" y="3472198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dirty="0">
                  <a:solidFill>
                    <a:srgbClr val="002D5B"/>
                  </a:solidFill>
                  <a:latin typeface="Montserrat ExtraBold" panose="00000900000000000000" pitchFamily="2" charset="-18"/>
                </a:rPr>
                <a:t>6,7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72" name="Schemat blokowy: terminator 71">
              <a:extLst>
                <a:ext uri="{FF2B5EF4-FFF2-40B4-BE49-F238E27FC236}">
                  <a16:creationId xmlns:a16="http://schemas.microsoft.com/office/drawing/2014/main" id="{0FD931E6-2FCF-013F-FD31-792E04E51CDE}"/>
                </a:ext>
              </a:extLst>
            </p:cNvPr>
            <p:cNvSpPr/>
            <p:nvPr/>
          </p:nvSpPr>
          <p:spPr>
            <a:xfrm>
              <a:off x="7396083" y="2725182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2,7%</a:t>
              </a:r>
            </a:p>
          </p:txBody>
        </p:sp>
        <p:sp>
          <p:nvSpPr>
            <p:cNvPr id="73" name="Schemat blokowy: terminator 72">
              <a:extLst>
                <a:ext uri="{FF2B5EF4-FFF2-40B4-BE49-F238E27FC236}">
                  <a16:creationId xmlns:a16="http://schemas.microsoft.com/office/drawing/2014/main" id="{9E3CDD4F-60D2-F165-92BC-F03AFCAD5C00}"/>
                </a:ext>
              </a:extLst>
            </p:cNvPr>
            <p:cNvSpPr/>
            <p:nvPr/>
          </p:nvSpPr>
          <p:spPr>
            <a:xfrm>
              <a:off x="9320152" y="3252765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6,1%</a:t>
              </a:r>
            </a:p>
          </p:txBody>
        </p:sp>
        <p:sp>
          <p:nvSpPr>
            <p:cNvPr id="74" name="Schemat blokowy: terminator 73">
              <a:extLst>
                <a:ext uri="{FF2B5EF4-FFF2-40B4-BE49-F238E27FC236}">
                  <a16:creationId xmlns:a16="http://schemas.microsoft.com/office/drawing/2014/main" id="{E45A2A6B-5E4E-8FFB-8163-EB32583F90DF}"/>
                </a:ext>
              </a:extLst>
            </p:cNvPr>
            <p:cNvSpPr/>
            <p:nvPr/>
          </p:nvSpPr>
          <p:spPr>
            <a:xfrm>
              <a:off x="9686215" y="4550399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dirty="0">
                  <a:solidFill>
                    <a:srgbClr val="002D5B"/>
                  </a:solidFill>
                  <a:latin typeface="Montserrat ExtraBold" panose="00000900000000000000" pitchFamily="2" charset="-18"/>
                </a:rPr>
                <a:t>8,8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75" name="Schemat blokowy: terminator 74">
              <a:extLst>
                <a:ext uri="{FF2B5EF4-FFF2-40B4-BE49-F238E27FC236}">
                  <a16:creationId xmlns:a16="http://schemas.microsoft.com/office/drawing/2014/main" id="{FEF924CA-A4DA-C136-0CEB-E4F78D537272}"/>
                </a:ext>
              </a:extLst>
            </p:cNvPr>
            <p:cNvSpPr/>
            <p:nvPr/>
          </p:nvSpPr>
          <p:spPr>
            <a:xfrm>
              <a:off x="10086844" y="2557616"/>
              <a:ext cx="844538" cy="293145"/>
            </a:xfrm>
            <a:prstGeom prst="flowChartTerminator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14,2%</a:t>
              </a:r>
            </a:p>
          </p:txBody>
        </p:sp>
        <p:sp>
          <p:nvSpPr>
            <p:cNvPr id="76" name="Schemat blokowy: terminator 75">
              <a:extLst>
                <a:ext uri="{FF2B5EF4-FFF2-40B4-BE49-F238E27FC236}">
                  <a16:creationId xmlns:a16="http://schemas.microsoft.com/office/drawing/2014/main" id="{ACDF1281-FBAE-15F7-8D48-894793D812AA}"/>
                </a:ext>
              </a:extLst>
            </p:cNvPr>
            <p:cNvSpPr/>
            <p:nvPr/>
          </p:nvSpPr>
          <p:spPr>
            <a:xfrm>
              <a:off x="8560212" y="3908011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2,4%</a:t>
              </a:r>
            </a:p>
          </p:txBody>
        </p:sp>
        <p:sp>
          <p:nvSpPr>
            <p:cNvPr id="77" name="Schemat blokowy: terminator 76">
              <a:extLst>
                <a:ext uri="{FF2B5EF4-FFF2-40B4-BE49-F238E27FC236}">
                  <a16:creationId xmlns:a16="http://schemas.microsoft.com/office/drawing/2014/main" id="{8546C8E4-72FE-874E-71AA-609839779C58}"/>
                </a:ext>
              </a:extLst>
            </p:cNvPr>
            <p:cNvSpPr/>
            <p:nvPr/>
          </p:nvSpPr>
          <p:spPr>
            <a:xfrm>
              <a:off x="10681907" y="4479944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5,2%</a:t>
              </a:r>
            </a:p>
          </p:txBody>
        </p:sp>
        <p:sp>
          <p:nvSpPr>
            <p:cNvPr id="78" name="Schemat blokowy: terminator 77">
              <a:extLst>
                <a:ext uri="{FF2B5EF4-FFF2-40B4-BE49-F238E27FC236}">
                  <a16:creationId xmlns:a16="http://schemas.microsoft.com/office/drawing/2014/main" id="{D57FCCFD-99A3-C5E0-CEB5-C601AF917014}"/>
                </a:ext>
              </a:extLst>
            </p:cNvPr>
            <p:cNvSpPr/>
            <p:nvPr/>
          </p:nvSpPr>
          <p:spPr>
            <a:xfrm>
              <a:off x="10861173" y="2053398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dirty="0">
                  <a:solidFill>
                    <a:srgbClr val="002D5B"/>
                  </a:solidFill>
                  <a:latin typeface="Montserrat ExtraBold" panose="00000900000000000000" pitchFamily="2" charset="-18"/>
                </a:rPr>
                <a:t>2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,8%</a:t>
              </a:r>
            </a:p>
          </p:txBody>
        </p:sp>
        <p:sp>
          <p:nvSpPr>
            <p:cNvPr id="79" name="Schemat blokowy: terminator 78">
              <a:extLst>
                <a:ext uri="{FF2B5EF4-FFF2-40B4-BE49-F238E27FC236}">
                  <a16:creationId xmlns:a16="http://schemas.microsoft.com/office/drawing/2014/main" id="{7746F3B8-AED3-2C4B-1318-E0BC22208347}"/>
                </a:ext>
              </a:extLst>
            </p:cNvPr>
            <p:cNvSpPr/>
            <p:nvPr/>
          </p:nvSpPr>
          <p:spPr>
            <a:xfrm>
              <a:off x="8590427" y="1440652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6,0%</a:t>
              </a:r>
            </a:p>
          </p:txBody>
        </p:sp>
        <p:sp>
          <p:nvSpPr>
            <p:cNvPr id="80" name="Schemat blokowy: terminator 79">
              <a:extLst>
                <a:ext uri="{FF2B5EF4-FFF2-40B4-BE49-F238E27FC236}">
                  <a16:creationId xmlns:a16="http://schemas.microsoft.com/office/drawing/2014/main" id="{54DE3EF9-63C8-D289-B963-A7AF30375DD6}"/>
                </a:ext>
              </a:extLst>
            </p:cNvPr>
            <p:cNvSpPr/>
            <p:nvPr/>
          </p:nvSpPr>
          <p:spPr>
            <a:xfrm>
              <a:off x="9116076" y="4220766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11,0%</a:t>
              </a:r>
            </a:p>
          </p:txBody>
        </p:sp>
        <p:sp>
          <p:nvSpPr>
            <p:cNvPr id="81" name="Schemat blokowy: terminator 80">
              <a:extLst>
                <a:ext uri="{FF2B5EF4-FFF2-40B4-BE49-F238E27FC236}">
                  <a16:creationId xmlns:a16="http://schemas.microsoft.com/office/drawing/2014/main" id="{6642FB21-BEF9-DB44-1BB1-DE139D412508}"/>
                </a:ext>
              </a:extLst>
            </p:cNvPr>
            <p:cNvSpPr/>
            <p:nvPr/>
          </p:nvSpPr>
          <p:spPr>
            <a:xfrm>
              <a:off x="9957332" y="3877190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3,0%</a:t>
              </a:r>
            </a:p>
          </p:txBody>
        </p:sp>
        <p:sp>
          <p:nvSpPr>
            <p:cNvPr id="82" name="Schemat blokowy: terminator 81">
              <a:extLst>
                <a:ext uri="{FF2B5EF4-FFF2-40B4-BE49-F238E27FC236}">
                  <a16:creationId xmlns:a16="http://schemas.microsoft.com/office/drawing/2014/main" id="{3CC0EEA5-49D1-04A7-5281-173DE1871542}"/>
                </a:ext>
              </a:extLst>
            </p:cNvPr>
            <p:cNvSpPr/>
            <p:nvPr/>
          </p:nvSpPr>
          <p:spPr>
            <a:xfrm>
              <a:off x="9894461" y="1562020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100" dirty="0">
                  <a:solidFill>
                    <a:srgbClr val="002D5B"/>
                  </a:solidFill>
                  <a:latin typeface="Montserrat ExtraBold" panose="00000900000000000000" pitchFamily="2" charset="-18"/>
                </a:rPr>
                <a:t>3,4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%</a:t>
              </a:r>
            </a:p>
          </p:txBody>
        </p:sp>
        <p:sp>
          <p:nvSpPr>
            <p:cNvPr id="83" name="Schemat blokowy: terminator 82">
              <a:extLst>
                <a:ext uri="{FF2B5EF4-FFF2-40B4-BE49-F238E27FC236}">
                  <a16:creationId xmlns:a16="http://schemas.microsoft.com/office/drawing/2014/main" id="{44D9D5D3-AC64-801B-03FF-A02D7779DB15}"/>
                </a:ext>
              </a:extLst>
            </p:cNvPr>
            <p:cNvSpPr/>
            <p:nvPr/>
          </p:nvSpPr>
          <p:spPr>
            <a:xfrm>
              <a:off x="8259253" y="2876936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8,8%</a:t>
              </a:r>
            </a:p>
          </p:txBody>
        </p:sp>
        <p:sp>
          <p:nvSpPr>
            <p:cNvPr id="84" name="Schemat blokowy: terminator 83">
              <a:extLst>
                <a:ext uri="{FF2B5EF4-FFF2-40B4-BE49-F238E27FC236}">
                  <a16:creationId xmlns:a16="http://schemas.microsoft.com/office/drawing/2014/main" id="{7764A04C-9D43-2681-2A3F-002B867E06A9}"/>
                </a:ext>
              </a:extLst>
            </p:cNvPr>
            <p:cNvSpPr/>
            <p:nvPr/>
          </p:nvSpPr>
          <p:spPr>
            <a:xfrm>
              <a:off x="7386121" y="1740220"/>
              <a:ext cx="807819" cy="293145"/>
            </a:xfrm>
            <a:prstGeom prst="flowChartTermina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2D5B"/>
                  </a:solidFill>
                  <a:effectLst/>
                  <a:uLnTx/>
                  <a:uFillTx/>
                  <a:latin typeface="Montserrat ExtraBold" panose="00000900000000000000" pitchFamily="2" charset="-18"/>
                  <a:ea typeface="+mn-ea"/>
                  <a:cs typeface="+mn-cs"/>
                </a:rPr>
                <a:t>4,4%</a:t>
              </a:r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A2662DE-D65A-96ED-4B58-DB600B91F198}"/>
              </a:ext>
            </a:extLst>
          </p:cNvPr>
          <p:cNvSpPr txBox="1"/>
          <p:nvPr/>
        </p:nvSpPr>
        <p:spPr>
          <a:xfrm>
            <a:off x="428795" y="1820536"/>
            <a:ext cx="5712184" cy="3287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  <a:t>Zasięg badania był ogólnopolski, każde z województw miało swoich przedstawicieli. Z województwa mazowieckiego wzięło udział 14,2% wszystkich badanych – najwięcej z pośród wszystkich województw. Drugą najliczniejszą grupę badanych stanowili respondenci z województwa śląskiego – 11,0%, </a:t>
            </a:r>
            <a:br>
              <a:rPr lang="pl-PL" sz="1400" dirty="0"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</a:br>
            <a:r>
              <a:rPr lang="pl-PL" sz="1400" dirty="0">
                <a:latin typeface="Montserrat  "/>
                <a:ea typeface="Lato Light" panose="020F0502020204030203" pitchFamily="34" charset="0"/>
                <a:cs typeface="Lato Light" panose="020F0502020204030203" pitchFamily="34" charset="0"/>
              </a:rPr>
              <a:t>a trzecią respondenci z województwa wielkopolskiego i małopolskiego – po 8,8%. Respondenci z województwa podlaskiego, lubuskiego i opolskiego byli najmniej licznymi grupami, biorącymi udział w badaniu, kolejno:  2,8%, 2,7% oraz 2,4%.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  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75376143-1A2C-F48D-F975-E4009F94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22" y="1054303"/>
            <a:ext cx="10515600" cy="515647"/>
          </a:xfrm>
        </p:spPr>
        <p:txBody>
          <a:bodyPr/>
          <a:lstStyle/>
          <a:p>
            <a:r>
              <a:rPr lang="pl-PL" dirty="0"/>
              <a:t>Rozkład respondentów na mapie</a:t>
            </a:r>
          </a:p>
        </p:txBody>
      </p:sp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CD58E9FB-AE31-4523-D857-968F47026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373" cy="6666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FE73516-0792-B163-B745-8A2E71926FAC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411409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54895EF-BBD9-FE12-87EB-F3CA89EE3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119477"/>
              </p:ext>
            </p:extLst>
          </p:nvPr>
        </p:nvGraphicFramePr>
        <p:xfrm>
          <a:off x="0" y="806584"/>
          <a:ext cx="12192000" cy="605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3707B388-695D-ECA8-FE1D-14CBDA7C3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21507A4-0D5D-8C32-D307-2889BAE89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806118F-D867-47FE-A6F3-363423B2A1CC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475602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82FC-5863-DC76-BD87-1D71E9C2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81A27A02-AB70-6125-3A3C-C4128D9EE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5953010"/>
              </p:ext>
            </p:extLst>
          </p:nvPr>
        </p:nvGraphicFramePr>
        <p:xfrm>
          <a:off x="0" y="823746"/>
          <a:ext cx="12192000" cy="6034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9F787928-7272-1AA0-8B51-E6F8539CB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C9FEE62-DA04-43A9-C7EE-095528699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28429FE-8E1F-A476-C12A-D694027386FB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291376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D99AE-1C55-D8E3-5044-1CD0C89EF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4EFC834-D7DE-FA0C-1A0B-3106D50D0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044058"/>
              </p:ext>
            </p:extLst>
          </p:nvPr>
        </p:nvGraphicFramePr>
        <p:xfrm>
          <a:off x="0" y="821452"/>
          <a:ext cx="12192000" cy="603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C633EC3B-6C86-0314-5E0D-0EC5E95C5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9BBA503-232C-1576-6F3B-5E6B42FC0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2DC29A0-DCFB-5D5D-C606-C4EF78C17FD2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3301988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BCBE-2376-A557-38CF-52FC01397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7AD8E38E-0CA0-2DFC-0DCE-94113AD399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146351"/>
              </p:ext>
            </p:extLst>
          </p:nvPr>
        </p:nvGraphicFramePr>
        <p:xfrm>
          <a:off x="0" y="819968"/>
          <a:ext cx="12192000" cy="6038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40B6CCD1-8AB3-8178-8481-1D42160BD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32191E-4751-01A0-60B1-734AECD08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63552C-97F0-33E0-668A-EFBA749FEF49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539150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A39FF-97D9-4EFE-DF9B-5AA0AB98C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16A6D99-EA46-87E8-3F1C-4658D575D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947490"/>
              </p:ext>
            </p:extLst>
          </p:nvPr>
        </p:nvGraphicFramePr>
        <p:xfrm>
          <a:off x="0" y="838984"/>
          <a:ext cx="12192000" cy="601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FEFA2322-741A-9B54-1397-C41F03F51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CB5D5DC-AA5E-EA70-DDF7-091B4B21A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C87AD51-4AB4-EE54-3770-752E25E05459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4015812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4C73D-F04B-B29C-5A12-42D734E71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291EB84C-54B7-D23C-9F22-BE451FE5BEA3}"/>
              </a:ext>
            </a:extLst>
          </p:cNvPr>
          <p:cNvSpPr txBox="1"/>
          <p:nvPr/>
        </p:nvSpPr>
        <p:spPr>
          <a:xfrm>
            <a:off x="-41565" y="6152503"/>
            <a:ext cx="12275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600" dirty="0">
                <a:solidFill>
                  <a:schemeClr val="tx2"/>
                </a:solidFill>
              </a:rPr>
              <a:t>Inne używane produkty budowlane były najczęściej nabywanym przez respondentów w 2025 r – 31,8% wskazań i 254 szt.(z czego były to głównie bloczki fundamentowe, płyty chodnikowe/ceramiczne i blacha). W dalszej kolejności badani nabywali deski (27,3% i 110 m2) i drzwi (25% i 18 szt.). 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E857E1FF-9AF9-4AA9-FB4A-BD801A9D6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60152"/>
              </p:ext>
            </p:extLst>
          </p:nvPr>
        </p:nvGraphicFramePr>
        <p:xfrm>
          <a:off x="0" y="826400"/>
          <a:ext cx="12192000" cy="520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Obraz 7" descr="Obraz zawierający symbol&#10;&#10;Opis wygenerowany automatycznie">
            <a:extLst>
              <a:ext uri="{FF2B5EF4-FFF2-40B4-BE49-F238E27FC236}">
                <a16:creationId xmlns:a16="http://schemas.microsoft.com/office/drawing/2014/main" id="{D093227C-659F-8B66-8937-3DC70136D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84C7A5C-AE87-9876-8FAB-D21D570EF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1E99E5C-B0CF-172C-55DF-50AAA66CBA65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354796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EF375-3045-A6D8-2885-C10416AA1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7052F72B-8759-E61F-DEF5-3B978D9AB83A}"/>
              </a:ext>
            </a:extLst>
          </p:cNvPr>
          <p:cNvSpPr txBox="1"/>
          <p:nvPr/>
        </p:nvSpPr>
        <p:spPr>
          <a:xfrm>
            <a:off x="114156" y="1631316"/>
            <a:ext cx="4628384" cy="2367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)"/>
              </a:rPr>
              <a:t>Podsumowanie</a:t>
            </a:r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A6004D-FF6E-F285-431F-35DAED2DC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36E31E-3ECD-22BF-8172-9B800F373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FEFA55-2C57-6C76-1422-70232D38C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8F66E3-2D0B-465D-520E-EE5D6FAA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8334F976-B234-5DFA-C5ED-79DFF2834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14" y="214860"/>
            <a:ext cx="1668916" cy="679908"/>
          </a:xfrm>
          <a:prstGeom prst="rect">
            <a:avLst/>
          </a:prstGeom>
        </p:spPr>
      </p:pic>
      <p:pic>
        <p:nvPicPr>
          <p:cNvPr id="7" name="Grafika 6" descr="Klucz maszynowy kontur">
            <a:extLst>
              <a:ext uri="{FF2B5EF4-FFF2-40B4-BE49-F238E27FC236}">
                <a16:creationId xmlns:a16="http://schemas.microsoft.com/office/drawing/2014/main" id="{941C0903-510F-46D9-D477-8BCBA5BE3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9" name="Grafika 8" descr="Kanapa kontur">
            <a:extLst>
              <a:ext uri="{FF2B5EF4-FFF2-40B4-BE49-F238E27FC236}">
                <a16:creationId xmlns:a16="http://schemas.microsoft.com/office/drawing/2014/main" id="{193ADBCF-179E-1703-7B6A-562520147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0808" y="5584371"/>
            <a:ext cx="914400" cy="914400"/>
          </a:xfrm>
          <a:prstGeom prst="rect">
            <a:avLst/>
          </a:prstGeom>
        </p:spPr>
      </p:pic>
      <p:pic>
        <p:nvPicPr>
          <p:cNvPr id="12" name="Grafika 11" descr="Koszula z długim rękawem kontur">
            <a:extLst>
              <a:ext uri="{FF2B5EF4-FFF2-40B4-BE49-F238E27FC236}">
                <a16:creationId xmlns:a16="http://schemas.microsoft.com/office/drawing/2014/main" id="{11BE9B12-7C3A-E0E5-BAB1-B3644F0948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68403" y="894769"/>
            <a:ext cx="914400" cy="9144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0A3A8D4-C4D0-491E-00B5-A54F277298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0956" y="3786788"/>
            <a:ext cx="2509773" cy="842442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76DE5F8-9E4B-D80D-94E3-31E58A5591EE}"/>
              </a:ext>
            </a:extLst>
          </p:cNvPr>
          <p:cNvSpPr txBox="1"/>
          <p:nvPr/>
        </p:nvSpPr>
        <p:spPr>
          <a:xfrm>
            <a:off x="7852024" y="4636119"/>
            <a:ext cx="4020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572431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E077EB9-613D-CA65-36F3-B8E26DE01B79}"/>
              </a:ext>
            </a:extLst>
          </p:cNvPr>
          <p:cNvSpPr txBox="1"/>
          <p:nvPr/>
        </p:nvSpPr>
        <p:spPr>
          <a:xfrm>
            <a:off x="50800" y="248787"/>
            <a:ext cx="1214120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76835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4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2700" marR="76835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4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Calibri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2025 roku używane meble nabyło lub otrzymało 13,2% badanych. Najczęściej robili to respondenci w wieku 25-34 lat, spośród których prawie co czwarty pozyskał tego rodzaju produkty. Najrzadziej pozyskiwały je osoby powyżej 65 roku życia, gdzie odsetek wyniósł jedynie 4,9%. Najwyższy poziom nabywania mebli odnotowano w województwie podlaskim, gdzie aż 25% mieszkańców deklarowało wejście w posiadanie używanych mebli, podczas gdy najniższy wynik wystąpił w województwie pomorskim – 6,7%. Mieszkańcy wsi, najczęściej pozyskiwali używane meble, a najrzadziej osoby zamieszkujące miasta od 100 do 500 tys. osób. Osoby z wykształceniem średnim technicznym najczęściej wchodziły w posiadanie takich produktów, natomiast żadna osoba z wykształceniem doktorskim tego nie robiła. Najczęściej nabywanym meblem było krzesło – łącznie 208 sztuk, co stanowiło 34,1% wskazań. W dalszej kolejności respondenci pozyskiwali szafy, szafki i regały oraz stoły.</a:t>
            </a:r>
          </a:p>
          <a:p>
            <a:endParaRPr kumimoji="0" lang="pl-PL" b="0" i="0" u="none" strike="noStrike" kern="1200" cap="none" spc="-1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Nabywanie używanego sprzętu elektrycznego i elektronicznego deklarowało 12,1% respondentów. Najbardziej aktywne w tym zakresie były osoby w wieku 25-34 lat, wśród których 18,8% weszło w posiadanie takiego sprzętu. Najmniej skłonne do nabywania używanego sprzętu były osoby powyżej 65 roku życia – 8,2%. Pod względem geograficznym najwyższy odsetek zanotowano w województwie lubuskim, gdzie ponad jedna czwarta badanych pozyskała używany sprzęt, natomiast najniższy w województwie świętokrzyskim, w którym zaledwie 3,3% mieszkańców zadeklarowało takie zakupy. Mieszkańcy największych miast, liczących powyżej 500 tys. mieszkańców, najczęściej pozyskiwali sprzęt używany, a najrzadziej mieszkańcy miejscowości liczących od 20 do 50 tys. osób. Respondenci z wykształceniem średnim ogólnym najczęściej wchodzili w posiadanie używanego sprzętu, a nikt z wykształceniem podstawowym lub gimnazjalnym nie deklarował zakupu takich produktów. Najczęściej pozyskiwano inne sprzęty, takie jak mikrofalówki, zegarki czy słuchawki – łącznie 60 sztuk. W dalszej kolejności nabywano drobne AGD, lodówki oraz pralki i suszarki.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F1AC039-5C67-A1B1-C26B-7C21472C6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48C6879A-A480-EE6F-3E75-C53A3FE2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7C55EDCD-6C43-3ADD-6A9C-97218A121529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64434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8BF33-7746-49A9-3C94-78C4DFC98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CE47C94-4A9D-9E30-2A58-19A8E54DA9B9}"/>
              </a:ext>
            </a:extLst>
          </p:cNvPr>
          <p:cNvSpPr txBox="1"/>
          <p:nvPr/>
        </p:nvSpPr>
        <p:spPr>
          <a:xfrm>
            <a:off x="50800" y="248787"/>
            <a:ext cx="121412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76835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4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12700" marR="76835" lvl="0" indent="0" algn="just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45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Calibri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W 2025 roku używaną odzież lub tekstylia nabyła co trzecia badana osoba, a kobiety robiły to znacznie częściej niż mężczyźni. Najwyższy odsetek nabywania odzieży odnotowano w grupie wiekowej 35-44 lata, w której 45,9% respondentów pozyskało używane tekstylia. Najrzadziej po takie produkty sięgały osoby powyżej 65 roku życia. Pod względem regionalnym najwyższe wskaźniki pojawiły się w województwach dolnośląskim, podlaskim i mazowieckim, gdzie odsetki wyniosły odpowiednio 40,0%, 39,3% oraz 38,7%. Najniższy wynik odnotowano w województwie świętokrzyskim. Najczęściej odzież używaną nabywali mieszkańcy największych miast, a najrzadziej mieszkańcy miast średniej wielkości (powyżej 50 tys. do 100 tys. mieszkańców). Respondenci z wykształceniem doktorskim wyróżniali się najwyższym poziomem nabywania, podczas gdy osoby z wykształceniem zasadniczym zawodowym najrzadziej sięgały po tego rodzaju produkty. Najbardziej zainteresowane używaną odzieżą były osoby o najniższym dochodzie, a najmniej te z najwyższym wynagrodzeniem. W 2025 roku najczęściej nabywano odzież dla dorosłych, przede wszystkim bluzki,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t-shirty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, koszule oraz spodnie, spódnice i sukienki, a także dużą liczbę ubrań dziecięcych.</a:t>
            </a:r>
          </a:p>
          <a:p>
            <a:endParaRPr kumimoji="0" lang="pl-PL" b="0" i="0" u="none" strike="noStrike" kern="1200" cap="none" spc="-1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Nabywanie używanych materiałów i produktów budowlanych było najrzadszym z analizowanych </a:t>
            </a:r>
            <a:r>
              <a:rPr lang="pl-PL" dirty="0" err="1">
                <a:solidFill>
                  <a:schemeClr val="accent5">
                    <a:lumMod val="50000"/>
                  </a:schemeClr>
                </a:solidFill>
              </a:rPr>
              <a:t>zachowań</a:t>
            </a: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 – jedynie 4,4% ankietowanych pozyskało takie produkty. Najczęściej robili to respondenci w wieku 35-44 lat, a najrzadziej osoby starsze po 65 roku życia. Najwyższy odsetek nabywania materiałów odnotowano w województwie podlaskim, natomiast w województwie opolskim nikt nie pozyskał takich produktów. Najczęściej nabywali je mieszkańcy najmniejszych miast, a najrzadziej mieszkańcy miast średniej wielkości (powyżej 50 tys. do 100 tys. mieszkańców). Po tego typu produkty najchętniej sięgały osoby z wykształceniem średnim ogólnym i zasadniczym zawodowym, a żadna osoba z wykształceniem podstawowym, gimnazjalnym ani doktorskim nie deklarowała takich zakupów. Najczęściej pozyskiwano inne materiały, takie jak bloczki fundamentowe czy płyty chodnikowe, w dalszej kolejności deski oraz drzwi.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133A226-466F-6C00-8A5E-571DD08C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6DF9FAA5-5EC1-74CD-EECA-9E2F37093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4"/>
            <a:ext cx="1819373" cy="6666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C31C1FF-45A0-3D11-58B3-234ECA5E6FEF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875109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rostokąt 484">
            <a:extLst>
              <a:ext uri="{FF2B5EF4-FFF2-40B4-BE49-F238E27FC236}">
                <a16:creationId xmlns:a16="http://schemas.microsoft.com/office/drawing/2014/main" id="{4A32CE58-2C3E-4EE3-9F4B-6930EE23A082}"/>
              </a:ext>
            </a:extLst>
          </p:cNvPr>
          <p:cNvSpPr/>
          <p:nvPr/>
        </p:nvSpPr>
        <p:spPr>
          <a:xfrm>
            <a:off x="9197362" y="0"/>
            <a:ext cx="2994638" cy="15405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" name="Prostokąt 500">
            <a:extLst>
              <a:ext uri="{FF2B5EF4-FFF2-40B4-BE49-F238E27FC236}">
                <a16:creationId xmlns:a16="http://schemas.microsoft.com/office/drawing/2014/main" id="{17800EB1-0351-446E-B753-83960477E74E}"/>
              </a:ext>
            </a:extLst>
          </p:cNvPr>
          <p:cNvSpPr/>
          <p:nvPr/>
        </p:nvSpPr>
        <p:spPr>
          <a:xfrm>
            <a:off x="6138206" y="0"/>
            <a:ext cx="611831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04" name="Grafika 503">
            <a:extLst>
              <a:ext uri="{FF2B5EF4-FFF2-40B4-BE49-F238E27FC236}">
                <a16:creationId xmlns:a16="http://schemas.microsoft.com/office/drawing/2014/main" id="{7469EE07-3EBD-4FB2-94C0-CEFCFDD6C6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9" r="23108"/>
          <a:stretch/>
        </p:blipFill>
        <p:spPr>
          <a:xfrm>
            <a:off x="10712287" y="3337"/>
            <a:ext cx="1504782" cy="986079"/>
          </a:xfrm>
          <a:prstGeom prst="rect">
            <a:avLst/>
          </a:prstGeom>
        </p:spPr>
      </p:pic>
      <p:grpSp>
        <p:nvGrpSpPr>
          <p:cNvPr id="938" name="Grupa 937">
            <a:extLst>
              <a:ext uri="{FF2B5EF4-FFF2-40B4-BE49-F238E27FC236}">
                <a16:creationId xmlns:a16="http://schemas.microsoft.com/office/drawing/2014/main" id="{1DA8F9EB-BC73-4F8C-B146-27343894723E}"/>
              </a:ext>
            </a:extLst>
          </p:cNvPr>
          <p:cNvGrpSpPr/>
          <p:nvPr/>
        </p:nvGrpSpPr>
        <p:grpSpPr>
          <a:xfrm>
            <a:off x="10712287" y="5801447"/>
            <a:ext cx="982750" cy="514117"/>
            <a:chOff x="3716743" y="303857"/>
            <a:chExt cx="1992410" cy="1042312"/>
          </a:xfrm>
        </p:grpSpPr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FC80F80A-AC97-4936-89AA-F66AAD5816E6}"/>
                </a:ext>
              </a:extLst>
            </p:cNvPr>
            <p:cNvSpPr/>
            <p:nvPr/>
          </p:nvSpPr>
          <p:spPr>
            <a:xfrm>
              <a:off x="3716743" y="643620"/>
              <a:ext cx="5843" cy="553063"/>
            </a:xfrm>
            <a:custGeom>
              <a:avLst/>
              <a:gdLst>
                <a:gd name="connsiteX0" fmla="*/ 0 w 5843"/>
                <a:gd name="connsiteY0" fmla="*/ 0 h 553063"/>
                <a:gd name="connsiteX1" fmla="*/ 0 w 5843"/>
                <a:gd name="connsiteY1" fmla="*/ 553064 h 55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553063">
                  <a:moveTo>
                    <a:pt x="0" y="0"/>
                  </a:moveTo>
                  <a:lnTo>
                    <a:pt x="0" y="553064"/>
                  </a:lnTo>
                </a:path>
              </a:pathLst>
            </a:custGeom>
            <a:ln w="139700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E2275E8A-AAC4-457D-B9A1-BA11E534B855}"/>
                </a:ext>
              </a:extLst>
            </p:cNvPr>
            <p:cNvSpPr/>
            <p:nvPr/>
          </p:nvSpPr>
          <p:spPr>
            <a:xfrm>
              <a:off x="4710027" y="638652"/>
              <a:ext cx="5843" cy="315685"/>
            </a:xfrm>
            <a:custGeom>
              <a:avLst/>
              <a:gdLst>
                <a:gd name="connsiteX0" fmla="*/ 0 w 5843"/>
                <a:gd name="connsiteY0" fmla="*/ 0 h 315685"/>
                <a:gd name="connsiteX1" fmla="*/ 0 w 5843"/>
                <a:gd name="connsiteY1" fmla="*/ 315686 h 31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315685">
                  <a:moveTo>
                    <a:pt x="0" y="0"/>
                  </a:moveTo>
                  <a:lnTo>
                    <a:pt x="0" y="315686"/>
                  </a:lnTo>
                </a:path>
              </a:pathLst>
            </a:custGeom>
            <a:ln w="139700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Dowolny kształt: kształt 932">
              <a:extLst>
                <a:ext uri="{FF2B5EF4-FFF2-40B4-BE49-F238E27FC236}">
                  <a16:creationId xmlns:a16="http://schemas.microsoft.com/office/drawing/2014/main" id="{89FBFADC-E5CD-480E-BA8F-F39FE3F7E5EE}"/>
                </a:ext>
              </a:extLst>
            </p:cNvPr>
            <p:cNvSpPr/>
            <p:nvPr/>
          </p:nvSpPr>
          <p:spPr>
            <a:xfrm>
              <a:off x="5206698" y="884212"/>
              <a:ext cx="5843" cy="461957"/>
            </a:xfrm>
            <a:custGeom>
              <a:avLst/>
              <a:gdLst>
                <a:gd name="connsiteX0" fmla="*/ 0 w 5843"/>
                <a:gd name="connsiteY0" fmla="*/ 0 h 461957"/>
                <a:gd name="connsiteX1" fmla="*/ 0 w 5843"/>
                <a:gd name="connsiteY1" fmla="*/ 461958 h 46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461957">
                  <a:moveTo>
                    <a:pt x="0" y="0"/>
                  </a:moveTo>
                  <a:lnTo>
                    <a:pt x="0" y="461958"/>
                  </a:lnTo>
                </a:path>
              </a:pathLst>
            </a:custGeom>
            <a:ln w="139700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Dowolny kształt: kształt 935">
              <a:extLst>
                <a:ext uri="{FF2B5EF4-FFF2-40B4-BE49-F238E27FC236}">
                  <a16:creationId xmlns:a16="http://schemas.microsoft.com/office/drawing/2014/main" id="{FC2ED1A7-D7FB-4A59-8659-41DCA21AE90F}"/>
                </a:ext>
              </a:extLst>
            </p:cNvPr>
            <p:cNvSpPr/>
            <p:nvPr/>
          </p:nvSpPr>
          <p:spPr>
            <a:xfrm>
              <a:off x="5703310" y="504711"/>
              <a:ext cx="5843" cy="602678"/>
            </a:xfrm>
            <a:custGeom>
              <a:avLst/>
              <a:gdLst>
                <a:gd name="connsiteX0" fmla="*/ 0 w 5843"/>
                <a:gd name="connsiteY0" fmla="*/ 0 h 602678"/>
                <a:gd name="connsiteX1" fmla="*/ 0 w 5843"/>
                <a:gd name="connsiteY1" fmla="*/ 602678 h 60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602678">
                  <a:moveTo>
                    <a:pt x="0" y="0"/>
                  </a:moveTo>
                  <a:lnTo>
                    <a:pt x="0" y="602678"/>
                  </a:lnTo>
                </a:path>
              </a:pathLst>
            </a:custGeom>
            <a:ln w="139700" cap="rnd">
              <a:solidFill>
                <a:srgbClr val="E740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Dowolny kształt: kształt 936">
              <a:extLst>
                <a:ext uri="{FF2B5EF4-FFF2-40B4-BE49-F238E27FC236}">
                  <a16:creationId xmlns:a16="http://schemas.microsoft.com/office/drawing/2014/main" id="{FCB00BF2-EE1F-49A2-9D19-424C5145F929}"/>
                </a:ext>
              </a:extLst>
            </p:cNvPr>
            <p:cNvSpPr/>
            <p:nvPr/>
          </p:nvSpPr>
          <p:spPr>
            <a:xfrm>
              <a:off x="4213356" y="303857"/>
              <a:ext cx="5843" cy="390604"/>
            </a:xfrm>
            <a:custGeom>
              <a:avLst/>
              <a:gdLst>
                <a:gd name="connsiteX0" fmla="*/ 0 w 5843"/>
                <a:gd name="connsiteY0" fmla="*/ 0 h 390604"/>
                <a:gd name="connsiteX1" fmla="*/ 0 w 5843"/>
                <a:gd name="connsiteY1" fmla="*/ 390604 h 3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3" h="390604">
                  <a:moveTo>
                    <a:pt x="0" y="0"/>
                  </a:moveTo>
                  <a:lnTo>
                    <a:pt x="0" y="390604"/>
                  </a:lnTo>
                </a:path>
              </a:pathLst>
            </a:custGeom>
            <a:ln w="139700" cap="rnd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002D5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07" name="Obraz 506">
            <a:extLst>
              <a:ext uri="{FF2B5EF4-FFF2-40B4-BE49-F238E27FC236}">
                <a16:creationId xmlns:a16="http://schemas.microsoft.com/office/drawing/2014/main" id="{134284A2-DA9A-4014-91DC-82AD2FE09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917" y="1383602"/>
            <a:ext cx="4306465" cy="1758485"/>
          </a:xfrm>
          <a:prstGeom prst="rect">
            <a:avLst/>
          </a:prstGeom>
        </p:spPr>
      </p:pic>
      <p:pic>
        <p:nvPicPr>
          <p:cNvPr id="945" name="Obraz 944">
            <a:extLst>
              <a:ext uri="{FF2B5EF4-FFF2-40B4-BE49-F238E27FC236}">
                <a16:creationId xmlns:a16="http://schemas.microsoft.com/office/drawing/2014/main" id="{5D36FE8F-C6D0-4D15-9B3F-4475D4C394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52" y="4199781"/>
            <a:ext cx="4094819" cy="769346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0DFCA593-D57B-6E04-C5F8-E9E7A78B7B78}"/>
              </a:ext>
            </a:extLst>
          </p:cNvPr>
          <p:cNvGrpSpPr/>
          <p:nvPr/>
        </p:nvGrpSpPr>
        <p:grpSpPr>
          <a:xfrm>
            <a:off x="1623368" y="3953395"/>
            <a:ext cx="2868611" cy="623249"/>
            <a:chOff x="7759896" y="3430088"/>
            <a:chExt cx="2345127" cy="509515"/>
          </a:xfrm>
        </p:grpSpPr>
        <p:pic>
          <p:nvPicPr>
            <p:cNvPr id="3" name="Grafika 2">
              <a:hlinkClick r:id="rId6"/>
              <a:extLst>
                <a:ext uri="{FF2B5EF4-FFF2-40B4-BE49-F238E27FC236}">
                  <a16:creationId xmlns:a16="http://schemas.microsoft.com/office/drawing/2014/main" id="{944FC6CA-7CFB-EFFA-06E0-9832E734A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82652" y="3451164"/>
              <a:ext cx="483555" cy="488439"/>
            </a:xfrm>
            <a:prstGeom prst="rect">
              <a:avLst/>
            </a:prstGeom>
          </p:spPr>
        </p:pic>
        <p:pic>
          <p:nvPicPr>
            <p:cNvPr id="4" name="Grafika 3">
              <a:hlinkClick r:id="rId9"/>
              <a:extLst>
                <a:ext uri="{FF2B5EF4-FFF2-40B4-BE49-F238E27FC236}">
                  <a16:creationId xmlns:a16="http://schemas.microsoft.com/office/drawing/2014/main" id="{E41B70D1-1125-4672-3AB4-E4D9F9ED9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59896" y="3451164"/>
              <a:ext cx="483555" cy="488439"/>
            </a:xfrm>
            <a:prstGeom prst="rect">
              <a:avLst/>
            </a:prstGeom>
          </p:spPr>
        </p:pic>
        <p:pic>
          <p:nvPicPr>
            <p:cNvPr id="5" name="Grafika 4">
              <a:hlinkClick r:id="rId12"/>
              <a:extLst>
                <a:ext uri="{FF2B5EF4-FFF2-40B4-BE49-F238E27FC236}">
                  <a16:creationId xmlns:a16="http://schemas.microsoft.com/office/drawing/2014/main" id="{9D62BBD3-CA63-7943-69B7-AE4A9D92F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998712" y="3433132"/>
              <a:ext cx="483555" cy="488439"/>
            </a:xfrm>
            <a:prstGeom prst="rect">
              <a:avLst/>
            </a:prstGeom>
          </p:spPr>
        </p:pic>
        <p:pic>
          <p:nvPicPr>
            <p:cNvPr id="6" name="Grafika 5">
              <a:hlinkClick r:id="rId15"/>
              <a:extLst>
                <a:ext uri="{FF2B5EF4-FFF2-40B4-BE49-F238E27FC236}">
                  <a16:creationId xmlns:a16="http://schemas.microsoft.com/office/drawing/2014/main" id="{23FE8EE5-3B11-98D2-E1B4-E65EC1F7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621468" y="3430088"/>
              <a:ext cx="483555" cy="488439"/>
            </a:xfrm>
            <a:prstGeom prst="rect">
              <a:avLst/>
            </a:prstGeom>
          </p:spPr>
        </p:pic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5165AB11-5A63-F613-B423-E7B4884CD528}"/>
              </a:ext>
            </a:extLst>
          </p:cNvPr>
          <p:cNvGrpSpPr/>
          <p:nvPr/>
        </p:nvGrpSpPr>
        <p:grpSpPr>
          <a:xfrm>
            <a:off x="1365555" y="4778108"/>
            <a:ext cx="3333018" cy="382037"/>
            <a:chOff x="7929364" y="2640378"/>
            <a:chExt cx="2436413" cy="254965"/>
          </a:xfrm>
        </p:grpSpPr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A6F50825-79A8-09FE-805B-BEB079C4B023}"/>
                </a:ext>
              </a:extLst>
            </p:cNvPr>
            <p:cNvSpPr txBox="1"/>
            <p:nvPr/>
          </p:nvSpPr>
          <p:spPr>
            <a:xfrm>
              <a:off x="7929364" y="2672473"/>
              <a:ext cx="1340785" cy="1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>
                  <a:ln>
                    <a:noFill/>
                  </a:ln>
                  <a:solidFill>
                    <a:srgbClr val="EFF3FA"/>
                  </a:solidFill>
                  <a:effectLst/>
                  <a:uLnTx/>
                  <a:uFillTx/>
                  <a:latin typeface="Montserrat" panose="00000500000000000000" pitchFamily="50" charset="-18"/>
                  <a:ea typeface="+mn-ea"/>
                  <a:cs typeface="+mn-cs"/>
                  <a:hlinkClick r:id="rId1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ASMRESEARCH.PL</a:t>
              </a: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EFF3FA"/>
                </a:solidFill>
                <a:effectLst/>
                <a:uLnTx/>
                <a:uFillTx/>
                <a:latin typeface="Montserrat" panose="00000500000000000000" pitchFamily="50" charset="-18"/>
                <a:ea typeface="+mn-ea"/>
                <a:cs typeface="+mn-cs"/>
              </a:endParaRP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D51FE236-6ABA-81C9-9258-76C244DB04A5}"/>
                </a:ext>
              </a:extLst>
            </p:cNvPr>
            <p:cNvSpPr txBox="1"/>
            <p:nvPr/>
          </p:nvSpPr>
          <p:spPr>
            <a:xfrm>
              <a:off x="9270149" y="2666503"/>
              <a:ext cx="1095628" cy="174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>
                  <a:ln>
                    <a:noFill/>
                  </a:ln>
                  <a:solidFill>
                    <a:srgbClr val="EFF3FA"/>
                  </a:solidFill>
                  <a:effectLst/>
                  <a:uLnTx/>
                  <a:uFillTx/>
                  <a:latin typeface="Montserrat" panose="00000500000000000000" pitchFamily="50" charset="-18"/>
                  <a:ea typeface="+mn-ea"/>
                  <a:cs typeface="+mn-cs"/>
                  <a:hlinkClick r:id="rId1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NEURODATA.PL</a:t>
              </a:r>
              <a:endPara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EFF3FA"/>
                </a:solidFill>
                <a:effectLst/>
                <a:uLnTx/>
                <a:uFillTx/>
                <a:latin typeface="Montserrat" panose="00000500000000000000" pitchFamily="50" charset="-18"/>
                <a:ea typeface="+mn-ea"/>
                <a:cs typeface="+mn-cs"/>
              </a:endParaRPr>
            </a:p>
          </p:txBody>
        </p: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B2EB4F5D-5687-8E8E-CF5C-D1DAD32919FF}"/>
                </a:ext>
              </a:extLst>
            </p:cNvPr>
            <p:cNvCxnSpPr>
              <a:cxnSpLocks/>
            </p:cNvCxnSpPr>
            <p:nvPr/>
          </p:nvCxnSpPr>
          <p:spPr>
            <a:xfrm>
              <a:off x="9225006" y="2640378"/>
              <a:ext cx="0" cy="25496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rostokąt 10">
            <a:hlinkClick r:id="rId12"/>
            <a:extLst>
              <a:ext uri="{FF2B5EF4-FFF2-40B4-BE49-F238E27FC236}">
                <a16:creationId xmlns:a16="http://schemas.microsoft.com/office/drawing/2014/main" id="{364132A2-F357-6C8D-0499-284DDB252C8B}"/>
              </a:ext>
            </a:extLst>
          </p:cNvPr>
          <p:cNvSpPr/>
          <p:nvPr/>
        </p:nvSpPr>
        <p:spPr>
          <a:xfrm>
            <a:off x="3217004" y="3998023"/>
            <a:ext cx="423160" cy="42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Grafika 3">
            <a:extLst>
              <a:ext uri="{FF2B5EF4-FFF2-40B4-BE49-F238E27FC236}">
                <a16:creationId xmlns:a16="http://schemas.microsoft.com/office/drawing/2014/main" id="{4F3A56E8-9CD9-0B56-6BFD-F8249106AE76}"/>
              </a:ext>
            </a:extLst>
          </p:cNvPr>
          <p:cNvSpPr/>
          <p:nvPr/>
        </p:nvSpPr>
        <p:spPr>
          <a:xfrm>
            <a:off x="3254126" y="4074741"/>
            <a:ext cx="363978" cy="372330"/>
          </a:xfrm>
          <a:custGeom>
            <a:avLst/>
            <a:gdLst>
              <a:gd name="connsiteX0" fmla="*/ 656809 w 656809"/>
              <a:gd name="connsiteY0" fmla="*/ 671792 h 671880"/>
              <a:gd name="connsiteX1" fmla="*/ 652739 w 656809"/>
              <a:gd name="connsiteY1" fmla="*/ 671792 h 671880"/>
              <a:gd name="connsiteX2" fmla="*/ 465589 w 656809"/>
              <a:gd name="connsiteY2" fmla="*/ 671881 h 671880"/>
              <a:gd name="connsiteX3" fmla="*/ 458749 w 656809"/>
              <a:gd name="connsiteY3" fmla="*/ 668273 h 671880"/>
              <a:gd name="connsiteX4" fmla="*/ 290228 w 656809"/>
              <a:gd name="connsiteY4" fmla="*/ 422771 h 671880"/>
              <a:gd name="connsiteX5" fmla="*/ 282165 w 656809"/>
              <a:gd name="connsiteY5" fmla="*/ 410971 h 671880"/>
              <a:gd name="connsiteX6" fmla="*/ 259981 w 656809"/>
              <a:gd name="connsiteY6" fmla="*/ 436800 h 671880"/>
              <a:gd name="connsiteX7" fmla="*/ 111321 w 656809"/>
              <a:gd name="connsiteY7" fmla="*/ 609619 h 671880"/>
              <a:gd name="connsiteX8" fmla="*/ 60004 w 656809"/>
              <a:gd name="connsiteY8" fmla="*/ 669251 h 671880"/>
              <a:gd name="connsiteX9" fmla="*/ 55217 w 656809"/>
              <a:gd name="connsiteY9" fmla="*/ 671684 h 671880"/>
              <a:gd name="connsiteX10" fmla="*/ 3438 w 656809"/>
              <a:gd name="connsiteY10" fmla="*/ 671794 h 671880"/>
              <a:gd name="connsiteX11" fmla="*/ 0 w 656809"/>
              <a:gd name="connsiteY11" fmla="*/ 671794 h 671880"/>
              <a:gd name="connsiteX12" fmla="*/ 256460 w 656809"/>
              <a:gd name="connsiteY12" fmla="*/ 373531 h 671880"/>
              <a:gd name="connsiteX13" fmla="*/ 188 w 656809"/>
              <a:gd name="connsiteY13" fmla="*/ 362 h 671880"/>
              <a:gd name="connsiteX14" fmla="*/ 3648 w 656809"/>
              <a:gd name="connsiteY14" fmla="*/ 92 h 671880"/>
              <a:gd name="connsiteX15" fmla="*/ 192280 w 656809"/>
              <a:gd name="connsiteY15" fmla="*/ 0 h 671880"/>
              <a:gd name="connsiteX16" fmla="*/ 197794 w 656809"/>
              <a:gd name="connsiteY16" fmla="*/ 3254 h 671880"/>
              <a:gd name="connsiteX17" fmla="*/ 258005 w 656809"/>
              <a:gd name="connsiteY17" fmla="*/ 90979 h 671880"/>
              <a:gd name="connsiteX18" fmla="*/ 333065 w 656809"/>
              <a:gd name="connsiteY18" fmla="*/ 200322 h 671880"/>
              <a:gd name="connsiteX19" fmla="*/ 363621 w 656809"/>
              <a:gd name="connsiteY19" fmla="*/ 244762 h 671880"/>
              <a:gd name="connsiteX20" fmla="*/ 365228 w 656809"/>
              <a:gd name="connsiteY20" fmla="*/ 246908 h 671880"/>
              <a:gd name="connsiteX21" fmla="*/ 374684 w 656809"/>
              <a:gd name="connsiteY21" fmla="*/ 236052 h 671880"/>
              <a:gd name="connsiteX22" fmla="*/ 495761 w 656809"/>
              <a:gd name="connsiteY22" fmla="*/ 95111 h 671880"/>
              <a:gd name="connsiteX23" fmla="*/ 575815 w 656809"/>
              <a:gd name="connsiteY23" fmla="*/ 2147 h 671880"/>
              <a:gd name="connsiteX24" fmla="*/ 579387 w 656809"/>
              <a:gd name="connsiteY24" fmla="*/ 171 h 671880"/>
              <a:gd name="connsiteX25" fmla="*/ 635354 w 656809"/>
              <a:gd name="connsiteY25" fmla="*/ 85 h 671880"/>
              <a:gd name="connsiteX26" fmla="*/ 626793 w 656809"/>
              <a:gd name="connsiteY26" fmla="*/ 10204 h 671880"/>
              <a:gd name="connsiteX27" fmla="*/ 484942 w 656809"/>
              <a:gd name="connsiteY27" fmla="*/ 175186 h 671880"/>
              <a:gd name="connsiteX28" fmla="*/ 392846 w 656809"/>
              <a:gd name="connsiteY28" fmla="*/ 282144 h 671880"/>
              <a:gd name="connsiteX29" fmla="*/ 392668 w 656809"/>
              <a:gd name="connsiteY29" fmla="*/ 287169 h 671880"/>
              <a:gd name="connsiteX30" fmla="*/ 467782 w 656809"/>
              <a:gd name="connsiteY30" fmla="*/ 396482 h 671880"/>
              <a:gd name="connsiteX31" fmla="*/ 553738 w 656809"/>
              <a:gd name="connsiteY31" fmla="*/ 521654 h 671880"/>
              <a:gd name="connsiteX32" fmla="*/ 648715 w 656809"/>
              <a:gd name="connsiteY32" fmla="*/ 659894 h 671880"/>
              <a:gd name="connsiteX33" fmla="*/ 656809 w 656809"/>
              <a:gd name="connsiteY33" fmla="*/ 671792 h 671880"/>
              <a:gd name="connsiteX34" fmla="*/ 577351 w 656809"/>
              <a:gd name="connsiteY34" fmla="*/ 630180 h 671880"/>
              <a:gd name="connsiteX35" fmla="*/ 575100 w 656809"/>
              <a:gd name="connsiteY35" fmla="*/ 626623 h 671880"/>
              <a:gd name="connsiteX36" fmla="*/ 491526 w 656809"/>
              <a:gd name="connsiteY36" fmla="*/ 507003 h 671880"/>
              <a:gd name="connsiteX37" fmla="*/ 347691 w 656809"/>
              <a:gd name="connsiteY37" fmla="*/ 301033 h 671880"/>
              <a:gd name="connsiteX38" fmla="*/ 253067 w 656809"/>
              <a:gd name="connsiteY38" fmla="*/ 165708 h 671880"/>
              <a:gd name="connsiteX39" fmla="*/ 170400 w 656809"/>
              <a:gd name="connsiteY39" fmla="*/ 47254 h 671880"/>
              <a:gd name="connsiteX40" fmla="*/ 163530 w 656809"/>
              <a:gd name="connsiteY40" fmla="*/ 43650 h 671880"/>
              <a:gd name="connsiteX41" fmla="*/ 82901 w 656809"/>
              <a:gd name="connsiteY41" fmla="*/ 43741 h 671880"/>
              <a:gd name="connsiteX42" fmla="*/ 78957 w 656809"/>
              <a:gd name="connsiteY42" fmla="*/ 43936 h 671880"/>
              <a:gd name="connsiteX43" fmla="*/ 104146 w 656809"/>
              <a:gd name="connsiteY43" fmla="*/ 80052 h 671880"/>
              <a:gd name="connsiteX44" fmla="*/ 247853 w 656809"/>
              <a:gd name="connsiteY44" fmla="*/ 285657 h 671880"/>
              <a:gd name="connsiteX45" fmla="*/ 350499 w 656809"/>
              <a:gd name="connsiteY45" fmla="*/ 432512 h 671880"/>
              <a:gd name="connsiteX46" fmla="*/ 486482 w 656809"/>
              <a:gd name="connsiteY46" fmla="*/ 627275 h 671880"/>
              <a:gd name="connsiteX47" fmla="*/ 492172 w 656809"/>
              <a:gd name="connsiteY47" fmla="*/ 630221 h 671880"/>
              <a:gd name="connsiteX48" fmla="*/ 573540 w 656809"/>
              <a:gd name="connsiteY48" fmla="*/ 630178 h 671880"/>
              <a:gd name="connsiteX49" fmla="*/ 577351 w 656809"/>
              <a:gd name="connsiteY49" fmla="*/ 630180 h 67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56809" h="671880">
                <a:moveTo>
                  <a:pt x="656809" y="671792"/>
                </a:moveTo>
                <a:cubicBezTo>
                  <a:pt x="654942" y="671792"/>
                  <a:pt x="653842" y="671792"/>
                  <a:pt x="652739" y="671792"/>
                </a:cubicBezTo>
                <a:cubicBezTo>
                  <a:pt x="590356" y="671792"/>
                  <a:pt x="527974" y="671757"/>
                  <a:pt x="465589" y="671881"/>
                </a:cubicBezTo>
                <a:cubicBezTo>
                  <a:pt x="462336" y="671889"/>
                  <a:pt x="460503" y="670825"/>
                  <a:pt x="458749" y="668273"/>
                </a:cubicBezTo>
                <a:cubicBezTo>
                  <a:pt x="402610" y="586415"/>
                  <a:pt x="346414" y="504595"/>
                  <a:pt x="290228" y="422771"/>
                </a:cubicBezTo>
                <a:cubicBezTo>
                  <a:pt x="287605" y="418948"/>
                  <a:pt x="284996" y="415118"/>
                  <a:pt x="282165" y="410971"/>
                </a:cubicBezTo>
                <a:cubicBezTo>
                  <a:pt x="274561" y="419824"/>
                  <a:pt x="267275" y="428319"/>
                  <a:pt x="259981" y="436800"/>
                </a:cubicBezTo>
                <a:cubicBezTo>
                  <a:pt x="210429" y="494407"/>
                  <a:pt x="160868" y="552007"/>
                  <a:pt x="111321" y="609619"/>
                </a:cubicBezTo>
                <a:cubicBezTo>
                  <a:pt x="94222" y="629501"/>
                  <a:pt x="77182" y="649435"/>
                  <a:pt x="60004" y="669251"/>
                </a:cubicBezTo>
                <a:cubicBezTo>
                  <a:pt x="58899" y="670523"/>
                  <a:pt x="56843" y="671668"/>
                  <a:pt x="55217" y="671684"/>
                </a:cubicBezTo>
                <a:cubicBezTo>
                  <a:pt x="37959" y="671860"/>
                  <a:pt x="20698" y="671794"/>
                  <a:pt x="3438" y="671794"/>
                </a:cubicBezTo>
                <a:cubicBezTo>
                  <a:pt x="2624" y="671794"/>
                  <a:pt x="1811" y="671794"/>
                  <a:pt x="0" y="671794"/>
                </a:cubicBezTo>
                <a:cubicBezTo>
                  <a:pt x="85883" y="571909"/>
                  <a:pt x="171164" y="472729"/>
                  <a:pt x="256460" y="373531"/>
                </a:cubicBezTo>
                <a:cubicBezTo>
                  <a:pt x="170989" y="249076"/>
                  <a:pt x="85741" y="124941"/>
                  <a:pt x="188" y="362"/>
                </a:cubicBezTo>
                <a:cubicBezTo>
                  <a:pt x="1625" y="248"/>
                  <a:pt x="2636" y="92"/>
                  <a:pt x="3648" y="92"/>
                </a:cubicBezTo>
                <a:cubicBezTo>
                  <a:pt x="66526" y="80"/>
                  <a:pt x="129404" y="107"/>
                  <a:pt x="192280" y="0"/>
                </a:cubicBezTo>
                <a:cubicBezTo>
                  <a:pt x="195098" y="-5"/>
                  <a:pt x="196420" y="1249"/>
                  <a:pt x="197794" y="3254"/>
                </a:cubicBezTo>
                <a:cubicBezTo>
                  <a:pt x="217842" y="32512"/>
                  <a:pt x="237929" y="61741"/>
                  <a:pt x="258005" y="90979"/>
                </a:cubicBezTo>
                <a:cubicBezTo>
                  <a:pt x="283027" y="127426"/>
                  <a:pt x="308042" y="163876"/>
                  <a:pt x="333065" y="200322"/>
                </a:cubicBezTo>
                <a:cubicBezTo>
                  <a:pt x="343241" y="215140"/>
                  <a:pt x="353434" y="229951"/>
                  <a:pt x="363621" y="244762"/>
                </a:cubicBezTo>
                <a:cubicBezTo>
                  <a:pt x="364035" y="245365"/>
                  <a:pt x="364500" y="245935"/>
                  <a:pt x="365228" y="246908"/>
                </a:cubicBezTo>
                <a:cubicBezTo>
                  <a:pt x="368464" y="243194"/>
                  <a:pt x="371598" y="239642"/>
                  <a:pt x="374684" y="236052"/>
                </a:cubicBezTo>
                <a:cubicBezTo>
                  <a:pt x="415043" y="189072"/>
                  <a:pt x="455395" y="142083"/>
                  <a:pt x="495761" y="95111"/>
                </a:cubicBezTo>
                <a:cubicBezTo>
                  <a:pt x="522415" y="64097"/>
                  <a:pt x="549088" y="33103"/>
                  <a:pt x="575815" y="2147"/>
                </a:cubicBezTo>
                <a:cubicBezTo>
                  <a:pt x="576660" y="1165"/>
                  <a:pt x="578176" y="180"/>
                  <a:pt x="579387" y="171"/>
                </a:cubicBezTo>
                <a:cubicBezTo>
                  <a:pt x="597748" y="48"/>
                  <a:pt x="616117" y="85"/>
                  <a:pt x="635354" y="85"/>
                </a:cubicBezTo>
                <a:cubicBezTo>
                  <a:pt x="632213" y="3799"/>
                  <a:pt x="629528" y="7023"/>
                  <a:pt x="626793" y="10204"/>
                </a:cubicBezTo>
                <a:cubicBezTo>
                  <a:pt x="579512" y="65200"/>
                  <a:pt x="532230" y="120196"/>
                  <a:pt x="484942" y="175186"/>
                </a:cubicBezTo>
                <a:cubicBezTo>
                  <a:pt x="454267" y="210858"/>
                  <a:pt x="423594" y="246533"/>
                  <a:pt x="392846" y="282144"/>
                </a:cubicBezTo>
                <a:cubicBezTo>
                  <a:pt x="391204" y="284044"/>
                  <a:pt x="391334" y="285234"/>
                  <a:pt x="392668" y="287169"/>
                </a:cubicBezTo>
                <a:cubicBezTo>
                  <a:pt x="417746" y="323580"/>
                  <a:pt x="442760" y="360037"/>
                  <a:pt x="467782" y="396482"/>
                </a:cubicBezTo>
                <a:cubicBezTo>
                  <a:pt x="496432" y="438209"/>
                  <a:pt x="525078" y="479937"/>
                  <a:pt x="553738" y="521654"/>
                </a:cubicBezTo>
                <a:cubicBezTo>
                  <a:pt x="585391" y="567737"/>
                  <a:pt x="617062" y="613812"/>
                  <a:pt x="648715" y="659894"/>
                </a:cubicBezTo>
                <a:cubicBezTo>
                  <a:pt x="651285" y="663625"/>
                  <a:pt x="653811" y="667384"/>
                  <a:pt x="656809" y="671792"/>
                </a:cubicBezTo>
                <a:close/>
                <a:moveTo>
                  <a:pt x="577351" y="630180"/>
                </a:moveTo>
                <a:cubicBezTo>
                  <a:pt x="576356" y="628604"/>
                  <a:pt x="575769" y="627588"/>
                  <a:pt x="575100" y="626623"/>
                </a:cubicBezTo>
                <a:cubicBezTo>
                  <a:pt x="547247" y="586748"/>
                  <a:pt x="519379" y="546882"/>
                  <a:pt x="491526" y="507003"/>
                </a:cubicBezTo>
                <a:cubicBezTo>
                  <a:pt x="443576" y="438351"/>
                  <a:pt x="395649" y="369679"/>
                  <a:pt x="347691" y="301033"/>
                </a:cubicBezTo>
                <a:cubicBezTo>
                  <a:pt x="316169" y="255912"/>
                  <a:pt x="284601" y="210821"/>
                  <a:pt x="253067" y="165708"/>
                </a:cubicBezTo>
                <a:cubicBezTo>
                  <a:pt x="225483" y="126243"/>
                  <a:pt x="197896" y="86783"/>
                  <a:pt x="170400" y="47254"/>
                </a:cubicBezTo>
                <a:cubicBezTo>
                  <a:pt x="168594" y="44658"/>
                  <a:pt x="166759" y="43629"/>
                  <a:pt x="163530" y="43650"/>
                </a:cubicBezTo>
                <a:cubicBezTo>
                  <a:pt x="136654" y="43797"/>
                  <a:pt x="109778" y="43731"/>
                  <a:pt x="82901" y="43741"/>
                </a:cubicBezTo>
                <a:cubicBezTo>
                  <a:pt x="81743" y="43745"/>
                  <a:pt x="80585" y="43853"/>
                  <a:pt x="78957" y="43936"/>
                </a:cubicBezTo>
                <a:cubicBezTo>
                  <a:pt x="87554" y="56266"/>
                  <a:pt x="95838" y="68166"/>
                  <a:pt x="104146" y="80052"/>
                </a:cubicBezTo>
                <a:cubicBezTo>
                  <a:pt x="152044" y="148590"/>
                  <a:pt x="199951" y="217121"/>
                  <a:pt x="247853" y="285657"/>
                </a:cubicBezTo>
                <a:cubicBezTo>
                  <a:pt x="282068" y="334608"/>
                  <a:pt x="316287" y="383555"/>
                  <a:pt x="350499" y="432512"/>
                </a:cubicBezTo>
                <a:cubicBezTo>
                  <a:pt x="395852" y="497415"/>
                  <a:pt x="441213" y="562316"/>
                  <a:pt x="486482" y="627275"/>
                </a:cubicBezTo>
                <a:cubicBezTo>
                  <a:pt x="488030" y="629494"/>
                  <a:pt x="489572" y="630227"/>
                  <a:pt x="492172" y="630221"/>
                </a:cubicBezTo>
                <a:cubicBezTo>
                  <a:pt x="519294" y="630136"/>
                  <a:pt x="546418" y="630171"/>
                  <a:pt x="573540" y="630178"/>
                </a:cubicBezTo>
                <a:cubicBezTo>
                  <a:pt x="574596" y="630180"/>
                  <a:pt x="575654" y="630180"/>
                  <a:pt x="577351" y="630180"/>
                </a:cubicBezTo>
                <a:close/>
              </a:path>
            </a:pathLst>
          </a:custGeom>
          <a:solidFill>
            <a:schemeClr val="tx2"/>
          </a:solidFill>
          <a:ln w="169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rgbClr val="002D5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225A050-C032-C197-5740-A16E56F3CA1F}"/>
              </a:ext>
            </a:extLst>
          </p:cNvPr>
          <p:cNvSpPr txBox="1"/>
          <p:nvPr/>
        </p:nvSpPr>
        <p:spPr>
          <a:xfrm>
            <a:off x="1510897" y="3398758"/>
            <a:ext cx="253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EFF3FA"/>
                </a:solidFill>
                <a:effectLst/>
                <a:uLnTx/>
                <a:uFillTx/>
                <a:latin typeface="Montserrat" panose="00000500000000000000" pitchFamily="50" charset="-18"/>
                <a:ea typeface="+mn-ea"/>
                <a:cs typeface="+mn-cs"/>
              </a:rPr>
              <a:t>Wskazujemy drogę od 1996 r.</a:t>
            </a:r>
          </a:p>
        </p:txBody>
      </p:sp>
    </p:spTree>
    <p:extLst>
      <p:ext uri="{BB962C8B-B14F-4D97-AF65-F5344CB8AC3E}">
        <p14:creationId xmlns:p14="http://schemas.microsoft.com/office/powerpoint/2010/main" val="28514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AF19F67-99E6-DDC1-0D40-A1F55EACB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845275"/>
              </p:ext>
            </p:extLst>
          </p:nvPr>
        </p:nvGraphicFramePr>
        <p:xfrm>
          <a:off x="350520" y="916569"/>
          <a:ext cx="11490960" cy="569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23CD49AD-4C6A-D4B1-7075-C22D6A7A9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B2BEAD8-D0FB-AD84-0DD5-B47F13011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9B5E246-6A12-B44C-86AA-6FBC663548D5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170488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F8DA6-E4F7-458E-3EAE-9B0854E1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3D28E03-BDA1-8AB3-19B0-7607050766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791732"/>
              </p:ext>
            </p:extLst>
          </p:nvPr>
        </p:nvGraphicFramePr>
        <p:xfrm>
          <a:off x="509234" y="1082040"/>
          <a:ext cx="11173532" cy="531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 descr="Obraz zawierający symbol&#10;&#10;Opis wygenerowany automatycznie">
            <a:extLst>
              <a:ext uri="{FF2B5EF4-FFF2-40B4-BE49-F238E27FC236}">
                <a16:creationId xmlns:a16="http://schemas.microsoft.com/office/drawing/2014/main" id="{BEE96A51-C9B0-00AB-D28B-B21856767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88310FC-531B-F3BE-7627-5D6FCB5A1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261838A-B1A8-01A3-1A4C-522BF3BD02C6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48491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F7331-D2B0-FE85-6D2D-B6409F8DE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C0AC1EC-7C49-1485-7222-5A271347541F}"/>
              </a:ext>
            </a:extLst>
          </p:cNvPr>
          <p:cNvSpPr txBox="1"/>
          <p:nvPr/>
        </p:nvSpPr>
        <p:spPr>
          <a:xfrm>
            <a:off x="-65317" y="6266692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Jedynie 15% badanych to mieszkańcy wsi. Najliczniejszą grupą badanych byli mieszańcy miast </a:t>
            </a:r>
            <a:r>
              <a:rPr lang="pl-PL" sz="1400" dirty="0">
                <a:solidFill>
                  <a:schemeClr val="tx2"/>
                </a:solidFill>
                <a:latin typeface="Calibri" panose="020F0502020204030204"/>
              </a:rPr>
              <a:t>od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 tys. </a:t>
            </a:r>
            <a:r>
              <a:rPr lang="pl-PL" sz="1400" dirty="0">
                <a:solidFill>
                  <a:schemeClr val="tx2"/>
                </a:solidFill>
                <a:latin typeface="Calibri" panose="020F0502020204030204"/>
              </a:rPr>
              <a:t>d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lang="pl-PL" sz="1400" dirty="0">
                <a:solidFill>
                  <a:schemeClr val="tx2"/>
                </a:solidFill>
                <a:latin typeface="Calibri" panose="020F0502020204030204"/>
              </a:rPr>
              <a:t>10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tys. mieszkańców – </a:t>
            </a:r>
            <a:r>
              <a:rPr lang="pl-PL" sz="1400" dirty="0">
                <a:solidFill>
                  <a:schemeClr val="tx2"/>
                </a:solidFill>
                <a:latin typeface="Calibri" panose="020F0502020204030204"/>
              </a:rPr>
              <a:t>36,6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%. Natomiast najmniej liczną, mieszkańcy miast do 20 tys. mieszkańców – 7,9%.</a:t>
            </a:r>
          </a:p>
        </p:txBody>
      </p:sp>
      <p:pic>
        <p:nvPicPr>
          <p:cNvPr id="2" name="Obraz 1" descr="Obraz zawierający symbol&#10;&#10;Opis wygenerowany automatycznie">
            <a:extLst>
              <a:ext uri="{FF2B5EF4-FFF2-40B4-BE49-F238E27FC236}">
                <a16:creationId xmlns:a16="http://schemas.microsoft.com/office/drawing/2014/main" id="{2219316F-AD16-A166-88C6-BD03AF13E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0D2427D-68EC-B368-056E-3E2265AF8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EEAD73DD-D3AE-35CE-5725-D566E3F3A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404731"/>
              </p:ext>
            </p:extLst>
          </p:nvPr>
        </p:nvGraphicFramePr>
        <p:xfrm>
          <a:off x="0" y="913481"/>
          <a:ext cx="12192000" cy="535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4E8E2210-8C92-22B7-4E41-CC9BF240B303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292180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88CF4-8482-DB4B-74AD-74773ECC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004C0AE-A261-AB5D-4896-29595F881785}"/>
              </a:ext>
            </a:extLst>
          </p:cNvPr>
          <p:cNvSpPr txBox="1"/>
          <p:nvPr/>
        </p:nvSpPr>
        <p:spPr>
          <a:xfrm>
            <a:off x="199468" y="2051471"/>
            <a:ext cx="3989074" cy="308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pl-PL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Ponad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połowa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respondentów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posiada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wykształcenie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wyższe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– </a:t>
            </a:r>
            <a:r>
              <a:rPr kumimoji="0" lang="pl-PL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59,1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%.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Najmniej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liczną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grupą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były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osoby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z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wykształceniem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podstawowym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gimnazjalny</a:t>
            </a:r>
            <a:r>
              <a:rPr kumimoji="0" lang="pl-PL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br>
              <a:rPr kumimoji="0" lang="pl-PL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</a:b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doktorskim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kolejno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pl-PL" sz="2000" dirty="0">
                <a:solidFill>
                  <a:schemeClr val="tx2"/>
                </a:solidFill>
              </a:rPr>
              <a:t>0,7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% </a:t>
            </a:r>
            <a:r>
              <a:rPr kumimoji="0" lang="en-US" sz="2000" b="0" i="0" u="none" strike="noStrike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i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pl-PL" sz="2000" dirty="0">
                <a:solidFill>
                  <a:schemeClr val="tx2"/>
                </a:solidFill>
              </a:rPr>
              <a:t>1,0</a:t>
            </a: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%.</a:t>
            </a:r>
          </a:p>
        </p:txBody>
      </p:sp>
      <p:pic>
        <p:nvPicPr>
          <p:cNvPr id="2" name="Obraz 1" descr="Obraz zawierający symbol&#10;&#10;Opis wygenerowany automatycznie">
            <a:extLst>
              <a:ext uri="{FF2B5EF4-FFF2-40B4-BE49-F238E27FC236}">
                <a16:creationId xmlns:a16="http://schemas.microsoft.com/office/drawing/2014/main" id="{1DE8F2BC-A4CA-6443-ABEE-A54340A69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6E6F623-D738-CFF4-B102-EDACA977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2AC1108C-D6A9-F504-7EE3-461EE800F3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095395"/>
              </p:ext>
            </p:extLst>
          </p:nvPr>
        </p:nvGraphicFramePr>
        <p:xfrm>
          <a:off x="5284470" y="666629"/>
          <a:ext cx="6907529" cy="5977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946E0C6C-33D3-7FFE-6920-674949FEB972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61702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FAC9F-86D0-E429-8BAC-396808C9D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7E57A7F0-C5A9-9A55-0220-AB6690445B93}"/>
              </a:ext>
            </a:extLst>
          </p:cNvPr>
          <p:cNvSpPr txBox="1"/>
          <p:nvPr/>
        </p:nvSpPr>
        <p:spPr>
          <a:xfrm>
            <a:off x="1" y="6228155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Wśród badanych osób przeważali respondenci u których miesięczny dochód netto na członka rodziny mieścił się w przedziale pow. 2000 zł do 4000 zł – 29,9% oraz pow. 4000 zł do 6000 zł – 27,8%.  Najmniej liczną grupę stanowili badani, </a:t>
            </a:r>
            <a:r>
              <a:rPr lang="pl-PL" sz="1400" dirty="0">
                <a:solidFill>
                  <a:schemeClr val="tx2"/>
                </a:solidFill>
                <a:latin typeface="Calibri" panose="020F0502020204030204"/>
              </a:rPr>
              <a:t>u których miesięczny dochód netto na członka rodziny wynosił do 2000 zł – 5,8%. 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8075FC3D-C5C6-F0BE-C90E-0FD706E9A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650830"/>
              </p:ext>
            </p:extLst>
          </p:nvPr>
        </p:nvGraphicFramePr>
        <p:xfrm>
          <a:off x="481468" y="880676"/>
          <a:ext cx="11229064" cy="5131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Obraz 1" descr="Obraz zawierający symbol&#10;&#10;Opis wygenerowany automatycznie">
            <a:extLst>
              <a:ext uri="{FF2B5EF4-FFF2-40B4-BE49-F238E27FC236}">
                <a16:creationId xmlns:a16="http://schemas.microsoft.com/office/drawing/2014/main" id="{3F6F8668-BD2E-E178-9E17-7352EF74D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19373" cy="666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586401F-3A5B-3E4E-4928-60029FCDE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4775" y="83026"/>
            <a:ext cx="1036425" cy="42332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A1143AE7-7C09-80EA-6045-E9441739853E}"/>
              </a:ext>
            </a:extLst>
          </p:cNvPr>
          <p:cNvSpPr txBox="1"/>
          <p:nvPr/>
        </p:nvSpPr>
        <p:spPr>
          <a:xfrm>
            <a:off x="2982808" y="313656"/>
            <a:ext cx="6226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„Jednotematyczne badania świadomości i </a:t>
            </a:r>
            <a:r>
              <a:rPr lang="pl-PL" sz="1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ekologicznych mieszkańców Polski”</a:t>
            </a:r>
          </a:p>
        </p:txBody>
      </p:sp>
    </p:spTree>
    <p:extLst>
      <p:ext uri="{BB962C8B-B14F-4D97-AF65-F5344CB8AC3E}">
        <p14:creationId xmlns:p14="http://schemas.microsoft.com/office/powerpoint/2010/main" val="3814371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M - kolory 2021">
      <a:dk1>
        <a:srgbClr val="002D5B"/>
      </a:dk1>
      <a:lt1>
        <a:sysClr val="window" lastClr="FFFFFF"/>
      </a:lt1>
      <a:dk2>
        <a:srgbClr val="2E4A9A"/>
      </a:dk2>
      <a:lt2>
        <a:srgbClr val="EFF3FA"/>
      </a:lt2>
      <a:accent1>
        <a:srgbClr val="002D5B"/>
      </a:accent1>
      <a:accent2>
        <a:srgbClr val="2E4A9A"/>
      </a:accent2>
      <a:accent3>
        <a:srgbClr val="E7401E"/>
      </a:accent3>
      <a:accent4>
        <a:srgbClr val="6A87C4"/>
      </a:accent4>
      <a:accent5>
        <a:srgbClr val="EFF3FA"/>
      </a:accent5>
      <a:accent6>
        <a:srgbClr val="333333"/>
      </a:accent6>
      <a:hlink>
        <a:srgbClr val="FF9933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iestandardowy 14">
      <a:dk1>
        <a:sysClr val="windowText" lastClr="000000"/>
      </a:dk1>
      <a:lt1>
        <a:sysClr val="window" lastClr="FFFFFF"/>
      </a:lt1>
      <a:dk2>
        <a:srgbClr val="44546A"/>
      </a:dk2>
      <a:lt2>
        <a:srgbClr val="EFF3FA"/>
      </a:lt2>
      <a:accent1>
        <a:srgbClr val="002D5B"/>
      </a:accent1>
      <a:accent2>
        <a:srgbClr val="2E4A9A"/>
      </a:accent2>
      <a:accent3>
        <a:srgbClr val="008080"/>
      </a:accent3>
      <a:accent4>
        <a:srgbClr val="339933"/>
      </a:accent4>
      <a:accent5>
        <a:srgbClr val="FF9933"/>
      </a:accent5>
      <a:accent6>
        <a:srgbClr val="FF37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ASM - kolory 2021">
      <a:dk1>
        <a:srgbClr val="002D5B"/>
      </a:dk1>
      <a:lt1>
        <a:sysClr val="window" lastClr="FFFFFF"/>
      </a:lt1>
      <a:dk2>
        <a:srgbClr val="2E4A9A"/>
      </a:dk2>
      <a:lt2>
        <a:srgbClr val="EFF3FA"/>
      </a:lt2>
      <a:accent1>
        <a:srgbClr val="002D5B"/>
      </a:accent1>
      <a:accent2>
        <a:srgbClr val="2E4A9A"/>
      </a:accent2>
      <a:accent3>
        <a:srgbClr val="E7401E"/>
      </a:accent3>
      <a:accent4>
        <a:srgbClr val="6A87C4"/>
      </a:accent4>
      <a:accent5>
        <a:srgbClr val="EFF3FA"/>
      </a:accent5>
      <a:accent6>
        <a:srgbClr val="333333"/>
      </a:accent6>
      <a:hlink>
        <a:srgbClr val="FF9933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16067</TotalTime>
  <Words>3992</Words>
  <Application>Microsoft Office PowerPoint</Application>
  <PresentationFormat>Panoramiczny</PresentationFormat>
  <Paragraphs>214</Paragraphs>
  <Slides>49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49</vt:i4>
      </vt:variant>
    </vt:vector>
  </HeadingPairs>
  <TitlesOfParts>
    <vt:vector size="67" baseType="lpstr">
      <vt:lpstr>Aptos Narrow</vt:lpstr>
      <vt:lpstr>Arial</vt:lpstr>
      <vt:lpstr>Calibri</vt:lpstr>
      <vt:lpstr>Calibri Light</vt:lpstr>
      <vt:lpstr>Lato</vt:lpstr>
      <vt:lpstr>Lato Black</vt:lpstr>
      <vt:lpstr>Montserra)</vt:lpstr>
      <vt:lpstr>Montserrat</vt:lpstr>
      <vt:lpstr>Montserrat  </vt:lpstr>
      <vt:lpstr>Montserrat ExtraBold</vt:lpstr>
      <vt:lpstr>Montserrat SemiBold</vt:lpstr>
      <vt:lpstr>Montserrat-Medium</vt:lpstr>
      <vt:lpstr>Source Sans Pro</vt:lpstr>
      <vt:lpstr>Times New Roman</vt:lpstr>
      <vt:lpstr>Office Theme</vt:lpstr>
      <vt:lpstr>1_Office Theme</vt:lpstr>
      <vt:lpstr>3_Office Theme</vt:lpstr>
      <vt:lpstr>Motyw pakietu Office</vt:lpstr>
      <vt:lpstr>Prezentacja programu PowerPoint</vt:lpstr>
      <vt:lpstr>Prezentacja programu PowerPoint</vt:lpstr>
      <vt:lpstr>Płeć i wiek respondentów</vt:lpstr>
      <vt:lpstr>Rozkład respondentów na mapie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Alina Woźniak</dc:creator>
  <cp:lastModifiedBy>Sobieszek Dominika</cp:lastModifiedBy>
  <cp:revision>1240</cp:revision>
  <cp:lastPrinted>2024-11-27T10:10:51Z</cp:lastPrinted>
  <dcterms:created xsi:type="dcterms:W3CDTF">2020-12-16T06:06:27Z</dcterms:created>
  <dcterms:modified xsi:type="dcterms:W3CDTF">2026-01-26T11:47:48Z</dcterms:modified>
</cp:coreProperties>
</file>