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77" r:id="rId2"/>
    <p:sldId id="288" r:id="rId3"/>
    <p:sldId id="324" r:id="rId4"/>
    <p:sldId id="363" r:id="rId5"/>
    <p:sldId id="300" r:id="rId6"/>
    <p:sldId id="327" r:id="rId7"/>
    <p:sldId id="321" r:id="rId8"/>
    <p:sldId id="343" r:id="rId9"/>
    <p:sldId id="297" r:id="rId10"/>
    <p:sldId id="299" r:id="rId11"/>
    <p:sldId id="298" r:id="rId12"/>
    <p:sldId id="294" r:id="rId13"/>
    <p:sldId id="309" r:id="rId14"/>
    <p:sldId id="308" r:id="rId15"/>
    <p:sldId id="370" r:id="rId16"/>
    <p:sldId id="345" r:id="rId17"/>
    <p:sldId id="341" r:id="rId18"/>
    <p:sldId id="310" r:id="rId19"/>
    <p:sldId id="304" r:id="rId20"/>
    <p:sldId id="347" r:id="rId21"/>
    <p:sldId id="373" r:id="rId22"/>
    <p:sldId id="357" r:id="rId23"/>
    <p:sldId id="307" r:id="rId24"/>
    <p:sldId id="369" r:id="rId25"/>
    <p:sldId id="296" r:id="rId26"/>
    <p:sldId id="295" r:id="rId27"/>
    <p:sldId id="316" r:id="rId28"/>
    <p:sldId id="358" r:id="rId29"/>
    <p:sldId id="367" r:id="rId30"/>
    <p:sldId id="329" r:id="rId3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560"/>
    </p:cViewPr>
  </p:sorterViewPr>
  <p:notesViewPr>
    <p:cSldViewPr snapToGrid="0">
      <p:cViewPr>
        <p:scale>
          <a:sx n="140" d="100"/>
          <a:sy n="140" d="100"/>
        </p:scale>
        <p:origin x="-972" y="295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F8CD2-6ED8-4466-A135-6E2E8C275F62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3DE31-8E3D-4292-BCC8-CB9FAD99AE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743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FD384-2E68-4ED8-B686-9D6F3CC9DC8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42949-AF22-40E1-B360-E0BC0A4ACB4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4376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811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3617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7513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568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3502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7769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15</a:t>
            </a:fld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328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60020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1709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86304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23</a:t>
            </a:fld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328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24</a:t>
            </a:fld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3281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58868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9871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67227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i="1" u="sng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32818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3706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3766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28588" y="744538"/>
            <a:ext cx="6615112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937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3281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3281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705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49-AF22-40E1-B360-E0BC0A4ACB4A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709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14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3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61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72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98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99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3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984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778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3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6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F7EE-EDC4-40CE-8113-23220D4C4EE0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01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1089521" y="2255520"/>
            <a:ext cx="10532226" cy="3377184"/>
          </a:xfrm>
        </p:spPr>
        <p:txBody>
          <a:bodyPr>
            <a:normAutofit/>
          </a:bodyPr>
          <a:lstStyle/>
          <a:p>
            <a:endParaRPr lang="pl-PL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b="1" dirty="0">
                <a:latin typeface="Arial" panose="020B0604020202020204" pitchFamily="34" charset="0"/>
                <a:cs typeface="Arial" panose="020B0604020202020204" pitchFamily="34" charset="0"/>
              </a:rPr>
              <a:t>ORGANIZACJA I FUNKCJONOWANIE</a:t>
            </a:r>
          </a:p>
          <a:p>
            <a:r>
              <a:rPr lang="pl-PL" altLang="pl-PL" b="1" dirty="0">
                <a:latin typeface="Arial" panose="020B0604020202020204" pitchFamily="34" charset="0"/>
                <a:cs typeface="Arial" panose="020B0604020202020204" pitchFamily="34" charset="0"/>
              </a:rPr>
              <a:t>STANOWISK KIEROWANIA</a:t>
            </a:r>
          </a:p>
          <a:p>
            <a:r>
              <a:rPr lang="pl-PL" altLang="pl-PL" b="1" dirty="0">
                <a:latin typeface="Arial" panose="020B0604020202020204" pitchFamily="34" charset="0"/>
                <a:cs typeface="Arial" panose="020B0604020202020204" pitchFamily="34" charset="0"/>
              </a:rPr>
              <a:t>WOJEWODY MAZOWIECKIEGO</a:t>
            </a:r>
          </a:p>
          <a:p>
            <a:endParaRPr lang="pl-PL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207" y="414805"/>
            <a:ext cx="6206560" cy="134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84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cxnSp>
        <p:nvCxnSpPr>
          <p:cNvPr id="3" name="Łącznik prostoliniowy 2"/>
          <p:cNvCxnSpPr/>
          <p:nvPr/>
        </p:nvCxnSpPr>
        <p:spPr>
          <a:xfrm>
            <a:off x="2914650" y="4671060"/>
            <a:ext cx="62059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2"/>
          <p:cNvSpPr>
            <a:spLocks noChangeArrowheads="1"/>
          </p:cNvSpPr>
          <p:nvPr/>
        </p:nvSpPr>
        <p:spPr bwMode="auto">
          <a:xfrm>
            <a:off x="942975" y="2413635"/>
            <a:ext cx="2076450" cy="7048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SK ministr</a:t>
            </a:r>
            <a:r>
              <a:rPr kumimoji="0" lang="pl-PL" altLang="pl-P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pl-PL" altLang="pl-P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niewchodzących </a:t>
            </a:r>
            <a:endParaRPr kumimoji="0" lang="pl-PL" altLang="pl-PL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skład CSKOP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rostokąt 3"/>
          <p:cNvSpPr>
            <a:spLocks noChangeArrowheads="1"/>
          </p:cNvSpPr>
          <p:nvPr/>
        </p:nvSpPr>
        <p:spPr bwMode="auto">
          <a:xfrm>
            <a:off x="942975" y="3255962"/>
            <a:ext cx="2076450" cy="8191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SK centralnych organ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administracji rządowej  niewchodzących w skład CSKOP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4"/>
          <p:cNvSpPr>
            <a:spLocks noChangeArrowheads="1"/>
          </p:cNvSpPr>
          <p:nvPr/>
        </p:nvSpPr>
        <p:spPr bwMode="auto">
          <a:xfrm>
            <a:off x="942975" y="4312749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WOJEWOD</a:t>
            </a:r>
            <a:r>
              <a:rPr lang="pl-PL" altLang="pl-P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Y MAZOWIECKIEGO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rostokąt 5"/>
          <p:cNvSpPr>
            <a:spLocks noChangeArrowheads="1"/>
          </p:cNvSpPr>
          <p:nvPr/>
        </p:nvSpPr>
        <p:spPr bwMode="auto">
          <a:xfrm>
            <a:off x="942975" y="5133756"/>
            <a:ext cx="2076450" cy="82867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SK kierownik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urzęd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centralnych niewchodzących w skład CSKOP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rostokąt 6"/>
          <p:cNvSpPr>
            <a:spLocks noChangeArrowheads="1"/>
          </p:cNvSpPr>
          <p:nvPr/>
        </p:nvSpPr>
        <p:spPr bwMode="auto">
          <a:xfrm>
            <a:off x="909637" y="1491640"/>
            <a:ext cx="2305050" cy="70485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38100" dir="5400000" algn="t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CSKOP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rostokąt 7"/>
          <p:cNvSpPr>
            <a:spLocks noChangeArrowheads="1"/>
          </p:cNvSpPr>
          <p:nvPr/>
        </p:nvSpPr>
        <p:spPr bwMode="auto">
          <a:xfrm>
            <a:off x="5572857" y="5626753"/>
            <a:ext cx="5953125" cy="1033354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SK/punkty dowodzenia/stałe dyżury podległych, nadzorowanych lub podporządkowanych kierowników jednostek organizacyjnych, przedsiębiorców oraz kierowników innych jednostek organizacyjnych i organizacji społecznych, realizujących zadania obronne na terenie województwa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Prostokąt 8"/>
          <p:cNvSpPr>
            <a:spLocks noChangeArrowheads="1"/>
          </p:cNvSpPr>
          <p:nvPr/>
        </p:nvSpPr>
        <p:spPr bwMode="auto">
          <a:xfrm>
            <a:off x="4938834" y="4821408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organów rządowej administracji niezespolonej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rostokąt 9"/>
          <p:cNvSpPr>
            <a:spLocks noChangeArrowheads="1"/>
          </p:cNvSpPr>
          <p:nvPr/>
        </p:nvSpPr>
        <p:spPr bwMode="auto">
          <a:xfrm>
            <a:off x="4922984" y="3836352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zarządu województwa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Prostokąt 10"/>
          <p:cNvSpPr>
            <a:spLocks noChangeArrowheads="1"/>
          </p:cNvSpPr>
          <p:nvPr/>
        </p:nvSpPr>
        <p:spPr bwMode="auto">
          <a:xfrm>
            <a:off x="4960449" y="3025408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prezydentów miast na prawach powiatu  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rostokąt 11"/>
          <p:cNvSpPr>
            <a:spLocks noChangeArrowheads="1"/>
          </p:cNvSpPr>
          <p:nvPr/>
        </p:nvSpPr>
        <p:spPr bwMode="auto">
          <a:xfrm>
            <a:off x="4979377" y="2200765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zarządu powiatów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Prostokąt 12"/>
          <p:cNvSpPr>
            <a:spLocks noChangeArrowheads="1"/>
          </p:cNvSpPr>
          <p:nvPr/>
        </p:nvSpPr>
        <p:spPr bwMode="auto">
          <a:xfrm>
            <a:off x="4960449" y="1408723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organów rządowej  administracji zespolonej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rostokąt 13"/>
          <p:cNvSpPr>
            <a:spLocks noChangeArrowheads="1"/>
          </p:cNvSpPr>
          <p:nvPr/>
        </p:nvSpPr>
        <p:spPr bwMode="auto">
          <a:xfrm>
            <a:off x="8502943" y="2527300"/>
            <a:ext cx="2076450" cy="704850"/>
          </a:xfrm>
          <a:prstGeom prst="rect">
            <a:avLst/>
          </a:prstGeom>
          <a:gradFill rotWithShape="1">
            <a:gsLst>
              <a:gs pos="0">
                <a:srgbClr val="959595"/>
              </a:gs>
              <a:gs pos="50000">
                <a:srgbClr val="D6D6D6"/>
              </a:gs>
              <a:gs pos="100000">
                <a:srgbClr val="FFFFFF"/>
              </a:gs>
            </a:gsLst>
            <a:lin ang="81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SK wójta, burmistrza, prezydenta miasta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Prostokąt 14"/>
          <p:cNvSpPr>
            <a:spLocks noChangeArrowheads="1"/>
          </p:cNvSpPr>
          <p:nvPr/>
        </p:nvSpPr>
        <p:spPr bwMode="auto">
          <a:xfrm>
            <a:off x="9120554" y="4232275"/>
            <a:ext cx="2405427" cy="7048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SK terenowych organ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administracji wojskowej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3248025" y="1898650"/>
            <a:ext cx="173135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oliniowy 17"/>
          <p:cNvCxnSpPr/>
          <p:nvPr/>
        </p:nvCxnSpPr>
        <p:spPr>
          <a:xfrm flipV="1">
            <a:off x="7036899" y="1844066"/>
            <a:ext cx="3845047" cy="54584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>
            <a:off x="10881946" y="1898015"/>
            <a:ext cx="0" cy="2333625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oliniowy 19"/>
          <p:cNvCxnSpPr/>
          <p:nvPr/>
        </p:nvCxnSpPr>
        <p:spPr>
          <a:xfrm>
            <a:off x="10881946" y="4935473"/>
            <a:ext cx="0" cy="679468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oliniowy 20"/>
          <p:cNvCxnSpPr/>
          <p:nvPr/>
        </p:nvCxnSpPr>
        <p:spPr>
          <a:xfrm>
            <a:off x="704850" y="1898015"/>
            <a:ext cx="9525" cy="3876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oliniowy 21"/>
          <p:cNvCxnSpPr/>
          <p:nvPr/>
        </p:nvCxnSpPr>
        <p:spPr>
          <a:xfrm>
            <a:off x="714375" y="189865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714375" y="5775325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019425" y="2813685"/>
            <a:ext cx="342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3362325" y="2813050"/>
            <a:ext cx="0" cy="29622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H="1">
            <a:off x="3019425" y="5775325"/>
            <a:ext cx="342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oliniowy 26"/>
          <p:cNvCxnSpPr/>
          <p:nvPr/>
        </p:nvCxnSpPr>
        <p:spPr>
          <a:xfrm flipH="1">
            <a:off x="714375" y="276606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oliniowy 27"/>
          <p:cNvCxnSpPr/>
          <p:nvPr/>
        </p:nvCxnSpPr>
        <p:spPr>
          <a:xfrm>
            <a:off x="714375" y="38227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oliniowy 28"/>
          <p:cNvCxnSpPr/>
          <p:nvPr/>
        </p:nvCxnSpPr>
        <p:spPr>
          <a:xfrm>
            <a:off x="714375" y="4737735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oliniowy 29"/>
          <p:cNvCxnSpPr/>
          <p:nvPr/>
        </p:nvCxnSpPr>
        <p:spPr>
          <a:xfrm>
            <a:off x="3019425" y="3870325"/>
            <a:ext cx="342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oliniowy 30"/>
          <p:cNvCxnSpPr/>
          <p:nvPr/>
        </p:nvCxnSpPr>
        <p:spPr>
          <a:xfrm>
            <a:off x="3019425" y="4737735"/>
            <a:ext cx="342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31"/>
          <p:cNvCxnSpPr/>
          <p:nvPr/>
        </p:nvCxnSpPr>
        <p:spPr>
          <a:xfrm>
            <a:off x="3019425" y="5603875"/>
            <a:ext cx="161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oliniowy 32"/>
          <p:cNvCxnSpPr/>
          <p:nvPr/>
        </p:nvCxnSpPr>
        <p:spPr>
          <a:xfrm>
            <a:off x="3019425" y="2985135"/>
            <a:ext cx="161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33"/>
          <p:cNvCxnSpPr/>
          <p:nvPr/>
        </p:nvCxnSpPr>
        <p:spPr>
          <a:xfrm>
            <a:off x="3181350" y="2984500"/>
            <a:ext cx="0" cy="26193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oliniowy 34"/>
          <p:cNvCxnSpPr/>
          <p:nvPr/>
        </p:nvCxnSpPr>
        <p:spPr>
          <a:xfrm flipH="1">
            <a:off x="4667616" y="1983642"/>
            <a:ext cx="7083" cy="32221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oliniowy 35"/>
          <p:cNvCxnSpPr/>
          <p:nvPr/>
        </p:nvCxnSpPr>
        <p:spPr>
          <a:xfrm>
            <a:off x="4653084" y="1983642"/>
            <a:ext cx="3262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oliniowy 36"/>
          <p:cNvCxnSpPr/>
          <p:nvPr/>
        </p:nvCxnSpPr>
        <p:spPr>
          <a:xfrm>
            <a:off x="7036899" y="1983642"/>
            <a:ext cx="3143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oliniowy 37"/>
          <p:cNvCxnSpPr/>
          <p:nvPr/>
        </p:nvCxnSpPr>
        <p:spPr>
          <a:xfrm>
            <a:off x="7351224" y="1983642"/>
            <a:ext cx="0" cy="3348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/>
          <p:nvPr/>
        </p:nvCxnSpPr>
        <p:spPr>
          <a:xfrm>
            <a:off x="7036899" y="5332412"/>
            <a:ext cx="3143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oliniowy 39"/>
          <p:cNvCxnSpPr/>
          <p:nvPr/>
        </p:nvCxnSpPr>
        <p:spPr>
          <a:xfrm flipH="1">
            <a:off x="4653084" y="5185410"/>
            <a:ext cx="2857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oliniowy 40"/>
          <p:cNvCxnSpPr/>
          <p:nvPr/>
        </p:nvCxnSpPr>
        <p:spPr>
          <a:xfrm>
            <a:off x="4674699" y="2527300"/>
            <a:ext cx="2857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/>
          <p:nvPr/>
        </p:nvCxnSpPr>
        <p:spPr>
          <a:xfrm>
            <a:off x="4667616" y="3546475"/>
            <a:ext cx="2857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oliniowy 42"/>
          <p:cNvCxnSpPr/>
          <p:nvPr/>
        </p:nvCxnSpPr>
        <p:spPr>
          <a:xfrm>
            <a:off x="4666272" y="4378862"/>
            <a:ext cx="2857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oliniowy 44"/>
          <p:cNvCxnSpPr/>
          <p:nvPr/>
        </p:nvCxnSpPr>
        <p:spPr>
          <a:xfrm>
            <a:off x="7036899" y="3584819"/>
            <a:ext cx="3143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oliniowy 46"/>
          <p:cNvCxnSpPr/>
          <p:nvPr/>
        </p:nvCxnSpPr>
        <p:spPr>
          <a:xfrm>
            <a:off x="4643437" y="5143206"/>
            <a:ext cx="0" cy="59055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oliniowy 47"/>
          <p:cNvCxnSpPr/>
          <p:nvPr/>
        </p:nvCxnSpPr>
        <p:spPr>
          <a:xfrm>
            <a:off x="4653084" y="5775960"/>
            <a:ext cx="919773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>
            <a:off x="3019425" y="3756025"/>
            <a:ext cx="161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019425" y="4821408"/>
            <a:ext cx="1646847" cy="21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>
            <a:off x="7036899" y="2613660"/>
            <a:ext cx="14660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/>
          <p:nvPr/>
        </p:nvCxnSpPr>
        <p:spPr>
          <a:xfrm>
            <a:off x="7036899" y="4432300"/>
            <a:ext cx="208365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oliniowy 52"/>
          <p:cNvCxnSpPr/>
          <p:nvPr/>
        </p:nvCxnSpPr>
        <p:spPr>
          <a:xfrm>
            <a:off x="8753475" y="3236277"/>
            <a:ext cx="9525" cy="12001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altLang="pl-PL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Prostokąt 72"/>
          <p:cNvSpPr/>
          <p:nvPr/>
        </p:nvSpPr>
        <p:spPr>
          <a:xfrm>
            <a:off x="5334000" y="468143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Schemat organizacji systemu kierowania bezpieczeństwem narodowym w województwie mazowieckim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468922" y="1819991"/>
            <a:ext cx="112658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SYSTEM KIEROWANIA BEZPIECZEŃSTWEM W WOJEWÓDZTWIE - ZASADY KIEROWANIA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wojewoda wydaje polecenia i decyzje wiążące wszystkie organy samorządu terytorialnego i kierowników jednostek organizacyjnych </a:t>
            </a:r>
          </a:p>
          <a:p>
            <a:pPr marL="273050"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tym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kierowników zespolonych służb, inspekcji i straży działających pod zwierzchnictwem wojewody oraz organy wykonawcze samorządu terytorialnego, zaangażowanych w realizację zadań obronnych na terenie województwa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starosta realizuje zadania obronne we współpracy z wójtami, burmistrzami, prezydentami miast niebędących na prawach powiatu, kierownikami powiatowych jednostek organizacyjnych przydzielonych czasowo staroście do dyspozycji celem realizacji lub wsparcia przy realizacji tych zadań na terenie powiatu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wójt, burmistrz, prezydent miasta (w tym na prawach powiatu), z kierownikami gminnych jednostek organizacyjnych, kierownikami jednostek organizacyjnych utworzonych przez gminę/miasto oraz kierownikami jednostek organizacyjnych przydzielonych czasowo wójtowi, burmistrzowi lub prezydentowi miasta przez stosowne organy do ich dyspozycji, celem realizacji lub wsparcia przy realizacji zadań obronnych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przypadku stwierdzenia przez wojewodę sprzeczności stanowisk organów wydających polecenia zdefiniowane powyżej lub niezgodności tych poleceń z decyzjami wojewody, polecenia wydane kierownikom jednostek organizacyjnych podlegają skorygowaniu przez wojewodę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stanie gotowości obronnej państwa czasu wojny w ramach funkcjonowania SK zapewnieniem realizacji zadań obronnych wynikających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 planów operacyjnych kierują: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a) wojewoda – na obszarze województwa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b) prezydent – na obszarze miasta na prawach powiatu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c) starosta – na obszarze powiatu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d) wójt, burmistrz lub prezydent miasta – na obszarze gminy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AutoShape 17"/>
          <p:cNvSpPr>
            <a:spLocks noChangeArrowheads="1"/>
          </p:cNvSpPr>
          <p:nvPr/>
        </p:nvSpPr>
        <p:spPr bwMode="auto">
          <a:xfrm>
            <a:off x="765175" y="3098922"/>
            <a:ext cx="10195902" cy="35401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AEEF3">
                  <a:gamma/>
                  <a:shade val="46275"/>
                  <a:invGamma/>
                </a:srgbClr>
              </a:gs>
              <a:gs pos="50000">
                <a:srgbClr val="DAEEF3"/>
              </a:gs>
              <a:gs pos="100000">
                <a:srgbClr val="DAEEF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System Stałego Dyżuru</a:t>
            </a:r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rostokąt zaokrąglony 31" descr="5%"/>
          <p:cNvSpPr>
            <a:spLocks noChangeArrowheads="1"/>
          </p:cNvSpPr>
          <p:nvPr/>
        </p:nvSpPr>
        <p:spPr bwMode="auto">
          <a:xfrm>
            <a:off x="5241559" y="1344692"/>
            <a:ext cx="2933450" cy="697605"/>
          </a:xfrm>
          <a:prstGeom prst="roundRect">
            <a:avLst>
              <a:gd name="adj" fmla="val 16667"/>
            </a:avLst>
          </a:prstGeom>
          <a:pattFill prst="pct5">
            <a:fgClr>
              <a:srgbClr val="000000">
                <a:alpha val="53000"/>
              </a:srgbClr>
            </a:fgClr>
            <a:bgClr>
              <a:srgbClr val="FFFFFF">
                <a:alpha val="53000"/>
              </a:srgbClr>
            </a:bgClr>
          </a:patt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ZAPASOWE STANOWISKO KIEROWANIA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rostokąt zaokrąglony 25"/>
          <p:cNvSpPr>
            <a:spLocks noChangeArrowheads="1"/>
          </p:cNvSpPr>
          <p:nvPr/>
        </p:nvSpPr>
        <p:spPr bwMode="auto">
          <a:xfrm>
            <a:off x="4573343" y="1850172"/>
            <a:ext cx="2823744" cy="739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GŁÓWNESTANOWISKO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KIEROWANIA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WOJEWODY MAZOWIECKIEGO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34" descr="20%"/>
          <p:cNvSpPr>
            <a:spLocks noChangeArrowheads="1"/>
          </p:cNvSpPr>
          <p:nvPr/>
        </p:nvSpPr>
        <p:spPr bwMode="auto">
          <a:xfrm>
            <a:off x="1160463" y="1918434"/>
            <a:ext cx="2435225" cy="603250"/>
          </a:xfrm>
          <a:prstGeom prst="rect">
            <a:avLst/>
          </a:prstGeom>
          <a:pattFill prst="pct20">
            <a:fgClr>
              <a:srgbClr val="000000"/>
            </a:fgClr>
            <a:bgClr>
              <a:srgbClr val="FFFFFF"/>
            </a:bgClr>
          </a:patt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SK CENTRALNEGO  STANOWISKA KIEROWANIA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OBRONĄ PAŃSTWA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rostokąt 36"/>
          <p:cNvSpPr>
            <a:spLocks noChangeArrowheads="1"/>
          </p:cNvSpPr>
          <p:nvPr/>
        </p:nvSpPr>
        <p:spPr bwMode="auto">
          <a:xfrm>
            <a:off x="8610234" y="1850172"/>
            <a:ext cx="1595438" cy="681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SK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WOJEWODÓW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376377" y="4523701"/>
            <a:ext cx="1777206" cy="690563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SD prezydentów miast na prawach powiatu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513696" y="3977542"/>
            <a:ext cx="2297415" cy="690563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SD organów rządowej administracji zespolonej w województwie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8052179" y="3453605"/>
            <a:ext cx="2112094" cy="690563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SD organów rządowej administracji niezespolonej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8052179" y="4523702"/>
            <a:ext cx="2112094" cy="690563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SD wójta, burmistrza, prezydenta miasta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376377" y="3433577"/>
            <a:ext cx="1777206" cy="690563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SD marszałka 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województwa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398293" y="3977542"/>
            <a:ext cx="1843266" cy="690563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SD zarządu 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powiatów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463248" y="5384801"/>
            <a:ext cx="8799756" cy="971550"/>
          </a:xfrm>
          <a:prstGeom prst="rect">
            <a:avLst/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SD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podległych, nadzorowanych lub podporządkowanych kierowników jednostek organizacyjnych, przedsiębiorców oraz kierowników innych jednostek organizacyjnych i organizacji społecznych, realizujących zadania obronne na terenie województwa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31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Łącznik prosty ze strzałką 24"/>
          <p:cNvCxnSpPr>
            <a:stCxn id="6" idx="3"/>
            <a:endCxn id="5" idx="1"/>
          </p:cNvCxnSpPr>
          <p:nvPr/>
        </p:nvCxnSpPr>
        <p:spPr>
          <a:xfrm>
            <a:off x="3595688" y="2220059"/>
            <a:ext cx="977655" cy="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ze strzałką 36"/>
          <p:cNvCxnSpPr/>
          <p:nvPr/>
        </p:nvCxnSpPr>
        <p:spPr>
          <a:xfrm>
            <a:off x="2546349" y="2531210"/>
            <a:ext cx="0" cy="5677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/>
          <p:cNvCxnSpPr/>
          <p:nvPr/>
        </p:nvCxnSpPr>
        <p:spPr>
          <a:xfrm>
            <a:off x="9237967" y="2531210"/>
            <a:ext cx="0" cy="5677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/>
          <p:cNvCxnSpPr/>
          <p:nvPr/>
        </p:nvCxnSpPr>
        <p:spPr>
          <a:xfrm>
            <a:off x="5990492" y="2589947"/>
            <a:ext cx="11723" cy="50897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/>
          <p:cNvCxnSpPr>
            <a:stCxn id="5" idx="3"/>
          </p:cNvCxnSpPr>
          <p:nvPr/>
        </p:nvCxnSpPr>
        <p:spPr>
          <a:xfrm>
            <a:off x="7397087" y="2220060"/>
            <a:ext cx="1213146" cy="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/>
          <p:cNvSpPr/>
          <p:nvPr/>
        </p:nvSpPr>
        <p:spPr>
          <a:xfrm>
            <a:off x="5863126" y="975360"/>
            <a:ext cx="35445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Model funkcjonalny obiegu informacji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726831" y="2476611"/>
            <a:ext cx="10433538" cy="3034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pl-PL" altLang="pl-PL" sz="1600" b="1" dirty="0">
                <a:latin typeface="Times New Roman" pitchFamily="18" charset="0"/>
              </a:rPr>
              <a:t>STANOWISKA KIEROWANIA   </a:t>
            </a:r>
          </a:p>
          <a:p>
            <a:pPr algn="ctr">
              <a:lnSpc>
                <a:spcPct val="110000"/>
              </a:lnSpc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Czym są?</a:t>
            </a: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to odpowiednio przygotowane i wyposażone miejsca (obiekty) w których rozmieszcza się organy  administracji  publicznej (lub jego część)  wraz  z elementami  zabezpieczenia  </a:t>
            </a:r>
          </a:p>
          <a:p>
            <a:pPr algn="just">
              <a:lnSpc>
                <a:spcPct val="110000"/>
              </a:lnSpc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Kiedy się je uruchamia i czemu służą?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stanie gotowości obronnej państwa czasu wojny  –    miejsca, z których wojewoda kieruje podległymi mu strukturami, koordynuje i synchronizuje ich działania  </a:t>
            </a:r>
          </a:p>
          <a:p>
            <a:pPr algn="just"/>
            <a:endParaRPr lang="pl-PL" alt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Jaki jest ich podział? 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Główne stanowiska kierowania (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GSK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Zapasowe stanowiska kierowania (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ZSK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altLang="pl-PL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890954" y="1450191"/>
            <a:ext cx="10668000" cy="244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br>
              <a:rPr lang="pl-PL" altLang="pl-PL" sz="1100" u="sng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ORGANIZACJA SYSTEMU KIEROWANIA W WOJEWÓDZTWIE – WYTYCZNE WOJEWODY</a:t>
            </a:r>
          </a:p>
          <a:p>
            <a:pPr algn="just">
              <a:lnSpc>
                <a:spcPct val="110000"/>
              </a:lnSpc>
            </a:pPr>
            <a:r>
              <a:rPr lang="pl-PL" altLang="pl-P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Główne stanowisko kierowania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przygotowuje się: </a:t>
            </a:r>
          </a:p>
          <a:p>
            <a:pPr algn="just">
              <a:lnSpc>
                <a:spcPct val="110000"/>
              </a:lnSpc>
            </a:pPr>
            <a:endParaRPr lang="pl-PL" alt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alt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w stałej siedzibie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– 100% składu etatowego GSK</a:t>
            </a: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w  zapasowym miejscu pracy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- dla wydzielonej części sił i środków GSK dyslokowanych ze stałej siedziby</a:t>
            </a:r>
          </a:p>
          <a:p>
            <a:pPr algn="just">
              <a:lnSpc>
                <a:spcPct val="110000"/>
              </a:lnSpc>
            </a:pP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Uwaga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– zgodnie z decyzją wojewody, wszystkie podmioty wchodzące w skład systemu kierowania bezpieczeństwem narodowym </a:t>
            </a:r>
          </a:p>
          <a:p>
            <a:pPr algn="just">
              <a:lnSpc>
                <a:spcPct val="110000"/>
              </a:lnSpc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województwie, przygotowują swoje SK jak powyżej </a:t>
            </a: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90954" y="3835972"/>
            <a:ext cx="1066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altLang="pl-P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Zapasowe miejsce pracy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to obiekt/y budowlane, które zapewniają </a:t>
            </a: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możliwość kontynuacji realizowanych przedsięwzięć w razie zagrożenia zniszczenia stałej siedziby lub jej części.  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Prostokąt 4"/>
          <p:cNvSpPr/>
          <p:nvPr/>
        </p:nvSpPr>
        <p:spPr>
          <a:xfrm>
            <a:off x="890954" y="4384001"/>
            <a:ext cx="1078523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altLang="pl-P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Główne stanowiska kierowania </a:t>
            </a:r>
            <a:r>
              <a:rPr lang="pl-P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organizują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wojewoda w oparciu o Centrum Zarządzania Kryzysowego WBZK oraz inne wydzielone pomieszczenia urzędu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kierownicy zespolonych służb, inspekcji i straży działających pod zwierzchnictwem wojewody w wydzielonych pomieszczeniach tych organów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marszałek województwa, w wydzielonych pomieszczeniach urzędu marszałkowskiego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organy wykonawcze samorządu terytorialnego, w oparciu o miejskie lub powiatowe Centra Zarządzania Kryzysowego lub inne wydzielone i przygotowane pomieszczenia tych organów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658415" y="2204235"/>
            <a:ext cx="11031415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br>
              <a:rPr lang="pl-PL" altLang="pl-PL" sz="1100" u="sng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pl-PL" altLang="pl-P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Zapasowe stanowisko kierowania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to położone poza stałą siedzibą organu właściwie przygotowany i utrzymany budynek, spełniający ustalone wymogi techniczno-budowlane oraz zdolności ochronno-obronne, wyposażony w określone urządzenia i sprzęt specjalny spełniający wyznaczone obiektowi funkcje oraz zapewniający warunki do pracy i odpoczynku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Na szczeblu województwa -  organizuje i rozwija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tylko wojewoda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Obowiązek zapewnienia miejsc pracy na ZSK</a:t>
            </a: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Marszałkowi województwa (przedstawiciele lub grupa operacyjna)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Komisarzowi rządowemu (ustanowionemu na podstawie odrębnych przepisów)</a:t>
            </a: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Uwaga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– lokalizacja obiektów przeznaczonych na organizację i funkcjonowanie ZSK objęta jest przepisami o ochronie informacji niejawnych</a:t>
            </a: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00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335276" y="1936215"/>
            <a:ext cx="1149330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CEL ORGANIZACJI STANOWISK KIEROWANIA</a:t>
            </a:r>
          </a:p>
          <a:p>
            <a:pPr lvl="0"/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Cel organizacji Głównego Stanowiska Kierowania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apewnienie ciągłości podejmowania decyzji i działań dla utrzymania bezpieczeństwa na terenie województwa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realizacja zadań operacyjnych wynikających z planu operacyjnego 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monitorowanie źródeł, rodzajów, kierunków i skali zagrożeń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zapobieganie powstawaniu zagrożeń, a także usuwanie ich skutków  </a:t>
            </a: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Cel organizacji Zapasowego Miejsca Pracy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pojawiające się realne zagrożenie dla zdrowia lub życia ludzi, lub częściowe zniszczenie dotychczas zajmowanych pomieszczeń i brak możliwości kontynuacji bieżących zadań w stałej siedzibie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Cel organizacji Zapasowego Stanowiska Kierowania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brak możliwości funkcjonowania w całości lub w części elementów struktury organizacyjnej GSK zarówno w stałej siedzibie jak i w ZMP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06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417342" y="2018523"/>
            <a:ext cx="1127056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W SKŁAD SYSTEMU KIEROWANIA WOJEWÓDZTWA MAZOWIECKIEGO WCHODZĄ:</a:t>
            </a: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1) GSK wojewody, organizowane w stałej siedzibie, w ZMP oraz na ZSK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2) GSK kierowników zespolonych służb, inspekcji i straży działających pod zwierzchnictwem wojewody, organizowanych w stałej siedzibie      i w ZMP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3) GSK organów wykonawczych samorządu terytorialnego organizowanych w stałej siedzibie i w ZMP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a)  starostów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b) prezydentów miast na prawach powiatu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c) wójtów (burmistrzów lub prezydentów miast)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4) GSK Marszałka Województwa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5) GSK organów niezespolonej administracji rządowej, mających siedzibę na terenie  województwa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6) GSK jednostek organizacyjnych podporządkowanych wojewodzie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7) stałe dyżury organów wymienionych w pkt. 1 - 6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8) stałe dyżury przedsiębiorców oraz kierowników jednostek organizacyjnych i organizacji społecznych mających swoją siedzibę na terenie województwa mazowieckiego, wytypowanych przez marszałka województwa, starostów, wójtów, burmistrzów i prezydentów miast, do wykonywania zadań obronnych</a:t>
            </a:r>
          </a:p>
        </p:txBody>
      </p:sp>
    </p:spTree>
    <p:extLst>
      <p:ext uri="{BB962C8B-B14F-4D97-AF65-F5344CB8AC3E}">
        <p14:creationId xmlns:p14="http://schemas.microsoft.com/office/powerpoint/2010/main" val="49302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cxnSp>
        <p:nvCxnSpPr>
          <p:cNvPr id="8" name="AutoShape 12"/>
          <p:cNvCxnSpPr>
            <a:cxnSpLocks noChangeShapeType="1"/>
          </p:cNvCxnSpPr>
          <p:nvPr/>
        </p:nvCxnSpPr>
        <p:spPr bwMode="auto">
          <a:xfrm rot="10800000" flipH="1" flipV="1">
            <a:off x="1042988" y="3582988"/>
            <a:ext cx="7937" cy="1189037"/>
          </a:xfrm>
          <a:prstGeom prst="bentConnector3">
            <a:avLst>
              <a:gd name="adj1" fmla="val -288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13"/>
          <p:cNvCxnSpPr>
            <a:cxnSpLocks noChangeShapeType="1"/>
          </p:cNvCxnSpPr>
          <p:nvPr/>
        </p:nvCxnSpPr>
        <p:spPr bwMode="auto">
          <a:xfrm rot="10800000" flipH="1" flipV="1">
            <a:off x="1042988" y="3582988"/>
            <a:ext cx="7937" cy="2054225"/>
          </a:xfrm>
          <a:prstGeom prst="bentConnector3">
            <a:avLst>
              <a:gd name="adj1" fmla="val -288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368006" y="4292600"/>
            <a:ext cx="427068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altLang="pl-PL" sz="12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Prezydenta RP;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Prezesa Rady Ministrów;</a:t>
            </a:r>
          </a:p>
          <a:p>
            <a:pPr>
              <a:spcBef>
                <a:spcPts val="0"/>
              </a:spcBef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ministrów, centralnych organów administracji rządowej;</a:t>
            </a:r>
          </a:p>
          <a:p>
            <a:pPr>
              <a:spcBef>
                <a:spcPts val="0"/>
              </a:spcBef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wojewodów;</a:t>
            </a:r>
            <a:b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kierowników urzędów centralnych niewchodzących</a:t>
            </a:r>
          </a:p>
          <a:p>
            <a:pPr marL="93663" indent="-93663">
              <a:spcBef>
                <a:spcPts val="0"/>
              </a:spcBef>
              <a:buNone/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 w skład administracji rządowej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kierowników zespolonych służb, inspekcji  i straży działających pod zwierzchnictwem wojewody oraz organów administracji niezespolonej, ustalonych przez ministrów i wojewodów stosownie do kompetencji;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organów wykonawczych samorządu terytorialnego</a:t>
            </a:r>
            <a:r>
              <a:rPr lang="pl-PL" altLang="pl-PL" sz="1200" dirty="0">
                <a:latin typeface="Arial Narrow" pitchFamily="34" charset="0"/>
              </a:rPr>
              <a:t>;</a:t>
            </a:r>
          </a:p>
        </p:txBody>
      </p:sp>
      <p:sp>
        <p:nvSpPr>
          <p:cNvPr id="12" name="AutoShape 17"/>
          <p:cNvSpPr>
            <a:spLocks/>
          </p:cNvSpPr>
          <p:nvPr/>
        </p:nvSpPr>
        <p:spPr bwMode="auto">
          <a:xfrm>
            <a:off x="8206154" y="4365105"/>
            <a:ext cx="140554" cy="572540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0"/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8638688" y="3265855"/>
            <a:ext cx="16541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MINISTER OBRONY NARODOWEJ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2897188" y="3119438"/>
            <a:ext cx="1962150" cy="646331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MINISTER </a:t>
            </a:r>
            <a:b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WŁAŚCIWY DO SPRAW WEWNĘTRZYNYCH</a:t>
            </a:r>
          </a:p>
        </p:txBody>
      </p:sp>
      <p:sp>
        <p:nvSpPr>
          <p:cNvPr id="16" name="AutoShape 21"/>
          <p:cNvSpPr>
            <a:spLocks/>
          </p:cNvSpPr>
          <p:nvPr/>
        </p:nvSpPr>
        <p:spPr bwMode="auto">
          <a:xfrm>
            <a:off x="4220368" y="4772025"/>
            <a:ext cx="193357" cy="1644233"/>
          </a:xfrm>
          <a:prstGeom prst="leftBrace">
            <a:avLst>
              <a:gd name="adj1" fmla="val 87712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0"/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 flipH="1">
            <a:off x="5310554" y="5005755"/>
            <a:ext cx="518074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127315" y="5215929"/>
            <a:ext cx="11723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Arial Narrow" pitchFamily="34" charset="0"/>
              </a:rPr>
              <a:t>SAMODZIELNIE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0567988" y="3284537"/>
            <a:ext cx="0" cy="1721217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 flipH="1">
            <a:off x="8532813" y="3274891"/>
            <a:ext cx="203517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8932862" y="3009901"/>
            <a:ext cx="1360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Arial" panose="020B0604020202020204" pitchFamily="34" charset="0"/>
                <a:cs typeface="Arial" panose="020B0604020202020204" pitchFamily="34" charset="0"/>
              </a:rPr>
              <a:t>SAMODZIELNIE</a:t>
            </a:r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>
            <a:off x="1979612" y="2781300"/>
            <a:ext cx="563959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" name="Line 30"/>
          <p:cNvSpPr>
            <a:spLocks noChangeShapeType="1"/>
          </p:cNvSpPr>
          <p:nvPr/>
        </p:nvSpPr>
        <p:spPr bwMode="auto">
          <a:xfrm>
            <a:off x="7619204" y="2781300"/>
            <a:ext cx="18257" cy="388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" name="Line 31"/>
          <p:cNvSpPr>
            <a:spLocks noChangeShapeType="1"/>
          </p:cNvSpPr>
          <p:nvPr/>
        </p:nvSpPr>
        <p:spPr bwMode="auto">
          <a:xfrm>
            <a:off x="8346709" y="4649178"/>
            <a:ext cx="1838326" cy="219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 flipH="1" flipV="1">
            <a:off x="10167937" y="3716338"/>
            <a:ext cx="0" cy="935037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" name="Line 33"/>
          <p:cNvSpPr>
            <a:spLocks noChangeShapeType="1"/>
          </p:cNvSpPr>
          <p:nvPr/>
        </p:nvSpPr>
        <p:spPr bwMode="auto">
          <a:xfrm flipH="1">
            <a:off x="8512174" y="3742593"/>
            <a:ext cx="1655763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1979613" y="278130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5098743" y="2510535"/>
            <a:ext cx="17341" cy="28406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4" name="Prostokąt 33"/>
          <p:cNvSpPr/>
          <p:nvPr/>
        </p:nvSpPr>
        <p:spPr>
          <a:xfrm>
            <a:off x="335280" y="1549936"/>
            <a:ext cx="107313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RODZAJE STANOWISK KIEROWANIA  ORGANY ODPOWIEDZIALNE ZA ICH PRZYGOTOWANIE  </a:t>
            </a:r>
          </a:p>
        </p:txBody>
      </p:sp>
      <p:sp>
        <p:nvSpPr>
          <p:cNvPr id="35" name="Prostokąt 34"/>
          <p:cNvSpPr/>
          <p:nvPr/>
        </p:nvSpPr>
        <p:spPr>
          <a:xfrm>
            <a:off x="3441333" y="1935383"/>
            <a:ext cx="3332162" cy="561853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STANOWISKA KIEROWANIA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1050925" y="3119438"/>
            <a:ext cx="1773238" cy="99377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GŁÓWNE</a:t>
            </a: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STANOWISKA </a:t>
            </a: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KIEROWANIA</a:t>
            </a:r>
          </a:p>
        </p:txBody>
      </p:sp>
      <p:sp>
        <p:nvSpPr>
          <p:cNvPr id="37" name="Prostokąt 36"/>
          <p:cNvSpPr/>
          <p:nvPr/>
        </p:nvSpPr>
        <p:spPr>
          <a:xfrm>
            <a:off x="1050926" y="4292601"/>
            <a:ext cx="1773238" cy="713154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STAŁE SIEDZIBY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1050925" y="5376864"/>
            <a:ext cx="1773239" cy="648798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ZAPASOWE MIEJSCA PRACY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6754813" y="3170238"/>
            <a:ext cx="1728787" cy="105092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ZAPASOWE</a:t>
            </a: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STANOWIASKA </a:t>
            </a: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KIEROWANIA</a:t>
            </a:r>
          </a:p>
        </p:txBody>
      </p:sp>
      <p:cxnSp>
        <p:nvCxnSpPr>
          <p:cNvPr id="47" name="Łącznik prostoliniowy 46"/>
          <p:cNvCxnSpPr/>
          <p:nvPr/>
        </p:nvCxnSpPr>
        <p:spPr>
          <a:xfrm flipH="1">
            <a:off x="3124599" y="4009292"/>
            <a:ext cx="2716" cy="154685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oliniowy 47"/>
          <p:cNvCxnSpPr/>
          <p:nvPr/>
        </p:nvCxnSpPr>
        <p:spPr>
          <a:xfrm>
            <a:off x="3124599" y="5556145"/>
            <a:ext cx="108829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oliniowy 55"/>
          <p:cNvCxnSpPr>
            <a:endCxn id="4" idx="1"/>
          </p:cNvCxnSpPr>
          <p:nvPr/>
        </p:nvCxnSpPr>
        <p:spPr>
          <a:xfrm>
            <a:off x="3997569" y="4501355"/>
            <a:ext cx="370437" cy="1879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 flipV="1">
            <a:off x="3997569" y="3742360"/>
            <a:ext cx="0" cy="75899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/>
          <p:nvPr/>
        </p:nvCxnSpPr>
        <p:spPr>
          <a:xfrm>
            <a:off x="2824163" y="4009292"/>
            <a:ext cx="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Line 27"/>
          <p:cNvSpPr>
            <a:spLocks noChangeShapeType="1"/>
          </p:cNvSpPr>
          <p:nvPr/>
        </p:nvSpPr>
        <p:spPr bwMode="auto">
          <a:xfrm flipH="1">
            <a:off x="2824163" y="4009292"/>
            <a:ext cx="303151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68" name="Line 27"/>
          <p:cNvSpPr>
            <a:spLocks noChangeShapeType="1"/>
          </p:cNvSpPr>
          <p:nvPr/>
        </p:nvSpPr>
        <p:spPr bwMode="auto">
          <a:xfrm flipH="1" flipV="1">
            <a:off x="2824162" y="3723055"/>
            <a:ext cx="1192487" cy="2344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pl-PL"/>
          </a:p>
        </p:txBody>
      </p:sp>
      <p:sp>
        <p:nvSpPr>
          <p:cNvPr id="4" name="Nawias klamrowy otwierający 3"/>
          <p:cNvSpPr/>
          <p:nvPr/>
        </p:nvSpPr>
        <p:spPr>
          <a:xfrm>
            <a:off x="4368006" y="4377010"/>
            <a:ext cx="45719" cy="28627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31550" y="2276475"/>
            <a:ext cx="6848963" cy="307975"/>
            <a:chOff x="400" y="768"/>
            <a:chExt cx="4248" cy="194"/>
          </a:xfrm>
          <a:solidFill>
            <a:schemeClr val="bg1"/>
          </a:solidFill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400" y="768"/>
              <a:ext cx="1056" cy="19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równoległy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464" y="768"/>
              <a:ext cx="1056" cy="19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stopniowy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528" y="768"/>
              <a:ext cx="1056" cy="19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wybiórczy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592" y="768"/>
              <a:ext cx="1056" cy="19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mieszany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635487" y="3505201"/>
            <a:ext cx="8483600" cy="363537"/>
            <a:chOff x="240" y="1739"/>
            <a:chExt cx="5200" cy="229"/>
          </a:xfrm>
        </p:grpSpPr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336" y="1968"/>
              <a:ext cx="5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240" y="1739"/>
              <a:ext cx="120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Szczebel centralny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635487" y="4465638"/>
            <a:ext cx="8534400" cy="363537"/>
            <a:chOff x="240" y="1739"/>
            <a:chExt cx="5200" cy="229"/>
          </a:xfrm>
        </p:grpSpPr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36" y="1968"/>
              <a:ext cx="5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40" y="1739"/>
              <a:ext cx="120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Szczebel wojewódzki</a:t>
              </a:r>
            </a:p>
          </p:txBody>
        </p:sp>
      </p:grp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635487" y="6263908"/>
            <a:ext cx="8534400" cy="360363"/>
            <a:chOff x="240" y="1739"/>
            <a:chExt cx="5200" cy="229"/>
          </a:xfrm>
        </p:grpSpPr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36" y="1968"/>
              <a:ext cx="5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240" y="1739"/>
              <a:ext cx="120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chemeClr val="folHlink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folHlink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l-PL" alt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Szczebel gminny</a:t>
              </a:r>
            </a:p>
          </p:txBody>
        </p:sp>
      </p:grp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2582025" y="2820865"/>
            <a:ext cx="203200" cy="1016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3076242" y="2825751"/>
            <a:ext cx="211137" cy="1976437"/>
          </a:xfrm>
          <a:prstGeom prst="downArrow">
            <a:avLst>
              <a:gd name="adj1" fmla="val 50000"/>
              <a:gd name="adj2" fmla="val 23402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>
              <a:solidFill>
                <a:schemeClr val="tx1"/>
              </a:solidFill>
            </a:endParaRPr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auto">
          <a:xfrm>
            <a:off x="3627559" y="2825751"/>
            <a:ext cx="203200" cy="3606536"/>
          </a:xfrm>
          <a:prstGeom prst="downArrow">
            <a:avLst>
              <a:gd name="adj1" fmla="val 50000"/>
              <a:gd name="adj2" fmla="val 37343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4695098" y="2841626"/>
            <a:ext cx="203200" cy="972343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>
            <a:off x="4716102" y="3903908"/>
            <a:ext cx="185770" cy="89828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>
            <a:off x="4711372" y="4829175"/>
            <a:ext cx="186926" cy="917208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4716102" y="5719396"/>
            <a:ext cx="185770" cy="88127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6038606" y="2852738"/>
            <a:ext cx="203200" cy="1016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6862862" y="2782888"/>
            <a:ext cx="203200" cy="2019300"/>
          </a:xfrm>
          <a:prstGeom prst="downArrow">
            <a:avLst>
              <a:gd name="adj1" fmla="val 50000"/>
              <a:gd name="adj2" fmla="val 24843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7908925" y="2845534"/>
            <a:ext cx="203200" cy="1016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8780951" y="2825752"/>
            <a:ext cx="203200" cy="3793198"/>
          </a:xfrm>
          <a:prstGeom prst="downArrow">
            <a:avLst>
              <a:gd name="adj1" fmla="val 50000"/>
              <a:gd name="adj2" fmla="val 37343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7908925" y="3861534"/>
            <a:ext cx="190500" cy="9525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>
            <a:off x="8345531" y="2831306"/>
            <a:ext cx="211137" cy="1976437"/>
          </a:xfrm>
          <a:prstGeom prst="downArrow">
            <a:avLst>
              <a:gd name="adj1" fmla="val 50000"/>
              <a:gd name="adj2" fmla="val 23402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6025173" y="5719396"/>
            <a:ext cx="215900" cy="904875"/>
          </a:xfrm>
          <a:prstGeom prst="downArrow">
            <a:avLst>
              <a:gd name="adj1" fmla="val 50000"/>
              <a:gd name="adj2" fmla="val 10477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7866917" y="5671771"/>
            <a:ext cx="190500" cy="9525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folHlink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33" name="Prostokąt 32"/>
          <p:cNvSpPr/>
          <p:nvPr/>
        </p:nvSpPr>
        <p:spPr>
          <a:xfrm>
            <a:off x="3280081" y="1751838"/>
            <a:ext cx="52767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SPOSOBY ROZWIJANIA STANOWISK KIEROWANIA 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1066800" y="2571581"/>
            <a:ext cx="101521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ZAGADNIENIA:</a:t>
            </a:r>
          </a:p>
          <a:p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Podstawy prawne funkcjonowania stanowisk kierowania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Propozycja nowelizacji Zarządzenia Wojewody Mazowieckiego  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Ogólne założenia systemu kierowania bezpieczeństwem państwa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System kierowania bezpieczeństwem narodowym w województwie</a:t>
            </a: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Rodzaje stanowisk kierowania tworzone na potrzeby kierowania bezpieczeństwem w województwie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Struktura organizacyjna stanowisk kierowania wojewody mazowieckiego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Ogólne zadania zespołów zadaniowych SK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Osoby funkcyjne odpowiedzialne za organizację i właściwe funkcjonowanie SK</a:t>
            </a:r>
          </a:p>
          <a:p>
            <a:pPr marL="285750" indent="-285750"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Podział zadań w procesie organizacji i przygotowania do rozwinięcia SK  </a:t>
            </a:r>
          </a:p>
          <a:p>
            <a:pPr>
              <a:buClr>
                <a:schemeClr val="tx1"/>
              </a:buClr>
              <a:buSzPts val="2800"/>
            </a:pP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39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Oval 45"/>
          <p:cNvSpPr>
            <a:spLocks noChangeArrowheads="1"/>
          </p:cNvSpPr>
          <p:nvPr/>
        </p:nvSpPr>
        <p:spPr bwMode="auto">
          <a:xfrm>
            <a:off x="3807725" y="1162050"/>
            <a:ext cx="2737537" cy="1133475"/>
          </a:xfrm>
          <a:prstGeom prst="ellipse">
            <a:avLst/>
          </a:prstGeom>
          <a:gradFill rotWithShape="1">
            <a:gsLst>
              <a:gs pos="0">
                <a:srgbClr val="F2F2F2"/>
              </a:gs>
              <a:gs pos="50000">
                <a:srgbClr val="F2F2F2">
                  <a:gamma/>
                  <a:shade val="46275"/>
                  <a:invGamma/>
                </a:srgbClr>
              </a:gs>
              <a:gs pos="100000">
                <a:srgbClr val="F2F2F2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ZESPÓŁ KIEROWANIA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200" b="1" dirty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pl-PL" sz="1200" b="1" dirty="0">
                <a:latin typeface="Arial" pitchFamily="34" charset="0"/>
                <a:cs typeface="Arial" pitchFamily="34" charset="0"/>
              </a:rPr>
              <a:t>(kierowany przez Wojewodę)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30"/>
          <p:cNvSpPr>
            <a:spLocks noChangeArrowheads="1"/>
          </p:cNvSpPr>
          <p:nvPr/>
        </p:nvSpPr>
        <p:spPr bwMode="auto">
          <a:xfrm>
            <a:off x="8000634" y="3939198"/>
            <a:ext cx="1984375" cy="5603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ZESPÓŁ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STAŁEGO DYŻURU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44"/>
          <p:cNvSpPr>
            <a:spLocks noChangeArrowheads="1"/>
          </p:cNvSpPr>
          <p:nvPr/>
        </p:nvSpPr>
        <p:spPr bwMode="auto">
          <a:xfrm>
            <a:off x="682626" y="1448594"/>
            <a:ext cx="2238375" cy="5603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ZESPÓŁ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OPERACYJNY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9"/>
          <p:cNvSpPr>
            <a:spLocks noChangeArrowheads="1"/>
          </p:cNvSpPr>
          <p:nvPr/>
        </p:nvSpPr>
        <p:spPr bwMode="auto">
          <a:xfrm>
            <a:off x="4699489" y="3939198"/>
            <a:ext cx="2360612" cy="5603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PION OCHRONY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INFORMACJI NIEJAWNYCH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3"/>
          <p:cNvSpPr>
            <a:spLocks noChangeArrowheads="1"/>
          </p:cNvSpPr>
          <p:nvPr/>
        </p:nvSpPr>
        <p:spPr bwMode="auto">
          <a:xfrm>
            <a:off x="7411061" y="1448595"/>
            <a:ext cx="2257425" cy="5603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ZESPÓŁ OBSŁUGI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MEDIALNEJ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8"/>
          <p:cNvSpPr>
            <a:spLocks noChangeArrowheads="1"/>
          </p:cNvSpPr>
          <p:nvPr/>
        </p:nvSpPr>
        <p:spPr bwMode="auto">
          <a:xfrm>
            <a:off x="665163" y="3939198"/>
            <a:ext cx="1974850" cy="5603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>
                  <a:gamma/>
                  <a:shade val="46275"/>
                  <a:invGamma/>
                </a:srgbClr>
              </a:gs>
              <a:gs pos="50000">
                <a:srgbClr val="F2F2F2"/>
              </a:gs>
              <a:gs pos="100000">
                <a:srgbClr val="F2F2F2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ZESPÓŁ</a:t>
            </a:r>
            <a:endParaRPr kumimoji="0" lang="pl-PL" altLang="pl-PL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ZABEZPIECZENIA</a:t>
            </a:r>
            <a:endParaRPr kumimoji="0" lang="pl-PL" altLang="pl-PL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5163" y="5201384"/>
            <a:ext cx="2946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zabezpieczenia ogólnego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52463" y="4763782"/>
            <a:ext cx="2946400" cy="333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zabezpieczenia logistycznego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652463" y="5637091"/>
            <a:ext cx="2946400" cy="327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łączności i informatyki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699489" y="5363551"/>
            <a:ext cx="3336925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Kancelaria tajna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4699489" y="4824107"/>
            <a:ext cx="3287712" cy="273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Sekcja ds. ochrony informacji niejawnych</a:t>
            </a:r>
            <a:endParaRPr lang="pl-PL" altLang="pl-PL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65163" y="3339368"/>
            <a:ext cx="2946400" cy="328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Sekcja opracowania dokumentów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2626" y="2914650"/>
            <a:ext cx="2946400" cy="314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planowania i rozpoznania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682626" y="2557340"/>
            <a:ext cx="2946400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działań bieżących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682626" y="2174081"/>
            <a:ext cx="2946400" cy="252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kierowania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6406537" y="2302363"/>
            <a:ext cx="3287713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Sekcja prasowa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34"/>
          <p:cNvSpPr>
            <a:spLocks noChangeArrowheads="1"/>
          </p:cNvSpPr>
          <p:nvPr/>
        </p:nvSpPr>
        <p:spPr bwMode="auto">
          <a:xfrm>
            <a:off x="6406537" y="3154300"/>
            <a:ext cx="3287713" cy="274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Rzecznik prasowy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AutoShape 40"/>
          <p:cNvSpPr>
            <a:spLocks noChangeShapeType="1"/>
          </p:cNvSpPr>
          <p:nvPr/>
        </p:nvSpPr>
        <p:spPr bwMode="auto">
          <a:xfrm flipH="1">
            <a:off x="446576" y="1680064"/>
            <a:ext cx="19050" cy="18176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" name="AutoShape 39"/>
          <p:cNvSpPr>
            <a:spLocks noChangeShapeType="1"/>
          </p:cNvSpPr>
          <p:nvPr/>
        </p:nvSpPr>
        <p:spPr bwMode="auto">
          <a:xfrm>
            <a:off x="479426" y="2302363"/>
            <a:ext cx="2032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9" name="AutoShape 16"/>
          <p:cNvSpPr>
            <a:spLocks noChangeShapeType="1"/>
          </p:cNvSpPr>
          <p:nvPr/>
        </p:nvSpPr>
        <p:spPr bwMode="auto">
          <a:xfrm>
            <a:off x="490538" y="2709496"/>
            <a:ext cx="1746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0" name="AutoShape 23"/>
          <p:cNvSpPr>
            <a:spLocks noChangeShapeType="1"/>
          </p:cNvSpPr>
          <p:nvPr/>
        </p:nvSpPr>
        <p:spPr bwMode="auto">
          <a:xfrm>
            <a:off x="465626" y="3146670"/>
            <a:ext cx="176213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1" name="AutoShape 17"/>
          <p:cNvSpPr>
            <a:spLocks noChangeShapeType="1"/>
          </p:cNvSpPr>
          <p:nvPr/>
        </p:nvSpPr>
        <p:spPr bwMode="auto">
          <a:xfrm>
            <a:off x="461963" y="3503674"/>
            <a:ext cx="2032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2" name="AutoShape 15"/>
          <p:cNvSpPr>
            <a:spLocks noChangeShapeType="1"/>
          </p:cNvSpPr>
          <p:nvPr/>
        </p:nvSpPr>
        <p:spPr bwMode="auto">
          <a:xfrm>
            <a:off x="477837" y="4332165"/>
            <a:ext cx="0" cy="1917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3" name="AutoShape 5"/>
          <p:cNvSpPr>
            <a:spLocks noChangeShapeType="1"/>
          </p:cNvSpPr>
          <p:nvPr/>
        </p:nvSpPr>
        <p:spPr bwMode="auto">
          <a:xfrm>
            <a:off x="477837" y="5800603"/>
            <a:ext cx="174626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5" name="AutoShape 11"/>
          <p:cNvSpPr>
            <a:spLocks noChangeShapeType="1"/>
          </p:cNvSpPr>
          <p:nvPr/>
        </p:nvSpPr>
        <p:spPr bwMode="auto">
          <a:xfrm>
            <a:off x="488950" y="5353784"/>
            <a:ext cx="193676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7" name="AutoShape 21"/>
          <p:cNvSpPr>
            <a:spLocks noChangeShapeType="1"/>
          </p:cNvSpPr>
          <p:nvPr/>
        </p:nvSpPr>
        <p:spPr bwMode="auto">
          <a:xfrm flipH="1">
            <a:off x="9694250" y="2426493"/>
            <a:ext cx="1746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8" name="AutoShape 31"/>
          <p:cNvSpPr>
            <a:spLocks noChangeShapeType="1"/>
          </p:cNvSpPr>
          <p:nvPr/>
        </p:nvSpPr>
        <p:spPr bwMode="auto">
          <a:xfrm flipH="1">
            <a:off x="8231188" y="3175"/>
            <a:ext cx="1746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9" name="AutoShape 38"/>
          <p:cNvSpPr>
            <a:spLocks noChangeShapeType="1"/>
          </p:cNvSpPr>
          <p:nvPr/>
        </p:nvSpPr>
        <p:spPr bwMode="auto">
          <a:xfrm flipH="1">
            <a:off x="9690893" y="1806575"/>
            <a:ext cx="1746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0" name="AutoShape 12"/>
          <p:cNvSpPr>
            <a:spLocks noChangeShapeType="1"/>
          </p:cNvSpPr>
          <p:nvPr/>
        </p:nvSpPr>
        <p:spPr bwMode="auto">
          <a:xfrm>
            <a:off x="4556492" y="4315801"/>
            <a:ext cx="9525" cy="11874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2" name="AutoShape 1"/>
          <p:cNvSpPr>
            <a:spLocks noChangeShapeType="1"/>
          </p:cNvSpPr>
          <p:nvPr/>
        </p:nvSpPr>
        <p:spPr bwMode="auto">
          <a:xfrm>
            <a:off x="4553439" y="5496779"/>
            <a:ext cx="1460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652463" y="6080125"/>
            <a:ext cx="2946400" cy="3394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Grupa organizacyjno - techniczna</a:t>
            </a:r>
            <a:endParaRPr kumimoji="0" lang="pl-PL" altLang="pl-PL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AutoShape 3"/>
          <p:cNvSpPr>
            <a:spLocks noChangeShapeType="1"/>
          </p:cNvSpPr>
          <p:nvPr/>
        </p:nvSpPr>
        <p:spPr bwMode="auto">
          <a:xfrm>
            <a:off x="477837" y="6249865"/>
            <a:ext cx="174626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6" name="Rectangle 20"/>
          <p:cNvSpPr>
            <a:spLocks noChangeArrowheads="1"/>
          </p:cNvSpPr>
          <p:nvPr/>
        </p:nvSpPr>
        <p:spPr bwMode="auto">
          <a:xfrm>
            <a:off x="6403180" y="2733674"/>
            <a:ext cx="3287713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Sekcja informacyjna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AutoShape 19"/>
          <p:cNvSpPr>
            <a:spLocks noChangeShapeType="1"/>
          </p:cNvSpPr>
          <p:nvPr/>
        </p:nvSpPr>
        <p:spPr bwMode="auto">
          <a:xfrm flipH="1">
            <a:off x="9712964" y="2873374"/>
            <a:ext cx="1746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5136905" y="557989"/>
            <a:ext cx="71292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Graficzny model blokowy struktury organizacyjnej GSK.</a:t>
            </a:r>
            <a:endParaRPr kumimoji="0" lang="pl-PL" altLang="pl-PL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pl-PL" altLang="pl-PL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449263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br>
              <a:rPr kumimoji="0" lang="pl-PL" alt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64"/>
          <p:cNvSpPr>
            <a:spLocks noChangeArrowheads="1"/>
          </p:cNvSpPr>
          <p:nvPr/>
        </p:nvSpPr>
        <p:spPr bwMode="auto">
          <a:xfrm>
            <a:off x="585788" y="269704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	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65"/>
          <p:cNvSpPr>
            <a:spLocks noChangeArrowheads="1"/>
          </p:cNvSpPr>
          <p:nvPr/>
        </p:nvSpPr>
        <p:spPr bwMode="auto">
          <a:xfrm>
            <a:off x="0" y="320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       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69"/>
          <p:cNvSpPr>
            <a:spLocks noChangeArrowheads="1"/>
          </p:cNvSpPr>
          <p:nvPr/>
        </p:nvSpPr>
        <p:spPr bwMode="auto">
          <a:xfrm>
            <a:off x="1652588" y="496942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Łącznik prostoliniowy 59"/>
          <p:cNvCxnSpPr/>
          <p:nvPr/>
        </p:nvCxnSpPr>
        <p:spPr>
          <a:xfrm>
            <a:off x="477837" y="4332165"/>
            <a:ext cx="17462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oliniowy 63"/>
          <p:cNvCxnSpPr>
            <a:endCxn id="15" idx="1"/>
          </p:cNvCxnSpPr>
          <p:nvPr/>
        </p:nvCxnSpPr>
        <p:spPr>
          <a:xfrm>
            <a:off x="477837" y="4930469"/>
            <a:ext cx="174626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oliniowy 65"/>
          <p:cNvCxnSpPr/>
          <p:nvPr/>
        </p:nvCxnSpPr>
        <p:spPr>
          <a:xfrm flipV="1">
            <a:off x="4561254" y="4332165"/>
            <a:ext cx="138235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oliniowy 68"/>
          <p:cNvCxnSpPr/>
          <p:nvPr/>
        </p:nvCxnSpPr>
        <p:spPr>
          <a:xfrm>
            <a:off x="9865520" y="1806574"/>
            <a:ext cx="3355" cy="1532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oliniowy 75"/>
          <p:cNvCxnSpPr/>
          <p:nvPr/>
        </p:nvCxnSpPr>
        <p:spPr>
          <a:xfrm>
            <a:off x="454697" y="1698360"/>
            <a:ext cx="217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oliniowy 82"/>
          <p:cNvCxnSpPr>
            <a:stCxn id="5" idx="3"/>
          </p:cNvCxnSpPr>
          <p:nvPr/>
        </p:nvCxnSpPr>
        <p:spPr>
          <a:xfrm flipV="1">
            <a:off x="2921001" y="1728787"/>
            <a:ext cx="886724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oliniowy 85"/>
          <p:cNvCxnSpPr>
            <a:stCxn id="3" idx="6"/>
            <a:endCxn id="7" idx="1"/>
          </p:cNvCxnSpPr>
          <p:nvPr/>
        </p:nvCxnSpPr>
        <p:spPr>
          <a:xfrm>
            <a:off x="6545262" y="1728788"/>
            <a:ext cx="865799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Łącznik prostoliniowy 91"/>
          <p:cNvCxnSpPr/>
          <p:nvPr/>
        </p:nvCxnSpPr>
        <p:spPr>
          <a:xfrm>
            <a:off x="9694250" y="3291650"/>
            <a:ext cx="21205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oliniowy 94"/>
          <p:cNvCxnSpPr>
            <a:stCxn id="3" idx="4"/>
          </p:cNvCxnSpPr>
          <p:nvPr/>
        </p:nvCxnSpPr>
        <p:spPr>
          <a:xfrm>
            <a:off x="5176494" y="2295525"/>
            <a:ext cx="0" cy="15144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oliniowy 96"/>
          <p:cNvCxnSpPr/>
          <p:nvPr/>
        </p:nvCxnSpPr>
        <p:spPr>
          <a:xfrm>
            <a:off x="1652588" y="3810000"/>
            <a:ext cx="73402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Łącznik prostoliniowy 98"/>
          <p:cNvCxnSpPr>
            <a:endCxn id="8" idx="0"/>
          </p:cNvCxnSpPr>
          <p:nvPr/>
        </p:nvCxnSpPr>
        <p:spPr>
          <a:xfrm>
            <a:off x="1652588" y="3810000"/>
            <a:ext cx="0" cy="1291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Łącznik prostoliniowy 100"/>
          <p:cNvCxnSpPr>
            <a:endCxn id="4" idx="0"/>
          </p:cNvCxnSpPr>
          <p:nvPr/>
        </p:nvCxnSpPr>
        <p:spPr>
          <a:xfrm>
            <a:off x="8992821" y="3810000"/>
            <a:ext cx="1" cy="1291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Łącznik prostoliniowy 102"/>
          <p:cNvCxnSpPr/>
          <p:nvPr/>
        </p:nvCxnSpPr>
        <p:spPr>
          <a:xfrm>
            <a:off x="5190219" y="3810000"/>
            <a:ext cx="0" cy="1291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4566017" y="4969423"/>
            <a:ext cx="1334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4806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335280" y="1494782"/>
            <a:ext cx="1147003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OSOBY FUNKCYJNE STANOWISK KIEROWANIA (szczebel województwa)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celu zapewnienia sprawnego przepływu informacji wewnątrz SK, utrzymania ciągłości pracy i właściwego kierowania wszystkimi elementami struktury organizacyjnej, określa się podległość służbową i wyznacza na nie osoby funkcyjne według poniższych zasad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Komendant stanowiska kierowania podlega bezpośrednio wojewodzie a pod względem merytorycznym – szefowi zmiany zespołu funkcjonalnego pełniącego dyżur na SK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Komendant ochrony podlega Komendantowi stanowiska kierowania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Szefowie zmian zespołów funkcjonalnych ( I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II zmiany) podlegają bezpośrednio wojewodzie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Szefowie zmian zespołów funkcjonalnych są odpowiedzialni za organizację pracy i przepływ informacji wewnątrz SK w czasie pełnienia dyżuru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Szefowie zespołów zadaniowych podlegają właściwemu szefowi zmiany zespołu funkcjonalnego, według dokonanego podziału odpowiednio na I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II zmianę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Funkcje szefów zespołów zadaniowych poszczególnych zmian, pełnią osoby funkcyjne wydziałów lub biur urzędu według ich właściwości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przypadku nieobecności na SK szefów zespołów zadaniowych, ich zastępcami są wskazami przez szefów zmian zespołów funkcjonalnych, kierownicy odpowiednio I lub II zmiany lub wskazane inne osoby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Kierownicy zmian podlegają bezpośrednio szefom zespołów zadaniowych według dokonanego podziału odpowiednio I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II zmiany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Kierownikom zmian są podporządkowane grupy, sekcje lub pojedyncze osoby wchodzące w skład zespołów zadaniowych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Na kierowników poszczególnych zmian, wyznacza się etatowych kierowników oddziałów (według właściwości) lub ich zastępców, a w przypadku braku takich stanowisk w strukturze komórek organizacyjnych urzędu, inne wskazane przez właściwych dyrektorów osoby</a:t>
            </a:r>
          </a:p>
        </p:txBody>
      </p:sp>
    </p:spTree>
    <p:extLst>
      <p:ext uri="{BB962C8B-B14F-4D97-AF65-F5344CB8AC3E}">
        <p14:creationId xmlns:p14="http://schemas.microsoft.com/office/powerpoint/2010/main" val="3875137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335280" y="1600667"/>
            <a:ext cx="1140179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OGÓLNE ZADANIA ZESPOŁÓW ZADANIOWYCH (szczebel województwa)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Zespół Kierowania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to zespół doradczy wojewody, składający się z osób pełniących kierownicze funkcje w urzędzie oraz w razie potrzeby innych wskazanych przez wojewodę ekspertów, powołanych do koordynowania i nadzoru realizacji zadań zawartych w planie operacyjnym, </a:t>
            </a:r>
          </a:p>
          <a:p>
            <a:pPr lvl="0"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a także kierowania obroną województwa</a:t>
            </a:r>
          </a:p>
          <a:p>
            <a:pPr lvl="0"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Pion Ochrony Informacji Niejawnych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odpowiada za zapewnienie ochrony informacji niejawnych na GSK zgodnie z procedurami wynikającymi z oddzielnych przepisów oraz realizację zadań w zakresie zapewnienia bezpieczeństwa i ochrony przetwarzanych informacji niejawnych</a:t>
            </a:r>
          </a:p>
          <a:p>
            <a:pPr lvl="0"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Zespół Stałego Dyżuru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zapewnia ciągłość przekazywania decyzji organów uprawnionych do uruchamiania i realizacji zadań ujętych w Planie Reagowania Obronnego RP oraz planie operacyjnym, a także przekazywania decyzji i swobodnego przepływu informacji pomiędzy organami administracji rządowej i samorządowej województwa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Zespół Operacyjny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jest zasadniczym elementem GSK odpowiedzialnym za planowanie, organizację działań i kierowanie podległymi </a:t>
            </a:r>
          </a:p>
          <a:p>
            <a:pPr lvl="0"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i nadzorowanymi jednostkami organizacyjnymi, a także kierowanie i koordynowanie działaniami wszystkich zespołów zadaniowych GSK. Zespół kieruje realizacją przedsięwzięć zawartych w planie operacyjnym. Planuje i organizuje zabezpieczenie realizacji zadań operacyjnych. Zawiera również elementy łącznikowe z SWA w zakresie wykonywania zadań wojewody - szefa obrony cywilnej województwa</a:t>
            </a:r>
          </a:p>
          <a:p>
            <a:pPr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Zespół Zabezpieczenia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zapewnia przepływ informacji w zakresie kierowania i współdziałania systemu kierowania bezpieczeństwem narodowym na terenie województwa, odpowiada za dowiązanie do odpowiedniej sieci telekomunikacyjnej oraz organizuje wszechstronne zabezpieczenie funkcjonowania SK. Zapewnia sprawne i wszechstronne zabezpieczenie funkcjonowania zespołu kierowania w tym wojewody na SK </a:t>
            </a:r>
          </a:p>
          <a:p>
            <a:pPr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Zespół Obsługi Medialnej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przeznaczony jest do obsługi prasowej wojewody, utrzymywania współpracy ze środkami masowego przekazu oraz udostępniania informacji publicznej i prowadzenia działań o charakterze informacyjno-propagandowym. Na bieżąco informuje społeczeństwo o sytuacji militarno-politycznej</a:t>
            </a:r>
          </a:p>
        </p:txBody>
      </p:sp>
    </p:spTree>
    <p:extLst>
      <p:ext uri="{BB962C8B-B14F-4D97-AF65-F5344CB8AC3E}">
        <p14:creationId xmlns:p14="http://schemas.microsoft.com/office/powerpoint/2010/main" val="1006771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644766" y="1314063"/>
            <a:ext cx="1103141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ZASADY ORGANIZACJI GŁÓWNEGO STANOWISKA KIEROWANIA  W STAŁEJ SIEDZIBIE (szczebel województwa)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GSK oprócz Zespołu kierowania, składa się z dwóch jednorodnych struktur (zespoły funkcjonalne) stanowiących odpowiednio I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II zmianę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Wojewoda decyduje o składzie obsady personalnej poszczególnych zmian Zespołu kierowania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Ciągłość funkcjonowania SK zapewniona jest poprzez zmianowy system pracy (czas trwania zmiany 12 godz.)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Poszczególne elementy struktury organizacyjnej GSK działają na podstawie określonych szczegółowych zakresów działania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Personel wchodzący w skład Zespołu kierowania, po rozwinięciu GSK w stałej siedzibie, pozostaje na dotychczas zajmowanych stanowiskach pracy usytuowanych w budynku głównym urzędu.  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Pion ochrony informacji niejawnych wraz z kancelarią tajną, również nie podlegają dyslokacji. W razie otrzymania sygnału do przemieszczenia na ZSK - obsada personalna pionu jest odpowiedzialna za sprawne zorganizowanie pracy we wskazanej lokalizacji  na zasadach opisanych planie ochrony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 sformowaniu obsady personalnej I zmiany zespołu funkcjonalnego GSK, szef zmiany wraz z określoną strukturą organizacyjną przemieszczają się do siedziby WCZK, gdzie zajmują wyznaczone pomieszczenia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Stała obsada personalna WCZK i stałego dyżuru, podlega reorganizacji, dostosowując swoją strukturę do funkcjonowania w ramach określonej struktury organizacyjnej GSK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Ze względu na ograniczenia lokalowe, obsada personalna pozostałych elementów składowych zespołu funkcjonalnego poszczególnych zmian pozostaje na dotychczasowych stanowiskach pracy, utrzymując stały kontakt z przełożonym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Struktura organizacyjna GSK w stałej siedzibie, obsada personalna jak również wykaz pomieszczeń zajmowanych przez poszczególne zespoły zadaniowe stanowią załączniki do opracowanej dokumentacji SK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Dyrektorzy komórek organizacyjnych urzędu, w których zatrudnieni pracownicy wykonują zadania w ramach GSK, zapewniają im warunki do wykonywania tych zadań, pozostawiając ich na dotychczasowych stanowiskach pracy, odciążają jednocześnie od bieżącej działalności danej komórki</a:t>
            </a:r>
          </a:p>
          <a:p>
            <a:pPr algn="just"/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WAŻNE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- bez względu na ogłoszony stan gotowości obronnej państwa, cały urząd pracuje w nie zmienionej strukturze organizacyjnej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stałej siedzibie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58110" y="1576871"/>
            <a:ext cx="1142909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SPOSÓB ROZWIJANIA GŁÓWNEGO STANOWISKA KIEROWANIA (szczebel województwa)</a:t>
            </a:r>
          </a:p>
          <a:p>
            <a:pPr algn="just"/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Polecenia (sygnały) dotyczące rozwijania wojennego systemu kierowania, w tym GSK są przekazywane w systemie stałych dyżurów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    z Rządowego Zespołu Zarządzania Kryzysowego 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Zadania te mogą być również przekazywane osobiście przez przełożonego lub osoby upoważnione przez Prezesa Rady Ministrów - przewodniczącego Rządowego Zespołu Zarządzania Kryzysowego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GSK rozwija się w stanie gotowości obronnej państwa czasu wojny poprzez uruchomienie odpowiedniego zadania operacyjnego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Zakres rozwijania GSK uzależniony jest od sytuacji polityczno-militarnej, stopnia zagrożenia, rodzaju, miejsca i zakresu powstania konfliktu.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GSK rozwijane jest stopniowo poprzez kolejne rozwijanie jego elementów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algn="just"/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W pierwszej kolejności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- osiąga gotowość Zespół operacyjny oraz Zespół zabezpieczenia wraz z grupą organizacyjno – techniczną  przystępując do przygotowania i uruchomienia miejsc pracy zespołom zadaniowym rozlokowanym w rejonie WCZK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algn="just"/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W drugiej kolejności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– pozostałe elementy struktury organizacyjnej GSK I zmiany zespołu funkcjonalnego rozmieszczone poza rejonem WCZK. W tym etapie następuje ukompletowanie Zespołu kierowania 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obu przypadkach, każdorazowo podczas rozwijania GSK w stałej siedzibie uczestnikami tego procesu są osoby wchodzące w skład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    I zmiany zespołu funkcjonalnego, zgodnie z opracowaną obsadą etatową GSK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Rozwijaniem GSK kieruje dyrektor WBZK lub jego zastępca. W sytuacjach wykluczających funkcjonowanie wymienionych osób funkcyjnych, wojewoda wyznacza inną osobę. Za właściwe rozwinięcie i przygotowanie GSK odpowiada Komendant stanowiska kierowania  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Sposób powiadamiania kierownictwa urzędu, a także innych osób funkcyjnych i podległego im personelu wraz z Informacją o rodzaju wprowadzonego stanu gotowości obronnej państwa, lub innych przekazywanych sygnałów, ustalony jest na mocy odrębnych przepisów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   i realizowany poprzez system stałego dyżuru</a:t>
            </a:r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29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1078523" y="2422942"/>
            <a:ext cx="1084962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PRZYGOTOWANIE STANOWISKA KIEROWANIA </a:t>
            </a: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Organy przygotowujące stanowiska kierowania są obowiązane do: </a:t>
            </a: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przygotowania obiektów przeznaczonych na stanowiska kierowania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przygotowania regulaminów i instrukcji pracy na stanowiskach kierowania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ujęcia w planach operacyjnych zamierzeń związanych z przemieszczeniem i funkcjonowaniem na stanowiskach kierowania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691659" y="1786553"/>
            <a:ext cx="1090246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PRZYGOTOWANIE STANOWISKA KIEROWANIA C.D. </a:t>
            </a:r>
          </a:p>
          <a:p>
            <a:pPr algn="ctr"/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Co obejmuje?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opracowanie dokumentacji związanej z przemieszczeniem i zapewnieniem warunków funkcjonowania organu na stanowisku kierowania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utrzymywanie stanu technicznego oraz modernizacji infrastruktury przez jej użytkowników w czasie pokoju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ustalenie zasad i trybu obiegu informacji dotyczącej gotowości organu do podjęcia zadań i ich realizacji oraz zorganizowanie specjalnych, w tym utajnionych, systemów teleinformatycznych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wyposażenie w urządzenia łączności zapewniające możliwość niezakłóconej pracy organu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wyposażenie w urządzenia filtrowentylacyjne, źródła energii elektrycznej i cieplnej oraz ujęcia wody, których działanie jest niezależne od ogólnodostępnej infrastruktury techniczno-użytkowej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wyposażenie w urządzenia techniczne i sanitarne oraz sprzęt biurowy i kwaterunkowy niezbędny do pracy i odpoczynku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uodpornienie na oddziaływanie środków rozpoznania i rażenia przeciwnika, głównie przez maskowanie oraz budowę i modernizację ukryć i schronów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zorganizowanie: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żywienia i zaopatrywania w artykuły codziennego użytku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zabezpieczenia medycznego</a:t>
            </a: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715108" y="2298340"/>
            <a:ext cx="1086729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PRZYGOTOWANIE STANOWISKA KIEROWANIA C.D.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transportu oraz obsługi pojazdów i urządzeń technicznych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zaopatrywania w paliwa i materiały eksploatacyjne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osłony kontrwywiadowczej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punktów zabiegów specjalnych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organizowanie systemu powiadamiania i alarmowania o zagrożeniu z powietrza oraz skażeniach i zakażeniach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przygotowanie środków do: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rozwinięcia i odtwarzania systemu łączności oraz utrzymania bezpieczeństwa teleinformatycznego,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ochrony i obrony stanowisk kierowania, w tym przed rozpoznaniem i obezwładnianiem radioelektronicznym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prowadzenia akcji ratowniczych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przemieszczenia na zapasowe miejsca pracy i zapasowe stanowiska kierowania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a ponadto: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szkolenie pracowników zapewniających utrzymanie obiektów specjalnych stanowisk kierowania w gotowości do ich wykorzystania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określenie świadczeń na rzecz obrony w zakresie przygotowania infrastruktury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weryfikacja przydziału obiektów budowlanych oraz monitorowanie należytego ich utrzymania przez kolejnych użytkowników</a:t>
            </a:r>
          </a:p>
        </p:txBody>
      </p:sp>
    </p:spTree>
    <p:extLst>
      <p:ext uri="{BB962C8B-B14F-4D97-AF65-F5344CB8AC3E}">
        <p14:creationId xmlns:p14="http://schemas.microsoft.com/office/powerpoint/2010/main" val="1285469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335280" y="1600667"/>
            <a:ext cx="1151097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DODATKOWE OSOBY FUNKCYJNE STANOWISK KIEROWANIA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Komendant stanowiska kierowania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odpowiada za terminowe przygotowanie SK do pracy, w tym urządzenie miejsc pracy i odpoczynku obsady etatowej tych stanowisk, utrzymanie ustalonego porządku, organizację regulacji ruchu, kierowanie realizacją wszystkich przedsięwzięć związanych z rozwijaniem, zwijaniem, przemieszczeniem  i maskowaniem SK oraz jego ochronę i obronę.  </a:t>
            </a:r>
          </a:p>
          <a:p>
            <a:pPr marL="273050" indent="-2730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nadzoruje pracę szefa ochrony.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jest zobowiązany do opracowania harmonogramu przygotowania i wyposażenia SK,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współuczestniczy w procesie planowania środków finansowych przeznaczonych na realizację przedsięwzięć związanych </a:t>
            </a:r>
          </a:p>
          <a:p>
            <a:pPr lvl="0"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   z przystosowaniem i wyposażeniem SK w budżecie wojewody a także w Programie Pozamilitarnych Przygotowań Obronnych,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odpowiada za opracowanie: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planu zakwaterowania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planu żywienia i utrzymania zapasów żywności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planu transportu i zabezpieczenia technicznego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planu zabezpieczenia logistycznego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planu ochrony przeciwchemicznej i ochrony ppoż.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Szczegółowy zakres obowiązków komendanta stanowiska kierowania został określony w dokumentacji SK</a:t>
            </a:r>
          </a:p>
          <a:p>
            <a:pPr marL="342900" indent="-342900" algn="just">
              <a:buAutoNum type="arabicParenR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Komendanta stanowiska kierowania wyznacza wojewoda spośród kadry kierowniczej Biura Obsługi Urzędu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771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477672" y="2184864"/>
            <a:ext cx="10931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Komendant ochrony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podlega bezpośrednio Komendantowi stanowiska kierowania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jest odpowiedzialny za opracowanie planu ochrony i uzgodnienie wszelkich szczegółów w tym obszarze, zarówno dla GSK w stałej siedzibie, w ZMP oraz na ZSK. W przypadku przejęcia ochrony SK przez jednostki policji, ściśle współpracuje w zakresie swoich uprawnień z tymi organami.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szczegółowy zakres działania został określony w dokumentacji SK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54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574430" y="2228067"/>
            <a:ext cx="1084384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Podstawy prawne funkcjonowania stanowisk kierowania  </a:t>
            </a:r>
          </a:p>
          <a:p>
            <a:endParaRPr lang="pl-PL" altLang="pl-P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Ustawa z dnia 21 listopada 1967 r. o powszechnym obowiązku obrony 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Ustawa z dnia 23 stycznia 2009 r. o wojewodzie i administracji rządowej w województwie</a:t>
            </a: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Rozporządzenie Rady Ministrów z dnia 27 kwietnia 2004 r. w sprawie przygotowania systemu kierowania bezpieczeństwem narodowym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Zarządzenie nr 456 Wojewody Mazowieckiego z dnia 16 września 2014 r. w sprawie stanowisk kierowania i zapasowych miejsc pracy w systemie kierowania bezpieczeństwem narodowym w województwie mazowieckim –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dotychczas obowiązujące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149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86493" y="2202873"/>
            <a:ext cx="8348749" cy="1242759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type="subTitle" idx="1"/>
          </p:nvPr>
        </p:nvSpPr>
        <p:spPr>
          <a:xfrm>
            <a:off x="1551570" y="3929585"/>
            <a:ext cx="9121833" cy="27322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</a:p>
          <a:p>
            <a:r>
              <a:rPr lang="pl-PL" sz="35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endParaRPr lang="pl-PL" sz="6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Mazowiecki Urząd Wojewódzki w Warszawie</a:t>
            </a:r>
          </a:p>
          <a:p>
            <a:r>
              <a:rPr lang="pl-PL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pl. Bankowy 3/5 00-950 Warszawa</a:t>
            </a:r>
          </a:p>
          <a:p>
            <a:pPr marL="0" lvl="0" indent="0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207" y="414805"/>
            <a:ext cx="6206560" cy="134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537266" y="1922243"/>
            <a:ext cx="10913206" cy="3958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Propozycja nowelizacji obowiązującego obecnie Zarządzenia Nr 456</a:t>
            </a:r>
          </a:p>
          <a:p>
            <a:pPr>
              <a:lnSpc>
                <a:spcPct val="80000"/>
              </a:lnSpc>
            </a:pP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pl-PL" alt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Cel nowelizacji</a:t>
            </a:r>
          </a:p>
          <a:p>
            <a:pPr algn="just">
              <a:lnSpc>
                <a:spcPct val="80000"/>
              </a:lnSpc>
            </a:pP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Uaktualnienie dokumentu poprzez dowiązanie projektowanych regulacji do zaistniałych zmian zarówno w statucie jak i regulaminie organizacyjnym MUW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Rozszerzenie zakresu przedmiotowego i podmiotowego nowelizowanego zarządzenia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Sprecyzowanie struktury organizacyjnej oraz zasad przygotowania i funkcjonowania systemu kierowania bezpieczeństwem narodowym </a:t>
            </a:r>
          </a:p>
          <a:p>
            <a:pPr algn="just">
              <a:lnSpc>
                <a:spcPct val="80000"/>
              </a:lnSpc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    w województwie mazowieckim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Wskazanie organów administracji publicznej uczestniczących w procesie tworzenia systemu kierowania bezpieczeństwem w województwie mazowieckim  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Określenie zadań i zakresu odpowiedzialności osób funkcyjnych urzędu w zakresie przygotowania i organizacji stanowisk kierowania Wojewody Mazowieckiego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Uwzględnienie zadań wynikających z zatwierdzonego przez Prezesa Rady Ministrów Planu Operacyjnego Funkcjonowania Województwa Mazowieckiego w warunkach zewnętrznego zagrożenia bezpieczeństwa państwa i w czasie wojny 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Uwaga: zakres omawianych spraw nie zawiera informacji niejawnych. Oparty jest o ogólnie dostępne regulacje prawne w tym obszarze (ustawy, rozporządzenia, zarządzenia) </a:t>
            </a:r>
            <a:endParaRPr lang="pl-PL" sz="1600" dirty="0"/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pl-PL" alt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03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436729" y="1600667"/>
            <a:ext cx="11491414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375"/>
              </a:spcBef>
              <a:buClrTx/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SYSTEM KIEROWANIA BEZPIECZEŃSTWEM PAŃSTWA</a:t>
            </a:r>
          </a:p>
          <a:p>
            <a:pPr algn="ctr">
              <a:spcBef>
                <a:spcPts val="1500"/>
              </a:spcBef>
              <a:buClrTx/>
              <a:buFontTx/>
              <a:buNone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Czym  jest? </a:t>
            </a:r>
          </a:p>
          <a:p>
            <a:pPr algn="just">
              <a:spcBef>
                <a:spcPts val="1500"/>
              </a:spcBef>
              <a:buClrTx/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skoordynowany</a:t>
            </a:r>
            <a:r>
              <a:rPr lang="en-US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zbiór </a:t>
            </a:r>
            <a:r>
              <a:rPr lang="en-US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elementów </a:t>
            </a:r>
            <a:r>
              <a:rPr lang="en-US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organizacyjnych, ludzkich</a:t>
            </a:r>
            <a:r>
              <a:rPr lang="en-US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materiałowych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ukierunkowanych</a:t>
            </a:r>
            <a:r>
              <a:rPr lang="en-US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na przeciwdziałanie wszelkim zagrożeniom bezpieczeństwa państwa (politycznym, gospodarczym, psychospołecznym, ekologicznym i militarnym)</a:t>
            </a:r>
          </a:p>
          <a:p>
            <a:pPr algn="ctr">
              <a:spcBef>
                <a:spcPts val="1375"/>
              </a:spcBef>
              <a:buClrTx/>
              <a:buFontTx/>
              <a:buNone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Kto go stanowi?</a:t>
            </a:r>
          </a:p>
          <a:p>
            <a:pPr>
              <a:spcBef>
                <a:spcPts val="1375"/>
              </a:spcBef>
              <a:buClrTx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składa się z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organów władzy publicznej i kierowników jednostek organizacyjnych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, które wykonują zadania związane z kierowaniem bezpieczeństwem narodowym  w celu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utrzymanie stanu stabilności w państwie</a:t>
            </a:r>
          </a:p>
          <a:p>
            <a:pPr algn="ctr">
              <a:spcBef>
                <a:spcPts val="1375"/>
              </a:spcBef>
              <a:buClrTx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Kto jeszcze?</a:t>
            </a:r>
          </a:p>
          <a:p>
            <a:pPr>
              <a:spcBef>
                <a:spcPts val="1375"/>
              </a:spcBef>
              <a:buClrTx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skład systemu kierowania wchodzą również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organy dowodzenia Siłami Zbrojnymi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Rzeczypospolitej Polskiej, w tym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Naczelny Dowódca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Sił Zbrojnych, z chwilą jego mianowania</a:t>
            </a:r>
          </a:p>
          <a:p>
            <a:pPr algn="ctr">
              <a:spcBef>
                <a:spcPts val="1375"/>
              </a:spcBef>
              <a:buClrTx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Jaki jest jego cel?</a:t>
            </a:r>
          </a:p>
          <a:p>
            <a:pPr>
              <a:spcBef>
                <a:spcPts val="1375"/>
              </a:spcBef>
              <a:buClrTx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zasadniczym celem działania </a:t>
            </a: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(stosownie do poziomu funkcjonowania i zakresu odpowiedzialności organów) jest </a:t>
            </a:r>
            <a:r>
              <a:rPr lang="pl-PL" alt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zapewnienie suwerennego bytu, niezależności politycznej, jakości życia, także przetrwania państwa</a:t>
            </a:r>
            <a:b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2105757" y="1600667"/>
            <a:ext cx="79482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CELE BEZPIECZEŃSTWA NARODOWEGO</a:t>
            </a:r>
            <a:r>
              <a:rPr lang="pl-PL" altLang="pl-PL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NA POZIOMIE PAŃSTWA </a:t>
            </a:r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18035" y="2403231"/>
            <a:ext cx="1981200" cy="1066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1200" b="1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NIEZALEŻNOŚĆ POLITYCZNA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67450" y="2420816"/>
            <a:ext cx="1809750" cy="1066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1200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JAKOŚĆ </a:t>
            </a:r>
            <a:b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ŻYCIA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667750" y="2420816"/>
            <a:ext cx="1809750" cy="1066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2000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PRZETRWANIE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05404" y="3938955"/>
            <a:ext cx="78486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CELE BEZPIECZEŃSTWA NARODOWEGO </a:t>
            </a: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NA POZIOMIE LOKALNYM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96004" y="5134708"/>
            <a:ext cx="1809750" cy="1066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1200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JAKOŚĆ </a:t>
            </a:r>
            <a:b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ŻYCIA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607419" y="5134708"/>
            <a:ext cx="1809750" cy="1066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2000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PRZETRWANIE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074127" y="2391508"/>
            <a:ext cx="1981200" cy="1066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br>
              <a:rPr lang="pl-PL" altLang="pl-PL" sz="1200" b="1" dirty="0">
                <a:solidFill>
                  <a:schemeClr val="bg1"/>
                </a:solidFill>
                <a:latin typeface="Impact" pitchFamily="34" charset="0"/>
              </a:rPr>
            </a:b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SUWERENNY </a:t>
            </a:r>
            <a:b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BYT</a:t>
            </a:r>
          </a:p>
        </p:txBody>
      </p:sp>
    </p:spTree>
    <p:extLst>
      <p:ext uri="{BB962C8B-B14F-4D97-AF65-F5344CB8AC3E}">
        <p14:creationId xmlns:p14="http://schemas.microsoft.com/office/powerpoint/2010/main" val="354100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  <p:bldP spid="7" grpId="0" autoUpdateAnimBg="0"/>
      <p:bldP spid="8" grpId="0" animBg="1" autoUpdateAnimBg="0"/>
      <p:bldP spid="9" grpId="0" animBg="1" autoUpdateAnimBg="0"/>
      <p:bldP spid="1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564423" y="3856890"/>
            <a:ext cx="40386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System stanowisk kierowania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549622" y="4428390"/>
            <a:ext cx="68770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Siły przeznaczone do ochrony (i obrony) stanowisk kierowania oraz zapewnienia warunków funkcjonowania organów na tych stanowiskach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64423" y="3026019"/>
            <a:ext cx="7162800" cy="990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pl-PL" alt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Organy władzy i administracji publicznej przeznaczone z mocy prawa do realizacji zadań związanych z zapewnieniem bezpieczeństwa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35280" y="2145323"/>
            <a:ext cx="11305734" cy="6066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alt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STRUKTURA SYSTEMU KIEROWANIA BEZPIECZEŃSTWEM PAŃSTWA</a:t>
            </a:r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1187084" y="3692768"/>
            <a:ext cx="1084263" cy="1324707"/>
            <a:chOff x="181" y="2482"/>
            <a:chExt cx="683" cy="1296"/>
          </a:xfrm>
        </p:grpSpPr>
        <p:sp>
          <p:nvSpPr>
            <p:cNvPr id="12" name="AutoShape 10"/>
            <p:cNvSpPr>
              <a:spLocks/>
            </p:cNvSpPr>
            <p:nvPr/>
          </p:nvSpPr>
          <p:spPr bwMode="auto">
            <a:xfrm>
              <a:off x="528" y="2544"/>
              <a:ext cx="336" cy="1200"/>
            </a:xfrm>
            <a:prstGeom prst="leftBrace">
              <a:avLst>
                <a:gd name="adj1" fmla="val 29762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l-PL" altLang="pl-PL" sz="180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 rot="16200000">
              <a:off x="-360" y="3023"/>
              <a:ext cx="12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pl-PL" altLang="pl-PL" sz="1600" b="1" dirty="0">
                  <a:latin typeface="Bookman Old Style" pitchFamily="18" charset="0"/>
                </a:rPr>
                <a:t>BAZA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089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  <p:bldP spid="8" grpId="0" build="p" autoUpdateAnimBg="0" advAuto="0"/>
      <p:bldP spid="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621322" y="1935667"/>
            <a:ext cx="1111347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SYSTEM KIEROWANIA BEZPIECZEŃSTWEM NARODOWYM NA TERENIE WOJEWÓDZTWA</a:t>
            </a:r>
          </a:p>
          <a:p>
            <a:pPr algn="just"/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W jakim celu się tworzy?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zapewnienia ciągłości podejmowania decyzji i działań dla utrzymania bezpieczeństwa na terenie województwa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realizacji zadań operacyjnych wynikających z planu operacyjnego  </a:t>
            </a:r>
          </a:p>
          <a:p>
            <a:pPr lvl="0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Co obejmuje proces przygotowania systemu kierowania?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szereg przedsięwzięć planistycznych, organizacyjnych i realizacyjnych zapewniających wykonywanie zadań związanych z kierowaniem bezpieczeństwem w województwie  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Co stanowi bazę działania?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zadania związane z kierowaniem bezpieczeństwem w województwie, w zależności od skali zagrożenia, wykonuje się z wykorzystaniem stałych siedzib lub stanowisk kierowania </a:t>
            </a:r>
          </a:p>
        </p:txBody>
      </p:sp>
    </p:spTree>
    <p:extLst>
      <p:ext uri="{BB962C8B-B14F-4D97-AF65-F5344CB8AC3E}">
        <p14:creationId xmlns:p14="http://schemas.microsoft.com/office/powerpoint/2010/main" val="232150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350053"/>
            <a:ext cx="4696691" cy="1250614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750275" y="1969157"/>
            <a:ext cx="1087761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STRUKTURA ORGANIZACYJNA STANOWISK KIEROWANIA W WOJEWÓDZTWIE</a:t>
            </a:r>
          </a:p>
          <a:p>
            <a:pPr algn="just"/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Jaka być powinna?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kompatybilna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ze strukturą SK wojewody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Skład osobowy SK</a:t>
            </a: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Jakie są czynniki determinujące?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zależny jest od wielkości oraz zasięgu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działania danej struktury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Obsada personalna SK </a:t>
            </a: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Od czego zależy?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przyjętej struktury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organizacyjnej oraz </a:t>
            </a: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ilości i sposobu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realizacji zadań obronnych</a:t>
            </a: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187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3046</TotalTime>
  <Words>3408</Words>
  <Application>Microsoft Office PowerPoint</Application>
  <PresentationFormat>Panoramiczny</PresentationFormat>
  <Paragraphs>412</Paragraphs>
  <Slides>30</Slides>
  <Notes>30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9" baseType="lpstr">
      <vt:lpstr>Arial</vt:lpstr>
      <vt:lpstr>Arial Narrow</vt:lpstr>
      <vt:lpstr>Bookman Old Style</vt:lpstr>
      <vt:lpstr>Calibri</vt:lpstr>
      <vt:lpstr>Calibri Light</vt:lpstr>
      <vt:lpstr>Impact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Projekty przewidziane w ramach programu „Mazowieckie – historia Niepodległości</dc:title>
  <dc:creator>Igor Piwowarski</dc:creator>
  <cp:lastModifiedBy>Mirosław Wiktorowski</cp:lastModifiedBy>
  <cp:revision>341</cp:revision>
  <cp:lastPrinted>2019-11-27T10:03:17Z</cp:lastPrinted>
  <dcterms:created xsi:type="dcterms:W3CDTF">2018-04-20T14:47:56Z</dcterms:created>
  <dcterms:modified xsi:type="dcterms:W3CDTF">2020-12-10T12:30:42Z</dcterms:modified>
</cp:coreProperties>
</file>