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116" d="100"/>
          <a:sy n="116" d="100"/>
        </p:scale>
        <p:origin x="150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204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884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395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131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2714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521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654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630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947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454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623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237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89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329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606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70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463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9A036E0-3048-46BC-9B9D-C6351467E16D}" type="datetimeFigureOut">
              <a:rPr lang="pl-PL" smtClean="0"/>
              <a:t>20.09.2018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A37067A-FFC6-412B-9972-BFE337FF8F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300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9070776" cy="2736303"/>
          </a:xfrm>
        </p:spPr>
        <p:txBody>
          <a:bodyPr>
            <a:noAutofit/>
          </a:bodyPr>
          <a:lstStyle/>
          <a:p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NARADA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ŚRODOWISKOWYCH DOMÓW SAMOPOMOCY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Województwa Warmińsko-Mazurskiego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8424936" cy="1584176"/>
          </a:xfrm>
        </p:spPr>
        <p:txBody>
          <a:bodyPr>
            <a:normAutofit lnSpcReduction="10000"/>
          </a:bodyPr>
          <a:lstStyle/>
          <a:p>
            <a:endParaRPr lang="pl-PL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Warmińsko-Mazurski Urząd Wojewódzki </a:t>
            </a:r>
            <a:br>
              <a:rPr lang="pl-PL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Olsztynie </a:t>
            </a:r>
          </a:p>
          <a:p>
            <a:r>
              <a:rPr lang="pl-PL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września 2018 r.</a:t>
            </a:r>
            <a:endParaRPr lang="pl-PL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546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§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14.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(Usługi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których mowa w art. 51a ust. 2 ustawy, obejmują w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szczególności:)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pkt 2 dodaje się pkt 2a, w brzmieniu: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„2a) trening umiejętności komunikacyjnych, w tym </a:t>
            </a:r>
            <a:b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wykorzystaniem alternatywnych i wspomagających sposobów porozumiewania się, w przypadku osób z problemami </a:t>
            </a:r>
            <a:b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komunikacji werbalnej;”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Pkt 7 otrzymuje brzmienie: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„7) </a:t>
            </a: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niezbędną opiekę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 szczególności dla uczestników </a:t>
            </a:r>
            <a:b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niepełnosprawnościami, o których mowa w art. 51c ust. 5 ustawy;”</a:t>
            </a:r>
            <a:endParaRPr lang="pl-P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363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 15.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Dom umożliwia uczestnikom skierowanym na pobyt dzienny spożywanie gorącego posiłku, przyznanego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ramach zadania własnego gminy, o którym mowa w art. 17 ust. 1 pkt 3 i 14 ustawy, lub w ramach treningu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kulinarnego.</a:t>
            </a:r>
            <a:endParaRPr lang="pl-PL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§ 15 </a:t>
            </a:r>
            <a:r>
              <a:rPr lang="pl-PL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dotychczasową treść</a:t>
            </a:r>
            <a:r>
              <a:rPr lang="pl-PL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oznacza się, jako ust. 1 </a:t>
            </a:r>
            <a:br>
              <a:rPr lang="pl-PL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dodaje się ust. 2</a:t>
            </a:r>
            <a:r>
              <a:rPr lang="pl-PL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 brzmieniu:</a:t>
            </a: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„2. </a:t>
            </a:r>
            <a:r>
              <a:rPr lang="pl-PL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braku możliwości zapewnienia posiłku </a:t>
            </a:r>
            <a:br>
              <a:rPr lang="pl-PL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sposób, o którym mowa w </a:t>
            </a:r>
            <a:r>
              <a:rPr lang="pl-PL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§ 15</a:t>
            </a:r>
            <a:r>
              <a:rPr lang="pl-PL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ust. 1, dopuszcza się możliwość zakupu gorącego posiłku dla uczestników”. </a:t>
            </a:r>
            <a:endParaRPr lang="pl-PL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252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§ 18 w pkt 5: </a:t>
            </a: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znajdują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się w nim pomieszczenia wyposażone w meble i sprzęty niezbędne do prowadzonych w nich zajęć, w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tym:)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	sala ogólna umożliwiająca spotykanie się uczestników zajęć i ich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rodzin,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„mogąca ponadto pełnić funkcje sali aktywizacji i terapii zajęciowej lub pomieszczenia do terapii ruchowej”,</a:t>
            </a:r>
          </a:p>
          <a:p>
            <a:endParaRPr lang="pl-PL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483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latin typeface="Times New Roman"/>
                <a:cs typeface="Times New Roman"/>
              </a:rPr>
              <a:t>§ 18 pkt 5,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lit. c, otrzymuje brzmienie: 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 c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pokój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indywidualnego poradnictwa psychologicznego, socjalnego, pedagogicznego, logopedycznego, pełniący ponadto funkcję pokoju wyciszenia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 czym w domach, w których uczestnikami są osoby ze spektrum autyzmu </a:t>
            </a:r>
            <a:b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liczbie przekraczającej 3 osoby, pokój wyciszeń stanowi odrębne pomieszczenie”.</a:t>
            </a:r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1321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>
                <a:latin typeface="Times New Roman"/>
                <a:cs typeface="Times New Roman"/>
              </a:rPr>
              <a:t>§ 18 pkt 5,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lit. e, otrzymuje brzmienie: </a:t>
            </a:r>
          </a:p>
          <a:p>
            <a:pPr marL="0" indent="0">
              <a:buNone/>
            </a:pPr>
            <a:r>
              <a:rPr lang="pl-PL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„e) jadalnia mogąca ponadto pełnić funkcję klubu”</a:t>
            </a:r>
          </a:p>
          <a:p>
            <a:pPr marL="0" indent="0">
              <a:buNone/>
            </a:pPr>
            <a:endParaRPr lang="pl-PL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963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 23.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Kierownik domu lub upoważniony przez niego pracownik organizuje, co najmniej raz na 6 miesięcy, zajęcia i szkolenie dla pracowników w zakresie tematycznym wynikającym ze zgłoszonych przez nich potrzeb, związanych z funkcjonowaniem domu.</a:t>
            </a:r>
          </a:p>
          <a:p>
            <a:pPr algn="just"/>
            <a:r>
              <a:rPr lang="pl-PL" sz="2600" dirty="0" smtClean="0">
                <a:latin typeface="Times New Roman"/>
                <a:cs typeface="Times New Roman"/>
              </a:rPr>
              <a:t>§ </a:t>
            </a:r>
            <a:r>
              <a:rPr lang="pl-PL" sz="2600" dirty="0">
                <a:latin typeface="Times New Roman"/>
                <a:cs typeface="Times New Roman"/>
              </a:rPr>
              <a:t>23 dotychczasową treść oznacza się, jako ust. 1 i dodaje się ust. 2 w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brzmieniu: </a:t>
            </a:r>
          </a:p>
          <a:p>
            <a:pPr marL="0" indent="0" algn="just">
              <a:buNone/>
            </a:pPr>
            <a:r>
              <a:rPr lang="pl-PL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„2. Szkolenie, o którym mowa w ust. 1 w zakresie usług wymienionych w </a:t>
            </a:r>
            <a:r>
              <a:rPr lang="pl-PL" sz="2600" dirty="0">
                <a:solidFill>
                  <a:srgbClr val="FF0000"/>
                </a:solidFill>
                <a:latin typeface="Times New Roman"/>
                <a:cs typeface="Times New Roman"/>
              </a:rPr>
              <a:t>§ 14 pkt 2a przeprowadza się dla wszystkich pracowników, a dla osób realizujących treningi, o których mowa w § 14 pkt 2a nie rzadziej niż raz na rok”.</a:t>
            </a:r>
            <a:endParaRPr lang="pl-PL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0830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>
                <a:latin typeface="Times New Roman"/>
                <a:cs typeface="Times New Roman"/>
              </a:rPr>
              <a:t>§ 26 otrzymuje brzmienie: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/>
                <a:cs typeface="Times New Roman"/>
              </a:rPr>
              <a:t>„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 dostosowania domów do wymaganych standardów upływa z dniem 31 grudnia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/>
                <a:cs typeface="Times New Roman"/>
              </a:rPr>
              <a:t>§2.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spraw wszczętych i niezakończonych przed wejściem w życie niniejszego rozporządzenia stosuje się przepisy rozporządzenia zmienionego w </a:t>
            </a:r>
            <a:r>
              <a:rPr lang="pl-PL" dirty="0" smtClean="0">
                <a:latin typeface="Times New Roman"/>
                <a:cs typeface="Times New Roman"/>
              </a:rPr>
              <a:t>§ 1 w brzmieniu nadanym niniejszym rozporządzeniem.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/>
                <a:cs typeface="Times New Roman"/>
              </a:rPr>
              <a:t>§3. Rozporządzenie wchodzi w życie po 14 dniach od dnia ogłoszenia.</a:t>
            </a:r>
            <a:endParaRPr lang="pl-P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499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6866" y="692697"/>
            <a:ext cx="6798734" cy="1526508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Zadania środowiskowych domów samopomocy 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Art. 51a ust. 2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ustawy -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Środowiskowy dom samopomocy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świadczy usługi w ramach indywidualnych lub zespołowych treningów samoobsługi i treningów umiejętności społecznych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polegających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nauce, rozwijaniu lub podtrzymywaniu umiejętności </a:t>
            </a:r>
            <a:r>
              <a:rPr lang="pl-PL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zakresie czynności dnia codziennego i funkcjonowania w życiu społecznym.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8223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Zadania środowiskowych domów samopomocy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2348880"/>
            <a:ext cx="6798736" cy="3444997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pl-PL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 14.</a:t>
            </a: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Usługi, o których mowa w art. 51a ust. 2 ustawy, obejmują </a:t>
            </a: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szczególności:</a:t>
            </a:r>
          </a:p>
          <a:p>
            <a:pPr algn="just"/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trening funkcjonowania w codziennym życiu, w tym: trening dbałości </a:t>
            </a: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wygląd zewnętrzny, trening nauki higieny, trening kulinarny, trening umiejętności praktycznych, trening gospodarowania własnymi środkami finansowymi;</a:t>
            </a:r>
          </a:p>
          <a:p>
            <a:pPr algn="just"/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trening umiejętności interpersonalnych i rozwiązywania problemów, </a:t>
            </a: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tym: kształtowanie pozytywnych relacji uczestnika z osobami bliskimi, sąsiadami, z innymi osobami w czasie zakupów, w środkach komunikacji publicznej, w urzędach, w instytucjach kultury;</a:t>
            </a:r>
          </a:p>
          <a:p>
            <a:pPr algn="just"/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trening umiejętności spędzania czasu wolnego, w tym: rozwijanie zainteresowań literaturą, audycjami radiowymi, telewizyjnymi, </a:t>
            </a:r>
            <a:r>
              <a:rPr lang="pl-PL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internetem</a:t>
            </a:r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udział w spotkaniach towarzyskich i kulturalnych;</a:t>
            </a:r>
          </a:p>
          <a:p>
            <a:pPr algn="just"/>
            <a:r>
              <a:rPr lang="pl-PL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poradnictwo psychologiczne;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3392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Zadania środowiskowych domów samopomocy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	pomoc w załatwianiu spraw urzędowych;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	pomoc w dostępie do niezbędnych świadczeń zdrowotnych, w tym uzgadnianie i pilnowanie terminów wizyt u lekarza, pomoc w zakupie leków, pomoc w dotarciu do jednostek ochrony zdrowia;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	niezbędną opiekę;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	terapię ruchową, w tym: zajęcia sportowe, turystykę i rekreację;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	całodobowe wyżywienie dla uczestników skierowanych na pobyt całodobowy w formie posiłków lub produktów żywnościowych do przygotowania posiłków przez uczestnika;</a:t>
            </a:r>
          </a:p>
          <a:p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	inne formy postępowania przygotowujące do uczestnictwa w warsztatach terapii zajęciowej lub podjęcia zatrudnienia, w tym w warunkach pracy chronionej na przystosowanym stanowisku pracy.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0702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1043608" y="404664"/>
            <a:ext cx="7185992" cy="720874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 do rozporządzenia Ministra Rodziny, Pracy i Polityki Społecznej </a:t>
            </a:r>
            <a:b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sprawie środowiskowych domów samopomocy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837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Zadania środowiskowych domów samopomocy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7 ust. </a:t>
            </a:r>
            <a:r>
              <a:rPr lang="pl-P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pl-PL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Okres, na jaki osoba została skierowana do domu, może być przedłużony, w szczególności w sytuacji braku postępów w realizacji indywidualnego planu postępowania wspierająco-aktywizującego, </a:t>
            </a:r>
            <a:r>
              <a:rPr lang="pl-P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okresowego braku możliwości skierowania osoby do innego ośrodka wsparcia, domu pomocy społecznej lub warsztatu terapii zajęciowe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albo </a:t>
            </a:r>
            <a:r>
              <a:rPr lang="pl-P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braku możliwości zatrudnienia, w tym w warunkach pracy chronionej na przystosowanym stanowisku pracy.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22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 3. 1. Domy, w zależności od kategorii osób, dla których są przeznaczone, dzielą się na następujące typy:</a:t>
            </a:r>
          </a:p>
          <a:p>
            <a:pPr marL="0" indent="0">
              <a:buNone/>
            </a:pP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typ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- dla osób przewlekle psychicznie chorych;</a:t>
            </a:r>
          </a:p>
          <a:p>
            <a:pPr marL="0" indent="0">
              <a:buNone/>
            </a:pP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typ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- dla osób upośledzonych umysłowo;</a:t>
            </a:r>
          </a:p>
          <a:p>
            <a:pPr marL="0" indent="0">
              <a:buNone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typ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- dla osób wykazujących inne przewlekłe zaburzenia czynności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psychicznych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l-PL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pl-PL" sz="2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§ 3 ust. 1 </a:t>
            </a:r>
            <a:r>
              <a:rPr lang="pl-P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pkt 3, dodaje się pkt 4, w brzmieniu:</a:t>
            </a:r>
          </a:p>
          <a:p>
            <a:pPr marL="0" indent="0">
              <a:buNone/>
            </a:pPr>
            <a:r>
              <a:rPr lang="pl-PL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Typ D - dla osób ze spektrum autyzmu.</a:t>
            </a:r>
          </a:p>
          <a:p>
            <a:endParaRPr lang="pl-PL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3588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 5. 1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Liczba miejsc w domu usytuowanym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jednym budynku nie może być mniejsza niż 15 i większa niż 60, z zastrzeżeniem ust.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dodaje się wyrazy „i 3”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5 ust. 2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Maksymalna liczba miejsc w domu prowadzonym w kilku odrębnych budynkach nie może być większa niż 120.</a:t>
            </a:r>
          </a:p>
          <a:p>
            <a:pPr marL="0" indent="0" algn="just">
              <a:buNone/>
            </a:pPr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§ 5 ust. 2. dodaje się ust. 3 , w brzmieniu:</a:t>
            </a:r>
          </a:p>
          <a:p>
            <a:pPr marL="0" indent="0" algn="just">
              <a:buNone/>
            </a:pP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„W domu typu D liczba miejsc nie może być mniejsza niż 10”.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40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dirty="0" smtClean="0">
                <a:solidFill>
                  <a:srgbClr val="FF0000"/>
                </a:solidFill>
                <a:latin typeface="Times New Roman"/>
                <a:cs typeface="Times New Roman"/>
              </a:rPr>
              <a:t>§ 6 ust.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otrzymuje brzmienie:</a:t>
            </a:r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”Dopuszcza się możliwość zamknięcia domu na okres łącznie nie dłuższy niż 15 dni roboczych w roku kalendarzowym, po uprzednim </a:t>
            </a:r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poinformowaniu, z </a:t>
            </a: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dwutygodniowym wyprzedzeniem</a:t>
            </a:r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jednostki prowadzącej lub jednostki zlecającej oraz wydziału właściwego do spraw pomocy społecznej odpowiedniego urzędu wojewódzkiego</a:t>
            </a: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Termin zamknięcia domu ustala się po zasięgnięciu opinii uczestników lub ich opiekunów”.</a:t>
            </a:r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15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>
                <a:latin typeface="Times New Roman"/>
                <a:cs typeface="Times New Roman"/>
              </a:rPr>
              <a:t>W § 7 ust.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W razie częstych nieobecności uczestników, trwających przez okres dłuższy niż 10 dni roboczych i związanej z tym możliwości świadczenia usług dla dodatkowych osób, do domu mogą być skierowane kolejne osoby, jednak w liczbie nieprzekraczającej liczby uczestników o częstych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nieobecnościach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(dodane) ”ale nie wyższej niż 10% liczby miejsc w domu”.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651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11 ust. 1</a:t>
            </a:r>
            <a:r>
              <a:rPr lang="pl-PL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l-PL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otrzymuje brzmienie: </a:t>
            </a:r>
          </a:p>
          <a:p>
            <a:pPr marL="0" indent="0" algn="just">
              <a:buNone/>
            </a:pPr>
            <a:r>
              <a:rPr lang="pl-PL" sz="3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”Pracownicy</a:t>
            </a:r>
            <a:r>
              <a:rPr lang="pl-PL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 których mowa w § 10 ust. 1 i 2, są obowiązani posiadać co najmniej </a:t>
            </a:r>
            <a:r>
              <a:rPr lang="pl-PL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trzymiesięczne</a:t>
            </a:r>
            <a:r>
              <a:rPr lang="pl-PL" sz="3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doświadczenie </a:t>
            </a:r>
            <a:r>
              <a:rPr lang="pl-PL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zawodowe </a:t>
            </a:r>
            <a:r>
              <a:rPr lang="pl-PL" sz="3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pracy z osobami </a:t>
            </a:r>
            <a:br>
              <a:rPr lang="pl-PL" sz="3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zaburzeniami </a:t>
            </a:r>
            <a:r>
              <a:rPr lang="pl-PL" sz="3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psychicznymi”.</a:t>
            </a:r>
            <a:endParaRPr lang="pl-PL" sz="35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139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§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12.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1. Wskaźnik zatrudnienia pracowników zespołu wspierająco-aktywizującego wynosi nie mniej niż 1 etat na: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7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uczestników w domu typu A;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5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uczestników w domu typu B lub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l-PL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pl-PL" dirty="0" smtClean="0">
                <a:solidFill>
                  <a:srgbClr val="FF0000"/>
                </a:solidFill>
                <a:latin typeface="Times New Roman"/>
                <a:cs typeface="Times New Roman"/>
              </a:rPr>
              <a:t>§12 ust. 1 pkt 2, d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odaje się pkt 3 w brzmieniu: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„3) 3 uczestników w domu typu D”.</a:t>
            </a:r>
          </a:p>
          <a:p>
            <a:pPr algn="just"/>
            <a:endParaRPr lang="pl-P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739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ZMIAN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§ 12 po ust. 1 dodaje się ust. 1a, w brzmieniu:</a:t>
            </a:r>
          </a:p>
          <a:p>
            <a:pPr marL="0" indent="0" algn="just">
              <a:buNone/>
            </a:pP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„1a. Do uczestników z niepełnosprawnościami sprzężonymi lub spektrum autyzmu, o których mowa w art. </a:t>
            </a:r>
            <a:r>
              <a:rPr lang="pl-PL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51c </a:t>
            </a:r>
            <a:r>
              <a:rPr lang="pl-P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ust. 5 ustawy, będących uczestnikami domów typu B i C stosuje się wskaźnik zatrudnienia, o którym mowa w ust. 1 pkt 3”.</a:t>
            </a:r>
            <a:endParaRPr lang="pl-P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563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zny">
  <a:themeElements>
    <a:clrScheme name="Organiczny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zny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zny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326</TotalTime>
  <Words>339</Words>
  <Application>Microsoft Office PowerPoint</Application>
  <PresentationFormat>Pokaz na ekranie (4:3)</PresentationFormat>
  <Paragraphs>78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4" baseType="lpstr">
      <vt:lpstr>Arial</vt:lpstr>
      <vt:lpstr>Garamond</vt:lpstr>
      <vt:lpstr>Times New Roman</vt:lpstr>
      <vt:lpstr>Organiczny</vt:lpstr>
      <vt:lpstr>    NARADA  ŚRODOWISKOWYCH DOMÓW SAMOPOMOCY  Województwa Warmińsko-Mazurskiego </vt:lpstr>
      <vt:lpstr>         Projekt zmian do rozporządzenia Ministra Rodziny, Pracy i Polityki Społecznej  w sprawie środowiskowych domów samopomocy</vt:lpstr>
      <vt:lpstr>PROJEKT ZMIAN</vt:lpstr>
      <vt:lpstr>PROJEKT ZMIAN</vt:lpstr>
      <vt:lpstr>PROJEKT ZMIAN</vt:lpstr>
      <vt:lpstr>PROJEKT ZMIAN</vt:lpstr>
      <vt:lpstr>PROJEKT ZMIAN</vt:lpstr>
      <vt:lpstr>PROJEKT ZMIAN</vt:lpstr>
      <vt:lpstr>PROJEKT ZMIAN</vt:lpstr>
      <vt:lpstr>PROJEKT ZMIAN</vt:lpstr>
      <vt:lpstr>PROJEKT ZMIAN</vt:lpstr>
      <vt:lpstr>PROJEKT ZMIAN</vt:lpstr>
      <vt:lpstr>PROJEKT ZMIAN</vt:lpstr>
      <vt:lpstr>PROJEKT ZMIAN</vt:lpstr>
      <vt:lpstr>PROJEKT ZMIAN</vt:lpstr>
      <vt:lpstr>PROJEKT ZMIAN</vt:lpstr>
      <vt:lpstr>Zadania środowiskowych domów samopomocy </vt:lpstr>
      <vt:lpstr>Zadania środowiskowych domów samopomocy </vt:lpstr>
      <vt:lpstr>Zadania środowiskowych domów samopomocy </vt:lpstr>
      <vt:lpstr>Zadania środowiskowych domów samopomocy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NARADA ŚRODOWISKOWYCH DOMÓW SAMOPOMOCY  20 września 2018 r.</dc:title>
  <dc:creator>epuzio</dc:creator>
  <cp:lastModifiedBy>Ewa Kordalska</cp:lastModifiedBy>
  <cp:revision>24</cp:revision>
  <cp:lastPrinted>2018-09-18T04:58:45Z</cp:lastPrinted>
  <dcterms:created xsi:type="dcterms:W3CDTF">2018-09-17T18:50:54Z</dcterms:created>
  <dcterms:modified xsi:type="dcterms:W3CDTF">2018-09-20T07:19:26Z</dcterms:modified>
</cp:coreProperties>
</file>