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26"/>
  </p:notesMasterIdLst>
  <p:sldIdLst>
    <p:sldId id="281" r:id="rId2"/>
    <p:sldId id="278" r:id="rId3"/>
    <p:sldId id="280" r:id="rId4"/>
    <p:sldId id="258" r:id="rId5"/>
    <p:sldId id="259" r:id="rId6"/>
    <p:sldId id="260" r:id="rId7"/>
    <p:sldId id="270" r:id="rId8"/>
    <p:sldId id="282" r:id="rId9"/>
    <p:sldId id="261" r:id="rId10"/>
    <p:sldId id="262" r:id="rId11"/>
    <p:sldId id="271" r:id="rId12"/>
    <p:sldId id="263" r:id="rId13"/>
    <p:sldId id="283" r:id="rId14"/>
    <p:sldId id="273" r:id="rId15"/>
    <p:sldId id="274" r:id="rId16"/>
    <p:sldId id="264" r:id="rId17"/>
    <p:sldId id="285" r:id="rId18"/>
    <p:sldId id="286" r:id="rId19"/>
    <p:sldId id="275" r:id="rId20"/>
    <p:sldId id="272" r:id="rId21"/>
    <p:sldId id="265" r:id="rId22"/>
    <p:sldId id="284" r:id="rId23"/>
    <p:sldId id="267" r:id="rId24"/>
    <p:sldId id="287" r:id="rId25"/>
  </p:sldIdLst>
  <p:sldSz cx="9144000" cy="5143500" type="screen16x9"/>
  <p:notesSz cx="6858000" cy="9144000"/>
  <p:embeddedFontLst>
    <p:embeddedFont>
      <p:font typeface="Impact" panose="020B0806030902050204" pitchFamily="34" charset="0"/>
      <p:regular r:id="rId27"/>
    </p:embeddedFont>
    <p:embeddedFont>
      <p:font typeface="Calibri" panose="020F0502020204030204" pitchFamily="34" charset="0"/>
      <p:regular r:id="rId28"/>
      <p:bold r:id="rId29"/>
      <p:italic r:id="rId30"/>
      <p:boldItalic r:id="rId31"/>
    </p:embeddedFont>
    <p:embeddedFont>
      <p:font typeface="Lato" panose="020B0604020202020204" charset="0"/>
      <p:regular r:id="rId32"/>
      <p:bold r:id="rId33"/>
      <p:italic r:id="rId34"/>
      <p:boldItalic r:id="rId35"/>
    </p:embeddedFont>
    <p:embeddedFont>
      <p:font typeface="Lato Black" panose="020B0604020202020204" charset="0"/>
      <p:bold r:id="rId36"/>
      <p:boldItalic r:id="rId37"/>
    </p:embeddedFont>
    <p:embeddedFont>
      <p:font typeface="Lato Hairline" panose="020B0604020202020204" charset="0"/>
      <p:regular r:id="rId38"/>
      <p:italic r:id="rId39"/>
    </p:embeddedFont>
  </p:embeddedFontLst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EE7700"/>
    <a:srgbClr val="1DCBE3"/>
    <a:srgbClr val="2CD4D4"/>
    <a:srgbClr val="FFFFFF"/>
    <a:srgbClr val="D60093"/>
    <a:srgbClr val="D600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0" d="100"/>
          <a:sy n="90" d="100"/>
        </p:scale>
        <p:origin x="66" y="78"/>
      </p:cViewPr>
      <p:guideLst>
        <p:guide orient="horz" pos="2160"/>
        <p:guide pos="2880"/>
        <p:guide orient="horz" pos="16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9" Type="http://schemas.openxmlformats.org/officeDocument/2006/relationships/font" Target="fonts/font1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8.fntdata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7.fntdata"/><Relationship Id="rId38" Type="http://schemas.openxmlformats.org/officeDocument/2006/relationships/font" Target="fonts/font12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3.fntdata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6.fntdata"/><Relationship Id="rId37" Type="http://schemas.openxmlformats.org/officeDocument/2006/relationships/font" Target="fonts/font11.fntdata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36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font" Target="fonts/font9.fntdata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6F1279-BD1E-4D03-8525-0F4A6C9771C6}" type="datetimeFigureOut">
              <a:rPr lang="pl-PL" smtClean="0"/>
              <a:t>2021-08-02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7816A5-9A77-4E84-A7BF-C1DF17B8468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889456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7816A5-9A77-4E84-A7BF-C1DF17B8468F}" type="slidenum">
              <a:rPr lang="pl-PL" smtClean="0"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237829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454"/>
            <a:ext cx="9143193" cy="5143954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431540" y="303498"/>
            <a:ext cx="8280920" cy="756084"/>
          </a:xfrm>
        </p:spPr>
        <p:txBody>
          <a:bodyPr>
            <a:normAutofit/>
          </a:bodyPr>
          <a:lstStyle>
            <a:lvl1pPr algn="l"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467544" y="1167594"/>
            <a:ext cx="8280920" cy="1314450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dirty="0" smtClean="0"/>
              <a:t>Kliknij, aby edytować styl wzorca podtytułu</a:t>
            </a:r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D5746-9033-451D-BD95-62BDE645EEE3}" type="datetimeFigureOut">
              <a:rPr lang="pl-PL" smtClean="0"/>
              <a:pPr/>
              <a:t>2021-08-02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7BFD6-C53A-4050-9CA0-9A76AA600A3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D5746-9033-451D-BD95-62BDE645EEE3}" type="datetimeFigureOut">
              <a:rPr lang="pl-PL" smtClean="0"/>
              <a:pPr/>
              <a:t>2021-08-02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7BFD6-C53A-4050-9CA0-9A76AA600A3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D5746-9033-451D-BD95-62BDE645EEE3}" type="datetimeFigureOut">
              <a:rPr lang="pl-PL" smtClean="0"/>
              <a:pPr/>
              <a:t>2021-08-02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7BFD6-C53A-4050-9CA0-9A76AA600A3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D5746-9033-451D-BD95-62BDE645EEE3}" type="datetimeFigureOut">
              <a:rPr lang="pl-PL" smtClean="0"/>
              <a:pPr/>
              <a:t>2021-08-02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7BFD6-C53A-4050-9CA0-9A76AA600A3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D5746-9033-451D-BD95-62BDE645EEE3}" type="datetimeFigureOut">
              <a:rPr lang="pl-PL" smtClean="0"/>
              <a:pPr/>
              <a:t>2021-08-02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7BFD6-C53A-4050-9CA0-9A76AA600A3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D5746-9033-451D-BD95-62BDE645EEE3}" type="datetimeFigureOut">
              <a:rPr lang="pl-PL" smtClean="0"/>
              <a:pPr/>
              <a:t>2021-08-02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7BFD6-C53A-4050-9CA0-9A76AA600A3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D5746-9033-451D-BD95-62BDE645EEE3}" type="datetimeFigureOut">
              <a:rPr lang="pl-PL" smtClean="0"/>
              <a:pPr/>
              <a:t>2021-08-02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7BFD6-C53A-4050-9CA0-9A76AA600A3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D5746-9033-451D-BD95-62BDE645EEE3}" type="datetimeFigureOut">
              <a:rPr lang="pl-PL" smtClean="0"/>
              <a:pPr/>
              <a:t>2021-08-02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7BFD6-C53A-4050-9CA0-9A76AA600A3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D5746-9033-451D-BD95-62BDE645EEE3}" type="datetimeFigureOut">
              <a:rPr lang="pl-PL" smtClean="0"/>
              <a:pPr/>
              <a:t>2021-08-02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7BFD6-C53A-4050-9CA0-9A76AA600A3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D5746-9033-451D-BD95-62BDE645EEE3}" type="datetimeFigureOut">
              <a:rPr lang="pl-PL" smtClean="0"/>
              <a:pPr/>
              <a:t>2021-08-02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7BFD6-C53A-4050-9CA0-9A76AA600A3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D5746-9033-451D-BD95-62BDE645EEE3}" type="datetimeFigureOut">
              <a:rPr lang="pl-PL" smtClean="0"/>
              <a:pPr/>
              <a:t>2021-08-02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7BFD6-C53A-4050-9CA0-9A76AA600A3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D5746-9033-451D-BD95-62BDE645EEE3}" type="datetimeFigureOut">
              <a:rPr lang="pl-PL" smtClean="0"/>
              <a:pPr/>
              <a:t>2021-08-02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E7BFD6-C53A-4050-9CA0-9A76AA600A38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11.wdp"/><Relationship Id="rId13" Type="http://schemas.openxmlformats.org/officeDocument/2006/relationships/image" Target="../media/image27.png"/><Relationship Id="rId18" Type="http://schemas.openxmlformats.org/officeDocument/2006/relationships/image" Target="../media/image11.png"/><Relationship Id="rId3" Type="http://schemas.openxmlformats.org/officeDocument/2006/relationships/image" Target="../media/image22.png"/><Relationship Id="rId7" Type="http://schemas.openxmlformats.org/officeDocument/2006/relationships/image" Target="../media/image24.png"/><Relationship Id="rId12" Type="http://schemas.microsoft.com/office/2007/relationships/hdphoto" Target="../media/hdphoto13.wdp"/><Relationship Id="rId17" Type="http://schemas.openxmlformats.org/officeDocument/2006/relationships/image" Target="../media/image9.png"/><Relationship Id="rId2" Type="http://schemas.openxmlformats.org/officeDocument/2006/relationships/image" Target="../media/image2.jpeg"/><Relationship Id="rId16" Type="http://schemas.microsoft.com/office/2007/relationships/hdphoto" Target="../media/hdphoto4.wdp"/><Relationship Id="rId1" Type="http://schemas.openxmlformats.org/officeDocument/2006/relationships/slideLayout" Target="../slideLayouts/slideLayout1.xml"/><Relationship Id="rId6" Type="http://schemas.microsoft.com/office/2007/relationships/hdphoto" Target="../media/hdphoto10.wdp"/><Relationship Id="rId11" Type="http://schemas.openxmlformats.org/officeDocument/2006/relationships/image" Target="../media/image26.png"/><Relationship Id="rId5" Type="http://schemas.openxmlformats.org/officeDocument/2006/relationships/image" Target="../media/image23.png"/><Relationship Id="rId15" Type="http://schemas.openxmlformats.org/officeDocument/2006/relationships/image" Target="../media/image17.png"/><Relationship Id="rId10" Type="http://schemas.microsoft.com/office/2007/relationships/hdphoto" Target="../media/hdphoto12.wdp"/><Relationship Id="rId4" Type="http://schemas.microsoft.com/office/2007/relationships/hdphoto" Target="../media/hdphoto9.wdp"/><Relationship Id="rId9" Type="http://schemas.openxmlformats.org/officeDocument/2006/relationships/image" Target="../media/image25.png"/><Relationship Id="rId14" Type="http://schemas.microsoft.com/office/2007/relationships/hdphoto" Target="../media/hdphoto14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microsoft.com/office/2007/relationships/hdphoto" Target="../media/hdphoto1.wdp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13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7.png"/><Relationship Id="rId12" Type="http://schemas.microsoft.com/office/2007/relationships/hdphoto" Target="../media/hdphoto6.wdp"/><Relationship Id="rId17" Type="http://schemas.openxmlformats.org/officeDocument/2006/relationships/image" Target="../media/image9.png"/><Relationship Id="rId2" Type="http://schemas.openxmlformats.org/officeDocument/2006/relationships/image" Target="../media/image2.jpeg"/><Relationship Id="rId16" Type="http://schemas.microsoft.com/office/2007/relationships/hdphoto" Target="../media/hdphoto8.wdp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11" Type="http://schemas.openxmlformats.org/officeDocument/2006/relationships/image" Target="../media/image19.png"/><Relationship Id="rId5" Type="http://schemas.openxmlformats.org/officeDocument/2006/relationships/image" Target="../media/image16.png"/><Relationship Id="rId15" Type="http://schemas.openxmlformats.org/officeDocument/2006/relationships/image" Target="../media/image21.png"/><Relationship Id="rId10" Type="http://schemas.microsoft.com/office/2007/relationships/hdphoto" Target="../media/hdphoto5.wdp"/><Relationship Id="rId4" Type="http://schemas.microsoft.com/office/2007/relationships/hdphoto" Target="../media/hdphoto2.wdp"/><Relationship Id="rId9" Type="http://schemas.openxmlformats.org/officeDocument/2006/relationships/image" Target="../media/image18.png"/><Relationship Id="rId14" Type="http://schemas.microsoft.com/office/2007/relationships/hdphoto" Target="../media/hdphoto7.wdp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13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7.png"/><Relationship Id="rId12" Type="http://schemas.microsoft.com/office/2007/relationships/hdphoto" Target="../media/hdphoto6.wdp"/><Relationship Id="rId17" Type="http://schemas.openxmlformats.org/officeDocument/2006/relationships/image" Target="../media/image9.png"/><Relationship Id="rId2" Type="http://schemas.openxmlformats.org/officeDocument/2006/relationships/image" Target="../media/image2.jpeg"/><Relationship Id="rId16" Type="http://schemas.microsoft.com/office/2007/relationships/hdphoto" Target="../media/hdphoto8.wdp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11" Type="http://schemas.openxmlformats.org/officeDocument/2006/relationships/image" Target="../media/image19.png"/><Relationship Id="rId5" Type="http://schemas.openxmlformats.org/officeDocument/2006/relationships/image" Target="../media/image16.png"/><Relationship Id="rId15" Type="http://schemas.openxmlformats.org/officeDocument/2006/relationships/image" Target="../media/image21.png"/><Relationship Id="rId10" Type="http://schemas.microsoft.com/office/2007/relationships/hdphoto" Target="../media/hdphoto5.wdp"/><Relationship Id="rId4" Type="http://schemas.microsoft.com/office/2007/relationships/hdphoto" Target="../media/hdphoto2.wdp"/><Relationship Id="rId9" Type="http://schemas.openxmlformats.org/officeDocument/2006/relationships/image" Target="../media/image18.png"/><Relationship Id="rId14" Type="http://schemas.microsoft.com/office/2007/relationships/hdphoto" Target="../media/hdphoto7.wdp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13" Type="http://schemas.openxmlformats.org/officeDocument/2006/relationships/image" Target="../media/image20.png"/><Relationship Id="rId18" Type="http://schemas.openxmlformats.org/officeDocument/2006/relationships/image" Target="../media/image11.png"/><Relationship Id="rId3" Type="http://schemas.openxmlformats.org/officeDocument/2006/relationships/image" Target="../media/image15.png"/><Relationship Id="rId7" Type="http://schemas.openxmlformats.org/officeDocument/2006/relationships/image" Target="../media/image17.png"/><Relationship Id="rId12" Type="http://schemas.microsoft.com/office/2007/relationships/hdphoto" Target="../media/hdphoto6.wdp"/><Relationship Id="rId17" Type="http://schemas.openxmlformats.org/officeDocument/2006/relationships/image" Target="../media/image9.png"/><Relationship Id="rId2" Type="http://schemas.openxmlformats.org/officeDocument/2006/relationships/image" Target="../media/image2.jpeg"/><Relationship Id="rId16" Type="http://schemas.microsoft.com/office/2007/relationships/hdphoto" Target="../media/hdphoto8.wdp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11" Type="http://schemas.openxmlformats.org/officeDocument/2006/relationships/image" Target="../media/image19.png"/><Relationship Id="rId5" Type="http://schemas.openxmlformats.org/officeDocument/2006/relationships/image" Target="../media/image16.png"/><Relationship Id="rId15" Type="http://schemas.openxmlformats.org/officeDocument/2006/relationships/image" Target="../media/image21.png"/><Relationship Id="rId10" Type="http://schemas.microsoft.com/office/2007/relationships/hdphoto" Target="../media/hdphoto5.wdp"/><Relationship Id="rId4" Type="http://schemas.microsoft.com/office/2007/relationships/hdphoto" Target="../media/hdphoto2.wdp"/><Relationship Id="rId9" Type="http://schemas.openxmlformats.org/officeDocument/2006/relationships/image" Target="../media/image18.png"/><Relationship Id="rId14" Type="http://schemas.microsoft.com/office/2007/relationships/hdphoto" Target="../media/hdphoto7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az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06"/>
          <a:stretch/>
        </p:blipFill>
        <p:spPr>
          <a:xfrm>
            <a:off x="0" y="-15518"/>
            <a:ext cx="6979652" cy="5159018"/>
          </a:xfrm>
          <a:prstGeom prst="rect">
            <a:avLst/>
          </a:prstGeom>
        </p:spPr>
      </p:pic>
      <p:sp>
        <p:nvSpPr>
          <p:cNvPr id="8" name="pole tekstowe 7"/>
          <p:cNvSpPr txBox="1"/>
          <p:nvPr/>
        </p:nvSpPr>
        <p:spPr>
          <a:xfrm>
            <a:off x="2771800" y="4099307"/>
            <a:ext cx="31422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600" spc="300" dirty="0" smtClean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KONSPEKT DLA SZKÓŁ</a:t>
            </a:r>
            <a:endParaRPr lang="pl-PL" sz="1600" spc="300" dirty="0">
              <a:solidFill>
                <a:schemeClr val="bg1"/>
              </a:solidFill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pic>
        <p:nvPicPr>
          <p:cNvPr id="10" name="Obraz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08"/>
          <a:stretch/>
        </p:blipFill>
        <p:spPr>
          <a:xfrm>
            <a:off x="5556533" y="-15518"/>
            <a:ext cx="3587468" cy="5159017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2984" y="3535366"/>
            <a:ext cx="1686229" cy="1466436"/>
          </a:xfrm>
          <a:prstGeom prst="rect">
            <a:avLst/>
          </a:prstGeom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</p:pic>
      <p:pic>
        <p:nvPicPr>
          <p:cNvPr id="11" name="Obraz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394" y="390143"/>
            <a:ext cx="748000" cy="1050846"/>
          </a:xfrm>
          <a:prstGeom prst="rect">
            <a:avLst/>
          </a:prstGeom>
        </p:spPr>
      </p:pic>
      <p:pic>
        <p:nvPicPr>
          <p:cNvPr id="12" name="Obraz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833" y="1303850"/>
            <a:ext cx="4158085" cy="252028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13" name="pole tekstowe 12"/>
          <p:cNvSpPr txBox="1"/>
          <p:nvPr/>
        </p:nvSpPr>
        <p:spPr>
          <a:xfrm>
            <a:off x="2164489" y="4496246"/>
            <a:ext cx="38154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1400" dirty="0" smtClean="0">
                <a:solidFill>
                  <a:schemeClr val="bg1"/>
                </a:solidFill>
                <a:latin typeface="Lato Hairline" panose="020F0502020204030203" pitchFamily="34" charset="0"/>
                <a:ea typeface="Lato Hairline" panose="020F0502020204030203" pitchFamily="34" charset="0"/>
                <a:cs typeface="Lato Hairline" panose="020F0502020204030203" pitchFamily="34" charset="0"/>
              </a:rPr>
              <a:t>Konsultacja medyczna: </a:t>
            </a:r>
            <a:r>
              <a:rPr lang="pl-PL" sz="1400" dirty="0">
                <a:solidFill>
                  <a:schemeClr val="bg1"/>
                </a:solidFill>
                <a:latin typeface="Lato Hairline" panose="020F0502020204030203" pitchFamily="34" charset="0"/>
                <a:ea typeface="Lato Hairline" panose="020F0502020204030203" pitchFamily="34" charset="0"/>
                <a:cs typeface="Lato Hairline" panose="020F0502020204030203" pitchFamily="34" charset="0"/>
              </a:rPr>
              <a:t>dr Barbara </a:t>
            </a:r>
            <a:r>
              <a:rPr lang="pl-PL" sz="1400" dirty="0" smtClean="0">
                <a:solidFill>
                  <a:schemeClr val="bg1"/>
                </a:solidFill>
                <a:latin typeface="Lato Hairline" panose="020F0502020204030203" pitchFamily="34" charset="0"/>
                <a:ea typeface="Lato Hairline" panose="020F0502020204030203" pitchFamily="34" charset="0"/>
                <a:cs typeface="Lato Hairline" panose="020F0502020204030203" pitchFamily="34" charset="0"/>
              </a:rPr>
              <a:t>Baka-Ćwierz </a:t>
            </a:r>
            <a:br>
              <a:rPr lang="pl-PL" sz="1400" dirty="0" smtClean="0">
                <a:solidFill>
                  <a:schemeClr val="bg1"/>
                </a:solidFill>
                <a:latin typeface="Lato Hairline" panose="020F0502020204030203" pitchFamily="34" charset="0"/>
                <a:ea typeface="Lato Hairline" panose="020F0502020204030203" pitchFamily="34" charset="0"/>
                <a:cs typeface="Lato Hairline" panose="020F0502020204030203" pitchFamily="34" charset="0"/>
              </a:rPr>
            </a:br>
            <a:r>
              <a:rPr lang="pl-PL" sz="1400" dirty="0" smtClean="0">
                <a:solidFill>
                  <a:schemeClr val="bg1"/>
                </a:solidFill>
                <a:latin typeface="Lato Hairline" panose="020F0502020204030203" pitchFamily="34" charset="0"/>
                <a:ea typeface="Lato Hairline" panose="020F0502020204030203" pitchFamily="34" charset="0"/>
                <a:cs typeface="Lato Hairline" panose="020F0502020204030203" pitchFamily="34" charset="0"/>
              </a:rPr>
              <a:t>oraz dr hab. med. Jerzy Jaroszewicz </a:t>
            </a:r>
            <a:endParaRPr lang="pl-PL" sz="1400" spc="300" dirty="0">
              <a:solidFill>
                <a:schemeClr val="bg1"/>
              </a:solidFill>
              <a:latin typeface="Lato Hairline" panose="020F0502020204030203" pitchFamily="34" charset="0"/>
              <a:ea typeface="Lato Hairline" panose="020F0502020204030203" pitchFamily="34" charset="0"/>
              <a:cs typeface="Lato Hairline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5362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Obraz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855"/>
            <a:ext cx="9144000" cy="5153355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1634" y="955021"/>
            <a:ext cx="774203" cy="758185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9708" y="975758"/>
            <a:ext cx="771923" cy="775187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922534"/>
            <a:ext cx="751179" cy="758185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7537" y="914033"/>
            <a:ext cx="722368" cy="775187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511" y="879562"/>
            <a:ext cx="772649" cy="842145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sp>
        <p:nvSpPr>
          <p:cNvPr id="11" name="Podtytuł 2"/>
          <p:cNvSpPr txBox="1">
            <a:spLocks/>
          </p:cNvSpPr>
          <p:nvPr/>
        </p:nvSpPr>
        <p:spPr>
          <a:xfrm>
            <a:off x="3405028" y="2139702"/>
            <a:ext cx="5531112" cy="3672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11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Do zakażenia może dojść </a:t>
            </a:r>
            <a:r>
              <a:rPr lang="pl-PL" sz="1100" dirty="0">
                <a:solidFill>
                  <a:srgbClr val="FFFF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podczas każdego uszkodzenia skóry</a:t>
            </a:r>
            <a:r>
              <a:rPr lang="pl-PL" sz="11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najczęściej w warunkach szpitalnych (w Polsce jest to ok. 80 proc. zakażeń) oraz podczas zabiegów medycznych, takich jak usuwanie znamion, zastrzyki, pobieranie krwi, zabiegi dentystyczne. </a:t>
            </a:r>
          </a:p>
          <a:p>
            <a:endParaRPr lang="pl-PL" sz="1100" dirty="0" smtClean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pl-PL" sz="11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Duże </a:t>
            </a:r>
            <a:r>
              <a:rPr lang="pl-PL" sz="11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ryzyko zakażenia dotyczy grupy </a:t>
            </a:r>
            <a:r>
              <a:rPr lang="pl-PL" sz="1100" dirty="0">
                <a:solidFill>
                  <a:srgbClr val="FFFF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narkomanów</a:t>
            </a:r>
            <a:r>
              <a:rPr lang="pl-PL" sz="11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używających wspólnych strzykawek i igieł. </a:t>
            </a:r>
          </a:p>
          <a:p>
            <a:endParaRPr lang="pl-PL" sz="1100" dirty="0" smtClean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pl-PL" sz="11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Na </a:t>
            </a:r>
            <a:r>
              <a:rPr lang="pl-PL" sz="11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zakażenie wirusem HCV narażone są także osoby korzystające </a:t>
            </a:r>
            <a:r>
              <a:rPr lang="pl-PL" sz="11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z </a:t>
            </a:r>
            <a:r>
              <a:rPr lang="pl-PL" sz="1100" dirty="0">
                <a:solidFill>
                  <a:srgbClr val="FFFF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zabiegów upiększających</a:t>
            </a:r>
            <a:r>
              <a:rPr lang="pl-PL" sz="11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w trakcie których może dojść do kontaktu z krwią, takich jak: manicure, pedicure, wykonywanie tatuażu, kolczykowanie. </a:t>
            </a:r>
          </a:p>
          <a:p>
            <a:endParaRPr lang="pl-PL" sz="1100" dirty="0" smtClean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pl-PL" sz="11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Ryzyko </a:t>
            </a:r>
            <a:r>
              <a:rPr lang="pl-PL" sz="11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zakażenia drogą seksualną oraz z </a:t>
            </a:r>
            <a:r>
              <a:rPr lang="pl-PL" sz="1100" dirty="0">
                <a:solidFill>
                  <a:srgbClr val="FFFF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matki na dziecko </a:t>
            </a:r>
            <a:r>
              <a:rPr lang="pl-PL" sz="11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jest niewielkie – </a:t>
            </a:r>
            <a:endParaRPr lang="pl-PL" sz="1100" dirty="0" smtClean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pl-PL" sz="11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nie </a:t>
            </a:r>
            <a:r>
              <a:rPr lang="pl-PL" sz="11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przekracza kilku procent. Kobieta zakażona HCV może karmić piersią</a:t>
            </a:r>
          </a:p>
          <a:p>
            <a:endParaRPr lang="pl-PL" sz="1100" b="1" dirty="0" smtClean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endParaRPr lang="pl-PL" sz="11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12" name="Obraz 11"/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4250" y="946521"/>
            <a:ext cx="815136" cy="775187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sp>
        <p:nvSpPr>
          <p:cNvPr id="16" name="Tytuł 1"/>
          <p:cNvSpPr txBox="1">
            <a:spLocks/>
          </p:cNvSpPr>
          <p:nvPr/>
        </p:nvSpPr>
        <p:spPr>
          <a:xfrm>
            <a:off x="431540" y="123478"/>
            <a:ext cx="8280920" cy="7560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3200" dirty="0" smtClean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Drogi zakażenia </a:t>
            </a:r>
            <a:r>
              <a:rPr lang="pl-PL" sz="3200" dirty="0" err="1" smtClean="0">
                <a:solidFill>
                  <a:srgbClr val="FFFF0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HCV</a:t>
            </a:r>
            <a:endParaRPr lang="pl-PL" sz="3200" dirty="0"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pic>
        <p:nvPicPr>
          <p:cNvPr id="21" name="Obraz 20"/>
          <p:cNvPicPr>
            <a:picLocks noChangeAspect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5917" y="931901"/>
            <a:ext cx="810391" cy="804425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reflection blurRad="6350" stA="52000" endA="300" endPos="35000" dir="5400000" sy="-100000" algn="bl" rotWithShape="0"/>
          </a:effectLst>
        </p:spPr>
      </p:pic>
      <p:pic>
        <p:nvPicPr>
          <p:cNvPr id="22" name="Obraz 21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123478"/>
            <a:ext cx="950420" cy="576064"/>
          </a:xfrm>
          <a:prstGeom prst="rect">
            <a:avLst/>
          </a:prstGeom>
          <a:effectLst/>
        </p:spPr>
      </p:pic>
      <p:pic>
        <p:nvPicPr>
          <p:cNvPr id="23" name="Obraz 22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7137" y="2327937"/>
            <a:ext cx="288032" cy="250488"/>
          </a:xfrm>
          <a:prstGeom prst="rect">
            <a:avLst/>
          </a:prstGeom>
        </p:spPr>
      </p:pic>
      <p:pic>
        <p:nvPicPr>
          <p:cNvPr id="24" name="Obraz 23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7137" y="2954588"/>
            <a:ext cx="288032" cy="250488"/>
          </a:xfrm>
          <a:prstGeom prst="rect">
            <a:avLst/>
          </a:prstGeom>
        </p:spPr>
      </p:pic>
      <p:sp>
        <p:nvSpPr>
          <p:cNvPr id="9" name="Prostokąt 8"/>
          <p:cNvSpPr/>
          <p:nvPr/>
        </p:nvSpPr>
        <p:spPr>
          <a:xfrm>
            <a:off x="661528" y="2148862"/>
            <a:ext cx="232629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400" dirty="0">
                <a:solidFill>
                  <a:srgbClr val="FFFF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HCV nie przenosi się poprzez kichanie i kaszel, trzymanie się za rękę, całowanie, używanie tej samej toalety, wanny, prysznica, </a:t>
            </a:r>
            <a:r>
              <a:rPr lang="pl-PL" sz="1400" dirty="0" smtClean="0">
                <a:solidFill>
                  <a:srgbClr val="FFFF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spożywanie </a:t>
            </a:r>
            <a:r>
              <a:rPr lang="pl-PL" sz="1400" dirty="0">
                <a:solidFill>
                  <a:srgbClr val="FFFF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żywności przygotowanej przez osobę zakażoną, przytulanie się, zabawę </a:t>
            </a:r>
            <a:r>
              <a:rPr lang="pl-PL" sz="1400" dirty="0" smtClean="0">
                <a:solidFill>
                  <a:srgbClr val="FFFF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        z </a:t>
            </a:r>
            <a:r>
              <a:rPr lang="pl-PL" sz="1400" dirty="0">
                <a:solidFill>
                  <a:srgbClr val="FFFF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dziećmi czy sport.</a:t>
            </a:r>
          </a:p>
        </p:txBody>
      </p:sp>
      <p:pic>
        <p:nvPicPr>
          <p:cNvPr id="25" name="Obraz 24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7137" y="3629870"/>
            <a:ext cx="288032" cy="250488"/>
          </a:xfrm>
          <a:prstGeom prst="rect">
            <a:avLst/>
          </a:prstGeom>
        </p:spPr>
      </p:pic>
      <p:pic>
        <p:nvPicPr>
          <p:cNvPr id="26" name="Obraz 25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7137" y="4227934"/>
            <a:ext cx="288032" cy="250488"/>
          </a:xfrm>
          <a:prstGeom prst="rect">
            <a:avLst/>
          </a:prstGeom>
        </p:spPr>
      </p:pic>
      <p:sp>
        <p:nvSpPr>
          <p:cNvPr id="27" name="Prostokąt 26"/>
          <p:cNvSpPr/>
          <p:nvPr/>
        </p:nvSpPr>
        <p:spPr>
          <a:xfrm>
            <a:off x="539552" y="2211710"/>
            <a:ext cx="45719" cy="214146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5083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Obraz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7911"/>
            <a:ext cx="9144000" cy="5153355"/>
          </a:xfrm>
          <a:prstGeom prst="rect">
            <a:avLst/>
          </a:prstGeom>
        </p:spPr>
      </p:pic>
      <p:sp>
        <p:nvSpPr>
          <p:cNvPr id="9" name="pole tekstowe 8"/>
          <p:cNvSpPr txBox="1"/>
          <p:nvPr/>
        </p:nvSpPr>
        <p:spPr>
          <a:xfrm>
            <a:off x="971600" y="1347614"/>
            <a:ext cx="61206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Męczliwość, gorączka </a:t>
            </a:r>
          </a:p>
          <a:p>
            <a:r>
              <a:rPr lang="pl-PL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Nudności, wymioty, ból brzucha, </a:t>
            </a:r>
          </a:p>
          <a:p>
            <a:r>
              <a:rPr lang="pl-PL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mięśni i stawów</a:t>
            </a:r>
          </a:p>
          <a:p>
            <a:r>
              <a:rPr lang="pl-PL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Brak apetytu</a:t>
            </a:r>
          </a:p>
          <a:p>
            <a:r>
              <a:rPr lang="pl-PL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Obserwuje się ściemnienie </a:t>
            </a:r>
            <a:endParaRPr lang="pl-PL" dirty="0" smtClean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pl-PL" dirty="0" smtClean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moczu i rozjaśnienie </a:t>
            </a:r>
            <a:r>
              <a:rPr lang="pl-PL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stolca</a:t>
            </a:r>
          </a:p>
        </p:txBody>
      </p:sp>
      <p:sp>
        <p:nvSpPr>
          <p:cNvPr id="6" name="Podtytuł 2"/>
          <p:cNvSpPr txBox="1">
            <a:spLocks/>
          </p:cNvSpPr>
          <p:nvPr/>
        </p:nvSpPr>
        <p:spPr>
          <a:xfrm>
            <a:off x="5796136" y="1383618"/>
            <a:ext cx="1224136" cy="59406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l-PL" sz="3600" dirty="0">
              <a:solidFill>
                <a:prstClr val="white"/>
              </a:solidFill>
            </a:endParaRPr>
          </a:p>
        </p:txBody>
      </p:sp>
      <p:sp>
        <p:nvSpPr>
          <p:cNvPr id="18" name="Tytuł 1"/>
          <p:cNvSpPr txBox="1">
            <a:spLocks/>
          </p:cNvSpPr>
          <p:nvPr/>
        </p:nvSpPr>
        <p:spPr>
          <a:xfrm>
            <a:off x="431540" y="123478"/>
            <a:ext cx="8280920" cy="7560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3200" dirty="0" smtClean="0">
                <a:solidFill>
                  <a:schemeClr val="bg1">
                    <a:lumMod val="65000"/>
                  </a:schemeClr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Ten typ tak ma | </a:t>
            </a:r>
            <a:r>
              <a:rPr lang="pl-PL" sz="3200" dirty="0" smtClean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Objawy zakażenia </a:t>
            </a:r>
            <a:r>
              <a:rPr lang="pl-PL" sz="3200" dirty="0" err="1" smtClean="0">
                <a:solidFill>
                  <a:srgbClr val="FFFF0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HAV</a:t>
            </a:r>
            <a:endParaRPr lang="pl-PL" sz="3200" dirty="0">
              <a:solidFill>
                <a:srgbClr val="FFFF00"/>
              </a:solidFill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pic>
        <p:nvPicPr>
          <p:cNvPr id="25" name="Obraz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1817206"/>
            <a:ext cx="4608512" cy="4007812"/>
          </a:xfrm>
          <a:prstGeom prst="rect">
            <a:avLst/>
          </a:prstGeom>
        </p:spPr>
      </p:pic>
      <p:sp>
        <p:nvSpPr>
          <p:cNvPr id="26" name="pole tekstowe 25"/>
          <p:cNvSpPr txBox="1"/>
          <p:nvPr/>
        </p:nvSpPr>
        <p:spPr>
          <a:xfrm>
            <a:off x="6588224" y="2914020"/>
            <a:ext cx="2720177" cy="1791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pl-PL" sz="1600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Częstym aczkolwiek stosunkowo późnym objawem jest żółtaczka (zażółcenie skóry, białkówek oczu, </a:t>
            </a:r>
            <a:r>
              <a:rPr lang="pl-PL" sz="1600" dirty="0" smtClean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błon </a:t>
            </a:r>
            <a:r>
              <a:rPr lang="pl-PL" sz="1600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śluzowych)</a:t>
            </a:r>
          </a:p>
        </p:txBody>
      </p:sp>
      <p:pic>
        <p:nvPicPr>
          <p:cNvPr id="28" name="Obraz 2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126470"/>
            <a:ext cx="950420" cy="576064"/>
          </a:xfrm>
          <a:prstGeom prst="rect">
            <a:avLst/>
          </a:prstGeom>
          <a:effectLst/>
        </p:spPr>
      </p:pic>
      <p:pic>
        <p:nvPicPr>
          <p:cNvPr id="14" name="Obraz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889" y="1421802"/>
            <a:ext cx="261847" cy="227717"/>
          </a:xfrm>
          <a:prstGeom prst="rect">
            <a:avLst/>
          </a:prstGeom>
        </p:spPr>
      </p:pic>
      <p:pic>
        <p:nvPicPr>
          <p:cNvPr id="29" name="Obraz 2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889" y="1703347"/>
            <a:ext cx="261847" cy="227717"/>
          </a:xfrm>
          <a:prstGeom prst="rect">
            <a:avLst/>
          </a:prstGeom>
        </p:spPr>
      </p:pic>
      <p:pic>
        <p:nvPicPr>
          <p:cNvPr id="30" name="Obraz 2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889" y="2264577"/>
            <a:ext cx="261847" cy="227717"/>
          </a:xfrm>
          <a:prstGeom prst="rect">
            <a:avLst/>
          </a:prstGeom>
        </p:spPr>
      </p:pic>
      <p:pic>
        <p:nvPicPr>
          <p:cNvPr id="32" name="Obraz 3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889" y="2536024"/>
            <a:ext cx="261847" cy="227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583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Obraz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855"/>
            <a:ext cx="9144000" cy="5153355"/>
          </a:xfrm>
          <a:prstGeom prst="rect">
            <a:avLst/>
          </a:prstGeom>
        </p:spPr>
      </p:pic>
      <p:sp>
        <p:nvSpPr>
          <p:cNvPr id="9" name="pole tekstowe 8"/>
          <p:cNvSpPr txBox="1"/>
          <p:nvPr/>
        </p:nvSpPr>
        <p:spPr>
          <a:xfrm>
            <a:off x="971600" y="1355159"/>
            <a:ext cx="532859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Bóle </a:t>
            </a:r>
            <a:r>
              <a:rPr lang="pl-PL" dirty="0" smtClean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kostno-stawowo-mięśniowe</a:t>
            </a:r>
            <a:endParaRPr lang="pl-PL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pl-PL" dirty="0" smtClean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Uczucie zmęczenia</a:t>
            </a:r>
            <a:endParaRPr lang="pl-PL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pl-PL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Ból w </a:t>
            </a:r>
            <a:r>
              <a:rPr lang="pl-PL" dirty="0" smtClean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nadbrzuszu</a:t>
            </a:r>
            <a:endParaRPr lang="pl-PL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pl-PL" dirty="0" smtClean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Gorączka</a:t>
            </a:r>
            <a:endParaRPr lang="pl-PL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pl-PL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Dolegliwości ze strony </a:t>
            </a:r>
            <a:r>
              <a:rPr lang="pl-PL" dirty="0" smtClean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przewodu pokarmowego </a:t>
            </a:r>
            <a:r>
              <a:rPr lang="pl-PL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(utrata apetytu, </a:t>
            </a:r>
            <a:r>
              <a:rPr lang="pl-PL" dirty="0" smtClean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uczucie pełności żołądka</a:t>
            </a:r>
            <a:r>
              <a:rPr lang="pl-PL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</a:p>
          <a:p>
            <a:r>
              <a:rPr lang="pl-PL" dirty="0" smtClean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odbijanie</a:t>
            </a:r>
            <a:r>
              <a:rPr lang="pl-PL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), </a:t>
            </a:r>
            <a:r>
              <a:rPr lang="pl-PL" dirty="0" smtClean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nudności</a:t>
            </a:r>
          </a:p>
          <a:p>
            <a:r>
              <a:rPr lang="pl-PL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Bywa też, że pierwsze objawy zakażenia </a:t>
            </a:r>
            <a:endParaRPr lang="pl-PL" dirty="0" smtClean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pl-PL" dirty="0" err="1" smtClean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HBV</a:t>
            </a:r>
            <a:r>
              <a:rPr lang="pl-PL" dirty="0" smtClean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pl-PL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nie dotyczą wątroby, może to być </a:t>
            </a:r>
            <a:endParaRPr lang="pl-PL" dirty="0" smtClean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pl-PL" dirty="0" smtClean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np</a:t>
            </a:r>
            <a:r>
              <a:rPr lang="pl-PL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 kłębuszkowe zapalenie nerek, zapalenie </a:t>
            </a:r>
            <a:endParaRPr lang="pl-PL" dirty="0" smtClean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pl-PL" dirty="0" smtClean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stawów </a:t>
            </a:r>
            <a:r>
              <a:rPr lang="pl-PL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czy zmiany skórne. </a:t>
            </a:r>
            <a:endParaRPr lang="pl-PL" dirty="0" smtClean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pl-PL" dirty="0" smtClean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Są </a:t>
            </a:r>
            <a:r>
              <a:rPr lang="pl-PL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to tzw. </a:t>
            </a:r>
            <a:r>
              <a:rPr lang="pl-PL" dirty="0" smtClean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manifestacje </a:t>
            </a:r>
            <a:r>
              <a:rPr lang="pl-PL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pozawątrobowe</a:t>
            </a:r>
            <a:r>
              <a:rPr lang="pl-PL" dirty="0" smtClean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</a:t>
            </a:r>
            <a:endParaRPr lang="pl-PL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endParaRPr lang="pl-PL" sz="1400" dirty="0">
              <a:solidFill>
                <a:srgbClr val="EE7700"/>
              </a:solidFill>
            </a:endParaRPr>
          </a:p>
        </p:txBody>
      </p:sp>
      <p:sp>
        <p:nvSpPr>
          <p:cNvPr id="21" name="Tytuł 1"/>
          <p:cNvSpPr txBox="1">
            <a:spLocks/>
          </p:cNvSpPr>
          <p:nvPr/>
        </p:nvSpPr>
        <p:spPr>
          <a:xfrm>
            <a:off x="431540" y="123478"/>
            <a:ext cx="8280920" cy="7560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3200" dirty="0" smtClean="0">
                <a:solidFill>
                  <a:schemeClr val="bg1">
                    <a:lumMod val="65000"/>
                  </a:schemeClr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Ten typ tak ma | </a:t>
            </a:r>
            <a:r>
              <a:rPr lang="pl-PL" sz="3200" dirty="0" smtClean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Objawy zakażenia </a:t>
            </a:r>
            <a:r>
              <a:rPr lang="pl-PL" sz="3200" dirty="0" err="1" smtClean="0">
                <a:solidFill>
                  <a:srgbClr val="FFFF0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HBV</a:t>
            </a:r>
            <a:endParaRPr lang="pl-PL" sz="3200" dirty="0">
              <a:solidFill>
                <a:srgbClr val="FFFF00"/>
              </a:solidFill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pic>
        <p:nvPicPr>
          <p:cNvPr id="22" name="Obraz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1817206"/>
            <a:ext cx="4608512" cy="4007812"/>
          </a:xfrm>
          <a:prstGeom prst="rect">
            <a:avLst/>
          </a:prstGeom>
        </p:spPr>
      </p:pic>
      <p:sp>
        <p:nvSpPr>
          <p:cNvPr id="14" name="pole tekstowe 13"/>
          <p:cNvSpPr txBox="1"/>
          <p:nvPr/>
        </p:nvSpPr>
        <p:spPr>
          <a:xfrm>
            <a:off x="6689559" y="3147814"/>
            <a:ext cx="27069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Potwierdzenie </a:t>
            </a:r>
            <a:endParaRPr lang="pl-PL" b="1" dirty="0" smtClean="0"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  <a:p>
            <a:r>
              <a:rPr lang="pl-PL" b="1" dirty="0" smtClean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zakażenia </a:t>
            </a:r>
            <a:r>
              <a:rPr lang="pl-PL" b="1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wymaga wykonania badania przesiewowego.</a:t>
            </a:r>
            <a:endParaRPr lang="pl-PL" dirty="0"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pic>
        <p:nvPicPr>
          <p:cNvPr id="23" name="Obraz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889" y="1421802"/>
            <a:ext cx="261847" cy="227717"/>
          </a:xfrm>
          <a:prstGeom prst="rect">
            <a:avLst/>
          </a:prstGeom>
        </p:spPr>
      </p:pic>
      <p:pic>
        <p:nvPicPr>
          <p:cNvPr id="24" name="Obraz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889" y="1703347"/>
            <a:ext cx="261847" cy="227717"/>
          </a:xfrm>
          <a:prstGeom prst="rect">
            <a:avLst/>
          </a:prstGeom>
        </p:spPr>
      </p:pic>
      <p:pic>
        <p:nvPicPr>
          <p:cNvPr id="25" name="Obraz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889" y="2264577"/>
            <a:ext cx="261847" cy="227717"/>
          </a:xfrm>
          <a:prstGeom prst="rect">
            <a:avLst/>
          </a:prstGeom>
        </p:spPr>
      </p:pic>
      <p:pic>
        <p:nvPicPr>
          <p:cNvPr id="26" name="Obraz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889" y="3375224"/>
            <a:ext cx="261847" cy="227717"/>
          </a:xfrm>
          <a:prstGeom prst="rect">
            <a:avLst/>
          </a:prstGeom>
        </p:spPr>
      </p:pic>
      <p:pic>
        <p:nvPicPr>
          <p:cNvPr id="27" name="Obraz 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889" y="1985511"/>
            <a:ext cx="261847" cy="227717"/>
          </a:xfrm>
          <a:prstGeom prst="rect">
            <a:avLst/>
          </a:prstGeom>
        </p:spPr>
      </p:pic>
      <p:pic>
        <p:nvPicPr>
          <p:cNvPr id="29" name="Obraz 2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971878"/>
            <a:ext cx="950420" cy="576064"/>
          </a:xfrm>
          <a:prstGeom prst="rect">
            <a:avLst/>
          </a:prstGeom>
          <a:effectLst/>
        </p:spPr>
      </p:pic>
      <p:pic>
        <p:nvPicPr>
          <p:cNvPr id="15" name="Obraz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889" y="2536024"/>
            <a:ext cx="261847" cy="227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058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Obraz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855"/>
            <a:ext cx="9144000" cy="5153355"/>
          </a:xfrm>
          <a:prstGeom prst="rect">
            <a:avLst/>
          </a:prstGeom>
        </p:spPr>
      </p:pic>
      <p:pic>
        <p:nvPicPr>
          <p:cNvPr id="21" name="Obraz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1817206"/>
            <a:ext cx="4608512" cy="4007812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431540" y="123478"/>
            <a:ext cx="8280920" cy="756084"/>
          </a:xfrm>
        </p:spPr>
        <p:txBody>
          <a:bodyPr>
            <a:noAutofit/>
          </a:bodyPr>
          <a:lstStyle/>
          <a:p>
            <a:r>
              <a:rPr lang="pl-PL" sz="3200" dirty="0">
                <a:solidFill>
                  <a:schemeClr val="bg1">
                    <a:lumMod val="65000"/>
                  </a:schemeClr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Ten typ tak </a:t>
            </a:r>
            <a:r>
              <a:rPr lang="pl-PL" sz="3200" dirty="0" smtClean="0">
                <a:solidFill>
                  <a:schemeClr val="bg1">
                    <a:lumMod val="65000"/>
                  </a:schemeClr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ma </a:t>
            </a:r>
            <a:r>
              <a:rPr lang="pl-PL" sz="3200" dirty="0">
                <a:solidFill>
                  <a:schemeClr val="bg1">
                    <a:lumMod val="65000"/>
                  </a:schemeClr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| </a:t>
            </a:r>
            <a:r>
              <a:rPr lang="pl-PL" sz="3200" dirty="0" smtClean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Objawy </a:t>
            </a:r>
            <a:r>
              <a:rPr lang="pl-PL" sz="3200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zakażenia </a:t>
            </a:r>
            <a:r>
              <a:rPr lang="pl-PL" sz="3200" dirty="0" err="1" smtClean="0">
                <a:solidFill>
                  <a:srgbClr val="FFFF0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HCV</a:t>
            </a:r>
            <a:endParaRPr lang="pl-PL" sz="3200" dirty="0">
              <a:solidFill>
                <a:srgbClr val="FFFF00"/>
              </a:solidFill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sp>
        <p:nvSpPr>
          <p:cNvPr id="12" name="pole tekstowe 11"/>
          <p:cNvSpPr txBox="1"/>
          <p:nvPr/>
        </p:nvSpPr>
        <p:spPr>
          <a:xfrm>
            <a:off x="1010342" y="1449338"/>
            <a:ext cx="446449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Nudności</a:t>
            </a:r>
          </a:p>
          <a:p>
            <a:r>
              <a:rPr lang="pl-PL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Bóle stawów, mięśni</a:t>
            </a:r>
          </a:p>
          <a:p>
            <a:r>
              <a:rPr lang="pl-PL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Nieuzasadnione poczucie </a:t>
            </a:r>
            <a:r>
              <a:rPr lang="pl-PL" dirty="0" smtClean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zmęczenia</a:t>
            </a:r>
            <a:endParaRPr lang="pl-PL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pl-PL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Dolegliwości ze strony </a:t>
            </a:r>
            <a:endParaRPr lang="pl-PL" dirty="0" smtClean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pl-PL" dirty="0" smtClean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przewodu pokarmowego</a:t>
            </a:r>
          </a:p>
          <a:p>
            <a:r>
              <a:rPr lang="pl-PL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HCV</a:t>
            </a:r>
            <a:r>
              <a:rPr lang="pl-PL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może też zakażać inne narządy niż wątroba, w związku z tym pierwszymi objawami choroby mogą być schorzenia hematologiczne  </a:t>
            </a:r>
            <a:r>
              <a:rPr lang="pl-PL" dirty="0" smtClean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(</a:t>
            </a:r>
            <a:r>
              <a:rPr lang="pl-PL" dirty="0" err="1" smtClean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chłoniaki</a:t>
            </a:r>
            <a:r>
              <a:rPr lang="pl-PL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), dermatologiczne i reumatologiczne </a:t>
            </a:r>
            <a:endParaRPr lang="pl-PL" dirty="0" smtClean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pl-PL" dirty="0" smtClean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lub </a:t>
            </a:r>
            <a:r>
              <a:rPr lang="pl-PL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dotyczące układu nerwowego </a:t>
            </a:r>
            <a:endParaRPr lang="pl-PL" dirty="0" smtClean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pl-PL" dirty="0" smtClean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(</a:t>
            </a:r>
            <a:r>
              <a:rPr lang="pl-PL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depresja, zaburzenia pamięci itp.)</a:t>
            </a:r>
          </a:p>
          <a:p>
            <a:endParaRPr lang="pl-PL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0" name="pole tekstowe 19"/>
          <p:cNvSpPr txBox="1"/>
          <p:nvPr/>
        </p:nvSpPr>
        <p:spPr>
          <a:xfrm>
            <a:off x="6473535" y="3082448"/>
            <a:ext cx="277898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pl-PL" sz="1600" dirty="0" smtClean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Zakażenie HCV często ma bezobjawowy przebieg, może powodować ostre</a:t>
            </a:r>
          </a:p>
          <a:p>
            <a:pPr>
              <a:buNone/>
            </a:pPr>
            <a:r>
              <a:rPr lang="pl-PL" sz="1600" dirty="0" smtClean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i przewlekłe zapalenie wątroby.</a:t>
            </a:r>
            <a:endParaRPr lang="pl-PL" sz="1600" dirty="0"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pic>
        <p:nvPicPr>
          <p:cNvPr id="17" name="Obraz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890" y="1511356"/>
            <a:ext cx="261847" cy="227717"/>
          </a:xfrm>
          <a:prstGeom prst="rect">
            <a:avLst/>
          </a:prstGeom>
        </p:spPr>
      </p:pic>
      <p:pic>
        <p:nvPicPr>
          <p:cNvPr id="19" name="Obraz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890" y="2072586"/>
            <a:ext cx="261847" cy="227717"/>
          </a:xfrm>
          <a:prstGeom prst="rect">
            <a:avLst/>
          </a:prstGeom>
        </p:spPr>
      </p:pic>
      <p:pic>
        <p:nvPicPr>
          <p:cNvPr id="25" name="Obraz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890" y="1793520"/>
            <a:ext cx="261847" cy="227717"/>
          </a:xfrm>
          <a:prstGeom prst="rect">
            <a:avLst/>
          </a:prstGeom>
        </p:spPr>
      </p:pic>
      <p:pic>
        <p:nvPicPr>
          <p:cNvPr id="29" name="Obraz 2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890" y="2344033"/>
            <a:ext cx="261847" cy="227717"/>
          </a:xfrm>
          <a:prstGeom prst="rect">
            <a:avLst/>
          </a:prstGeom>
        </p:spPr>
      </p:pic>
      <p:pic>
        <p:nvPicPr>
          <p:cNvPr id="30" name="Obraz 2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890" y="2920097"/>
            <a:ext cx="261847" cy="227717"/>
          </a:xfrm>
          <a:prstGeom prst="rect">
            <a:avLst/>
          </a:prstGeom>
        </p:spPr>
      </p:pic>
      <p:pic>
        <p:nvPicPr>
          <p:cNvPr id="31" name="Obraz 3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971878"/>
            <a:ext cx="950420" cy="576064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418871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az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855"/>
            <a:ext cx="9144000" cy="5153355"/>
          </a:xfrm>
          <a:prstGeom prst="rect">
            <a:avLst/>
          </a:prstGeom>
        </p:spPr>
      </p:pic>
      <p:sp>
        <p:nvSpPr>
          <p:cNvPr id="2" name="pole tekstowe 1"/>
          <p:cNvSpPr txBox="1"/>
          <p:nvPr/>
        </p:nvSpPr>
        <p:spPr>
          <a:xfrm>
            <a:off x="823873" y="1347614"/>
            <a:ext cx="2091943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>
                <a:solidFill>
                  <a:srgbClr val="FFFF0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Podstawowe znaczenie ma utrzymywanie </a:t>
            </a:r>
            <a:r>
              <a:rPr lang="pl-PL" sz="2000" dirty="0" smtClean="0">
                <a:solidFill>
                  <a:srgbClr val="FFFF0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wysokiego </a:t>
            </a:r>
            <a:r>
              <a:rPr lang="pl-PL" sz="2000" dirty="0">
                <a:solidFill>
                  <a:srgbClr val="FFFF0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standardu </a:t>
            </a:r>
            <a:r>
              <a:rPr lang="pl-PL" sz="2000" dirty="0" smtClean="0">
                <a:solidFill>
                  <a:srgbClr val="FFFF0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higieny.</a:t>
            </a:r>
            <a:endParaRPr lang="pl-PL" sz="2000" dirty="0">
              <a:solidFill>
                <a:srgbClr val="FFFF00"/>
              </a:solidFill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  <a:p>
            <a:endParaRPr lang="pl-PL" dirty="0">
              <a:solidFill>
                <a:srgbClr val="FFFF00"/>
              </a:solidFill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3439683" y="1347614"/>
            <a:ext cx="5364088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l-PL" sz="16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Dostęp do bezpiecznej wody pitnej</a:t>
            </a:r>
          </a:p>
          <a:p>
            <a:pPr>
              <a:lnSpc>
                <a:spcPct val="150000"/>
              </a:lnSpc>
            </a:pPr>
            <a:r>
              <a:rPr lang="pl-PL" sz="16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Właściwa gospodarka wodno-ściekowa</a:t>
            </a:r>
          </a:p>
          <a:p>
            <a:pPr>
              <a:lnSpc>
                <a:spcPct val="150000"/>
              </a:lnSpc>
            </a:pPr>
            <a:r>
              <a:rPr lang="pl-PL" sz="16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Właściwa higiena osobista – zwłaszcza częste </a:t>
            </a:r>
            <a:endParaRPr lang="pl-PL" sz="1600" dirty="0" smtClean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>
              <a:lnSpc>
                <a:spcPct val="150000"/>
              </a:lnSpc>
            </a:pPr>
            <a:r>
              <a:rPr lang="pl-PL" sz="1600" dirty="0" smtClean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mycie </a:t>
            </a:r>
            <a:r>
              <a:rPr lang="pl-PL" sz="16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rąk mydłem: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16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po skorzystaniu z toalety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16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po zmianie pieluchy lub uprzątnięciu nieczystości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16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przed przygotowywaniem żywności</a:t>
            </a:r>
          </a:p>
          <a:p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13" name="Prostokąt 12"/>
          <p:cNvSpPr/>
          <p:nvPr/>
        </p:nvSpPr>
        <p:spPr>
          <a:xfrm>
            <a:off x="539552" y="1419622"/>
            <a:ext cx="72008" cy="187220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FFFF00"/>
              </a:solidFill>
            </a:endParaRPr>
          </a:p>
        </p:txBody>
      </p:sp>
      <p:sp>
        <p:nvSpPr>
          <p:cNvPr id="14" name="Tytuł 1"/>
          <p:cNvSpPr txBox="1">
            <a:spLocks/>
          </p:cNvSpPr>
          <p:nvPr/>
        </p:nvSpPr>
        <p:spPr>
          <a:xfrm>
            <a:off x="431540" y="123478"/>
            <a:ext cx="8280920" cy="7560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800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Zapobieganie</a:t>
            </a:r>
            <a:r>
              <a:rPr lang="pl-PL" sz="2800" dirty="0">
                <a:solidFill>
                  <a:srgbClr val="FFFF0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pl-PL" sz="2800" dirty="0" err="1">
                <a:solidFill>
                  <a:srgbClr val="FFFF0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WZW</a:t>
            </a:r>
            <a:r>
              <a:rPr lang="pl-PL" sz="2800" dirty="0">
                <a:solidFill>
                  <a:srgbClr val="FFFF0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 typu </a:t>
            </a:r>
            <a:r>
              <a:rPr lang="pl-PL" sz="2800" dirty="0" smtClean="0">
                <a:solidFill>
                  <a:srgbClr val="FFFF0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A </a:t>
            </a:r>
            <a:r>
              <a:rPr lang="pl-PL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|</a:t>
            </a:r>
            <a:r>
              <a:rPr lang="pl-PL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pl-PL" sz="2800" dirty="0" smtClean="0">
                <a:solidFill>
                  <a:schemeClr val="bg1">
                    <a:lumMod val="65000"/>
                  </a:schemeClr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metody nieswoiste:</a:t>
            </a:r>
            <a:endParaRPr lang="pl-PL" sz="2800" dirty="0">
              <a:solidFill>
                <a:schemeClr val="bg1">
                  <a:lumMod val="65000"/>
                </a:schemeClr>
              </a:solidFill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pic>
        <p:nvPicPr>
          <p:cNvPr id="16" name="Obraz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1491630"/>
            <a:ext cx="288032" cy="250488"/>
          </a:xfrm>
          <a:prstGeom prst="rect">
            <a:avLst/>
          </a:prstGeom>
        </p:spPr>
      </p:pic>
      <p:pic>
        <p:nvPicPr>
          <p:cNvPr id="17" name="Obraz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1853393"/>
            <a:ext cx="288032" cy="250488"/>
          </a:xfrm>
          <a:prstGeom prst="rect">
            <a:avLst/>
          </a:prstGeom>
        </p:spPr>
      </p:pic>
      <p:pic>
        <p:nvPicPr>
          <p:cNvPr id="18" name="Obraz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2212881"/>
            <a:ext cx="288032" cy="250488"/>
          </a:xfrm>
          <a:prstGeom prst="rect">
            <a:avLst/>
          </a:prstGeom>
        </p:spPr>
      </p:pic>
      <p:pic>
        <p:nvPicPr>
          <p:cNvPr id="19" name="Obraz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0608" y="3732088"/>
            <a:ext cx="5184576" cy="2152030"/>
          </a:xfrm>
          <a:prstGeom prst="rect">
            <a:avLst/>
          </a:prstGeom>
        </p:spPr>
      </p:pic>
      <p:pic>
        <p:nvPicPr>
          <p:cNvPr id="20" name="Obraz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351" y="4302269"/>
            <a:ext cx="950420" cy="576064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233912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az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855"/>
            <a:ext cx="9144000" cy="5153355"/>
          </a:xfrm>
          <a:prstGeom prst="rect">
            <a:avLst/>
          </a:prstGeom>
        </p:spPr>
      </p:pic>
      <p:sp>
        <p:nvSpPr>
          <p:cNvPr id="7" name="Tytuł 1"/>
          <p:cNvSpPr txBox="1">
            <a:spLocks/>
          </p:cNvSpPr>
          <p:nvPr/>
        </p:nvSpPr>
        <p:spPr>
          <a:xfrm>
            <a:off x="431540" y="123478"/>
            <a:ext cx="8280920" cy="7560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800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Zapobieganie</a:t>
            </a:r>
            <a:r>
              <a:rPr lang="pl-PL" sz="2800" dirty="0">
                <a:solidFill>
                  <a:srgbClr val="FFFF0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pl-PL" sz="2800" dirty="0" err="1">
                <a:solidFill>
                  <a:srgbClr val="FFFF0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WZW</a:t>
            </a:r>
            <a:r>
              <a:rPr lang="pl-PL" sz="2800" dirty="0">
                <a:solidFill>
                  <a:srgbClr val="FFFF0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 typu </a:t>
            </a:r>
            <a:r>
              <a:rPr lang="pl-PL" sz="2800" dirty="0" smtClean="0">
                <a:solidFill>
                  <a:srgbClr val="FFFF0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A </a:t>
            </a:r>
            <a:r>
              <a:rPr lang="pl-PL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|</a:t>
            </a:r>
            <a:r>
              <a:rPr lang="pl-PL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pl-PL" sz="2800" dirty="0" smtClean="0">
                <a:solidFill>
                  <a:schemeClr val="bg1">
                    <a:lumMod val="65000"/>
                  </a:schemeClr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metody swoiste:</a:t>
            </a:r>
            <a:endParaRPr lang="pl-PL" sz="2800" dirty="0">
              <a:solidFill>
                <a:schemeClr val="bg1">
                  <a:lumMod val="65000"/>
                </a:schemeClr>
              </a:solidFill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sp>
        <p:nvSpPr>
          <p:cNvPr id="11" name="pole tekstowe 10"/>
          <p:cNvSpPr txBox="1"/>
          <p:nvPr/>
        </p:nvSpPr>
        <p:spPr>
          <a:xfrm>
            <a:off x="431540" y="1131590"/>
            <a:ext cx="73808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>
                <a:solidFill>
                  <a:srgbClr val="FFFF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Dostępna jest skuteczna szczepionka</a:t>
            </a:r>
            <a:r>
              <a:rPr lang="pl-PL" b="1" dirty="0">
                <a:solidFill>
                  <a:prstClr val="white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która zgodnie z obowiązującym Programem Szczepień Ochronnych zalecana jest:</a:t>
            </a:r>
          </a:p>
          <a:p>
            <a:endParaRPr lang="pl-PL" dirty="0"/>
          </a:p>
        </p:txBody>
      </p:sp>
      <p:sp>
        <p:nvSpPr>
          <p:cNvPr id="12" name="pole tekstowe 11"/>
          <p:cNvSpPr txBox="1"/>
          <p:nvPr/>
        </p:nvSpPr>
        <p:spPr>
          <a:xfrm>
            <a:off x="2627784" y="1995686"/>
            <a:ext cx="5904656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osobom  wyjeżdżającym do krajów  o wysokiej i  pośredniej endemiczności </a:t>
            </a:r>
            <a:r>
              <a:rPr lang="pl-PL" sz="140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zachorowań</a:t>
            </a:r>
            <a:r>
              <a:rPr lang="pl-PL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na </a:t>
            </a:r>
            <a:r>
              <a:rPr lang="pl-PL" sz="140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WZW</a:t>
            </a:r>
            <a:r>
              <a:rPr lang="pl-PL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typu A</a:t>
            </a:r>
            <a:br>
              <a:rPr lang="pl-PL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endParaRPr lang="pl-PL" sz="1400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pl-PL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osobom zatrudnionym przy produkcji i dystrybucji żywności, usuwaniu odpadów komunalnych i płynnych nieczystości oraz przy konserwacji urządzeń służących temu celowi</a:t>
            </a:r>
            <a:br>
              <a:rPr lang="pl-PL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endParaRPr lang="pl-PL" sz="1400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pl-PL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dzieciom w wieku przedszkolnym, szkolnym oraz młodzieży, które nie chorowały na </a:t>
            </a:r>
            <a:r>
              <a:rPr lang="pl-PL" sz="140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WZW</a:t>
            </a:r>
            <a:r>
              <a:rPr lang="pl-PL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typu 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l-PL" sz="1400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pl-PL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Wytworzenie przeciwciał po szczepieniu, występuje u prawie 100% osób zaszczepionych, a odporność po szczepieniu jest wieloletnia.</a:t>
            </a:r>
          </a:p>
          <a:p>
            <a:endParaRPr lang="pl-PL" sz="1400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13" name="Obraz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3694" y="2139702"/>
            <a:ext cx="288032" cy="250488"/>
          </a:xfrm>
          <a:prstGeom prst="rect">
            <a:avLst/>
          </a:prstGeom>
        </p:spPr>
      </p:pic>
      <p:pic>
        <p:nvPicPr>
          <p:cNvPr id="14" name="Obraz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3694" y="2859782"/>
            <a:ext cx="288032" cy="250488"/>
          </a:xfrm>
          <a:prstGeom prst="rect">
            <a:avLst/>
          </a:prstGeom>
        </p:spPr>
      </p:pic>
      <p:pic>
        <p:nvPicPr>
          <p:cNvPr id="15" name="Obraz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3694" y="3579862"/>
            <a:ext cx="288032" cy="250488"/>
          </a:xfrm>
          <a:prstGeom prst="rect">
            <a:avLst/>
          </a:prstGeom>
        </p:spPr>
      </p:pic>
      <p:pic>
        <p:nvPicPr>
          <p:cNvPr id="16" name="Obraz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3694" y="4299942"/>
            <a:ext cx="288032" cy="250488"/>
          </a:xfrm>
          <a:prstGeom prst="rect">
            <a:avLst/>
          </a:prstGeom>
        </p:spPr>
      </p:pic>
      <p:pic>
        <p:nvPicPr>
          <p:cNvPr id="18" name="Obraz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126470"/>
            <a:ext cx="950420" cy="576064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4163560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855"/>
            <a:ext cx="9144000" cy="5153355"/>
          </a:xfrm>
          <a:prstGeom prst="rect">
            <a:avLst/>
          </a:prstGeom>
        </p:spPr>
      </p:pic>
      <p:sp>
        <p:nvSpPr>
          <p:cNvPr id="8" name="Tytuł 1"/>
          <p:cNvSpPr txBox="1">
            <a:spLocks/>
          </p:cNvSpPr>
          <p:nvPr/>
        </p:nvSpPr>
        <p:spPr>
          <a:xfrm>
            <a:off x="431540" y="123478"/>
            <a:ext cx="8280920" cy="7560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800" dirty="0" err="1" smtClean="0">
                <a:solidFill>
                  <a:srgbClr val="FFFF0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HBV</a:t>
            </a:r>
            <a:r>
              <a:rPr lang="pl-PL" sz="2800" dirty="0" smtClean="0">
                <a:solidFill>
                  <a:srgbClr val="FFFF0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pl-PL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|</a:t>
            </a:r>
            <a:r>
              <a:rPr lang="pl-PL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pl-PL" sz="2800" dirty="0" smtClean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Szczepienie</a:t>
            </a:r>
            <a:endParaRPr lang="pl-PL" sz="2800" dirty="0"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sp>
        <p:nvSpPr>
          <p:cNvPr id="10" name="Prostokąt zaokrąglony 9"/>
          <p:cNvSpPr/>
          <p:nvPr/>
        </p:nvSpPr>
        <p:spPr>
          <a:xfrm>
            <a:off x="429984" y="3434104"/>
            <a:ext cx="8282475" cy="1134126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1" name="pole tekstowe 10"/>
          <p:cNvSpPr txBox="1"/>
          <p:nvPr/>
        </p:nvSpPr>
        <p:spPr>
          <a:xfrm>
            <a:off x="478704" y="3339447"/>
            <a:ext cx="476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8000" dirty="0" smtClean="0">
                <a:solidFill>
                  <a:srgbClr val="FFC00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i</a:t>
            </a:r>
            <a:endParaRPr lang="pl-PL" sz="8000" dirty="0">
              <a:solidFill>
                <a:srgbClr val="FFC000"/>
              </a:solidFill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1043608" y="3579862"/>
            <a:ext cx="734481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l-PL" sz="1600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Pierwsze rekomendacje </a:t>
            </a:r>
            <a:r>
              <a:rPr lang="pl-PL" sz="1600" dirty="0" smtClean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do </a:t>
            </a:r>
            <a:r>
              <a:rPr lang="pl-PL" sz="1600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powszechnych szczepień pojawiły się w </a:t>
            </a:r>
            <a:r>
              <a:rPr lang="pl-PL" sz="1600" dirty="0">
                <a:solidFill>
                  <a:srgbClr val="FFFF0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1991 r. </a:t>
            </a:r>
            <a:endParaRPr lang="pl-PL" sz="1600" dirty="0" smtClean="0">
              <a:solidFill>
                <a:srgbClr val="FFFF00"/>
              </a:solidFill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  <a:p>
            <a:pPr>
              <a:lnSpc>
                <a:spcPct val="150000"/>
              </a:lnSpc>
            </a:pPr>
            <a:r>
              <a:rPr lang="pl-PL" sz="1600" dirty="0" smtClean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W </a:t>
            </a:r>
            <a:r>
              <a:rPr lang="pl-PL" sz="1600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Polsce obowiązkowe </a:t>
            </a:r>
            <a:r>
              <a:rPr lang="pl-PL" sz="1600" dirty="0" smtClean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szczepienia </a:t>
            </a:r>
            <a:r>
              <a:rPr lang="pl-PL" sz="1600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noworodków wprowadzono w </a:t>
            </a:r>
            <a:r>
              <a:rPr lang="pl-PL" sz="1600" dirty="0">
                <a:solidFill>
                  <a:srgbClr val="FFFF0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1996 r. </a:t>
            </a:r>
            <a:endParaRPr lang="pl-PL" sz="1600" dirty="0" smtClean="0">
              <a:solidFill>
                <a:srgbClr val="FFFF00"/>
              </a:solidFill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  <a:p>
            <a:endParaRPr lang="pl-PL" sz="1600" dirty="0" smtClean="0">
              <a:solidFill>
                <a:schemeClr val="tx1">
                  <a:lumMod val="85000"/>
                  <a:lumOff val="15000"/>
                </a:schemeClr>
              </a:solidFill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467544" y="2100793"/>
            <a:ext cx="60016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dirty="0" smtClean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Osoby, które nie są zaszczepione powinny zrobić to jak najszybciej, a także unikać kontaktu z krwią oraz sytuacji mogących spowodować przeniesienie wirusa.</a:t>
            </a:r>
            <a:endParaRPr lang="pl-PL" sz="1600" dirty="0">
              <a:solidFill>
                <a:schemeClr val="bg1"/>
              </a:solidFill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grpSp>
        <p:nvGrpSpPr>
          <p:cNvPr id="12" name="Grupa 11"/>
          <p:cNvGrpSpPr/>
          <p:nvPr/>
        </p:nvGrpSpPr>
        <p:grpSpPr>
          <a:xfrm>
            <a:off x="6803649" y="1300574"/>
            <a:ext cx="1872807" cy="1631216"/>
            <a:chOff x="323528" y="552872"/>
            <a:chExt cx="1970988" cy="1716732"/>
          </a:xfrm>
        </p:grpSpPr>
        <p:pic>
          <p:nvPicPr>
            <p:cNvPr id="13" name="Obraz 1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528" y="555526"/>
              <a:ext cx="1970988" cy="1714078"/>
            </a:xfrm>
            <a:prstGeom prst="rect">
              <a:avLst/>
            </a:prstGeom>
          </p:spPr>
        </p:pic>
        <p:sp>
          <p:nvSpPr>
            <p:cNvPr id="14" name="pole tekstowe 13"/>
            <p:cNvSpPr txBox="1"/>
            <p:nvPr/>
          </p:nvSpPr>
          <p:spPr>
            <a:xfrm>
              <a:off x="1017844" y="552872"/>
              <a:ext cx="476200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pl-PL" sz="100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Lato Black" panose="020F0502020204030203" pitchFamily="34" charset="0"/>
                  <a:ea typeface="Lato Black" panose="020F0502020204030203" pitchFamily="34" charset="0"/>
                  <a:cs typeface="Lato Black" panose="020F0502020204030203" pitchFamily="34" charset="0"/>
                </a:rPr>
                <a:t>!</a:t>
              </a:r>
              <a:endParaRPr lang="pl-PL" sz="10000" dirty="0">
                <a:solidFill>
                  <a:schemeClr val="tx1">
                    <a:lumMod val="85000"/>
                    <a:lumOff val="15000"/>
                  </a:schemeClr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endParaRPr>
            </a:p>
          </p:txBody>
        </p:sp>
      </p:grpSp>
      <p:pic>
        <p:nvPicPr>
          <p:cNvPr id="16" name="Obraz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123478"/>
            <a:ext cx="950420" cy="576064"/>
          </a:xfrm>
          <a:prstGeom prst="rect">
            <a:avLst/>
          </a:prstGeom>
          <a:effectLst/>
        </p:spPr>
      </p:pic>
      <p:sp>
        <p:nvSpPr>
          <p:cNvPr id="15" name="Prostokąt 14"/>
          <p:cNvSpPr/>
          <p:nvPr/>
        </p:nvSpPr>
        <p:spPr>
          <a:xfrm>
            <a:off x="522856" y="1203598"/>
            <a:ext cx="59213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400" dirty="0">
                <a:solidFill>
                  <a:srgbClr val="FFFF0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Najlepszym zabezpieczeniem </a:t>
            </a:r>
          </a:p>
          <a:p>
            <a:pPr algn="ctr"/>
            <a:r>
              <a:rPr lang="pl-PL" sz="2400" dirty="0">
                <a:solidFill>
                  <a:srgbClr val="FFFF0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przed </a:t>
            </a:r>
            <a:r>
              <a:rPr lang="pl-PL" sz="2400" dirty="0" err="1">
                <a:solidFill>
                  <a:srgbClr val="FFFF0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HBV</a:t>
            </a:r>
            <a:r>
              <a:rPr lang="pl-PL" sz="2400" dirty="0">
                <a:solidFill>
                  <a:srgbClr val="FFFF0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 jest szczepienie.</a:t>
            </a:r>
          </a:p>
        </p:txBody>
      </p:sp>
    </p:spTree>
    <p:extLst>
      <p:ext uri="{BB962C8B-B14F-4D97-AF65-F5344CB8AC3E}">
        <p14:creationId xmlns:p14="http://schemas.microsoft.com/office/powerpoint/2010/main" val="1904533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855"/>
            <a:ext cx="9144000" cy="5153355"/>
          </a:xfrm>
          <a:prstGeom prst="rect">
            <a:avLst/>
          </a:prstGeom>
        </p:spPr>
      </p:pic>
      <p:sp>
        <p:nvSpPr>
          <p:cNvPr id="6" name="pole tekstowe 5"/>
          <p:cNvSpPr txBox="1"/>
          <p:nvPr/>
        </p:nvSpPr>
        <p:spPr>
          <a:xfrm>
            <a:off x="456827" y="1131590"/>
            <a:ext cx="7704856" cy="11880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sz="1600" dirty="0" smtClean="0"/>
          </a:p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pl-PL" sz="16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Obecnie, zgodnie z  Programem  Szczepień Ochronnych  zatwierdzonym przez Ministerstwo Zdrowia na rok 2019, obowiązuje poniższy </a:t>
            </a:r>
            <a:r>
              <a:rPr lang="pl-PL" sz="1600" dirty="0">
                <a:solidFill>
                  <a:srgbClr val="FFFF0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program szczepień </a:t>
            </a:r>
            <a:r>
              <a:rPr lang="pl-PL" sz="1600" dirty="0" smtClean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przeciwko wirusowemu zapaleniu wątroby typu B:</a:t>
            </a:r>
            <a:endParaRPr lang="pl-PL" sz="1600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5660629"/>
              </p:ext>
            </p:extLst>
          </p:nvPr>
        </p:nvGraphicFramePr>
        <p:xfrm>
          <a:off x="595738" y="2715766"/>
          <a:ext cx="8080718" cy="1927080"/>
        </p:xfrm>
        <a:graphic>
          <a:graphicData uri="http://schemas.openxmlformats.org/drawingml/2006/table">
            <a:tbl>
              <a:tblPr firstRow="1" firstCol="1" bandRow="1"/>
              <a:tblGrid>
                <a:gridCol w="4247556"/>
                <a:gridCol w="3833162"/>
              </a:tblGrid>
              <a:tr h="6480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0" dirty="0">
                          <a:solidFill>
                            <a:srgbClr val="000000"/>
                          </a:solidFill>
                          <a:effectLst/>
                          <a:latin typeface="Lato Black" panose="020F0502020204030203" pitchFamily="34" charset="0"/>
                          <a:ea typeface="Lato Black" panose="020F0502020204030203" pitchFamily="34" charset="0"/>
                          <a:cs typeface="Lato Black" panose="020F0502020204030203" pitchFamily="34" charset="0"/>
                        </a:rPr>
                        <a:t>W ciągu 24 godzin </a:t>
                      </a:r>
                      <a:endParaRPr lang="pl-PL" sz="1200" b="0" dirty="0" smtClean="0">
                        <a:solidFill>
                          <a:srgbClr val="000000"/>
                        </a:solidFill>
                        <a:effectLst/>
                        <a:latin typeface="Lato Black" panose="020F0502020204030203" pitchFamily="34" charset="0"/>
                        <a:ea typeface="Lato Black" panose="020F0502020204030203" pitchFamily="34" charset="0"/>
                        <a:cs typeface="Lato Black" panose="020F0502020204030203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0" dirty="0" smtClean="0">
                          <a:solidFill>
                            <a:srgbClr val="000000"/>
                          </a:solidFill>
                          <a:effectLst/>
                          <a:latin typeface="Lato Black" panose="020F0502020204030203" pitchFamily="34" charset="0"/>
                          <a:ea typeface="Lato Black" panose="020F0502020204030203" pitchFamily="34" charset="0"/>
                          <a:cs typeface="Lato Black" panose="020F0502020204030203" pitchFamily="34" charset="0"/>
                        </a:rPr>
                        <a:t>po urodzeniu</a:t>
                      </a:r>
                      <a:r>
                        <a:rPr lang="pl-PL" sz="1200" b="0" dirty="0">
                          <a:solidFill>
                            <a:srgbClr val="000000"/>
                          </a:solidFill>
                          <a:effectLst/>
                          <a:latin typeface="Lato Black" panose="020F0502020204030203" pitchFamily="34" charset="0"/>
                          <a:ea typeface="Lato Black" panose="020F0502020204030203" pitchFamily="34" charset="0"/>
                          <a:cs typeface="Lato Black" panose="020F0502020204030203" pitchFamily="34" charset="0"/>
                        </a:rPr>
                        <a:t> </a:t>
                      </a:r>
                    </a:p>
                  </a:txBody>
                  <a:tcPr marL="68580" marR="6858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0" dirty="0">
                          <a:solidFill>
                            <a:srgbClr val="000000"/>
                          </a:solidFill>
                          <a:effectLst/>
                          <a:latin typeface="Lato Black" panose="020F0502020204030203" pitchFamily="34" charset="0"/>
                          <a:ea typeface="Lato Black" panose="020F0502020204030203" pitchFamily="34" charset="0"/>
                          <a:cs typeface="Lato Black" panose="020F0502020204030203" pitchFamily="34" charset="0"/>
                        </a:rPr>
                        <a:t>pierwsza dawka </a:t>
                      </a:r>
                      <a:endParaRPr lang="pl-PL" sz="1200" b="0" dirty="0" smtClean="0">
                        <a:solidFill>
                          <a:srgbClr val="000000"/>
                        </a:solidFill>
                        <a:effectLst/>
                        <a:latin typeface="Lato Black" panose="020F0502020204030203" pitchFamily="34" charset="0"/>
                        <a:ea typeface="Lato Black" panose="020F0502020204030203" pitchFamily="34" charset="0"/>
                        <a:cs typeface="Lato Black" panose="020F0502020204030203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0" dirty="0" smtClean="0">
                          <a:solidFill>
                            <a:srgbClr val="000000"/>
                          </a:solidFill>
                          <a:effectLst/>
                          <a:latin typeface="Lato Black" panose="020F0502020204030203" pitchFamily="34" charset="0"/>
                          <a:ea typeface="Lato Black" panose="020F0502020204030203" pitchFamily="34" charset="0"/>
                          <a:cs typeface="Lato Black" panose="020F0502020204030203" pitchFamily="34" charset="0"/>
                        </a:rPr>
                        <a:t>szczepienia </a:t>
                      </a:r>
                      <a:r>
                        <a:rPr lang="pl-PL" sz="1200" b="0" dirty="0">
                          <a:solidFill>
                            <a:srgbClr val="000000"/>
                          </a:solidFill>
                          <a:effectLst/>
                          <a:latin typeface="Lato Black" panose="020F0502020204030203" pitchFamily="34" charset="0"/>
                          <a:ea typeface="Lato Black" panose="020F0502020204030203" pitchFamily="34" charset="0"/>
                          <a:cs typeface="Lato Black" panose="020F0502020204030203" pitchFamily="34" charset="0"/>
                        </a:rPr>
                        <a:t>podstawowego</a:t>
                      </a:r>
                    </a:p>
                  </a:txBody>
                  <a:tcPr marL="68580" marR="6858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  <a:tr h="6480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0" dirty="0">
                          <a:solidFill>
                            <a:srgbClr val="000000"/>
                          </a:solidFill>
                          <a:effectLst/>
                          <a:latin typeface="Lato Black" panose="020F0502020204030203" pitchFamily="34" charset="0"/>
                          <a:ea typeface="Lato Black" panose="020F0502020204030203" pitchFamily="34" charset="0"/>
                          <a:cs typeface="Lato Black" panose="020F0502020204030203" pitchFamily="34" charset="0"/>
                        </a:rPr>
                        <a:t>W 2 miesiącu życia </a:t>
                      </a:r>
                      <a:endParaRPr lang="pl-PL" sz="1200" b="0" dirty="0" smtClean="0">
                        <a:solidFill>
                          <a:srgbClr val="000000"/>
                        </a:solidFill>
                        <a:effectLst/>
                        <a:latin typeface="Lato Black" panose="020F0502020204030203" pitchFamily="34" charset="0"/>
                        <a:ea typeface="Lato Black" panose="020F0502020204030203" pitchFamily="34" charset="0"/>
                        <a:cs typeface="Lato Black" panose="020F0502020204030203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0" dirty="0" smtClean="0">
                          <a:solidFill>
                            <a:srgbClr val="000000"/>
                          </a:solidFill>
                          <a:effectLst/>
                          <a:latin typeface="Lato Black" panose="020F0502020204030203" pitchFamily="34" charset="0"/>
                          <a:ea typeface="Lato Black" panose="020F0502020204030203" pitchFamily="34" charset="0"/>
                          <a:cs typeface="Lato Black" panose="020F0502020204030203" pitchFamily="34" charset="0"/>
                        </a:rPr>
                        <a:t>(</a:t>
                      </a:r>
                      <a:r>
                        <a:rPr lang="pl-PL" sz="1200" b="0" dirty="0">
                          <a:solidFill>
                            <a:srgbClr val="000000"/>
                          </a:solidFill>
                          <a:effectLst/>
                          <a:latin typeface="Lato Black" panose="020F0502020204030203" pitchFamily="34" charset="0"/>
                          <a:ea typeface="Lato Black" panose="020F0502020204030203" pitchFamily="34" charset="0"/>
                          <a:cs typeface="Lato Black" panose="020F0502020204030203" pitchFamily="34" charset="0"/>
                        </a:rPr>
                        <a:t>po ukończeniu </a:t>
                      </a:r>
                      <a:r>
                        <a:rPr lang="pl-PL" sz="1200" b="0" dirty="0" smtClean="0">
                          <a:solidFill>
                            <a:srgbClr val="000000"/>
                          </a:solidFill>
                          <a:effectLst/>
                          <a:latin typeface="Lato Black" panose="020F0502020204030203" pitchFamily="34" charset="0"/>
                          <a:ea typeface="Lato Black" panose="020F0502020204030203" pitchFamily="34" charset="0"/>
                          <a:cs typeface="Lato Black" panose="020F0502020204030203" pitchFamily="34" charset="0"/>
                        </a:rPr>
                        <a:t>6 tygodnia życia)</a:t>
                      </a:r>
                      <a:r>
                        <a:rPr lang="pl-PL" sz="1200" b="0" dirty="0">
                          <a:solidFill>
                            <a:srgbClr val="000000"/>
                          </a:solidFill>
                          <a:effectLst/>
                          <a:latin typeface="Lato Black" panose="020F0502020204030203" pitchFamily="34" charset="0"/>
                          <a:ea typeface="Lato Black" panose="020F0502020204030203" pitchFamily="34" charset="0"/>
                          <a:cs typeface="Lato Black" panose="020F0502020204030203" pitchFamily="34" charset="0"/>
                        </a:rPr>
                        <a:t> </a:t>
                      </a:r>
                    </a:p>
                  </a:txBody>
                  <a:tcPr marL="68580" marR="6858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0" dirty="0">
                          <a:solidFill>
                            <a:srgbClr val="000000"/>
                          </a:solidFill>
                          <a:effectLst/>
                          <a:latin typeface="Lato Black" panose="020F0502020204030203" pitchFamily="34" charset="0"/>
                          <a:ea typeface="Lato Black" panose="020F0502020204030203" pitchFamily="34" charset="0"/>
                          <a:cs typeface="Lato Black" panose="020F0502020204030203" pitchFamily="34" charset="0"/>
                        </a:rPr>
                        <a:t>druga dawka </a:t>
                      </a:r>
                      <a:endParaRPr lang="pl-PL" sz="1200" b="0" dirty="0" smtClean="0">
                        <a:solidFill>
                          <a:srgbClr val="000000"/>
                        </a:solidFill>
                        <a:effectLst/>
                        <a:latin typeface="Lato Black" panose="020F0502020204030203" pitchFamily="34" charset="0"/>
                        <a:ea typeface="Lato Black" panose="020F0502020204030203" pitchFamily="34" charset="0"/>
                        <a:cs typeface="Lato Black" panose="020F0502020204030203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0" dirty="0" smtClean="0">
                          <a:solidFill>
                            <a:srgbClr val="000000"/>
                          </a:solidFill>
                          <a:effectLst/>
                          <a:latin typeface="Lato Black" panose="020F0502020204030203" pitchFamily="34" charset="0"/>
                          <a:ea typeface="Lato Black" panose="020F0502020204030203" pitchFamily="34" charset="0"/>
                          <a:cs typeface="Lato Black" panose="020F0502020204030203" pitchFamily="34" charset="0"/>
                        </a:rPr>
                        <a:t>szczepienia </a:t>
                      </a:r>
                      <a:r>
                        <a:rPr lang="pl-PL" sz="1200" b="0" dirty="0">
                          <a:solidFill>
                            <a:srgbClr val="000000"/>
                          </a:solidFill>
                          <a:effectLst/>
                          <a:latin typeface="Lato Black" panose="020F0502020204030203" pitchFamily="34" charset="0"/>
                          <a:ea typeface="Lato Black" panose="020F0502020204030203" pitchFamily="34" charset="0"/>
                          <a:cs typeface="Lato Black" panose="020F0502020204030203" pitchFamily="34" charset="0"/>
                        </a:rPr>
                        <a:t>podstawowego</a:t>
                      </a:r>
                    </a:p>
                  </a:txBody>
                  <a:tcPr marL="68580" marR="6858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52872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200" b="0" dirty="0" smtClean="0">
                        <a:solidFill>
                          <a:srgbClr val="000000"/>
                        </a:solidFill>
                        <a:effectLst/>
                        <a:latin typeface="Lato Black" panose="020F0502020204030203" pitchFamily="34" charset="0"/>
                        <a:ea typeface="Lato Black" panose="020F0502020204030203" pitchFamily="34" charset="0"/>
                        <a:cs typeface="Lato Black" panose="020F0502020204030203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0" dirty="0" smtClean="0">
                          <a:solidFill>
                            <a:srgbClr val="000000"/>
                          </a:solidFill>
                          <a:effectLst/>
                          <a:latin typeface="Lato Black" panose="020F0502020204030203" pitchFamily="34" charset="0"/>
                          <a:ea typeface="Lato Black" panose="020F0502020204030203" pitchFamily="34" charset="0"/>
                          <a:cs typeface="Lato Black" panose="020F0502020204030203" pitchFamily="34" charset="0"/>
                        </a:rPr>
                        <a:t>W </a:t>
                      </a:r>
                      <a:r>
                        <a:rPr lang="pl-PL" sz="1200" b="0" dirty="0">
                          <a:solidFill>
                            <a:srgbClr val="000000"/>
                          </a:solidFill>
                          <a:effectLst/>
                          <a:latin typeface="Lato Black" panose="020F0502020204030203" pitchFamily="34" charset="0"/>
                          <a:ea typeface="Lato Black" panose="020F0502020204030203" pitchFamily="34" charset="0"/>
                          <a:cs typeface="Lato Black" panose="020F0502020204030203" pitchFamily="34" charset="0"/>
                        </a:rPr>
                        <a:t>7 miesiącu życia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0" dirty="0">
                          <a:solidFill>
                            <a:srgbClr val="000000"/>
                          </a:solidFill>
                          <a:effectLst/>
                          <a:latin typeface="Lato Black" panose="020F0502020204030203" pitchFamily="34" charset="0"/>
                          <a:ea typeface="Lato Black" panose="020F0502020204030203" pitchFamily="34" charset="0"/>
                          <a:cs typeface="Lato Black" panose="020F0502020204030203" pitchFamily="34" charset="0"/>
                        </a:rPr>
                        <a:t> </a:t>
                      </a:r>
                    </a:p>
                  </a:txBody>
                  <a:tcPr marL="68580" marR="6858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0" dirty="0">
                          <a:solidFill>
                            <a:srgbClr val="000000"/>
                          </a:solidFill>
                          <a:effectLst/>
                          <a:latin typeface="Lato Black" panose="020F0502020204030203" pitchFamily="34" charset="0"/>
                          <a:ea typeface="Lato Black" panose="020F0502020204030203" pitchFamily="34" charset="0"/>
                          <a:cs typeface="Lato Black" panose="020F0502020204030203" pitchFamily="34" charset="0"/>
                        </a:rPr>
                        <a:t>trzecia </a:t>
                      </a:r>
                      <a:r>
                        <a:rPr lang="pl-PL" sz="1200" b="0" dirty="0" smtClean="0">
                          <a:solidFill>
                            <a:srgbClr val="000000"/>
                          </a:solidFill>
                          <a:effectLst/>
                          <a:latin typeface="Lato Black" panose="020F0502020204030203" pitchFamily="34" charset="0"/>
                          <a:ea typeface="Lato Black" panose="020F0502020204030203" pitchFamily="34" charset="0"/>
                          <a:cs typeface="Lato Black" panose="020F0502020204030203" pitchFamily="34" charset="0"/>
                        </a:rPr>
                        <a:t>dawka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0" dirty="0" smtClean="0">
                          <a:solidFill>
                            <a:srgbClr val="000000"/>
                          </a:solidFill>
                          <a:effectLst/>
                          <a:latin typeface="Lato Black" panose="020F0502020204030203" pitchFamily="34" charset="0"/>
                          <a:ea typeface="Lato Black" panose="020F0502020204030203" pitchFamily="34" charset="0"/>
                          <a:cs typeface="Lato Black" panose="020F0502020204030203" pitchFamily="34" charset="0"/>
                        </a:rPr>
                        <a:t> </a:t>
                      </a:r>
                      <a:r>
                        <a:rPr lang="pl-PL" sz="1200" b="0" dirty="0">
                          <a:solidFill>
                            <a:srgbClr val="000000"/>
                          </a:solidFill>
                          <a:effectLst/>
                          <a:latin typeface="Lato Black" panose="020F0502020204030203" pitchFamily="34" charset="0"/>
                          <a:ea typeface="Lato Black" panose="020F0502020204030203" pitchFamily="34" charset="0"/>
                          <a:cs typeface="Lato Black" panose="020F0502020204030203" pitchFamily="34" charset="0"/>
                        </a:rPr>
                        <a:t>szczepienia podstawowego</a:t>
                      </a:r>
                    </a:p>
                  </a:txBody>
                  <a:tcPr marL="68580" marR="6858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8" name="Tytuł 1"/>
          <p:cNvSpPr txBox="1">
            <a:spLocks/>
          </p:cNvSpPr>
          <p:nvPr/>
        </p:nvSpPr>
        <p:spPr>
          <a:xfrm>
            <a:off x="431540" y="123478"/>
            <a:ext cx="8280920" cy="7560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800" dirty="0" err="1" smtClean="0">
                <a:solidFill>
                  <a:srgbClr val="FFFF0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HBV</a:t>
            </a:r>
            <a:r>
              <a:rPr lang="pl-PL" sz="2800" dirty="0" smtClean="0">
                <a:solidFill>
                  <a:srgbClr val="FFFF0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pl-PL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|</a:t>
            </a:r>
            <a:r>
              <a:rPr lang="pl-PL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pl-PL" sz="2800" dirty="0" smtClean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Szczepienie</a:t>
            </a:r>
            <a:endParaRPr lang="pl-PL" sz="2800" dirty="0"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pic>
        <p:nvPicPr>
          <p:cNvPr id="10" name="Obraz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123478"/>
            <a:ext cx="950420" cy="576064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611305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683"/>
            <a:ext cx="9144000" cy="5153355"/>
          </a:xfrm>
          <a:prstGeom prst="rect">
            <a:avLst/>
          </a:prstGeom>
        </p:spPr>
      </p:pic>
      <p:sp>
        <p:nvSpPr>
          <p:cNvPr id="9" name="Prostokąt 8"/>
          <p:cNvSpPr/>
          <p:nvPr/>
        </p:nvSpPr>
        <p:spPr>
          <a:xfrm>
            <a:off x="829342" y="1131590"/>
            <a:ext cx="770485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200" dirty="0">
                <a:solidFill>
                  <a:srgbClr val="FFFF0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SZCZEPIENIA OBOWIĄZKOWE OSÓB NARAŻONYCH W SPOSÓB SZCZEGÓLNY NA </a:t>
            </a:r>
            <a:r>
              <a:rPr lang="pl-PL" sz="1200" dirty="0" smtClean="0">
                <a:solidFill>
                  <a:srgbClr val="FFFF0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ZAKAŻENIE</a:t>
            </a:r>
          </a:p>
          <a:p>
            <a:r>
              <a:rPr lang="pl-PL" sz="1200" dirty="0" smtClean="0">
                <a:solidFill>
                  <a:srgbClr val="FFFF0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pl-PL" sz="1200" dirty="0">
                <a:solidFill>
                  <a:srgbClr val="FFFF0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W ZWIĄZKU Z PRZESŁANKAMI  KLINICZNYMI LUB </a:t>
            </a:r>
            <a:r>
              <a:rPr lang="pl-PL" sz="1200" dirty="0" smtClean="0">
                <a:solidFill>
                  <a:srgbClr val="FFFF0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EPIDEMIOLOGICZNYMI DOTYCZĄ :</a:t>
            </a:r>
          </a:p>
          <a:p>
            <a:endParaRPr lang="pl-PL" sz="1200" dirty="0" smtClean="0">
              <a:solidFill>
                <a:srgbClr val="FFFF00"/>
              </a:solidFill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1200" dirty="0" smtClean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uczniów </a:t>
            </a:r>
            <a:r>
              <a:rPr lang="pl-PL" sz="12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szkół </a:t>
            </a:r>
            <a:r>
              <a:rPr lang="pl-PL" sz="1200" dirty="0" smtClean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medycznych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1200" dirty="0" smtClean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osób wykonujących </a:t>
            </a:r>
            <a:r>
              <a:rPr lang="pl-PL" sz="12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zawód medyczny </a:t>
            </a:r>
            <a:r>
              <a:rPr lang="pl-PL" sz="1200" dirty="0" smtClean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narażonych </a:t>
            </a:r>
            <a:r>
              <a:rPr lang="pl-PL" sz="12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na </a:t>
            </a:r>
            <a:r>
              <a:rPr lang="pl-PL" sz="1200" dirty="0" smtClean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zakażenie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1200" dirty="0" smtClean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osób narażonych </a:t>
            </a:r>
            <a:r>
              <a:rPr lang="pl-PL" sz="12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na zakażenie w wyniku styczności z osobą zakażoną </a:t>
            </a:r>
            <a:r>
              <a:rPr lang="pl-PL" sz="1200" dirty="0" smtClean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WZW typu B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1200" dirty="0" smtClean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osób zakażonych </a:t>
            </a:r>
            <a:r>
              <a:rPr lang="pl-PL" sz="12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wirusem zapalenia wątroby typu </a:t>
            </a:r>
            <a:r>
              <a:rPr lang="pl-PL" sz="1200" dirty="0" smtClean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1200" dirty="0" smtClean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osób </a:t>
            </a:r>
            <a:r>
              <a:rPr lang="pl-PL" sz="12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 fazie zaawansowanej choroby nerek </a:t>
            </a:r>
            <a:r>
              <a:rPr lang="pl-PL" sz="1200" dirty="0" smtClean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pl-PL" sz="12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oraz </a:t>
            </a:r>
            <a:r>
              <a:rPr lang="pl-PL" sz="1200" dirty="0" smtClean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osób dializowanych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pl-PL" sz="1200" dirty="0" smtClean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pl-PL" sz="1200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pl-PL" sz="1200" dirty="0">
                <a:solidFill>
                  <a:srgbClr val="FFFF0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SZCZEPIENIA </a:t>
            </a:r>
            <a:r>
              <a:rPr lang="pl-PL" sz="1200" dirty="0" smtClean="0">
                <a:solidFill>
                  <a:srgbClr val="FFFF0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 ZALECANE SĄ :</a:t>
            </a:r>
          </a:p>
          <a:p>
            <a:endParaRPr lang="pl-PL" sz="1200" dirty="0" smtClean="0">
              <a:solidFill>
                <a:srgbClr val="FFFF00"/>
              </a:solidFill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1200" dirty="0" smtClean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osobom</a:t>
            </a:r>
            <a:r>
              <a:rPr lang="pl-PL" sz="12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które ze względu na tryb życia lub wykonywane zajęcia są narażone na zakażenia</a:t>
            </a:r>
          </a:p>
          <a:p>
            <a:r>
              <a:rPr lang="pl-PL" sz="1200" dirty="0" smtClean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    związane </a:t>
            </a:r>
            <a:r>
              <a:rPr lang="pl-PL" sz="12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z uszkodzeniem ciągłości tkanek lub poprzez kontakt </a:t>
            </a:r>
            <a:r>
              <a:rPr lang="pl-PL" sz="1200" dirty="0" smtClean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seksualny.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1200" dirty="0" smtClean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przewlekle </a:t>
            </a:r>
            <a:r>
              <a:rPr lang="pl-PL" sz="12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chorym o wysokim ryzyku zakażenia </a:t>
            </a:r>
            <a:r>
              <a:rPr lang="pl-PL" sz="1200" dirty="0" smtClean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:z </a:t>
            </a:r>
            <a:r>
              <a:rPr lang="pl-PL" sz="12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chorobami przebiegającymi z niedoborem odporności, w tym </a:t>
            </a:r>
            <a:r>
              <a:rPr lang="pl-PL" sz="1200" dirty="0" smtClean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leczonych immunosupresyjnie</a:t>
            </a:r>
            <a:r>
              <a:rPr lang="pl-PL" sz="12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chorym z cukrzycą i niewydolnością </a:t>
            </a:r>
            <a:r>
              <a:rPr lang="pl-PL" sz="1200" dirty="0" smtClean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nerek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1200" dirty="0" smtClean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chorym </a:t>
            </a:r>
            <a:r>
              <a:rPr lang="pl-PL" sz="12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przygotowywanym do zabiegów </a:t>
            </a:r>
            <a:r>
              <a:rPr lang="pl-PL" sz="1200" dirty="0" smtClean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operacyjnych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12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dzieciom i młodzieży, nieobjętym </a:t>
            </a:r>
            <a:r>
              <a:rPr lang="pl-PL" sz="1200" dirty="0" smtClean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dotąd szczepieniami </a:t>
            </a:r>
            <a:r>
              <a:rPr lang="pl-PL" sz="12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obowiązkowymi;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1200" dirty="0" smtClean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osobom </a:t>
            </a:r>
            <a:r>
              <a:rPr lang="pl-PL" sz="12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dorosłym, zwłaszcza w wieku starszym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pl-PL" sz="1200" dirty="0">
              <a:solidFill>
                <a:srgbClr val="C00000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pl-PL" sz="1200" dirty="0">
              <a:solidFill>
                <a:srgbClr val="C00000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pl-PL" sz="1200" dirty="0">
              <a:solidFill>
                <a:srgbClr val="C00000"/>
              </a:solidFill>
            </a:endParaRPr>
          </a:p>
        </p:txBody>
      </p:sp>
      <p:sp>
        <p:nvSpPr>
          <p:cNvPr id="8" name="Tytuł 1"/>
          <p:cNvSpPr txBox="1">
            <a:spLocks/>
          </p:cNvSpPr>
          <p:nvPr/>
        </p:nvSpPr>
        <p:spPr>
          <a:xfrm>
            <a:off x="431540" y="123478"/>
            <a:ext cx="8280920" cy="7560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800" dirty="0" err="1" smtClean="0">
                <a:solidFill>
                  <a:srgbClr val="FFFF0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HBV</a:t>
            </a:r>
            <a:r>
              <a:rPr lang="pl-PL" sz="2800" dirty="0" smtClean="0">
                <a:solidFill>
                  <a:srgbClr val="FFFF0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pl-PL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|</a:t>
            </a:r>
            <a:r>
              <a:rPr lang="pl-PL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pl-PL" sz="2800" dirty="0" smtClean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Szczepienie</a:t>
            </a:r>
            <a:endParaRPr lang="pl-PL" sz="2800" dirty="0"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pic>
        <p:nvPicPr>
          <p:cNvPr id="10" name="Obraz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123478"/>
            <a:ext cx="950420" cy="576064"/>
          </a:xfrm>
          <a:prstGeom prst="rect">
            <a:avLst/>
          </a:prstGeom>
          <a:effectLst/>
        </p:spPr>
      </p:pic>
      <p:sp>
        <p:nvSpPr>
          <p:cNvPr id="11" name="Prostokąt 10"/>
          <p:cNvSpPr/>
          <p:nvPr/>
        </p:nvSpPr>
        <p:spPr>
          <a:xfrm>
            <a:off x="539552" y="1213476"/>
            <a:ext cx="72008" cy="144016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FFFF00"/>
              </a:solidFill>
            </a:endParaRPr>
          </a:p>
        </p:txBody>
      </p:sp>
      <p:sp>
        <p:nvSpPr>
          <p:cNvPr id="12" name="Prostokąt 11"/>
          <p:cNvSpPr/>
          <p:nvPr/>
        </p:nvSpPr>
        <p:spPr>
          <a:xfrm>
            <a:off x="539553" y="3013676"/>
            <a:ext cx="72008" cy="158417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9366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855"/>
            <a:ext cx="9144000" cy="5153355"/>
          </a:xfrm>
          <a:prstGeom prst="rect">
            <a:avLst/>
          </a:prstGeom>
        </p:spPr>
      </p:pic>
      <p:sp>
        <p:nvSpPr>
          <p:cNvPr id="4" name="Tytuł 1"/>
          <p:cNvSpPr>
            <a:spLocks noGrp="1"/>
          </p:cNvSpPr>
          <p:nvPr>
            <p:ph type="ctrTitle"/>
          </p:nvPr>
        </p:nvSpPr>
        <p:spPr>
          <a:xfrm>
            <a:off x="4140460" y="465516"/>
            <a:ext cx="5084948" cy="756084"/>
          </a:xfrm>
        </p:spPr>
        <p:txBody>
          <a:bodyPr>
            <a:normAutofit/>
          </a:bodyPr>
          <a:lstStyle/>
          <a:p>
            <a:r>
              <a:rPr lang="pl-PL" sz="2800" i="1" dirty="0" smtClean="0"/>
              <a:t>      </a:t>
            </a:r>
            <a:endParaRPr lang="pl-PL" sz="2800" i="1" u="sng" dirty="0"/>
          </a:p>
        </p:txBody>
      </p:sp>
      <p:sp>
        <p:nvSpPr>
          <p:cNvPr id="10" name="Tytuł 1"/>
          <p:cNvSpPr txBox="1">
            <a:spLocks/>
          </p:cNvSpPr>
          <p:nvPr/>
        </p:nvSpPr>
        <p:spPr>
          <a:xfrm>
            <a:off x="431540" y="123478"/>
            <a:ext cx="8280920" cy="7560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800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Zapobieganie</a:t>
            </a:r>
            <a:r>
              <a:rPr lang="pl-PL" sz="2800" dirty="0">
                <a:solidFill>
                  <a:srgbClr val="FFFF0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pl-PL" sz="2800" dirty="0" err="1">
                <a:solidFill>
                  <a:srgbClr val="FFFF0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WZW</a:t>
            </a:r>
            <a:r>
              <a:rPr lang="pl-PL" sz="2800" dirty="0">
                <a:solidFill>
                  <a:srgbClr val="FFFF0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 typu </a:t>
            </a:r>
            <a:r>
              <a:rPr lang="pl-PL" sz="2800" dirty="0" smtClean="0">
                <a:solidFill>
                  <a:srgbClr val="FFFF0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C</a:t>
            </a:r>
            <a:endParaRPr lang="pl-PL" sz="2800" dirty="0">
              <a:solidFill>
                <a:schemeClr val="bg1">
                  <a:lumMod val="65000"/>
                </a:schemeClr>
              </a:solidFill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sp>
        <p:nvSpPr>
          <p:cNvPr id="2" name="Prostokąt 1"/>
          <p:cNvSpPr/>
          <p:nvPr/>
        </p:nvSpPr>
        <p:spPr>
          <a:xfrm>
            <a:off x="827584" y="2020654"/>
            <a:ext cx="320259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000" dirty="0">
                <a:solidFill>
                  <a:srgbClr val="FFFF0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Obecnie nie istnieje szczepionka przeciwko wirusowemu zapaleniu wątroby typu C. </a:t>
            </a:r>
          </a:p>
          <a:p>
            <a:r>
              <a:rPr lang="pl-PL" sz="2000" dirty="0">
                <a:solidFill>
                  <a:srgbClr val="FFFF0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Prace nadal trwają…</a:t>
            </a:r>
          </a:p>
        </p:txBody>
      </p:sp>
      <p:sp>
        <p:nvSpPr>
          <p:cNvPr id="3" name="Prostokąt 2"/>
          <p:cNvSpPr/>
          <p:nvPr/>
        </p:nvSpPr>
        <p:spPr>
          <a:xfrm>
            <a:off x="4320480" y="1131590"/>
            <a:ext cx="439198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400" b="1" dirty="0" smtClean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</a:t>
            </a:r>
            <a:r>
              <a:rPr lang="pl-PL" sz="1400" dirty="0" smtClean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ależy </a:t>
            </a:r>
            <a:r>
              <a:rPr lang="pl-PL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zwracać szczególną uwagę na przestrzeganie w placówkach medycznych i pozamedycznych (gabinetach kosmetycznych, salonach tatuażu) </a:t>
            </a:r>
            <a:r>
              <a:rPr lang="pl-PL" sz="1400" dirty="0">
                <a:solidFill>
                  <a:srgbClr val="FFFF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procedur zapobiegających zakażeniom</a:t>
            </a:r>
            <a:r>
              <a:rPr lang="pl-PL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używanie jałowego sprzętu jednorazowego użytku </a:t>
            </a:r>
          </a:p>
          <a:p>
            <a:endParaRPr lang="pl-PL" sz="1400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pl-PL" sz="1400" dirty="0" smtClean="0">
                <a:solidFill>
                  <a:srgbClr val="FFFF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Szybkie </a:t>
            </a:r>
            <a:r>
              <a:rPr lang="pl-PL" sz="1400" dirty="0">
                <a:solidFill>
                  <a:srgbClr val="FFFF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wykrywanie i skuteczne leczenie </a:t>
            </a:r>
            <a:r>
              <a:rPr lang="pl-PL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osób zakażonych zapobiega zakażaniu kolejnych </a:t>
            </a:r>
            <a:r>
              <a:rPr lang="pl-PL" sz="1400" dirty="0" smtClean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osób</a:t>
            </a:r>
          </a:p>
          <a:p>
            <a:r>
              <a:rPr lang="pl-PL" sz="1400" dirty="0" smtClean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 </a:t>
            </a:r>
            <a:r>
              <a:rPr lang="pl-PL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jest również uznawane za formę profilaktyki.</a:t>
            </a:r>
          </a:p>
          <a:p>
            <a:endParaRPr lang="pl-PL" sz="1400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pl-PL" sz="1400" dirty="0" smtClean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 </a:t>
            </a:r>
            <a:r>
              <a:rPr lang="pl-PL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przypadku grupy osób przyjmujących </a:t>
            </a:r>
            <a:r>
              <a:rPr lang="pl-PL" sz="1400" dirty="0">
                <a:solidFill>
                  <a:srgbClr val="FFFF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narkotyki</a:t>
            </a:r>
            <a:r>
              <a:rPr lang="pl-PL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ograniczenie szerzenia się </a:t>
            </a:r>
            <a:r>
              <a:rPr lang="pl-PL" sz="140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HCV</a:t>
            </a:r>
            <a:r>
              <a:rPr lang="pl-PL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można uzyskać poprzez zmniejszenie częstości przyjmowania narkotyku we wstrzyknięciach, stosowanie jałowego, jednorazowego sprzętu do wstrzyknięć (nie dzielenie się nim) i leczenie osób już zakażonych</a:t>
            </a:r>
            <a:r>
              <a:rPr lang="pl-PL" sz="1400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</a:t>
            </a:r>
          </a:p>
        </p:txBody>
      </p:sp>
      <p:sp>
        <p:nvSpPr>
          <p:cNvPr id="11" name="Prostokąt 10"/>
          <p:cNvSpPr/>
          <p:nvPr/>
        </p:nvSpPr>
        <p:spPr>
          <a:xfrm>
            <a:off x="539552" y="2164670"/>
            <a:ext cx="72008" cy="144016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FFFF00"/>
              </a:solidFill>
            </a:endParaRPr>
          </a:p>
        </p:txBody>
      </p:sp>
      <p:pic>
        <p:nvPicPr>
          <p:cNvPr id="12" name="Obraz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123478"/>
            <a:ext cx="950420" cy="576064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699092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3" r="-4556"/>
          <a:stretch/>
        </p:blipFill>
        <p:spPr>
          <a:xfrm flipH="1">
            <a:off x="-468560" y="0"/>
            <a:ext cx="9612560" cy="5143500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2195736" y="3286143"/>
            <a:ext cx="7344816" cy="756084"/>
          </a:xfrm>
        </p:spPr>
        <p:txBody>
          <a:bodyPr>
            <a:noAutofit/>
          </a:bodyPr>
          <a:lstStyle/>
          <a:p>
            <a:r>
              <a:rPr lang="pl-PL" sz="6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co </a:t>
            </a:r>
            <a:r>
              <a:rPr lang="pl-PL" sz="6000" dirty="0">
                <a:solidFill>
                  <a:schemeClr val="tx1">
                    <a:lumMod val="85000"/>
                    <a:lumOff val="15000"/>
                  </a:schemeClr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to jest</a:t>
            </a:r>
            <a:r>
              <a:rPr lang="pl-PL" sz="6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?</a:t>
            </a:r>
            <a:endParaRPr lang="pl-PL" sz="6000" dirty="0">
              <a:solidFill>
                <a:schemeClr val="tx1">
                  <a:lumMod val="85000"/>
                  <a:lumOff val="15000"/>
                </a:schemeClr>
              </a:solidFill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246" y="1275606"/>
            <a:ext cx="3768370" cy="2010537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123478"/>
            <a:ext cx="950420" cy="576064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937937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az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855"/>
            <a:ext cx="9144000" cy="5153355"/>
          </a:xfrm>
          <a:prstGeom prst="rect">
            <a:avLst/>
          </a:prstGeom>
        </p:spPr>
      </p:pic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3203848" y="1491630"/>
            <a:ext cx="4434206" cy="2232248"/>
          </a:xfrm>
        </p:spPr>
        <p:txBody>
          <a:bodyPr>
            <a:noAutofit/>
          </a:bodyPr>
          <a:lstStyle/>
          <a:p>
            <a:r>
              <a:rPr lang="pl-PL" sz="16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 </a:t>
            </a:r>
            <a:r>
              <a:rPr lang="pl-PL" sz="16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przypadkach  </a:t>
            </a:r>
            <a:r>
              <a:rPr lang="pl-PL" sz="16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 cięższym </a:t>
            </a:r>
            <a:r>
              <a:rPr lang="pl-PL" sz="16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przebiegu lub przy powikłaniach </a:t>
            </a:r>
            <a:r>
              <a:rPr lang="pl-PL" sz="1600" dirty="0">
                <a:solidFill>
                  <a:srgbClr val="FFFF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konieczna jest hospitalizacja</a:t>
            </a:r>
            <a:r>
              <a:rPr lang="pl-PL" sz="16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endParaRPr lang="pl-PL" sz="1600" dirty="0" smtClean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pl-PL" sz="16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 sytuacji kontaktu z zakażonym HAV – u osoby, która wcześniej nie chorowała lub nie była szczepiona możliwe jest zastosowanie </a:t>
            </a:r>
            <a:r>
              <a:rPr lang="pl-PL" sz="1600" dirty="0" smtClean="0">
                <a:solidFill>
                  <a:srgbClr val="FFFF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szczepienia</a:t>
            </a:r>
            <a:r>
              <a:rPr lang="pl-PL" sz="16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w celu uniknięcia lub zmniejszenia nasilenia choroby (tzw. profilaktyka </a:t>
            </a:r>
            <a:r>
              <a:rPr lang="pl-PL" sz="1600" dirty="0" err="1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poekspozycyjna</a:t>
            </a:r>
            <a:r>
              <a:rPr lang="pl-PL" sz="16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)</a:t>
            </a:r>
          </a:p>
          <a:p>
            <a:endParaRPr lang="pl-PL" sz="1600" b="1" dirty="0" smtClean="0"/>
          </a:p>
          <a:p>
            <a:endParaRPr lang="pl-PL" sz="1600" b="1" dirty="0"/>
          </a:p>
        </p:txBody>
      </p:sp>
      <p:sp>
        <p:nvSpPr>
          <p:cNvPr id="9" name="Tytuł 1"/>
          <p:cNvSpPr txBox="1">
            <a:spLocks/>
          </p:cNvSpPr>
          <p:nvPr/>
        </p:nvSpPr>
        <p:spPr>
          <a:xfrm>
            <a:off x="431540" y="123478"/>
            <a:ext cx="8280920" cy="7560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3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pl-PL" sz="3200" b="0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Leczenie przewlekłego </a:t>
            </a:r>
            <a:r>
              <a:rPr lang="pl-PL" sz="3200" b="0" dirty="0" err="1">
                <a:solidFill>
                  <a:srgbClr val="FFFF0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WZW</a:t>
            </a:r>
            <a:r>
              <a:rPr lang="pl-PL" sz="3200" b="0" dirty="0">
                <a:solidFill>
                  <a:srgbClr val="FFFF0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 typu A</a:t>
            </a:r>
          </a:p>
        </p:txBody>
      </p:sp>
      <p:sp>
        <p:nvSpPr>
          <p:cNvPr id="12" name="pole tekstowe 11"/>
          <p:cNvSpPr txBox="1"/>
          <p:nvPr/>
        </p:nvSpPr>
        <p:spPr>
          <a:xfrm>
            <a:off x="827584" y="1563638"/>
            <a:ext cx="194421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>
                <a:solidFill>
                  <a:srgbClr val="FFFF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Nie </a:t>
            </a:r>
            <a:r>
              <a:rPr lang="pl-PL" b="1" dirty="0">
                <a:solidFill>
                  <a:srgbClr val="FFFF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ma </a:t>
            </a:r>
            <a:r>
              <a:rPr lang="pl-PL" b="1" dirty="0" smtClean="0">
                <a:solidFill>
                  <a:srgbClr val="FFFF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swoistego leczenia przeciw-wirusowego</a:t>
            </a:r>
            <a:r>
              <a:rPr lang="pl-PL" b="1" dirty="0">
                <a:solidFill>
                  <a:srgbClr val="FFFF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 Stosuje się leczenie objawowe. </a:t>
            </a:r>
          </a:p>
          <a:p>
            <a:endParaRPr lang="pl-PL" dirty="0"/>
          </a:p>
        </p:txBody>
      </p:sp>
      <p:sp>
        <p:nvSpPr>
          <p:cNvPr id="13" name="Prostokąt 12"/>
          <p:cNvSpPr/>
          <p:nvPr/>
        </p:nvSpPr>
        <p:spPr>
          <a:xfrm>
            <a:off x="539552" y="1635646"/>
            <a:ext cx="72008" cy="187220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FFFF00"/>
              </a:solidFill>
            </a:endParaRPr>
          </a:p>
        </p:txBody>
      </p:sp>
      <p:pic>
        <p:nvPicPr>
          <p:cNvPr id="14" name="Obraz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123478"/>
            <a:ext cx="950420" cy="576064"/>
          </a:xfrm>
          <a:prstGeom prst="rect">
            <a:avLst/>
          </a:prstGeom>
          <a:effectLst/>
        </p:spPr>
      </p:pic>
      <p:pic>
        <p:nvPicPr>
          <p:cNvPr id="15" name="Obraz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50617">
            <a:off x="2077655" y="3830067"/>
            <a:ext cx="10539356" cy="1087777"/>
          </a:xfrm>
          <a:prstGeom prst="rect">
            <a:avLst/>
          </a:prstGeom>
        </p:spPr>
      </p:pic>
      <p:grpSp>
        <p:nvGrpSpPr>
          <p:cNvPr id="18" name="Grupa 17"/>
          <p:cNvGrpSpPr/>
          <p:nvPr/>
        </p:nvGrpSpPr>
        <p:grpSpPr>
          <a:xfrm>
            <a:off x="-1226221" y="3790433"/>
            <a:ext cx="12991741" cy="1340890"/>
            <a:chOff x="-1226221" y="4033327"/>
            <a:chExt cx="12991741" cy="1340890"/>
          </a:xfrm>
        </p:grpSpPr>
        <p:pic>
          <p:nvPicPr>
            <p:cNvPr id="16" name="Obraz 1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36637">
              <a:off x="-1226221" y="4033327"/>
              <a:ext cx="12991741" cy="1340890"/>
            </a:xfrm>
            <a:prstGeom prst="rect">
              <a:avLst/>
            </a:prstGeom>
          </p:spPr>
        </p:pic>
        <p:sp>
          <p:nvSpPr>
            <p:cNvPr id="17" name="pole tekstowe 16"/>
            <p:cNvSpPr txBox="1"/>
            <p:nvPr/>
          </p:nvSpPr>
          <p:spPr>
            <a:xfrm rot="244876">
              <a:off x="3190091" y="4604979"/>
              <a:ext cx="4551246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sz="24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Impact" panose="020B0806030902050204" pitchFamily="34" charset="0"/>
                  <a:ea typeface="Lato Black" panose="020F0502020204030203" pitchFamily="34" charset="0"/>
                  <a:cs typeface="Lato Black" panose="020F0502020204030203" pitchFamily="34" charset="0"/>
                </a:rPr>
                <a:t>PODSTĘPNE </a:t>
              </a:r>
              <a:r>
                <a:rPr lang="pl-PL" sz="2400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Impact" panose="020B0806030902050204" pitchFamily="34" charset="0"/>
                  <a:ea typeface="Lato Black" panose="020F0502020204030203" pitchFamily="34" charset="0"/>
                  <a:cs typeface="Lato Black" panose="020F0502020204030203" pitchFamily="34" charset="0"/>
                </a:rPr>
                <a:t>WZW</a:t>
              </a:r>
              <a:r>
                <a:rPr lang="pl-PL" sz="24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Impact" panose="020B0806030902050204" pitchFamily="34" charset="0"/>
                  <a:ea typeface="Lato Black" panose="020F0502020204030203" pitchFamily="34" charset="0"/>
                  <a:cs typeface="Lato Black" panose="020F0502020204030203" pitchFamily="34" charset="0"/>
                </a:rPr>
                <a:t>     </a:t>
              </a:r>
              <a:r>
                <a:rPr lang="pl-PL" sz="24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Impact" panose="020B0806030902050204" pitchFamily="34" charset="0"/>
                  <a:ea typeface="Lato Black" panose="020F0502020204030203" pitchFamily="34" charset="0"/>
                  <a:cs typeface="Lato Black" panose="020F0502020204030203" pitchFamily="34" charset="0"/>
                </a:rPr>
                <a:t>PODSTĘPNE </a:t>
              </a:r>
              <a:r>
                <a:rPr lang="pl-PL" sz="24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Impact" panose="020B0806030902050204" pitchFamily="34" charset="0"/>
                  <a:ea typeface="Lato Black" panose="020F0502020204030203" pitchFamily="34" charset="0"/>
                  <a:cs typeface="Lato Black" panose="020F0502020204030203" pitchFamily="34" charset="0"/>
                </a:rPr>
                <a:t>WZW</a:t>
              </a:r>
              <a:endParaRPr lang="pl-PL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Impact" panose="020B0806030902050204" pitchFamily="34" charset="0"/>
                <a:ea typeface="Lato Black" panose="020F0502020204030203" pitchFamily="34" charset="0"/>
                <a:cs typeface="Lato Black" panose="020F0502020204030203" pitchFamily="34" charset="0"/>
              </a:endParaRPr>
            </a:p>
            <a:p>
              <a:endParaRPr lang="pl-PL" dirty="0">
                <a:solidFill>
                  <a:schemeClr val="tx1">
                    <a:lumMod val="95000"/>
                    <a:lumOff val="5000"/>
                  </a:schemeClr>
                </a:solidFill>
                <a:latin typeface="Impact" panose="020B0806030902050204" pitchFamily="34" charset="0"/>
                <a:ea typeface="Lato Black" panose="020F0502020204030203" pitchFamily="34" charset="0"/>
                <a:cs typeface="Lato Black" panose="020F050202020403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58098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az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855"/>
            <a:ext cx="9144000" cy="5153355"/>
          </a:xfrm>
          <a:prstGeom prst="rect">
            <a:avLst/>
          </a:prstGeom>
        </p:spPr>
      </p:pic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827584" y="1734506"/>
            <a:ext cx="3096344" cy="3069492"/>
          </a:xfrm>
        </p:spPr>
        <p:txBody>
          <a:bodyPr>
            <a:noAutofit/>
          </a:bodyPr>
          <a:lstStyle/>
          <a:p>
            <a:r>
              <a:rPr lang="pl-PL" sz="2000" dirty="0" smtClean="0">
                <a:solidFill>
                  <a:srgbClr val="FFFF0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Niestety </a:t>
            </a:r>
            <a:r>
              <a:rPr lang="pl-PL" sz="2000" dirty="0">
                <a:solidFill>
                  <a:srgbClr val="FFFF0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medycyna </a:t>
            </a:r>
            <a:r>
              <a:rPr lang="pl-PL" sz="2000" dirty="0" smtClean="0">
                <a:solidFill>
                  <a:srgbClr val="FFFF0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nie </a:t>
            </a:r>
            <a:r>
              <a:rPr lang="pl-PL" sz="2000" dirty="0">
                <a:solidFill>
                  <a:srgbClr val="FFFF0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dysponuje jeszcze preparatami, </a:t>
            </a:r>
            <a:r>
              <a:rPr lang="pl-PL" sz="2000" dirty="0" smtClean="0">
                <a:solidFill>
                  <a:srgbClr val="FFFF0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które </a:t>
            </a:r>
            <a:r>
              <a:rPr lang="pl-PL" sz="2000" dirty="0">
                <a:solidFill>
                  <a:srgbClr val="FFFF0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pozwalają całkowicie wyleczyć przewlekłe WZW typu B. </a:t>
            </a:r>
            <a:endParaRPr lang="pl-PL" sz="2000" dirty="0" smtClean="0">
              <a:solidFill>
                <a:srgbClr val="FFFF00"/>
              </a:solidFill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  <a:p>
            <a:endParaRPr lang="pl-PL" sz="1600" dirty="0" smtClean="0">
              <a:solidFill>
                <a:srgbClr val="FFFF00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endParaRPr lang="pl-PL" sz="1600" b="1" dirty="0"/>
          </a:p>
          <a:p>
            <a:endParaRPr lang="pl-PL" sz="1600" b="1" dirty="0"/>
          </a:p>
        </p:txBody>
      </p:sp>
      <p:sp>
        <p:nvSpPr>
          <p:cNvPr id="12" name="Tytuł 1"/>
          <p:cNvSpPr txBox="1">
            <a:spLocks/>
          </p:cNvSpPr>
          <p:nvPr/>
        </p:nvSpPr>
        <p:spPr>
          <a:xfrm>
            <a:off x="431540" y="123478"/>
            <a:ext cx="8280920" cy="7560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3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pl-PL" sz="3200" b="0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Leczenie przewlekłego </a:t>
            </a:r>
            <a:r>
              <a:rPr lang="pl-PL" sz="3200" b="0" dirty="0" err="1">
                <a:solidFill>
                  <a:srgbClr val="FFFF0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WZW</a:t>
            </a:r>
            <a:r>
              <a:rPr lang="pl-PL" sz="3200" b="0" dirty="0">
                <a:solidFill>
                  <a:srgbClr val="FFFF0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 typu </a:t>
            </a:r>
            <a:r>
              <a:rPr lang="pl-PL" sz="3200" b="0" dirty="0" smtClean="0">
                <a:solidFill>
                  <a:srgbClr val="FFFF0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B</a:t>
            </a:r>
            <a:endParaRPr lang="pl-PL" sz="3200" b="0" dirty="0">
              <a:solidFill>
                <a:srgbClr val="FFFF00"/>
              </a:solidFill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pic>
        <p:nvPicPr>
          <p:cNvPr id="13" name="Obraz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123478"/>
            <a:ext cx="950420" cy="576064"/>
          </a:xfrm>
          <a:prstGeom prst="rect">
            <a:avLst/>
          </a:prstGeom>
          <a:effectLst/>
        </p:spPr>
      </p:pic>
      <p:sp>
        <p:nvSpPr>
          <p:cNvPr id="14" name="Prostokąt 13"/>
          <p:cNvSpPr/>
          <p:nvPr/>
        </p:nvSpPr>
        <p:spPr>
          <a:xfrm>
            <a:off x="539552" y="1859220"/>
            <a:ext cx="72008" cy="179265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FFFF00"/>
              </a:solidFill>
            </a:endParaRPr>
          </a:p>
        </p:txBody>
      </p:sp>
      <p:sp>
        <p:nvSpPr>
          <p:cNvPr id="15" name="Prostokąt 14"/>
          <p:cNvSpPr/>
          <p:nvPr/>
        </p:nvSpPr>
        <p:spPr>
          <a:xfrm>
            <a:off x="4067944" y="1779662"/>
            <a:ext cx="45005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Są jednak leki, które pozwalają skutecznie kontrolować  zakażenie, ograniczając ilość</a:t>
            </a:r>
          </a:p>
          <a:p>
            <a:r>
              <a:rPr lang="pl-PL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wirusa </a:t>
            </a:r>
            <a:r>
              <a:rPr lang="pl-PL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HBV</a:t>
            </a:r>
            <a:r>
              <a:rPr lang="pl-PL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do poziomu niewykrywalnego w testach krwi i w ten </a:t>
            </a:r>
            <a:r>
              <a:rPr lang="pl-PL" dirty="0" smtClean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sposób zapobiegając rozwojowi </a:t>
            </a:r>
            <a:r>
              <a:rPr lang="pl-PL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poważnych konsekwencji zakażenia takich jak marskość czy rak wątroby.</a:t>
            </a:r>
          </a:p>
        </p:txBody>
      </p:sp>
    </p:spTree>
    <p:extLst>
      <p:ext uri="{BB962C8B-B14F-4D97-AF65-F5344CB8AC3E}">
        <p14:creationId xmlns:p14="http://schemas.microsoft.com/office/powerpoint/2010/main" val="258562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az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855"/>
            <a:ext cx="9144000" cy="5153355"/>
          </a:xfrm>
          <a:prstGeom prst="rect">
            <a:avLst/>
          </a:prstGeom>
        </p:spPr>
      </p:pic>
      <p:sp>
        <p:nvSpPr>
          <p:cNvPr id="5" name="Prostokąt 4"/>
          <p:cNvSpPr/>
          <p:nvPr/>
        </p:nvSpPr>
        <p:spPr>
          <a:xfrm>
            <a:off x="710073" y="2710537"/>
            <a:ext cx="4356484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000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Wirusowe zapalenie wątroby typu C można już </a:t>
            </a:r>
            <a:r>
              <a:rPr lang="pl-PL" sz="2000" dirty="0">
                <a:solidFill>
                  <a:srgbClr val="FFFF0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skutecznie wyleczyć</a:t>
            </a:r>
            <a:r>
              <a:rPr lang="pl-PL" sz="2000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. Szanse na pełne wyleczenie przy wykorzystaniu najnowszych leków, sięgają nawet blisko </a:t>
            </a:r>
            <a:r>
              <a:rPr lang="pl-PL" sz="2000" dirty="0">
                <a:solidFill>
                  <a:srgbClr val="FFFF0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100%.</a:t>
            </a:r>
          </a:p>
          <a:p>
            <a:endParaRPr lang="pl-PL" sz="1600" b="1" dirty="0">
              <a:solidFill>
                <a:srgbClr val="EE7700"/>
              </a:solidFill>
            </a:endParaRPr>
          </a:p>
        </p:txBody>
      </p:sp>
      <p:sp>
        <p:nvSpPr>
          <p:cNvPr id="12" name="Tytuł 1"/>
          <p:cNvSpPr txBox="1">
            <a:spLocks/>
          </p:cNvSpPr>
          <p:nvPr/>
        </p:nvSpPr>
        <p:spPr>
          <a:xfrm>
            <a:off x="431540" y="375506"/>
            <a:ext cx="8280920" cy="7560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3200" b="0" dirty="0" smtClean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Leczenie </a:t>
            </a:r>
            <a:r>
              <a:rPr lang="pl-PL" sz="3200" b="0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przewlekłego </a:t>
            </a:r>
            <a:endParaRPr lang="pl-PL" sz="3200" b="0" dirty="0" smtClean="0"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  <a:p>
            <a:r>
              <a:rPr lang="pl-PL" sz="3200" b="0" dirty="0" err="1" smtClean="0">
                <a:solidFill>
                  <a:srgbClr val="FFFF0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WZW</a:t>
            </a:r>
            <a:r>
              <a:rPr lang="pl-PL" sz="3200" b="0" dirty="0" smtClean="0">
                <a:solidFill>
                  <a:srgbClr val="FFFF0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pl-PL" sz="3200" b="0" dirty="0">
                <a:solidFill>
                  <a:srgbClr val="FFFF0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typu </a:t>
            </a:r>
            <a:r>
              <a:rPr lang="pl-PL" sz="3200" b="0" dirty="0" smtClean="0">
                <a:solidFill>
                  <a:srgbClr val="FFFF0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C</a:t>
            </a:r>
            <a:endParaRPr lang="pl-PL" sz="3200" b="0" dirty="0">
              <a:solidFill>
                <a:srgbClr val="FFFF00"/>
              </a:solidFill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-165274"/>
            <a:ext cx="4049804" cy="5401320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753548"/>
            <a:ext cx="1686229" cy="1466436"/>
          </a:xfrm>
          <a:prstGeom prst="rect">
            <a:avLst/>
          </a:prstGeom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</p:pic>
      <p:sp>
        <p:nvSpPr>
          <p:cNvPr id="10" name="Prostokąt 9"/>
          <p:cNvSpPr/>
          <p:nvPr/>
        </p:nvSpPr>
        <p:spPr>
          <a:xfrm flipH="1">
            <a:off x="467544" y="2777617"/>
            <a:ext cx="72008" cy="151709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FFFF00"/>
              </a:solidFill>
            </a:endParaRPr>
          </a:p>
        </p:txBody>
      </p:sp>
      <p:pic>
        <p:nvPicPr>
          <p:cNvPr id="11" name="Obraz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123478"/>
            <a:ext cx="950420" cy="576064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4062768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855"/>
            <a:ext cx="9144000" cy="5153355"/>
          </a:xfrm>
          <a:prstGeom prst="rect">
            <a:avLst/>
          </a:prstGeom>
        </p:spPr>
      </p:pic>
      <p:sp>
        <p:nvSpPr>
          <p:cNvPr id="5" name="Prostokąt 4"/>
          <p:cNvSpPr/>
          <p:nvPr/>
        </p:nvSpPr>
        <p:spPr>
          <a:xfrm>
            <a:off x="-180528" y="3219822"/>
            <a:ext cx="9144000" cy="20676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pole tekstowe 2"/>
          <p:cNvSpPr txBox="1"/>
          <p:nvPr/>
        </p:nvSpPr>
        <p:spPr>
          <a:xfrm>
            <a:off x="0" y="1936452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2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Program edukacyjny „Podstępne </a:t>
            </a:r>
            <a:r>
              <a:rPr lang="pl-PL" sz="120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WZW</a:t>
            </a:r>
            <a:r>
              <a:rPr lang="pl-PL" sz="12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” realizowany jest przez Fundację Gwiazda Nadziei </a:t>
            </a:r>
            <a:endParaRPr lang="pl-PL" sz="1200" dirty="0" smtClean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algn="ctr"/>
            <a:r>
              <a:rPr lang="pl-PL" sz="1200" dirty="0" smtClean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 </a:t>
            </a:r>
            <a:r>
              <a:rPr lang="pl-PL" sz="12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partnerstwie z Wojewódzkimi </a:t>
            </a:r>
            <a:r>
              <a:rPr lang="pl-PL" sz="1200" dirty="0" smtClean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 Powiatowymi Stacjami </a:t>
            </a:r>
            <a:r>
              <a:rPr lang="pl-PL" sz="12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Sanitarno-Epidemiologicznymi pod honorowym patronatem </a:t>
            </a:r>
            <a:endParaRPr lang="pl-PL" sz="1200" dirty="0" smtClean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algn="ctr"/>
            <a:r>
              <a:rPr lang="pl-PL" sz="1200" dirty="0" smtClean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Głównego </a:t>
            </a:r>
            <a:r>
              <a:rPr lang="pl-PL" sz="12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Inspektora Sanitarnego oraz Polskiego Towarzystwa Hepatologicznego</a:t>
            </a:r>
          </a:p>
          <a:p>
            <a:endParaRPr lang="pl-PL" dirty="0"/>
          </a:p>
        </p:txBody>
      </p:sp>
      <p:pic>
        <p:nvPicPr>
          <p:cNvPr id="10" name="Obraz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7540" y="634009"/>
            <a:ext cx="1771354" cy="1073645"/>
          </a:xfrm>
          <a:prstGeom prst="rect">
            <a:avLst/>
          </a:prstGeom>
          <a:effectLst/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619494"/>
            <a:ext cx="936104" cy="1126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5" descr="C:\Users\Barbara\Desktop\LOGO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648216"/>
            <a:ext cx="792088" cy="1098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E:\FGN Dokumenty\LOGOTYPY\logotyp_PTH_v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3619494"/>
            <a:ext cx="924743" cy="84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2380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855"/>
            <a:ext cx="9144000" cy="5153355"/>
          </a:xfrm>
          <a:prstGeom prst="rect">
            <a:avLst/>
          </a:prstGeom>
        </p:spPr>
      </p:pic>
      <p:sp>
        <p:nvSpPr>
          <p:cNvPr id="5" name="Prostokąt 4"/>
          <p:cNvSpPr/>
          <p:nvPr/>
        </p:nvSpPr>
        <p:spPr>
          <a:xfrm>
            <a:off x="0" y="3075806"/>
            <a:ext cx="9144000" cy="20676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pole tekstowe 2"/>
          <p:cNvSpPr txBox="1"/>
          <p:nvPr/>
        </p:nvSpPr>
        <p:spPr>
          <a:xfrm>
            <a:off x="-144315" y="2335989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2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Program edukacyjny „Podstępne WZW” </a:t>
            </a:r>
            <a:r>
              <a:rPr lang="pl-PL" sz="1200" dirty="0" smtClean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współfinansowany jest </a:t>
            </a:r>
            <a:br>
              <a:rPr lang="pl-PL" sz="1200" dirty="0" smtClean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pl-PL" sz="1200" dirty="0" smtClean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ze środków pochodzących z 1% podatku dochodowego od osób fizycznych przekazywanych Fundacji „Gwiazda Nadziei” </a:t>
            </a:r>
            <a:endParaRPr lang="pl-PL" dirty="0"/>
          </a:p>
        </p:txBody>
      </p:sp>
      <p:pic>
        <p:nvPicPr>
          <p:cNvPr id="10" name="Obraz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7540" y="634009"/>
            <a:ext cx="1771354" cy="1073645"/>
          </a:xfrm>
          <a:prstGeom prst="rect">
            <a:avLst/>
          </a:prstGeom>
          <a:effectLst/>
        </p:spPr>
      </p:pic>
      <p:sp>
        <p:nvSpPr>
          <p:cNvPr id="4" name="Prostokąt 3"/>
          <p:cNvSpPr/>
          <p:nvPr/>
        </p:nvSpPr>
        <p:spPr>
          <a:xfrm>
            <a:off x="3779912" y="3552900"/>
            <a:ext cx="129554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l-PL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Partner wspierający</a:t>
            </a:r>
          </a:p>
        </p:txBody>
      </p:sp>
      <p:pic>
        <p:nvPicPr>
          <p:cNvPr id="1026" name="Picture 2" descr="M:\GwiazdaNadziei\gwiazda-missing-milions\Gilead-Sciences-701x197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2037" y="4102280"/>
            <a:ext cx="1911295" cy="537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6651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az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855"/>
            <a:ext cx="9144000" cy="5153355"/>
          </a:xfrm>
          <a:prstGeom prst="rect">
            <a:avLst/>
          </a:prstGeom>
        </p:spPr>
      </p:pic>
      <p:sp>
        <p:nvSpPr>
          <p:cNvPr id="11" name="Podtytuł 2"/>
          <p:cNvSpPr>
            <a:spLocks noGrp="1"/>
          </p:cNvSpPr>
          <p:nvPr>
            <p:ph type="subTitle" idx="1"/>
          </p:nvPr>
        </p:nvSpPr>
        <p:spPr>
          <a:xfrm>
            <a:off x="2483768" y="740888"/>
            <a:ext cx="5832648" cy="1470822"/>
          </a:xfrm>
        </p:spPr>
        <p:txBody>
          <a:bodyPr>
            <a:normAutofit/>
          </a:bodyPr>
          <a:lstStyle/>
          <a:p>
            <a:r>
              <a:rPr lang="pl-PL" sz="2400" b="1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Wirusowe Zapalenie Wątroby </a:t>
            </a:r>
            <a:r>
              <a:rPr lang="pl-PL" sz="2400" b="1" dirty="0" smtClean="0">
                <a:solidFill>
                  <a:srgbClr val="FFFF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(WZW) </a:t>
            </a:r>
          </a:p>
          <a:p>
            <a:r>
              <a:rPr lang="pl-PL" sz="2400" b="1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to </a:t>
            </a:r>
            <a:r>
              <a:rPr lang="pl-PL" sz="2400" b="1" dirty="0" smtClean="0">
                <a:solidFill>
                  <a:srgbClr val="FFFF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bardzo groźna </a:t>
            </a:r>
            <a:r>
              <a:rPr lang="pl-PL" sz="2400" b="1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 jedna z najczęstszych </a:t>
            </a:r>
          </a:p>
          <a:p>
            <a:r>
              <a:rPr lang="pl-PL" sz="2400" b="1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chorób zakaźnych na świecie.  </a:t>
            </a:r>
          </a:p>
          <a:p>
            <a:endParaRPr lang="pl-PL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" name="pole tekstowe 1"/>
          <p:cNvSpPr txBox="1"/>
          <p:nvPr/>
        </p:nvSpPr>
        <p:spPr>
          <a:xfrm>
            <a:off x="971600" y="2745585"/>
            <a:ext cx="3672408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Ma zasięg globalny. Wywołana jest zakażeniem wirusowym – czynnikami sprawczymi  są wirusy </a:t>
            </a:r>
            <a:r>
              <a:rPr lang="pl-PL" sz="140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HAV</a:t>
            </a:r>
            <a:r>
              <a:rPr lang="pl-PL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pl-PL" sz="140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HBV</a:t>
            </a:r>
            <a:r>
              <a:rPr lang="pl-PL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pl-PL" sz="140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HCV</a:t>
            </a:r>
            <a:r>
              <a:rPr lang="pl-PL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 Wirus </a:t>
            </a:r>
            <a:r>
              <a:rPr lang="pl-PL" sz="140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HAV</a:t>
            </a:r>
            <a:r>
              <a:rPr lang="pl-PL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 wywołuje zapalenie wątroby tylko w formie ostrej ( </a:t>
            </a:r>
            <a:r>
              <a:rPr lang="pl-PL" sz="140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WZW</a:t>
            </a:r>
            <a:r>
              <a:rPr lang="pl-PL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typu A </a:t>
            </a:r>
            <a:r>
              <a:rPr lang="pl-PL" sz="1400" dirty="0" smtClean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), </a:t>
            </a:r>
            <a:r>
              <a:rPr lang="pl-PL" sz="140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HBV</a:t>
            </a:r>
            <a:r>
              <a:rPr lang="pl-PL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i </a:t>
            </a:r>
            <a:r>
              <a:rPr lang="pl-PL" sz="140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HCV</a:t>
            </a:r>
            <a:r>
              <a:rPr lang="pl-PL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  zarówno postaci ostrej jak i przewlekłej ( </a:t>
            </a:r>
            <a:r>
              <a:rPr lang="pl-PL" sz="140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WZW</a:t>
            </a:r>
            <a:r>
              <a:rPr lang="pl-PL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typu B, </a:t>
            </a:r>
            <a:r>
              <a:rPr lang="pl-PL" sz="140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WZW</a:t>
            </a:r>
            <a:r>
              <a:rPr lang="pl-PL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typu C ) </a:t>
            </a:r>
            <a:r>
              <a:rPr lang="pl-PL" sz="1400" dirty="0" smtClean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endParaRPr lang="pl-PL" sz="1400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endParaRPr lang="pl-PL" dirty="0"/>
          </a:p>
        </p:txBody>
      </p:sp>
      <p:sp>
        <p:nvSpPr>
          <p:cNvPr id="3" name="pole tekstowe 2"/>
          <p:cNvSpPr txBox="1"/>
          <p:nvPr/>
        </p:nvSpPr>
        <p:spPr>
          <a:xfrm>
            <a:off x="5148064" y="2715766"/>
            <a:ext cx="338437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Wirusy zapalenia wątroby typu B i C mają wiele cech wspólnych - przewlekła forma zakażenia każdym z nich może prowadzić do rozwoju ciężkich chorób wątroby, w tym jej marskości oraz nowotworu, a te w konsekwencji mogą spowodować nawet śmierć chorego.</a:t>
            </a:r>
          </a:p>
          <a:p>
            <a:endParaRPr lang="pl-PL" sz="1400" dirty="0">
              <a:solidFill>
                <a:schemeClr val="bg1"/>
              </a:solidFill>
            </a:endParaRPr>
          </a:p>
        </p:txBody>
      </p:sp>
      <p:pic>
        <p:nvPicPr>
          <p:cNvPr id="13" name="Obraz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123478"/>
            <a:ext cx="950420" cy="576064"/>
          </a:xfrm>
          <a:prstGeom prst="rect">
            <a:avLst/>
          </a:prstGeom>
          <a:effectLst/>
        </p:spPr>
      </p:pic>
      <p:pic>
        <p:nvPicPr>
          <p:cNvPr id="14" name="Obraz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55526"/>
            <a:ext cx="1970988" cy="1714078"/>
          </a:xfrm>
          <a:prstGeom prst="rect">
            <a:avLst/>
          </a:prstGeom>
        </p:spPr>
      </p:pic>
      <p:sp>
        <p:nvSpPr>
          <p:cNvPr id="15" name="Prostokąt 14"/>
          <p:cNvSpPr/>
          <p:nvPr/>
        </p:nvSpPr>
        <p:spPr>
          <a:xfrm>
            <a:off x="755576" y="2787774"/>
            <a:ext cx="72008" cy="151216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FFFF00"/>
              </a:solidFill>
            </a:endParaRPr>
          </a:p>
        </p:txBody>
      </p:sp>
      <p:sp>
        <p:nvSpPr>
          <p:cNvPr id="16" name="Prostokąt 15"/>
          <p:cNvSpPr/>
          <p:nvPr/>
        </p:nvSpPr>
        <p:spPr>
          <a:xfrm>
            <a:off x="4932040" y="2787774"/>
            <a:ext cx="72008" cy="151216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FFFF00"/>
              </a:solidFill>
            </a:endParaRPr>
          </a:p>
        </p:txBody>
      </p:sp>
      <p:sp>
        <p:nvSpPr>
          <p:cNvPr id="17" name="pole tekstowe 16"/>
          <p:cNvSpPr txBox="1"/>
          <p:nvPr/>
        </p:nvSpPr>
        <p:spPr>
          <a:xfrm>
            <a:off x="1017844" y="552872"/>
            <a:ext cx="4762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10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!</a:t>
            </a:r>
            <a:endParaRPr lang="pl-PL" sz="10000" dirty="0">
              <a:solidFill>
                <a:schemeClr val="tx1">
                  <a:lumMod val="85000"/>
                  <a:lumOff val="15000"/>
                </a:schemeClr>
              </a:solidFill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8436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az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855"/>
            <a:ext cx="9144000" cy="5153355"/>
          </a:xfrm>
          <a:prstGeom prst="rect">
            <a:avLst/>
          </a:prstGeom>
        </p:spPr>
      </p:pic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844015" y="1293608"/>
            <a:ext cx="7488832" cy="3366374"/>
          </a:xfrm>
        </p:spPr>
        <p:txBody>
          <a:bodyPr>
            <a:normAutofit fontScale="55000" lnSpcReduction="20000"/>
          </a:bodyPr>
          <a:lstStyle/>
          <a:p>
            <a:r>
              <a:rPr lang="pl-PL" sz="22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Wirusowe zapalenie wątroby </a:t>
            </a:r>
            <a:r>
              <a:rPr lang="pl-PL" sz="2200" dirty="0" smtClean="0">
                <a:solidFill>
                  <a:srgbClr val="FFFF0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typu A </a:t>
            </a:r>
            <a:r>
              <a:rPr lang="pl-PL" sz="22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nazywane jest </a:t>
            </a:r>
            <a:r>
              <a:rPr lang="pl-PL" sz="2200" dirty="0" smtClean="0">
                <a:solidFill>
                  <a:srgbClr val="FFFF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„chorobą brudnych rąk”</a:t>
            </a:r>
          </a:p>
          <a:p>
            <a:endParaRPr lang="pl-PL" sz="2200" dirty="0" smtClean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pl-PL" sz="22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Wirus przenosi się </a:t>
            </a:r>
            <a:r>
              <a:rPr lang="pl-PL" sz="2200" dirty="0" smtClean="0">
                <a:solidFill>
                  <a:srgbClr val="FFFF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drogą pokarmową </a:t>
            </a:r>
            <a:r>
              <a:rPr lang="pl-PL" sz="22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lub poprzez </a:t>
            </a:r>
            <a:r>
              <a:rPr lang="pl-PL" sz="2200" dirty="0" smtClean="0">
                <a:solidFill>
                  <a:srgbClr val="FFFF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kontakty seksualne </a:t>
            </a:r>
          </a:p>
          <a:p>
            <a:r>
              <a:rPr lang="pl-PL" sz="22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( zwłaszcza homoseksualne ) z zakażoną osobą .</a:t>
            </a:r>
          </a:p>
          <a:p>
            <a:endParaRPr lang="pl-PL" sz="2200" dirty="0" smtClean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pl-PL" sz="22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Skuteczną formą profilaktyki jest utrzymywanie wysokiego standardu higieny oraz szczepienia ochronne.</a:t>
            </a:r>
          </a:p>
          <a:p>
            <a:endParaRPr lang="pl-PL" sz="2200" dirty="0" smtClean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pl-PL" sz="22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Wirus </a:t>
            </a:r>
            <a:r>
              <a:rPr lang="pl-PL" sz="2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zapalenia wątroby </a:t>
            </a:r>
            <a:r>
              <a:rPr lang="pl-PL" sz="2200" dirty="0">
                <a:solidFill>
                  <a:srgbClr val="FFFF0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typu B </a:t>
            </a:r>
            <a:r>
              <a:rPr lang="pl-PL" sz="2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przenosi się przez </a:t>
            </a:r>
            <a:r>
              <a:rPr lang="pl-PL" sz="2200" dirty="0">
                <a:solidFill>
                  <a:srgbClr val="FFFF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krew oraz płyny ustrojowe</a:t>
            </a:r>
            <a:r>
              <a:rPr lang="pl-PL" sz="2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</a:t>
            </a:r>
          </a:p>
          <a:p>
            <a:endParaRPr lang="pl-PL" sz="2200" dirty="0" smtClean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pl-PL" sz="22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Nazywany </a:t>
            </a:r>
            <a:r>
              <a:rPr lang="pl-PL" sz="2200" dirty="0">
                <a:solidFill>
                  <a:srgbClr val="FFFF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„cichą chorobą”</a:t>
            </a:r>
            <a:r>
              <a:rPr lang="pl-PL" sz="2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gdyż może nie dawać żadnych objawów.</a:t>
            </a:r>
          </a:p>
          <a:p>
            <a:endParaRPr lang="pl-PL" sz="2200" dirty="0" smtClean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pl-PL" sz="22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Zakażeniu </a:t>
            </a:r>
            <a:r>
              <a:rPr lang="pl-PL" sz="2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ulec może każdy, kto nie został skutecznie </a:t>
            </a:r>
            <a:r>
              <a:rPr lang="pl-PL" sz="2200" dirty="0">
                <a:solidFill>
                  <a:srgbClr val="FFFF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zaszczepiony</a:t>
            </a:r>
            <a:r>
              <a:rPr lang="pl-PL" sz="2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</a:t>
            </a:r>
          </a:p>
          <a:p>
            <a:endParaRPr lang="pl-PL" sz="2200" dirty="0" smtClean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pl-PL" sz="22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Wirus </a:t>
            </a:r>
            <a:r>
              <a:rPr lang="pl-PL" sz="2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zapalenia wątroby </a:t>
            </a:r>
            <a:r>
              <a:rPr lang="pl-PL" sz="2200" dirty="0">
                <a:solidFill>
                  <a:srgbClr val="FFFF0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typu C </a:t>
            </a:r>
            <a:r>
              <a:rPr lang="pl-PL" sz="2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przenosi się drogą </a:t>
            </a:r>
            <a:r>
              <a:rPr lang="pl-PL" sz="2200" dirty="0">
                <a:solidFill>
                  <a:srgbClr val="FFFF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krwiopochodną</a:t>
            </a:r>
            <a:r>
              <a:rPr lang="pl-PL" sz="2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</a:t>
            </a:r>
          </a:p>
          <a:p>
            <a:endParaRPr lang="pl-PL" sz="2200" dirty="0" smtClean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pl-PL" sz="22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Choroba </a:t>
            </a:r>
            <a:r>
              <a:rPr lang="pl-PL" sz="2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rozwija się </a:t>
            </a:r>
            <a:r>
              <a:rPr lang="pl-PL" sz="2200" dirty="0">
                <a:solidFill>
                  <a:srgbClr val="FFFF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podstępnie</a:t>
            </a:r>
            <a:r>
              <a:rPr lang="pl-PL" sz="2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nie dając charakterystycznych objawów. </a:t>
            </a:r>
            <a:endParaRPr lang="pl-PL" sz="2200" dirty="0" smtClean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pl-PL" sz="22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Nie </a:t>
            </a:r>
            <a:r>
              <a:rPr lang="pl-PL" sz="2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leczona ujawnia się zwykle po wielu latach, w okresie </a:t>
            </a:r>
            <a:r>
              <a:rPr lang="pl-PL" sz="2200" dirty="0">
                <a:solidFill>
                  <a:srgbClr val="FFFF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marskości wątroby</a:t>
            </a:r>
            <a:r>
              <a:rPr lang="pl-PL" sz="2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</a:t>
            </a:r>
          </a:p>
          <a:p>
            <a:endParaRPr lang="pl-PL" dirty="0"/>
          </a:p>
        </p:txBody>
      </p:sp>
      <p:pic>
        <p:nvPicPr>
          <p:cNvPr id="11" name="Obraz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975" y="3637810"/>
            <a:ext cx="288032" cy="250488"/>
          </a:xfrm>
          <a:prstGeom prst="rect">
            <a:avLst/>
          </a:prstGeom>
        </p:spPr>
      </p:pic>
      <p:pic>
        <p:nvPicPr>
          <p:cNvPr id="12" name="Obraz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975" y="3275368"/>
            <a:ext cx="288032" cy="250488"/>
          </a:xfrm>
          <a:prstGeom prst="rect">
            <a:avLst/>
          </a:prstGeom>
        </p:spPr>
      </p:pic>
      <p:pic>
        <p:nvPicPr>
          <p:cNvPr id="13" name="Obraz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724" y="2915328"/>
            <a:ext cx="288032" cy="250488"/>
          </a:xfrm>
          <a:prstGeom prst="rect">
            <a:avLst/>
          </a:prstGeom>
        </p:spPr>
      </p:pic>
      <p:pic>
        <p:nvPicPr>
          <p:cNvPr id="14" name="Obraz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724" y="2555288"/>
            <a:ext cx="288032" cy="250488"/>
          </a:xfrm>
          <a:prstGeom prst="rect">
            <a:avLst/>
          </a:prstGeom>
        </p:spPr>
      </p:pic>
      <p:pic>
        <p:nvPicPr>
          <p:cNvPr id="15" name="Obraz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724" y="2195248"/>
            <a:ext cx="288032" cy="250488"/>
          </a:xfrm>
          <a:prstGeom prst="rect">
            <a:avLst/>
          </a:prstGeom>
        </p:spPr>
      </p:pic>
      <p:pic>
        <p:nvPicPr>
          <p:cNvPr id="16" name="Obraz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108" y="4011910"/>
            <a:ext cx="288032" cy="250488"/>
          </a:xfrm>
          <a:prstGeom prst="rect">
            <a:avLst/>
          </a:prstGeom>
        </p:spPr>
      </p:pic>
      <p:pic>
        <p:nvPicPr>
          <p:cNvPr id="17" name="Obraz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653648"/>
            <a:ext cx="288032" cy="250488"/>
          </a:xfrm>
          <a:prstGeom prst="rect">
            <a:avLst/>
          </a:prstGeom>
        </p:spPr>
      </p:pic>
      <p:pic>
        <p:nvPicPr>
          <p:cNvPr id="18" name="Obraz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293608"/>
            <a:ext cx="288032" cy="250488"/>
          </a:xfrm>
          <a:prstGeom prst="rect">
            <a:avLst/>
          </a:prstGeom>
        </p:spPr>
      </p:pic>
      <p:sp>
        <p:nvSpPr>
          <p:cNvPr id="19" name="Tytuł 1"/>
          <p:cNvSpPr>
            <a:spLocks noGrp="1"/>
          </p:cNvSpPr>
          <p:nvPr>
            <p:ph type="ctrTitle"/>
          </p:nvPr>
        </p:nvSpPr>
        <p:spPr>
          <a:xfrm>
            <a:off x="395536" y="231490"/>
            <a:ext cx="7344816" cy="756084"/>
          </a:xfrm>
        </p:spPr>
        <p:txBody>
          <a:bodyPr>
            <a:noAutofit/>
          </a:bodyPr>
          <a:lstStyle/>
          <a:p>
            <a:r>
              <a:rPr lang="pl-PL" sz="3200" dirty="0" smtClean="0">
                <a:solidFill>
                  <a:srgbClr val="FFFF0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Ważne </a:t>
            </a:r>
            <a:r>
              <a:rPr lang="pl-PL" sz="3200" dirty="0" smtClean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informacje</a:t>
            </a:r>
            <a:endParaRPr lang="pl-PL" sz="3200" dirty="0"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pic>
        <p:nvPicPr>
          <p:cNvPr id="20" name="Obraz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123478"/>
            <a:ext cx="950420" cy="576064"/>
          </a:xfrm>
          <a:prstGeom prst="rect">
            <a:avLst/>
          </a:prstGeom>
          <a:effectLst/>
        </p:spPr>
      </p:pic>
      <p:pic>
        <p:nvPicPr>
          <p:cNvPr id="25" name="Obraz 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118332">
            <a:off x="2713328" y="1621783"/>
            <a:ext cx="12991741" cy="1340890"/>
          </a:xfrm>
          <a:prstGeom prst="rect">
            <a:avLst/>
          </a:prstGeom>
        </p:spPr>
      </p:pic>
      <p:grpSp>
        <p:nvGrpSpPr>
          <p:cNvPr id="21" name="Grupa 20"/>
          <p:cNvGrpSpPr/>
          <p:nvPr/>
        </p:nvGrpSpPr>
        <p:grpSpPr>
          <a:xfrm rot="17969719">
            <a:off x="561796" y="3910118"/>
            <a:ext cx="12991741" cy="1340890"/>
            <a:chOff x="-1226221" y="4033327"/>
            <a:chExt cx="12991741" cy="1340890"/>
          </a:xfrm>
        </p:grpSpPr>
        <p:pic>
          <p:nvPicPr>
            <p:cNvPr id="22" name="Obraz 2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36637">
              <a:off x="-1226221" y="4033327"/>
              <a:ext cx="12991741" cy="1340890"/>
            </a:xfrm>
            <a:prstGeom prst="rect">
              <a:avLst/>
            </a:prstGeom>
          </p:spPr>
        </p:pic>
        <p:sp>
          <p:nvSpPr>
            <p:cNvPr id="23" name="pole tekstowe 22"/>
            <p:cNvSpPr txBox="1"/>
            <p:nvPr/>
          </p:nvSpPr>
          <p:spPr>
            <a:xfrm rot="244876">
              <a:off x="3190091" y="4604979"/>
              <a:ext cx="4551246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sz="24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Impact" panose="020B0806030902050204" pitchFamily="34" charset="0"/>
                  <a:ea typeface="Lato Black" panose="020F0502020204030203" pitchFamily="34" charset="0"/>
                  <a:cs typeface="Lato Black" panose="020F0502020204030203" pitchFamily="34" charset="0"/>
                </a:rPr>
                <a:t>PODSTĘPNE </a:t>
              </a:r>
              <a:r>
                <a:rPr lang="pl-PL" sz="2400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Impact" panose="020B0806030902050204" pitchFamily="34" charset="0"/>
                  <a:ea typeface="Lato Black" panose="020F0502020204030203" pitchFamily="34" charset="0"/>
                  <a:cs typeface="Lato Black" panose="020F0502020204030203" pitchFamily="34" charset="0"/>
                </a:rPr>
                <a:t>WZW</a:t>
              </a:r>
              <a:r>
                <a:rPr lang="pl-PL" sz="24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Impact" panose="020B0806030902050204" pitchFamily="34" charset="0"/>
                  <a:ea typeface="Lato Black" panose="020F0502020204030203" pitchFamily="34" charset="0"/>
                  <a:cs typeface="Lato Black" panose="020F0502020204030203" pitchFamily="34" charset="0"/>
                </a:rPr>
                <a:t>     </a:t>
              </a:r>
              <a:r>
                <a:rPr lang="pl-PL" sz="24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Impact" panose="020B0806030902050204" pitchFamily="34" charset="0"/>
                  <a:ea typeface="Lato Black" panose="020F0502020204030203" pitchFamily="34" charset="0"/>
                  <a:cs typeface="Lato Black" panose="020F0502020204030203" pitchFamily="34" charset="0"/>
                </a:rPr>
                <a:t>PODSTĘPNE </a:t>
              </a:r>
              <a:r>
                <a:rPr lang="pl-PL" sz="24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Impact" panose="020B0806030902050204" pitchFamily="34" charset="0"/>
                  <a:ea typeface="Lato Black" panose="020F0502020204030203" pitchFamily="34" charset="0"/>
                  <a:cs typeface="Lato Black" panose="020F0502020204030203" pitchFamily="34" charset="0"/>
                </a:rPr>
                <a:t>WZW</a:t>
              </a:r>
              <a:endParaRPr lang="pl-PL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Impact" panose="020B0806030902050204" pitchFamily="34" charset="0"/>
                <a:ea typeface="Lato Black" panose="020F0502020204030203" pitchFamily="34" charset="0"/>
                <a:cs typeface="Lato Black" panose="020F0502020204030203" pitchFamily="34" charset="0"/>
              </a:endParaRPr>
            </a:p>
            <a:p>
              <a:endParaRPr lang="pl-PL" dirty="0">
                <a:solidFill>
                  <a:schemeClr val="tx1">
                    <a:lumMod val="95000"/>
                    <a:lumOff val="5000"/>
                  </a:schemeClr>
                </a:solidFill>
                <a:latin typeface="Impact" panose="020B0806030902050204" pitchFamily="34" charset="0"/>
                <a:ea typeface="Lato Black" panose="020F0502020204030203" pitchFamily="34" charset="0"/>
                <a:cs typeface="Lato Black" panose="020F050202020403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14973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Obraz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855"/>
            <a:ext cx="9144000" cy="5153355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309397" y="51470"/>
            <a:ext cx="8280920" cy="756084"/>
          </a:xfrm>
        </p:spPr>
        <p:txBody>
          <a:bodyPr>
            <a:normAutofit/>
          </a:bodyPr>
          <a:lstStyle/>
          <a:p>
            <a:r>
              <a:rPr lang="pl-PL" sz="3200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Parę słów o </a:t>
            </a:r>
            <a:r>
              <a:rPr lang="pl-PL" sz="3200" dirty="0">
                <a:solidFill>
                  <a:srgbClr val="FFFF0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wątrobie</a:t>
            </a:r>
          </a:p>
        </p:txBody>
      </p:sp>
      <p:sp>
        <p:nvSpPr>
          <p:cNvPr id="7" name="Prostokąt zaokrąglony 6"/>
          <p:cNvSpPr/>
          <p:nvPr/>
        </p:nvSpPr>
        <p:spPr>
          <a:xfrm>
            <a:off x="372416" y="939454"/>
            <a:ext cx="4559624" cy="1134126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899592" y="1100224"/>
            <a:ext cx="3960440" cy="918102"/>
          </a:xfrm>
        </p:spPr>
        <p:txBody>
          <a:bodyPr>
            <a:normAutofit fontScale="85000" lnSpcReduction="20000"/>
          </a:bodyPr>
          <a:lstStyle/>
          <a:p>
            <a:r>
              <a:rPr lang="pl-PL" sz="15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Wątroba jest największym </a:t>
            </a:r>
            <a:r>
              <a:rPr lang="pl-PL" sz="15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organem </a:t>
            </a:r>
            <a:r>
              <a:rPr lang="pl-PL" sz="15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człowieka </a:t>
            </a:r>
            <a:endParaRPr lang="pl-PL" sz="1500" b="1" dirty="0" smtClean="0">
              <a:solidFill>
                <a:schemeClr val="tx1">
                  <a:lumMod val="85000"/>
                  <a:lumOff val="15000"/>
                </a:schemeClr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pl-PL" sz="15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- </a:t>
            </a:r>
            <a:r>
              <a:rPr lang="pl-PL" sz="15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waży ok. 1,5 kg. </a:t>
            </a:r>
            <a:r>
              <a:rPr lang="pl-PL" sz="15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To </a:t>
            </a:r>
            <a:r>
              <a:rPr lang="pl-PL" sz="15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ona jest odpowiedzialna za</a:t>
            </a:r>
          </a:p>
          <a:p>
            <a:r>
              <a:rPr lang="pl-PL" sz="15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kontrolowanie około 500 </a:t>
            </a:r>
            <a:r>
              <a:rPr lang="pl-PL" sz="15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procesów chemicznych </a:t>
            </a:r>
          </a:p>
          <a:p>
            <a:r>
              <a:rPr lang="pl-PL" sz="15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 </a:t>
            </a:r>
            <a:r>
              <a:rPr lang="pl-PL" sz="15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więcej niż 5 000 </a:t>
            </a:r>
            <a:r>
              <a:rPr lang="pl-PL" sz="15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funkcji </a:t>
            </a:r>
            <a:r>
              <a:rPr lang="pl-PL" sz="15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życiowych.</a:t>
            </a:r>
          </a:p>
          <a:p>
            <a:endParaRPr lang="pl-PL" sz="1400" dirty="0">
              <a:solidFill>
                <a:srgbClr val="FFFFFF"/>
              </a:solidFill>
            </a:endParaRPr>
          </a:p>
        </p:txBody>
      </p:sp>
      <p:sp>
        <p:nvSpPr>
          <p:cNvPr id="8" name="pole tekstowe 7"/>
          <p:cNvSpPr txBox="1"/>
          <p:nvPr/>
        </p:nvSpPr>
        <p:spPr>
          <a:xfrm>
            <a:off x="287525" y="2242882"/>
            <a:ext cx="4428491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>
                <a:solidFill>
                  <a:srgbClr val="FFFFF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Niektóre funkcje wątroby:</a:t>
            </a:r>
          </a:p>
          <a:p>
            <a:endParaRPr lang="pl-PL" sz="1100" dirty="0">
              <a:solidFill>
                <a:srgbClr val="FFFFFF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0" name="pole tekstowe 9"/>
          <p:cNvSpPr txBox="1"/>
          <p:nvPr/>
        </p:nvSpPr>
        <p:spPr>
          <a:xfrm>
            <a:off x="323528" y="2771255"/>
            <a:ext cx="576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 smtClean="0">
                <a:solidFill>
                  <a:srgbClr val="FFFF0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1</a:t>
            </a:r>
            <a:endParaRPr lang="pl-PL" sz="2400" dirty="0">
              <a:solidFill>
                <a:srgbClr val="FFFF00"/>
              </a:solidFill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sp>
        <p:nvSpPr>
          <p:cNvPr id="11" name="pole tekstowe 10"/>
          <p:cNvSpPr txBox="1"/>
          <p:nvPr/>
        </p:nvSpPr>
        <p:spPr>
          <a:xfrm>
            <a:off x="787302" y="2805981"/>
            <a:ext cx="299873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100" dirty="0" smtClean="0">
                <a:solidFill>
                  <a:srgbClr val="FFFFF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Produkcja </a:t>
            </a:r>
            <a:r>
              <a:rPr lang="pl-PL" sz="1100" dirty="0">
                <a:solidFill>
                  <a:srgbClr val="FFFFF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żółci niezbędnej </a:t>
            </a:r>
            <a:endParaRPr lang="pl-PL" sz="1100" dirty="0" smtClean="0">
              <a:solidFill>
                <a:srgbClr val="FFFFFF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pl-PL" sz="1100" dirty="0" smtClean="0">
                <a:solidFill>
                  <a:srgbClr val="FFFFF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 </a:t>
            </a:r>
            <a:r>
              <a:rPr lang="pl-PL" sz="1100" dirty="0">
                <a:solidFill>
                  <a:srgbClr val="FFFFF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procesach </a:t>
            </a:r>
            <a:r>
              <a:rPr lang="pl-PL" sz="1100" dirty="0" smtClean="0">
                <a:solidFill>
                  <a:srgbClr val="FFFFF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trawienia</a:t>
            </a:r>
          </a:p>
          <a:p>
            <a:r>
              <a:rPr lang="pl-PL" sz="1100" dirty="0" smtClean="0">
                <a:solidFill>
                  <a:srgbClr val="FFFFF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 wchłaniania.</a:t>
            </a:r>
            <a:endParaRPr lang="pl-PL" sz="1100" dirty="0">
              <a:solidFill>
                <a:srgbClr val="FFFFFF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endParaRPr lang="pl-PL" sz="1100" dirty="0">
              <a:solidFill>
                <a:srgbClr val="FFFFFF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3" name="pole tekstowe 12"/>
          <p:cNvSpPr txBox="1"/>
          <p:nvPr/>
        </p:nvSpPr>
        <p:spPr>
          <a:xfrm>
            <a:off x="788493" y="3530533"/>
            <a:ext cx="18092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100" dirty="0">
                <a:solidFill>
                  <a:srgbClr val="FFFFF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</a:t>
            </a:r>
            <a:r>
              <a:rPr lang="pl-PL" sz="1100" dirty="0" smtClean="0">
                <a:solidFill>
                  <a:srgbClr val="FFFFF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egulacja </a:t>
            </a:r>
            <a:r>
              <a:rPr lang="pl-PL" sz="1100" dirty="0">
                <a:solidFill>
                  <a:srgbClr val="FFFFF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gospodarki </a:t>
            </a:r>
            <a:r>
              <a:rPr lang="pl-PL" sz="1100" dirty="0" smtClean="0">
                <a:solidFill>
                  <a:srgbClr val="FFFFF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węglowodanowej.</a:t>
            </a:r>
            <a:endParaRPr lang="pl-PL" sz="1100" dirty="0">
              <a:solidFill>
                <a:srgbClr val="FFFFFF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6" name="pole tekstowe 15"/>
          <p:cNvSpPr txBox="1"/>
          <p:nvPr/>
        </p:nvSpPr>
        <p:spPr>
          <a:xfrm>
            <a:off x="788493" y="4131826"/>
            <a:ext cx="274266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100" dirty="0" smtClean="0">
                <a:solidFill>
                  <a:srgbClr val="FFFFF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Udział </a:t>
            </a:r>
            <a:r>
              <a:rPr lang="pl-PL" sz="1100" dirty="0">
                <a:solidFill>
                  <a:srgbClr val="FFFFF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 procesach syntezy </a:t>
            </a:r>
            <a:endParaRPr lang="pl-PL" sz="1100" dirty="0" smtClean="0">
              <a:solidFill>
                <a:srgbClr val="FFFFFF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pl-PL" sz="1100" dirty="0" smtClean="0">
                <a:solidFill>
                  <a:srgbClr val="FFFFF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(</a:t>
            </a:r>
            <a:r>
              <a:rPr lang="pl-PL" sz="1100" dirty="0">
                <a:solidFill>
                  <a:srgbClr val="FFFFF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enzymów, hormonów, białek, </a:t>
            </a:r>
            <a:endParaRPr lang="pl-PL" sz="1100" dirty="0" smtClean="0">
              <a:solidFill>
                <a:srgbClr val="FFFFFF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pl-PL" sz="1100" dirty="0" smtClean="0">
                <a:solidFill>
                  <a:srgbClr val="FFFFF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 </a:t>
            </a:r>
            <a:r>
              <a:rPr lang="pl-PL" sz="1100" dirty="0">
                <a:solidFill>
                  <a:srgbClr val="FFFFF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tym czynników krzepnięcia itd</a:t>
            </a:r>
            <a:r>
              <a:rPr lang="pl-PL" sz="1100" dirty="0" smtClean="0">
                <a:solidFill>
                  <a:srgbClr val="FFFFF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.).</a:t>
            </a:r>
            <a:endParaRPr lang="pl-PL" sz="1100" dirty="0">
              <a:solidFill>
                <a:srgbClr val="FFFFFF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8" name="pole tekstowe 17"/>
          <p:cNvSpPr txBox="1"/>
          <p:nvPr/>
        </p:nvSpPr>
        <p:spPr>
          <a:xfrm>
            <a:off x="3557532" y="2809292"/>
            <a:ext cx="23762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100" dirty="0" smtClean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Udział </a:t>
            </a:r>
            <a:r>
              <a:rPr lang="pl-PL" sz="11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 procesach biotransformacji - degradacji </a:t>
            </a:r>
            <a:endParaRPr lang="pl-PL" sz="1100" dirty="0" smtClean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pl-PL" sz="1100" dirty="0" smtClean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 </a:t>
            </a:r>
            <a:r>
              <a:rPr lang="pl-PL" sz="11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detoksykacji wielu związków </a:t>
            </a:r>
            <a:endParaRPr lang="pl-PL" sz="1100" dirty="0" smtClean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pl-PL" sz="1100" dirty="0" smtClean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(</a:t>
            </a:r>
            <a:r>
              <a:rPr lang="pl-PL" sz="11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np. alkoholu),</a:t>
            </a:r>
          </a:p>
        </p:txBody>
      </p:sp>
      <p:sp>
        <p:nvSpPr>
          <p:cNvPr id="20" name="pole tekstowe 19"/>
          <p:cNvSpPr txBox="1"/>
          <p:nvPr/>
        </p:nvSpPr>
        <p:spPr>
          <a:xfrm>
            <a:off x="3557532" y="3831744"/>
            <a:ext cx="2149549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100" dirty="0" smtClean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Udział </a:t>
            </a:r>
            <a:r>
              <a:rPr lang="pl-PL" sz="11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 zamianie cukrów </a:t>
            </a:r>
            <a:endParaRPr lang="pl-PL" sz="1100" dirty="0" smtClean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pl-PL" sz="1100" dirty="0" smtClean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 </a:t>
            </a:r>
            <a:r>
              <a:rPr lang="pl-PL" sz="11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białek na tłuszcze oraz spalaniu kwasów </a:t>
            </a:r>
            <a:r>
              <a:rPr lang="pl-PL" sz="1100" dirty="0" smtClean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tłuszczowych.</a:t>
            </a:r>
            <a:endParaRPr lang="pl-PL" sz="1100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2" name="pole tekstowe 21"/>
          <p:cNvSpPr txBox="1"/>
          <p:nvPr/>
        </p:nvSpPr>
        <p:spPr>
          <a:xfrm>
            <a:off x="6234540" y="2809292"/>
            <a:ext cx="27426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100" dirty="0" smtClean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Regulacja </a:t>
            </a:r>
            <a:r>
              <a:rPr lang="pl-PL" sz="11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produkcji cholesterolu, </a:t>
            </a:r>
            <a:endParaRPr lang="pl-PL" sz="1100" dirty="0" smtClean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pl-PL" sz="1100" dirty="0" smtClean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który </a:t>
            </a:r>
            <a:r>
              <a:rPr lang="pl-PL" sz="11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jest m. in. składnikiem ścian komórkowych oraz określonych </a:t>
            </a:r>
            <a:r>
              <a:rPr lang="pl-PL" sz="1100" dirty="0" smtClean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hormonów.</a:t>
            </a:r>
            <a:endParaRPr lang="pl-PL" sz="1100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4" name="pole tekstowe 23"/>
          <p:cNvSpPr txBox="1"/>
          <p:nvPr/>
        </p:nvSpPr>
        <p:spPr>
          <a:xfrm>
            <a:off x="6244387" y="3835114"/>
            <a:ext cx="24521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100" dirty="0" smtClean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Magazynowanie </a:t>
            </a:r>
            <a:r>
              <a:rPr lang="pl-PL" sz="11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różnych składników takich </a:t>
            </a:r>
            <a:r>
              <a:rPr lang="pl-PL" sz="1100" dirty="0" smtClean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jak </a:t>
            </a:r>
            <a:r>
              <a:rPr lang="pl-PL" sz="11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glikogen, tłuszcze, węglowodany, białka, witaminy </a:t>
            </a:r>
            <a:endParaRPr lang="pl-PL" sz="1100" dirty="0" smtClean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pl-PL" sz="1100" dirty="0" smtClean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(</a:t>
            </a:r>
            <a:r>
              <a:rPr lang="pl-PL" sz="11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A, D, B9, B12) a także żelazo.</a:t>
            </a:r>
          </a:p>
        </p:txBody>
      </p:sp>
      <p:sp>
        <p:nvSpPr>
          <p:cNvPr id="27" name="pole tekstowe 26"/>
          <p:cNvSpPr txBox="1"/>
          <p:nvPr/>
        </p:nvSpPr>
        <p:spPr>
          <a:xfrm>
            <a:off x="421135" y="844797"/>
            <a:ext cx="476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8000" dirty="0" smtClean="0">
                <a:solidFill>
                  <a:srgbClr val="FFC00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i</a:t>
            </a:r>
            <a:endParaRPr lang="pl-PL" sz="8000" dirty="0">
              <a:solidFill>
                <a:srgbClr val="FFC000"/>
              </a:solidFill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  <a14:imgEffect>
                      <a14:saturation sat="0"/>
                    </a14:imgEffect>
                    <a14:imgEffect>
                      <a14:brightnessContrast bright="70000" contras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36694">
            <a:off x="6841122" y="687867"/>
            <a:ext cx="1919017" cy="1919017"/>
          </a:xfrm>
          <a:prstGeom prst="rect">
            <a:avLst/>
          </a:prstGeom>
          <a:effectLst/>
        </p:spPr>
      </p:pic>
      <p:sp>
        <p:nvSpPr>
          <p:cNvPr id="28" name="pole tekstowe 27"/>
          <p:cNvSpPr txBox="1"/>
          <p:nvPr/>
        </p:nvSpPr>
        <p:spPr>
          <a:xfrm>
            <a:off x="336326" y="3499755"/>
            <a:ext cx="576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 smtClean="0">
                <a:solidFill>
                  <a:srgbClr val="FFFF0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2</a:t>
            </a:r>
            <a:endParaRPr lang="pl-PL" sz="2400" dirty="0">
              <a:solidFill>
                <a:srgbClr val="FFFF00"/>
              </a:solidFill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sp>
        <p:nvSpPr>
          <p:cNvPr id="29" name="pole tekstowe 28"/>
          <p:cNvSpPr txBox="1"/>
          <p:nvPr/>
        </p:nvSpPr>
        <p:spPr>
          <a:xfrm>
            <a:off x="336326" y="4219835"/>
            <a:ext cx="576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 smtClean="0">
                <a:solidFill>
                  <a:srgbClr val="FFFF0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3</a:t>
            </a:r>
            <a:endParaRPr lang="pl-PL" sz="2400" dirty="0">
              <a:solidFill>
                <a:srgbClr val="FFFF00"/>
              </a:solidFill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sp>
        <p:nvSpPr>
          <p:cNvPr id="30" name="pole tekstowe 29"/>
          <p:cNvSpPr txBox="1"/>
          <p:nvPr/>
        </p:nvSpPr>
        <p:spPr>
          <a:xfrm>
            <a:off x="3203848" y="2953308"/>
            <a:ext cx="576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 smtClean="0">
                <a:solidFill>
                  <a:srgbClr val="FFFF0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4</a:t>
            </a:r>
            <a:endParaRPr lang="pl-PL" sz="2400" dirty="0">
              <a:solidFill>
                <a:srgbClr val="FFFF00"/>
              </a:solidFill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sp>
        <p:nvSpPr>
          <p:cNvPr id="31" name="pole tekstowe 30"/>
          <p:cNvSpPr txBox="1"/>
          <p:nvPr/>
        </p:nvSpPr>
        <p:spPr>
          <a:xfrm>
            <a:off x="3203848" y="3931803"/>
            <a:ext cx="576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 smtClean="0">
                <a:solidFill>
                  <a:srgbClr val="FFFF0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5</a:t>
            </a:r>
            <a:endParaRPr lang="pl-PL" sz="2400" dirty="0">
              <a:solidFill>
                <a:srgbClr val="FFFF00"/>
              </a:solidFill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sp>
        <p:nvSpPr>
          <p:cNvPr id="32" name="pole tekstowe 31"/>
          <p:cNvSpPr txBox="1"/>
          <p:nvPr/>
        </p:nvSpPr>
        <p:spPr>
          <a:xfrm>
            <a:off x="5874500" y="2953307"/>
            <a:ext cx="576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 smtClean="0">
                <a:solidFill>
                  <a:srgbClr val="FFFF0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6</a:t>
            </a:r>
            <a:endParaRPr lang="pl-PL" sz="2400" dirty="0">
              <a:solidFill>
                <a:srgbClr val="FFFF00"/>
              </a:solidFill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sp>
        <p:nvSpPr>
          <p:cNvPr id="33" name="pole tekstowe 32"/>
          <p:cNvSpPr txBox="1"/>
          <p:nvPr/>
        </p:nvSpPr>
        <p:spPr>
          <a:xfrm>
            <a:off x="5884347" y="3961420"/>
            <a:ext cx="576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 smtClean="0">
                <a:solidFill>
                  <a:srgbClr val="FFFF0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7</a:t>
            </a:r>
            <a:endParaRPr lang="pl-PL" sz="2400" dirty="0">
              <a:solidFill>
                <a:srgbClr val="FFFF00"/>
              </a:solidFill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pic>
        <p:nvPicPr>
          <p:cNvPr id="34" name="Obraz 3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123478"/>
            <a:ext cx="950420" cy="576064"/>
          </a:xfrm>
          <a:prstGeom prst="rect">
            <a:avLst/>
          </a:prstGeom>
          <a:effectLst/>
        </p:spPr>
      </p:pic>
      <p:pic>
        <p:nvPicPr>
          <p:cNvPr id="26" name="Obraz 2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1543" y="715614"/>
            <a:ext cx="3810817" cy="1581806"/>
          </a:xfrm>
          <a:prstGeom prst="rect">
            <a:avLst/>
          </a:prstGeom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  <a:reflection blurRad="6350" stA="52000" endA="300" endPos="3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828056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raz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855"/>
            <a:ext cx="9144000" cy="5153355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251520" y="195486"/>
            <a:ext cx="8280920" cy="756084"/>
          </a:xfrm>
        </p:spPr>
        <p:txBody>
          <a:bodyPr>
            <a:normAutofit/>
          </a:bodyPr>
          <a:lstStyle/>
          <a:p>
            <a:r>
              <a:rPr lang="pl-PL" sz="3200" b="0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WZW typu </a:t>
            </a:r>
            <a:r>
              <a:rPr lang="pl-PL" sz="3200" b="0" dirty="0" smtClean="0">
                <a:solidFill>
                  <a:srgbClr val="FFFF0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A, B </a:t>
            </a:r>
            <a:r>
              <a:rPr lang="pl-PL" sz="3200" b="0" dirty="0">
                <a:solidFill>
                  <a:srgbClr val="FFFF0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i C </a:t>
            </a:r>
            <a:r>
              <a:rPr lang="pl-PL" sz="3200" b="0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w liczbach</a:t>
            </a:r>
          </a:p>
        </p:txBody>
      </p:sp>
      <p:sp>
        <p:nvSpPr>
          <p:cNvPr id="7" name="pole tekstowe 6"/>
          <p:cNvSpPr txBox="1"/>
          <p:nvPr/>
        </p:nvSpPr>
        <p:spPr>
          <a:xfrm>
            <a:off x="683568" y="1635646"/>
            <a:ext cx="3960440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 smtClean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Rocznie notuje się na świecie od </a:t>
            </a:r>
            <a:r>
              <a:rPr lang="pl-PL" sz="1400" b="1" dirty="0" smtClean="0">
                <a:solidFill>
                  <a:srgbClr val="FFFF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1,2 </a:t>
            </a:r>
            <a:r>
              <a:rPr lang="pl-PL" sz="1400" dirty="0" smtClean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do </a:t>
            </a:r>
            <a:r>
              <a:rPr lang="pl-PL" sz="1400" b="1" dirty="0" smtClean="0">
                <a:solidFill>
                  <a:srgbClr val="FFFF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1,4 </a:t>
            </a:r>
            <a:r>
              <a:rPr lang="pl-PL" sz="1400" b="1" dirty="0">
                <a:solidFill>
                  <a:srgbClr val="FFFF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mln </a:t>
            </a:r>
            <a:r>
              <a:rPr lang="pl-PL" sz="1400" dirty="0" smtClean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przypadków WZW A, </a:t>
            </a:r>
            <a:r>
              <a:rPr lang="pl-PL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ale przypuszcza się, że </a:t>
            </a:r>
            <a:r>
              <a:rPr lang="pl-PL" sz="1400" dirty="0" smtClean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choroba występuje </a:t>
            </a:r>
            <a:r>
              <a:rPr lang="pl-PL" sz="1400" b="1" dirty="0">
                <a:solidFill>
                  <a:srgbClr val="FFFF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3-10</a:t>
            </a:r>
            <a:r>
              <a:rPr lang="pl-PL" sz="1400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pl-PL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razy </a:t>
            </a:r>
            <a:r>
              <a:rPr lang="pl-PL" sz="1400" dirty="0" smtClean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częściej.</a:t>
            </a:r>
          </a:p>
          <a:p>
            <a:endParaRPr lang="pl-PL" sz="1400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pl-PL" sz="1400" dirty="0" smtClean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Cechy </a:t>
            </a:r>
            <a:r>
              <a:rPr lang="pl-PL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przebytego zakażenia HBV stwierdza </a:t>
            </a:r>
            <a:r>
              <a:rPr lang="pl-PL" sz="1400" dirty="0" smtClean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się u </a:t>
            </a:r>
            <a:r>
              <a:rPr lang="pl-PL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ponad </a:t>
            </a:r>
            <a:r>
              <a:rPr lang="pl-PL" sz="1400" b="1" dirty="0">
                <a:solidFill>
                  <a:srgbClr val="FFFF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2 mld</a:t>
            </a:r>
            <a:r>
              <a:rPr lang="pl-PL" sz="1400" dirty="0">
                <a:solidFill>
                  <a:srgbClr val="FFFF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pl-PL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ludzi na całym świecie.</a:t>
            </a:r>
          </a:p>
          <a:p>
            <a:endParaRPr lang="pl-PL" sz="1400" dirty="0" smtClean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pl-PL" sz="1400" dirty="0" smtClean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Około </a:t>
            </a:r>
            <a:r>
              <a:rPr lang="pl-PL" sz="1400" b="1" dirty="0" smtClean="0">
                <a:solidFill>
                  <a:srgbClr val="FFFF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300 </a:t>
            </a:r>
            <a:r>
              <a:rPr lang="pl-PL" sz="1400" b="1" dirty="0">
                <a:solidFill>
                  <a:srgbClr val="FFFF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milionów </a:t>
            </a:r>
            <a:r>
              <a:rPr lang="pl-PL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osób choruje </a:t>
            </a:r>
            <a:r>
              <a:rPr lang="pl-PL" sz="1400" dirty="0" smtClean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na </a:t>
            </a:r>
            <a:r>
              <a:rPr lang="pl-PL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przewlekłe WZW typu B.</a:t>
            </a:r>
          </a:p>
          <a:p>
            <a:endParaRPr lang="pl-PL" sz="1400" dirty="0" smtClean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pl-PL" sz="1400" dirty="0" smtClean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 </a:t>
            </a:r>
            <a:r>
              <a:rPr lang="pl-PL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Polsce wirusem HBV zakażonych </a:t>
            </a:r>
            <a:endParaRPr lang="pl-PL" sz="1400" dirty="0" smtClean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pl-PL" sz="1400" dirty="0" smtClean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jest ok</a:t>
            </a:r>
            <a:r>
              <a:rPr lang="pl-PL" sz="1400" b="1" dirty="0" smtClean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pl-PL" sz="1400" b="1" dirty="0" smtClean="0">
                <a:solidFill>
                  <a:srgbClr val="FFFF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600 </a:t>
            </a:r>
            <a:r>
              <a:rPr lang="pl-PL" sz="1400" b="1" dirty="0">
                <a:solidFill>
                  <a:srgbClr val="FFFF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tys</a:t>
            </a:r>
            <a:r>
              <a:rPr lang="pl-PL" sz="1400" dirty="0">
                <a:solidFill>
                  <a:srgbClr val="FFFF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pl-PL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osób.</a:t>
            </a:r>
          </a:p>
          <a:p>
            <a:endParaRPr lang="pl-PL" sz="1400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5" name="pole tekstowe 14"/>
          <p:cNvSpPr txBox="1"/>
          <p:nvPr/>
        </p:nvSpPr>
        <p:spPr>
          <a:xfrm>
            <a:off x="5220072" y="1635646"/>
            <a:ext cx="396044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HCV to problem dotyczący około </a:t>
            </a:r>
            <a:endParaRPr lang="pl-PL" sz="1400" dirty="0" smtClean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pl-PL" sz="1400" b="1" dirty="0" smtClean="0">
                <a:solidFill>
                  <a:srgbClr val="FFFF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2-3</a:t>
            </a:r>
            <a:r>
              <a:rPr lang="pl-PL" sz="1400" b="1" dirty="0">
                <a:solidFill>
                  <a:srgbClr val="FFFF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%</a:t>
            </a:r>
            <a:r>
              <a:rPr lang="pl-PL" sz="1400" dirty="0">
                <a:solidFill>
                  <a:srgbClr val="FFFF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pl-PL" sz="1400" dirty="0" smtClean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populacji </a:t>
            </a:r>
            <a:r>
              <a:rPr lang="pl-PL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świata. </a:t>
            </a:r>
          </a:p>
          <a:p>
            <a:endParaRPr lang="pl-PL" sz="1400" dirty="0" smtClean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pl-PL" sz="1400" dirty="0" smtClean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Według </a:t>
            </a:r>
            <a:r>
              <a:rPr lang="pl-PL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szacunkowych danych Światowej Organizacji Zdrowia (WHO) liczba </a:t>
            </a:r>
            <a:endParaRPr lang="pl-PL" sz="1400" dirty="0" smtClean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pl-PL" sz="1400" dirty="0" smtClean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zakażonych </a:t>
            </a:r>
            <a:r>
              <a:rPr lang="pl-PL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na świecie </a:t>
            </a:r>
            <a:r>
              <a:rPr lang="pl-PL" sz="1400" dirty="0" smtClean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oceniana jest na ponad </a:t>
            </a:r>
            <a:r>
              <a:rPr lang="pl-PL" sz="1400" b="1" dirty="0" smtClean="0">
                <a:solidFill>
                  <a:srgbClr val="FFFF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70 </a:t>
            </a:r>
            <a:r>
              <a:rPr lang="pl-PL" sz="1400" b="1" dirty="0">
                <a:solidFill>
                  <a:srgbClr val="FFFF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milionów</a:t>
            </a:r>
            <a:r>
              <a:rPr lang="pl-PL" sz="1400" dirty="0">
                <a:solidFill>
                  <a:srgbClr val="FFFF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</a:p>
          <a:p>
            <a:endParaRPr lang="pl-PL" sz="1400" dirty="0" smtClean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pl-PL" sz="1400" dirty="0" smtClean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 </a:t>
            </a:r>
            <a:r>
              <a:rPr lang="pl-PL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Polsce wirusem </a:t>
            </a:r>
            <a:r>
              <a:rPr lang="pl-PL" sz="140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HCV</a:t>
            </a:r>
            <a:r>
              <a:rPr lang="pl-PL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pl-PL" sz="1400" dirty="0" smtClean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zakażonych</a:t>
            </a:r>
          </a:p>
          <a:p>
            <a:r>
              <a:rPr lang="pl-PL" sz="1400" dirty="0" smtClean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pl-PL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jest </a:t>
            </a:r>
            <a:r>
              <a:rPr lang="pl-PL" sz="1400" dirty="0" smtClean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około </a:t>
            </a:r>
            <a:r>
              <a:rPr lang="pl-PL" sz="1400" b="1" dirty="0" smtClean="0">
                <a:solidFill>
                  <a:srgbClr val="FFFF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150 </a:t>
            </a:r>
            <a:r>
              <a:rPr lang="pl-PL" sz="1400" b="1" dirty="0">
                <a:solidFill>
                  <a:srgbClr val="FFFF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tys</a:t>
            </a:r>
            <a:r>
              <a:rPr lang="pl-PL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pl-PL" sz="1400" dirty="0" smtClean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osób, z czego dotąd zdiagnozowano około 20%.</a:t>
            </a:r>
            <a:endParaRPr lang="pl-PL" sz="1400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endParaRPr lang="pl-PL" sz="1400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19" name="Obraz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123478"/>
            <a:ext cx="950420" cy="576064"/>
          </a:xfrm>
          <a:prstGeom prst="rect">
            <a:avLst/>
          </a:prstGeom>
          <a:effectLst/>
        </p:spPr>
      </p:pic>
      <p:pic>
        <p:nvPicPr>
          <p:cNvPr id="20" name="Obraz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904344"/>
            <a:ext cx="288032" cy="250488"/>
          </a:xfrm>
          <a:prstGeom prst="rect">
            <a:avLst/>
          </a:prstGeom>
        </p:spPr>
      </p:pic>
      <p:pic>
        <p:nvPicPr>
          <p:cNvPr id="21" name="Obraz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640932"/>
            <a:ext cx="288032" cy="250488"/>
          </a:xfrm>
          <a:prstGeom prst="rect">
            <a:avLst/>
          </a:prstGeom>
        </p:spPr>
      </p:pic>
      <p:pic>
        <p:nvPicPr>
          <p:cNvPr id="22" name="Obraz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063" y="3291830"/>
            <a:ext cx="288032" cy="250488"/>
          </a:xfrm>
          <a:prstGeom prst="rect">
            <a:avLst/>
          </a:prstGeom>
        </p:spPr>
      </p:pic>
      <p:pic>
        <p:nvPicPr>
          <p:cNvPr id="23" name="Obraz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063" y="3905438"/>
            <a:ext cx="288032" cy="250488"/>
          </a:xfrm>
          <a:prstGeom prst="rect">
            <a:avLst/>
          </a:prstGeom>
        </p:spPr>
      </p:pic>
      <p:pic>
        <p:nvPicPr>
          <p:cNvPr id="24" name="Obraz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790232"/>
            <a:ext cx="288032" cy="250488"/>
          </a:xfrm>
          <a:prstGeom prst="rect">
            <a:avLst/>
          </a:prstGeom>
        </p:spPr>
      </p:pic>
      <p:pic>
        <p:nvPicPr>
          <p:cNvPr id="25" name="Obraz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2641883"/>
            <a:ext cx="288032" cy="250488"/>
          </a:xfrm>
          <a:prstGeom prst="rect">
            <a:avLst/>
          </a:prstGeom>
        </p:spPr>
      </p:pic>
      <p:pic>
        <p:nvPicPr>
          <p:cNvPr id="26" name="Obraz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424" y="3507854"/>
            <a:ext cx="288032" cy="250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355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raz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855"/>
            <a:ext cx="9144000" cy="5153355"/>
          </a:xfrm>
          <a:prstGeom prst="rect">
            <a:avLst/>
          </a:prstGeom>
        </p:spPr>
      </p:pic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899592" y="2379687"/>
            <a:ext cx="3397577" cy="2808312"/>
          </a:xfrm>
        </p:spPr>
        <p:txBody>
          <a:bodyPr>
            <a:normAutofit fontScale="70000" lnSpcReduction="20000"/>
          </a:bodyPr>
          <a:lstStyle/>
          <a:p>
            <a:r>
              <a:rPr lang="pl-PL" sz="2600" b="1" dirty="0" smtClean="0">
                <a:solidFill>
                  <a:srgbClr val="FFFF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Jedynym </a:t>
            </a:r>
            <a:r>
              <a:rPr lang="pl-PL" sz="2600" b="1" dirty="0">
                <a:solidFill>
                  <a:srgbClr val="FFFF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rezerwuarem zakażeń wirusem HAV jest człowiek.</a:t>
            </a:r>
            <a:r>
              <a:rPr lang="pl-PL" sz="2600" dirty="0">
                <a:solidFill>
                  <a:srgbClr val="FFFF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endParaRPr lang="pl-PL" sz="2600" dirty="0" smtClean="0">
              <a:solidFill>
                <a:srgbClr val="FFFF00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pl-PL" sz="26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Wirus </a:t>
            </a:r>
            <a:r>
              <a:rPr lang="pl-PL" sz="26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przenoszony </a:t>
            </a:r>
            <a:r>
              <a:rPr lang="pl-PL" sz="26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jest najczęściej </a:t>
            </a:r>
            <a:r>
              <a:rPr lang="pl-PL" sz="26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drogą </a:t>
            </a:r>
            <a:r>
              <a:rPr lang="pl-PL" sz="26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pokarmową, ale </a:t>
            </a:r>
            <a:r>
              <a:rPr lang="pl-PL" sz="26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możliwe jest również zakażenie podczas kontaktu seksualnego </a:t>
            </a:r>
            <a:r>
              <a:rPr lang="pl-PL" sz="26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(</a:t>
            </a:r>
            <a:r>
              <a:rPr lang="pl-PL" sz="26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zwłaszcza homoseksualnego</a:t>
            </a:r>
            <a:r>
              <a:rPr lang="pl-PL" sz="26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).</a:t>
            </a:r>
          </a:p>
          <a:p>
            <a:pPr lvl="0">
              <a:lnSpc>
                <a:spcPct val="115000"/>
              </a:lnSpc>
              <a:spcAft>
                <a:spcPts val="0"/>
              </a:spcAft>
            </a:pPr>
            <a:endParaRPr lang="pl-PL" sz="5600" dirty="0" smtClean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lvl="0"/>
            <a:endParaRPr lang="pl-PL" sz="5600" dirty="0" smtClean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endParaRPr lang="pl-PL" sz="29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13" name="Obraz 1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7771" y="934125"/>
            <a:ext cx="844102" cy="805716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reflection blurRad="6350" stA="52000" endA="300" endPos="35000" dir="5400000" sy="-100000" algn="bl" rotWithShape="0"/>
          </a:effectLst>
        </p:spPr>
      </p:pic>
      <p:pic>
        <p:nvPicPr>
          <p:cNvPr id="17" name="Obraz 16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935415"/>
            <a:ext cx="848260" cy="810962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reflection blurRad="6350" stA="52000" endA="300" endPos="35000" dir="5400000" sy="-100000" algn="bl" rotWithShape="0"/>
          </a:effectLst>
        </p:spPr>
      </p:pic>
      <p:pic>
        <p:nvPicPr>
          <p:cNvPr id="18" name="Obraz 17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5335" y="935415"/>
            <a:ext cx="810391" cy="804425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reflection blurRad="6350" stA="52000" endA="300" endPos="35000" dir="5400000" sy="-100000" algn="bl" rotWithShape="0"/>
          </a:effectLst>
        </p:spPr>
      </p:pic>
      <p:pic>
        <p:nvPicPr>
          <p:cNvPr id="19" name="Obraz 18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9186" y="935415"/>
            <a:ext cx="844102" cy="804425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reflection blurRad="6350" stA="52000" endA="300" endPos="35000" dir="5400000" sy="-100000" algn="bl" rotWithShape="0"/>
          </a:effectLst>
        </p:spPr>
      </p:pic>
      <p:pic>
        <p:nvPicPr>
          <p:cNvPr id="20" name="Obraz 19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0948" y="965674"/>
            <a:ext cx="837864" cy="813988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reflection blurRad="6350" stA="52000" endA="300" endPos="35000" dir="5400000" sy="-100000" algn="bl" rotWithShape="0"/>
          </a:effectLst>
        </p:spPr>
      </p:pic>
      <p:pic>
        <p:nvPicPr>
          <p:cNvPr id="21" name="Obraz 20"/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9260" y="965674"/>
            <a:ext cx="814413" cy="796166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reflection blurRad="6350" stA="52000" endA="300" endPos="35000" dir="5400000" sy="-100000" algn="bl" rotWithShape="0"/>
          </a:effectLst>
        </p:spPr>
      </p:pic>
      <p:pic>
        <p:nvPicPr>
          <p:cNvPr id="26" name="Obraz 25"/>
          <p:cNvPicPr>
            <a:picLocks noChangeAspect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6503" y="965674"/>
            <a:ext cx="794204" cy="804910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reflection blurRad="6350" stA="52000" endA="300" endPos="35000" dir="5400000" sy="-100000" algn="bl" rotWithShape="0"/>
          </a:effectLst>
        </p:spPr>
      </p:pic>
      <p:sp>
        <p:nvSpPr>
          <p:cNvPr id="27" name="Tytuł 1"/>
          <p:cNvSpPr txBox="1">
            <a:spLocks/>
          </p:cNvSpPr>
          <p:nvPr/>
        </p:nvSpPr>
        <p:spPr>
          <a:xfrm>
            <a:off x="431540" y="123478"/>
            <a:ext cx="8280920" cy="7560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3200" dirty="0" smtClean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Drogi zakażenia </a:t>
            </a:r>
            <a:r>
              <a:rPr lang="pl-PL" sz="3200" dirty="0" err="1" smtClean="0">
                <a:solidFill>
                  <a:srgbClr val="FFFF0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HAV</a:t>
            </a:r>
            <a:endParaRPr lang="pl-PL" sz="3200" dirty="0"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sp>
        <p:nvSpPr>
          <p:cNvPr id="28" name="Podtytuł 2"/>
          <p:cNvSpPr txBox="1">
            <a:spLocks/>
          </p:cNvSpPr>
          <p:nvPr/>
        </p:nvSpPr>
        <p:spPr>
          <a:xfrm>
            <a:off x="4960515" y="2355726"/>
            <a:ext cx="3571925" cy="29523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b="1" dirty="0" smtClean="0">
                <a:solidFill>
                  <a:srgbClr val="FFFF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Do zakażenia może dojść przez:</a:t>
            </a:r>
            <a:endParaRPr lang="pl-PL" dirty="0" smtClean="0">
              <a:solidFill>
                <a:srgbClr val="FFFF00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pl-PL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spożycie skażonego pożywienia (np. nie umytych owoców, surowych ostryg, owoców morza) i skażonej wody (np. kostki lodu  z wody nieznanego pochodzenia,  woda z kranu).</a:t>
            </a:r>
          </a:p>
          <a:p>
            <a:endParaRPr lang="pl-PL" sz="1600" dirty="0" smtClean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endParaRPr lang="pl-PL" sz="16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9" name="Prostokąt 28"/>
          <p:cNvSpPr/>
          <p:nvPr/>
        </p:nvSpPr>
        <p:spPr>
          <a:xfrm>
            <a:off x="611560" y="2451695"/>
            <a:ext cx="72008" cy="201622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FFFF00"/>
              </a:solidFill>
            </a:endParaRPr>
          </a:p>
        </p:txBody>
      </p:sp>
      <p:sp>
        <p:nvSpPr>
          <p:cNvPr id="30" name="Prostokąt 29"/>
          <p:cNvSpPr/>
          <p:nvPr/>
        </p:nvSpPr>
        <p:spPr>
          <a:xfrm>
            <a:off x="4644008" y="2450926"/>
            <a:ext cx="72008" cy="201622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FFFF00"/>
              </a:solidFill>
            </a:endParaRPr>
          </a:p>
        </p:txBody>
      </p:sp>
      <p:pic>
        <p:nvPicPr>
          <p:cNvPr id="31" name="Obraz 30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123478"/>
            <a:ext cx="950420" cy="576064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493223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raz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855"/>
            <a:ext cx="9144000" cy="5153355"/>
          </a:xfrm>
          <a:prstGeom prst="rect">
            <a:avLst/>
          </a:prstGeom>
        </p:spPr>
      </p:pic>
      <p:pic>
        <p:nvPicPr>
          <p:cNvPr id="14" name="Obraz 1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7771" y="934125"/>
            <a:ext cx="844102" cy="805716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reflection blurRad="6350" stA="52000" endA="300" endPos="35000" dir="5400000" sy="-100000" algn="bl" rotWithShape="0"/>
          </a:effectLst>
        </p:spPr>
      </p:pic>
      <p:pic>
        <p:nvPicPr>
          <p:cNvPr id="15" name="Obraz 14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935415"/>
            <a:ext cx="848260" cy="810962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reflection blurRad="6350" stA="52000" endA="300" endPos="35000" dir="5400000" sy="-100000" algn="bl" rotWithShape="0"/>
          </a:effectLst>
        </p:spPr>
      </p:pic>
      <p:pic>
        <p:nvPicPr>
          <p:cNvPr id="16" name="Obraz 15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5335" y="935415"/>
            <a:ext cx="810391" cy="804425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reflection blurRad="6350" stA="52000" endA="300" endPos="35000" dir="5400000" sy="-100000" algn="bl" rotWithShape="0"/>
          </a:effectLst>
        </p:spPr>
      </p:pic>
      <p:pic>
        <p:nvPicPr>
          <p:cNvPr id="22" name="Obraz 21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9186" y="935415"/>
            <a:ext cx="844102" cy="804425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reflection blurRad="6350" stA="52000" endA="300" endPos="35000" dir="5400000" sy="-100000" algn="bl" rotWithShape="0"/>
          </a:effectLst>
        </p:spPr>
      </p:pic>
      <p:pic>
        <p:nvPicPr>
          <p:cNvPr id="23" name="Obraz 22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0948" y="965674"/>
            <a:ext cx="837864" cy="813988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reflection blurRad="6350" stA="52000" endA="300" endPos="35000" dir="5400000" sy="-100000" algn="bl" rotWithShape="0"/>
          </a:effectLst>
        </p:spPr>
      </p:pic>
      <p:pic>
        <p:nvPicPr>
          <p:cNvPr id="24" name="Obraz 23"/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9260" y="965674"/>
            <a:ext cx="814413" cy="796166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reflection blurRad="6350" stA="52000" endA="300" endPos="35000" dir="5400000" sy="-100000" algn="bl" rotWithShape="0"/>
          </a:effectLst>
        </p:spPr>
      </p:pic>
      <p:pic>
        <p:nvPicPr>
          <p:cNvPr id="25" name="Obraz 24"/>
          <p:cNvPicPr>
            <a:picLocks noChangeAspect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6503" y="965674"/>
            <a:ext cx="794204" cy="804910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reflection blurRad="6350" stA="52000" endA="300" endPos="35000" dir="5400000" sy="-100000" algn="bl" rotWithShape="0"/>
          </a:effectLst>
        </p:spPr>
      </p:pic>
      <p:sp>
        <p:nvSpPr>
          <p:cNvPr id="13" name="Tytuł 1"/>
          <p:cNvSpPr txBox="1">
            <a:spLocks/>
          </p:cNvSpPr>
          <p:nvPr/>
        </p:nvSpPr>
        <p:spPr>
          <a:xfrm>
            <a:off x="431540" y="123478"/>
            <a:ext cx="8280920" cy="7560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3200" dirty="0" smtClean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Drogi zakażenia </a:t>
            </a:r>
            <a:r>
              <a:rPr lang="pl-PL" sz="3200" dirty="0" err="1" smtClean="0">
                <a:solidFill>
                  <a:srgbClr val="FFFF0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HAV</a:t>
            </a:r>
            <a:endParaRPr lang="pl-PL" sz="3200" dirty="0"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404760" y="2283718"/>
            <a:ext cx="5694500" cy="3622300"/>
          </a:xfrm>
        </p:spPr>
        <p:txBody>
          <a:bodyPr>
            <a:normAutofit/>
          </a:bodyPr>
          <a:lstStyle/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pl-PL" sz="1600" b="1" dirty="0" smtClean="0">
                <a:solidFill>
                  <a:srgbClr val="FFFF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Narażeni </a:t>
            </a:r>
            <a:r>
              <a:rPr lang="pl-PL" sz="1600" b="1" dirty="0">
                <a:solidFill>
                  <a:srgbClr val="FFFF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na zakażenie wirusem </a:t>
            </a:r>
            <a:r>
              <a:rPr lang="pl-PL" sz="1600" b="1" dirty="0" smtClean="0">
                <a:solidFill>
                  <a:srgbClr val="FFFF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typu A są także:</a:t>
            </a:r>
          </a:p>
          <a:p>
            <a:pPr marL="457200">
              <a:lnSpc>
                <a:spcPct val="115000"/>
              </a:lnSpc>
              <a:spcAft>
                <a:spcPts val="0"/>
              </a:spcAft>
            </a:pPr>
            <a:r>
              <a:rPr lang="pl-PL" sz="13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- </a:t>
            </a:r>
            <a:r>
              <a:rPr lang="pl-PL" sz="13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Podróżujący do krajów o wysokiej zapadalności na </a:t>
            </a:r>
            <a:r>
              <a:rPr lang="pl-PL" sz="13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WZW</a:t>
            </a:r>
            <a:r>
              <a:rPr lang="pl-PL" sz="13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A</a:t>
            </a:r>
          </a:p>
          <a:p>
            <a:pPr marL="228600">
              <a:lnSpc>
                <a:spcPct val="115000"/>
              </a:lnSpc>
              <a:spcAft>
                <a:spcPts val="0"/>
              </a:spcAft>
            </a:pPr>
            <a:r>
              <a:rPr lang="pl-PL" sz="13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     </a:t>
            </a:r>
            <a:r>
              <a:rPr lang="pl-PL" sz="13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- </a:t>
            </a:r>
            <a:r>
              <a:rPr lang="pl-PL" sz="13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Dzieci przedszkolne i szkolne</a:t>
            </a:r>
          </a:p>
          <a:p>
            <a:pPr marL="228600">
              <a:lnSpc>
                <a:spcPct val="115000"/>
              </a:lnSpc>
              <a:spcAft>
                <a:spcPts val="0"/>
              </a:spcAft>
            </a:pPr>
            <a:r>
              <a:rPr lang="pl-PL" sz="13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     </a:t>
            </a:r>
            <a:r>
              <a:rPr lang="pl-PL" sz="13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- </a:t>
            </a:r>
            <a:r>
              <a:rPr lang="pl-PL" sz="13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Osoby z przewlekłymi chorobami wątroby zwłaszcza </a:t>
            </a:r>
            <a:r>
              <a:rPr lang="pl-PL" sz="13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WZW</a:t>
            </a:r>
            <a:r>
              <a:rPr lang="pl-PL" sz="13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B i C</a:t>
            </a:r>
          </a:p>
          <a:p>
            <a:pPr marL="228600">
              <a:lnSpc>
                <a:spcPct val="115000"/>
              </a:lnSpc>
              <a:spcAft>
                <a:spcPts val="0"/>
              </a:spcAft>
            </a:pPr>
            <a:r>
              <a:rPr lang="pl-PL" sz="13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     </a:t>
            </a:r>
            <a:r>
              <a:rPr lang="pl-PL" sz="13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- </a:t>
            </a:r>
            <a:r>
              <a:rPr lang="pl-PL" sz="13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Osoby pracujące przy produkcji i dystrybucji żywności</a:t>
            </a:r>
          </a:p>
          <a:p>
            <a:pPr marL="228600">
              <a:lnSpc>
                <a:spcPct val="115000"/>
              </a:lnSpc>
              <a:spcAft>
                <a:spcPts val="0"/>
              </a:spcAft>
            </a:pPr>
            <a:r>
              <a:rPr lang="pl-PL" sz="13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     </a:t>
            </a:r>
            <a:r>
              <a:rPr lang="pl-PL" sz="13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- </a:t>
            </a:r>
            <a:r>
              <a:rPr lang="pl-PL" sz="13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Personel medyczny</a:t>
            </a:r>
          </a:p>
          <a:p>
            <a:pPr marL="228600">
              <a:lnSpc>
                <a:spcPct val="115000"/>
              </a:lnSpc>
              <a:spcAft>
                <a:spcPts val="0"/>
              </a:spcAft>
            </a:pPr>
            <a:r>
              <a:rPr lang="pl-PL" sz="13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     </a:t>
            </a:r>
            <a:r>
              <a:rPr lang="pl-PL" sz="13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- </a:t>
            </a:r>
            <a:r>
              <a:rPr lang="pl-PL" sz="13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Osoby </a:t>
            </a:r>
            <a:r>
              <a:rPr lang="pl-PL" sz="13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skoszarowane–wojsko</a:t>
            </a:r>
            <a:r>
              <a:rPr lang="pl-PL" sz="13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pl-PL" sz="13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policja</a:t>
            </a:r>
          </a:p>
          <a:p>
            <a:pPr marL="228600">
              <a:lnSpc>
                <a:spcPct val="115000"/>
              </a:lnSpc>
              <a:spcAft>
                <a:spcPts val="0"/>
              </a:spcAft>
            </a:pPr>
            <a:endParaRPr lang="pl-PL" sz="15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endParaRPr lang="pl-PL" sz="1100" dirty="0">
              <a:solidFill>
                <a:srgbClr val="FFFF00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6243276" y="2310009"/>
            <a:ext cx="2649204" cy="2074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pl-PL" sz="1400" b="1" dirty="0">
                <a:solidFill>
                  <a:srgbClr val="FFFF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Ważnym jest, że wydalanie wirusa z organizmu osoby zakażonej, znacznie poprzedza wystąpienie pierwszych objawów choroby, co utrudnia ograniczanie </a:t>
            </a:r>
            <a:r>
              <a:rPr lang="pl-PL" sz="1400" b="1" dirty="0" err="1">
                <a:solidFill>
                  <a:srgbClr val="FFFF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zachorowań</a:t>
            </a:r>
            <a:r>
              <a:rPr lang="pl-PL" sz="1400" b="1" dirty="0">
                <a:solidFill>
                  <a:srgbClr val="FFFF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w danej populacji (np. </a:t>
            </a:r>
            <a:r>
              <a:rPr lang="pl-PL" sz="1400" b="1" dirty="0" err="1" smtClean="0">
                <a:solidFill>
                  <a:srgbClr val="FFFF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zakałady</a:t>
            </a:r>
            <a:r>
              <a:rPr lang="pl-PL" sz="1400" b="1" dirty="0" smtClean="0">
                <a:solidFill>
                  <a:srgbClr val="FFFF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pl-PL" sz="1400" b="1" dirty="0">
                <a:solidFill>
                  <a:srgbClr val="FFFF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pracy, szkoły, przedszkola itp.)</a:t>
            </a:r>
            <a:endParaRPr lang="pl-PL" sz="1400" dirty="0">
              <a:solidFill>
                <a:srgbClr val="FFFF00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7" name="Prostokąt 16"/>
          <p:cNvSpPr/>
          <p:nvPr/>
        </p:nvSpPr>
        <p:spPr>
          <a:xfrm>
            <a:off x="6006736" y="2440207"/>
            <a:ext cx="72008" cy="1931743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FFFF00"/>
              </a:solidFill>
            </a:endParaRPr>
          </a:p>
        </p:txBody>
      </p:sp>
      <p:pic>
        <p:nvPicPr>
          <p:cNvPr id="18" name="Obraz 17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123478"/>
            <a:ext cx="950420" cy="576064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154226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Obraz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855"/>
            <a:ext cx="9144000" cy="5153355"/>
          </a:xfrm>
          <a:prstGeom prst="rect">
            <a:avLst/>
          </a:prstGeom>
        </p:spPr>
      </p:pic>
      <p:pic>
        <p:nvPicPr>
          <p:cNvPr id="18" name="Obraz 17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7771" y="934125"/>
            <a:ext cx="844102" cy="805716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reflection blurRad="6350" stA="52000" endA="300" endPos="35000" dir="5400000" sy="-100000" algn="bl" rotWithShape="0"/>
          </a:effectLst>
        </p:spPr>
      </p:pic>
      <p:pic>
        <p:nvPicPr>
          <p:cNvPr id="19" name="Obraz 18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935415"/>
            <a:ext cx="848260" cy="810962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reflection blurRad="6350" stA="52000" endA="300" endPos="35000" dir="5400000" sy="-100000" algn="bl" rotWithShape="0"/>
          </a:effectLst>
        </p:spPr>
      </p:pic>
      <p:pic>
        <p:nvPicPr>
          <p:cNvPr id="20" name="Obraz 19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5335" y="935415"/>
            <a:ext cx="810391" cy="804425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reflection blurRad="6350" stA="52000" endA="300" endPos="35000" dir="5400000" sy="-100000" algn="bl" rotWithShape="0"/>
          </a:effectLst>
        </p:spPr>
      </p:pic>
      <p:pic>
        <p:nvPicPr>
          <p:cNvPr id="21" name="Obraz 20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9186" y="935415"/>
            <a:ext cx="844102" cy="804425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reflection blurRad="6350" stA="52000" endA="300" endPos="35000" dir="5400000" sy="-100000" algn="bl" rotWithShape="0"/>
          </a:effectLst>
        </p:spPr>
      </p:pic>
      <p:pic>
        <p:nvPicPr>
          <p:cNvPr id="26" name="Obraz 25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0948" y="965674"/>
            <a:ext cx="837864" cy="813988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reflection blurRad="6350" stA="52000" endA="300" endPos="35000" dir="5400000" sy="-100000" algn="bl" rotWithShape="0"/>
          </a:effectLst>
        </p:spPr>
      </p:pic>
      <p:pic>
        <p:nvPicPr>
          <p:cNvPr id="27" name="Obraz 26"/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9260" y="965674"/>
            <a:ext cx="814413" cy="796166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reflection blurRad="6350" stA="52000" endA="300" endPos="35000" dir="5400000" sy="-100000" algn="bl" rotWithShape="0"/>
          </a:effectLst>
        </p:spPr>
      </p:pic>
      <p:pic>
        <p:nvPicPr>
          <p:cNvPr id="28" name="Obraz 27"/>
          <p:cNvPicPr>
            <a:picLocks noChangeAspect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6503" y="965674"/>
            <a:ext cx="794204" cy="804910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reflection blurRad="6350" stA="52000" endA="300" endPos="35000" dir="5400000" sy="-100000" algn="bl" rotWithShape="0"/>
          </a:effectLst>
        </p:spPr>
      </p:pic>
      <p:sp>
        <p:nvSpPr>
          <p:cNvPr id="29" name="Tytuł 1"/>
          <p:cNvSpPr txBox="1">
            <a:spLocks/>
          </p:cNvSpPr>
          <p:nvPr/>
        </p:nvSpPr>
        <p:spPr>
          <a:xfrm>
            <a:off x="431540" y="123478"/>
            <a:ext cx="8280920" cy="7560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3200" dirty="0" smtClean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Drogi zakażenia </a:t>
            </a:r>
            <a:r>
              <a:rPr lang="pl-PL" sz="3200" dirty="0" err="1" smtClean="0">
                <a:solidFill>
                  <a:srgbClr val="FFFF0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HBV</a:t>
            </a:r>
            <a:endParaRPr lang="pl-PL" sz="3200" dirty="0"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827584" y="2167575"/>
            <a:ext cx="4968552" cy="2808312"/>
          </a:xfrm>
        </p:spPr>
        <p:txBody>
          <a:bodyPr>
            <a:normAutofit fontScale="77500" lnSpcReduction="20000"/>
          </a:bodyPr>
          <a:lstStyle/>
          <a:p>
            <a:r>
              <a:rPr lang="pl-PL" sz="16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 sytuacji naruszenia ciągłości skóry skażonym HBV narzędziem medycznym lub przedmiotem niemedycznym -niewyjałowione igły, strzykawki, jak również instrumenty używane w kosmetyce, gabinetach tatuażu, itp.</a:t>
            </a:r>
          </a:p>
          <a:p>
            <a:endParaRPr lang="pl-PL" sz="1600" dirty="0" smtClean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pl-PL" sz="16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 </a:t>
            </a:r>
            <a:r>
              <a:rPr lang="pl-PL" sz="16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rezultacie używania należących do osoby zakażonej przedmiotów codziennego użytku, potencjalnie mogących naruszyć ciągłość skóry - szczoteczki do zębów, maszynki do golenia, </a:t>
            </a:r>
            <a:r>
              <a:rPr lang="pl-PL" sz="16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cążek itp..</a:t>
            </a:r>
            <a:endParaRPr lang="pl-PL" sz="16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endParaRPr lang="pl-PL" sz="1600" dirty="0" smtClean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pl-PL" sz="16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 </a:t>
            </a:r>
            <a:r>
              <a:rPr lang="pl-PL" sz="16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trakcie niezabezpieczonych kontaktów seksualnych z zakażonym partnerem </a:t>
            </a:r>
            <a:r>
              <a:rPr lang="pl-PL" sz="16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pl-PL" sz="16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Jedyną skuteczną metodą zmniejszenie ryzyka zakażenie </a:t>
            </a:r>
            <a:r>
              <a:rPr lang="pl-PL" sz="16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 </a:t>
            </a:r>
            <a:r>
              <a:rPr lang="pl-PL" sz="16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kontaktach seksualnych jest używanie prezerwatyw. </a:t>
            </a:r>
          </a:p>
          <a:p>
            <a:endParaRPr lang="pl-PL" sz="1600" dirty="0" smtClean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pl-PL" sz="16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Z </a:t>
            </a:r>
            <a:r>
              <a:rPr lang="pl-PL" sz="16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zakażonej matki na dziecko w czasie ciąży, w trakcie porodu i w okresie karmienia.</a:t>
            </a:r>
          </a:p>
          <a:p>
            <a:endParaRPr lang="pl-PL" sz="1400" b="1" u="sng" dirty="0" smtClean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endParaRPr lang="pl-PL" sz="14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30" name="Obraz 29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123478"/>
            <a:ext cx="950420" cy="576064"/>
          </a:xfrm>
          <a:prstGeom prst="rect">
            <a:avLst/>
          </a:prstGeom>
          <a:effectLst/>
        </p:spPr>
      </p:pic>
      <p:sp>
        <p:nvSpPr>
          <p:cNvPr id="5" name="pole tekstowe 4"/>
          <p:cNvSpPr txBox="1"/>
          <p:nvPr/>
        </p:nvSpPr>
        <p:spPr>
          <a:xfrm>
            <a:off x="6156176" y="2139702"/>
            <a:ext cx="266429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b="1" dirty="0" err="1">
                <a:solidFill>
                  <a:srgbClr val="FFFF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HBV</a:t>
            </a:r>
            <a:r>
              <a:rPr lang="pl-PL" sz="1600" b="1" dirty="0">
                <a:solidFill>
                  <a:srgbClr val="FFFF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nie ma w kale, moczu, łzach, ślinie i pocie, jednak do zakażenia może dojść nawet w przypadku obecności </a:t>
            </a:r>
            <a:r>
              <a:rPr lang="pl-PL" sz="1600" b="1" dirty="0" err="1">
                <a:solidFill>
                  <a:srgbClr val="FFFF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HBV</a:t>
            </a:r>
            <a:r>
              <a:rPr lang="pl-PL" sz="1600" b="1" dirty="0">
                <a:solidFill>
                  <a:srgbClr val="FFFF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w materiale niewidocznym dla ludzkiego oka (np. niewidoczna ilość krwi)</a:t>
            </a:r>
            <a:endParaRPr lang="pl-PL" sz="1600" dirty="0">
              <a:solidFill>
                <a:srgbClr val="FFFF00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endParaRPr lang="pl-PL" sz="1600" dirty="0"/>
          </a:p>
        </p:txBody>
      </p:sp>
      <p:sp>
        <p:nvSpPr>
          <p:cNvPr id="31" name="Prostokąt 30"/>
          <p:cNvSpPr/>
          <p:nvPr/>
        </p:nvSpPr>
        <p:spPr>
          <a:xfrm>
            <a:off x="5940152" y="2211710"/>
            <a:ext cx="72008" cy="1931743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FFFF00"/>
              </a:solidFill>
            </a:endParaRPr>
          </a:p>
        </p:txBody>
      </p:sp>
      <p:pic>
        <p:nvPicPr>
          <p:cNvPr id="32" name="Obraz 31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327937"/>
            <a:ext cx="288032" cy="250488"/>
          </a:xfrm>
          <a:prstGeom prst="rect">
            <a:avLst/>
          </a:prstGeom>
        </p:spPr>
      </p:pic>
      <p:pic>
        <p:nvPicPr>
          <p:cNvPr id="33" name="Obraz 32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041887"/>
            <a:ext cx="288032" cy="250488"/>
          </a:xfrm>
          <a:prstGeom prst="rect">
            <a:avLst/>
          </a:prstGeom>
        </p:spPr>
      </p:pic>
      <p:pic>
        <p:nvPicPr>
          <p:cNvPr id="34" name="Obraz 33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723878"/>
            <a:ext cx="288032" cy="250488"/>
          </a:xfrm>
          <a:prstGeom prst="rect">
            <a:avLst/>
          </a:prstGeom>
        </p:spPr>
      </p:pic>
      <p:pic>
        <p:nvPicPr>
          <p:cNvPr id="35" name="Obraz 34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322782"/>
            <a:ext cx="288032" cy="250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359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817</TotalTime>
  <Words>1810</Words>
  <Application>Microsoft Office PowerPoint</Application>
  <PresentationFormat>Pokaz na ekranie (16:9)</PresentationFormat>
  <Paragraphs>231</Paragraphs>
  <Slides>24</Slides>
  <Notes>1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24</vt:i4>
      </vt:variant>
    </vt:vector>
  </HeadingPairs>
  <TitlesOfParts>
    <vt:vector size="31" baseType="lpstr">
      <vt:lpstr>Impact</vt:lpstr>
      <vt:lpstr>Calibri</vt:lpstr>
      <vt:lpstr>Lato</vt:lpstr>
      <vt:lpstr>Lato Black</vt:lpstr>
      <vt:lpstr>Lato Hairline</vt:lpstr>
      <vt:lpstr>Arial</vt:lpstr>
      <vt:lpstr>Motyw pakietu Office</vt:lpstr>
      <vt:lpstr>Prezentacja programu PowerPoint</vt:lpstr>
      <vt:lpstr>co to jest?</vt:lpstr>
      <vt:lpstr>Prezentacja programu PowerPoint</vt:lpstr>
      <vt:lpstr>Ważne informacje</vt:lpstr>
      <vt:lpstr>Parę słów o wątrobie</vt:lpstr>
      <vt:lpstr>WZW typu A, B i C w liczbach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Ten typ tak ma | Objawy zakażenia HCV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      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Tytuł</dc:title>
  <dc:creator>Anna</dc:creator>
  <cp:lastModifiedBy>A1</cp:lastModifiedBy>
  <cp:revision>142</cp:revision>
  <dcterms:created xsi:type="dcterms:W3CDTF">2012-09-17T08:43:21Z</dcterms:created>
  <dcterms:modified xsi:type="dcterms:W3CDTF">2021-08-02T11:27:05Z</dcterms:modified>
</cp:coreProperties>
</file>