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23" r:id="rId3"/>
    <p:sldId id="300" r:id="rId4"/>
    <p:sldId id="283" r:id="rId5"/>
    <p:sldId id="309" r:id="rId6"/>
    <p:sldId id="310" r:id="rId7"/>
    <p:sldId id="301" r:id="rId8"/>
    <p:sldId id="308" r:id="rId9"/>
    <p:sldId id="320" r:id="rId10"/>
    <p:sldId id="305" r:id="rId11"/>
    <p:sldId id="321" r:id="rId12"/>
    <p:sldId id="322" r:id="rId13"/>
    <p:sldId id="319" r:id="rId14"/>
    <p:sldId id="312" r:id="rId15"/>
    <p:sldId id="314" r:id="rId16"/>
    <p:sldId id="313" r:id="rId17"/>
    <p:sldId id="315" r:id="rId18"/>
    <p:sldId id="317" r:id="rId19"/>
    <p:sldId id="316" r:id="rId20"/>
    <p:sldId id="318" r:id="rId21"/>
    <p:sldId id="299" r:id="rId2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C4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13" autoAdjust="0"/>
  </p:normalViewPr>
  <p:slideViewPr>
    <p:cSldViewPr snapToGrid="0">
      <p:cViewPr varScale="1">
        <p:scale>
          <a:sx n="94" d="100"/>
          <a:sy n="94" d="100"/>
        </p:scale>
        <p:origin x="111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F21F-F242-4EDF-BE2F-A33BA913564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D6D2-A401-4DD7-80EB-839FACC32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698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B430-FB43-4F88-B88B-F8DCF83CCEA2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4D2E4-ACBC-4077-96A0-FDD5CA855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243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14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24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95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Mając</a:t>
            </a:r>
            <a:r>
              <a:rPr lang="pl-PL" baseline="0" dirty="0" smtClean="0"/>
              <a:t> na uwadze doświadczenia z poprzednich lat, proszę aby wnioski składane w TREZOR zawierały w uzasadnieniu wykaz projektów zakwalifikowanych do dofinansowania.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Natomiast w podstawie prawnej proszę o wskazywanie prawidłowych aktów prawnych, tj.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art. 154 ust. 1 ustawy z dnia 27 sierpnia 2009 r. o finansach publicznych (ust. 8 w przypadku wniosków o korektę)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art. 20 i 22 ustawy z dnia 2 stycznia 2009 r. o wojewodzie i administracji rządowej w województwie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art. 10 ust. 1 lit. b ustawy z dnia 1 października 2024 r. o dochodach jednostek samorządu terytorialnego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uchwała nr 52  Rady Ministrów z dnia 31 marca 2025 r. w sprawie „Rządowego programu ograniczania przestępczości i aspołecznych zachowań Razem bezpieczniej na lata 2025–2028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sygnatura pisma MSWIA dotyczącego</a:t>
            </a:r>
            <a:r>
              <a:rPr lang="pl-PL" baseline="0" dirty="0" smtClean="0"/>
              <a:t> podziału rezerwy celowej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6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0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11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59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73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053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897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16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związku z przyjęciem przez Radę Ministrów uchwały nr 52 z dnia 31 marca 2025 r. w sprawie „Rządowego programu ograniczania przestępczości i aspołecznych zachowań Razem bezpieczniej na lata 2025-2028” (M.P. poz. 338), będącego kontynuacją „Rządowego programu ograniczania przestępczości i aspołecznych zachowań Razem bezpieczniej”, realizowanego w latach 2007-2015, 2016-2017, 2018-2020 i 2022-2024, zachodziła konieczność wykonania obowiązku nałożonego na Ministra Spraw Wewnętrznych i Administracji tą uchwałą i powołano Zespół monitorujący do spraw realizacji „Rządowego programu ograniczania przestępczości i aspołecznych zachowań Razem bezpieczniej na lata 2025-2028”.</a:t>
            </a:r>
          </a:p>
          <a:p>
            <a:r>
              <a:rPr lang="pl-PL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związku z powyższym Minister Spraw Wewnętrznych i Administracji – Koordynator „Rządowego programu ograniczania przestępczości i aspołecznych zachowań Razem bezpieczniej na lata 2025-2028”, powołał Zespół monitorujący do spraw realizacji „Rządowego programu ograniczania przestępczości i aspołecznych zachowań Razem bezpieczniej”, który ma jest organem opiniodawczo-doradczym ministra właściwego do spraw wewnętrznych.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04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podniesienia poziomu bezpieczeństwa w różnych sferach życia społecznego, gospodarczego i kulturowego podjęto decyzję o kontynuacji programu, którego cel główny został określony jako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poprawa stanu bezpieczeństwa w miejscach publicznych i podnoszenie poczucia bezpieczeństwa wśród mieszkańców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ten realizowany będzie przez 2 cele szczegółowe: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nr 1: 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wiedzy oraz umiejętności na temat identyfikacji zagrożeń bezpieczeństwa i sposobów zapobiegania im w różnych sferach życia społecznego i gospodarczego </a:t>
            </a: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nr 2: 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bezpiecznych przestrzeni w miejscach publicznych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ramach celu nr 1 realizowane będą działania z zakresu wsparcia inicjatyw lokalnych dotyczących bezpieczeństwa i porządku publicznego np. działania profilaktyczno-edukacyjne w zakresie budowania poczucia bezpieczeństwa w społecznościach lokalnych m.in. poprzez: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propagowanie aktywnego i bezpiecznego stylu życia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tworzenie, rozwijanie i doskonalenie kompetencji społecznych w zakresie </a:t>
            </a:r>
            <a:r>
              <a:rPr lang="pl-PL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cyberbezpieczeństwa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pożądanych postaw obywatelskich, społecznych i etycznych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propagowanie kultury bezpieczeństwa ruchu drogowego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profilaktyka w zakresie oszustw na szkodę osób i podmiotów gospodarczych – wypracowanie dobrych praktyk.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Natomiast cel nr 2 będzie miał charakter inwestycyjny i odnosi się do: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budowa/modernizacja dróg/przejść dla pieszych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budowa/modernizacja monitoringu wizyjnego w przestrzeni publicznej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17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slajd obrazuje procedur naboru projektów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 ramach dobrych praktyk Zespół monitorujący do spraw realizacji „Rządowego programu ograniczania przestępczości i aspołecznych zachowań Razem bezpieczniej na lata 2025-2028” </a:t>
            </a:r>
            <a:r>
              <a:rPr lang="pl-PL" baseline="0" dirty="0" smtClean="0"/>
              <a:t>opracował </a:t>
            </a:r>
            <a:r>
              <a:rPr lang="pl-PL" dirty="0" smtClean="0"/>
              <a:t>wzory wniosków</a:t>
            </a:r>
            <a:r>
              <a:rPr lang="pl-PL" baseline="0" dirty="0" smtClean="0"/>
              <a:t> projektowych wraz z wskazówkami co wniosek powinien uwzględniać oraz  formularze oceny formalnej i oceny merytorycznej, które zostaną omówione w dalszej kolejności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dniu 19 maja 2025 r. Minister </a:t>
            </a:r>
            <a:r>
              <a:rPr lang="pl-PL" dirty="0" err="1" smtClean="0"/>
              <a:t>SWiA</a:t>
            </a:r>
            <a:r>
              <a:rPr lang="pl-PL" dirty="0" smtClean="0"/>
              <a:t> zatwierdził</a:t>
            </a:r>
            <a:r>
              <a:rPr lang="pl-PL" baseline="0" dirty="0" smtClean="0"/>
              <a:t> opracowany przez Zespół monitorujący do spraw realizacji „Rządowego programu ograniczania przestępczości i aspołecznych zachowań Razem bezpieczniej na lata 2025-2028” harmonogram  realizacji działań w ramach Programu w 2025 roku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22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2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7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Nowy Program Razem bezpieczniej na lata 2025-2028 stanowi powrót do kształtu programu z lat 2007-2015 i jednocześnie odzwierciedla wyzwania dzisiejszych czasów, tj. przeciwdziałanie cyberprzestępczości i przestępczości nieletnich, umiejętność zachowywania się w sytuacjach zagrożenia kryzysowego, przeciwdziałanie wypadkom drogowym czy oszustwom ekonomicznym.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Jednocześnie nowy projekt programu – w porównaniu z jego poprzednimi edycjami – kładzie większy nacisk na projekty profilaktyczne, które w założeniu powinny być skierowane poprzez odpowiednie środki i kanały komunikacji do wszystkich grup społecznych.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resortu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niezwykle ważne jest, aby działania profilaktyczne stanowiły proces budowania świadomości i kształtowania prawidłowych zachowań od najwcześniejszego etapu życia. Bardzo ważne przy tym jest, aby prowadząc działania profilaktyczne, kształtować pozytywny wizerunek Policji oraz zwiększać zaufanie do formacji.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Wskazanie powyższych kierunków </a:t>
            </a:r>
            <a:r>
              <a:rPr lang="pl-P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wyklucza</a:t>
            </a:r>
            <a:r>
              <a:rPr lang="pl-P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możliwości dofinansowania projektów, które będą realizowały inne wyszczególnione w Programie Razem Bezpieczniej formy interwencji, określone zarówno w celu szczegółowym nr 1 –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Wzrost wiedzy oraz umiejętności w zakresie identyfikacji zagrożeń dla bezpieczeństwa i sposobów ograniczania i zapobiegania im w różnych sferach życia społecznego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 i w celu szczegółowym nr 2 –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Kształtowanie bezpiecznych przestrzeni w miejscach publicznych społeczności lokalnych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56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Departament</a:t>
            </a:r>
            <a:r>
              <a:rPr lang="pl-PL" baseline="0" dirty="0" smtClean="0"/>
              <a:t> Komunikacji Społecznej pracuje nad </a:t>
            </a:r>
            <a:r>
              <a:rPr lang="pl-PL" dirty="0" smtClean="0"/>
              <a:t>reaktywacją strony internetowej</a:t>
            </a:r>
            <a:r>
              <a:rPr lang="pl-PL" baseline="0" dirty="0" smtClean="0"/>
              <a:t> dedykowane programowi RB wraz z bankiem dobrych praktyk który cieszył się dużą popularnością, a także doceniany był również na arenie międzynarodowej EUCPN. </a:t>
            </a:r>
          </a:p>
          <a:p>
            <a:r>
              <a:rPr lang="pl-PL" baseline="0" dirty="0" smtClean="0"/>
              <a:t>Zostanie ona uruchomiona na przełomie maja i czerwca 2025r.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D2E4-ACBC-4077-96A0-FDD5CA85585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0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9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04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27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80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85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5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9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3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214686" y="5141973"/>
            <a:ext cx="11807686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1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48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B1B68AC-A851-462A-BC5E-B0DCCF13383C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94121C-869D-47F1-B0D2-05F622ECFD2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77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6" Type="http://schemas.openxmlformats.org/officeDocument/2006/relationships/image" Target="../media/image4.svg"/><Relationship Id="rId15" Type="http://schemas.openxmlformats.org/officeDocument/2006/relationships/image" Target="../media/image6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740" y="1927654"/>
            <a:ext cx="6902879" cy="1497507"/>
          </a:xfrm>
        </p:spPr>
        <p:txBody>
          <a:bodyPr anchor="ctr">
            <a:noAutofit/>
          </a:bodyPr>
          <a:lstStyle/>
          <a:p>
            <a:pPr algn="ctr"/>
            <a:r>
              <a:rPr lang="pl-PL" sz="2400" b="1" dirty="0" smtClean="0">
                <a:latin typeface="+mn-lt"/>
              </a:rPr>
              <a:t>Rządowy program </a:t>
            </a:r>
            <a:r>
              <a:rPr lang="pl-PL" sz="2400" b="1" dirty="0">
                <a:latin typeface="+mn-lt"/>
              </a:rPr>
              <a:t>ograniczania przestępczości i aspołecznych zachowań Razem </a:t>
            </a:r>
            <a:r>
              <a:rPr lang="pl-PL" sz="2400" b="1" dirty="0" smtClean="0">
                <a:latin typeface="+mn-lt"/>
              </a:rPr>
              <a:t>bezpieczniej na </a:t>
            </a:r>
            <a:r>
              <a:rPr lang="pl-PL" sz="2400" b="1" dirty="0">
                <a:latin typeface="+mn-lt"/>
              </a:rPr>
              <a:t>lata </a:t>
            </a:r>
            <a:r>
              <a:rPr lang="pl-PL" sz="2400" b="1" dirty="0" smtClean="0">
                <a:latin typeface="+mn-lt"/>
              </a:rPr>
              <a:t>2025–2028</a:t>
            </a:r>
            <a:endParaRPr lang="pl-PL" sz="2400" b="1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0" y="5112584"/>
            <a:ext cx="4932000" cy="13031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666028"/>
            <a:ext cx="4335494" cy="442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6448338" y="5440985"/>
            <a:ext cx="534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1"/>
                </a:solidFill>
              </a:rPr>
              <a:t>Agata Furgała</a:t>
            </a: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Dyrektor Departamentu Porządku Publicznego 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kryteria formalne </a:t>
            </a:r>
            <a:r>
              <a:rPr lang="pl-PL" b="1" dirty="0"/>
              <a:t>i </a:t>
            </a:r>
            <a:r>
              <a:rPr lang="pl-PL" b="1" dirty="0" smtClean="0"/>
              <a:t>merytoryczne </a:t>
            </a:r>
            <a:br>
              <a:rPr lang="pl-PL" b="1" dirty="0" smtClean="0"/>
            </a:br>
            <a:r>
              <a:rPr lang="pl-PL" b="1" dirty="0" smtClean="0"/>
              <a:t>oceny projektów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41002" y="1935332"/>
            <a:ext cx="11515718" cy="448322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Celem usprawnienia nadzoru nad realizacją </a:t>
            </a:r>
            <a:r>
              <a:rPr lang="pl-PL" dirty="0" smtClean="0">
                <a:solidFill>
                  <a:schemeClr val="tx1"/>
                </a:solidFill>
              </a:rPr>
              <a:t>Programu przygotowano wzory </a:t>
            </a:r>
            <a:r>
              <a:rPr lang="pl-PL" dirty="0">
                <a:solidFill>
                  <a:schemeClr val="tx1"/>
                </a:solidFill>
              </a:rPr>
              <a:t>dokumentacji służącej do oceny projektów.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 ramach </a:t>
            </a:r>
            <a:r>
              <a:rPr lang="pl-PL" u="sng" dirty="0">
                <a:solidFill>
                  <a:schemeClr val="tx1"/>
                </a:solidFill>
              </a:rPr>
              <a:t>oceny </a:t>
            </a:r>
            <a:r>
              <a:rPr lang="pl-PL" u="sng" dirty="0" smtClean="0">
                <a:solidFill>
                  <a:schemeClr val="tx1"/>
                </a:solidFill>
              </a:rPr>
              <a:t>formalnej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  <a:endParaRPr lang="pl-PL" dirty="0">
              <a:solidFill>
                <a:schemeClr val="tx1"/>
              </a:solidFill>
            </a:endParaRP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karta oceny </a:t>
            </a:r>
            <a:r>
              <a:rPr lang="pl-PL" sz="1800" dirty="0" smtClean="0">
                <a:solidFill>
                  <a:schemeClr val="tx1"/>
                </a:solidFill>
              </a:rPr>
              <a:t>formalnej (zał</a:t>
            </a:r>
            <a:r>
              <a:rPr lang="pl-PL" sz="1800" dirty="0">
                <a:solidFill>
                  <a:schemeClr val="tx1"/>
                </a:solidFill>
              </a:rPr>
              <a:t>. nr </a:t>
            </a:r>
            <a:r>
              <a:rPr lang="pl-PL" sz="1800" dirty="0" smtClean="0">
                <a:solidFill>
                  <a:schemeClr val="tx1"/>
                </a:solidFill>
              </a:rPr>
              <a:t>1),</a:t>
            </a:r>
            <a:endParaRPr lang="pl-PL" sz="1800" dirty="0">
              <a:solidFill>
                <a:schemeClr val="tx1"/>
              </a:solidFill>
            </a:endParaRP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lista sprawdzająca dla oceny wniosków o dofinansowanie </a:t>
            </a:r>
            <a:r>
              <a:rPr lang="pl-PL" sz="1800" dirty="0" smtClean="0">
                <a:solidFill>
                  <a:schemeClr val="tx1"/>
                </a:solidFill>
              </a:rPr>
              <a:t>projektu (zał</a:t>
            </a:r>
            <a:r>
              <a:rPr lang="pl-PL" sz="1800" dirty="0">
                <a:solidFill>
                  <a:schemeClr val="tx1"/>
                </a:solidFill>
              </a:rPr>
              <a:t>. nr </a:t>
            </a:r>
            <a:r>
              <a:rPr lang="pl-PL" sz="1800" dirty="0" smtClean="0">
                <a:solidFill>
                  <a:schemeClr val="tx1"/>
                </a:solidFill>
              </a:rPr>
              <a:t>2).</a:t>
            </a:r>
            <a:endParaRPr lang="pl-PL" sz="1800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 ramach </a:t>
            </a:r>
            <a:r>
              <a:rPr lang="pl-PL" u="sng" dirty="0" smtClean="0">
                <a:solidFill>
                  <a:schemeClr val="tx1"/>
                </a:solidFill>
              </a:rPr>
              <a:t>oceny merytorycznej</a:t>
            </a:r>
            <a:r>
              <a:rPr lang="pl-PL" dirty="0" smtClean="0">
                <a:solidFill>
                  <a:schemeClr val="tx1"/>
                </a:solidFill>
              </a:rPr>
              <a:t>:</a:t>
            </a:r>
            <a:endParaRPr lang="pl-PL" dirty="0">
              <a:solidFill>
                <a:schemeClr val="tx1"/>
              </a:solidFill>
            </a:endParaRP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formularz merytorycznej oceny projektu celu szczegółowego nr </a:t>
            </a:r>
            <a:r>
              <a:rPr lang="pl-PL" sz="1800" dirty="0" smtClean="0">
                <a:solidFill>
                  <a:schemeClr val="tx1"/>
                </a:solidFill>
              </a:rPr>
              <a:t>1 pt</a:t>
            </a:r>
            <a:r>
              <a:rPr lang="pl-PL" sz="1800" dirty="0">
                <a:solidFill>
                  <a:schemeClr val="tx1"/>
                </a:solidFill>
              </a:rPr>
              <a:t>. „Wzrost wiedzy oraz umiejętności w zakresie identyfikacji zagrożeń dla bezpieczeństwa i sposobów ograniczania i zapobiegania im w różnych sferach życia społecznego”, dla każdego z </a:t>
            </a:r>
            <a:r>
              <a:rPr lang="pl-PL" sz="1800" dirty="0" smtClean="0">
                <a:solidFill>
                  <a:schemeClr val="tx1"/>
                </a:solidFill>
              </a:rPr>
              <a:t>obszarów (zał</a:t>
            </a:r>
            <a:r>
              <a:rPr lang="pl-PL" sz="1800" dirty="0">
                <a:solidFill>
                  <a:schemeClr val="tx1"/>
                </a:solidFill>
              </a:rPr>
              <a:t>. </a:t>
            </a:r>
            <a:r>
              <a:rPr lang="pl-PL" sz="1800" dirty="0" smtClean="0">
                <a:solidFill>
                  <a:schemeClr val="tx1"/>
                </a:solidFill>
              </a:rPr>
              <a:t>3.1-3.5),</a:t>
            </a:r>
            <a:endParaRPr lang="pl-PL" sz="1800" dirty="0">
              <a:solidFill>
                <a:schemeClr val="tx1"/>
              </a:solidFill>
            </a:endParaRP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formularz oceny merytorycznej celu szczegółowego nr 2. pt. „Kształtowanie bezpiecznych przestrzeni w miejscach publicznych społeczności lokalnych” dla obszaru 1 i 2 </a:t>
            </a:r>
            <a:r>
              <a:rPr lang="pl-PL" sz="1800" dirty="0" smtClean="0">
                <a:solidFill>
                  <a:schemeClr val="tx1"/>
                </a:solidFill>
              </a:rPr>
              <a:t>(zał</a:t>
            </a:r>
            <a:r>
              <a:rPr lang="pl-PL" sz="1800" dirty="0">
                <a:solidFill>
                  <a:schemeClr val="tx1"/>
                </a:solidFill>
              </a:rPr>
              <a:t>. nr </a:t>
            </a:r>
            <a:r>
              <a:rPr lang="pl-PL" sz="1800" dirty="0" smtClean="0">
                <a:solidFill>
                  <a:schemeClr val="tx1"/>
                </a:solidFill>
              </a:rPr>
              <a:t>4). </a:t>
            </a:r>
            <a:endParaRPr lang="pl-PL" sz="1800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Formularz </a:t>
            </a:r>
            <a:r>
              <a:rPr lang="pl-PL" dirty="0">
                <a:solidFill>
                  <a:schemeClr val="tx1"/>
                </a:solidFill>
              </a:rPr>
              <a:t>„Wniosku o </a:t>
            </a:r>
            <a:r>
              <a:rPr lang="pl-PL" dirty="0" smtClean="0">
                <a:solidFill>
                  <a:schemeClr val="tx1"/>
                </a:solidFill>
              </a:rPr>
              <a:t>dofinansowanie” wraz z instrukcją (zał</a:t>
            </a:r>
            <a:r>
              <a:rPr lang="pl-PL" dirty="0">
                <a:solidFill>
                  <a:schemeClr val="tx1"/>
                </a:solidFill>
              </a:rPr>
              <a:t>. nr 5). </a:t>
            </a:r>
          </a:p>
        </p:txBody>
      </p:sp>
    </p:spTree>
    <p:extLst>
      <p:ext uri="{BB962C8B-B14F-4D97-AF65-F5344CB8AC3E}">
        <p14:creationId xmlns:p14="http://schemas.microsoft.com/office/powerpoint/2010/main" val="27877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b="1" dirty="0" smtClean="0"/>
              <a:t>Rekomendacje do projektów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533" y="1715957"/>
            <a:ext cx="11963400" cy="51420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Dokładne sprawdzanie kompletności projektu, w tym daty i podpisu projektodawcy.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Dokumentacja projektowa powinna być ułożona w określonej kolejności. Treść projektu </a:t>
            </a:r>
            <a:r>
              <a:rPr lang="pl-PL" sz="1500" dirty="0">
                <a:solidFill>
                  <a:schemeClr val="tx1"/>
                </a:solidFill>
              </a:rPr>
              <a:t>powinna </a:t>
            </a:r>
            <a:r>
              <a:rPr lang="pl-PL" sz="1500" dirty="0" smtClean="0">
                <a:solidFill>
                  <a:schemeClr val="tx1"/>
                </a:solidFill>
              </a:rPr>
              <a:t>mieć odpowiedni </a:t>
            </a:r>
            <a:r>
              <a:rPr lang="pl-PL" sz="1500" dirty="0">
                <a:solidFill>
                  <a:schemeClr val="tx1"/>
                </a:solidFill>
              </a:rPr>
              <a:t>układ </a:t>
            </a:r>
            <a:r>
              <a:rPr lang="pl-PL" sz="1500" dirty="0" smtClean="0">
                <a:solidFill>
                  <a:schemeClr val="tx1"/>
                </a:solidFill>
              </a:rPr>
              <a:t>graficzny, dla lepszej czytelności (tekst wyjustowany, czcionka 11 Times,  interlinia 1,15, odstępy 6 pkt).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Dokumentacji projektowej </a:t>
            </a:r>
            <a:r>
              <a:rPr lang="pl-PL" sz="1500" b="1" u="sng" dirty="0" smtClean="0">
                <a:solidFill>
                  <a:schemeClr val="tx1"/>
                </a:solidFill>
              </a:rPr>
              <a:t>nie bindujemy</a:t>
            </a:r>
            <a:r>
              <a:rPr lang="pl-PL" sz="1500" dirty="0" smtClean="0">
                <a:solidFill>
                  <a:schemeClr val="tx1"/>
                </a:solidFill>
              </a:rPr>
              <a:t>. Najlepiej, aby dokumentacja </a:t>
            </a:r>
            <a:r>
              <a:rPr lang="pl-PL" sz="1500" dirty="0">
                <a:solidFill>
                  <a:schemeClr val="tx1"/>
                </a:solidFill>
              </a:rPr>
              <a:t>projektowa </a:t>
            </a:r>
            <a:r>
              <a:rPr lang="pl-PL" sz="1500" dirty="0" smtClean="0">
                <a:solidFill>
                  <a:schemeClr val="tx1"/>
                </a:solidFill>
              </a:rPr>
              <a:t>była spięta tzw. </a:t>
            </a:r>
            <a:r>
              <a:rPr lang="pl-PL" sz="1500" dirty="0">
                <a:solidFill>
                  <a:schemeClr val="tx1"/>
                </a:solidFill>
              </a:rPr>
              <a:t>wąsami </a:t>
            </a:r>
            <a:r>
              <a:rPr lang="pl-PL" sz="1500" dirty="0" smtClean="0">
                <a:solidFill>
                  <a:schemeClr val="tx1"/>
                </a:solidFill>
              </a:rPr>
              <a:t>skoroszytowymi lub archiwizacyjnymi.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Do dokumentacji projektowej </a:t>
            </a:r>
            <a:r>
              <a:rPr lang="pl-PL" sz="1500" b="1" u="sng" dirty="0" smtClean="0">
                <a:solidFill>
                  <a:schemeClr val="tx1"/>
                </a:solidFill>
              </a:rPr>
              <a:t>nie dołączamy</a:t>
            </a:r>
            <a:r>
              <a:rPr lang="pl-PL" sz="15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Wingdings 2" panose="05020102010507070707" pitchFamily="18" charset="2"/>
              <a:buChar char=""/>
            </a:pPr>
            <a:r>
              <a:rPr lang="pl-PL" sz="1500" dirty="0" smtClean="0">
                <a:solidFill>
                  <a:schemeClr val="tx1"/>
                </a:solidFill>
              </a:rPr>
              <a:t>płyt CD i </a:t>
            </a:r>
            <a:r>
              <a:rPr lang="pl-PL" sz="1500" dirty="0" err="1" smtClean="0">
                <a:solidFill>
                  <a:schemeClr val="tx1"/>
                </a:solidFill>
              </a:rPr>
              <a:t>pendrivów</a:t>
            </a:r>
            <a:r>
              <a:rPr lang="pl-PL" sz="1500" dirty="0" smtClean="0">
                <a:solidFill>
                  <a:schemeClr val="tx1"/>
                </a:solidFill>
              </a:rPr>
              <a:t> (wynika to z kwestii bezpieczeństwa teleinformatycznego, jak również możliwości sprzętowych – większość użytkowanych komputerów w MSWIA nie posiada już kieszeni CD; </a:t>
            </a:r>
            <a:r>
              <a:rPr lang="pl-PL" sz="1500" dirty="0">
                <a:solidFill>
                  <a:schemeClr val="tx1"/>
                </a:solidFill>
              </a:rPr>
              <a:t>wyjątkiem jest sytuacja, w której materiał multimedialny (film, spot, rolka) stanowi integralną część projektu</a:t>
            </a:r>
            <a:r>
              <a:rPr lang="pl-PL" sz="1500" dirty="0" smtClean="0">
                <a:solidFill>
                  <a:schemeClr val="tx1"/>
                </a:solidFill>
              </a:rPr>
              <a:t>),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Wingdings 2" panose="05020102010507070707" pitchFamily="18" charset="2"/>
              <a:buChar char=""/>
            </a:pPr>
            <a:r>
              <a:rPr lang="pl-PL" sz="1500" dirty="0" smtClean="0">
                <a:solidFill>
                  <a:schemeClr val="tx1"/>
                </a:solidFill>
              </a:rPr>
              <a:t>całych wystąpień pokontrolnych NIK – zespół </a:t>
            </a:r>
            <a:r>
              <a:rPr lang="pl-PL" sz="1500" dirty="0">
                <a:solidFill>
                  <a:schemeClr val="tx1"/>
                </a:solidFill>
              </a:rPr>
              <a:t>oceniający </a:t>
            </a:r>
            <a:r>
              <a:rPr lang="pl-PL" sz="1500" dirty="0" smtClean="0">
                <a:solidFill>
                  <a:schemeClr val="tx1"/>
                </a:solidFill>
              </a:rPr>
              <a:t>nie ma możliwości z zapoznawaniem się z całymi wystąpieniami pokontrolnymi, które częstokroć liczą kilkadziesiąt stron – prośba o prezentację najważniejszych rekomendacji z przeprowadzonej kontroli,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Wingdings 2" panose="05020102010507070707" pitchFamily="18" charset="2"/>
              <a:buChar char=""/>
            </a:pPr>
            <a:r>
              <a:rPr lang="pl-PL" sz="1500" dirty="0" smtClean="0">
                <a:solidFill>
                  <a:schemeClr val="tx1"/>
                </a:solidFill>
              </a:rPr>
              <a:t>kilkudziesięciu </a:t>
            </a:r>
            <a:r>
              <a:rPr lang="pl-PL" sz="1500" dirty="0">
                <a:solidFill>
                  <a:schemeClr val="tx1"/>
                </a:solidFill>
              </a:rPr>
              <a:t>stron </a:t>
            </a:r>
            <a:r>
              <a:rPr lang="pl-PL" sz="1500" dirty="0" smtClean="0">
                <a:solidFill>
                  <a:schemeClr val="tx1"/>
                </a:solidFill>
              </a:rPr>
              <a:t>tabel z danymi statycznymi bez żadnej analizy,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Wingdings 2" panose="05020102010507070707" pitchFamily="18" charset="2"/>
              <a:buChar char=""/>
            </a:pPr>
            <a:r>
              <a:rPr lang="pl-PL" sz="1500" dirty="0" smtClean="0">
                <a:solidFill>
                  <a:schemeClr val="tx1"/>
                </a:solidFill>
              </a:rPr>
              <a:t>kilkudziesięciu egzemplarzy list z podpisami pod petycją czy wypełnionych ankiet społecznych – </a:t>
            </a:r>
            <a:r>
              <a:rPr lang="pl-PL" sz="1500" dirty="0">
                <a:solidFill>
                  <a:schemeClr val="tx1"/>
                </a:solidFill>
              </a:rPr>
              <a:t>zespół oceniający nie ma </a:t>
            </a:r>
            <a:r>
              <a:rPr lang="pl-PL" sz="1500" dirty="0" smtClean="0">
                <a:solidFill>
                  <a:schemeClr val="tx1"/>
                </a:solidFill>
              </a:rPr>
              <a:t>możliwości przeanalizowania np. 50 ankiet – </a:t>
            </a:r>
            <a:r>
              <a:rPr lang="pl-PL" sz="1500" dirty="0">
                <a:solidFill>
                  <a:schemeClr val="tx1"/>
                </a:solidFill>
              </a:rPr>
              <a:t>prośba o prezentację </a:t>
            </a:r>
            <a:r>
              <a:rPr lang="pl-PL" sz="1500" dirty="0" smtClean="0">
                <a:solidFill>
                  <a:schemeClr val="tx1"/>
                </a:solidFill>
              </a:rPr>
              <a:t>wyników/trendów</a:t>
            </a:r>
            <a:r>
              <a:rPr lang="pl-PL" sz="1500" dirty="0">
                <a:solidFill>
                  <a:schemeClr val="tx1"/>
                </a:solidFill>
              </a:rPr>
              <a:t> </a:t>
            </a:r>
            <a:r>
              <a:rPr lang="pl-PL" sz="1500" dirty="0" smtClean="0">
                <a:solidFill>
                  <a:schemeClr val="tx1"/>
                </a:solidFill>
              </a:rPr>
              <a:t>wraz ze wzorem ankiety. 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W przypadku projektu infrastrukturalnego opinia Policji do projektu powinna zawierać odniesienie do statystyk zdarzeń drogowych lub wykroczeń popełnianych w danym miejscu czy analizy KMBZ.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>
                <a:solidFill>
                  <a:schemeClr val="tx1"/>
                </a:solidFill>
              </a:rPr>
              <a:t>Przy szacowaniu wkładu rzeczowego i osobowego beneficjent jest zobowiązany do nieprzekraczania realnych kosztów rynkowych. Koszty związane z obsługą administracyjno-finansową projektu nie mogą stanowić więcej niż 20% całkowitych kosztów jego realizacji</a:t>
            </a:r>
            <a:r>
              <a:rPr lang="pl-PL" sz="15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pl-PL" sz="1500" dirty="0" smtClean="0">
                <a:solidFill>
                  <a:schemeClr val="tx1"/>
                </a:solidFill>
              </a:rPr>
              <a:t>Minimalny </a:t>
            </a:r>
            <a:r>
              <a:rPr lang="pl-PL" sz="1500" dirty="0">
                <a:solidFill>
                  <a:schemeClr val="tx1"/>
                </a:solidFill>
              </a:rPr>
              <a:t>udział wkładu własnego beneficjenta w finansowaniu zadań własnych bieżących i inwestycyjnych, zgodnie z art. 128 ustawy z dnia 27 sierpnia 2009 r. </a:t>
            </a:r>
            <a:r>
              <a:rPr lang="pl-PL" sz="1500" i="1" dirty="0">
                <a:solidFill>
                  <a:schemeClr val="tx1"/>
                </a:solidFill>
              </a:rPr>
              <a:t>o finansach publicznych</a:t>
            </a:r>
            <a:r>
              <a:rPr lang="pl-PL" sz="1500" dirty="0">
                <a:solidFill>
                  <a:schemeClr val="tx1"/>
                </a:solidFill>
              </a:rPr>
              <a:t>, wynosi 20 % kosztów projektu ogółem.</a:t>
            </a:r>
          </a:p>
        </p:txBody>
      </p:sp>
    </p:spTree>
    <p:extLst>
      <p:ext uri="{BB962C8B-B14F-4D97-AF65-F5344CB8AC3E}">
        <p14:creationId xmlns:p14="http://schemas.microsoft.com/office/powerpoint/2010/main" val="41670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8503753" cy="1013800"/>
          </a:xfrm>
        </p:spPr>
        <p:txBody>
          <a:bodyPr anchor="ctr"/>
          <a:lstStyle/>
          <a:p>
            <a:pPr algn="ctr"/>
            <a:r>
              <a:rPr lang="pl-PL" b="1" dirty="0" smtClean="0"/>
              <a:t>Rekomendacje do projektów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72" y="1814735"/>
            <a:ext cx="3999754" cy="4967727"/>
          </a:xfrm>
        </p:spPr>
        <p:txBody>
          <a:bodyPr>
            <a:normAutofit/>
          </a:bodyPr>
          <a:lstStyle/>
          <a:p>
            <a:r>
              <a:rPr lang="pl-PL" b="1" dirty="0" smtClean="0"/>
              <a:t>Wnioski</a:t>
            </a:r>
            <a:r>
              <a:rPr lang="pl-PL" dirty="0" smtClean="0"/>
              <a:t> </a:t>
            </a:r>
            <a:r>
              <a:rPr lang="pl-PL" b="1" dirty="0"/>
              <a:t>o wydanie decyzji budżetowej </a:t>
            </a:r>
            <a:r>
              <a:rPr lang="pl-PL" dirty="0" smtClean="0"/>
              <a:t>składane w systemie TREZOR – unifikacja wniosku – prośba o ujęcie w uzasadnieniu wniosku nazw projektów wytypowanych do dofinasowania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5695" t="8222" r="37014" b="14112"/>
          <a:stretch/>
        </p:blipFill>
        <p:spPr>
          <a:xfrm>
            <a:off x="8296276" y="0"/>
            <a:ext cx="3829050" cy="6810375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4561877" y="1715956"/>
            <a:ext cx="3734399" cy="5142044"/>
            <a:chOff x="5003537" y="1715956"/>
            <a:chExt cx="3734399" cy="514204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/>
            <a:srcRect l="29948" t="8611" r="30903" b="5139"/>
            <a:stretch/>
          </p:blipFill>
          <p:spPr>
            <a:xfrm>
              <a:off x="5003537" y="1715956"/>
              <a:ext cx="3734399" cy="5142044"/>
            </a:xfrm>
            <a:prstGeom prst="rect">
              <a:avLst/>
            </a:prstGeom>
          </p:spPr>
        </p:pic>
        <p:cxnSp>
          <p:nvCxnSpPr>
            <p:cNvPr id="8" name="Łącznik prosty 7"/>
            <p:cNvCxnSpPr/>
            <p:nvPr/>
          </p:nvCxnSpPr>
          <p:spPr>
            <a:xfrm>
              <a:off x="5003537" y="1715956"/>
              <a:ext cx="3721363" cy="50665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H="1">
              <a:off x="5105400" y="1739197"/>
              <a:ext cx="3606464" cy="51049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5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3037" t="7378" r="30636" b="6407"/>
          <a:stretch/>
        </p:blipFill>
        <p:spPr>
          <a:xfrm>
            <a:off x="665825" y="0"/>
            <a:ext cx="4643021" cy="68869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2875" t="10097" r="31041" b="7961"/>
          <a:stretch/>
        </p:blipFill>
        <p:spPr>
          <a:xfrm>
            <a:off x="5797118" y="0"/>
            <a:ext cx="4838329" cy="68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4411" t="16491" r="32903" b="10418"/>
          <a:stretch/>
        </p:blipFill>
        <p:spPr>
          <a:xfrm>
            <a:off x="443882" y="349"/>
            <a:ext cx="4919950" cy="6876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2308" t="13980" r="31850" b="6796"/>
          <a:stretch/>
        </p:blipFill>
        <p:spPr>
          <a:xfrm>
            <a:off x="6239414" y="-62144"/>
            <a:ext cx="496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4412" t="14498" r="32255" b="5890"/>
          <a:stretch/>
        </p:blipFill>
        <p:spPr>
          <a:xfrm>
            <a:off x="1260628" y="-8878"/>
            <a:ext cx="4634144" cy="691747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4493" t="15017" r="32255" b="6925"/>
          <a:stretch/>
        </p:blipFill>
        <p:spPr>
          <a:xfrm>
            <a:off x="6427432" y="52725"/>
            <a:ext cx="4643021" cy="68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4736" t="16829" r="32498" b="5631"/>
          <a:stretch/>
        </p:blipFill>
        <p:spPr>
          <a:xfrm>
            <a:off x="742990" y="0"/>
            <a:ext cx="4673388" cy="6912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34250" t="17865" r="32497" b="14045"/>
          <a:stretch/>
        </p:blipFill>
        <p:spPr>
          <a:xfrm>
            <a:off x="5694073" y="0"/>
            <a:ext cx="535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34574" t="14628" r="32497" b="9773"/>
          <a:stretch/>
        </p:blipFill>
        <p:spPr>
          <a:xfrm>
            <a:off x="751326" y="0"/>
            <a:ext cx="4779462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34493" t="15145" r="32416" b="14563"/>
          <a:stretch/>
        </p:blipFill>
        <p:spPr>
          <a:xfrm>
            <a:off x="6374166" y="0"/>
            <a:ext cx="516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4493" t="14757" r="32578" b="10162"/>
          <a:stretch/>
        </p:blipFill>
        <p:spPr>
          <a:xfrm>
            <a:off x="807144" y="-1"/>
            <a:ext cx="481242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34250" t="15275" r="32659" b="17411"/>
          <a:stretch/>
        </p:blipFill>
        <p:spPr>
          <a:xfrm>
            <a:off x="6322951" y="55484"/>
            <a:ext cx="5377818" cy="68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2713" t="10616" r="30555" b="6019"/>
          <a:stretch/>
        </p:blipFill>
        <p:spPr>
          <a:xfrm>
            <a:off x="610387" y="-17757"/>
            <a:ext cx="4872745" cy="691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2309" t="12945" r="30879" b="25566"/>
          <a:stretch/>
        </p:blipFill>
        <p:spPr>
          <a:xfrm>
            <a:off x="5734975" y="0"/>
            <a:ext cx="5912528" cy="61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b="1" dirty="0" smtClean="0"/>
              <a:t>Podstawa prawna </a:t>
            </a: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581193" y="1953683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Uchwała nr 52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Rady Ministrów z </a:t>
            </a:r>
            <a:r>
              <a:rPr lang="pl-PL" sz="2000" b="1" dirty="0">
                <a:solidFill>
                  <a:schemeClr val="tx1"/>
                </a:solidFill>
              </a:rPr>
              <a:t>dnia 31 marca 2025 </a:t>
            </a:r>
            <a:r>
              <a:rPr lang="pl-PL" sz="2000" b="1" dirty="0" smtClean="0">
                <a:solidFill>
                  <a:schemeClr val="tx1"/>
                </a:solidFill>
              </a:rPr>
              <a:t>r.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w </a:t>
            </a:r>
            <a:r>
              <a:rPr lang="pl-PL" sz="2000" b="1" dirty="0">
                <a:solidFill>
                  <a:schemeClr val="tx1"/>
                </a:solidFill>
              </a:rPr>
              <a:t>sprawie „Rządowego programu ograniczania przestępczości i aspołecznych zachowań Razem </a:t>
            </a:r>
            <a:r>
              <a:rPr lang="pl-PL" sz="2000" b="1" dirty="0" smtClean="0">
                <a:solidFill>
                  <a:schemeClr val="tx1"/>
                </a:solidFill>
              </a:rPr>
              <a:t>bezpieczniej na </a:t>
            </a:r>
            <a:r>
              <a:rPr lang="pl-PL" sz="2000" b="1" dirty="0">
                <a:solidFill>
                  <a:schemeClr val="tx1"/>
                </a:solidFill>
              </a:rPr>
              <a:t>lata 2025–2028”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6188417" y="222800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Zarządzenie nr19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Ministra Spraw Wewnętrznych i Administracji z </a:t>
            </a:r>
            <a:r>
              <a:rPr lang="pl-PL" sz="2000" b="1" dirty="0">
                <a:solidFill>
                  <a:schemeClr val="tx1"/>
                </a:solidFill>
              </a:rPr>
              <a:t>dnia 9 maja 2025 r. 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w </a:t>
            </a:r>
            <a:r>
              <a:rPr lang="pl-PL" sz="2000" b="1" dirty="0">
                <a:solidFill>
                  <a:schemeClr val="tx1"/>
                </a:solidFill>
              </a:rPr>
              <a:t>sprawie Zespołu monitorującego do spraw realizacji „Rządowego programu ograniczania przestępczości i aspołecznych zachowań Razem bezpieczniej na lata 2025-2028” 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33603" t="7379" r="30232" b="8090"/>
          <a:stretch/>
        </p:blipFill>
        <p:spPr>
          <a:xfrm>
            <a:off x="798990" y="0"/>
            <a:ext cx="4740677" cy="69254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33280" t="10356" r="30070" b="8091"/>
          <a:stretch/>
        </p:blipFill>
        <p:spPr>
          <a:xfrm>
            <a:off x="5963404" y="0"/>
            <a:ext cx="4931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336" y="1923770"/>
            <a:ext cx="6877878" cy="1497507"/>
          </a:xfrm>
        </p:spPr>
        <p:txBody>
          <a:bodyPr anchor="ctr">
            <a:noAutofit/>
          </a:bodyPr>
          <a:lstStyle/>
          <a:p>
            <a:pPr algn="ctr"/>
            <a:r>
              <a:rPr lang="pl-PL" sz="2400" b="1" dirty="0" smtClean="0">
                <a:latin typeface="Arial Black" panose="020B0A04020102020204" pitchFamily="34" charset="0"/>
              </a:rPr>
              <a:t>Dziękuję za uwagę </a:t>
            </a:r>
            <a:endParaRPr lang="pl-PL" sz="1050" b="1" dirty="0">
              <a:latin typeface="Arial Black" panose="020B0A040201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" y="5112586"/>
            <a:ext cx="4932000" cy="13031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14" y="666028"/>
            <a:ext cx="4212000" cy="430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8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9968" y="729658"/>
            <a:ext cx="11301821" cy="988332"/>
          </a:xfrm>
        </p:spPr>
        <p:txBody>
          <a:bodyPr anchor="ctr">
            <a:noAutofit/>
          </a:bodyPr>
          <a:lstStyle/>
          <a:p>
            <a:pPr lvl="0" algn="ctr"/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</a:t>
            </a: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główny programu</a:t>
            </a:r>
            <a:r>
              <a:rPr lang="pl-PL" sz="2000" b="1" dirty="0" smtClean="0"/>
              <a:t>:  </a:t>
            </a:r>
            <a:br>
              <a:rPr lang="pl-PL" sz="2000" b="1" dirty="0" smtClean="0"/>
            </a:br>
            <a:r>
              <a:rPr lang="pl-PL" sz="2000" b="1" dirty="0" smtClean="0">
                <a:ea typeface="Calibri" panose="020F0502020204030204" pitchFamily="34" charset="0"/>
              </a:rPr>
              <a:t>Poprawa </a:t>
            </a:r>
            <a:r>
              <a:rPr lang="pl-PL" sz="2000" b="1" dirty="0">
                <a:ea typeface="Calibri" panose="020F0502020204030204" pitchFamily="34" charset="0"/>
              </a:rPr>
              <a:t>stanu bezpieczeństwa </a:t>
            </a:r>
            <a:r>
              <a:rPr lang="pl-PL" sz="2000" b="1" dirty="0" smtClean="0">
                <a:ea typeface="Calibri" panose="020F0502020204030204" pitchFamily="34" charset="0"/>
              </a:rPr>
              <a:t>w </a:t>
            </a:r>
            <a:r>
              <a:rPr lang="pl-PL" sz="2000" b="1" dirty="0">
                <a:ea typeface="Calibri" panose="020F0502020204030204" pitchFamily="34" charset="0"/>
              </a:rPr>
              <a:t>miejscach publicznych </a:t>
            </a:r>
            <a:r>
              <a:rPr lang="pl-PL" sz="2000" b="1" dirty="0" smtClean="0">
                <a:ea typeface="Calibri" panose="020F0502020204030204" pitchFamily="34" charset="0"/>
              </a:rPr>
              <a:t>i </a:t>
            </a:r>
            <a:r>
              <a:rPr lang="pl-PL" sz="2000" b="1" dirty="0">
                <a:ea typeface="Calibri" panose="020F0502020204030204" pitchFamily="34" charset="0"/>
              </a:rPr>
              <a:t>podniesienie poczucia bezpieczeństwa mieszkańców społeczności </a:t>
            </a:r>
            <a:r>
              <a:rPr lang="pl-PL" sz="2000" b="1" dirty="0" smtClean="0">
                <a:ea typeface="Calibri" panose="020F0502020204030204" pitchFamily="34" charset="0"/>
              </a:rPr>
              <a:t>lokalnych</a:t>
            </a:r>
            <a:endParaRPr lang="pl-PL" sz="2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69969" y="1872800"/>
            <a:ext cx="5087075" cy="536005"/>
          </a:xfrm>
        </p:spPr>
        <p:txBody>
          <a:bodyPr anchor="ctr"/>
          <a:lstStyle/>
          <a:p>
            <a:pPr algn="ctr"/>
            <a:r>
              <a:rPr lang="pl-PL" sz="2000" b="1" u="sng" dirty="0"/>
              <a:t>Cel szczegółowy nr 1:  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9969" y="2422923"/>
            <a:ext cx="5393100" cy="43048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Wzrost </a:t>
            </a:r>
            <a:r>
              <a:rPr lang="pl-PL" sz="1600" b="1" dirty="0">
                <a:solidFill>
                  <a:schemeClr val="tx1"/>
                </a:solidFill>
              </a:rPr>
              <a:t>wiedzy oraz umiejętności w zakresie identyfikacji zagrożeń dla bezpieczeństwa </a:t>
            </a:r>
            <a:r>
              <a:rPr lang="pl-PL" sz="1600" b="1" dirty="0" smtClean="0">
                <a:solidFill>
                  <a:schemeClr val="tx1"/>
                </a:solidFill>
              </a:rPr>
              <a:t>i </a:t>
            </a:r>
            <a:r>
              <a:rPr lang="pl-PL" sz="1600" b="1" dirty="0">
                <a:solidFill>
                  <a:schemeClr val="tx1"/>
                </a:solidFill>
              </a:rPr>
              <a:t>sposobów ograniczania i zapobiegania im </a:t>
            </a:r>
            <a:r>
              <a:rPr lang="pl-PL" sz="1600" b="1" dirty="0" smtClean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1"/>
                </a:solidFill>
              </a:rPr>
              <a:t>różnych sferach życia </a:t>
            </a:r>
            <a:r>
              <a:rPr lang="pl-PL" sz="1600" b="1" dirty="0" smtClean="0">
                <a:solidFill>
                  <a:schemeClr val="tx1"/>
                </a:solidFill>
              </a:rPr>
              <a:t>społecznego</a:t>
            </a:r>
          </a:p>
          <a:p>
            <a:pPr marL="0" lvl="0" indent="0">
              <a:buNone/>
            </a:pPr>
            <a:r>
              <a:rPr lang="pl-PL" sz="1600" b="1" u="sng" dirty="0">
                <a:solidFill>
                  <a:schemeClr val="tx1"/>
                </a:solidFill>
              </a:rPr>
              <a:t>Obszary: 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Propagowanie aktywnego i bezpiecznego stylu życia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Tworzenie, rozwijanie i doskonalenie kompetencji społecznych w zakresie </a:t>
            </a:r>
            <a:r>
              <a:rPr lang="pl-PL" sz="1600" dirty="0" err="1">
                <a:solidFill>
                  <a:schemeClr val="tx1"/>
                </a:solidFill>
              </a:rPr>
              <a:t>cyberbezpieczeństwa</a:t>
            </a:r>
            <a:endParaRPr lang="pl-PL" sz="1600" dirty="0">
              <a:solidFill>
                <a:schemeClr val="tx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Kształtowanie pożądanych postaw obywatelskich, społecznych i etycznych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Propagowanie kultury bezpieczeństwa ruchu drogowego wśród obywateli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Profilaktyka w zakresie oszustw na szkodę osób i podmiotów gospodarczych – wypracowanie dobrych </a:t>
            </a:r>
            <a:r>
              <a:rPr lang="pl-PL" sz="1600" dirty="0" smtClean="0">
                <a:solidFill>
                  <a:schemeClr val="tx1"/>
                </a:solidFill>
              </a:rPr>
              <a:t>praktyk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603634" y="1855432"/>
            <a:ext cx="5087073" cy="553373"/>
          </a:xfrm>
        </p:spPr>
        <p:txBody>
          <a:bodyPr anchor="ctr"/>
          <a:lstStyle/>
          <a:p>
            <a:pPr algn="ctr"/>
            <a:r>
              <a:rPr lang="pl-PL" sz="2000" b="1" u="sng" dirty="0"/>
              <a:t>Cel szczegółowy nr 2: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297607" y="2319996"/>
            <a:ext cx="5393100" cy="293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Kształtowanie bezpiecznych przestrzeni w miejscach publicznych społeczności lokalnych</a:t>
            </a:r>
          </a:p>
          <a:p>
            <a:pPr marL="0" indent="0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Obszary</a:t>
            </a:r>
            <a:r>
              <a:rPr lang="pl-PL" sz="1600" b="1" u="sng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Budowa/przebudowa/remont elementów bezpieczeństwa infrastruktury drogowej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Budowa/przebudowa/remont monitoringu wizyjnego w przestrzeni publicznej</a:t>
            </a:r>
          </a:p>
          <a:p>
            <a:pPr marL="0" indent="0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EEAF1F2-299B-C260-F01A-E5E8DD430EEC}"/>
              </a:ext>
            </a:extLst>
          </p:cNvPr>
          <p:cNvSpPr txBox="1"/>
          <p:nvPr/>
        </p:nvSpPr>
        <p:spPr>
          <a:xfrm>
            <a:off x="8507271" y="3168655"/>
            <a:ext cx="3420000" cy="160043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400" b="1" dirty="0"/>
              <a:t>2. Minimalny udział wkładu własnego beneficjenta w finansowaniu wydatków kwalifikowalnych projektu ogółem wynosi 20% kosztów projektu ogółem</a:t>
            </a:r>
          </a:p>
          <a:p>
            <a:pPr lvl="0"/>
            <a:r>
              <a:rPr lang="pl-PL" sz="1400" dirty="0"/>
              <a:t>Wysokość maksymalnego dofinasowania na realizację wskazanych zadań będzie określana corocznie. </a:t>
            </a:r>
            <a:endParaRPr lang="pl-PL" sz="1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3E96FE8-A019-B888-53B1-385E5CB0CA35}"/>
              </a:ext>
            </a:extLst>
          </p:cNvPr>
          <p:cNvSpPr txBox="1"/>
          <p:nvPr/>
        </p:nvSpPr>
        <p:spPr>
          <a:xfrm>
            <a:off x="8559479" y="5216611"/>
            <a:ext cx="3420000" cy="153888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400" b="1" dirty="0"/>
              <a:t>3. Zgłoszenie projektu do Urzędu Wojewódzkiego. </a:t>
            </a:r>
          </a:p>
          <a:p>
            <a:pPr lvl="0"/>
            <a:r>
              <a:rPr lang="pl-PL" sz="1400" dirty="0"/>
              <a:t>Wstępna ocena projektów. </a:t>
            </a:r>
            <a:endParaRPr lang="pl-PL" sz="1400" b="1" dirty="0"/>
          </a:p>
          <a:p>
            <a:pPr lvl="0"/>
            <a:endParaRPr lang="pl-PL" sz="800" dirty="0"/>
          </a:p>
          <a:p>
            <a:pPr lvl="0"/>
            <a:r>
              <a:rPr lang="pl-PL" sz="1400" dirty="0"/>
              <a:t>Wszystkie wzory pism oraz termin zostaną zamieszczone na stronie internetowej MSWIA lub Urzędu Wojewódzkiego.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28AFF49-ACFB-92A0-25F3-EF656DD27513}"/>
              </a:ext>
            </a:extLst>
          </p:cNvPr>
          <p:cNvSpPr txBox="1"/>
          <p:nvPr/>
        </p:nvSpPr>
        <p:spPr>
          <a:xfrm>
            <a:off x="612058" y="4302941"/>
            <a:ext cx="3132000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600" b="1" dirty="0"/>
              <a:t>5. Realizacja </a:t>
            </a:r>
            <a:r>
              <a:rPr lang="pl-PL" sz="1600" b="1" dirty="0" smtClean="0"/>
              <a:t>projektów</a:t>
            </a:r>
            <a:endParaRPr lang="pl-PL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55B15EE-FF46-DD92-99A2-A9531D046D5E}"/>
              </a:ext>
            </a:extLst>
          </p:cNvPr>
          <p:cNvSpPr txBox="1"/>
          <p:nvPr/>
        </p:nvSpPr>
        <p:spPr>
          <a:xfrm>
            <a:off x="603722" y="5379905"/>
            <a:ext cx="3204572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400" b="1" dirty="0"/>
              <a:t>4</a:t>
            </a:r>
            <a:r>
              <a:rPr lang="pl-PL" sz="1400" b="1" dirty="0" smtClean="0"/>
              <a:t>.  </a:t>
            </a:r>
            <a:r>
              <a:rPr lang="pl-PL" sz="1400" b="1" dirty="0"/>
              <a:t>Analiza i ocena projektów przekazanych przez Urzędy Wojewódzkie. </a:t>
            </a:r>
          </a:p>
          <a:p>
            <a:pPr lvl="0"/>
            <a:r>
              <a:rPr lang="pl-PL" sz="1400" dirty="0"/>
              <a:t>Publikacja list zaakceptowanych projektów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DF244F8-089F-2B12-DF33-54EA63E9E5BA}"/>
              </a:ext>
            </a:extLst>
          </p:cNvPr>
          <p:cNvSpPr txBox="1"/>
          <p:nvPr/>
        </p:nvSpPr>
        <p:spPr>
          <a:xfrm>
            <a:off x="8444143" y="1877339"/>
            <a:ext cx="342000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400" b="1" dirty="0"/>
              <a:t>1. Opracowanie projektu, który będzie dotyczył </a:t>
            </a:r>
            <a:r>
              <a:rPr lang="pl-PL" sz="1400" b="1" dirty="0" smtClean="0"/>
              <a:t>jednego z </a:t>
            </a:r>
            <a:r>
              <a:rPr lang="pl-PL" sz="1400" b="1" dirty="0"/>
              <a:t>obszarów w celu szczegółowym nr 1 lub nr 2</a:t>
            </a:r>
            <a:endParaRPr lang="pl-PL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78F7DCE-AA3D-2548-4695-FA23978C7DF4}"/>
              </a:ext>
            </a:extLst>
          </p:cNvPr>
          <p:cNvSpPr txBox="1"/>
          <p:nvPr/>
        </p:nvSpPr>
        <p:spPr>
          <a:xfrm>
            <a:off x="489096" y="2553618"/>
            <a:ext cx="342000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pl-PL" sz="1400" b="1" dirty="0"/>
              <a:t>6. </a:t>
            </a:r>
            <a:r>
              <a:rPr lang="pl-PL" sz="1400" b="1" dirty="0" smtClean="0"/>
              <a:t>Rozliczenie projektów i sporządzenie sprawozdania</a:t>
            </a:r>
            <a:endParaRPr lang="pl-PL" sz="1400" b="1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AA841B8-324A-9D7F-3856-C4F399D6A3EF}"/>
              </a:ext>
            </a:extLst>
          </p:cNvPr>
          <p:cNvGrpSpPr/>
          <p:nvPr/>
        </p:nvGrpSpPr>
        <p:grpSpPr>
          <a:xfrm>
            <a:off x="3347500" y="1555659"/>
            <a:ext cx="5057030" cy="5120131"/>
            <a:chOff x="3907928" y="1009096"/>
            <a:chExt cx="4376144" cy="483980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299E1CC-F52C-A089-9693-87DD14D2113C}"/>
                </a:ext>
              </a:extLst>
            </p:cNvPr>
            <p:cNvSpPr/>
            <p:nvPr/>
          </p:nvSpPr>
          <p:spPr>
            <a:xfrm>
              <a:off x="4658921" y="4406177"/>
              <a:ext cx="2096755" cy="1442727"/>
            </a:xfrm>
            <a:custGeom>
              <a:avLst/>
              <a:gdLst>
                <a:gd name="connsiteX0" fmla="*/ 61750 w 262298"/>
                <a:gd name="connsiteY0" fmla="*/ 29622 h 180481"/>
                <a:gd name="connsiteX1" fmla="*/ 57600 w 262298"/>
                <a:gd name="connsiteY1" fmla="*/ 25473 h 180481"/>
                <a:gd name="connsiteX2" fmla="*/ 57600 w 262298"/>
                <a:gd name="connsiteY2" fmla="*/ 2997 h 180481"/>
                <a:gd name="connsiteX3" fmla="*/ 57485 w 262298"/>
                <a:gd name="connsiteY3" fmla="*/ 2075 h 180481"/>
                <a:gd name="connsiteX4" fmla="*/ 55180 w 262298"/>
                <a:gd name="connsiteY4" fmla="*/ 0 h 180481"/>
                <a:gd name="connsiteX5" fmla="*/ 54834 w 262298"/>
                <a:gd name="connsiteY5" fmla="*/ 0 h 180481"/>
                <a:gd name="connsiteX6" fmla="*/ 54488 w 262298"/>
                <a:gd name="connsiteY6" fmla="*/ 0 h 180481"/>
                <a:gd name="connsiteX7" fmla="*/ 54258 w 262298"/>
                <a:gd name="connsiteY7" fmla="*/ 0 h 180481"/>
                <a:gd name="connsiteX8" fmla="*/ 54143 w 262298"/>
                <a:gd name="connsiteY8" fmla="*/ 0 h 180481"/>
                <a:gd name="connsiteX9" fmla="*/ 53797 w 262298"/>
                <a:gd name="connsiteY9" fmla="*/ 0 h 180481"/>
                <a:gd name="connsiteX10" fmla="*/ 53797 w 262298"/>
                <a:gd name="connsiteY10" fmla="*/ 0 h 180481"/>
                <a:gd name="connsiteX11" fmla="*/ 53451 w 262298"/>
                <a:gd name="connsiteY11" fmla="*/ 0 h 180481"/>
                <a:gd name="connsiteX12" fmla="*/ 53336 w 262298"/>
                <a:gd name="connsiteY12" fmla="*/ 0 h 180481"/>
                <a:gd name="connsiteX13" fmla="*/ 53105 w 262298"/>
                <a:gd name="connsiteY13" fmla="*/ 115 h 180481"/>
                <a:gd name="connsiteX14" fmla="*/ 52990 w 262298"/>
                <a:gd name="connsiteY14" fmla="*/ 115 h 180481"/>
                <a:gd name="connsiteX15" fmla="*/ 52759 w 262298"/>
                <a:gd name="connsiteY15" fmla="*/ 231 h 180481"/>
                <a:gd name="connsiteX16" fmla="*/ 52644 w 262298"/>
                <a:gd name="connsiteY16" fmla="*/ 346 h 180481"/>
                <a:gd name="connsiteX17" fmla="*/ 52414 w 262298"/>
                <a:gd name="connsiteY17" fmla="*/ 576 h 180481"/>
                <a:gd name="connsiteX18" fmla="*/ 52298 w 262298"/>
                <a:gd name="connsiteY18" fmla="*/ 692 h 180481"/>
                <a:gd name="connsiteX19" fmla="*/ 51953 w 262298"/>
                <a:gd name="connsiteY19" fmla="*/ 1153 h 180481"/>
                <a:gd name="connsiteX20" fmla="*/ 432 w 262298"/>
                <a:gd name="connsiteY20" fmla="*/ 88405 h 180481"/>
                <a:gd name="connsiteX21" fmla="*/ 432 w 262298"/>
                <a:gd name="connsiteY21" fmla="*/ 91632 h 180481"/>
                <a:gd name="connsiteX22" fmla="*/ 36623 w 262298"/>
                <a:gd name="connsiteY22" fmla="*/ 152951 h 180481"/>
                <a:gd name="connsiteX23" fmla="*/ 36623 w 262298"/>
                <a:gd name="connsiteY23" fmla="*/ 152951 h 180481"/>
                <a:gd name="connsiteX24" fmla="*/ 51953 w 262298"/>
                <a:gd name="connsiteY24" fmla="*/ 178884 h 180481"/>
                <a:gd name="connsiteX25" fmla="*/ 55526 w 262298"/>
                <a:gd name="connsiteY25" fmla="*/ 180383 h 180481"/>
                <a:gd name="connsiteX26" fmla="*/ 57831 w 262298"/>
                <a:gd name="connsiteY26" fmla="*/ 177271 h 180481"/>
                <a:gd name="connsiteX27" fmla="*/ 57831 w 262298"/>
                <a:gd name="connsiteY27" fmla="*/ 155025 h 180481"/>
                <a:gd name="connsiteX28" fmla="*/ 61980 w 262298"/>
                <a:gd name="connsiteY28" fmla="*/ 150876 h 180481"/>
                <a:gd name="connsiteX29" fmla="*/ 262299 w 262298"/>
                <a:gd name="connsiteY29" fmla="*/ 150876 h 180481"/>
                <a:gd name="connsiteX30" fmla="*/ 229796 w 262298"/>
                <a:gd name="connsiteY30" fmla="*/ 95781 h 180481"/>
                <a:gd name="connsiteX31" fmla="*/ 228413 w 262298"/>
                <a:gd name="connsiteY31" fmla="*/ 92208 h 180481"/>
                <a:gd name="connsiteX32" fmla="*/ 229796 w 262298"/>
                <a:gd name="connsiteY32" fmla="*/ 84140 h 180481"/>
                <a:gd name="connsiteX33" fmla="*/ 258611 w 262298"/>
                <a:gd name="connsiteY33" fmla="*/ 35385 h 180481"/>
                <a:gd name="connsiteX34" fmla="*/ 262299 w 262298"/>
                <a:gd name="connsiteY34" fmla="*/ 29161 h 180481"/>
                <a:gd name="connsiteX35" fmla="*/ 61980 w 262298"/>
                <a:gd name="connsiteY35" fmla="*/ 29161 h 18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298" h="180481">
                  <a:moveTo>
                    <a:pt x="61750" y="29622"/>
                  </a:moveTo>
                  <a:cubicBezTo>
                    <a:pt x="59444" y="29622"/>
                    <a:pt x="57600" y="27778"/>
                    <a:pt x="57600" y="25473"/>
                  </a:cubicBezTo>
                  <a:lnTo>
                    <a:pt x="57600" y="2997"/>
                  </a:lnTo>
                  <a:cubicBezTo>
                    <a:pt x="57600" y="2651"/>
                    <a:pt x="57600" y="2305"/>
                    <a:pt x="57485" y="2075"/>
                  </a:cubicBezTo>
                  <a:cubicBezTo>
                    <a:pt x="57139" y="807"/>
                    <a:pt x="56102" y="231"/>
                    <a:pt x="55180" y="0"/>
                  </a:cubicBezTo>
                  <a:cubicBezTo>
                    <a:pt x="55065" y="0"/>
                    <a:pt x="54949" y="0"/>
                    <a:pt x="54834" y="0"/>
                  </a:cubicBezTo>
                  <a:cubicBezTo>
                    <a:pt x="54834" y="0"/>
                    <a:pt x="54604" y="0"/>
                    <a:pt x="54488" y="0"/>
                  </a:cubicBezTo>
                  <a:cubicBezTo>
                    <a:pt x="54488" y="0"/>
                    <a:pt x="54373" y="0"/>
                    <a:pt x="54258" y="0"/>
                  </a:cubicBezTo>
                  <a:cubicBezTo>
                    <a:pt x="54258" y="0"/>
                    <a:pt x="54258" y="0"/>
                    <a:pt x="54143" y="0"/>
                  </a:cubicBezTo>
                  <a:cubicBezTo>
                    <a:pt x="54143" y="0"/>
                    <a:pt x="53912" y="0"/>
                    <a:pt x="53797" y="0"/>
                  </a:cubicBezTo>
                  <a:cubicBezTo>
                    <a:pt x="53797" y="0"/>
                    <a:pt x="53797" y="0"/>
                    <a:pt x="53797" y="0"/>
                  </a:cubicBezTo>
                  <a:cubicBezTo>
                    <a:pt x="53681" y="0"/>
                    <a:pt x="53566" y="0"/>
                    <a:pt x="53451" y="0"/>
                  </a:cubicBezTo>
                  <a:cubicBezTo>
                    <a:pt x="53451" y="0"/>
                    <a:pt x="53451" y="0"/>
                    <a:pt x="53336" y="0"/>
                  </a:cubicBezTo>
                  <a:cubicBezTo>
                    <a:pt x="53336" y="0"/>
                    <a:pt x="53221" y="0"/>
                    <a:pt x="53105" y="115"/>
                  </a:cubicBezTo>
                  <a:cubicBezTo>
                    <a:pt x="53105" y="115"/>
                    <a:pt x="53105" y="115"/>
                    <a:pt x="52990" y="115"/>
                  </a:cubicBezTo>
                  <a:cubicBezTo>
                    <a:pt x="52990" y="115"/>
                    <a:pt x="52875" y="115"/>
                    <a:pt x="52759" y="231"/>
                  </a:cubicBezTo>
                  <a:cubicBezTo>
                    <a:pt x="52759" y="231"/>
                    <a:pt x="52759" y="231"/>
                    <a:pt x="52644" y="346"/>
                  </a:cubicBezTo>
                  <a:cubicBezTo>
                    <a:pt x="52644" y="346"/>
                    <a:pt x="52529" y="461"/>
                    <a:pt x="52414" y="576"/>
                  </a:cubicBezTo>
                  <a:cubicBezTo>
                    <a:pt x="52414" y="576"/>
                    <a:pt x="52414" y="576"/>
                    <a:pt x="52298" y="692"/>
                  </a:cubicBezTo>
                  <a:cubicBezTo>
                    <a:pt x="52183" y="807"/>
                    <a:pt x="52068" y="1037"/>
                    <a:pt x="51953" y="1153"/>
                  </a:cubicBezTo>
                  <a:lnTo>
                    <a:pt x="432" y="88405"/>
                  </a:lnTo>
                  <a:cubicBezTo>
                    <a:pt x="-144" y="89442"/>
                    <a:pt x="-144" y="90595"/>
                    <a:pt x="432" y="91632"/>
                  </a:cubicBezTo>
                  <a:lnTo>
                    <a:pt x="36623" y="152951"/>
                  </a:lnTo>
                  <a:cubicBezTo>
                    <a:pt x="36623" y="152951"/>
                    <a:pt x="36623" y="152951"/>
                    <a:pt x="36623" y="152951"/>
                  </a:cubicBezTo>
                  <a:lnTo>
                    <a:pt x="51953" y="178884"/>
                  </a:lnTo>
                  <a:cubicBezTo>
                    <a:pt x="53105" y="180844"/>
                    <a:pt x="54949" y="180498"/>
                    <a:pt x="55526" y="180383"/>
                  </a:cubicBezTo>
                  <a:cubicBezTo>
                    <a:pt x="56102" y="180267"/>
                    <a:pt x="57831" y="179576"/>
                    <a:pt x="57831" y="177271"/>
                  </a:cubicBezTo>
                  <a:lnTo>
                    <a:pt x="57831" y="155025"/>
                  </a:lnTo>
                  <a:cubicBezTo>
                    <a:pt x="57831" y="152720"/>
                    <a:pt x="59675" y="150876"/>
                    <a:pt x="61980" y="150876"/>
                  </a:cubicBezTo>
                  <a:lnTo>
                    <a:pt x="262299" y="150876"/>
                  </a:lnTo>
                  <a:lnTo>
                    <a:pt x="229796" y="95781"/>
                  </a:lnTo>
                  <a:cubicBezTo>
                    <a:pt x="229104" y="94629"/>
                    <a:pt x="228644" y="93476"/>
                    <a:pt x="228413" y="92208"/>
                  </a:cubicBezTo>
                  <a:cubicBezTo>
                    <a:pt x="227837" y="89558"/>
                    <a:pt x="228413" y="86676"/>
                    <a:pt x="229796" y="84140"/>
                  </a:cubicBezTo>
                  <a:lnTo>
                    <a:pt x="258611" y="35385"/>
                  </a:lnTo>
                  <a:lnTo>
                    <a:pt x="262299" y="29161"/>
                  </a:lnTo>
                  <a:lnTo>
                    <a:pt x="61980" y="29161"/>
                  </a:lnTo>
                  <a:close/>
                </a:path>
              </a:pathLst>
            </a:custGeom>
            <a:solidFill>
              <a:schemeClr val="accent2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6ADEF806-C465-5846-5444-1D766B4662DC}"/>
                </a:ext>
              </a:extLst>
            </p:cNvPr>
            <p:cNvSpPr/>
            <p:nvPr/>
          </p:nvSpPr>
          <p:spPr>
            <a:xfrm>
              <a:off x="6553568" y="3878235"/>
              <a:ext cx="1500298" cy="1970669"/>
            </a:xfrm>
            <a:custGeom>
              <a:avLst/>
              <a:gdLst>
                <a:gd name="connsiteX0" fmla="*/ 120258 w 187683"/>
                <a:gd name="connsiteY0" fmla="*/ 32964 h 246525"/>
                <a:gd name="connsiteX1" fmla="*/ 65279 w 187683"/>
                <a:gd name="connsiteY1" fmla="*/ 576 h 246525"/>
                <a:gd name="connsiteX2" fmla="*/ 65279 w 187683"/>
                <a:gd name="connsiteY2" fmla="*/ 91517 h 246525"/>
                <a:gd name="connsiteX3" fmla="*/ 61130 w 187683"/>
                <a:gd name="connsiteY3" fmla="*/ 95666 h 246525"/>
                <a:gd name="connsiteX4" fmla="*/ 61130 w 187683"/>
                <a:gd name="connsiteY4" fmla="*/ 95666 h 246525"/>
                <a:gd name="connsiteX5" fmla="*/ 56981 w 187683"/>
                <a:gd name="connsiteY5" fmla="*/ 91517 h 246525"/>
                <a:gd name="connsiteX6" fmla="*/ 56981 w 187683"/>
                <a:gd name="connsiteY6" fmla="*/ 69156 h 246525"/>
                <a:gd name="connsiteX7" fmla="*/ 54676 w 187683"/>
                <a:gd name="connsiteY7" fmla="*/ 66044 h 246525"/>
                <a:gd name="connsiteX8" fmla="*/ 54560 w 187683"/>
                <a:gd name="connsiteY8" fmla="*/ 66044 h 246525"/>
                <a:gd name="connsiteX9" fmla="*/ 54560 w 187683"/>
                <a:gd name="connsiteY9" fmla="*/ 66044 h 246525"/>
                <a:gd name="connsiteX10" fmla="*/ 54445 w 187683"/>
                <a:gd name="connsiteY10" fmla="*/ 66044 h 246525"/>
                <a:gd name="connsiteX11" fmla="*/ 54445 w 187683"/>
                <a:gd name="connsiteY11" fmla="*/ 66044 h 246525"/>
                <a:gd name="connsiteX12" fmla="*/ 53984 w 187683"/>
                <a:gd name="connsiteY12" fmla="*/ 66044 h 246525"/>
                <a:gd name="connsiteX13" fmla="*/ 53984 w 187683"/>
                <a:gd name="connsiteY13" fmla="*/ 66044 h 246525"/>
                <a:gd name="connsiteX14" fmla="*/ 53753 w 187683"/>
                <a:gd name="connsiteY14" fmla="*/ 66044 h 246525"/>
                <a:gd name="connsiteX15" fmla="*/ 53753 w 187683"/>
                <a:gd name="connsiteY15" fmla="*/ 66044 h 246525"/>
                <a:gd name="connsiteX16" fmla="*/ 53177 w 187683"/>
                <a:gd name="connsiteY16" fmla="*/ 66159 h 246525"/>
                <a:gd name="connsiteX17" fmla="*/ 53177 w 187683"/>
                <a:gd name="connsiteY17" fmla="*/ 66159 h 246525"/>
                <a:gd name="connsiteX18" fmla="*/ 52947 w 187683"/>
                <a:gd name="connsiteY18" fmla="*/ 66159 h 246525"/>
                <a:gd name="connsiteX19" fmla="*/ 52947 w 187683"/>
                <a:gd name="connsiteY19" fmla="*/ 66159 h 246525"/>
                <a:gd name="connsiteX20" fmla="*/ 52370 w 187683"/>
                <a:gd name="connsiteY20" fmla="*/ 66620 h 246525"/>
                <a:gd name="connsiteX21" fmla="*/ 52370 w 187683"/>
                <a:gd name="connsiteY21" fmla="*/ 66620 h 246525"/>
                <a:gd name="connsiteX22" fmla="*/ 52140 w 187683"/>
                <a:gd name="connsiteY22" fmla="*/ 66851 h 246525"/>
                <a:gd name="connsiteX23" fmla="*/ 52140 w 187683"/>
                <a:gd name="connsiteY23" fmla="*/ 66851 h 246525"/>
                <a:gd name="connsiteX24" fmla="*/ 51909 w 187683"/>
                <a:gd name="connsiteY24" fmla="*/ 67197 h 246525"/>
                <a:gd name="connsiteX25" fmla="*/ 389 w 187683"/>
                <a:gd name="connsiteY25" fmla="*/ 154449 h 246525"/>
                <a:gd name="connsiteX26" fmla="*/ 43 w 187683"/>
                <a:gd name="connsiteY26" fmla="*/ 156639 h 246525"/>
                <a:gd name="connsiteX27" fmla="*/ 389 w 187683"/>
                <a:gd name="connsiteY27" fmla="*/ 157676 h 246525"/>
                <a:gd name="connsiteX28" fmla="*/ 36465 w 187683"/>
                <a:gd name="connsiteY28" fmla="*/ 218880 h 246525"/>
                <a:gd name="connsiteX29" fmla="*/ 36465 w 187683"/>
                <a:gd name="connsiteY29" fmla="*/ 218880 h 246525"/>
                <a:gd name="connsiteX30" fmla="*/ 51794 w 187683"/>
                <a:gd name="connsiteY30" fmla="*/ 244929 h 246525"/>
                <a:gd name="connsiteX31" fmla="*/ 55367 w 187683"/>
                <a:gd name="connsiteY31" fmla="*/ 246427 h 246525"/>
                <a:gd name="connsiteX32" fmla="*/ 57672 w 187683"/>
                <a:gd name="connsiteY32" fmla="*/ 243315 h 246525"/>
                <a:gd name="connsiteX33" fmla="*/ 57672 w 187683"/>
                <a:gd name="connsiteY33" fmla="*/ 220954 h 246525"/>
                <a:gd name="connsiteX34" fmla="*/ 61822 w 187683"/>
                <a:gd name="connsiteY34" fmla="*/ 216805 h 246525"/>
                <a:gd name="connsiteX35" fmla="*/ 126827 w 187683"/>
                <a:gd name="connsiteY35" fmla="*/ 216805 h 246525"/>
                <a:gd name="connsiteX36" fmla="*/ 187684 w 187683"/>
                <a:gd name="connsiteY36" fmla="*/ 155947 h 246525"/>
                <a:gd name="connsiteX37" fmla="*/ 187684 w 187683"/>
                <a:gd name="connsiteY37" fmla="*/ 0 h 246525"/>
                <a:gd name="connsiteX38" fmla="*/ 132475 w 187683"/>
                <a:gd name="connsiteY38" fmla="*/ 32503 h 246525"/>
                <a:gd name="connsiteX39" fmla="*/ 120949 w 187683"/>
                <a:gd name="connsiteY39" fmla="*/ 32503 h 24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7683" h="246525">
                  <a:moveTo>
                    <a:pt x="120258" y="32964"/>
                  </a:moveTo>
                  <a:lnTo>
                    <a:pt x="65279" y="576"/>
                  </a:lnTo>
                  <a:lnTo>
                    <a:pt x="65279" y="91517"/>
                  </a:lnTo>
                  <a:cubicBezTo>
                    <a:pt x="65279" y="93822"/>
                    <a:pt x="63435" y="95666"/>
                    <a:pt x="61130" y="95666"/>
                  </a:cubicBezTo>
                  <a:lnTo>
                    <a:pt x="61130" y="95666"/>
                  </a:lnTo>
                  <a:cubicBezTo>
                    <a:pt x="58825" y="95666"/>
                    <a:pt x="56981" y="93822"/>
                    <a:pt x="56981" y="91517"/>
                  </a:cubicBezTo>
                  <a:lnTo>
                    <a:pt x="56981" y="69156"/>
                  </a:lnTo>
                  <a:cubicBezTo>
                    <a:pt x="56981" y="66851"/>
                    <a:pt x="55137" y="66275"/>
                    <a:pt x="54676" y="66044"/>
                  </a:cubicBezTo>
                  <a:cubicBezTo>
                    <a:pt x="54676" y="66044"/>
                    <a:pt x="54676" y="66044"/>
                    <a:pt x="54560" y="66044"/>
                  </a:cubicBezTo>
                  <a:cubicBezTo>
                    <a:pt x="54560" y="66044"/>
                    <a:pt x="54560" y="66044"/>
                    <a:pt x="54560" y="66044"/>
                  </a:cubicBezTo>
                  <a:cubicBezTo>
                    <a:pt x="54560" y="66044"/>
                    <a:pt x="54560" y="66044"/>
                    <a:pt x="54445" y="66044"/>
                  </a:cubicBezTo>
                  <a:cubicBezTo>
                    <a:pt x="54330" y="66044"/>
                    <a:pt x="54445" y="66044"/>
                    <a:pt x="54445" y="66044"/>
                  </a:cubicBezTo>
                  <a:cubicBezTo>
                    <a:pt x="54330" y="66044"/>
                    <a:pt x="54099" y="66044"/>
                    <a:pt x="53984" y="66044"/>
                  </a:cubicBezTo>
                  <a:cubicBezTo>
                    <a:pt x="53984" y="66044"/>
                    <a:pt x="53984" y="66044"/>
                    <a:pt x="53984" y="66044"/>
                  </a:cubicBezTo>
                  <a:cubicBezTo>
                    <a:pt x="53984" y="66044"/>
                    <a:pt x="53869" y="66044"/>
                    <a:pt x="53753" y="66044"/>
                  </a:cubicBezTo>
                  <a:cubicBezTo>
                    <a:pt x="53753" y="66044"/>
                    <a:pt x="53753" y="66044"/>
                    <a:pt x="53753" y="66044"/>
                  </a:cubicBezTo>
                  <a:cubicBezTo>
                    <a:pt x="53523" y="66044"/>
                    <a:pt x="53293" y="66044"/>
                    <a:pt x="53177" y="66159"/>
                  </a:cubicBezTo>
                  <a:cubicBezTo>
                    <a:pt x="53177" y="66159"/>
                    <a:pt x="53177" y="66159"/>
                    <a:pt x="53177" y="66159"/>
                  </a:cubicBezTo>
                  <a:cubicBezTo>
                    <a:pt x="53177" y="66159"/>
                    <a:pt x="53062" y="66159"/>
                    <a:pt x="52947" y="66159"/>
                  </a:cubicBezTo>
                  <a:cubicBezTo>
                    <a:pt x="52947" y="66159"/>
                    <a:pt x="52947" y="66159"/>
                    <a:pt x="52947" y="66159"/>
                  </a:cubicBezTo>
                  <a:cubicBezTo>
                    <a:pt x="52716" y="66159"/>
                    <a:pt x="52486" y="66390"/>
                    <a:pt x="52370" y="66620"/>
                  </a:cubicBezTo>
                  <a:cubicBezTo>
                    <a:pt x="52370" y="66620"/>
                    <a:pt x="52370" y="66620"/>
                    <a:pt x="52370" y="66620"/>
                  </a:cubicBezTo>
                  <a:cubicBezTo>
                    <a:pt x="52370" y="66620"/>
                    <a:pt x="52255" y="66736"/>
                    <a:pt x="52140" y="66851"/>
                  </a:cubicBezTo>
                  <a:cubicBezTo>
                    <a:pt x="52140" y="66851"/>
                    <a:pt x="52140" y="66851"/>
                    <a:pt x="52140" y="66851"/>
                  </a:cubicBezTo>
                  <a:cubicBezTo>
                    <a:pt x="52140" y="66966"/>
                    <a:pt x="51909" y="67082"/>
                    <a:pt x="51909" y="67197"/>
                  </a:cubicBezTo>
                  <a:lnTo>
                    <a:pt x="389" y="154449"/>
                  </a:lnTo>
                  <a:cubicBezTo>
                    <a:pt x="43" y="155141"/>
                    <a:pt x="-72" y="155832"/>
                    <a:pt x="43" y="156639"/>
                  </a:cubicBezTo>
                  <a:cubicBezTo>
                    <a:pt x="43" y="156985"/>
                    <a:pt x="274" y="157331"/>
                    <a:pt x="389" y="157676"/>
                  </a:cubicBezTo>
                  <a:lnTo>
                    <a:pt x="36465" y="218880"/>
                  </a:lnTo>
                  <a:lnTo>
                    <a:pt x="36465" y="218880"/>
                  </a:lnTo>
                  <a:lnTo>
                    <a:pt x="51794" y="244929"/>
                  </a:lnTo>
                  <a:cubicBezTo>
                    <a:pt x="52947" y="246888"/>
                    <a:pt x="54791" y="246542"/>
                    <a:pt x="55367" y="246427"/>
                  </a:cubicBezTo>
                  <a:cubicBezTo>
                    <a:pt x="55944" y="246312"/>
                    <a:pt x="57672" y="245620"/>
                    <a:pt x="57672" y="243315"/>
                  </a:cubicBezTo>
                  <a:lnTo>
                    <a:pt x="57672" y="220954"/>
                  </a:lnTo>
                  <a:cubicBezTo>
                    <a:pt x="57672" y="218649"/>
                    <a:pt x="59516" y="216805"/>
                    <a:pt x="61822" y="216805"/>
                  </a:cubicBezTo>
                  <a:lnTo>
                    <a:pt x="126827" y="216805"/>
                  </a:lnTo>
                  <a:cubicBezTo>
                    <a:pt x="160367" y="216805"/>
                    <a:pt x="187684" y="189488"/>
                    <a:pt x="187684" y="155947"/>
                  </a:cubicBezTo>
                  <a:lnTo>
                    <a:pt x="187684" y="0"/>
                  </a:lnTo>
                  <a:lnTo>
                    <a:pt x="132475" y="32503"/>
                  </a:lnTo>
                  <a:cubicBezTo>
                    <a:pt x="128902" y="34578"/>
                    <a:pt x="124522" y="34578"/>
                    <a:pt x="120949" y="32503"/>
                  </a:cubicBezTo>
                  <a:close/>
                </a:path>
              </a:pathLst>
            </a:custGeom>
            <a:solidFill>
              <a:schemeClr val="accent5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474CCB9-3FB6-7EEB-40D5-466316CE0ED3}"/>
                </a:ext>
              </a:extLst>
            </p:cNvPr>
            <p:cNvSpPr/>
            <p:nvPr/>
          </p:nvSpPr>
          <p:spPr>
            <a:xfrm>
              <a:off x="3907928" y="3158650"/>
              <a:ext cx="1446244" cy="2459130"/>
            </a:xfrm>
            <a:custGeom>
              <a:avLst/>
              <a:gdLst>
                <a:gd name="connsiteX0" fmla="*/ 151317 w 180921"/>
                <a:gd name="connsiteY0" fmla="*/ 61780 h 307630"/>
                <a:gd name="connsiteX1" fmla="*/ 155466 w 180921"/>
                <a:gd name="connsiteY1" fmla="*/ 57630 h 307630"/>
                <a:gd name="connsiteX2" fmla="*/ 177711 w 180921"/>
                <a:gd name="connsiteY2" fmla="*/ 57630 h 307630"/>
                <a:gd name="connsiteX3" fmla="*/ 180823 w 180921"/>
                <a:gd name="connsiteY3" fmla="*/ 55325 h 307630"/>
                <a:gd name="connsiteX4" fmla="*/ 179325 w 180921"/>
                <a:gd name="connsiteY4" fmla="*/ 51752 h 307630"/>
                <a:gd name="connsiteX5" fmla="*/ 92074 w 180921"/>
                <a:gd name="connsiteY5" fmla="*/ 231 h 307630"/>
                <a:gd name="connsiteX6" fmla="*/ 91498 w 180921"/>
                <a:gd name="connsiteY6" fmla="*/ 0 h 307630"/>
                <a:gd name="connsiteX7" fmla="*/ 91268 w 180921"/>
                <a:gd name="connsiteY7" fmla="*/ 0 h 307630"/>
                <a:gd name="connsiteX8" fmla="*/ 91268 w 180921"/>
                <a:gd name="connsiteY8" fmla="*/ 0 h 307630"/>
                <a:gd name="connsiteX9" fmla="*/ 90461 w 180921"/>
                <a:gd name="connsiteY9" fmla="*/ 0 h 307630"/>
                <a:gd name="connsiteX10" fmla="*/ 88847 w 180921"/>
                <a:gd name="connsiteY10" fmla="*/ 461 h 307630"/>
                <a:gd name="connsiteX11" fmla="*/ 28567 w 180921"/>
                <a:gd name="connsiteY11" fmla="*/ 36077 h 307630"/>
                <a:gd name="connsiteX12" fmla="*/ 27760 w 180921"/>
                <a:gd name="connsiteY12" fmla="*/ 36538 h 307630"/>
                <a:gd name="connsiteX13" fmla="*/ 27760 w 180921"/>
                <a:gd name="connsiteY13" fmla="*/ 36538 h 307630"/>
                <a:gd name="connsiteX14" fmla="*/ 1597 w 180921"/>
                <a:gd name="connsiteY14" fmla="*/ 51983 h 307630"/>
                <a:gd name="connsiteX15" fmla="*/ 98 w 180921"/>
                <a:gd name="connsiteY15" fmla="*/ 55556 h 307630"/>
                <a:gd name="connsiteX16" fmla="*/ 3210 w 180921"/>
                <a:gd name="connsiteY16" fmla="*/ 57861 h 307630"/>
                <a:gd name="connsiteX17" fmla="*/ 25686 w 180921"/>
                <a:gd name="connsiteY17" fmla="*/ 57861 h 307630"/>
                <a:gd name="connsiteX18" fmla="*/ 29835 w 180921"/>
                <a:gd name="connsiteY18" fmla="*/ 62010 h 307630"/>
                <a:gd name="connsiteX19" fmla="*/ 29835 w 180921"/>
                <a:gd name="connsiteY19" fmla="*/ 246773 h 307630"/>
                <a:gd name="connsiteX20" fmla="*/ 90691 w 180921"/>
                <a:gd name="connsiteY20" fmla="*/ 307630 h 307630"/>
                <a:gd name="connsiteX21" fmla="*/ 119852 w 180921"/>
                <a:gd name="connsiteY21" fmla="*/ 307630 h 307630"/>
                <a:gd name="connsiteX22" fmla="*/ 87349 w 180921"/>
                <a:gd name="connsiteY22" fmla="*/ 252421 h 307630"/>
                <a:gd name="connsiteX23" fmla="*/ 86196 w 180921"/>
                <a:gd name="connsiteY23" fmla="*/ 249654 h 307630"/>
                <a:gd name="connsiteX24" fmla="*/ 87349 w 180921"/>
                <a:gd name="connsiteY24" fmla="*/ 240894 h 307630"/>
                <a:gd name="connsiteX25" fmla="*/ 138869 w 180921"/>
                <a:gd name="connsiteY25" fmla="*/ 153642 h 307630"/>
                <a:gd name="connsiteX26" fmla="*/ 150049 w 180921"/>
                <a:gd name="connsiteY26" fmla="*/ 148110 h 307630"/>
                <a:gd name="connsiteX27" fmla="*/ 150856 w 180921"/>
                <a:gd name="connsiteY27" fmla="*/ 148225 h 307630"/>
                <a:gd name="connsiteX28" fmla="*/ 151087 w 180921"/>
                <a:gd name="connsiteY28" fmla="*/ 148225 h 307630"/>
                <a:gd name="connsiteX29" fmla="*/ 151548 w 180921"/>
                <a:gd name="connsiteY29" fmla="*/ 148225 h 307630"/>
                <a:gd name="connsiteX30" fmla="*/ 151548 w 180921"/>
                <a:gd name="connsiteY30" fmla="*/ 61895 h 30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0921" h="307630">
                  <a:moveTo>
                    <a:pt x="151317" y="61780"/>
                  </a:moveTo>
                  <a:cubicBezTo>
                    <a:pt x="151317" y="59475"/>
                    <a:pt x="153161" y="57630"/>
                    <a:pt x="155466" y="57630"/>
                  </a:cubicBezTo>
                  <a:lnTo>
                    <a:pt x="177711" y="57630"/>
                  </a:lnTo>
                  <a:cubicBezTo>
                    <a:pt x="180016" y="57630"/>
                    <a:pt x="180593" y="55786"/>
                    <a:pt x="180823" y="55325"/>
                  </a:cubicBezTo>
                  <a:cubicBezTo>
                    <a:pt x="180939" y="54749"/>
                    <a:pt x="181284" y="52905"/>
                    <a:pt x="179325" y="51752"/>
                  </a:cubicBezTo>
                  <a:lnTo>
                    <a:pt x="92074" y="231"/>
                  </a:lnTo>
                  <a:cubicBezTo>
                    <a:pt x="91844" y="231"/>
                    <a:pt x="91729" y="0"/>
                    <a:pt x="91498" y="0"/>
                  </a:cubicBezTo>
                  <a:cubicBezTo>
                    <a:pt x="91498" y="0"/>
                    <a:pt x="91383" y="0"/>
                    <a:pt x="91268" y="0"/>
                  </a:cubicBezTo>
                  <a:cubicBezTo>
                    <a:pt x="91268" y="0"/>
                    <a:pt x="91268" y="0"/>
                    <a:pt x="91268" y="0"/>
                  </a:cubicBezTo>
                  <a:cubicBezTo>
                    <a:pt x="91037" y="0"/>
                    <a:pt x="90691" y="0"/>
                    <a:pt x="90461" y="0"/>
                  </a:cubicBezTo>
                  <a:cubicBezTo>
                    <a:pt x="89885" y="0"/>
                    <a:pt x="89308" y="115"/>
                    <a:pt x="88847" y="461"/>
                  </a:cubicBezTo>
                  <a:lnTo>
                    <a:pt x="28567" y="36077"/>
                  </a:lnTo>
                  <a:lnTo>
                    <a:pt x="27760" y="36538"/>
                  </a:lnTo>
                  <a:lnTo>
                    <a:pt x="27760" y="36538"/>
                  </a:lnTo>
                  <a:lnTo>
                    <a:pt x="1597" y="51983"/>
                  </a:lnTo>
                  <a:cubicBezTo>
                    <a:pt x="-363" y="53135"/>
                    <a:pt x="-17" y="54979"/>
                    <a:pt x="98" y="55556"/>
                  </a:cubicBezTo>
                  <a:cubicBezTo>
                    <a:pt x="214" y="56132"/>
                    <a:pt x="905" y="57861"/>
                    <a:pt x="3210" y="57861"/>
                  </a:cubicBezTo>
                  <a:lnTo>
                    <a:pt x="25686" y="57861"/>
                  </a:lnTo>
                  <a:cubicBezTo>
                    <a:pt x="27991" y="57861"/>
                    <a:pt x="29835" y="59705"/>
                    <a:pt x="29835" y="62010"/>
                  </a:cubicBezTo>
                  <a:lnTo>
                    <a:pt x="29835" y="246773"/>
                  </a:lnTo>
                  <a:cubicBezTo>
                    <a:pt x="29835" y="280314"/>
                    <a:pt x="57151" y="307630"/>
                    <a:pt x="90691" y="307630"/>
                  </a:cubicBezTo>
                  <a:lnTo>
                    <a:pt x="119852" y="307630"/>
                  </a:lnTo>
                  <a:lnTo>
                    <a:pt x="87349" y="252421"/>
                  </a:lnTo>
                  <a:cubicBezTo>
                    <a:pt x="86772" y="251499"/>
                    <a:pt x="86427" y="250576"/>
                    <a:pt x="86196" y="249654"/>
                  </a:cubicBezTo>
                  <a:cubicBezTo>
                    <a:pt x="85389" y="246773"/>
                    <a:pt x="85851" y="243546"/>
                    <a:pt x="87349" y="240894"/>
                  </a:cubicBezTo>
                  <a:lnTo>
                    <a:pt x="138869" y="153642"/>
                  </a:lnTo>
                  <a:cubicBezTo>
                    <a:pt x="141175" y="149608"/>
                    <a:pt x="145554" y="147533"/>
                    <a:pt x="150049" y="148110"/>
                  </a:cubicBezTo>
                  <a:cubicBezTo>
                    <a:pt x="150280" y="148110"/>
                    <a:pt x="150626" y="148110"/>
                    <a:pt x="150856" y="148225"/>
                  </a:cubicBezTo>
                  <a:cubicBezTo>
                    <a:pt x="150856" y="148225"/>
                    <a:pt x="150971" y="148225"/>
                    <a:pt x="151087" y="148225"/>
                  </a:cubicBezTo>
                  <a:cubicBezTo>
                    <a:pt x="151202" y="148225"/>
                    <a:pt x="151432" y="148225"/>
                    <a:pt x="151548" y="148225"/>
                  </a:cubicBezTo>
                  <a:lnTo>
                    <a:pt x="151548" y="61895"/>
                  </a:lnTo>
                  <a:close/>
                </a:path>
              </a:pathLst>
            </a:custGeom>
            <a:solidFill>
              <a:schemeClr val="accent6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78852C77-7C17-53D4-5C2A-434801E4B6A8}"/>
                </a:ext>
              </a:extLst>
            </p:cNvPr>
            <p:cNvSpPr/>
            <p:nvPr/>
          </p:nvSpPr>
          <p:spPr>
            <a:xfrm>
              <a:off x="6649734" y="2048401"/>
              <a:ext cx="1634338" cy="2041750"/>
            </a:xfrm>
            <a:custGeom>
              <a:avLst/>
              <a:gdLst>
                <a:gd name="connsiteX0" fmla="*/ 53365 w 204451"/>
                <a:gd name="connsiteY0" fmla="*/ 141425 h 255417"/>
                <a:gd name="connsiteX1" fmla="*/ 53365 w 204451"/>
                <a:gd name="connsiteY1" fmla="*/ 193407 h 255417"/>
                <a:gd name="connsiteX2" fmla="*/ 49215 w 204451"/>
                <a:gd name="connsiteY2" fmla="*/ 197557 h 255417"/>
                <a:gd name="connsiteX3" fmla="*/ 26740 w 204451"/>
                <a:gd name="connsiteY3" fmla="*/ 197557 h 255417"/>
                <a:gd name="connsiteX4" fmla="*/ 23628 w 204451"/>
                <a:gd name="connsiteY4" fmla="*/ 199862 h 255417"/>
                <a:gd name="connsiteX5" fmla="*/ 25126 w 204451"/>
                <a:gd name="connsiteY5" fmla="*/ 203435 h 255417"/>
                <a:gd name="connsiteX6" fmla="*/ 112377 w 204451"/>
                <a:gd name="connsiteY6" fmla="*/ 254956 h 255417"/>
                <a:gd name="connsiteX7" fmla="*/ 114797 w 204451"/>
                <a:gd name="connsiteY7" fmla="*/ 255302 h 255417"/>
                <a:gd name="connsiteX8" fmla="*/ 115604 w 204451"/>
                <a:gd name="connsiteY8" fmla="*/ 254956 h 255417"/>
                <a:gd name="connsiteX9" fmla="*/ 176921 w 204451"/>
                <a:gd name="connsiteY9" fmla="*/ 218765 h 255417"/>
                <a:gd name="connsiteX10" fmla="*/ 176921 w 204451"/>
                <a:gd name="connsiteY10" fmla="*/ 218765 h 255417"/>
                <a:gd name="connsiteX11" fmla="*/ 202854 w 204451"/>
                <a:gd name="connsiteY11" fmla="*/ 203435 h 255417"/>
                <a:gd name="connsiteX12" fmla="*/ 204353 w 204451"/>
                <a:gd name="connsiteY12" fmla="*/ 199862 h 255417"/>
                <a:gd name="connsiteX13" fmla="*/ 201241 w 204451"/>
                <a:gd name="connsiteY13" fmla="*/ 197557 h 255417"/>
                <a:gd name="connsiteX14" fmla="*/ 178996 w 204451"/>
                <a:gd name="connsiteY14" fmla="*/ 197557 h 255417"/>
                <a:gd name="connsiteX15" fmla="*/ 176115 w 204451"/>
                <a:gd name="connsiteY15" fmla="*/ 196404 h 255417"/>
                <a:gd name="connsiteX16" fmla="*/ 174962 w 204451"/>
                <a:gd name="connsiteY16" fmla="*/ 193522 h 255417"/>
                <a:gd name="connsiteX17" fmla="*/ 174962 w 204451"/>
                <a:gd name="connsiteY17" fmla="*/ 114684 h 255417"/>
                <a:gd name="connsiteX18" fmla="*/ 157097 w 204451"/>
                <a:gd name="connsiteY18" fmla="*/ 71692 h 255417"/>
                <a:gd name="connsiteX19" fmla="*/ 85406 w 204451"/>
                <a:gd name="connsiteY19" fmla="*/ 0 h 255417"/>
                <a:gd name="connsiteX20" fmla="*/ 69270 w 204451"/>
                <a:gd name="connsiteY20" fmla="*/ 62587 h 255417"/>
                <a:gd name="connsiteX21" fmla="*/ 61087 w 204451"/>
                <a:gd name="connsiteY21" fmla="*/ 70770 h 255417"/>
                <a:gd name="connsiteX22" fmla="*/ 0 w 204451"/>
                <a:gd name="connsiteY22" fmla="*/ 86561 h 255417"/>
                <a:gd name="connsiteX23" fmla="*/ 52097 w 204451"/>
                <a:gd name="connsiteY23" fmla="*/ 138658 h 255417"/>
                <a:gd name="connsiteX24" fmla="*/ 53249 w 204451"/>
                <a:gd name="connsiteY24" fmla="*/ 141540 h 25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451" h="255417">
                  <a:moveTo>
                    <a:pt x="53365" y="141425"/>
                  </a:moveTo>
                  <a:lnTo>
                    <a:pt x="53365" y="193407"/>
                  </a:lnTo>
                  <a:cubicBezTo>
                    <a:pt x="53365" y="195712"/>
                    <a:pt x="51520" y="197557"/>
                    <a:pt x="49215" y="197557"/>
                  </a:cubicBezTo>
                  <a:lnTo>
                    <a:pt x="26740" y="197557"/>
                  </a:lnTo>
                  <a:cubicBezTo>
                    <a:pt x="24435" y="197557"/>
                    <a:pt x="23858" y="199401"/>
                    <a:pt x="23628" y="199862"/>
                  </a:cubicBezTo>
                  <a:cubicBezTo>
                    <a:pt x="23513" y="200438"/>
                    <a:pt x="23167" y="202282"/>
                    <a:pt x="25126" y="203435"/>
                  </a:cubicBezTo>
                  <a:lnTo>
                    <a:pt x="112377" y="254956"/>
                  </a:lnTo>
                  <a:cubicBezTo>
                    <a:pt x="113068" y="255417"/>
                    <a:pt x="113991" y="255533"/>
                    <a:pt x="114797" y="255302"/>
                  </a:cubicBezTo>
                  <a:cubicBezTo>
                    <a:pt x="115028" y="255302"/>
                    <a:pt x="115374" y="255072"/>
                    <a:pt x="115604" y="254956"/>
                  </a:cubicBezTo>
                  <a:lnTo>
                    <a:pt x="176921" y="218765"/>
                  </a:lnTo>
                  <a:cubicBezTo>
                    <a:pt x="176921" y="218765"/>
                    <a:pt x="176921" y="218765"/>
                    <a:pt x="176921" y="218765"/>
                  </a:cubicBezTo>
                  <a:lnTo>
                    <a:pt x="202854" y="203435"/>
                  </a:lnTo>
                  <a:cubicBezTo>
                    <a:pt x="204814" y="202282"/>
                    <a:pt x="204468" y="200438"/>
                    <a:pt x="204353" y="199862"/>
                  </a:cubicBezTo>
                  <a:cubicBezTo>
                    <a:pt x="204238" y="199285"/>
                    <a:pt x="203546" y="197557"/>
                    <a:pt x="201241" y="197557"/>
                  </a:cubicBezTo>
                  <a:lnTo>
                    <a:pt x="178996" y="197557"/>
                  </a:lnTo>
                  <a:cubicBezTo>
                    <a:pt x="177959" y="197557"/>
                    <a:pt x="176921" y="197095"/>
                    <a:pt x="176115" y="196404"/>
                  </a:cubicBezTo>
                  <a:cubicBezTo>
                    <a:pt x="175308" y="195712"/>
                    <a:pt x="174962" y="194560"/>
                    <a:pt x="174962" y="193522"/>
                  </a:cubicBezTo>
                  <a:lnTo>
                    <a:pt x="174962" y="114684"/>
                  </a:lnTo>
                  <a:cubicBezTo>
                    <a:pt x="174962" y="98433"/>
                    <a:pt x="168623" y="83218"/>
                    <a:pt x="157097" y="71692"/>
                  </a:cubicBezTo>
                  <a:lnTo>
                    <a:pt x="85406" y="0"/>
                  </a:lnTo>
                  <a:lnTo>
                    <a:pt x="69270" y="62587"/>
                  </a:lnTo>
                  <a:cubicBezTo>
                    <a:pt x="68233" y="66621"/>
                    <a:pt x="65121" y="69733"/>
                    <a:pt x="61087" y="70770"/>
                  </a:cubicBezTo>
                  <a:lnTo>
                    <a:pt x="0" y="86561"/>
                  </a:lnTo>
                  <a:lnTo>
                    <a:pt x="52097" y="138658"/>
                  </a:lnTo>
                  <a:cubicBezTo>
                    <a:pt x="52904" y="139465"/>
                    <a:pt x="53249" y="140503"/>
                    <a:pt x="53249" y="141540"/>
                  </a:cubicBezTo>
                  <a:close/>
                </a:path>
              </a:pathLst>
            </a:custGeom>
            <a:solidFill>
              <a:schemeClr val="accent4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5469D11-F5B4-F3B3-7F24-7EAEB4DFCC97}"/>
                </a:ext>
              </a:extLst>
            </p:cNvPr>
            <p:cNvSpPr/>
            <p:nvPr/>
          </p:nvSpPr>
          <p:spPr>
            <a:xfrm>
              <a:off x="4141818" y="1790353"/>
              <a:ext cx="1656729" cy="1573753"/>
            </a:xfrm>
            <a:custGeom>
              <a:avLst/>
              <a:gdLst>
                <a:gd name="connsiteX0" fmla="*/ 66965 w 207252"/>
                <a:gd name="connsiteY0" fmla="*/ 164369 h 196872"/>
                <a:gd name="connsiteX1" fmla="*/ 122058 w 207252"/>
                <a:gd name="connsiteY1" fmla="*/ 196872 h 196872"/>
                <a:gd name="connsiteX2" fmla="*/ 122058 w 207252"/>
                <a:gd name="connsiteY2" fmla="*/ 173705 h 196872"/>
                <a:gd name="connsiteX3" fmla="*/ 123211 w 207252"/>
                <a:gd name="connsiteY3" fmla="*/ 170824 h 196872"/>
                <a:gd name="connsiteX4" fmla="*/ 180495 w 207252"/>
                <a:gd name="connsiteY4" fmla="*/ 113539 h 196872"/>
                <a:gd name="connsiteX5" fmla="*/ 181878 w 207252"/>
                <a:gd name="connsiteY5" fmla="*/ 112617 h 196872"/>
                <a:gd name="connsiteX6" fmla="*/ 183376 w 207252"/>
                <a:gd name="connsiteY6" fmla="*/ 112271 h 196872"/>
                <a:gd name="connsiteX7" fmla="*/ 186257 w 207252"/>
                <a:gd name="connsiteY7" fmla="*/ 113424 h 196872"/>
                <a:gd name="connsiteX8" fmla="*/ 201932 w 207252"/>
                <a:gd name="connsiteY8" fmla="*/ 129099 h 196872"/>
                <a:gd name="connsiteX9" fmla="*/ 203085 w 207252"/>
                <a:gd name="connsiteY9" fmla="*/ 129906 h 196872"/>
                <a:gd name="connsiteX10" fmla="*/ 203892 w 207252"/>
                <a:gd name="connsiteY10" fmla="*/ 130021 h 196872"/>
                <a:gd name="connsiteX11" fmla="*/ 205621 w 207252"/>
                <a:gd name="connsiteY11" fmla="*/ 129560 h 196872"/>
                <a:gd name="connsiteX12" fmla="*/ 207119 w 207252"/>
                <a:gd name="connsiteY12" fmla="*/ 127716 h 196872"/>
                <a:gd name="connsiteX13" fmla="*/ 207119 w 207252"/>
                <a:gd name="connsiteY13" fmla="*/ 125987 h 196872"/>
                <a:gd name="connsiteX14" fmla="*/ 199627 w 207252"/>
                <a:gd name="connsiteY14" fmla="*/ 96942 h 196872"/>
                <a:gd name="connsiteX15" fmla="*/ 199627 w 207252"/>
                <a:gd name="connsiteY15" fmla="*/ 96942 h 196872"/>
                <a:gd name="connsiteX16" fmla="*/ 181762 w 207252"/>
                <a:gd name="connsiteY16" fmla="*/ 27785 h 196872"/>
                <a:gd name="connsiteX17" fmla="*/ 179457 w 207252"/>
                <a:gd name="connsiteY17" fmla="*/ 25480 h 196872"/>
                <a:gd name="connsiteX18" fmla="*/ 81257 w 207252"/>
                <a:gd name="connsiteY18" fmla="*/ 123 h 196872"/>
                <a:gd name="connsiteX19" fmla="*/ 77684 w 207252"/>
                <a:gd name="connsiteY19" fmla="*/ 1621 h 196872"/>
                <a:gd name="connsiteX20" fmla="*/ 78145 w 207252"/>
                <a:gd name="connsiteY20" fmla="*/ 5425 h 196872"/>
                <a:gd name="connsiteX21" fmla="*/ 94166 w 207252"/>
                <a:gd name="connsiteY21" fmla="*/ 21446 h 196872"/>
                <a:gd name="connsiteX22" fmla="*/ 94166 w 207252"/>
                <a:gd name="connsiteY22" fmla="*/ 27209 h 196872"/>
                <a:gd name="connsiteX23" fmla="*/ 17865 w 207252"/>
                <a:gd name="connsiteY23" fmla="*/ 103511 h 196872"/>
                <a:gd name="connsiteX24" fmla="*/ 0 w 207252"/>
                <a:gd name="connsiteY24" fmla="*/ 146504 h 196872"/>
                <a:gd name="connsiteX25" fmla="*/ 0 w 207252"/>
                <a:gd name="connsiteY25" fmla="*/ 196527 h 196872"/>
                <a:gd name="connsiteX26" fmla="*/ 54978 w 207252"/>
                <a:gd name="connsiteY26" fmla="*/ 164138 h 196872"/>
                <a:gd name="connsiteX27" fmla="*/ 66504 w 207252"/>
                <a:gd name="connsiteY27" fmla="*/ 164138 h 19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7252" h="196872">
                  <a:moveTo>
                    <a:pt x="66965" y="164369"/>
                  </a:moveTo>
                  <a:lnTo>
                    <a:pt x="122058" y="196872"/>
                  </a:lnTo>
                  <a:lnTo>
                    <a:pt x="122058" y="173705"/>
                  </a:lnTo>
                  <a:cubicBezTo>
                    <a:pt x="122058" y="172668"/>
                    <a:pt x="122520" y="171630"/>
                    <a:pt x="123211" y="170824"/>
                  </a:cubicBezTo>
                  <a:lnTo>
                    <a:pt x="180495" y="113539"/>
                  </a:lnTo>
                  <a:cubicBezTo>
                    <a:pt x="180840" y="113193"/>
                    <a:pt x="181301" y="112848"/>
                    <a:pt x="181878" y="112617"/>
                  </a:cubicBezTo>
                  <a:cubicBezTo>
                    <a:pt x="182338" y="112386"/>
                    <a:pt x="182915" y="112271"/>
                    <a:pt x="183376" y="112271"/>
                  </a:cubicBezTo>
                  <a:cubicBezTo>
                    <a:pt x="184413" y="112271"/>
                    <a:pt x="185450" y="112617"/>
                    <a:pt x="186257" y="113424"/>
                  </a:cubicBezTo>
                  <a:lnTo>
                    <a:pt x="201932" y="129099"/>
                  </a:lnTo>
                  <a:cubicBezTo>
                    <a:pt x="202278" y="129445"/>
                    <a:pt x="202739" y="129791"/>
                    <a:pt x="203085" y="129906"/>
                  </a:cubicBezTo>
                  <a:cubicBezTo>
                    <a:pt x="203431" y="129906"/>
                    <a:pt x="203661" y="130021"/>
                    <a:pt x="203892" y="130021"/>
                  </a:cubicBezTo>
                  <a:cubicBezTo>
                    <a:pt x="204699" y="130021"/>
                    <a:pt x="205390" y="129676"/>
                    <a:pt x="205621" y="129560"/>
                  </a:cubicBezTo>
                  <a:cubicBezTo>
                    <a:pt x="205966" y="129330"/>
                    <a:pt x="206773" y="128754"/>
                    <a:pt x="207119" y="127716"/>
                  </a:cubicBezTo>
                  <a:cubicBezTo>
                    <a:pt x="207234" y="127255"/>
                    <a:pt x="207349" y="126679"/>
                    <a:pt x="207119" y="125987"/>
                  </a:cubicBezTo>
                  <a:lnTo>
                    <a:pt x="199627" y="96942"/>
                  </a:lnTo>
                  <a:cubicBezTo>
                    <a:pt x="199627" y="96942"/>
                    <a:pt x="199627" y="96942"/>
                    <a:pt x="199627" y="96942"/>
                  </a:cubicBezTo>
                  <a:lnTo>
                    <a:pt x="181762" y="27785"/>
                  </a:lnTo>
                  <a:cubicBezTo>
                    <a:pt x="181416" y="26633"/>
                    <a:pt x="180610" y="25826"/>
                    <a:pt x="179457" y="25480"/>
                  </a:cubicBezTo>
                  <a:lnTo>
                    <a:pt x="81257" y="123"/>
                  </a:lnTo>
                  <a:cubicBezTo>
                    <a:pt x="79067" y="-453"/>
                    <a:pt x="78030" y="1160"/>
                    <a:pt x="77684" y="1621"/>
                  </a:cubicBezTo>
                  <a:cubicBezTo>
                    <a:pt x="77453" y="2082"/>
                    <a:pt x="76647" y="3811"/>
                    <a:pt x="78145" y="5425"/>
                  </a:cubicBezTo>
                  <a:lnTo>
                    <a:pt x="94166" y="21446"/>
                  </a:lnTo>
                  <a:cubicBezTo>
                    <a:pt x="95780" y="23060"/>
                    <a:pt x="95780" y="25595"/>
                    <a:pt x="94166" y="27209"/>
                  </a:cubicBezTo>
                  <a:lnTo>
                    <a:pt x="17865" y="103511"/>
                  </a:lnTo>
                  <a:cubicBezTo>
                    <a:pt x="6339" y="115037"/>
                    <a:pt x="0" y="130252"/>
                    <a:pt x="0" y="146504"/>
                  </a:cubicBezTo>
                  <a:lnTo>
                    <a:pt x="0" y="196527"/>
                  </a:lnTo>
                  <a:lnTo>
                    <a:pt x="54978" y="164138"/>
                  </a:lnTo>
                  <a:cubicBezTo>
                    <a:pt x="58551" y="162064"/>
                    <a:pt x="62931" y="162064"/>
                    <a:pt x="66504" y="164138"/>
                  </a:cubicBezTo>
                  <a:close/>
                </a:path>
              </a:pathLst>
            </a:custGeom>
            <a:solidFill>
              <a:srgbClr val="F595A6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AA6BA9D4-66BC-9393-E1AD-33196806C068}"/>
                </a:ext>
              </a:extLst>
            </p:cNvPr>
            <p:cNvSpPr/>
            <p:nvPr/>
          </p:nvSpPr>
          <p:spPr>
            <a:xfrm>
              <a:off x="5105550" y="1009096"/>
              <a:ext cx="2240779" cy="1743286"/>
            </a:xfrm>
            <a:custGeom>
              <a:avLst/>
              <a:gdLst>
                <a:gd name="connsiteX0" fmla="*/ 121136 w 280315"/>
                <a:gd name="connsiteY0" fmla="*/ 150069 h 218080"/>
                <a:gd name="connsiteX1" fmla="*/ 124018 w 280315"/>
                <a:gd name="connsiteY1" fmla="*/ 148917 h 218080"/>
                <a:gd name="connsiteX2" fmla="*/ 126899 w 280315"/>
                <a:gd name="connsiteY2" fmla="*/ 150069 h 218080"/>
                <a:gd name="connsiteX3" fmla="*/ 167470 w 280315"/>
                <a:gd name="connsiteY3" fmla="*/ 190641 h 218080"/>
                <a:gd name="connsiteX4" fmla="*/ 168623 w 280315"/>
                <a:gd name="connsiteY4" fmla="*/ 193522 h 218080"/>
                <a:gd name="connsiteX5" fmla="*/ 168623 w 280315"/>
                <a:gd name="connsiteY5" fmla="*/ 194329 h 218080"/>
                <a:gd name="connsiteX6" fmla="*/ 167470 w 280315"/>
                <a:gd name="connsiteY6" fmla="*/ 196404 h 218080"/>
                <a:gd name="connsiteX7" fmla="*/ 151219 w 280315"/>
                <a:gd name="connsiteY7" fmla="*/ 212656 h 218080"/>
                <a:gd name="connsiteX8" fmla="*/ 150758 w 280315"/>
                <a:gd name="connsiteY8" fmla="*/ 216459 h 218080"/>
                <a:gd name="connsiteX9" fmla="*/ 154331 w 280315"/>
                <a:gd name="connsiteY9" fmla="*/ 217958 h 218080"/>
                <a:gd name="connsiteX10" fmla="*/ 252531 w 280315"/>
                <a:gd name="connsiteY10" fmla="*/ 192600 h 218080"/>
                <a:gd name="connsiteX11" fmla="*/ 254836 w 280315"/>
                <a:gd name="connsiteY11" fmla="*/ 190295 h 218080"/>
                <a:gd name="connsiteX12" fmla="*/ 272816 w 280315"/>
                <a:gd name="connsiteY12" fmla="*/ 120678 h 218080"/>
                <a:gd name="connsiteX13" fmla="*/ 272816 w 280315"/>
                <a:gd name="connsiteY13" fmla="*/ 120678 h 218080"/>
                <a:gd name="connsiteX14" fmla="*/ 280193 w 280315"/>
                <a:gd name="connsiteY14" fmla="*/ 92093 h 218080"/>
                <a:gd name="connsiteX15" fmla="*/ 278694 w 280315"/>
                <a:gd name="connsiteY15" fmla="*/ 88520 h 218080"/>
                <a:gd name="connsiteX16" fmla="*/ 274891 w 280315"/>
                <a:gd name="connsiteY16" fmla="*/ 88981 h 218080"/>
                <a:gd name="connsiteX17" fmla="*/ 259561 w 280315"/>
                <a:gd name="connsiteY17" fmla="*/ 104311 h 218080"/>
                <a:gd name="connsiteX18" fmla="*/ 256680 w 280315"/>
                <a:gd name="connsiteY18" fmla="*/ 105463 h 218080"/>
                <a:gd name="connsiteX19" fmla="*/ 253799 w 280315"/>
                <a:gd name="connsiteY19" fmla="*/ 104311 h 218080"/>
                <a:gd name="connsiteX20" fmla="*/ 167355 w 280315"/>
                <a:gd name="connsiteY20" fmla="*/ 17865 h 218080"/>
                <a:gd name="connsiteX21" fmla="*/ 124364 w 280315"/>
                <a:gd name="connsiteY21" fmla="*/ 0 h 218080"/>
                <a:gd name="connsiteX22" fmla="*/ 81372 w 280315"/>
                <a:gd name="connsiteY22" fmla="*/ 17865 h 218080"/>
                <a:gd name="connsiteX23" fmla="*/ 0 w 280315"/>
                <a:gd name="connsiteY23" fmla="*/ 99239 h 218080"/>
                <a:gd name="connsiteX24" fmla="*/ 61548 w 280315"/>
                <a:gd name="connsiteY24" fmla="*/ 115145 h 218080"/>
                <a:gd name="connsiteX25" fmla="*/ 69731 w 280315"/>
                <a:gd name="connsiteY25" fmla="*/ 123329 h 218080"/>
                <a:gd name="connsiteX26" fmla="*/ 85752 w 280315"/>
                <a:gd name="connsiteY26" fmla="*/ 185569 h 218080"/>
                <a:gd name="connsiteX27" fmla="*/ 121482 w 280315"/>
                <a:gd name="connsiteY27" fmla="*/ 149839 h 21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0315" h="218080">
                  <a:moveTo>
                    <a:pt x="121136" y="150069"/>
                  </a:moveTo>
                  <a:cubicBezTo>
                    <a:pt x="121943" y="149262"/>
                    <a:pt x="122980" y="148917"/>
                    <a:pt x="124018" y="148917"/>
                  </a:cubicBezTo>
                  <a:cubicBezTo>
                    <a:pt x="125055" y="148917"/>
                    <a:pt x="126092" y="149262"/>
                    <a:pt x="126899" y="150069"/>
                  </a:cubicBezTo>
                  <a:lnTo>
                    <a:pt x="167470" y="190641"/>
                  </a:lnTo>
                  <a:cubicBezTo>
                    <a:pt x="168277" y="191448"/>
                    <a:pt x="168623" y="192485"/>
                    <a:pt x="168623" y="193522"/>
                  </a:cubicBezTo>
                  <a:cubicBezTo>
                    <a:pt x="168623" y="194560"/>
                    <a:pt x="168623" y="194099"/>
                    <a:pt x="168623" y="194329"/>
                  </a:cubicBezTo>
                  <a:cubicBezTo>
                    <a:pt x="168507" y="195136"/>
                    <a:pt x="168046" y="195828"/>
                    <a:pt x="167470" y="196404"/>
                  </a:cubicBezTo>
                  <a:lnTo>
                    <a:pt x="151219" y="212656"/>
                  </a:lnTo>
                  <a:cubicBezTo>
                    <a:pt x="149605" y="214269"/>
                    <a:pt x="150412" y="215998"/>
                    <a:pt x="150758" y="216459"/>
                  </a:cubicBezTo>
                  <a:cubicBezTo>
                    <a:pt x="150988" y="216920"/>
                    <a:pt x="152141" y="218534"/>
                    <a:pt x="154331" y="217958"/>
                  </a:cubicBezTo>
                  <a:lnTo>
                    <a:pt x="252531" y="192600"/>
                  </a:lnTo>
                  <a:cubicBezTo>
                    <a:pt x="253683" y="192254"/>
                    <a:pt x="254490" y="191448"/>
                    <a:pt x="254836" y="190295"/>
                  </a:cubicBezTo>
                  <a:lnTo>
                    <a:pt x="272816" y="120678"/>
                  </a:lnTo>
                  <a:cubicBezTo>
                    <a:pt x="272816" y="120678"/>
                    <a:pt x="272816" y="120678"/>
                    <a:pt x="272816" y="120678"/>
                  </a:cubicBezTo>
                  <a:lnTo>
                    <a:pt x="280193" y="92093"/>
                  </a:lnTo>
                  <a:cubicBezTo>
                    <a:pt x="280769" y="89903"/>
                    <a:pt x="279155" y="88866"/>
                    <a:pt x="278694" y="88520"/>
                  </a:cubicBezTo>
                  <a:cubicBezTo>
                    <a:pt x="278233" y="88174"/>
                    <a:pt x="276504" y="87483"/>
                    <a:pt x="274891" y="88981"/>
                  </a:cubicBezTo>
                  <a:lnTo>
                    <a:pt x="259561" y="104311"/>
                  </a:lnTo>
                  <a:cubicBezTo>
                    <a:pt x="258755" y="105118"/>
                    <a:pt x="257717" y="105463"/>
                    <a:pt x="256680" y="105463"/>
                  </a:cubicBezTo>
                  <a:cubicBezTo>
                    <a:pt x="255643" y="105463"/>
                    <a:pt x="254605" y="105002"/>
                    <a:pt x="253799" y="104311"/>
                  </a:cubicBezTo>
                  <a:lnTo>
                    <a:pt x="167355" y="17865"/>
                  </a:lnTo>
                  <a:cubicBezTo>
                    <a:pt x="155829" y="6339"/>
                    <a:pt x="140615" y="0"/>
                    <a:pt x="124364" y="0"/>
                  </a:cubicBezTo>
                  <a:cubicBezTo>
                    <a:pt x="108112" y="0"/>
                    <a:pt x="92898" y="6339"/>
                    <a:pt x="81372" y="17865"/>
                  </a:cubicBezTo>
                  <a:lnTo>
                    <a:pt x="0" y="99239"/>
                  </a:lnTo>
                  <a:lnTo>
                    <a:pt x="61548" y="115145"/>
                  </a:lnTo>
                  <a:cubicBezTo>
                    <a:pt x="65582" y="116183"/>
                    <a:pt x="68694" y="119295"/>
                    <a:pt x="69731" y="123329"/>
                  </a:cubicBezTo>
                  <a:lnTo>
                    <a:pt x="85752" y="185569"/>
                  </a:lnTo>
                  <a:lnTo>
                    <a:pt x="121482" y="149839"/>
                  </a:lnTo>
                  <a:close/>
                </a:path>
              </a:pathLst>
            </a:custGeom>
            <a:solidFill>
              <a:schemeClr val="accent1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Graphic 10" descr="Hourglass 30% with solid fill">
              <a:extLst>
                <a:ext uri="{FF2B5EF4-FFF2-40B4-BE49-F238E27FC236}">
                  <a16:creationId xmlns:a16="http://schemas.microsoft.com/office/drawing/2014/main" xmlns="" id="{C7D1FD57-0D2A-2AEF-7ACF-8227F34A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235738" y="4751310"/>
              <a:ext cx="599174" cy="599175"/>
            </a:xfrm>
            <a:prstGeom prst="rect">
              <a:avLst/>
            </a:prstGeom>
          </p:spPr>
        </p:pic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xmlns="" id="{7FC7F59A-1EB6-822F-F366-B4BF1FDD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7853" y="4821494"/>
              <a:ext cx="665653" cy="665653"/>
            </a:xfrm>
            <a:prstGeom prst="rect">
              <a:avLst/>
            </a:prstGeom>
          </p:spPr>
        </p:pic>
        <p:pic>
          <p:nvPicPr>
            <p:cNvPr id="14" name="Graphic 13" descr="Gears with solid fill">
              <a:extLst>
                <a:ext uri="{FF2B5EF4-FFF2-40B4-BE49-F238E27FC236}">
                  <a16:creationId xmlns:a16="http://schemas.microsoft.com/office/drawing/2014/main" xmlns="" id="{A0E4A74C-52D4-4CC6-2D99-44A820FEA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160276" y="3847318"/>
              <a:ext cx="665653" cy="6656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59700F-70A5-7A5F-F6DE-99A33E51A5F4}"/>
                </a:ext>
              </a:extLst>
            </p:cNvPr>
            <p:cNvSpPr txBox="1"/>
            <p:nvPr/>
          </p:nvSpPr>
          <p:spPr>
            <a:xfrm>
              <a:off x="6489435" y="2070918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D325459-4AF8-0DAA-FBB6-A956909AC7BB}"/>
                </a:ext>
              </a:extLst>
            </p:cNvPr>
            <p:cNvSpPr txBox="1"/>
            <p:nvPr/>
          </p:nvSpPr>
          <p:spPr>
            <a:xfrm>
              <a:off x="7216427" y="3485136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D68680-509A-46CA-711C-07C655E23860}"/>
                </a:ext>
              </a:extLst>
            </p:cNvPr>
            <p:cNvSpPr txBox="1"/>
            <p:nvPr/>
          </p:nvSpPr>
          <p:spPr>
            <a:xfrm>
              <a:off x="6618611" y="4909346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0199EBC-A7CC-9872-004E-27E63067F616}"/>
                </a:ext>
              </a:extLst>
            </p:cNvPr>
            <p:cNvSpPr txBox="1"/>
            <p:nvPr/>
          </p:nvSpPr>
          <p:spPr>
            <a:xfrm>
              <a:off x="4670973" y="4909346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0CC1D8-B229-B506-47E3-2FA0D93EE4D7}"/>
                </a:ext>
              </a:extLst>
            </p:cNvPr>
            <p:cNvSpPr txBox="1"/>
            <p:nvPr/>
          </p:nvSpPr>
          <p:spPr>
            <a:xfrm>
              <a:off x="4286435" y="3309575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5C88F15-6F8B-1E80-E6D0-C43C32690DAE}"/>
                </a:ext>
              </a:extLst>
            </p:cNvPr>
            <p:cNvSpPr txBox="1"/>
            <p:nvPr/>
          </p:nvSpPr>
          <p:spPr>
            <a:xfrm>
              <a:off x="4984039" y="2045434"/>
              <a:ext cx="687796" cy="4363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>
                  <a:solidFill>
                    <a:srgbClr val="94165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470802" y="587815"/>
            <a:ext cx="11289661" cy="912572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000" b="1" dirty="0" smtClean="0">
                <a:latin typeface="+mn-lt"/>
              </a:rPr>
              <a:t>Procedura naboru projektów „Razem Bezpiecznej” na lata 2025-2028</a:t>
            </a:r>
            <a:endParaRPr lang="pl-PL" sz="2000" b="1" dirty="0">
              <a:latin typeface="+mn-lt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69FA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22" y="3339178"/>
            <a:ext cx="812309" cy="812309"/>
          </a:xfrm>
          <a:prstGeom prst="rect">
            <a:avLst/>
          </a:prstGeom>
          <a:solidFill>
            <a:srgbClr val="969FA7"/>
          </a:solidFill>
          <a:ln>
            <a:noFill/>
          </a:ln>
        </p:spPr>
      </p:pic>
      <p:pic>
        <p:nvPicPr>
          <p:cNvPr id="60" name="Graphic 37" descr="Tools with solid fill">
            <a:extLst>
              <a:ext uri="{FF2B5EF4-FFF2-40B4-BE49-F238E27FC236}">
                <a16:creationId xmlns:a16="http://schemas.microsoft.com/office/drawing/2014/main" xmlns="" id="{724B32F9-4ABB-07D3-E400-1409CD8FD21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21070" y="4703939"/>
            <a:ext cx="685800" cy="6858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6" y="2986004"/>
            <a:ext cx="670474" cy="670474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1" y="1650372"/>
            <a:ext cx="1396965" cy="10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Harmonogramu </a:t>
            </a:r>
            <a:r>
              <a:rPr lang="pl-PL" b="1" dirty="0"/>
              <a:t>realizacji działań w ramach Programu w 2025 roku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148108"/>
              </p:ext>
            </p:extLst>
          </p:nvPr>
        </p:nvGraphicFramePr>
        <p:xfrm>
          <a:off x="163266" y="1897140"/>
          <a:ext cx="11865468" cy="4828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5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840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31 marca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Rada Ministrów przyjęła uchwałę w sprawie „Rządowego programu ograniczania przestępczości i aspołecznych zachowań Razem bezpieczniej na lata 2025-2028”</a:t>
                      </a:r>
                      <a:r>
                        <a:rPr lang="pl-PL" sz="1600" baseline="0" dirty="0" smtClean="0"/>
                        <a:t> 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40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17 kwietnia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publikacja uchwały w sprawie „Rządowego programu ograniczania przestępczości i aspołecznych zachowań Razem bezpieczniej na lata 2025-2028” w Monitorze Polski</a:t>
                      </a:r>
                      <a:r>
                        <a:rPr lang="pl-PL" sz="1600" baseline="0" dirty="0" smtClean="0"/>
                        <a:t> 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29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22 kwietnia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przekazanie treści uchwały w sprawie „Rządowego programu ograniczania przestępczości i aspołecznych zachowań Razem bezpieczniej na lata 2025-2028” wojewodom celem zapoznania samorządów z nową formułą Programu</a:t>
                      </a:r>
                      <a:r>
                        <a:rPr lang="pl-PL" sz="1600" baseline="0" dirty="0" smtClean="0"/>
                        <a:t> 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29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 maja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podpisanie i opublikowanie zarządzenia Ministra Spraw Wewnętrznych i Administracji w sprawie Zespołu monitorującego do spraw realizacji Rządowego programu ograniczania przestępczości i aspołecznych zachowań Razem bezpieczniej na lata 2025-2028</a:t>
                      </a:r>
                      <a:r>
                        <a:rPr lang="pl-PL" sz="1600" baseline="0" dirty="0" smtClean="0"/>
                        <a:t> 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40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 maja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pierwsze posiedzenie Zespołu monitorującego do spraw realizacji Rządowego programu ograniczania przestępczości i aspołecznych zachowań Razem bezpieczniej na lata 2025-2028</a:t>
                      </a:r>
                      <a:r>
                        <a:rPr lang="pl-PL" sz="1600" baseline="0" dirty="0" smtClean="0"/>
                        <a:t> 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758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 maja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przedłożenie Ministrowi Spraw Wewnętrznych i Administracji, który jest Koordynatorem „Rządowego programu ograniczania przestępczości i aspołecznych zachowań Razem bezpieczniej na lata 2025-2028” ustaleń wypracowanych przez Zespołu monitorujący oraz przesłanie do urzędów wojewódzkich informacji nt. terminów składania wniosków wraz ze wzorami dokumentów </a:t>
                      </a:r>
                      <a:r>
                        <a:rPr lang="pl-PL" sz="1600" baseline="0" dirty="0" smtClean="0"/>
                        <a:t>(zrealizowane)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1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cd. </a:t>
            </a:r>
            <a:r>
              <a:rPr lang="pl-PL" b="1" dirty="0" smtClean="0"/>
              <a:t>Harmonogramu </a:t>
            </a:r>
            <a:r>
              <a:rPr lang="pl-PL" b="1" dirty="0"/>
              <a:t>realizacji działań w ramach Programu w 2025 roku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491387"/>
              </p:ext>
            </p:extLst>
          </p:nvPr>
        </p:nvGraphicFramePr>
        <p:xfrm>
          <a:off x="163266" y="1879385"/>
          <a:ext cx="11865468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9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23 maja 2025 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spotkanie on-line z wojewódzkimi koordynatorami Programu</a:t>
                      </a:r>
                      <a:endParaRPr lang="pl-PL" sz="1600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30 czerwca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termin przesyłania projektów przez urzędy wojewódzkie,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7-11 lipca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obiegowa ocena projektów przez członków Zespołu,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14 lipca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przedłożenie Ministrowi Spraw Wewnętrznych i Administracji propozycji projektów do dofinansowania z rezerwy celowej,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16 lipca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opublikowanie list projektów wybranych do dofinansowania z rezerwy celowej oraz przesłanie pisma do Ministerstwa Finansów </a:t>
                      </a:r>
                      <a:r>
                        <a:rPr lang="pl-PL" sz="1600" dirty="0" err="1" smtClean="0"/>
                        <a:t>ws</a:t>
                      </a:r>
                      <a:r>
                        <a:rPr lang="pl-PL" sz="1600" dirty="0" smtClean="0"/>
                        <a:t> dokonanego podziału rezerwy celowej na poszczególnych dysponentów,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II połowa lipca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pl-PL" sz="1600" dirty="0" smtClean="0"/>
                        <a:t>bieżące </a:t>
                      </a:r>
                      <a:r>
                        <a:rPr lang="pl-PL" sz="1600" dirty="0" err="1" smtClean="0"/>
                        <a:t>współakceptowanie</a:t>
                      </a:r>
                      <a:r>
                        <a:rPr lang="pl-PL" sz="1600" dirty="0" smtClean="0"/>
                        <a:t> wniosków o wydanie decyzji budżetowej,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Grudzień 2025 r.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organizacja ogólnopolskiej konferencji „Razem bezpieczniej”,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Grudzień 2025 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trzecie posiedzenie Zespołu </a:t>
                      </a:r>
                      <a:r>
                        <a:rPr lang="pl-PL" sz="1600" dirty="0" err="1" smtClean="0"/>
                        <a:t>ws</a:t>
                      </a:r>
                      <a:r>
                        <a:rPr lang="pl-PL" sz="1600" dirty="0" smtClean="0"/>
                        <a:t> omówienie spraw bieżących związanych z realizacją Programu wraz określeniem projektu harmonogramu i opracowaniem propozycji zasad naboru projektów na 2026 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b="1" dirty="0" smtClean="0"/>
              <a:t>podział </a:t>
            </a:r>
            <a:r>
              <a:rPr lang="pl-PL" b="1" dirty="0"/>
              <a:t>rezerwy </a:t>
            </a:r>
            <a:r>
              <a:rPr lang="pl-PL" b="1" dirty="0" smtClean="0"/>
              <a:t>celowej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581192" y="1941922"/>
            <a:ext cx="11029616" cy="4260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Minister Spraw Wewnętrznych Administracji zdecydował o podziale kwoty 12 </a:t>
            </a:r>
            <a:r>
              <a:rPr lang="pl-PL" sz="2000" dirty="0">
                <a:solidFill>
                  <a:schemeClr val="tx1"/>
                </a:solidFill>
              </a:rPr>
              <a:t>000 000,00 zł </a:t>
            </a:r>
            <a:r>
              <a:rPr lang="pl-PL" sz="2000" dirty="0" smtClean="0">
                <a:solidFill>
                  <a:schemeClr val="tx1"/>
                </a:solidFill>
              </a:rPr>
              <a:t>zabezpieczonej </a:t>
            </a:r>
            <a:r>
              <a:rPr lang="pl-PL" sz="2000" dirty="0">
                <a:solidFill>
                  <a:schemeClr val="tx1"/>
                </a:solidFill>
              </a:rPr>
              <a:t>w budżecie państwa w 2025 roku na realizację </a:t>
            </a:r>
            <a:r>
              <a:rPr lang="pl-PL" sz="2000" dirty="0" smtClean="0">
                <a:solidFill>
                  <a:schemeClr val="tx1"/>
                </a:solidFill>
              </a:rPr>
              <a:t>Programu </a:t>
            </a:r>
            <a:r>
              <a:rPr lang="pl-PL" sz="2000" i="1" dirty="0">
                <a:solidFill>
                  <a:schemeClr val="tx1"/>
                </a:solidFill>
              </a:rPr>
              <a:t>Razem </a:t>
            </a:r>
            <a:r>
              <a:rPr lang="pl-PL" sz="2000" i="1" dirty="0" smtClean="0">
                <a:solidFill>
                  <a:schemeClr val="tx1"/>
                </a:solidFill>
              </a:rPr>
              <a:t>bezpieczniej </a:t>
            </a:r>
            <a:r>
              <a:rPr lang="pl-PL" sz="2000" dirty="0" smtClean="0">
                <a:solidFill>
                  <a:schemeClr val="tx1"/>
                </a:solidFill>
              </a:rPr>
              <a:t>na zasadzie: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120 </a:t>
            </a:r>
            <a:r>
              <a:rPr lang="pl-PL" sz="2000" b="1" dirty="0">
                <a:solidFill>
                  <a:schemeClr val="tx1"/>
                </a:solidFill>
              </a:rPr>
              <a:t>000,00 zł dofinansowania na projekt bez względu na </a:t>
            </a:r>
            <a:r>
              <a:rPr lang="pl-PL" sz="2000" b="1" dirty="0" smtClean="0">
                <a:solidFill>
                  <a:schemeClr val="tx1"/>
                </a:solidFill>
              </a:rPr>
              <a:t>cel</a:t>
            </a:r>
          </a:p>
          <a:p>
            <a:pPr marL="0" indent="0" algn="ctr">
              <a:buNone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Ponadto ustala się maksymalną liczbę projektów przesyłanych przez urzędy wojewódzkie na poziomie - </a:t>
            </a:r>
            <a:r>
              <a:rPr lang="pl-PL" sz="2000" b="1" u="sng" dirty="0" smtClean="0">
                <a:solidFill>
                  <a:schemeClr val="tx1"/>
                </a:solidFill>
              </a:rPr>
              <a:t>10 </a:t>
            </a:r>
            <a:r>
              <a:rPr lang="pl-PL" sz="2000" b="1" u="sng" dirty="0">
                <a:solidFill>
                  <a:schemeClr val="tx1"/>
                </a:solidFill>
              </a:rPr>
              <a:t>projektów </a:t>
            </a:r>
            <a:r>
              <a:rPr lang="pl-PL" sz="2000" b="1" dirty="0">
                <a:solidFill>
                  <a:schemeClr val="tx1"/>
                </a:solidFill>
              </a:rPr>
              <a:t>(w ramach obu celów łącznie</a:t>
            </a:r>
            <a:r>
              <a:rPr lang="pl-PL" sz="2000" b="1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07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l-PL" b="1" dirty="0"/>
              <a:t>określenie </a:t>
            </a:r>
            <a:r>
              <a:rPr lang="pl-PL" b="1" dirty="0" smtClean="0"/>
              <a:t>priorytetowych kierunków działań </a:t>
            </a:r>
            <a:br>
              <a:rPr lang="pl-PL" b="1" dirty="0" smtClean="0"/>
            </a:br>
            <a:r>
              <a:rPr lang="pl-PL" b="1" dirty="0" smtClean="0"/>
              <a:t>do </a:t>
            </a:r>
            <a:r>
              <a:rPr lang="pl-PL" b="1" dirty="0"/>
              <a:t>dofinansowania w ramach celów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819" y="1715956"/>
            <a:ext cx="11860567" cy="514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Decyzją Zespołu monitorującego do spraw realizacji Rządowego programu ograniczania przestępczości i aspołecznych zachowań Razem bezpieczniej na lata 2025-2028 wskazano następujące priorytetowe kierunki działań w 2025 roku: 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upowszechnienie </a:t>
            </a:r>
            <a:r>
              <a:rPr lang="pl-PL" sz="1600" dirty="0">
                <a:solidFill>
                  <a:schemeClr val="tx1"/>
                </a:solidFill>
              </a:rPr>
              <a:t>w szkołach działań ukierunkowanych na wyeliminowanie agresji wśród dzieci i młodzieży oraz przeciwdziałanie używania przez nich środków psychoaktywnych,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tworzenie mechanizmów międzyinstytucjonalnego współdziałania (Policja, ośrodki pomocy społecznej, organizacje pozarządowe) w zakresie przeciwdziałania patologiom;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podnoszenie wiedzy nt. zagrożeń płynących z nieuważnego użytkowania Internetu i nowoczesnych narzędzi komunikacji oraz uczenie ich zasad odpowiedzialnego i bezpiecznego korzystania z tych technologii (np. testy/konkursy wiedzy);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działania edukacyjne, mające na celu wyposażenie młodzieży i dorosłych, w tym cudzoziemców, w niezbędną wiedzę oraz umiejętności do uczestnictwa w życiu społecznym promowanie w mediach społecznościowych prospołecznych wzorców zachowań,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promowanie w mediach społecznościowych prospołecznych wzorców zachowań (np. filmy edukacyjne),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szkolenia z udzielania pierwszej pomocy oraz szkolenia o sposobach zachowania się w sytuacjach kryzysowych;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edukacja skierowana do wszystkich grup wiekowych w celu kształtowania świadomego i kulturalnego uczestnika ruchu drogowego, respektującego prawo i szanującego prawa innych użytkowników dróg; </a:t>
            </a:r>
          </a:p>
          <a:p>
            <a:pPr lvl="0"/>
            <a:r>
              <a:rPr lang="pl-PL" sz="1600" dirty="0">
                <a:solidFill>
                  <a:schemeClr val="tx1"/>
                </a:solidFill>
              </a:rPr>
              <a:t>tworzenie lokalnych partnerstw na rzecz przeciwdziałania przestępczości gospodarczej. </a:t>
            </a:r>
          </a:p>
        </p:txBody>
      </p:sp>
    </p:spTree>
    <p:extLst>
      <p:ext uri="{BB962C8B-B14F-4D97-AF65-F5344CB8AC3E}">
        <p14:creationId xmlns:p14="http://schemas.microsoft.com/office/powerpoint/2010/main" val="4215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b="1" dirty="0" smtClean="0"/>
              <a:t>Strona internetowa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78036"/>
            <a:ext cx="12192000" cy="7235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550" b="1" dirty="0" smtClean="0">
                <a:solidFill>
                  <a:schemeClr val="tx1"/>
                </a:solidFill>
              </a:rPr>
              <a:t>W związku </a:t>
            </a:r>
            <a:r>
              <a:rPr lang="pl-PL" sz="1550" b="1" dirty="0">
                <a:solidFill>
                  <a:schemeClr val="tx1"/>
                </a:solidFill>
              </a:rPr>
              <a:t>z </a:t>
            </a:r>
            <a:r>
              <a:rPr lang="pl-PL" sz="1550" b="1" dirty="0" smtClean="0">
                <a:solidFill>
                  <a:schemeClr val="tx1"/>
                </a:solidFill>
              </a:rPr>
              <a:t>postulatem </a:t>
            </a:r>
            <a:r>
              <a:rPr lang="pl-PL" sz="1550" b="1" dirty="0">
                <a:solidFill>
                  <a:schemeClr val="tx1"/>
                </a:solidFill>
              </a:rPr>
              <a:t>o ponowne utworzenie samodzielnej strony internetowej Programu Razem bezpieczniej – baza dobrych </a:t>
            </a:r>
            <a:r>
              <a:rPr lang="pl-PL" sz="1550" b="1" dirty="0" smtClean="0">
                <a:solidFill>
                  <a:schemeClr val="tx1"/>
                </a:solidFill>
              </a:rPr>
              <a:t>praktyk, zostaną podjęte działania mające na </a:t>
            </a:r>
            <a:r>
              <a:rPr lang="pl-PL" sz="1550" b="1" dirty="0">
                <a:solidFill>
                  <a:schemeClr val="tx1"/>
                </a:solidFill>
              </a:rPr>
              <a:t>celu </a:t>
            </a:r>
            <a:r>
              <a:rPr lang="pl-PL" sz="1550" b="1" dirty="0" smtClean="0">
                <a:solidFill>
                  <a:schemeClr val="tx1"/>
                </a:solidFill>
              </a:rPr>
              <a:t>aktualizację </a:t>
            </a:r>
            <a:r>
              <a:rPr lang="pl-PL" sz="1550" b="1" dirty="0">
                <a:solidFill>
                  <a:schemeClr val="tx1"/>
                </a:solidFill>
              </a:rPr>
              <a:t>i </a:t>
            </a:r>
            <a:r>
              <a:rPr lang="pl-PL" sz="1550" b="1" dirty="0" smtClean="0">
                <a:solidFill>
                  <a:schemeClr val="tx1"/>
                </a:solidFill>
              </a:rPr>
              <a:t>rozbudowę </a:t>
            </a:r>
            <a:r>
              <a:rPr lang="pl-PL" sz="1550" b="1" dirty="0">
                <a:solidFill>
                  <a:schemeClr val="tx1"/>
                </a:solidFill>
              </a:rPr>
              <a:t>zakładki dot. Programu Razem bezpieczniej na stronie </a:t>
            </a:r>
            <a:r>
              <a:rPr lang="pl-PL" sz="1550" b="1" dirty="0" smtClean="0">
                <a:solidFill>
                  <a:schemeClr val="tx1"/>
                </a:solidFill>
              </a:rPr>
              <a:t>MSWIA.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t="3710" r="9196" b="4000"/>
          <a:stretch/>
        </p:blipFill>
        <p:spPr>
          <a:xfrm>
            <a:off x="7330012" y="2763684"/>
            <a:ext cx="4861988" cy="308847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7221" y="2601603"/>
            <a:ext cx="7213753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W zakładce zostaną zamieszczone informacje nt. wszystkich IV edycji Program, tj.:</a:t>
            </a:r>
          </a:p>
          <a:p>
            <a:pPr marL="444500" lvl="2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sprawozdania z realizacji/raporty postępu realizacji Programu Razem bezpieczniej w danym roku (sporządzany przez MSWIA),</a:t>
            </a:r>
          </a:p>
          <a:p>
            <a:pPr marL="444500" lvl="2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roczne raporty z badania efektywności projektów lokalnych dofinansowanych i realizowanych we wszystkich celach szczegółowych wsparcia Programu w danym roku przygotowany w ramach Programu (sporządzany przez zewnętrzną firmę),</a:t>
            </a:r>
          </a:p>
          <a:p>
            <a:pPr marL="444500" lvl="2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lista projektów dofinansowanych i zrealizowanych w danym roku;</a:t>
            </a:r>
          </a:p>
          <a:p>
            <a:pPr marL="182563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Zostanie utworzona zakładka pn. „</a:t>
            </a:r>
            <a:r>
              <a:rPr lang="pl-PL" sz="1550" b="1" dirty="0"/>
              <a:t>bank dobrych praktyk</a:t>
            </a:r>
            <a:r>
              <a:rPr lang="pl-PL" sz="1550" dirty="0"/>
              <a:t>” – będzie to miejsce dedykowane urzędom wojewódzkim do dzielenia się nowatorskimi pomysłami i rozwiązaniami – </a:t>
            </a:r>
            <a:r>
              <a:rPr lang="pl-PL" sz="1550" b="1" dirty="0"/>
              <a:t>wszelkie publikowane treści (dokumenty, zdjęcia) muszą spełniać wymogi ustawy </a:t>
            </a:r>
            <a:r>
              <a:rPr lang="pl-PL" sz="1550" b="1" i="1" dirty="0"/>
              <a:t>o zapewnianiu dostępności osobom ze szczególnymi potrzebami;</a:t>
            </a:r>
          </a:p>
          <a:p>
            <a:pPr marL="182563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50" dirty="0"/>
              <a:t>Trzecią części będzie stanowić zakładka „</a:t>
            </a:r>
            <a:r>
              <a:rPr lang="pl-PL" sz="1550" b="1" dirty="0"/>
              <a:t>profilaktyka</a:t>
            </a:r>
            <a:r>
              <a:rPr lang="pl-PL" sz="1550" dirty="0"/>
              <a:t>” gdzie będzie można znaleźć odnośniki do działalności profilaktycznej ABW i służb podległych MSWIA, w tym realizowane kampanie społeczne.</a:t>
            </a:r>
          </a:p>
        </p:txBody>
      </p:sp>
    </p:spTree>
    <p:extLst>
      <p:ext uri="{BB962C8B-B14F-4D97-AF65-F5344CB8AC3E}">
        <p14:creationId xmlns:p14="http://schemas.microsoft.com/office/powerpoint/2010/main" val="41249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widenda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2136</TotalTime>
  <Words>2316</Words>
  <Application>Microsoft Office PowerPoint</Application>
  <PresentationFormat>Panoramiczny</PresentationFormat>
  <Paragraphs>175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Gill Sans MT</vt:lpstr>
      <vt:lpstr>Wingdings 2</vt:lpstr>
      <vt:lpstr>Dywidenda</vt:lpstr>
      <vt:lpstr>Rządowy program ograniczania przestępczości i aspołecznych zachowań Razem bezpieczniej na lata 2025–2028</vt:lpstr>
      <vt:lpstr>Podstawa prawna </vt:lpstr>
      <vt:lpstr>Cel główny programu:   Poprawa stanu bezpieczeństwa w miejscach publicznych i podniesienie poczucia bezpieczeństwa mieszkańców społeczności lokalnych</vt:lpstr>
      <vt:lpstr>Prezentacja programu PowerPoint</vt:lpstr>
      <vt:lpstr>Harmonogramu realizacji działań w ramach Programu w 2025 roku</vt:lpstr>
      <vt:lpstr>cd. Harmonogramu realizacji działań w ramach Programu w 2025 roku</vt:lpstr>
      <vt:lpstr>podział rezerwy celowej</vt:lpstr>
      <vt:lpstr>określenie priorytetowych kierunków działań  do dofinansowania w ramach celów szczegółowych</vt:lpstr>
      <vt:lpstr>Strona internetowa </vt:lpstr>
      <vt:lpstr>kryteria formalne i merytoryczne  oceny projektów</vt:lpstr>
      <vt:lpstr>Rekomendacje do projektów </vt:lpstr>
      <vt:lpstr>Rekomendacje do projektów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>MSWiA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communication in public administration</dc:title>
  <dc:creator>Ołtarzewska Karolina</dc:creator>
  <cp:lastModifiedBy>Dobosz Joanna</cp:lastModifiedBy>
  <cp:revision>216</cp:revision>
  <cp:lastPrinted>2025-05-19T06:13:57Z</cp:lastPrinted>
  <dcterms:created xsi:type="dcterms:W3CDTF">2022-09-20T06:03:00Z</dcterms:created>
  <dcterms:modified xsi:type="dcterms:W3CDTF">2025-05-22T10:06:00Z</dcterms:modified>
</cp:coreProperties>
</file>