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71" r:id="rId7"/>
    <p:sldId id="261" r:id="rId8"/>
    <p:sldId id="274" r:id="rId9"/>
    <p:sldId id="275" r:id="rId10"/>
    <p:sldId id="269" r:id="rId11"/>
    <p:sldId id="266" r:id="rId12"/>
    <p:sldId id="267" r:id="rId13"/>
    <p:sldId id="25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a Trzpil" initials="MT" lastIdx="9" clrIdx="0">
    <p:extLst>
      <p:ext uri="{19B8F6BF-5375-455C-9EA6-DF929625EA0E}">
        <p15:presenceInfo xmlns:p15="http://schemas.microsoft.com/office/powerpoint/2012/main" userId="S-1-5-21-3510801879-1926838488-2579960749-20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0071E2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"zł"#,##0.00_);\("zł"#,##0.00\)</c:formatCode>
                <c:ptCount val="2"/>
                <c:pt idx="0">
                  <c:v>46164202.82</c:v>
                </c:pt>
                <c:pt idx="1">
                  <c:v>47626602.799999997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29-498F-80D9-AC663A91B3D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"zł"#,##0.00_);\("zł"#,##0.00\)</c:formatCode>
                <c:ptCount val="2"/>
                <c:pt idx="0">
                  <c:v>39239572.399999999</c:v>
                </c:pt>
                <c:pt idx="1">
                  <c:v>40482614.039999999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29-498F-80D9-AC663A91B3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66193488"/>
        <c:axId val="1366179344"/>
      </c:barChart>
      <c:catAx>
        <c:axId val="1366193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66179344"/>
        <c:crosses val="autoZero"/>
        <c:auto val="1"/>
        <c:lblAlgn val="ctr"/>
        <c:lblOffset val="100"/>
        <c:noMultiLvlLbl val="0"/>
      </c:catAx>
      <c:valAx>
        <c:axId val="1366179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36619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23.05.2024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Poprawa bezpieczeństwa kolejowego poprzez budowę Systemu Egzaminowania i Monitorowania Maszynistów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Infrastruktury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Urząd Transportu Kolejowego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Brak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03178" y="4549743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425411"/>
            <a:ext cx="1094667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Utworzenie systemu informatycznego - Systemu Egzaminowania i Monitorowania Maszynistów, zapewniającego przekazywanie informacji o procesie kształcenia oraz kompetencjach maszynistów drogą elektroniczną.</a:t>
            </a:r>
          </a:p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Utworzenie Centrum Egzaminowania i Monitorowania Maszynistów, realizującego zadanie prowadzenia procesu egzaminowania na licencję i świadectwo maszynisty.</a:t>
            </a:r>
          </a:p>
          <a:p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813856"/>
              </p:ext>
            </p:extLst>
          </p:nvPr>
        </p:nvGraphicFramePr>
        <p:xfrm>
          <a:off x="784533" y="2991468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1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</a:rPr>
                        <a:t> czerwca 2017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30 czerwca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</a:rPr>
                        <a:t> 2023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1 lutego 2018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</a:rPr>
                        <a:t>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31 grudnia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</a:rPr>
                        <a:t> 2023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96192" y="1451852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Aft>
                <a:spcPts val="1200"/>
              </a:spcAft>
              <a:buNone/>
              <a:defRPr/>
            </a:pP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Źródło finansowania</a:t>
            </a:r>
            <a:r>
              <a:rPr kumimoji="0" lang="pl-PL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: </a:t>
            </a:r>
            <a:r>
              <a:rPr lang="pl-PL" b="1" dirty="0">
                <a:solidFill>
                  <a:srgbClr val="002060"/>
                </a:solidFill>
                <a:latin typeface="Calibri" panose="020F0502020204030204"/>
                <a:cs typeface="Times New Roman" pitchFamily="18" charset="0"/>
              </a:rPr>
              <a:t>Fundusz Spójności w ramach Programu Operacyjnego Infrastruktura i Środowisko 2014-2020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KOSZT REALIZACJI PROJEKTU</a:t>
            </a:r>
            <a:endParaRPr kumimoji="0" lang="pl-PL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4045112793"/>
              </p:ext>
            </p:extLst>
          </p:nvPr>
        </p:nvGraphicFramePr>
        <p:xfrm>
          <a:off x="941096" y="3017087"/>
          <a:ext cx="10501200" cy="3534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735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398975"/>
              </p:ext>
            </p:extLst>
          </p:nvPr>
        </p:nvGraphicFramePr>
        <p:xfrm>
          <a:off x="695401" y="2150918"/>
          <a:ext cx="10783008" cy="32673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39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026">
                <a:tc>
                  <a:txBody>
                    <a:bodyPr/>
                    <a:lstStyle/>
                    <a:p>
                      <a:pPr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Założenia projektu (Studium Wykonalności)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2019-08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9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Makiety UX/UI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2020-10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2020-10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0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Serwerownia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9928381"/>
                  </a:ext>
                </a:extLst>
              </a:tr>
              <a:tr h="297342">
                <a:tc>
                  <a:txBody>
                    <a:bodyPr/>
                    <a:lstStyle/>
                    <a:p>
                      <a:pPr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Symulatory pojazdów kolejowych (wraz z aplikacją obsługi)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2311726"/>
                  </a:ext>
                </a:extLst>
              </a:tr>
              <a:tr h="65097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Egzaminowania i Monitorowania Maszynistów (Moduł Egzaminowania Maszynistów (MEM), Krajowy Rejestr Elektroniczny Maszynistów i Prowadzących Pojazdy Kolejowe (</a:t>
                      </a:r>
                      <a:r>
                        <a:rPr lang="pl-PL" sz="1200" b="0" i="1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KREMiPPK</a:t>
                      </a: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Rejestr Egzaminatorów)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2022-12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9899521"/>
                  </a:ext>
                </a:extLst>
              </a:tr>
              <a:tr h="5172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Centrum Egzaminowania i Monitorowania Maszynistów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2022-12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2022-12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66469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498499"/>
              </p:ext>
            </p:extLst>
          </p:nvPr>
        </p:nvGraphicFramePr>
        <p:xfrm>
          <a:off x="695401" y="2150918"/>
          <a:ext cx="10783008" cy="45761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28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Przesłanie informacji z rejestru świadectw maszynistów do UTK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6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Przesłanie informacji z rejestru praw kierowania do UTK (API)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3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Przekazanie do UTK zaświadczenia o przeprowadzeniu pouczenia (API)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9928381"/>
                  </a:ext>
                </a:extLst>
              </a:tr>
              <a:tr h="345396">
                <a:tc>
                  <a:txBody>
                    <a:bodyPr/>
                    <a:lstStyle/>
                    <a:p>
                      <a:pPr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Przekazanie do UTK zaświadczenia o przeprowadzeniu sprawdzianu wiedzy i umiejętności (API)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2311726"/>
                  </a:ext>
                </a:extLst>
              </a:tr>
              <a:tr h="34539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Przesłanie do UTK informacji o ukończeniu szkolenia (API)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9899521"/>
                  </a:ext>
                </a:extLst>
              </a:tr>
              <a:tr h="3453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Złożenie wniosku o dopuszczenie do egzaminu na licencję maszynisty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6646921"/>
                  </a:ext>
                </a:extLst>
              </a:tr>
              <a:tr h="3453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Złożenie wniosku o dopuszczenie do egzaminu na świadectwo maszynisty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9636179"/>
                  </a:ext>
                </a:extLst>
              </a:tr>
              <a:tr h="3453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Rezerwacja terminu egzaminu na świadectwo maszynisty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179908"/>
                  </a:ext>
                </a:extLst>
              </a:tr>
              <a:tr h="3453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Rezerwacja terminu i lokalizacji egzaminu na licencję maszynisty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8970767"/>
                  </a:ext>
                </a:extLst>
              </a:tr>
              <a:tr h="3453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Rezerwacja terminu i lokalizacji egzaminu na licencję maszynisty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6284223"/>
                  </a:ext>
                </a:extLst>
              </a:tr>
              <a:tr h="3453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Rejestr Egzaminatorów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027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6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84" name="pole tekstowe 83"/>
          <p:cNvSpPr txBox="1"/>
          <p:nvPr/>
        </p:nvSpPr>
        <p:spPr>
          <a:xfrm>
            <a:off x="9724373" y="2472974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Oznaczenia powiązanych 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systemów: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planowany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modyfikowany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istniejący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dot. systemów własnych oraz innych jednostek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847235" y="2925751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Prostokąt 85"/>
          <p:cNvSpPr/>
          <p:nvPr/>
        </p:nvSpPr>
        <p:spPr>
          <a:xfrm>
            <a:off x="9847235" y="3114807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Prostokąt 86"/>
          <p:cNvSpPr/>
          <p:nvPr/>
        </p:nvSpPr>
        <p:spPr>
          <a:xfrm>
            <a:off x="9847235" y="3302007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6464238F-A24D-42AF-8B1A-C0360AD8FBE9}"/>
              </a:ext>
            </a:extLst>
          </p:cNvPr>
          <p:cNvSpPr/>
          <p:nvPr/>
        </p:nvSpPr>
        <p:spPr>
          <a:xfrm>
            <a:off x="3651252" y="2582577"/>
            <a:ext cx="1960324" cy="2442576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KREMiPPK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Rejestr świadectw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Rejestr praw kierowania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Rejestr </a:t>
            </a:r>
            <a:r>
              <a:rPr kumimoji="0" lang="pl-P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SWiU</a:t>
            </a: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Obsługa egzaminu na licencję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Obsługa egzaminu na świadectwo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Rejestr egzaminatorów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Rejestr licencji maszynisty</a:t>
            </a:r>
          </a:p>
        </p:txBody>
      </p:sp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955403A5-01FE-4CBC-A363-B19ECB5AC096}"/>
              </a:ext>
            </a:extLst>
          </p:cNvPr>
          <p:cNvSpPr/>
          <p:nvPr/>
        </p:nvSpPr>
        <p:spPr>
          <a:xfrm>
            <a:off x="645091" y="2582577"/>
            <a:ext cx="1822537" cy="648962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Węzeł Krajowy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Potwierdzenie tożsamości</a:t>
            </a:r>
          </a:p>
        </p:txBody>
      </p:sp>
      <p:cxnSp>
        <p:nvCxnSpPr>
          <p:cNvPr id="6" name="Łącznik: łamany 5">
            <a:extLst>
              <a:ext uri="{FF2B5EF4-FFF2-40B4-BE49-F238E27FC236}">
                <a16:creationId xmlns:a16="http://schemas.microsoft.com/office/drawing/2014/main" id="{E580C9B1-0C88-4B6A-868C-5088F80A7C2E}"/>
              </a:ext>
            </a:extLst>
          </p:cNvPr>
          <p:cNvCxnSpPr>
            <a:cxnSpLocks/>
            <a:stCxn id="2" idx="1"/>
            <a:endCxn id="3" idx="3"/>
          </p:cNvCxnSpPr>
          <p:nvPr/>
        </p:nvCxnSpPr>
        <p:spPr>
          <a:xfrm rot="10800000">
            <a:off x="2467628" y="2907059"/>
            <a:ext cx="1183624" cy="896807"/>
          </a:xfrm>
          <a:prstGeom prst="bentConnector3">
            <a:avLst>
              <a:gd name="adj1" fmla="val 50000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rostokąt: zaokrąglone rogi 34">
            <a:extLst>
              <a:ext uri="{FF2B5EF4-FFF2-40B4-BE49-F238E27FC236}">
                <a16:creationId xmlns:a16="http://schemas.microsoft.com/office/drawing/2014/main" id="{9A7448F9-C4B8-4829-970D-729DD99FFF14}"/>
              </a:ext>
            </a:extLst>
          </p:cNvPr>
          <p:cNvSpPr/>
          <p:nvPr/>
        </p:nvSpPr>
        <p:spPr>
          <a:xfrm>
            <a:off x="645089" y="3358040"/>
            <a:ext cx="1822537" cy="648962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Profil zaufany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Podpisywanie wniosków oraz przekazywanych informacji</a:t>
            </a:r>
          </a:p>
        </p:txBody>
      </p:sp>
      <p:cxnSp>
        <p:nvCxnSpPr>
          <p:cNvPr id="36" name="Łącznik: łamany 35">
            <a:extLst>
              <a:ext uri="{FF2B5EF4-FFF2-40B4-BE49-F238E27FC236}">
                <a16:creationId xmlns:a16="http://schemas.microsoft.com/office/drawing/2014/main" id="{BB2363FD-36BD-4D33-B3D5-F64E09DFB852}"/>
              </a:ext>
            </a:extLst>
          </p:cNvPr>
          <p:cNvCxnSpPr>
            <a:cxnSpLocks/>
            <a:stCxn id="2" idx="1"/>
            <a:endCxn id="35" idx="3"/>
          </p:cNvCxnSpPr>
          <p:nvPr/>
        </p:nvCxnSpPr>
        <p:spPr>
          <a:xfrm rot="10800000">
            <a:off x="2467626" y="3682521"/>
            <a:ext cx="1183626" cy="121344"/>
          </a:xfrm>
          <a:prstGeom prst="bentConnector3">
            <a:avLst>
              <a:gd name="adj1" fmla="val 50000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Prostokąt: zaokrąglone rogi 39">
            <a:extLst>
              <a:ext uri="{FF2B5EF4-FFF2-40B4-BE49-F238E27FC236}">
                <a16:creationId xmlns:a16="http://schemas.microsoft.com/office/drawing/2014/main" id="{6D1DF5B4-74DF-4785-A5A2-11397CFE53DC}"/>
              </a:ext>
            </a:extLst>
          </p:cNvPr>
          <p:cNvSpPr/>
          <p:nvPr/>
        </p:nvSpPr>
        <p:spPr>
          <a:xfrm>
            <a:off x="645088" y="4903809"/>
            <a:ext cx="1822537" cy="648962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TERYT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Weryfikacja danych adresowych</a:t>
            </a:r>
          </a:p>
        </p:txBody>
      </p:sp>
      <p:cxnSp>
        <p:nvCxnSpPr>
          <p:cNvPr id="14" name="Łącznik: łamany 13">
            <a:extLst>
              <a:ext uri="{FF2B5EF4-FFF2-40B4-BE49-F238E27FC236}">
                <a16:creationId xmlns:a16="http://schemas.microsoft.com/office/drawing/2014/main" id="{D4CC822B-954F-4BC1-8B78-03D801C93F1A}"/>
              </a:ext>
            </a:extLst>
          </p:cNvPr>
          <p:cNvCxnSpPr>
            <a:stCxn id="40" idx="3"/>
            <a:endCxn id="2" idx="1"/>
          </p:cNvCxnSpPr>
          <p:nvPr/>
        </p:nvCxnSpPr>
        <p:spPr>
          <a:xfrm flipV="1">
            <a:off x="2467625" y="3803865"/>
            <a:ext cx="1183627" cy="1424425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Prostokąt: zaokrąglone rogi 42">
            <a:extLst>
              <a:ext uri="{FF2B5EF4-FFF2-40B4-BE49-F238E27FC236}">
                <a16:creationId xmlns:a16="http://schemas.microsoft.com/office/drawing/2014/main" id="{53E25633-06D7-4A80-AE48-6554CE039560}"/>
              </a:ext>
            </a:extLst>
          </p:cNvPr>
          <p:cNvSpPr/>
          <p:nvPr/>
        </p:nvSpPr>
        <p:spPr>
          <a:xfrm>
            <a:off x="645088" y="5684431"/>
            <a:ext cx="1822537" cy="648962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REGON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Weryfikacja danych </a:t>
            </a:r>
          </a:p>
        </p:txBody>
      </p:sp>
      <p:cxnSp>
        <p:nvCxnSpPr>
          <p:cNvPr id="16" name="Łącznik: łamany 15">
            <a:extLst>
              <a:ext uri="{FF2B5EF4-FFF2-40B4-BE49-F238E27FC236}">
                <a16:creationId xmlns:a16="http://schemas.microsoft.com/office/drawing/2014/main" id="{4466E7D6-09BA-4BCE-9681-A1AEE732973D}"/>
              </a:ext>
            </a:extLst>
          </p:cNvPr>
          <p:cNvCxnSpPr>
            <a:stCxn id="43" idx="3"/>
            <a:endCxn id="2" idx="1"/>
          </p:cNvCxnSpPr>
          <p:nvPr/>
        </p:nvCxnSpPr>
        <p:spPr>
          <a:xfrm flipV="1">
            <a:off x="2467625" y="3803865"/>
            <a:ext cx="1183627" cy="2205047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Prostokąt: zaokrąglone rogi 49">
            <a:extLst>
              <a:ext uri="{FF2B5EF4-FFF2-40B4-BE49-F238E27FC236}">
                <a16:creationId xmlns:a16="http://schemas.microsoft.com/office/drawing/2014/main" id="{16A9CD24-41F2-44AD-82AB-9FB7720205C8}"/>
              </a:ext>
            </a:extLst>
          </p:cNvPr>
          <p:cNvSpPr/>
          <p:nvPr/>
        </p:nvSpPr>
        <p:spPr>
          <a:xfrm>
            <a:off x="645089" y="4133504"/>
            <a:ext cx="1822537" cy="648962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PESEL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Weryfikacja danych osobowych</a:t>
            </a:r>
          </a:p>
        </p:txBody>
      </p:sp>
      <p:sp>
        <p:nvSpPr>
          <p:cNvPr id="59" name="Prostokąt 58">
            <a:extLst>
              <a:ext uri="{FF2B5EF4-FFF2-40B4-BE49-F238E27FC236}">
                <a16:creationId xmlns:a16="http://schemas.microsoft.com/office/drawing/2014/main" id="{D61B35C4-0A7F-40AA-B9B7-72615BB3C348}"/>
              </a:ext>
            </a:extLst>
          </p:cNvPr>
          <p:cNvSpPr/>
          <p:nvPr/>
        </p:nvSpPr>
        <p:spPr>
          <a:xfrm>
            <a:off x="3651251" y="5208994"/>
            <a:ext cx="1960324" cy="623064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API</a:t>
            </a: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0" name="Łącznik: łamany 29">
            <a:extLst>
              <a:ext uri="{FF2B5EF4-FFF2-40B4-BE49-F238E27FC236}">
                <a16:creationId xmlns:a16="http://schemas.microsoft.com/office/drawing/2014/main" id="{3F2BB131-D81C-4D23-9879-493C944A2AA0}"/>
              </a:ext>
            </a:extLst>
          </p:cNvPr>
          <p:cNvCxnSpPr>
            <a:cxnSpLocks/>
            <a:stCxn id="2" idx="2"/>
            <a:endCxn id="59" idx="0"/>
          </p:cNvCxnSpPr>
          <p:nvPr/>
        </p:nvCxnSpPr>
        <p:spPr>
          <a:xfrm rot="5400000">
            <a:off x="4539494" y="5117073"/>
            <a:ext cx="183841" cy="1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Prostokąt: zaokrąglone rogi 82">
            <a:extLst>
              <a:ext uri="{FF2B5EF4-FFF2-40B4-BE49-F238E27FC236}">
                <a16:creationId xmlns:a16="http://schemas.microsoft.com/office/drawing/2014/main" id="{E05DFDC9-0752-40C0-98E5-76395FF6DD66}"/>
              </a:ext>
            </a:extLst>
          </p:cNvPr>
          <p:cNvSpPr/>
          <p:nvPr/>
        </p:nvSpPr>
        <p:spPr>
          <a:xfrm>
            <a:off x="6415414" y="2582577"/>
            <a:ext cx="1822537" cy="648962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RINF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Krajowy rejestr infrastruktury kolejowej</a:t>
            </a:r>
          </a:p>
        </p:txBody>
      </p:sp>
      <p:cxnSp>
        <p:nvCxnSpPr>
          <p:cNvPr id="44" name="Łącznik: łamany 43">
            <a:extLst>
              <a:ext uri="{FF2B5EF4-FFF2-40B4-BE49-F238E27FC236}">
                <a16:creationId xmlns:a16="http://schemas.microsoft.com/office/drawing/2014/main" id="{DB1623DF-42AE-4646-86F2-0DF0AA9E2E67}"/>
              </a:ext>
            </a:extLst>
          </p:cNvPr>
          <p:cNvCxnSpPr>
            <a:stCxn id="2" idx="3"/>
            <a:endCxn id="83" idx="1"/>
          </p:cNvCxnSpPr>
          <p:nvPr/>
        </p:nvCxnSpPr>
        <p:spPr>
          <a:xfrm flipV="1">
            <a:off x="5611576" y="2907058"/>
            <a:ext cx="803838" cy="896807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Prostokąt: zaokrąglone rogi 87">
            <a:extLst>
              <a:ext uri="{FF2B5EF4-FFF2-40B4-BE49-F238E27FC236}">
                <a16:creationId xmlns:a16="http://schemas.microsoft.com/office/drawing/2014/main" id="{52CC6B9C-BF9F-45DF-952C-C8BE4B84D02A}"/>
              </a:ext>
            </a:extLst>
          </p:cNvPr>
          <p:cNvSpPr/>
          <p:nvPr/>
        </p:nvSpPr>
        <p:spPr>
          <a:xfrm>
            <a:off x="6415413" y="3358040"/>
            <a:ext cx="1822537" cy="648962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KeB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Kolejowe e-Bezpieczeństwo</a:t>
            </a:r>
          </a:p>
        </p:txBody>
      </p:sp>
      <p:cxnSp>
        <p:nvCxnSpPr>
          <p:cNvPr id="46" name="Łącznik: łamany 45">
            <a:extLst>
              <a:ext uri="{FF2B5EF4-FFF2-40B4-BE49-F238E27FC236}">
                <a16:creationId xmlns:a16="http://schemas.microsoft.com/office/drawing/2014/main" id="{4EF85BC0-8230-43E4-9E60-BD79A4B03961}"/>
              </a:ext>
            </a:extLst>
          </p:cNvPr>
          <p:cNvCxnSpPr>
            <a:stCxn id="88" idx="1"/>
            <a:endCxn id="2" idx="3"/>
          </p:cNvCxnSpPr>
          <p:nvPr/>
        </p:nvCxnSpPr>
        <p:spPr>
          <a:xfrm rot="10800000" flipV="1">
            <a:off x="5611577" y="3682521"/>
            <a:ext cx="803837" cy="121344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Prostokąt: zaokrąglone rogi 88">
            <a:extLst>
              <a:ext uri="{FF2B5EF4-FFF2-40B4-BE49-F238E27FC236}">
                <a16:creationId xmlns:a16="http://schemas.microsoft.com/office/drawing/2014/main" id="{7CFD81D2-966C-444D-B5CA-9E8434B57EE6}"/>
              </a:ext>
            </a:extLst>
          </p:cNvPr>
          <p:cNvSpPr/>
          <p:nvPr/>
        </p:nvSpPr>
        <p:spPr>
          <a:xfrm>
            <a:off x="6415412" y="4133502"/>
            <a:ext cx="1822537" cy="648962"/>
          </a:xfrm>
          <a:prstGeom prst="roundRect">
            <a:avLst/>
          </a:prstGeom>
          <a:solidFill>
            <a:srgbClr val="0071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SOLM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 Obsługi Licencji Maszynisty</a:t>
            </a:r>
          </a:p>
        </p:txBody>
      </p:sp>
      <p:cxnSp>
        <p:nvCxnSpPr>
          <p:cNvPr id="48" name="Łącznik: łamany 47">
            <a:extLst>
              <a:ext uri="{FF2B5EF4-FFF2-40B4-BE49-F238E27FC236}">
                <a16:creationId xmlns:a16="http://schemas.microsoft.com/office/drawing/2014/main" id="{F48AF693-5CFA-4036-A1AD-1DC37EE7F5E0}"/>
              </a:ext>
            </a:extLst>
          </p:cNvPr>
          <p:cNvCxnSpPr>
            <a:stCxn id="89" idx="1"/>
            <a:endCxn id="2" idx="3"/>
          </p:cNvCxnSpPr>
          <p:nvPr/>
        </p:nvCxnSpPr>
        <p:spPr>
          <a:xfrm rot="10800000">
            <a:off x="5611576" y="3803865"/>
            <a:ext cx="803836" cy="654118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: łamany 50">
            <a:extLst>
              <a:ext uri="{FF2B5EF4-FFF2-40B4-BE49-F238E27FC236}">
                <a16:creationId xmlns:a16="http://schemas.microsoft.com/office/drawing/2014/main" id="{7ED12D79-188B-4E32-A1C3-42A42FFF0CC1}"/>
              </a:ext>
            </a:extLst>
          </p:cNvPr>
          <p:cNvCxnSpPr>
            <a:stCxn id="50" idx="3"/>
            <a:endCxn id="2" idx="1"/>
          </p:cNvCxnSpPr>
          <p:nvPr/>
        </p:nvCxnSpPr>
        <p:spPr>
          <a:xfrm flipV="1">
            <a:off x="2467626" y="3803865"/>
            <a:ext cx="1183626" cy="654120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Prostokąt: zaokrąglone rogi 89">
            <a:extLst>
              <a:ext uri="{FF2B5EF4-FFF2-40B4-BE49-F238E27FC236}">
                <a16:creationId xmlns:a16="http://schemas.microsoft.com/office/drawing/2014/main" id="{F1431680-3118-4B76-BEBC-62396DA091F8}"/>
              </a:ext>
            </a:extLst>
          </p:cNvPr>
          <p:cNvSpPr/>
          <p:nvPr/>
        </p:nvSpPr>
        <p:spPr>
          <a:xfrm>
            <a:off x="3720145" y="6008912"/>
            <a:ext cx="1822537" cy="623064"/>
          </a:xfrm>
          <a:prstGeom prst="roundRect">
            <a:avLst/>
          </a:prstGeom>
          <a:solidFill>
            <a:srgbClr val="0071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Rejestry własne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Systemy przedsiębiorców kolejowych</a:t>
            </a:r>
          </a:p>
        </p:txBody>
      </p:sp>
      <p:cxnSp>
        <p:nvCxnSpPr>
          <p:cNvPr id="54" name="Łącznik: łamany 53">
            <a:extLst>
              <a:ext uri="{FF2B5EF4-FFF2-40B4-BE49-F238E27FC236}">
                <a16:creationId xmlns:a16="http://schemas.microsoft.com/office/drawing/2014/main" id="{D7F7E31E-4337-4791-8A6A-A31C16386F14}"/>
              </a:ext>
            </a:extLst>
          </p:cNvPr>
          <p:cNvCxnSpPr>
            <a:cxnSpLocks/>
            <a:stCxn id="59" idx="2"/>
            <a:endCxn id="90" idx="0"/>
          </p:cNvCxnSpPr>
          <p:nvPr/>
        </p:nvCxnSpPr>
        <p:spPr>
          <a:xfrm rot="16200000" flipH="1">
            <a:off x="4542986" y="5920484"/>
            <a:ext cx="176854" cy="1"/>
          </a:xfrm>
          <a:prstGeom prst="bentConnector3">
            <a:avLst>
              <a:gd name="adj1" fmla="val 50000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Prostokąt: zaokrąglone rogi 97">
            <a:extLst>
              <a:ext uri="{FF2B5EF4-FFF2-40B4-BE49-F238E27FC236}">
                <a16:creationId xmlns:a16="http://schemas.microsoft.com/office/drawing/2014/main" id="{6B90A310-FA07-46B1-A407-5C9598E2BE16}"/>
              </a:ext>
            </a:extLst>
          </p:cNvPr>
          <p:cNvSpPr/>
          <p:nvPr/>
        </p:nvSpPr>
        <p:spPr>
          <a:xfrm>
            <a:off x="6415411" y="5688666"/>
            <a:ext cx="1822537" cy="648962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Płatności online</a:t>
            </a:r>
          </a:p>
        </p:txBody>
      </p:sp>
      <p:cxnSp>
        <p:nvCxnSpPr>
          <p:cNvPr id="100" name="Łącznik: łamany 99">
            <a:extLst>
              <a:ext uri="{FF2B5EF4-FFF2-40B4-BE49-F238E27FC236}">
                <a16:creationId xmlns:a16="http://schemas.microsoft.com/office/drawing/2014/main" id="{DE4B3FF1-316B-4193-B4E0-5EE0CD0DA957}"/>
              </a:ext>
            </a:extLst>
          </p:cNvPr>
          <p:cNvCxnSpPr>
            <a:stCxn id="98" idx="1"/>
            <a:endCxn id="2" idx="3"/>
          </p:cNvCxnSpPr>
          <p:nvPr/>
        </p:nvCxnSpPr>
        <p:spPr>
          <a:xfrm rot="10800000">
            <a:off x="5611577" y="3803865"/>
            <a:ext cx="803835" cy="2209282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rostokąt: zaokrąglone rogi 30">
            <a:extLst>
              <a:ext uri="{FF2B5EF4-FFF2-40B4-BE49-F238E27FC236}">
                <a16:creationId xmlns:a16="http://schemas.microsoft.com/office/drawing/2014/main" id="{3321F6F1-9B96-4E1D-97C4-7C33CD19B09B}"/>
              </a:ext>
            </a:extLst>
          </p:cNvPr>
          <p:cNvSpPr/>
          <p:nvPr/>
        </p:nvSpPr>
        <p:spPr>
          <a:xfrm>
            <a:off x="6415410" y="4913204"/>
            <a:ext cx="1822537" cy="648962"/>
          </a:xfrm>
          <a:prstGeom prst="round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ePUAP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Przyjęcie wniosku o wydanie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licencji maszynisty</a:t>
            </a:r>
          </a:p>
        </p:txBody>
      </p:sp>
      <p:cxnSp>
        <p:nvCxnSpPr>
          <p:cNvPr id="64" name="Łącznik: łamany 63">
            <a:extLst>
              <a:ext uri="{FF2B5EF4-FFF2-40B4-BE49-F238E27FC236}">
                <a16:creationId xmlns:a16="http://schemas.microsoft.com/office/drawing/2014/main" id="{D059F859-C1C8-422D-80F9-A12CEC0D9901}"/>
              </a:ext>
            </a:extLst>
          </p:cNvPr>
          <p:cNvCxnSpPr>
            <a:cxnSpLocks/>
            <a:stCxn id="31" idx="0"/>
            <a:endCxn id="89" idx="2"/>
          </p:cNvCxnSpPr>
          <p:nvPr/>
        </p:nvCxnSpPr>
        <p:spPr>
          <a:xfrm rot="5400000" flipH="1" flipV="1">
            <a:off x="7261310" y="4847833"/>
            <a:ext cx="130740" cy="2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561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067353"/>
              </p:ext>
            </p:extLst>
          </p:nvPr>
        </p:nvGraphicFramePr>
        <p:xfrm>
          <a:off x="339364" y="2347558"/>
          <a:ext cx="11368726" cy="35013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Procent dokumentów związanych z procesem szkolenia i podtrzymania kompetencji maszynisty trafiający do UTK droga elektroniczną (spośród wszystkich dokumentów tego typu wytworzonych przez rynek kolejowy), liczony w okresie rocznym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procent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usług publicznych udostępnionych on-line o stopniu dojrzałości 3 – dwustronna interakcja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sztuka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usług publicznych udostępnionych on-line o stopniu dojrzałości 4 - transakcja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sztuka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1558376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Procent egzaminów na licencję maszynisty i świadectwo maszynisty prowadzonych przez Prezesa UTK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procent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040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372716"/>
              </p:ext>
            </p:extLst>
          </p:nvPr>
        </p:nvGraphicFramePr>
        <p:xfrm>
          <a:off x="695399" y="2235380"/>
          <a:ext cx="10801199" cy="2153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9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7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Calibri" panose="020F0502020204030204" pitchFamily="34" charset="0"/>
                        <a:buNone/>
                      </a:pPr>
                      <a:r>
                        <a:rPr lang="pl-PL" sz="1200" i="1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Rada Architektury nie zgłosiła uwag do projektu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Calibri" panose="020F0502020204030204" pitchFamily="34" charset="0"/>
                        <a:buNone/>
                      </a:pPr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Nie dotyczy</a:t>
                      </a:r>
                      <a:endParaRPr lang="pl-PL" sz="1200" i="1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Calibri" panose="020F0502020204030204" pitchFamily="34" charset="0"/>
                        <a:buChar char="-"/>
                      </a:pPr>
                      <a:endParaRPr lang="pl-PL" sz="1200" i="1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Calibri" panose="020F0502020204030204" pitchFamily="34" charset="0"/>
                        <a:buNone/>
                      </a:pPr>
                      <a:r>
                        <a:rPr lang="pl-PL" sz="1200" i="1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KRMC nie </a:t>
                      </a:r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zgłosił </a:t>
                      </a:r>
                      <a:r>
                        <a:rPr lang="pl-PL" sz="1200" i="1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zaleceń do projektu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Calibri" panose="020F0502020204030204" pitchFamily="34" charset="0"/>
                        <a:buNone/>
                      </a:pPr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Nie dotyczy</a:t>
                      </a:r>
                      <a:endParaRPr lang="pl-PL" sz="1200" i="1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Calibri" panose="020F0502020204030204" pitchFamily="34" charset="0"/>
                        <a:buChar char="-"/>
                      </a:pPr>
                      <a:endParaRPr lang="pl-PL" sz="1200" i="1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399" y="2264239"/>
            <a:ext cx="10878291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 dla każdego z głównych elementów systemu (symulatory:  do </a:t>
            </a:r>
            <a:r>
              <a:rPr lang="pl-PL" dirty="0" smtClean="0">
                <a:solidFill>
                  <a:srgbClr val="002060"/>
                </a:solidFill>
              </a:rPr>
              <a:t>10 </a:t>
            </a:r>
            <a:r>
              <a:rPr lang="pl-PL" dirty="0">
                <a:solidFill>
                  <a:srgbClr val="002060"/>
                </a:solidFill>
              </a:rPr>
              <a:t>października </a:t>
            </a:r>
            <a:r>
              <a:rPr lang="pl-PL" dirty="0" smtClean="0">
                <a:solidFill>
                  <a:srgbClr val="002060"/>
                </a:solidFill>
              </a:rPr>
              <a:t>2027 r., </a:t>
            </a:r>
            <a:r>
              <a:rPr lang="pl-PL" dirty="0">
                <a:solidFill>
                  <a:srgbClr val="002060"/>
                </a:solidFill>
              </a:rPr>
              <a:t>system </a:t>
            </a:r>
            <a:r>
              <a:rPr lang="pl-PL" dirty="0" err="1">
                <a:solidFill>
                  <a:srgbClr val="002060"/>
                </a:solidFill>
              </a:rPr>
              <a:t>KREMiPPK</a:t>
            </a:r>
            <a:r>
              <a:rPr lang="pl-PL" dirty="0">
                <a:solidFill>
                  <a:srgbClr val="002060"/>
                </a:solidFill>
              </a:rPr>
              <a:t>: do </a:t>
            </a:r>
            <a:r>
              <a:rPr lang="pl-PL" dirty="0" smtClean="0">
                <a:solidFill>
                  <a:srgbClr val="002060"/>
                </a:solidFill>
              </a:rPr>
              <a:t>18 </a:t>
            </a:r>
            <a:r>
              <a:rPr lang="pl-PL" dirty="0">
                <a:solidFill>
                  <a:srgbClr val="002060"/>
                </a:solidFill>
              </a:rPr>
              <a:t>czerwca </a:t>
            </a:r>
            <a:r>
              <a:rPr lang="pl-PL" dirty="0" smtClean="0">
                <a:solidFill>
                  <a:srgbClr val="002060"/>
                </a:solidFill>
              </a:rPr>
              <a:t>2028 r.)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ze środków </a:t>
            </a:r>
            <a:r>
              <a:rPr lang="pl-PL" dirty="0" smtClean="0">
                <a:solidFill>
                  <a:srgbClr val="002060"/>
                </a:solidFill>
              </a:rPr>
              <a:t>własnych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987703"/>
              </p:ext>
            </p:extLst>
          </p:nvPr>
        </p:nvGraphicFramePr>
        <p:xfrm>
          <a:off x="769947" y="3748399"/>
          <a:ext cx="10729194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4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Problemy z personelem Egzaminującym (zwolnienia, brak możliwości zastąpienia personelem o analogicznych kompetencjach).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wysokie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 CEMM zatrudniona jest liczna grupa egzaminatorów na część etatu, co ułatwia elastyczne zarządzanie. Prowadzone są dalsze rekrutacje.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Brak spójności i aktualności danych przekazywanych przez różne podmioty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wysokie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Wdrażana jest weryfikacja danych z systemu z kontrolami inspektorów UTK.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209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10" ma:contentTypeDescription="Utwórz nowy dokument." ma:contentTypeScope="" ma:versionID="5f62a8bc21563c9dc9c82aa8dc062a1d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12c0ae6479fc7b07ce150ff5b749cc8f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5df3a10b-8748-402e-bef4-aee373db4dbb"/>
    <ds:schemaRef ds:uri="9affde3b-50dd-4e74-9e2c-6b9654ae514a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166B96E-7164-4507-9C57-572BB90F4CDC}"/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646</Words>
  <Application>Microsoft Office PowerPoint</Application>
  <PresentationFormat>Panoramiczny</PresentationFormat>
  <Paragraphs>169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Marta Trzpil</cp:lastModifiedBy>
  <cp:revision>68</cp:revision>
  <dcterms:created xsi:type="dcterms:W3CDTF">2017-01-27T12:50:17Z</dcterms:created>
  <dcterms:modified xsi:type="dcterms:W3CDTF">2024-05-23T07:11:01Z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