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bookmarkIdSeed="2">
  <p:sldMasterIdLst>
    <p:sldMasterId id="2147483739" r:id="rId1"/>
  </p:sldMasterIdLst>
  <p:notesMasterIdLst>
    <p:notesMasterId r:id="rId62"/>
  </p:notesMasterIdLst>
  <p:handoutMasterIdLst>
    <p:handoutMasterId r:id="rId63"/>
  </p:handoutMasterIdLst>
  <p:sldIdLst>
    <p:sldId id="865" r:id="rId2"/>
    <p:sldId id="1216" r:id="rId3"/>
    <p:sldId id="1301" r:id="rId4"/>
    <p:sldId id="1302" r:id="rId5"/>
    <p:sldId id="1303" r:id="rId6"/>
    <p:sldId id="1220" r:id="rId7"/>
    <p:sldId id="1272" r:id="rId8"/>
    <p:sldId id="1273" r:id="rId9"/>
    <p:sldId id="1274" r:id="rId10"/>
    <p:sldId id="1304" r:id="rId11"/>
    <p:sldId id="1271" r:id="rId12"/>
    <p:sldId id="1278" r:id="rId13"/>
    <p:sldId id="1277" r:id="rId14"/>
    <p:sldId id="1224" r:id="rId15"/>
    <p:sldId id="1225" r:id="rId16"/>
    <p:sldId id="1226" r:id="rId17"/>
    <p:sldId id="1227" r:id="rId18"/>
    <p:sldId id="1228" r:id="rId19"/>
    <p:sldId id="1229" r:id="rId20"/>
    <p:sldId id="1230" r:id="rId21"/>
    <p:sldId id="1231" r:id="rId22"/>
    <p:sldId id="1232" r:id="rId23"/>
    <p:sldId id="1233" r:id="rId24"/>
    <p:sldId id="1234" r:id="rId25"/>
    <p:sldId id="1235" r:id="rId26"/>
    <p:sldId id="1236" r:id="rId27"/>
    <p:sldId id="1237" r:id="rId28"/>
    <p:sldId id="1238" r:id="rId29"/>
    <p:sldId id="1239" r:id="rId30"/>
    <p:sldId id="1221" r:id="rId31"/>
    <p:sldId id="1275" r:id="rId32"/>
    <p:sldId id="1317" r:id="rId33"/>
    <p:sldId id="1318" r:id="rId34"/>
    <p:sldId id="1306" r:id="rId35"/>
    <p:sldId id="1307" r:id="rId36"/>
    <p:sldId id="1308" r:id="rId37"/>
    <p:sldId id="1309" r:id="rId38"/>
    <p:sldId id="1310" r:id="rId39"/>
    <p:sldId id="1316" r:id="rId40"/>
    <p:sldId id="1312" r:id="rId41"/>
    <p:sldId id="1311" r:id="rId42"/>
    <p:sldId id="1314" r:id="rId43"/>
    <p:sldId id="1315" r:id="rId44"/>
    <p:sldId id="1319" r:id="rId45"/>
    <p:sldId id="1322" r:id="rId46"/>
    <p:sldId id="1326" r:id="rId47"/>
    <p:sldId id="1327" r:id="rId48"/>
    <p:sldId id="1328" r:id="rId49"/>
    <p:sldId id="1329" r:id="rId50"/>
    <p:sldId id="1330" r:id="rId51"/>
    <p:sldId id="1331" r:id="rId52"/>
    <p:sldId id="1332" r:id="rId53"/>
    <p:sldId id="1333" r:id="rId54"/>
    <p:sldId id="1334" r:id="rId55"/>
    <p:sldId id="1335" r:id="rId56"/>
    <p:sldId id="1298" r:id="rId57"/>
    <p:sldId id="1276" r:id="rId58"/>
    <p:sldId id="1268" r:id="rId59"/>
    <p:sldId id="1299" r:id="rId60"/>
    <p:sldId id="1300" r:id="rId61"/>
  </p:sldIdLst>
  <p:sldSz cx="12192000" cy="6858000"/>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F539D"/>
    <a:srgbClr val="008000"/>
    <a:srgbClr val="C12607"/>
    <a:srgbClr val="B12307"/>
    <a:srgbClr val="636363"/>
    <a:srgbClr val="6361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 pośredni 2 — Ak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7" autoAdjust="0"/>
    <p:restoredTop sz="94083" autoAdjust="0"/>
  </p:normalViewPr>
  <p:slideViewPr>
    <p:cSldViewPr snapToGrid="0">
      <p:cViewPr varScale="1">
        <p:scale>
          <a:sx n="113" d="100"/>
          <a:sy n="113" d="100"/>
        </p:scale>
        <p:origin x="86" y="110"/>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4188"/>
    </p:cViewPr>
  </p:sorterViewPr>
  <p:notesViewPr>
    <p:cSldViewPr snapToGrid="0">
      <p:cViewPr varScale="1">
        <p:scale>
          <a:sx n="44" d="100"/>
          <a:sy n="44" d="100"/>
        </p:scale>
        <p:origin x="2160" y="42"/>
      </p:cViewPr>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handoutMaster" Target="handoutMasters/handout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A985DD6-5297-4C9F-97D5-1E7456FA5E05}" type="datetimeFigureOut">
              <a:rPr lang="pl-PL" smtClean="0"/>
              <a:t>29.10.2024</a:t>
            </a:fld>
            <a:endParaRPr lang="pl-PL"/>
          </a:p>
        </p:txBody>
      </p:sp>
      <p:sp>
        <p:nvSpPr>
          <p:cNvPr id="4" name="Symbol zastępczy stopki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pl-PL"/>
          </a:p>
        </p:txBody>
      </p:sp>
      <p:sp>
        <p:nvSpPr>
          <p:cNvPr id="5" name="Symbol zastępczy numeru slajdu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3BA09803-C1E4-40BB-BD10-79CF071E9C2D}" type="slidenum">
              <a:rPr lang="pl-PL" smtClean="0"/>
              <a:t>‹#›</a:t>
            </a:fld>
            <a:endParaRPr lang="pl-PL"/>
          </a:p>
        </p:txBody>
      </p:sp>
    </p:spTree>
    <p:extLst>
      <p:ext uri="{BB962C8B-B14F-4D97-AF65-F5344CB8AC3E}">
        <p14:creationId xmlns:p14="http://schemas.microsoft.com/office/powerpoint/2010/main" val="134120408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ED73748-EFD7-48A5-9810-6FF2E65AC898}" type="datetimeFigureOut">
              <a:rPr lang="pl-PL" smtClean="0"/>
              <a:t>29.10.2024</a:t>
            </a:fld>
            <a:endParaRPr lang="pl-PL"/>
          </a:p>
        </p:txBody>
      </p:sp>
      <p:sp>
        <p:nvSpPr>
          <p:cNvPr id="4" name="Symbol zastępczy obrazu slajd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pl-PL"/>
          </a:p>
        </p:txBody>
      </p:sp>
      <p:sp>
        <p:nvSpPr>
          <p:cNvPr id="5" name="Symbol zastępczy notatek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6" name="Symbol zastępczy stop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l-PL"/>
          </a:p>
        </p:txBody>
      </p:sp>
      <p:sp>
        <p:nvSpPr>
          <p:cNvPr id="7" name="Symbol zastępczy numeru slajd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AE72C29-F3ED-421F-A6FF-78E4E1485CEA}" type="slidenum">
              <a:rPr lang="pl-PL" smtClean="0"/>
              <a:t>‹#›</a:t>
            </a:fld>
            <a:endParaRPr lang="pl-PL"/>
          </a:p>
        </p:txBody>
      </p:sp>
    </p:spTree>
    <p:extLst>
      <p:ext uri="{BB962C8B-B14F-4D97-AF65-F5344CB8AC3E}">
        <p14:creationId xmlns:p14="http://schemas.microsoft.com/office/powerpoint/2010/main" val="5986037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2AE72C29-F3ED-421F-A6FF-78E4E1485CEA}" type="slidenum">
              <a:rPr lang="pl-PL" smtClean="0"/>
              <a:t>1</a:t>
            </a:fld>
            <a:endParaRPr lang="pl-PL"/>
          </a:p>
        </p:txBody>
      </p:sp>
    </p:spTree>
    <p:extLst>
      <p:ext uri="{BB962C8B-B14F-4D97-AF65-F5344CB8AC3E}">
        <p14:creationId xmlns:p14="http://schemas.microsoft.com/office/powerpoint/2010/main" val="146773586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lajd tytułowy">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normAutofit/>
          </a:bodyPr>
          <a:lstStyle>
            <a:lvl1pPr algn="ctr">
              <a:defRPr sz="4800">
                <a:solidFill>
                  <a:schemeClr val="tx1">
                    <a:lumMod val="75000"/>
                    <a:lumOff val="25000"/>
                  </a:schemeClr>
                </a:solidFill>
                <a:latin typeface="Lato Black" panose="020F0A02020204030203" pitchFamily="34" charset="-18"/>
                <a:ea typeface="Open Sans" panose="020B0606030504020204" pitchFamily="34" charset="0"/>
                <a:cs typeface="Open Sans" panose="020B0606030504020204" pitchFamily="34" charset="0"/>
              </a:defRPr>
            </a:lvl1pPr>
          </a:lstStyle>
          <a:p>
            <a:r>
              <a:rPr lang="pl-PL" dirty="0"/>
              <a:t>Kliknij, aby edytować styl</a:t>
            </a:r>
            <a:endParaRPr lang="en-US" dirty="0"/>
          </a:p>
        </p:txBody>
      </p:sp>
      <p:sp>
        <p:nvSpPr>
          <p:cNvPr id="3" name="Subtitle 2"/>
          <p:cNvSpPr>
            <a:spLocks noGrp="1"/>
          </p:cNvSpPr>
          <p:nvPr>
            <p:ph type="subTitle" idx="1"/>
          </p:nvPr>
        </p:nvSpPr>
        <p:spPr>
          <a:xfrm>
            <a:off x="1524000" y="4238533"/>
            <a:ext cx="9144000" cy="1655762"/>
          </a:xfrm>
        </p:spPr>
        <p:txBody>
          <a:bodyPr/>
          <a:lstStyle>
            <a:lvl1pPr marL="0" indent="0" algn="ctr">
              <a:buNone/>
              <a:defRPr sz="24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l-PL" dirty="0"/>
              <a:t>Kliknij, aby edytować styl wzorca podtytułu</a:t>
            </a:r>
            <a:endParaRPr lang="en-US" dirty="0"/>
          </a:p>
        </p:txBody>
      </p:sp>
      <p:sp>
        <p:nvSpPr>
          <p:cNvPr id="4" name="Prostokąt 3"/>
          <p:cNvSpPr/>
          <p:nvPr userDrawn="1"/>
        </p:nvSpPr>
        <p:spPr>
          <a:xfrm flipV="1">
            <a:off x="0" y="-2"/>
            <a:ext cx="385482" cy="6858001"/>
          </a:xfrm>
          <a:prstGeom prst="rect">
            <a:avLst/>
          </a:prstGeom>
          <a:solidFill>
            <a:srgbClr val="0F53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pic>
        <p:nvPicPr>
          <p:cNvPr id="5" name="Obraz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56220" y="0"/>
            <a:ext cx="1399357" cy="1397414"/>
          </a:xfrm>
          <a:prstGeom prst="rect">
            <a:avLst/>
          </a:prstGeom>
        </p:spPr>
      </p:pic>
      <p:sp>
        <p:nvSpPr>
          <p:cNvPr id="6" name="Podtytuł 2"/>
          <p:cNvSpPr txBox="1">
            <a:spLocks/>
          </p:cNvSpPr>
          <p:nvPr userDrawn="1"/>
        </p:nvSpPr>
        <p:spPr>
          <a:xfrm>
            <a:off x="2252413" y="292072"/>
            <a:ext cx="7350105" cy="813269"/>
          </a:xfrm>
          <a:prstGeom prst="rect">
            <a:avLst/>
          </a:prstGeom>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lumMod val="75000"/>
                    <a:lumOff val="25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lumMod val="75000"/>
                    <a:lumOff val="25000"/>
                  </a:schemeClr>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lumMod val="75000"/>
                    <a:lumOff val="25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75000"/>
                    <a:lumOff val="25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50000"/>
              </a:lnSpc>
              <a:buNone/>
            </a:pPr>
            <a:r>
              <a:rPr lang="pl-PL" sz="2000" b="1" dirty="0">
                <a:latin typeface="Lato" panose="020F0502020204030203" pitchFamily="34" charset="-18"/>
                <a:ea typeface="Open Sans" panose="020B0606030504020204" pitchFamily="34" charset="0"/>
                <a:cs typeface="Open Sans" panose="020B0606030504020204" pitchFamily="34" charset="0"/>
              </a:rPr>
              <a:t>Centrum Rozwoju Kompetencji Cyfrowych</a:t>
            </a:r>
            <a:br>
              <a:rPr lang="pl-PL" sz="2000" b="1" dirty="0">
                <a:latin typeface="Lato" panose="020F0502020204030203" pitchFamily="34" charset="-18"/>
                <a:ea typeface="Open Sans" panose="020B0606030504020204" pitchFamily="34" charset="0"/>
                <a:cs typeface="Open Sans" panose="020B0606030504020204" pitchFamily="34" charset="0"/>
              </a:rPr>
            </a:br>
            <a:r>
              <a:rPr lang="pl-PL" sz="2000" b="0" dirty="0">
                <a:latin typeface="Lato" panose="020F0502020204030203" pitchFamily="34" charset="-18"/>
                <a:ea typeface="Open Sans" panose="020B0606030504020204" pitchFamily="34" charset="0"/>
                <a:cs typeface="Open Sans" panose="020B0606030504020204" pitchFamily="34" charset="0"/>
              </a:rPr>
              <a:t>Kancelarii</a:t>
            </a:r>
            <a:r>
              <a:rPr lang="pl-PL" sz="2000" b="0" baseline="0" dirty="0">
                <a:latin typeface="Lato" panose="020F0502020204030203" pitchFamily="34" charset="-18"/>
                <a:ea typeface="Open Sans" panose="020B0606030504020204" pitchFamily="34" charset="0"/>
                <a:cs typeface="Open Sans" panose="020B0606030504020204" pitchFamily="34" charset="0"/>
              </a:rPr>
              <a:t> Prezesa Rady Ministrów</a:t>
            </a:r>
            <a:endParaRPr lang="pl-PL" sz="2000" b="0" dirty="0">
              <a:latin typeface="Lato" panose="020F0502020204030203" pitchFamily="34" charset="-18"/>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25996541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Vertical Text Placeholder 2"/>
          <p:cNvSpPr>
            <a:spLocks noGrp="1"/>
          </p:cNvSpPr>
          <p:nvPr>
            <p:ph type="body" orient="vert" idx="1"/>
          </p:nvPr>
        </p:nvSpPr>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330EA680-D336-4FF7-8B7A-9848BB0A1C3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757575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pl-PL"/>
              <a:t>Kliknij, aby edytować styl</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330EA680-D336-4FF7-8B7A-9848BB0A1C3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758114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itle 1"/>
          <p:cNvSpPr>
            <a:spLocks noGrp="1"/>
          </p:cNvSpPr>
          <p:nvPr>
            <p:ph type="title"/>
          </p:nvPr>
        </p:nvSpPr>
        <p:spPr>
          <a:xfrm>
            <a:off x="932330" y="598207"/>
            <a:ext cx="10560424" cy="683387"/>
          </a:xfrm>
        </p:spPr>
        <p:txBody>
          <a:bodyPr anchor="t">
            <a:normAutofit/>
          </a:bodyPr>
          <a:lstStyle>
            <a:lvl1pPr>
              <a:lnSpc>
                <a:spcPct val="114000"/>
              </a:lnSpc>
              <a:defRPr sz="2200" b="1">
                <a:solidFill>
                  <a:schemeClr val="tx1">
                    <a:lumMod val="75000"/>
                    <a:lumOff val="25000"/>
                  </a:schemeClr>
                </a:solidFill>
                <a:latin typeface="Lato Black" panose="020F0A02020204030203" pitchFamily="34" charset="-18"/>
                <a:ea typeface="Open Sans" panose="020B0606030504020204" pitchFamily="34" charset="0"/>
                <a:cs typeface="Open Sans" panose="020B0606030504020204" pitchFamily="34" charset="0"/>
              </a:defRPr>
            </a:lvl1pPr>
          </a:lstStyle>
          <a:p>
            <a:r>
              <a:rPr lang="pl-PL" dirty="0"/>
              <a:t>Kliknij, aby edytować styl</a:t>
            </a:r>
            <a:endParaRPr lang="en-US" dirty="0"/>
          </a:p>
        </p:txBody>
      </p:sp>
      <p:sp>
        <p:nvSpPr>
          <p:cNvPr id="3" name="Content Placeholder 2"/>
          <p:cNvSpPr>
            <a:spLocks noGrp="1"/>
          </p:cNvSpPr>
          <p:nvPr>
            <p:ph idx="1"/>
          </p:nvPr>
        </p:nvSpPr>
        <p:spPr>
          <a:xfrm>
            <a:off x="932330" y="1742381"/>
            <a:ext cx="10560424" cy="4374448"/>
          </a:xfrm>
        </p:spPr>
        <p:txBody>
          <a:bodyPr/>
          <a:lstStyle>
            <a:lvl1pPr marL="0" indent="0">
              <a:lnSpc>
                <a:spcPct val="114000"/>
              </a:lnSpc>
              <a:buNone/>
              <a:defRPr sz="2800">
                <a:solidFill>
                  <a:schemeClr val="tx1">
                    <a:lumMod val="75000"/>
                    <a:lumOff val="25000"/>
                  </a:schemeClr>
                </a:solidFill>
                <a:latin typeface="Lato" panose="020F0502020204030203" pitchFamily="34" charset="-18"/>
                <a:ea typeface="Open Sans" panose="020B0606030504020204" pitchFamily="34" charset="0"/>
                <a:cs typeface="Open Sans" panose="020B0606030504020204" pitchFamily="34" charset="0"/>
              </a:defRPr>
            </a:lvl1pPr>
            <a:lvl2pPr>
              <a:lnSpc>
                <a:spcPct val="114000"/>
              </a:lnSpc>
              <a:defRPr>
                <a:solidFill>
                  <a:schemeClr val="tx1">
                    <a:lumMod val="75000"/>
                    <a:lumOff val="25000"/>
                  </a:schemeClr>
                </a:solidFill>
                <a:latin typeface="Lato" panose="020F0502020204030203" pitchFamily="34" charset="-18"/>
                <a:ea typeface="Open Sans" panose="020B0606030504020204" pitchFamily="34" charset="0"/>
                <a:cs typeface="Open Sans" panose="020B0606030504020204" pitchFamily="34" charset="0"/>
              </a:defRPr>
            </a:lvl2pPr>
            <a:lvl3pPr>
              <a:lnSpc>
                <a:spcPct val="114000"/>
              </a:lnSpc>
              <a:defRPr>
                <a:solidFill>
                  <a:schemeClr val="tx1">
                    <a:lumMod val="75000"/>
                    <a:lumOff val="25000"/>
                  </a:schemeClr>
                </a:solidFill>
                <a:latin typeface="Lato" panose="020F0502020204030203" pitchFamily="34" charset="-18"/>
                <a:ea typeface="Open Sans" panose="020B0606030504020204" pitchFamily="34" charset="0"/>
                <a:cs typeface="Open Sans" panose="020B0606030504020204" pitchFamily="34" charset="0"/>
              </a:defRPr>
            </a:lvl3pPr>
            <a:lvl4pPr>
              <a:lnSpc>
                <a:spcPct val="114000"/>
              </a:lnSpc>
              <a:defRPr>
                <a:solidFill>
                  <a:schemeClr val="tx1">
                    <a:lumMod val="75000"/>
                    <a:lumOff val="25000"/>
                  </a:schemeClr>
                </a:solidFill>
                <a:latin typeface="Lato" panose="020F0502020204030203" pitchFamily="34" charset="-18"/>
                <a:ea typeface="Open Sans" panose="020B0606030504020204" pitchFamily="34" charset="0"/>
                <a:cs typeface="Open Sans" panose="020B0606030504020204" pitchFamily="34" charset="0"/>
              </a:defRPr>
            </a:lvl4pPr>
            <a:lvl5pPr>
              <a:lnSpc>
                <a:spcPct val="114000"/>
              </a:lnSpc>
              <a:defRPr>
                <a:solidFill>
                  <a:schemeClr val="tx1">
                    <a:lumMod val="75000"/>
                    <a:lumOff val="25000"/>
                  </a:schemeClr>
                </a:solidFill>
                <a:latin typeface="Lato" panose="020F0502020204030203" pitchFamily="34" charset="-18"/>
                <a:ea typeface="Open Sans" panose="020B0606030504020204" pitchFamily="34" charset="0"/>
                <a:cs typeface="Open Sans" panose="020B0606030504020204" pitchFamily="34" charset="0"/>
              </a:defRPr>
            </a:lvl5pPr>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endParaRPr lang="en-US" dirty="0"/>
          </a:p>
        </p:txBody>
      </p:sp>
      <p:sp>
        <p:nvSpPr>
          <p:cNvPr id="4" name="Prostokąt 3"/>
          <p:cNvSpPr/>
          <p:nvPr userDrawn="1"/>
        </p:nvSpPr>
        <p:spPr>
          <a:xfrm flipV="1">
            <a:off x="0" y="660962"/>
            <a:ext cx="824753" cy="334122"/>
          </a:xfrm>
          <a:prstGeom prst="rect">
            <a:avLst/>
          </a:prstGeom>
          <a:solidFill>
            <a:srgbClr val="0F53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Tree>
    <p:extLst>
      <p:ext uri="{BB962C8B-B14F-4D97-AF65-F5344CB8AC3E}">
        <p14:creationId xmlns:p14="http://schemas.microsoft.com/office/powerpoint/2010/main" val="42518092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Nagłówek sekcji">
    <p:spTree>
      <p:nvGrpSpPr>
        <p:cNvPr id="1" name=""/>
        <p:cNvGrpSpPr/>
        <p:nvPr/>
      </p:nvGrpSpPr>
      <p:grpSpPr>
        <a:xfrm>
          <a:off x="0" y="0"/>
          <a:ext cx="0" cy="0"/>
          <a:chOff x="0" y="0"/>
          <a:chExt cx="0" cy="0"/>
        </a:xfrm>
      </p:grpSpPr>
      <p:sp>
        <p:nvSpPr>
          <p:cNvPr id="2" name="Title 1"/>
          <p:cNvSpPr>
            <a:spLocks noGrp="1"/>
          </p:cNvSpPr>
          <p:nvPr>
            <p:ph type="title"/>
          </p:nvPr>
        </p:nvSpPr>
        <p:spPr>
          <a:xfrm>
            <a:off x="967322" y="3135127"/>
            <a:ext cx="10515600" cy="2240470"/>
          </a:xfrm>
        </p:spPr>
        <p:txBody>
          <a:bodyPr anchor="t">
            <a:normAutofit/>
          </a:bodyPr>
          <a:lstStyle>
            <a:lvl1pPr>
              <a:lnSpc>
                <a:spcPct val="110000"/>
              </a:lnSpc>
              <a:defRPr sz="4400" b="0">
                <a:solidFill>
                  <a:schemeClr val="tx1">
                    <a:lumMod val="75000"/>
                    <a:lumOff val="25000"/>
                  </a:schemeClr>
                </a:solidFill>
                <a:latin typeface="Lato Black" panose="020F0A02020204030203" pitchFamily="34" charset="-18"/>
                <a:ea typeface="Open Sans Semibold" panose="020B0706030804020204" pitchFamily="34" charset="0"/>
                <a:cs typeface="Open Sans Semibold" panose="020B0706030804020204" pitchFamily="34" charset="0"/>
              </a:defRPr>
            </a:lvl1pPr>
          </a:lstStyle>
          <a:p>
            <a:r>
              <a:rPr lang="pl-PL" dirty="0"/>
              <a:t>Kliknij, aby edytować styl</a:t>
            </a:r>
            <a:endParaRPr lang="en-US" dirty="0"/>
          </a:p>
        </p:txBody>
      </p:sp>
      <p:sp>
        <p:nvSpPr>
          <p:cNvPr id="3" name="Prostokąt 2"/>
          <p:cNvSpPr/>
          <p:nvPr userDrawn="1"/>
        </p:nvSpPr>
        <p:spPr>
          <a:xfrm flipV="1">
            <a:off x="0" y="3251762"/>
            <a:ext cx="824753" cy="515904"/>
          </a:xfrm>
          <a:prstGeom prst="rect">
            <a:avLst/>
          </a:prstGeom>
          <a:solidFill>
            <a:srgbClr val="0F53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Tree>
    <p:extLst>
      <p:ext uri="{BB962C8B-B14F-4D97-AF65-F5344CB8AC3E}">
        <p14:creationId xmlns:p14="http://schemas.microsoft.com/office/powerpoint/2010/main" val="252643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lumMod val="75000"/>
                    <a:lumOff val="25000"/>
                  </a:schemeClr>
                </a:solidFill>
                <a:latin typeface="Open Sans" panose="020B0606030504020204" pitchFamily="34" charset="0"/>
                <a:ea typeface="Open Sans" panose="020B0606030504020204" pitchFamily="34" charset="0"/>
                <a:cs typeface="Open Sans" panose="020B0606030504020204" pitchFamily="34" charset="0"/>
              </a:defRPr>
            </a:lvl1pPr>
          </a:lstStyle>
          <a:p>
            <a:r>
              <a:rPr lang="pl-PL"/>
              <a:t>Kliknij, aby edytować styl</a:t>
            </a:r>
            <a:endParaRPr lang="en-US" dirty="0"/>
          </a:p>
        </p:txBody>
      </p:sp>
      <p:sp>
        <p:nvSpPr>
          <p:cNvPr id="3" name="Content Placeholder 2"/>
          <p:cNvSpPr>
            <a:spLocks noGrp="1"/>
          </p:cNvSpPr>
          <p:nvPr>
            <p:ph sz="half" idx="1"/>
          </p:nvPr>
        </p:nvSpPr>
        <p:spPr>
          <a:xfrm>
            <a:off x="838200" y="1825625"/>
            <a:ext cx="5181600" cy="4351338"/>
          </a:xfrm>
        </p:spPr>
        <p:txBody>
          <a:bodyPr/>
          <a:lstStyle>
            <a:lvl1pPr>
              <a:defRPr>
                <a:solidFill>
                  <a:schemeClr val="tx1">
                    <a:lumMod val="75000"/>
                    <a:lumOff val="25000"/>
                  </a:schemeClr>
                </a:solidFill>
              </a:defRPr>
            </a:lvl1pPr>
            <a:lvl2pPr>
              <a:defRPr>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Content Placeholder 3"/>
          <p:cNvSpPr>
            <a:spLocks noGrp="1"/>
          </p:cNvSpPr>
          <p:nvPr>
            <p:ph sz="half" idx="2"/>
          </p:nvPr>
        </p:nvSpPr>
        <p:spPr>
          <a:xfrm>
            <a:off x="6172200" y="1825625"/>
            <a:ext cx="5181600" cy="4351338"/>
          </a:xfrm>
        </p:spPr>
        <p:txBody>
          <a:bodyPr/>
          <a:lstStyle>
            <a:lvl1pPr>
              <a:defRPr>
                <a:solidFill>
                  <a:schemeClr val="tx1">
                    <a:lumMod val="75000"/>
                    <a:lumOff val="25000"/>
                  </a:schemeClr>
                </a:solidFill>
              </a:defRPr>
            </a:lvl1pPr>
            <a:lvl2pPr>
              <a:defRPr>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Tree>
    <p:extLst>
      <p:ext uri="{BB962C8B-B14F-4D97-AF65-F5344CB8AC3E}">
        <p14:creationId xmlns:p14="http://schemas.microsoft.com/office/powerpoint/2010/main" val="10071946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Porównanie">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839788" y="1681163"/>
            <a:ext cx="10652966" cy="1635778"/>
          </a:xfrm>
        </p:spPr>
        <p:txBody>
          <a:bodyPr>
            <a:normAutofit/>
          </a:bodyPr>
          <a:lstStyle>
            <a:lvl1pPr marL="0" indent="0">
              <a:lnSpc>
                <a:spcPct val="120000"/>
              </a:lnSpc>
              <a:buNone/>
              <a:defRPr sz="3200">
                <a:solidFill>
                  <a:schemeClr val="tx1">
                    <a:lumMod val="75000"/>
                    <a:lumOff val="25000"/>
                  </a:schemeClr>
                </a:solidFill>
              </a:defRPr>
            </a:lvl1pPr>
            <a:lvl2pPr marL="457200" indent="0">
              <a:buNone/>
              <a:defRPr sz="2800"/>
            </a:lvl2pPr>
            <a:lvl3pPr marL="914400" indent="0">
              <a:buNone/>
              <a:defRPr sz="2800"/>
            </a:lvl3pPr>
            <a:lvl4pPr marL="1371600" indent="0">
              <a:buNone/>
              <a:defRPr sz="2800"/>
            </a:lvl4pPr>
            <a:lvl5pPr marL="1828800" indent="0">
              <a:buNone/>
              <a:defRPr sz="2800"/>
            </a:lvl5pPr>
          </a:lstStyle>
          <a:p>
            <a:pPr lvl="0"/>
            <a:r>
              <a:rPr lang="pl-PL" dirty="0"/>
              <a:t>Kliknij, aby edytować style wzorca tekstu</a:t>
            </a:r>
          </a:p>
        </p:txBody>
      </p:sp>
      <p:sp>
        <p:nvSpPr>
          <p:cNvPr id="5" name="Text Placeholder 4"/>
          <p:cNvSpPr>
            <a:spLocks noGrp="1"/>
          </p:cNvSpPr>
          <p:nvPr>
            <p:ph type="body" sz="quarter" idx="3" hasCustomPrompt="1"/>
          </p:nvPr>
        </p:nvSpPr>
        <p:spPr>
          <a:xfrm>
            <a:off x="839788" y="3316941"/>
            <a:ext cx="5183188" cy="470366"/>
          </a:xfrm>
        </p:spPr>
        <p:txBody>
          <a:bodyPr anchor="t">
            <a:normAutofit/>
          </a:bodyPr>
          <a:lstStyle>
            <a:lvl1pPr marL="0" indent="0">
              <a:buNone/>
              <a:defRPr sz="2000" b="1">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dirty="0"/>
              <a:t>Jak to zbadać</a:t>
            </a:r>
          </a:p>
        </p:txBody>
      </p:sp>
      <p:sp>
        <p:nvSpPr>
          <p:cNvPr id="6" name="Content Placeholder 5"/>
          <p:cNvSpPr>
            <a:spLocks noGrp="1"/>
          </p:cNvSpPr>
          <p:nvPr>
            <p:ph sz="quarter" idx="4"/>
          </p:nvPr>
        </p:nvSpPr>
        <p:spPr>
          <a:xfrm>
            <a:off x="839788" y="3787307"/>
            <a:ext cx="10652966" cy="2694176"/>
          </a:xfrm>
        </p:spPr>
        <p:txBody>
          <a:bodyPr>
            <a:normAutofit/>
          </a:bodyPr>
          <a:lstStyle>
            <a:lvl1pPr>
              <a:lnSpc>
                <a:spcPct val="120000"/>
              </a:lnSpc>
              <a:defRPr sz="2000">
                <a:solidFill>
                  <a:schemeClr val="tx1">
                    <a:lumMod val="75000"/>
                    <a:lumOff val="25000"/>
                  </a:schemeClr>
                </a:solidFill>
              </a:defRPr>
            </a:lvl1pPr>
          </a:lstStyle>
          <a:p>
            <a:pPr lvl="0"/>
            <a:r>
              <a:rPr lang="pl-PL" dirty="0"/>
              <a:t>Kliknij, aby edytować style wzorca tekst</a:t>
            </a:r>
          </a:p>
        </p:txBody>
      </p:sp>
      <p:sp>
        <p:nvSpPr>
          <p:cNvPr id="14" name="Title 1"/>
          <p:cNvSpPr>
            <a:spLocks noGrp="1"/>
          </p:cNvSpPr>
          <p:nvPr>
            <p:ph type="title"/>
          </p:nvPr>
        </p:nvSpPr>
        <p:spPr>
          <a:xfrm>
            <a:off x="932330" y="598207"/>
            <a:ext cx="10560424" cy="683387"/>
          </a:xfrm>
        </p:spPr>
        <p:txBody>
          <a:bodyPr anchor="t">
            <a:normAutofit/>
          </a:bodyPr>
          <a:lstStyle>
            <a:lvl1pPr>
              <a:defRPr sz="2500" b="0">
                <a:solidFill>
                  <a:schemeClr val="tx1">
                    <a:lumMod val="75000"/>
                    <a:lumOff val="25000"/>
                  </a:schemeClr>
                </a:solidFill>
                <a:latin typeface="+mn-lt"/>
              </a:defRPr>
            </a:lvl1pPr>
          </a:lstStyle>
          <a:p>
            <a:r>
              <a:rPr lang="pl-PL" dirty="0"/>
              <a:t>Kliknij, aby edytować styl</a:t>
            </a:r>
            <a:endParaRPr lang="en-US" dirty="0"/>
          </a:p>
        </p:txBody>
      </p:sp>
    </p:spTree>
    <p:extLst>
      <p:ext uri="{BB962C8B-B14F-4D97-AF65-F5344CB8AC3E}">
        <p14:creationId xmlns:p14="http://schemas.microsoft.com/office/powerpoint/2010/main" val="18864698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itle 1"/>
          <p:cNvSpPr>
            <a:spLocks noGrp="1"/>
          </p:cNvSpPr>
          <p:nvPr>
            <p:ph type="title"/>
          </p:nvPr>
        </p:nvSpPr>
        <p:spPr>
          <a:xfrm>
            <a:off x="559068" y="2915819"/>
            <a:ext cx="10515600" cy="1325563"/>
          </a:xfrm>
        </p:spPr>
        <p:txBody>
          <a:bodyPr anchor="t">
            <a:normAutofit/>
          </a:bodyPr>
          <a:lstStyle>
            <a:lvl1pPr algn="l">
              <a:defRPr sz="3600">
                <a:latin typeface="+mn-lt"/>
              </a:defRPr>
            </a:lvl1pPr>
          </a:lstStyle>
          <a:p>
            <a:r>
              <a:rPr lang="pl-PL"/>
              <a:t>Kliknij, aby edytować styl</a:t>
            </a:r>
            <a:endParaRPr lang="en-US" dirty="0"/>
          </a:p>
        </p:txBody>
      </p:sp>
    </p:spTree>
    <p:extLst>
      <p:ext uri="{BB962C8B-B14F-4D97-AF65-F5344CB8AC3E}">
        <p14:creationId xmlns:p14="http://schemas.microsoft.com/office/powerpoint/2010/main" val="15847386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330EA680-D336-4FF7-8B7A-9848BB0A1C3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175647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pl-PL"/>
              <a:t>Kliknij, aby edytować styl</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p>
        </p:txBody>
      </p:sp>
      <p:sp>
        <p:nvSpPr>
          <p:cNvPr id="5" name="Date Placeholder 4"/>
          <p:cNvSpPr>
            <a:spLocks noGrp="1"/>
          </p:cNvSpPr>
          <p:nvPr>
            <p:ph type="dt" sz="half" idx="10"/>
          </p:nvPr>
        </p:nvSpPr>
        <p:spPr/>
        <p:txBody>
          <a:bodyPr/>
          <a:lstStyle/>
          <a:p>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330EA680-D336-4FF7-8B7A-9848BB0A1C3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680179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pl-PL"/>
              <a:t>Kliknij, aby edytować styl</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l-PL"/>
              <a:t>Kliknij ikonę, aby dodać obraz</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p>
        </p:txBody>
      </p:sp>
      <p:sp>
        <p:nvSpPr>
          <p:cNvPr id="5" name="Date Placeholder 4"/>
          <p:cNvSpPr>
            <a:spLocks noGrp="1"/>
          </p:cNvSpPr>
          <p:nvPr>
            <p:ph type="dt" sz="half" idx="10"/>
          </p:nvPr>
        </p:nvSpPr>
        <p:spPr/>
        <p:txBody>
          <a:bodyPr/>
          <a:lstStyle/>
          <a:p>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330EA680-D336-4FF7-8B7A-9848BB0A1C3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402650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alpha val="1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l-PL"/>
              <a:t>Kliknij, aby edytować styl</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solidFill>
                <a:prstClr val="black">
                  <a:tint val="75000"/>
                </a:prstClr>
              </a:solidFill>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0EA680-D336-4FF7-8B7A-9848BB0A1C3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04031414"/>
      </p:ext>
    </p:extLst>
  </p:cSld>
  <p:clrMap bg1="lt1" tx1="dk1" bg2="lt2" tx2="dk2" accent1="accent1" accent2="accent2" accent3="accent3" accent4="accent4" accent5="accent5" accent6="accent6" hlink="hlink" folHlink="folHlink"/>
  <p:sldLayoutIdLst>
    <p:sldLayoutId id="2147483740" r:id="rId1"/>
    <p:sldLayoutId id="2147483741" r:id="rId2"/>
    <p:sldLayoutId id="2147483742" r:id="rId3"/>
    <p:sldLayoutId id="2147483743" r:id="rId4"/>
    <p:sldLayoutId id="2147483744" r:id="rId5"/>
    <p:sldLayoutId id="2147483745" r:id="rId6"/>
    <p:sldLayoutId id="2147483746" r:id="rId7"/>
    <p:sldLayoutId id="2147483747" r:id="rId8"/>
    <p:sldLayoutId id="2147483748" r:id="rId9"/>
    <p:sldLayoutId id="2147483749" r:id="rId10"/>
    <p:sldLayoutId id="2147483750"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hyperlink" Target="https://www.gov.pl/web/dostepnosc-cyfrowa/omowienie-wymogow-dostepnosci-cyfrowej-dla-podmiotow-publicznych" TargetMode="External"/><Relationship Id="rId2" Type="http://schemas.openxmlformats.org/officeDocument/2006/relationships/hyperlink" Target="https://www.gov.pl/web/dostepnosc-cyfrowa/deklaracja-dostepnosci-przyklad"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hyperlink" Target="https://www.w3.org/Translations/WCAG21-pl/"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pl.wikipedia.org/wiki/Czytnik_ekranowy"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openxmlformats.org/officeDocument/2006/relationships/hyperlink" Target="https://a11y.mc.gov.pl/" TargetMode="External"/><Relationship Id="rId2" Type="http://schemas.openxmlformats.org/officeDocument/2006/relationships/hyperlink" Target="https://www.gov.pl/web/dostepnosc-cyfrowa/jak-zbadac-czy-strona-www-jest-dostepna-cyfrowo"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https://www.gov.pl/web/dostepnosc-cyfrowa/jak-znalezc-podstawowe-bledy-dostepnosci-cyfrowej-strony-internetowej"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hyperlink" Target="https://mc.bip.gov.pl/objasnienia-prawne/warunki-techniczne-publikacji-oraz-struktura-dokumentu-elektronicznego-deklaracji-dostepnosci.html"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8.xml.rels><?xml version="1.0" encoding="UTF-8" standalone="yes"?>
<Relationships xmlns="http://schemas.openxmlformats.org/package/2006/relationships"><Relationship Id="rId3" Type="http://schemas.openxmlformats.org/officeDocument/2006/relationships/hyperlink" Target="https://www.gov.pl/web/dostepnosc-cyfrowa/jak-przygotowac-deklaracje-dostepnosci" TargetMode="External"/><Relationship Id="rId7" Type="http://schemas.openxmlformats.org/officeDocument/2006/relationships/hyperlink" Target="https://lepszyweb.pl/walidator" TargetMode="External"/><Relationship Id="rId2" Type="http://schemas.openxmlformats.org/officeDocument/2006/relationships/hyperlink" Target="https://www.gov.pl/web/dostepnosc-cyfrowa/deklaracja-dostepnosci-przyklad" TargetMode="External"/><Relationship Id="rId1" Type="http://schemas.openxmlformats.org/officeDocument/2006/relationships/slideLayout" Target="../slideLayouts/slideLayout2.xml"/><Relationship Id="rId6" Type="http://schemas.openxmlformats.org/officeDocument/2006/relationships/hyperlink" Target="https://wave.webaim.org/" TargetMode="External"/><Relationship Id="rId5" Type="http://schemas.openxmlformats.org/officeDocument/2006/relationships/hyperlink" Target="https://www.gov.pl/web/dostepnosc-cyfrowa/omowienie-wymogow-dostepnosci-cyfrowej-dla-podmiotow-publicznych" TargetMode="External"/><Relationship Id="rId4" Type="http://schemas.openxmlformats.org/officeDocument/2006/relationships/hyperlink" Target="https://www.gov.pl/web/dostepnosc-cyfrowa/badania-i-testy-dostepnosci-cyfrowej" TargetMode="Externa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0.xml.rels><?xml version="1.0" encoding="UTF-8" standalone="yes"?>
<Relationships xmlns="http://schemas.openxmlformats.org/package/2006/relationships"><Relationship Id="rId3" Type="http://schemas.openxmlformats.org/officeDocument/2006/relationships/hyperlink" Target="mailto:dostepnosc.cyfrowa@cyfra.gov.pl" TargetMode="External"/><Relationship Id="rId2" Type="http://schemas.openxmlformats.org/officeDocument/2006/relationships/hyperlink" Target="https://www.gov.pl/web/dostepnosc-cyfrowa" TargetMode="Externa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mc.bip.gov.pl/objasnienia-prawne/warunki-techniczne-publikacji-oraz-struktura-dokumentu-elektronicznego-deklaracji-dostepnosci.html"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891192" y="1964983"/>
            <a:ext cx="11010523" cy="2223437"/>
          </a:xfrm>
        </p:spPr>
        <p:txBody>
          <a:bodyPr anchor="t">
            <a:noAutofit/>
          </a:bodyPr>
          <a:lstStyle/>
          <a:p>
            <a:pPr algn="l">
              <a:lnSpc>
                <a:spcPct val="123000"/>
              </a:lnSpc>
            </a:pPr>
            <a:r>
              <a:rPr lang="pl-PL" sz="5400" dirty="0">
                <a:ea typeface="Open Sans Semibold" panose="020B0706030804020204" pitchFamily="34" charset="0"/>
                <a:cs typeface="Open Sans Semibold" panose="020B0706030804020204" pitchFamily="34" charset="0"/>
              </a:rPr>
              <a:t>Jak przygotować lub aktualizować deklarację dostępności</a:t>
            </a:r>
            <a:br>
              <a:rPr lang="pl-PL" sz="5400" dirty="0">
                <a:ea typeface="Open Sans Semibold" panose="020B0706030804020204" pitchFamily="34" charset="0"/>
                <a:cs typeface="Open Sans Semibold" panose="020B0706030804020204" pitchFamily="34" charset="0"/>
              </a:rPr>
            </a:br>
            <a:r>
              <a:rPr lang="pl-PL" sz="4000" dirty="0">
                <a:latin typeface="Lato" panose="020F0502020204030203" pitchFamily="34" charset="-18"/>
                <a:ea typeface="Open Sans Semibold" panose="020B0706030804020204" pitchFamily="34" charset="0"/>
                <a:cs typeface="Open Sans Semibold" panose="020B0706030804020204" pitchFamily="34" charset="0"/>
              </a:rPr>
              <a:t>Warunki techniczne publikacji oraz struktura dokumentu elektronicznego deklaracji dostępności w wersji 2.0</a:t>
            </a:r>
            <a:endParaRPr lang="pl-PL" sz="4000" b="1" dirty="0">
              <a:latin typeface="Lato" panose="020F0502020204030203" pitchFamily="34" charset="-18"/>
              <a:ea typeface="Open Sans Semibold" panose="020B0706030804020204" pitchFamily="34" charset="0"/>
              <a:cs typeface="Open Sans Semibold" panose="020B0706030804020204" pitchFamily="34" charset="0"/>
            </a:endParaRPr>
          </a:p>
        </p:txBody>
      </p:sp>
      <p:pic>
        <p:nvPicPr>
          <p:cNvPr id="3" name="Obraz 2" descr="Logo Ministerstwa Cyfryzacji i napis: Centrum Rozwoju Kompetencji Cyfrowych Ministerstwo Cyfryzacji.">
            <a:extLst>
              <a:ext uri="{FF2B5EF4-FFF2-40B4-BE49-F238E27FC236}">
                <a16:creationId xmlns:a16="http://schemas.microsoft.com/office/drawing/2014/main" id="{A19B0E14-2161-416A-1056-400C00CFA93C}"/>
              </a:ext>
            </a:extLst>
          </p:cNvPr>
          <p:cNvPicPr>
            <a:picLocks noChangeAspect="1"/>
          </p:cNvPicPr>
          <p:nvPr/>
        </p:nvPicPr>
        <p:blipFill>
          <a:blip r:embed="rId3"/>
          <a:stretch>
            <a:fillRect/>
          </a:stretch>
        </p:blipFill>
        <p:spPr>
          <a:xfrm>
            <a:off x="1028767" y="193300"/>
            <a:ext cx="6457950" cy="1428750"/>
          </a:xfrm>
          <a:prstGeom prst="rect">
            <a:avLst/>
          </a:prstGeom>
        </p:spPr>
      </p:pic>
    </p:spTree>
    <p:extLst>
      <p:ext uri="{BB962C8B-B14F-4D97-AF65-F5344CB8AC3E}">
        <p14:creationId xmlns:p14="http://schemas.microsoft.com/office/powerpoint/2010/main" val="459919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932330" y="1981409"/>
            <a:ext cx="10040470" cy="3610870"/>
          </a:xfrm>
        </p:spPr>
        <p:txBody>
          <a:bodyPr>
            <a:noAutofit/>
          </a:bodyPr>
          <a:lstStyle/>
          <a:p>
            <a:pPr fontAlgn="base"/>
            <a:r>
              <a:rPr lang="pl-PL" sz="2100" dirty="0"/>
              <a:t>Karze </a:t>
            </a:r>
            <a:r>
              <a:rPr lang="pl-PL" sz="2100" b="1" dirty="0"/>
              <a:t>do 5000 zł</a:t>
            </a:r>
            <a:r>
              <a:rPr lang="pl-PL" sz="2100" dirty="0"/>
              <a:t> podlega podmiot, który nie sporządza i nie publikuje deklaracji dostępności albo nie zawiera w deklaracji dostępności wszystkich wymaganych elementów.</a:t>
            </a:r>
          </a:p>
        </p:txBody>
      </p:sp>
      <p:sp>
        <p:nvSpPr>
          <p:cNvPr id="2" name="Tytuł 1"/>
          <p:cNvSpPr>
            <a:spLocks noGrp="1"/>
          </p:cNvSpPr>
          <p:nvPr>
            <p:ph type="title"/>
          </p:nvPr>
        </p:nvSpPr>
        <p:spPr/>
        <p:txBody>
          <a:bodyPr/>
          <a:lstStyle/>
          <a:p>
            <a:r>
              <a:rPr lang="pl-PL" dirty="0"/>
              <a:t>Brak deklaracji dostępności może skutkować karą finansową</a:t>
            </a:r>
            <a:endParaRPr lang="pl-PL" i="1" dirty="0">
              <a:solidFill>
                <a:srgbClr val="FF0000"/>
              </a:solidFill>
            </a:endParaRPr>
          </a:p>
        </p:txBody>
      </p:sp>
    </p:spTree>
    <p:extLst>
      <p:ext uri="{BB962C8B-B14F-4D97-AF65-F5344CB8AC3E}">
        <p14:creationId xmlns:p14="http://schemas.microsoft.com/office/powerpoint/2010/main" val="2927816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4000" b="1" dirty="0"/>
              <a:t>Od czego zacząć?</a:t>
            </a:r>
            <a:endParaRPr lang="pl-PL" sz="4000" dirty="0"/>
          </a:p>
        </p:txBody>
      </p:sp>
    </p:spTree>
    <p:extLst>
      <p:ext uri="{BB962C8B-B14F-4D97-AF65-F5344CB8AC3E}">
        <p14:creationId xmlns:p14="http://schemas.microsoft.com/office/powerpoint/2010/main" val="29378589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932330" y="1981408"/>
            <a:ext cx="10040470" cy="4125478"/>
          </a:xfrm>
        </p:spPr>
        <p:txBody>
          <a:bodyPr>
            <a:noAutofit/>
          </a:bodyPr>
          <a:lstStyle/>
          <a:p>
            <a:pPr marL="342900" indent="-342900" fontAlgn="base">
              <a:buFont typeface="Arial" panose="020B0604020202020204" pitchFamily="34" charset="0"/>
              <a:buChar char="•"/>
            </a:pPr>
            <a:r>
              <a:rPr lang="pl-PL" sz="2100" dirty="0"/>
              <a:t>zobacz, jak wygląda </a:t>
            </a:r>
            <a:r>
              <a:rPr lang="pl-PL" sz="2100" dirty="0">
                <a:hlinkClick r:id="rId2"/>
              </a:rPr>
              <a:t>przykładowa deklaracja dostępności</a:t>
            </a:r>
            <a:r>
              <a:rPr lang="pl-PL" sz="2100" dirty="0"/>
              <a:t>;  </a:t>
            </a:r>
          </a:p>
          <a:p>
            <a:pPr marL="342900" indent="-342900" fontAlgn="base">
              <a:buFont typeface="Arial" panose="020B0604020202020204" pitchFamily="34" charset="0"/>
              <a:buChar char="•"/>
            </a:pPr>
            <a:r>
              <a:rPr lang="pl-PL" sz="2100" dirty="0"/>
              <a:t>poznaj </a:t>
            </a:r>
            <a:r>
              <a:rPr lang="pl-PL" sz="2100" dirty="0">
                <a:hlinkClick r:id="rId3"/>
              </a:rPr>
              <a:t>wymogi dostępności cyfrowej dla podmiotów publicznych</a:t>
            </a:r>
            <a:r>
              <a:rPr lang="pl-PL" sz="2100" dirty="0"/>
              <a:t> — dzięki nim zrozumiesz, na co musisz zwrócić uwagę w deklaracji, które elementy strony muszą być zawsze dostępne, a które nie; </a:t>
            </a:r>
          </a:p>
          <a:p>
            <a:pPr marL="342900" indent="-342900" fontAlgn="base">
              <a:buFont typeface="Arial" panose="020B0604020202020204" pitchFamily="34" charset="0"/>
              <a:buChar char="•"/>
            </a:pPr>
            <a:r>
              <a:rPr lang="pl-PL" sz="2100" dirty="0"/>
              <a:t>zbierz dane o stanie dostępności cyfrowej strony internetowej lub aplikacji mobilnej, dla której tworzysz deklarację;  </a:t>
            </a:r>
          </a:p>
          <a:p>
            <a:pPr marL="342900" indent="-342900" fontAlgn="base">
              <a:buFont typeface="Arial" panose="020B0604020202020204" pitchFamily="34" charset="0"/>
              <a:buChar char="•"/>
            </a:pPr>
            <a:r>
              <a:rPr lang="pl-PL" sz="2100" dirty="0"/>
              <a:t>zbierz informacje o dostępności architektonicznej siedziby podmiotu — właściciela strony/aplikacji opisywanej w deklaracji</a:t>
            </a:r>
          </a:p>
          <a:p>
            <a:pPr marL="342900" indent="-342900" fontAlgn="base">
              <a:buFont typeface="Arial" panose="020B0604020202020204" pitchFamily="34" charset="0"/>
              <a:buChar char="•"/>
            </a:pPr>
            <a:r>
              <a:rPr lang="pl-PL" sz="2100" dirty="0"/>
              <a:t>zbierz także informacje o dostępności komunikacyjno – informacyjnej.</a:t>
            </a:r>
          </a:p>
          <a:p>
            <a:pPr marL="457200" indent="-457200" fontAlgn="base">
              <a:buFont typeface="Arial" panose="020B0604020202020204" pitchFamily="34" charset="0"/>
              <a:buChar char="•"/>
            </a:pPr>
            <a:endParaRPr lang="pl-PL" sz="2100" dirty="0"/>
          </a:p>
        </p:txBody>
      </p:sp>
      <p:sp>
        <p:nvSpPr>
          <p:cNvPr id="2" name="Tytuł 1"/>
          <p:cNvSpPr>
            <a:spLocks noGrp="1"/>
          </p:cNvSpPr>
          <p:nvPr>
            <p:ph type="title"/>
          </p:nvPr>
        </p:nvSpPr>
        <p:spPr/>
        <p:txBody>
          <a:bodyPr>
            <a:normAutofit/>
          </a:bodyPr>
          <a:lstStyle/>
          <a:p>
            <a:r>
              <a:rPr lang="pl-PL" dirty="0"/>
              <a:t>Zanim zaczniesz pisać lub aktualizować deklarację dostępności</a:t>
            </a:r>
            <a:endParaRPr lang="pl-PL" i="1" dirty="0">
              <a:solidFill>
                <a:srgbClr val="FF0000"/>
              </a:solidFill>
            </a:endParaRPr>
          </a:p>
        </p:txBody>
      </p:sp>
    </p:spTree>
    <p:extLst>
      <p:ext uri="{BB962C8B-B14F-4D97-AF65-F5344CB8AC3E}">
        <p14:creationId xmlns:p14="http://schemas.microsoft.com/office/powerpoint/2010/main" val="964329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4000" b="1" dirty="0"/>
              <a:t>W jaki sposób zbierać dane o stanie dostępności cyfrowej</a:t>
            </a:r>
            <a:endParaRPr lang="pl-PL" sz="4000" dirty="0"/>
          </a:p>
        </p:txBody>
      </p:sp>
    </p:spTree>
    <p:extLst>
      <p:ext uri="{BB962C8B-B14F-4D97-AF65-F5344CB8AC3E}">
        <p14:creationId xmlns:p14="http://schemas.microsoft.com/office/powerpoint/2010/main" val="28629902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932330" y="1981409"/>
            <a:ext cx="10660956" cy="3610870"/>
          </a:xfrm>
        </p:spPr>
        <p:txBody>
          <a:bodyPr>
            <a:noAutofit/>
          </a:bodyPr>
          <a:lstStyle/>
          <a:p>
            <a:pPr fontAlgn="base"/>
            <a:r>
              <a:rPr lang="pl-PL" sz="2100" dirty="0"/>
              <a:t>To najpopularniejszy sposób testowania stron internetowych. </a:t>
            </a:r>
          </a:p>
          <a:p>
            <a:pPr fontAlgn="base"/>
            <a:r>
              <a:rPr lang="pl-PL" sz="2100" dirty="0"/>
              <a:t>Testy te bazują na wyszukiwaniu niezgodności z </a:t>
            </a:r>
            <a:r>
              <a:rPr lang="pl-PL" sz="2100" u="sng" dirty="0">
                <a:hlinkClick r:id="rId2"/>
              </a:rPr>
              <a:t>wytycznymi dla dostępności treści internetowych (WCAG)</a:t>
            </a:r>
            <a:r>
              <a:rPr lang="pl-PL" sz="2100" dirty="0"/>
              <a:t>.</a:t>
            </a:r>
          </a:p>
          <a:p>
            <a:pPr fontAlgn="base"/>
            <a:r>
              <a:rPr lang="pl-PL" sz="2100" dirty="0"/>
              <a:t>Automaty mogą testować tylko jeden element (np. kontrast treści do tła) lub nawet kilkadziesiąt różnych elementów.</a:t>
            </a:r>
          </a:p>
          <a:p>
            <a:pPr fontAlgn="base"/>
            <a:r>
              <a:rPr lang="pl-PL" sz="2100" dirty="0"/>
              <a:t>Automaty w przeglądarkach najczęściej testują pojedynczą widoczną podstronę. </a:t>
            </a:r>
            <a:br>
              <a:rPr lang="pl-PL" sz="2100" dirty="0"/>
            </a:br>
            <a:r>
              <a:rPr lang="pl-PL" sz="2100" dirty="0"/>
              <a:t>Ale są także rozwiązania testujące od razu kilkaset podstron.</a:t>
            </a:r>
          </a:p>
          <a:p>
            <a:pPr>
              <a:lnSpc>
                <a:spcPct val="120000"/>
              </a:lnSpc>
            </a:pPr>
            <a:r>
              <a:rPr lang="pl-PL" sz="2100" dirty="0"/>
              <a:t> </a:t>
            </a:r>
          </a:p>
        </p:txBody>
      </p:sp>
      <p:sp>
        <p:nvSpPr>
          <p:cNvPr id="2" name="Tytuł 1"/>
          <p:cNvSpPr>
            <a:spLocks noGrp="1"/>
          </p:cNvSpPr>
          <p:nvPr>
            <p:ph type="title"/>
          </p:nvPr>
        </p:nvSpPr>
        <p:spPr/>
        <p:txBody>
          <a:bodyPr/>
          <a:lstStyle/>
          <a:p>
            <a:r>
              <a:rPr lang="pl-PL" dirty="0"/>
              <a:t>Testy automatyczne</a:t>
            </a:r>
          </a:p>
        </p:txBody>
      </p:sp>
    </p:spTree>
    <p:extLst>
      <p:ext uri="{BB962C8B-B14F-4D97-AF65-F5344CB8AC3E}">
        <p14:creationId xmlns:p14="http://schemas.microsoft.com/office/powerpoint/2010/main" val="37123088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932330" y="1981409"/>
            <a:ext cx="10660956" cy="4080724"/>
          </a:xfrm>
        </p:spPr>
        <p:txBody>
          <a:bodyPr>
            <a:noAutofit/>
          </a:bodyPr>
          <a:lstStyle/>
          <a:p>
            <a:pPr marL="342900" indent="-342900" fontAlgn="base">
              <a:buFont typeface="Arial" panose="020B0604020202020204" pitchFamily="34" charset="0"/>
              <a:buChar char="•"/>
            </a:pPr>
            <a:r>
              <a:rPr lang="pl-PL" sz="2100" b="1" dirty="0"/>
              <a:t>od razu otrzymujesz wynik</a:t>
            </a:r>
            <a:r>
              <a:rPr lang="pl-PL" sz="2100" dirty="0"/>
              <a:t> — maksymalnie po kilku minutach widzisz, gdzie są błędy — najczęściej są one graficznie oznaczone na widoku badanej strony;</a:t>
            </a:r>
          </a:p>
          <a:p>
            <a:pPr marL="342900" indent="-342900" fontAlgn="base">
              <a:buFont typeface="Arial" panose="020B0604020202020204" pitchFamily="34" charset="0"/>
              <a:buChar char="•"/>
            </a:pPr>
            <a:r>
              <a:rPr lang="pl-PL" sz="2100" b="1" dirty="0"/>
              <a:t>częścią automatycznych narzędzi możesz na raz testować dużo podstron</a:t>
            </a:r>
            <a:r>
              <a:rPr lang="pl-PL" sz="2100" dirty="0"/>
              <a:t> — przydaje się, szczególnie gdy odpowiadasz za wiele stron internetowych;</a:t>
            </a:r>
          </a:p>
          <a:p>
            <a:pPr marL="342900" indent="-342900" fontAlgn="base">
              <a:buFont typeface="Arial" panose="020B0604020202020204" pitchFamily="34" charset="0"/>
              <a:buChar char="•"/>
            </a:pPr>
            <a:r>
              <a:rPr lang="pl-PL" sz="2100" b="1" dirty="0"/>
              <a:t>możesz je wykorzystywać do stałego monitorowania</a:t>
            </a:r>
            <a:r>
              <a:rPr lang="pl-PL" sz="2100" dirty="0"/>
              <a:t> dostępności cyfrowej, np. raz na miesiąc, i porównywać łatwo wyniki;</a:t>
            </a:r>
          </a:p>
          <a:p>
            <a:pPr marL="342900" indent="-342900" fontAlgn="base">
              <a:buFont typeface="Arial" panose="020B0604020202020204" pitchFamily="34" charset="0"/>
              <a:buChar char="•"/>
            </a:pPr>
            <a:r>
              <a:rPr lang="pl-PL" sz="2100" b="1" dirty="0"/>
              <a:t>są bezpłatne lub za stosunkowo niewielką opłatą</a:t>
            </a:r>
            <a:r>
              <a:rPr lang="pl-PL" sz="2100" dirty="0"/>
              <a:t> — większość rozszerzeń przeglądarkowych jest bezpłatnych. Także te bardziej rozbudowane automaty co najmniej część testów oferują bezkosztowo.</a:t>
            </a:r>
          </a:p>
          <a:p>
            <a:pPr>
              <a:lnSpc>
                <a:spcPct val="120000"/>
              </a:lnSpc>
            </a:pPr>
            <a:r>
              <a:rPr lang="pl-PL" sz="2100" dirty="0"/>
              <a:t> </a:t>
            </a:r>
          </a:p>
        </p:txBody>
      </p:sp>
      <p:sp>
        <p:nvSpPr>
          <p:cNvPr id="2" name="Tytuł 1"/>
          <p:cNvSpPr>
            <a:spLocks noGrp="1"/>
          </p:cNvSpPr>
          <p:nvPr>
            <p:ph type="title"/>
          </p:nvPr>
        </p:nvSpPr>
        <p:spPr/>
        <p:txBody>
          <a:bodyPr/>
          <a:lstStyle/>
          <a:p>
            <a:r>
              <a:rPr lang="pl-PL" dirty="0"/>
              <a:t>Testy automatyczne — plusy</a:t>
            </a:r>
          </a:p>
        </p:txBody>
      </p:sp>
    </p:spTree>
    <p:extLst>
      <p:ext uri="{BB962C8B-B14F-4D97-AF65-F5344CB8AC3E}">
        <p14:creationId xmlns:p14="http://schemas.microsoft.com/office/powerpoint/2010/main" val="16182087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932330" y="1981409"/>
            <a:ext cx="10660956" cy="3610870"/>
          </a:xfrm>
        </p:spPr>
        <p:txBody>
          <a:bodyPr>
            <a:noAutofit/>
          </a:bodyPr>
          <a:lstStyle/>
          <a:p>
            <a:pPr marL="342900" indent="-342900" fontAlgn="base">
              <a:buFont typeface="Arial" panose="020B0604020202020204" pitchFamily="34" charset="0"/>
              <a:buChar char="•"/>
            </a:pPr>
            <a:r>
              <a:rPr lang="pl-PL" sz="2100" b="1" dirty="0"/>
              <a:t>badają tylko wybrane elementy dostępności cyfrowej</a:t>
            </a:r>
            <a:r>
              <a:rPr lang="pl-PL" sz="2100" dirty="0"/>
              <a:t> — np. nie są w stanie analizować, czy treść opisu alternatywnego pasuje do grafiki, a testują jedynie, czy grafika ma w kodzie atrybut &lt;alt&gt;, w którym taki opis powinien się znaleźć;</a:t>
            </a:r>
          </a:p>
          <a:p>
            <a:pPr marL="342900" indent="-342900" fontAlgn="base">
              <a:buFont typeface="Arial" panose="020B0604020202020204" pitchFamily="34" charset="0"/>
              <a:buChar char="•"/>
            </a:pPr>
            <a:r>
              <a:rPr lang="pl-PL" sz="2100" b="1" dirty="0"/>
              <a:t>mogą tworzyć złudne wrażenie dostępności cyfrowej </a:t>
            </a:r>
            <a:r>
              <a:rPr lang="pl-PL" sz="2100" dirty="0"/>
              <a:t>— strona z dobrym wynikiem </a:t>
            </a:r>
            <a:br>
              <a:rPr lang="pl-PL" sz="2100" dirty="0"/>
            </a:br>
            <a:r>
              <a:rPr lang="pl-PL" sz="2100" dirty="0"/>
              <a:t>w teście automatycznym może być niedostępna cyfrowo dla użytkowników np. osób nawigujących samą klawiaturą czy korzystających z </a:t>
            </a:r>
            <a:r>
              <a:rPr lang="pl-PL" sz="2100" u="sng" dirty="0">
                <a:hlinkClick r:id="rId2"/>
              </a:rPr>
              <a:t>czytników ekranu</a:t>
            </a:r>
            <a:r>
              <a:rPr lang="pl-PL" sz="2100" dirty="0"/>
              <a:t>;</a:t>
            </a:r>
          </a:p>
          <a:p>
            <a:pPr marL="342900" indent="-342900" fontAlgn="base">
              <a:buFont typeface="Arial" panose="020B0604020202020204" pitchFamily="34" charset="0"/>
              <a:buChar char="•"/>
            </a:pPr>
            <a:r>
              <a:rPr lang="pl-PL" sz="2100" b="1" dirty="0"/>
              <a:t>nie pozwalają stwierdzić, czy strona internetowa lub aplikacja mobilna jest zgodna </a:t>
            </a:r>
            <a:br>
              <a:rPr lang="pl-PL" sz="2100" b="1" dirty="0"/>
            </a:br>
            <a:r>
              <a:rPr lang="pl-PL" sz="2100" b="1" dirty="0"/>
              <a:t>z wymaganiami dostępności cyfrowej dla podmiotów publicznych.</a:t>
            </a:r>
            <a:endParaRPr lang="pl-PL" sz="2100" dirty="0"/>
          </a:p>
          <a:p>
            <a:pPr>
              <a:lnSpc>
                <a:spcPct val="120000"/>
              </a:lnSpc>
            </a:pPr>
            <a:r>
              <a:rPr lang="pl-PL" sz="2100" dirty="0"/>
              <a:t> </a:t>
            </a:r>
          </a:p>
        </p:txBody>
      </p:sp>
      <p:sp>
        <p:nvSpPr>
          <p:cNvPr id="2" name="Tytuł 1"/>
          <p:cNvSpPr>
            <a:spLocks noGrp="1"/>
          </p:cNvSpPr>
          <p:nvPr>
            <p:ph type="title"/>
          </p:nvPr>
        </p:nvSpPr>
        <p:spPr/>
        <p:txBody>
          <a:bodyPr/>
          <a:lstStyle/>
          <a:p>
            <a:r>
              <a:rPr lang="pl-PL" dirty="0"/>
              <a:t>Testy automatyczne — minusy</a:t>
            </a:r>
          </a:p>
        </p:txBody>
      </p:sp>
    </p:spTree>
    <p:extLst>
      <p:ext uri="{BB962C8B-B14F-4D97-AF65-F5344CB8AC3E}">
        <p14:creationId xmlns:p14="http://schemas.microsoft.com/office/powerpoint/2010/main" val="35017123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932330" y="1981409"/>
            <a:ext cx="10660956" cy="3610870"/>
          </a:xfrm>
        </p:spPr>
        <p:txBody>
          <a:bodyPr>
            <a:noAutofit/>
          </a:bodyPr>
          <a:lstStyle/>
          <a:p>
            <a:pPr fontAlgn="base"/>
            <a:r>
              <a:rPr lang="pl-PL" sz="2100" dirty="0"/>
              <a:t>To drugi co do popularności sposób badania stron internetowych pod kątem dostępności cyfrowej. </a:t>
            </a:r>
          </a:p>
          <a:p>
            <a:pPr fontAlgn="base"/>
            <a:r>
              <a:rPr lang="pl-PL" sz="2100" dirty="0"/>
              <a:t>Do wykonania tego badania możesz zatrudnić specjalistę ds. dostępności cyfrowej </a:t>
            </a:r>
            <a:br>
              <a:rPr lang="pl-PL" sz="2100" dirty="0"/>
            </a:br>
            <a:r>
              <a:rPr lang="pl-PL" sz="2100" dirty="0"/>
              <a:t>z zewnątrz, jak i pracującego w Twoim urzędzie czy organizacji.</a:t>
            </a:r>
          </a:p>
        </p:txBody>
      </p:sp>
      <p:sp>
        <p:nvSpPr>
          <p:cNvPr id="2" name="Tytuł 1"/>
          <p:cNvSpPr>
            <a:spLocks noGrp="1"/>
          </p:cNvSpPr>
          <p:nvPr>
            <p:ph type="title"/>
          </p:nvPr>
        </p:nvSpPr>
        <p:spPr/>
        <p:txBody>
          <a:bodyPr/>
          <a:lstStyle/>
          <a:p>
            <a:r>
              <a:rPr lang="pl-PL" dirty="0"/>
              <a:t>Badania eksperckie</a:t>
            </a:r>
          </a:p>
        </p:txBody>
      </p:sp>
    </p:spTree>
    <p:extLst>
      <p:ext uri="{BB962C8B-B14F-4D97-AF65-F5344CB8AC3E}">
        <p14:creationId xmlns:p14="http://schemas.microsoft.com/office/powerpoint/2010/main" val="14082024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932330" y="1981409"/>
            <a:ext cx="10660956" cy="3610870"/>
          </a:xfrm>
        </p:spPr>
        <p:txBody>
          <a:bodyPr>
            <a:noAutofit/>
          </a:bodyPr>
          <a:lstStyle/>
          <a:p>
            <a:pPr marL="342900" indent="-342900" fontAlgn="base">
              <a:buFont typeface="Arial" panose="020B0604020202020204" pitchFamily="34" charset="0"/>
              <a:buChar char="•"/>
            </a:pPr>
            <a:r>
              <a:rPr lang="pl-PL" sz="2100" b="1" dirty="0"/>
              <a:t>bada kompleksowe wszystkie elementy dostępności cyfrowej </a:t>
            </a:r>
            <a:r>
              <a:rPr lang="pl-PL" sz="2100" dirty="0"/>
              <a:t>— szczegółowy zakres takiego badania określ wcześniej z ekspertem;</a:t>
            </a:r>
          </a:p>
          <a:p>
            <a:pPr marL="342900" indent="-342900" fontAlgn="base">
              <a:buFont typeface="Arial" panose="020B0604020202020204" pitchFamily="34" charset="0"/>
              <a:buChar char="•"/>
            </a:pPr>
            <a:r>
              <a:rPr lang="pl-PL" sz="2100" b="1" dirty="0"/>
              <a:t>pozwala stwierdzić, czy strona internetowa jest zgodna z ustawą o dostępności cyfrowej </a:t>
            </a:r>
            <a:r>
              <a:rPr lang="pl-PL" sz="2100" dirty="0"/>
              <a:t>— tylko po pozytywnym wyniku takich badań możesz w deklaracji dostępności stwierdzić zgodność strony internetowej z ustawą o dostępności cyfrowej;</a:t>
            </a:r>
          </a:p>
          <a:p>
            <a:pPr marL="342900" indent="-342900" fontAlgn="base">
              <a:buFont typeface="Arial" panose="020B0604020202020204" pitchFamily="34" charset="0"/>
              <a:buChar char="•"/>
            </a:pPr>
            <a:r>
              <a:rPr lang="pl-PL" sz="2100" b="1" dirty="0"/>
              <a:t>oprócz opisu problemów może wskazywać rozwiązania </a:t>
            </a:r>
            <a:r>
              <a:rPr lang="pl-PL" sz="2100" dirty="0"/>
              <a:t>— zlecając takie badanie, pamiętaj, żeby wprost wymagać takich podpowiedzi.</a:t>
            </a:r>
          </a:p>
          <a:p>
            <a:pPr>
              <a:lnSpc>
                <a:spcPct val="120000"/>
              </a:lnSpc>
            </a:pPr>
            <a:r>
              <a:rPr lang="pl-PL" sz="2100" dirty="0"/>
              <a:t> </a:t>
            </a:r>
          </a:p>
        </p:txBody>
      </p:sp>
      <p:sp>
        <p:nvSpPr>
          <p:cNvPr id="2" name="Tytuł 1"/>
          <p:cNvSpPr>
            <a:spLocks noGrp="1"/>
          </p:cNvSpPr>
          <p:nvPr>
            <p:ph type="title"/>
          </p:nvPr>
        </p:nvSpPr>
        <p:spPr/>
        <p:txBody>
          <a:bodyPr/>
          <a:lstStyle/>
          <a:p>
            <a:r>
              <a:rPr lang="pl-PL" dirty="0"/>
              <a:t>Badanie eksperckie — plusy</a:t>
            </a:r>
          </a:p>
        </p:txBody>
      </p:sp>
    </p:spTree>
    <p:extLst>
      <p:ext uri="{BB962C8B-B14F-4D97-AF65-F5344CB8AC3E}">
        <p14:creationId xmlns:p14="http://schemas.microsoft.com/office/powerpoint/2010/main" val="17720790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932330" y="1981409"/>
            <a:ext cx="10660956" cy="3610870"/>
          </a:xfrm>
        </p:spPr>
        <p:txBody>
          <a:bodyPr>
            <a:noAutofit/>
          </a:bodyPr>
          <a:lstStyle/>
          <a:p>
            <a:pPr marL="342900" indent="-342900" fontAlgn="base">
              <a:buFont typeface="Arial" panose="020B0604020202020204" pitchFamily="34" charset="0"/>
              <a:buChar char="•"/>
            </a:pPr>
            <a:r>
              <a:rPr lang="pl-PL" sz="2100" b="1" dirty="0"/>
              <a:t>dużo kosztuje i długo trwa </a:t>
            </a:r>
            <a:r>
              <a:rPr lang="pl-PL" sz="2100" dirty="0"/>
              <a:t>— w zależności od wielkości badanej strony lub aplikacji, audyt ekspercki może kosztować od tysiąca do nawet kilkunastu tysięcy złotych, </a:t>
            </a:r>
            <a:br>
              <a:rPr lang="pl-PL" sz="2100" dirty="0"/>
            </a:br>
            <a:r>
              <a:rPr lang="pl-PL" sz="2100" dirty="0"/>
              <a:t>a jego przeprowadzenie zajmie średnio ok. 2 tygodni;</a:t>
            </a:r>
          </a:p>
          <a:p>
            <a:pPr marL="342900" indent="-342900" fontAlgn="base">
              <a:buFont typeface="Arial" panose="020B0604020202020204" pitchFamily="34" charset="0"/>
              <a:buChar char="•"/>
            </a:pPr>
            <a:r>
              <a:rPr lang="pl-PL" sz="2100" b="1" dirty="0"/>
              <a:t>w Polsce nie ma wielu specjalistów ds. dostępności cyfrowej </a:t>
            </a:r>
            <a:r>
              <a:rPr lang="pl-PL" sz="2100" dirty="0"/>
              <a:t>— znalezienie specjalisty z dużym doświadczeniem w badaniach eksperckich, może zająć Ci sporo czasu;</a:t>
            </a:r>
          </a:p>
          <a:p>
            <a:pPr marL="342900" indent="-342900" fontAlgn="base">
              <a:buFont typeface="Arial" panose="020B0604020202020204" pitchFamily="34" charset="0"/>
              <a:buChar char="•"/>
            </a:pPr>
            <a:r>
              <a:rPr lang="pl-PL" sz="2100" b="1" dirty="0"/>
              <a:t>wdrożenie wszystkich rekomendacji z badania może nie być możliwe </a:t>
            </a:r>
            <a:r>
              <a:rPr lang="pl-PL" sz="2100" dirty="0"/>
              <a:t>— zwłaszcza gdy badanie wykonuje zewnętrzny specjalista, który nie zna specyfiki danego podmiotu, część rekomendacji może nie być dobrze dopasowana.</a:t>
            </a:r>
          </a:p>
          <a:p>
            <a:pPr>
              <a:lnSpc>
                <a:spcPct val="120000"/>
              </a:lnSpc>
            </a:pPr>
            <a:r>
              <a:rPr lang="pl-PL" sz="2100" dirty="0"/>
              <a:t> </a:t>
            </a:r>
          </a:p>
        </p:txBody>
      </p:sp>
      <p:sp>
        <p:nvSpPr>
          <p:cNvPr id="2" name="Tytuł 1"/>
          <p:cNvSpPr>
            <a:spLocks noGrp="1"/>
          </p:cNvSpPr>
          <p:nvPr>
            <p:ph type="title"/>
          </p:nvPr>
        </p:nvSpPr>
        <p:spPr/>
        <p:txBody>
          <a:bodyPr/>
          <a:lstStyle/>
          <a:p>
            <a:r>
              <a:rPr lang="pl-PL" dirty="0"/>
              <a:t>Badanie eksperckie — minusy</a:t>
            </a:r>
          </a:p>
        </p:txBody>
      </p:sp>
    </p:spTree>
    <p:extLst>
      <p:ext uri="{BB962C8B-B14F-4D97-AF65-F5344CB8AC3E}">
        <p14:creationId xmlns:p14="http://schemas.microsoft.com/office/powerpoint/2010/main" val="7838519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4000" dirty="0"/>
              <a:t>Co to jest dostępność cyfrowa</a:t>
            </a:r>
          </a:p>
        </p:txBody>
      </p:sp>
    </p:spTree>
    <p:extLst>
      <p:ext uri="{BB962C8B-B14F-4D97-AF65-F5344CB8AC3E}">
        <p14:creationId xmlns:p14="http://schemas.microsoft.com/office/powerpoint/2010/main" val="40477564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932330" y="1981409"/>
            <a:ext cx="10660956" cy="3610870"/>
          </a:xfrm>
        </p:spPr>
        <p:txBody>
          <a:bodyPr>
            <a:noAutofit/>
          </a:bodyPr>
          <a:lstStyle/>
          <a:p>
            <a:pPr fontAlgn="base"/>
            <a:r>
              <a:rPr lang="pl-PL" sz="2100" u="sng" dirty="0">
                <a:hlinkClick r:id="rId2"/>
              </a:rPr>
              <a:t>Lista kontrolna CRKC</a:t>
            </a:r>
            <a:r>
              <a:rPr lang="pl-PL" sz="2100" dirty="0"/>
              <a:t> to narzędzie do samodzielnego wyszukiwania błędów na stronie internetowej, pomocne przy ocenie stanu jej dostępności cyfrowej.</a:t>
            </a:r>
          </a:p>
          <a:p>
            <a:pPr fontAlgn="base"/>
            <a:r>
              <a:rPr lang="pl-PL" sz="2100" dirty="0"/>
              <a:t>Składa się z blisko 100 pytań i instrukcji wyjaśniających, co musisz zrobić, aby na każde </a:t>
            </a:r>
            <a:br>
              <a:rPr lang="pl-PL" sz="2100" dirty="0"/>
            </a:br>
            <a:r>
              <a:rPr lang="pl-PL" sz="2100" dirty="0"/>
              <a:t>z tych pytań rzetelnie odpowiedzieć.</a:t>
            </a:r>
          </a:p>
          <a:p>
            <a:pPr fontAlgn="base">
              <a:spcAft>
                <a:spcPts val="2400"/>
              </a:spcAft>
            </a:pPr>
            <a:r>
              <a:rPr lang="pl-PL" sz="2100" dirty="0"/>
              <a:t>Znajdziesz w niej także podpowiedzi jak dobrać strony do badania i jak ustalić, które błędy powinny być usunięte w pierwszej kolejności.</a:t>
            </a:r>
          </a:p>
          <a:p>
            <a:pPr fontAlgn="base"/>
            <a:r>
              <a:rPr lang="pl-PL" sz="2100" dirty="0"/>
              <a:t>Jest też </a:t>
            </a:r>
            <a:r>
              <a:rPr lang="pl-PL" sz="2100" dirty="0">
                <a:hlinkClick r:id="rId3"/>
              </a:rPr>
              <a:t>lista kontrolna dla aplikacji mobilnych</a:t>
            </a:r>
            <a:r>
              <a:rPr lang="pl-PL" sz="2100" dirty="0"/>
              <a:t> — zachęcamy, aby z niej również korzystać. </a:t>
            </a:r>
          </a:p>
          <a:p>
            <a:pPr fontAlgn="base"/>
            <a:endParaRPr lang="pl-PL" sz="2100" dirty="0"/>
          </a:p>
        </p:txBody>
      </p:sp>
      <p:sp>
        <p:nvSpPr>
          <p:cNvPr id="2" name="Tytuł 1"/>
          <p:cNvSpPr>
            <a:spLocks noGrp="1"/>
          </p:cNvSpPr>
          <p:nvPr>
            <p:ph type="title"/>
          </p:nvPr>
        </p:nvSpPr>
        <p:spPr/>
        <p:txBody>
          <a:bodyPr/>
          <a:lstStyle/>
          <a:p>
            <a:pPr fontAlgn="base"/>
            <a:r>
              <a:rPr lang="pl-PL" dirty="0"/>
              <a:t>Test z użyciem Listy kontrolnej CRKC</a:t>
            </a:r>
          </a:p>
        </p:txBody>
      </p:sp>
    </p:spTree>
    <p:extLst>
      <p:ext uri="{BB962C8B-B14F-4D97-AF65-F5344CB8AC3E}">
        <p14:creationId xmlns:p14="http://schemas.microsoft.com/office/powerpoint/2010/main" val="262475378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932330" y="1981409"/>
            <a:ext cx="10660956" cy="3610870"/>
          </a:xfrm>
        </p:spPr>
        <p:txBody>
          <a:bodyPr>
            <a:noAutofit/>
          </a:bodyPr>
          <a:lstStyle/>
          <a:p>
            <a:pPr marL="342900" indent="-342900" fontAlgn="base">
              <a:buFont typeface="Arial" panose="020B0604020202020204" pitchFamily="34" charset="0"/>
              <a:buChar char="•"/>
            </a:pPr>
            <a:r>
              <a:rPr lang="pl-PL" sz="2100" b="1" dirty="0"/>
              <a:t>pozwala samodzielnie sprawdzić, czy wykonawca strony nie popełnił w niej błędów </a:t>
            </a:r>
            <a:br>
              <a:rPr lang="pl-PL" sz="2100" b="1" dirty="0"/>
            </a:br>
            <a:r>
              <a:rPr lang="pl-PL" sz="2100" b="1" dirty="0"/>
              <a:t>w dostępności cyfrowej </a:t>
            </a:r>
            <a:r>
              <a:rPr lang="pl-PL" sz="2100" dirty="0"/>
              <a:t>— warto zweryfikować to, zanim zapłacisz za zamówioną stronę internetową;</a:t>
            </a:r>
          </a:p>
          <a:p>
            <a:pPr marL="342900" indent="-342900" fontAlgn="base">
              <a:buFont typeface="Arial" panose="020B0604020202020204" pitchFamily="34" charset="0"/>
              <a:buChar char="•"/>
            </a:pPr>
            <a:r>
              <a:rPr lang="pl-PL" sz="2100" b="1" dirty="0"/>
              <a:t>pomaga odnaleźć bariery, które uniemożliwiają obsługę strony internetowej </a:t>
            </a:r>
            <a:r>
              <a:rPr lang="pl-PL" sz="2100" dirty="0"/>
              <a:t>— nawet jedna taka bariera sprawia, że część użytkowników może nie móc w ogóle skorzystać </a:t>
            </a:r>
            <a:br>
              <a:rPr lang="pl-PL" sz="2100" dirty="0"/>
            </a:br>
            <a:r>
              <a:rPr lang="pl-PL" sz="2100" dirty="0"/>
              <a:t>z tej strony;</a:t>
            </a:r>
          </a:p>
          <a:p>
            <a:pPr marL="342900" indent="-342900" fontAlgn="base">
              <a:buFont typeface="Arial" panose="020B0604020202020204" pitchFamily="34" charset="0"/>
              <a:buChar char="•"/>
            </a:pPr>
            <a:r>
              <a:rPr lang="pl-PL" sz="2100" b="1" dirty="0"/>
              <a:t>łatwy dzięki instrukcji „krok po kroku” </a:t>
            </a:r>
            <a:r>
              <a:rPr lang="pl-PL" sz="2100" dirty="0"/>
              <a:t>— lista opisuje niezbędne działania, podzielona jest na 3 poziomy, dopasowane do różnych umiejętności osoby wykonującej badanie.</a:t>
            </a:r>
          </a:p>
          <a:p>
            <a:pPr>
              <a:lnSpc>
                <a:spcPct val="120000"/>
              </a:lnSpc>
            </a:pPr>
            <a:r>
              <a:rPr lang="pl-PL" sz="2100" dirty="0"/>
              <a:t> </a:t>
            </a:r>
          </a:p>
        </p:txBody>
      </p:sp>
      <p:sp>
        <p:nvSpPr>
          <p:cNvPr id="2" name="Tytuł 1"/>
          <p:cNvSpPr>
            <a:spLocks noGrp="1"/>
          </p:cNvSpPr>
          <p:nvPr>
            <p:ph type="title"/>
          </p:nvPr>
        </p:nvSpPr>
        <p:spPr/>
        <p:txBody>
          <a:bodyPr/>
          <a:lstStyle/>
          <a:p>
            <a:r>
              <a:rPr lang="pl-PL" dirty="0"/>
              <a:t>Test z użyciem Listy Kontrolnej CRKC — plusy</a:t>
            </a:r>
          </a:p>
        </p:txBody>
      </p:sp>
    </p:spTree>
    <p:extLst>
      <p:ext uri="{BB962C8B-B14F-4D97-AF65-F5344CB8AC3E}">
        <p14:creationId xmlns:p14="http://schemas.microsoft.com/office/powerpoint/2010/main" val="81190681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932330" y="1981409"/>
            <a:ext cx="10660956" cy="3610870"/>
          </a:xfrm>
        </p:spPr>
        <p:txBody>
          <a:bodyPr>
            <a:noAutofit/>
          </a:bodyPr>
          <a:lstStyle/>
          <a:p>
            <a:pPr marL="342900" indent="-342900" fontAlgn="base">
              <a:buFont typeface="Arial" panose="020B0604020202020204" pitchFamily="34" charset="0"/>
              <a:buChar char="•"/>
            </a:pPr>
            <a:r>
              <a:rPr lang="pl-PL" sz="2100" b="1" dirty="0"/>
              <a:t>pełen test zajmie Ci sporo czasu </a:t>
            </a:r>
            <a:r>
              <a:rPr lang="pl-PL" sz="2100" dirty="0"/>
              <a:t>— na każde z pytań musisz odpowiedzieć, analizując oddzielnie kilka czy nawet kilkanaście podstron;</a:t>
            </a:r>
          </a:p>
          <a:p>
            <a:pPr marL="342900" indent="-342900" fontAlgn="base">
              <a:buFont typeface="Arial" panose="020B0604020202020204" pitchFamily="34" charset="0"/>
              <a:buChar char="•"/>
            </a:pPr>
            <a:r>
              <a:rPr lang="pl-PL" sz="2100" b="1" dirty="0"/>
              <a:t>do odpowiedzi na część pytań niezbędna jest wiedza o tworzeniu stron internetowych </a:t>
            </a:r>
            <a:r>
              <a:rPr lang="pl-PL" sz="2100" dirty="0"/>
              <a:t>— pytania na drugim i trzecim poziomie listy wymagają wiedzy technicznej;</a:t>
            </a:r>
          </a:p>
          <a:p>
            <a:pPr marL="342900" indent="-342900" fontAlgn="base">
              <a:buFont typeface="Arial" panose="020B0604020202020204" pitchFamily="34" charset="0"/>
              <a:buChar char="•"/>
            </a:pPr>
            <a:r>
              <a:rPr lang="pl-PL" sz="2100" b="1" dirty="0"/>
              <a:t>nie pozwala stwierdzić, czy strona internetowa jest zgodna z wymaganiami dostępności cyfrowej dla podmiotów publicznych </a:t>
            </a:r>
            <a:r>
              <a:rPr lang="pl-PL" sz="2100" dirty="0"/>
              <a:t>— pozytywne przejście całej listy, pozwala ocenić, że strona jest co najwyżej częściowo zgodna z wymaganiami ustawy </a:t>
            </a:r>
            <a:br>
              <a:rPr lang="pl-PL" sz="2100" dirty="0"/>
            </a:br>
            <a:r>
              <a:rPr lang="pl-PL" sz="2100" dirty="0"/>
              <a:t>o dostępności cyfrowej.</a:t>
            </a:r>
          </a:p>
        </p:txBody>
      </p:sp>
      <p:sp>
        <p:nvSpPr>
          <p:cNvPr id="2" name="Tytuł 1"/>
          <p:cNvSpPr>
            <a:spLocks noGrp="1"/>
          </p:cNvSpPr>
          <p:nvPr>
            <p:ph type="title"/>
          </p:nvPr>
        </p:nvSpPr>
        <p:spPr/>
        <p:txBody>
          <a:bodyPr/>
          <a:lstStyle/>
          <a:p>
            <a:r>
              <a:rPr lang="pl-PL" dirty="0"/>
              <a:t>Test z użyciem Listy Kontrolnej CRKC — minusy</a:t>
            </a:r>
          </a:p>
        </p:txBody>
      </p:sp>
    </p:spTree>
    <p:extLst>
      <p:ext uri="{BB962C8B-B14F-4D97-AF65-F5344CB8AC3E}">
        <p14:creationId xmlns:p14="http://schemas.microsoft.com/office/powerpoint/2010/main" val="70228932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932330" y="1981409"/>
            <a:ext cx="10660956" cy="3610870"/>
          </a:xfrm>
        </p:spPr>
        <p:txBody>
          <a:bodyPr>
            <a:noAutofit/>
          </a:bodyPr>
          <a:lstStyle/>
          <a:p>
            <a:pPr fontAlgn="base"/>
            <a:r>
              <a:rPr lang="pl-PL" sz="2100" dirty="0"/>
              <a:t>To stosunkowo rzadki sposób testowania. Tymczasem może dostarczyć Ci bardzo cennych informacji, zwłaszcza gdy chcesz sprawdzić nie tyle zgodność  z prawem, co przyjazność strony internetowej dla użytkowników.</a:t>
            </a:r>
          </a:p>
          <a:p>
            <a:pPr fontAlgn="base"/>
            <a:r>
              <a:rPr lang="pl-PL" sz="2100" dirty="0"/>
              <a:t>Szukając testerów, możesz skorzystać z pomocy lokalnej organizacji pozarządowej zrzeszającej osoby z niepełnosprawnościami lub pracującej na ich rzecz.</a:t>
            </a:r>
          </a:p>
        </p:txBody>
      </p:sp>
      <p:sp>
        <p:nvSpPr>
          <p:cNvPr id="2" name="Tytuł 1"/>
          <p:cNvSpPr>
            <a:spLocks noGrp="1"/>
          </p:cNvSpPr>
          <p:nvPr>
            <p:ph type="title"/>
          </p:nvPr>
        </p:nvSpPr>
        <p:spPr/>
        <p:txBody>
          <a:bodyPr/>
          <a:lstStyle/>
          <a:p>
            <a:pPr fontAlgn="base"/>
            <a:r>
              <a:rPr lang="pl-PL" dirty="0"/>
              <a:t>Testy z użytkownikami</a:t>
            </a:r>
          </a:p>
        </p:txBody>
      </p:sp>
    </p:spTree>
    <p:extLst>
      <p:ext uri="{BB962C8B-B14F-4D97-AF65-F5344CB8AC3E}">
        <p14:creationId xmlns:p14="http://schemas.microsoft.com/office/powerpoint/2010/main" val="180057462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932330" y="1981409"/>
            <a:ext cx="10660956" cy="3610870"/>
          </a:xfrm>
        </p:spPr>
        <p:txBody>
          <a:bodyPr>
            <a:noAutofit/>
          </a:bodyPr>
          <a:lstStyle/>
          <a:p>
            <a:pPr marL="342900" indent="-342900" fontAlgn="base">
              <a:buFont typeface="Arial" panose="020B0604020202020204" pitchFamily="34" charset="0"/>
              <a:buChar char="•"/>
            </a:pPr>
            <a:r>
              <a:rPr lang="pl-PL" sz="2100" b="1" dirty="0"/>
              <a:t>lepsze zrozumienie potrzeb użytkowników </a:t>
            </a:r>
            <a:r>
              <a:rPr lang="pl-PL" sz="2100" dirty="0"/>
              <a:t>— zbierasz uwagi bezpośrednio od osób korzystających na co dzień z dostępności cyfrowej;</a:t>
            </a:r>
          </a:p>
          <a:p>
            <a:pPr marL="342900" indent="-342900" fontAlgn="base">
              <a:buFont typeface="Arial" panose="020B0604020202020204" pitchFamily="34" charset="0"/>
              <a:buChar char="•"/>
            </a:pPr>
            <a:r>
              <a:rPr lang="pl-PL" sz="2100" b="1" dirty="0"/>
              <a:t>badasz cały proces, a nie tylko jego wybrane elementy </a:t>
            </a:r>
            <a:r>
              <a:rPr lang="pl-PL" sz="2100" dirty="0"/>
              <a:t>— sprawdzisz dzięki nim, czy użytkownik da radę np. samodzielnie złożyć wniosek, a nie tylko czy pojedyncze pola w tym wniosku są dostępne cyfrowo;</a:t>
            </a:r>
          </a:p>
          <a:p>
            <a:pPr marL="342900" indent="-342900" fontAlgn="base">
              <a:buFont typeface="Arial" panose="020B0604020202020204" pitchFamily="34" charset="0"/>
              <a:buChar char="•"/>
            </a:pPr>
            <a:r>
              <a:rPr lang="pl-PL" sz="2100" b="1" dirty="0"/>
              <a:t>dają „ludzką twarz” dostępności cyfrowej </a:t>
            </a:r>
            <a:r>
              <a:rPr lang="pl-PL" sz="2100" dirty="0"/>
              <a:t>— wbrew pozorom dostępność cyfrowa nie jest robiona dla zgodności z WCAG, ale aby zapewnić równy dostęp każdemu do stron internetowych podmiotów publicznych.</a:t>
            </a:r>
          </a:p>
          <a:p>
            <a:pPr>
              <a:lnSpc>
                <a:spcPct val="120000"/>
              </a:lnSpc>
            </a:pPr>
            <a:r>
              <a:rPr lang="pl-PL" sz="2100" dirty="0"/>
              <a:t> </a:t>
            </a:r>
          </a:p>
        </p:txBody>
      </p:sp>
      <p:sp>
        <p:nvSpPr>
          <p:cNvPr id="2" name="Tytuł 1"/>
          <p:cNvSpPr>
            <a:spLocks noGrp="1"/>
          </p:cNvSpPr>
          <p:nvPr>
            <p:ph type="title"/>
          </p:nvPr>
        </p:nvSpPr>
        <p:spPr/>
        <p:txBody>
          <a:bodyPr/>
          <a:lstStyle/>
          <a:p>
            <a:r>
              <a:rPr lang="pl-PL" dirty="0"/>
              <a:t>Testy z użytkownikami — plusy</a:t>
            </a:r>
          </a:p>
        </p:txBody>
      </p:sp>
    </p:spTree>
    <p:extLst>
      <p:ext uri="{BB962C8B-B14F-4D97-AF65-F5344CB8AC3E}">
        <p14:creationId xmlns:p14="http://schemas.microsoft.com/office/powerpoint/2010/main" val="19834047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932330" y="1981409"/>
            <a:ext cx="10660956" cy="3610870"/>
          </a:xfrm>
        </p:spPr>
        <p:txBody>
          <a:bodyPr>
            <a:noAutofit/>
          </a:bodyPr>
          <a:lstStyle/>
          <a:p>
            <a:pPr marL="342900" indent="-342900" fontAlgn="base">
              <a:buFont typeface="Arial" panose="020B0604020202020204" pitchFamily="34" charset="0"/>
              <a:buChar char="•"/>
            </a:pPr>
            <a:r>
              <a:rPr lang="pl-PL" sz="2100" b="1" dirty="0"/>
              <a:t>wyniki wymagają interpretacji </a:t>
            </a:r>
            <a:r>
              <a:rPr lang="pl-PL" sz="2100" dirty="0"/>
              <a:t>— nie zawsze uwaga zgłoszona przez użytkownika jest błędem dostępności cyfrowej, czasem może wynikać z problemu z użytecznością czy braku zrozumienia funkcji przez użytkownika;</a:t>
            </a:r>
          </a:p>
          <a:p>
            <a:pPr marL="342900" indent="-342900" fontAlgn="base">
              <a:buFont typeface="Arial" panose="020B0604020202020204" pitchFamily="34" charset="0"/>
              <a:buChar char="•"/>
            </a:pPr>
            <a:r>
              <a:rPr lang="pl-PL" sz="2100" b="1" dirty="0"/>
              <a:t>nie pozwalają stwierdzić, czy strona internetowa jest zgodna z wymaganiami dostępności cyfrowej dla podmiotów publicznych </a:t>
            </a:r>
            <a:r>
              <a:rPr lang="pl-PL" sz="2100" dirty="0"/>
              <a:t>— testy z użytkownikami nie odnoszą się wprost do wytycznych WCAG. Większość użytkowników nie zna tych wytycznych, a jedynie korzysta na ich stosowaniu.</a:t>
            </a:r>
          </a:p>
          <a:p>
            <a:pPr>
              <a:lnSpc>
                <a:spcPct val="120000"/>
              </a:lnSpc>
            </a:pPr>
            <a:r>
              <a:rPr lang="pl-PL" sz="2100" dirty="0"/>
              <a:t> </a:t>
            </a:r>
          </a:p>
        </p:txBody>
      </p:sp>
      <p:sp>
        <p:nvSpPr>
          <p:cNvPr id="2" name="Tytuł 1"/>
          <p:cNvSpPr>
            <a:spLocks noGrp="1"/>
          </p:cNvSpPr>
          <p:nvPr>
            <p:ph type="title"/>
          </p:nvPr>
        </p:nvSpPr>
        <p:spPr/>
        <p:txBody>
          <a:bodyPr/>
          <a:lstStyle/>
          <a:p>
            <a:r>
              <a:rPr lang="pl-PL" dirty="0"/>
              <a:t>Testy z użytkownikami — minusy</a:t>
            </a:r>
          </a:p>
        </p:txBody>
      </p:sp>
    </p:spTree>
    <p:extLst>
      <p:ext uri="{BB962C8B-B14F-4D97-AF65-F5344CB8AC3E}">
        <p14:creationId xmlns:p14="http://schemas.microsoft.com/office/powerpoint/2010/main" val="198249568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932330" y="1981409"/>
            <a:ext cx="10660956" cy="3610870"/>
          </a:xfrm>
        </p:spPr>
        <p:txBody>
          <a:bodyPr>
            <a:noAutofit/>
          </a:bodyPr>
          <a:lstStyle/>
          <a:p>
            <a:pPr fontAlgn="base"/>
            <a:r>
              <a:rPr lang="pl-PL" sz="2100" dirty="0"/>
              <a:t>Czasem wykonanie pełnego przeglądu może nie być możliwe np. ze względu na jego koszt czy brak odpowiedniej wiedzy. </a:t>
            </a:r>
          </a:p>
          <a:p>
            <a:pPr fontAlgn="base"/>
            <a:r>
              <a:rPr lang="pl-PL" sz="2100" dirty="0"/>
              <a:t>W takiej sytuacji wykonaj choćby </a:t>
            </a:r>
            <a:r>
              <a:rPr lang="pl-PL" sz="2100" u="sng" dirty="0">
                <a:hlinkClick r:id="rId2"/>
              </a:rPr>
              <a:t>proste testy</a:t>
            </a:r>
            <a:r>
              <a:rPr lang="pl-PL" sz="2100" dirty="0"/>
              <a:t>. Pomogą Ci one zorientować się, czy na Twojej stronie internetowej są błędy w dostępności cyfrowej.</a:t>
            </a:r>
          </a:p>
        </p:txBody>
      </p:sp>
      <p:sp>
        <p:nvSpPr>
          <p:cNvPr id="2" name="Tytuł 1"/>
          <p:cNvSpPr>
            <a:spLocks noGrp="1"/>
          </p:cNvSpPr>
          <p:nvPr>
            <p:ph type="title"/>
          </p:nvPr>
        </p:nvSpPr>
        <p:spPr/>
        <p:txBody>
          <a:bodyPr/>
          <a:lstStyle/>
          <a:p>
            <a:pPr fontAlgn="base"/>
            <a:r>
              <a:rPr lang="pl-PL" dirty="0"/>
              <a:t>Proste testy i analiza podstawowych błędów</a:t>
            </a:r>
          </a:p>
        </p:txBody>
      </p:sp>
    </p:spTree>
    <p:extLst>
      <p:ext uri="{BB962C8B-B14F-4D97-AF65-F5344CB8AC3E}">
        <p14:creationId xmlns:p14="http://schemas.microsoft.com/office/powerpoint/2010/main" val="305289964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932330" y="1981409"/>
            <a:ext cx="10660956" cy="3610870"/>
          </a:xfrm>
        </p:spPr>
        <p:txBody>
          <a:bodyPr>
            <a:noAutofit/>
          </a:bodyPr>
          <a:lstStyle/>
          <a:p>
            <a:pPr marL="342900" indent="-342900" fontAlgn="base">
              <a:buFont typeface="Arial" panose="020B0604020202020204" pitchFamily="34" charset="0"/>
              <a:buChar char="•"/>
            </a:pPr>
            <a:r>
              <a:rPr lang="pl-PL" sz="2100" b="1" dirty="0"/>
              <a:t>badanie jest bardzo proste </a:t>
            </a:r>
            <a:r>
              <a:rPr lang="pl-PL" sz="2100" dirty="0"/>
              <a:t>— brak pieniędzy, czasu czy wiedzy specjalistycznej nie musi blokować Cię przed zajmowaniem się dostępnością cyfrową;</a:t>
            </a:r>
          </a:p>
          <a:p>
            <a:pPr marL="342900" indent="-342900" fontAlgn="base">
              <a:buFont typeface="Arial" panose="020B0604020202020204" pitchFamily="34" charset="0"/>
              <a:buChar char="•"/>
            </a:pPr>
            <a:r>
              <a:rPr lang="pl-PL" sz="2100" b="1" dirty="0"/>
              <a:t>pozwalają rozpocząć działania na rzecz zapewnienia dostępności cyfrowej </a:t>
            </a:r>
            <a:r>
              <a:rPr lang="pl-PL" sz="2100" dirty="0"/>
              <a:t>— nie musisz wykonywać drogich i czasochłonnych badań, żeby zauważyć problem </a:t>
            </a:r>
            <a:br>
              <a:rPr lang="pl-PL" sz="2100" dirty="0"/>
            </a:br>
            <a:r>
              <a:rPr lang="pl-PL" sz="2100" dirty="0"/>
              <a:t>np. z opisami alternatywnymi grafik i zająć się nim. </a:t>
            </a:r>
          </a:p>
        </p:txBody>
      </p:sp>
      <p:sp>
        <p:nvSpPr>
          <p:cNvPr id="2" name="Tytuł 1"/>
          <p:cNvSpPr>
            <a:spLocks noGrp="1"/>
          </p:cNvSpPr>
          <p:nvPr>
            <p:ph type="title"/>
          </p:nvPr>
        </p:nvSpPr>
        <p:spPr/>
        <p:txBody>
          <a:bodyPr/>
          <a:lstStyle/>
          <a:p>
            <a:r>
              <a:rPr lang="pl-PL" dirty="0"/>
              <a:t>Proste testy i analiza podstawowych błędów — plusy</a:t>
            </a:r>
          </a:p>
        </p:txBody>
      </p:sp>
    </p:spTree>
    <p:extLst>
      <p:ext uri="{BB962C8B-B14F-4D97-AF65-F5344CB8AC3E}">
        <p14:creationId xmlns:p14="http://schemas.microsoft.com/office/powerpoint/2010/main" val="416226690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932330" y="1981409"/>
            <a:ext cx="10660956" cy="3610870"/>
          </a:xfrm>
        </p:spPr>
        <p:txBody>
          <a:bodyPr>
            <a:noAutofit/>
          </a:bodyPr>
          <a:lstStyle/>
          <a:p>
            <a:pPr marL="342900" indent="-342900" fontAlgn="base">
              <a:buFont typeface="Arial" panose="020B0604020202020204" pitchFamily="34" charset="0"/>
              <a:buChar char="•"/>
            </a:pPr>
            <a:r>
              <a:rPr lang="pl-PL" sz="2100" b="1" dirty="0"/>
              <a:t>bardzo ograniczony zakres analizy </a:t>
            </a:r>
            <a:r>
              <a:rPr lang="pl-PL" sz="2100" dirty="0"/>
              <a:t>— proste testy nie pozwolą Ci na oszacowanie kosztów zapewnienia dostępności cyfrowej strony, bo znajdziesz tylko podstawowe błędy;</a:t>
            </a:r>
          </a:p>
          <a:p>
            <a:pPr marL="342900" indent="-342900" fontAlgn="base">
              <a:buFont typeface="Arial" panose="020B0604020202020204" pitchFamily="34" charset="0"/>
              <a:buChar char="•"/>
            </a:pPr>
            <a:r>
              <a:rPr lang="pl-PL" sz="2100" b="1" dirty="0"/>
              <a:t>nie pozwalają stwierdzić, czy strona internetowa jest zgodna z wymaganiami dostępności cyfrowej dla podmiotów publicznych </a:t>
            </a:r>
            <a:r>
              <a:rPr lang="pl-PL" sz="2100" dirty="0"/>
              <a:t>— są jedynie dobrym początkiem do poznania tych wytycznych i ich lepszego zrozumienia.</a:t>
            </a:r>
          </a:p>
        </p:txBody>
      </p:sp>
      <p:sp>
        <p:nvSpPr>
          <p:cNvPr id="2" name="Tytuł 1"/>
          <p:cNvSpPr>
            <a:spLocks noGrp="1"/>
          </p:cNvSpPr>
          <p:nvPr>
            <p:ph type="title"/>
          </p:nvPr>
        </p:nvSpPr>
        <p:spPr/>
        <p:txBody>
          <a:bodyPr/>
          <a:lstStyle/>
          <a:p>
            <a:r>
              <a:rPr lang="pl-PL" dirty="0"/>
              <a:t>Proste testy i analiza podstawowych błędów — minusy</a:t>
            </a:r>
          </a:p>
        </p:txBody>
      </p:sp>
    </p:spTree>
    <p:extLst>
      <p:ext uri="{BB962C8B-B14F-4D97-AF65-F5344CB8AC3E}">
        <p14:creationId xmlns:p14="http://schemas.microsoft.com/office/powerpoint/2010/main" val="323749770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932330" y="1981409"/>
            <a:ext cx="10660956" cy="3610870"/>
          </a:xfrm>
        </p:spPr>
        <p:txBody>
          <a:bodyPr>
            <a:noAutofit/>
          </a:bodyPr>
          <a:lstStyle/>
          <a:p>
            <a:pPr fontAlgn="base"/>
            <a:r>
              <a:rPr lang="pl-PL" sz="2100" dirty="0"/>
              <a:t>Możesz łączyć ze sobą różne rodzaje badań i testów, np.:</a:t>
            </a:r>
          </a:p>
          <a:p>
            <a:pPr marL="342900" indent="-342900" fontAlgn="base">
              <a:buFont typeface="Arial" panose="020B0604020202020204" pitchFamily="34" charset="0"/>
              <a:buChar char="•"/>
            </a:pPr>
            <a:r>
              <a:rPr lang="pl-PL" sz="2100" dirty="0"/>
              <a:t>zlecić zbadanie 4 najważniejszych lub najbardziej złożonych podstron ekspertowi, </a:t>
            </a:r>
            <a:br>
              <a:rPr lang="pl-PL" sz="2100" dirty="0"/>
            </a:br>
            <a:r>
              <a:rPr lang="pl-PL" sz="2100" dirty="0"/>
              <a:t>a samodzielnie przetestować te prostsze;</a:t>
            </a:r>
          </a:p>
          <a:p>
            <a:pPr marL="342900" indent="-342900" fontAlgn="base">
              <a:buFont typeface="Arial" panose="020B0604020202020204" pitchFamily="34" charset="0"/>
              <a:buChar char="•"/>
            </a:pPr>
            <a:r>
              <a:rPr lang="pl-PL" sz="2100" dirty="0"/>
              <a:t>zrobić samodzielnie proste testy, ale poszerzyć je o testy z użytkownikami;</a:t>
            </a:r>
          </a:p>
          <a:p>
            <a:pPr marL="342900" indent="-342900" fontAlgn="base">
              <a:buFont typeface="Arial" panose="020B0604020202020204" pitchFamily="34" charset="0"/>
              <a:buChar char="•"/>
            </a:pPr>
            <a:r>
              <a:rPr lang="pl-PL" sz="2100" dirty="0"/>
              <a:t>zacząć od badania eksperckiego, a na potrzeby aktualizacji deklaracji dostępności wykonać testy samodzielnie.</a:t>
            </a:r>
          </a:p>
        </p:txBody>
      </p:sp>
      <p:sp>
        <p:nvSpPr>
          <p:cNvPr id="2" name="Tytuł 1"/>
          <p:cNvSpPr>
            <a:spLocks noGrp="1"/>
          </p:cNvSpPr>
          <p:nvPr>
            <p:ph type="title"/>
          </p:nvPr>
        </p:nvSpPr>
        <p:spPr/>
        <p:txBody>
          <a:bodyPr/>
          <a:lstStyle/>
          <a:p>
            <a:pPr fontAlgn="base"/>
            <a:r>
              <a:rPr lang="pl-PL" dirty="0"/>
              <a:t>Mieszane metody badawcze</a:t>
            </a:r>
          </a:p>
        </p:txBody>
      </p:sp>
    </p:spTree>
    <p:extLst>
      <p:ext uri="{BB962C8B-B14F-4D97-AF65-F5344CB8AC3E}">
        <p14:creationId xmlns:p14="http://schemas.microsoft.com/office/powerpoint/2010/main" val="39353074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932330" y="598207"/>
            <a:ext cx="10560424" cy="683387"/>
          </a:xfrm>
        </p:spPr>
        <p:txBody>
          <a:bodyPr>
            <a:normAutofit/>
          </a:bodyPr>
          <a:lstStyle/>
          <a:p>
            <a:r>
              <a:rPr lang="pl-PL" dirty="0"/>
              <a:t>Niezbędna dla niektórych, przydatna dla wszystkich</a:t>
            </a:r>
          </a:p>
        </p:txBody>
      </p:sp>
      <p:sp>
        <p:nvSpPr>
          <p:cNvPr id="3" name="Symbol zastępczy zawartości 2"/>
          <p:cNvSpPr>
            <a:spLocks noGrp="1"/>
          </p:cNvSpPr>
          <p:nvPr>
            <p:ph idx="4294967295"/>
          </p:nvPr>
        </p:nvSpPr>
        <p:spPr>
          <a:xfrm>
            <a:off x="932330" y="1919931"/>
            <a:ext cx="6408270" cy="2203335"/>
          </a:xfrm>
        </p:spPr>
        <p:txBody>
          <a:bodyPr>
            <a:noAutofit/>
          </a:bodyPr>
          <a:lstStyle/>
          <a:p>
            <a:pPr marL="0" indent="0">
              <a:lnSpc>
                <a:spcPct val="120000"/>
              </a:lnSpc>
              <a:spcBef>
                <a:spcPts val="1800"/>
              </a:spcBef>
              <a:buNone/>
            </a:pPr>
            <a:r>
              <a:rPr lang="pl-PL" sz="2100" dirty="0">
                <a:solidFill>
                  <a:schemeClr val="tx1">
                    <a:lumMod val="75000"/>
                    <a:lumOff val="25000"/>
                  </a:schemeClr>
                </a:solidFill>
                <a:latin typeface="Lato" panose="020F0502020204030203" pitchFamily="34" charset="-18"/>
                <a:ea typeface="Open Sans" panose="020B0606030504020204" pitchFamily="34" charset="0"/>
                <a:cs typeface="Open Sans" panose="020B0606030504020204" pitchFamily="34" charset="0"/>
              </a:rPr>
              <a:t>Dostępność cyfrowa to </a:t>
            </a:r>
            <a:r>
              <a:rPr lang="pl-PL" sz="2100" dirty="0">
                <a:latin typeface="Lato" panose="020F0502020204030203" pitchFamily="34" charset="-18"/>
                <a:ea typeface="Open Sans" panose="020B0606030504020204" pitchFamily="34" charset="0"/>
                <a:cs typeface="Open Sans" panose="020B0606030504020204" pitchFamily="34" charset="0"/>
              </a:rPr>
              <a:t>cecha rozwiązań cyfrowych (np. stron, aplikacji, systemów), która umożliwia samodzielne korzystanie z nich </a:t>
            </a:r>
            <a:r>
              <a:rPr lang="pl-PL" sz="2100" dirty="0">
                <a:solidFill>
                  <a:schemeClr val="tx1">
                    <a:lumMod val="75000"/>
                    <a:lumOff val="25000"/>
                  </a:schemeClr>
                </a:solidFill>
                <a:latin typeface="Lato" panose="020F0502020204030203" pitchFamily="34" charset="-18"/>
                <a:ea typeface="Open Sans" panose="020B0606030504020204" pitchFamily="34" charset="0"/>
                <a:cs typeface="Open Sans" panose="020B0606030504020204" pitchFamily="34" charset="0"/>
              </a:rPr>
              <a:t>przez osoby </a:t>
            </a:r>
            <a:br>
              <a:rPr lang="pl-PL" sz="2100" dirty="0">
                <a:solidFill>
                  <a:schemeClr val="tx1">
                    <a:lumMod val="75000"/>
                    <a:lumOff val="25000"/>
                  </a:schemeClr>
                </a:solidFill>
                <a:latin typeface="Lato" panose="020F0502020204030203" pitchFamily="34" charset="-18"/>
                <a:ea typeface="Open Sans" panose="020B0606030504020204" pitchFamily="34" charset="0"/>
                <a:cs typeface="Open Sans" panose="020B0606030504020204" pitchFamily="34" charset="0"/>
              </a:rPr>
            </a:br>
            <a:r>
              <a:rPr lang="pl-PL" sz="2100" dirty="0">
                <a:solidFill>
                  <a:schemeClr val="tx1">
                    <a:lumMod val="75000"/>
                    <a:lumOff val="25000"/>
                  </a:schemeClr>
                </a:solidFill>
                <a:latin typeface="Lato" panose="020F0502020204030203" pitchFamily="34" charset="-18"/>
                <a:ea typeface="Open Sans" panose="020B0606030504020204" pitchFamily="34" charset="0"/>
                <a:cs typeface="Open Sans" panose="020B0606030504020204" pitchFamily="34" charset="0"/>
              </a:rPr>
              <a:t>z niepełnosprawnościami.</a:t>
            </a:r>
          </a:p>
          <a:p>
            <a:pPr marL="0" indent="0">
              <a:lnSpc>
                <a:spcPct val="120000"/>
              </a:lnSpc>
              <a:spcBef>
                <a:spcPts val="1800"/>
              </a:spcBef>
              <a:buNone/>
            </a:pPr>
            <a:r>
              <a:rPr lang="pl-PL" sz="2100" dirty="0">
                <a:solidFill>
                  <a:schemeClr val="tx1">
                    <a:lumMod val="75000"/>
                    <a:lumOff val="25000"/>
                  </a:schemeClr>
                </a:solidFill>
                <a:latin typeface="Lato" panose="020F0502020204030203" pitchFamily="34" charset="-18"/>
                <a:ea typeface="Open Sans" panose="020B0606030504020204" pitchFamily="34" charset="0"/>
                <a:cs typeface="Open Sans" panose="020B0606030504020204" pitchFamily="34" charset="0"/>
              </a:rPr>
              <a:t>Jednocześnie wiele jej elementów jest uniwersalnych (np. kontrast, napisy do filmów) i poprawiają użyteczność dla każdego.</a:t>
            </a:r>
          </a:p>
        </p:txBody>
      </p:sp>
      <p:pic>
        <p:nvPicPr>
          <p:cNvPr id="6" name="Obraz 5">
            <a:extLs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02486" y="1919931"/>
            <a:ext cx="3291872" cy="3291872"/>
          </a:xfrm>
          <a:prstGeom prst="rect">
            <a:avLst/>
          </a:prstGeom>
        </p:spPr>
      </p:pic>
    </p:spTree>
    <p:extLst>
      <p:ext uri="{BB962C8B-B14F-4D97-AF65-F5344CB8AC3E}">
        <p14:creationId xmlns:p14="http://schemas.microsoft.com/office/powerpoint/2010/main" val="196489124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4000" b="1" dirty="0"/>
              <a:t>Warunki techniczne publikacji oraz struktura dokumentu elektronicznego deklaracji dostępności w wersji 2.0</a:t>
            </a:r>
            <a:endParaRPr lang="pl-PL" sz="4000" dirty="0"/>
          </a:p>
        </p:txBody>
      </p:sp>
    </p:spTree>
    <p:extLst>
      <p:ext uri="{BB962C8B-B14F-4D97-AF65-F5344CB8AC3E}">
        <p14:creationId xmlns:p14="http://schemas.microsoft.com/office/powerpoint/2010/main" val="335777187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932330" y="1981409"/>
            <a:ext cx="10040470" cy="3610870"/>
          </a:xfrm>
        </p:spPr>
        <p:txBody>
          <a:bodyPr>
            <a:noAutofit/>
          </a:bodyPr>
          <a:lstStyle/>
          <a:p>
            <a:pPr fontAlgn="base"/>
            <a:r>
              <a:rPr lang="pl-PL" sz="2100" dirty="0"/>
              <a:t>Minister właściwy do spraw informatyzacji:</a:t>
            </a:r>
          </a:p>
          <a:p>
            <a:pPr fontAlgn="base"/>
            <a:r>
              <a:rPr lang="pl-PL" sz="2100" dirty="0"/>
              <a:t>udostępnia na stronie podmiotowej Biuletynu Informacji Publicznej </a:t>
            </a:r>
            <a:r>
              <a:rPr lang="pl-PL" sz="2100" dirty="0">
                <a:hlinkClick r:id="rId2"/>
              </a:rPr>
              <a:t>warunki techniczne publikacji oraz strukturę dokumentu elektronicznego deklaracji dostępności</a:t>
            </a:r>
            <a:r>
              <a:rPr lang="pl-PL" sz="2100" dirty="0"/>
              <a:t>.</a:t>
            </a:r>
          </a:p>
        </p:txBody>
      </p:sp>
      <p:sp>
        <p:nvSpPr>
          <p:cNvPr id="2" name="Tytuł 1"/>
          <p:cNvSpPr>
            <a:spLocks noGrp="1"/>
          </p:cNvSpPr>
          <p:nvPr>
            <p:ph type="title"/>
          </p:nvPr>
        </p:nvSpPr>
        <p:spPr>
          <a:xfrm>
            <a:off x="932330" y="598207"/>
            <a:ext cx="10560424" cy="1045536"/>
          </a:xfrm>
        </p:spPr>
        <p:txBody>
          <a:bodyPr>
            <a:normAutofit/>
          </a:bodyPr>
          <a:lstStyle/>
          <a:p>
            <a:pPr fontAlgn="base"/>
            <a:r>
              <a:rPr lang="pl-PL" dirty="0"/>
              <a:t>Artykuł 12 punkt 7 ustawy o dostępności cyfrowej stron internetowych i aplikacji mobilnych podmiotów publicznych</a:t>
            </a:r>
          </a:p>
        </p:txBody>
      </p:sp>
    </p:spTree>
    <p:extLst>
      <p:ext uri="{BB962C8B-B14F-4D97-AF65-F5344CB8AC3E}">
        <p14:creationId xmlns:p14="http://schemas.microsoft.com/office/powerpoint/2010/main" val="252366845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932329" y="1981409"/>
            <a:ext cx="10450605" cy="3610870"/>
          </a:xfrm>
        </p:spPr>
        <p:txBody>
          <a:bodyPr>
            <a:noAutofit/>
          </a:bodyPr>
          <a:lstStyle/>
          <a:p>
            <a:pPr marL="342900" indent="-342900" fontAlgn="base">
              <a:buFont typeface="Arial" panose="020B0604020202020204" pitchFamily="34" charset="0"/>
              <a:buChar char="•"/>
            </a:pPr>
            <a:r>
              <a:rPr lang="pl-PL" sz="2100" dirty="0"/>
              <a:t>Zmieniono sposób oceny dostępności cyfrowej strony internetowej / aplikacji mobilnej.</a:t>
            </a:r>
          </a:p>
          <a:p>
            <a:pPr marL="342900" indent="-342900" fontAlgn="base">
              <a:buFont typeface="Arial" panose="020B0604020202020204" pitchFamily="34" charset="0"/>
              <a:buChar char="•"/>
            </a:pPr>
            <a:r>
              <a:rPr lang="pl-PL" sz="2100" dirty="0"/>
              <a:t>Wprowadzono zmiany dotyczące wykorzystania niektórych identyfikatorów </a:t>
            </a:r>
            <a:br>
              <a:rPr lang="pl-PL" sz="2100" dirty="0"/>
            </a:br>
            <a:r>
              <a:rPr lang="pl-PL" sz="2100" dirty="0"/>
              <a:t>i wprowadzono nowe identyfikatory. </a:t>
            </a:r>
          </a:p>
          <a:p>
            <a:pPr marL="342900" indent="-342900" fontAlgn="base">
              <a:buFont typeface="Arial" panose="020B0604020202020204" pitchFamily="34" charset="0"/>
              <a:buChar char="•"/>
            </a:pPr>
            <a:r>
              <a:rPr lang="pl-PL" sz="2100" dirty="0"/>
              <a:t>W bardziej przystępny sposób przedstawiono strukturę deklaracji dostępności. Podano więcej przykładów kodu </a:t>
            </a:r>
            <a:r>
              <a:rPr lang="pl-PL" sz="2100" dirty="0" err="1"/>
              <a:t>html</a:t>
            </a:r>
            <a:r>
              <a:rPr lang="pl-PL" sz="2100" dirty="0"/>
              <a:t>.</a:t>
            </a:r>
          </a:p>
        </p:txBody>
      </p:sp>
      <p:sp>
        <p:nvSpPr>
          <p:cNvPr id="2" name="Tytuł 1"/>
          <p:cNvSpPr>
            <a:spLocks noGrp="1"/>
          </p:cNvSpPr>
          <p:nvPr>
            <p:ph type="title"/>
          </p:nvPr>
        </p:nvSpPr>
        <p:spPr>
          <a:xfrm>
            <a:off x="932330" y="598207"/>
            <a:ext cx="10560424" cy="1045536"/>
          </a:xfrm>
        </p:spPr>
        <p:txBody>
          <a:bodyPr>
            <a:normAutofit/>
          </a:bodyPr>
          <a:lstStyle/>
          <a:p>
            <a:pPr fontAlgn="base"/>
            <a:r>
              <a:rPr lang="pl-PL" dirty="0"/>
              <a:t>31 lipca 2024 r. nowe warunki techniczne (…)</a:t>
            </a:r>
          </a:p>
        </p:txBody>
      </p:sp>
    </p:spTree>
    <p:extLst>
      <p:ext uri="{BB962C8B-B14F-4D97-AF65-F5344CB8AC3E}">
        <p14:creationId xmlns:p14="http://schemas.microsoft.com/office/powerpoint/2010/main" val="280748473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932330" y="1981409"/>
            <a:ext cx="10040470" cy="3610870"/>
          </a:xfrm>
        </p:spPr>
        <p:txBody>
          <a:bodyPr>
            <a:noAutofit/>
          </a:bodyPr>
          <a:lstStyle/>
          <a:p>
            <a:pPr fontAlgn="base"/>
            <a:r>
              <a:rPr lang="pl-PL" sz="2100" dirty="0"/>
              <a:t>Deklarację dostępności nowej strony internetowej / aplikacji mobilnej, sporządzaną </a:t>
            </a:r>
            <a:r>
              <a:rPr lang="pl-PL" sz="2100" b="1" dirty="0"/>
              <a:t>od 1 sierpnia 2024 r.</a:t>
            </a:r>
            <a:r>
              <a:rPr lang="pl-PL" sz="2100" dirty="0"/>
              <a:t>, należy przygotować </a:t>
            </a:r>
            <a:r>
              <a:rPr lang="pl-PL" sz="2100" b="1" dirty="0"/>
              <a:t>zgodnie z Warunkami technicznymi publikacji oraz strukturą dokumentu elektronicznego deklaracji dostępności </a:t>
            </a:r>
            <a:br>
              <a:rPr lang="pl-PL" sz="2100" b="1" dirty="0"/>
            </a:br>
            <a:r>
              <a:rPr lang="pl-PL" sz="2100" dirty="0"/>
              <a:t>w </a:t>
            </a:r>
            <a:r>
              <a:rPr lang="pl-PL" sz="2100" b="1" dirty="0"/>
              <a:t>wersji 2.0</a:t>
            </a:r>
            <a:r>
              <a:rPr lang="pl-PL" sz="2100" dirty="0"/>
              <a:t>.</a:t>
            </a:r>
          </a:p>
          <a:p>
            <a:pPr fontAlgn="base"/>
            <a:r>
              <a:rPr lang="pl-PL" sz="2100" dirty="0"/>
              <a:t>Deklarację dostępności, którą sporządzono przed </a:t>
            </a:r>
            <a:r>
              <a:rPr lang="pl-PL" sz="2100" b="1" dirty="0"/>
              <a:t>1 sierpnia 2024 r.</a:t>
            </a:r>
            <a:r>
              <a:rPr lang="pl-PL" sz="2100" dirty="0"/>
              <a:t>, należy zaktualizować </a:t>
            </a:r>
            <a:r>
              <a:rPr lang="pl-PL" sz="2100" b="1" dirty="0"/>
              <a:t>zgodnie z Warunkami technicznymi publikacji oraz strukturą dokumentu elektronicznego deklaracji dostępności </a:t>
            </a:r>
            <a:r>
              <a:rPr lang="pl-PL" sz="2100" dirty="0"/>
              <a:t>w </a:t>
            </a:r>
            <a:r>
              <a:rPr lang="pl-PL" sz="2100" b="1" dirty="0"/>
              <a:t>wersji 2.0 </a:t>
            </a:r>
            <a:r>
              <a:rPr lang="pl-PL" sz="2100" dirty="0"/>
              <a:t>w terminie najbliższego przeglądu deklaracji dostępności, czyli najpóźniej do 31 marca 2025 r.</a:t>
            </a:r>
          </a:p>
        </p:txBody>
      </p:sp>
      <p:sp>
        <p:nvSpPr>
          <p:cNvPr id="2" name="Tytuł 1"/>
          <p:cNvSpPr>
            <a:spLocks noGrp="1"/>
          </p:cNvSpPr>
          <p:nvPr>
            <p:ph type="title"/>
          </p:nvPr>
        </p:nvSpPr>
        <p:spPr>
          <a:xfrm>
            <a:off x="932330" y="598207"/>
            <a:ext cx="10560424" cy="1045536"/>
          </a:xfrm>
        </p:spPr>
        <p:txBody>
          <a:bodyPr>
            <a:normAutofit/>
          </a:bodyPr>
          <a:lstStyle/>
          <a:p>
            <a:pPr fontAlgn="base"/>
            <a:r>
              <a:rPr lang="pl-PL" dirty="0"/>
              <a:t>Nowa deklaracja dostępności / aktualizacja istniejącej</a:t>
            </a:r>
          </a:p>
        </p:txBody>
      </p:sp>
    </p:spTree>
    <p:extLst>
      <p:ext uri="{BB962C8B-B14F-4D97-AF65-F5344CB8AC3E}">
        <p14:creationId xmlns:p14="http://schemas.microsoft.com/office/powerpoint/2010/main" val="25943627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932330" y="1981409"/>
            <a:ext cx="10040470" cy="3610870"/>
          </a:xfrm>
        </p:spPr>
        <p:txBody>
          <a:bodyPr>
            <a:noAutofit/>
          </a:bodyPr>
          <a:lstStyle/>
          <a:p>
            <a:pPr marL="457200" indent="-457200" fontAlgn="base">
              <a:buFont typeface="+mj-lt"/>
              <a:buAutoNum type="arabicPeriod"/>
            </a:pPr>
            <a:r>
              <a:rPr lang="pl-PL" sz="2100" dirty="0"/>
              <a:t>Wprowadzenie</a:t>
            </a:r>
          </a:p>
          <a:p>
            <a:pPr marL="457200" indent="-457200" fontAlgn="base">
              <a:buFont typeface="+mj-lt"/>
              <a:buAutoNum type="arabicPeriod"/>
            </a:pPr>
            <a:r>
              <a:rPr lang="pl-PL" sz="2100" dirty="0"/>
              <a:t>Warunki techniczne i struktura dokumentu</a:t>
            </a:r>
          </a:p>
          <a:p>
            <a:pPr marL="457200" indent="-457200" fontAlgn="base">
              <a:buFont typeface="+mj-lt"/>
              <a:buAutoNum type="arabicPeriod"/>
            </a:pPr>
            <a:r>
              <a:rPr lang="pl-PL" sz="2100" dirty="0"/>
              <a:t>Wzorcowe przykłady treści</a:t>
            </a:r>
          </a:p>
          <a:p>
            <a:pPr marL="457200" indent="-457200" fontAlgn="base">
              <a:buFont typeface="+mj-lt"/>
              <a:buAutoNum type="arabicPeriod"/>
            </a:pPr>
            <a:r>
              <a:rPr lang="pl-PL" sz="2100" dirty="0"/>
              <a:t>Podsumowanie</a:t>
            </a:r>
          </a:p>
        </p:txBody>
      </p:sp>
      <p:sp>
        <p:nvSpPr>
          <p:cNvPr id="2" name="Tytuł 1"/>
          <p:cNvSpPr>
            <a:spLocks noGrp="1"/>
          </p:cNvSpPr>
          <p:nvPr>
            <p:ph type="title"/>
          </p:nvPr>
        </p:nvSpPr>
        <p:spPr>
          <a:xfrm>
            <a:off x="932330" y="598207"/>
            <a:ext cx="10560424" cy="1045536"/>
          </a:xfrm>
        </p:spPr>
        <p:txBody>
          <a:bodyPr>
            <a:normAutofit/>
          </a:bodyPr>
          <a:lstStyle/>
          <a:p>
            <a:pPr fontAlgn="base"/>
            <a:r>
              <a:rPr lang="pl-PL" dirty="0"/>
              <a:t>Struktura dokumentu</a:t>
            </a:r>
          </a:p>
        </p:txBody>
      </p:sp>
    </p:spTree>
    <p:extLst>
      <p:ext uri="{BB962C8B-B14F-4D97-AF65-F5344CB8AC3E}">
        <p14:creationId xmlns:p14="http://schemas.microsoft.com/office/powerpoint/2010/main" val="420090898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932330" y="1981409"/>
            <a:ext cx="10040470" cy="3610870"/>
          </a:xfrm>
        </p:spPr>
        <p:txBody>
          <a:bodyPr>
            <a:noAutofit/>
          </a:bodyPr>
          <a:lstStyle/>
          <a:p>
            <a:pPr fontAlgn="base"/>
            <a:r>
              <a:rPr lang="pl-PL" sz="2100" dirty="0"/>
              <a:t>Deklarację dostępności publikuje się w formacie HTML w sposób dostępny cyfrowo. Oznacza to, że deklaracja musi być w pełni dostępna cyfrowo dla wszystkich użytkowników bez względu na to, czy inne treści strony internetowej, na której jest publikowana deklaracja, są dostępne.</a:t>
            </a:r>
          </a:p>
        </p:txBody>
      </p:sp>
      <p:sp>
        <p:nvSpPr>
          <p:cNvPr id="2" name="Tytuł 1"/>
          <p:cNvSpPr>
            <a:spLocks noGrp="1"/>
          </p:cNvSpPr>
          <p:nvPr>
            <p:ph type="title"/>
          </p:nvPr>
        </p:nvSpPr>
        <p:spPr>
          <a:xfrm>
            <a:off x="932330" y="598207"/>
            <a:ext cx="10560424" cy="1045536"/>
          </a:xfrm>
        </p:spPr>
        <p:txBody>
          <a:bodyPr>
            <a:normAutofit/>
          </a:bodyPr>
          <a:lstStyle/>
          <a:p>
            <a:pPr fontAlgn="base"/>
            <a:r>
              <a:rPr lang="pl-PL" dirty="0"/>
              <a:t>Dostępność cyfrowa i format deklaracji dostępności</a:t>
            </a:r>
          </a:p>
        </p:txBody>
      </p:sp>
    </p:spTree>
    <p:extLst>
      <p:ext uri="{BB962C8B-B14F-4D97-AF65-F5344CB8AC3E}">
        <p14:creationId xmlns:p14="http://schemas.microsoft.com/office/powerpoint/2010/main" val="368655950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932330" y="1981409"/>
            <a:ext cx="10040470" cy="3610870"/>
          </a:xfrm>
        </p:spPr>
        <p:txBody>
          <a:bodyPr>
            <a:noAutofit/>
          </a:bodyPr>
          <a:lstStyle/>
          <a:p>
            <a:pPr fontAlgn="base"/>
            <a:r>
              <a:rPr lang="pl-PL" sz="2100" dirty="0"/>
              <a:t>Zgodnie z art. 10 ust. 1 ustawy o dostępności cyfrowej deklaracja dostępności przygotowywana jest w tym samym języku, co treść strony internetowej lub aplikacji mobilnej, do której odnosi się deklaracja.</a:t>
            </a:r>
          </a:p>
        </p:txBody>
      </p:sp>
      <p:sp>
        <p:nvSpPr>
          <p:cNvPr id="2" name="Tytuł 1"/>
          <p:cNvSpPr>
            <a:spLocks noGrp="1"/>
          </p:cNvSpPr>
          <p:nvPr>
            <p:ph type="title"/>
          </p:nvPr>
        </p:nvSpPr>
        <p:spPr>
          <a:xfrm>
            <a:off x="932330" y="598207"/>
            <a:ext cx="10560424" cy="1045536"/>
          </a:xfrm>
        </p:spPr>
        <p:txBody>
          <a:bodyPr>
            <a:normAutofit/>
          </a:bodyPr>
          <a:lstStyle/>
          <a:p>
            <a:pPr fontAlgn="base"/>
            <a:r>
              <a:rPr lang="pl-PL" dirty="0"/>
              <a:t>Język deklaracji dostępności</a:t>
            </a:r>
          </a:p>
        </p:txBody>
      </p:sp>
    </p:spTree>
    <p:extLst>
      <p:ext uri="{BB962C8B-B14F-4D97-AF65-F5344CB8AC3E}">
        <p14:creationId xmlns:p14="http://schemas.microsoft.com/office/powerpoint/2010/main" val="16781801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932330" y="1981409"/>
            <a:ext cx="10040470" cy="3610870"/>
          </a:xfrm>
        </p:spPr>
        <p:txBody>
          <a:bodyPr>
            <a:noAutofit/>
          </a:bodyPr>
          <a:lstStyle/>
          <a:p>
            <a:pPr marL="342900" indent="-342900" fontAlgn="base">
              <a:buFont typeface="Arial" panose="020B0604020202020204" pitchFamily="34" charset="0"/>
              <a:buChar char="•"/>
            </a:pPr>
            <a:r>
              <a:rPr lang="pl-PL" sz="2100" dirty="0"/>
              <a:t>Deklarację dostępności strony internetowej publikuje się na stronie internetowej, której dotyczy deklaracja lub na innej, odpowiedniej stronie internetowej. Link do deklaracji dostępności jest opublikowany w taki sposób, aby był łatwo dostępny podczas nawigacji, np. w stopce strony.</a:t>
            </a:r>
          </a:p>
          <a:p>
            <a:pPr marL="342900" indent="-342900" fontAlgn="base">
              <a:buFont typeface="Arial" panose="020B0604020202020204" pitchFamily="34" charset="0"/>
              <a:buChar char="•"/>
            </a:pPr>
            <a:r>
              <a:rPr lang="pl-PL" sz="2100" dirty="0"/>
              <a:t>Deklarację dostępności aplikacji mobilnej publikuje się na stronie internetowej wybranej spośród posiadanych stron internetowych (np. opisującej tę aplikację) lub wraz z innymi informacjami, które są udostępniane podczas pobierania aplikacji. </a:t>
            </a:r>
          </a:p>
        </p:txBody>
      </p:sp>
      <p:sp>
        <p:nvSpPr>
          <p:cNvPr id="2" name="Tytuł 1"/>
          <p:cNvSpPr>
            <a:spLocks noGrp="1"/>
          </p:cNvSpPr>
          <p:nvPr>
            <p:ph type="title"/>
          </p:nvPr>
        </p:nvSpPr>
        <p:spPr>
          <a:xfrm>
            <a:off x="932330" y="598207"/>
            <a:ext cx="10560424" cy="1045536"/>
          </a:xfrm>
        </p:spPr>
        <p:txBody>
          <a:bodyPr>
            <a:normAutofit/>
          </a:bodyPr>
          <a:lstStyle/>
          <a:p>
            <a:pPr fontAlgn="base"/>
            <a:r>
              <a:rPr lang="pl-PL" dirty="0"/>
              <a:t>Miejsce opublikowania deklaracji dostępności i linku do niej</a:t>
            </a:r>
          </a:p>
        </p:txBody>
      </p:sp>
    </p:spTree>
    <p:extLst>
      <p:ext uri="{BB962C8B-B14F-4D97-AF65-F5344CB8AC3E}">
        <p14:creationId xmlns:p14="http://schemas.microsoft.com/office/powerpoint/2010/main" val="116020075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932330" y="1981409"/>
            <a:ext cx="10040470" cy="3610870"/>
          </a:xfrm>
        </p:spPr>
        <p:txBody>
          <a:bodyPr>
            <a:noAutofit/>
          </a:bodyPr>
          <a:lstStyle/>
          <a:p>
            <a:pPr marL="342900" indent="-342900" fontAlgn="base">
              <a:buFont typeface="Arial" panose="020B0604020202020204" pitchFamily="34" charset="0"/>
              <a:buChar char="•"/>
            </a:pPr>
            <a:r>
              <a:rPr lang="pl-PL" sz="2100" dirty="0"/>
              <a:t>Treść deklaracji zorganizowana jest w sekcje i podsekcje oznaczone nagłówkami.</a:t>
            </a:r>
          </a:p>
          <a:p>
            <a:pPr marL="342900" indent="-342900" fontAlgn="base">
              <a:buFont typeface="Arial" panose="020B0604020202020204" pitchFamily="34" charset="0"/>
              <a:buChar char="•"/>
            </a:pPr>
            <a:r>
              <a:rPr lang="pl-PL" sz="2100" dirty="0"/>
              <a:t>Część sekcji i podsekcji jest obowiązkowa. Muszą się one znaleźć w deklaracji dostępności, w niektórych przypadkach nawet w obowiązkowym brzmieniu.</a:t>
            </a:r>
          </a:p>
          <a:p>
            <a:pPr marL="342900" indent="-342900" fontAlgn="base">
              <a:buFont typeface="Arial" panose="020B0604020202020204" pitchFamily="34" charset="0"/>
              <a:buChar char="•"/>
            </a:pPr>
            <a:r>
              <a:rPr lang="pl-PL" sz="2100" dirty="0"/>
              <a:t>Część sekcji i podsekcji jest opcjonalna — ich obecność zależy na przykład od stanu dostępności cyfrowej lub od faktu posiadania przez podmiot publiczny aplikacji mobilnych.</a:t>
            </a:r>
          </a:p>
          <a:p>
            <a:pPr marL="342900" indent="-342900" fontAlgn="base">
              <a:buFont typeface="Arial" panose="020B0604020202020204" pitchFamily="34" charset="0"/>
              <a:buChar char="•"/>
            </a:pPr>
            <a:r>
              <a:rPr lang="pl-PL" sz="2100" dirty="0"/>
              <a:t>Część sekcji jest dobrowolna – umieszcza się je jedynie jeśli podmiot publiczny uznaje, że dane informacje mogą być istotne z punktu widzenia dostępności cyfrowej.</a:t>
            </a:r>
          </a:p>
        </p:txBody>
      </p:sp>
      <p:sp>
        <p:nvSpPr>
          <p:cNvPr id="2" name="Tytuł 1"/>
          <p:cNvSpPr>
            <a:spLocks noGrp="1"/>
          </p:cNvSpPr>
          <p:nvPr>
            <p:ph type="title"/>
          </p:nvPr>
        </p:nvSpPr>
        <p:spPr>
          <a:xfrm>
            <a:off x="932330" y="598207"/>
            <a:ext cx="10560424" cy="1045536"/>
          </a:xfrm>
        </p:spPr>
        <p:txBody>
          <a:bodyPr>
            <a:normAutofit/>
          </a:bodyPr>
          <a:lstStyle/>
          <a:p>
            <a:pPr fontAlgn="base"/>
            <a:r>
              <a:rPr lang="pl-PL" dirty="0"/>
              <a:t>Struktura deklaracji dostępności – wprowadzenie</a:t>
            </a:r>
          </a:p>
        </p:txBody>
      </p:sp>
    </p:spTree>
    <p:extLst>
      <p:ext uri="{BB962C8B-B14F-4D97-AF65-F5344CB8AC3E}">
        <p14:creationId xmlns:p14="http://schemas.microsoft.com/office/powerpoint/2010/main" val="277361793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932330" y="1153886"/>
            <a:ext cx="10040470" cy="4438393"/>
          </a:xfrm>
        </p:spPr>
        <p:txBody>
          <a:bodyPr>
            <a:noAutofit/>
          </a:bodyPr>
          <a:lstStyle/>
          <a:p>
            <a:pPr fontAlgn="base"/>
            <a:r>
              <a:rPr lang="pl-PL" sz="2100" dirty="0"/>
              <a:t>H1 Deklaracja dostępności</a:t>
            </a:r>
            <a:br>
              <a:rPr lang="pl-PL" sz="2100" dirty="0"/>
            </a:br>
            <a:r>
              <a:rPr lang="pl-PL" sz="2100" dirty="0"/>
              <a:t>H2 Stan dostępności cyfrowej</a:t>
            </a:r>
            <a:br>
              <a:rPr lang="pl-PL" sz="2100" dirty="0"/>
            </a:br>
            <a:r>
              <a:rPr lang="pl-PL" sz="2100" dirty="0"/>
              <a:t>H2 Niedostępne treści</a:t>
            </a:r>
            <a:br>
              <a:rPr lang="pl-PL" sz="2100" dirty="0"/>
            </a:br>
            <a:r>
              <a:rPr lang="pl-PL" sz="2100" dirty="0"/>
              <a:t>H3 Niezgodność z załącznikiem</a:t>
            </a:r>
            <a:br>
              <a:rPr lang="pl-PL" sz="2100" dirty="0"/>
            </a:br>
            <a:r>
              <a:rPr lang="pl-PL" sz="2100" dirty="0"/>
              <a:t>H3 Treści nieobjęte przepisami</a:t>
            </a:r>
            <a:br>
              <a:rPr lang="pl-PL" sz="2100" dirty="0"/>
            </a:br>
            <a:r>
              <a:rPr lang="pl-PL" sz="2100" dirty="0"/>
              <a:t>H3 Nadmierne koszty</a:t>
            </a:r>
            <a:br>
              <a:rPr lang="pl-PL" sz="2100" dirty="0"/>
            </a:br>
            <a:r>
              <a:rPr lang="pl-PL" sz="2100" dirty="0"/>
              <a:t>H2 Przygotowanie deklaracji dostępności</a:t>
            </a:r>
            <a:br>
              <a:rPr lang="pl-PL" sz="2100" dirty="0"/>
            </a:br>
            <a:r>
              <a:rPr lang="pl-PL" sz="2100" dirty="0"/>
              <a:t>H2 Udogodnienia, ograniczenia i inne informacje</a:t>
            </a:r>
            <a:br>
              <a:rPr lang="pl-PL" sz="2100" dirty="0"/>
            </a:br>
            <a:r>
              <a:rPr lang="pl-PL" sz="2100" dirty="0"/>
              <a:t>H2 Skróty klawiszowe</a:t>
            </a:r>
            <a:br>
              <a:rPr lang="pl-PL" sz="2100" dirty="0"/>
            </a:br>
            <a:r>
              <a:rPr lang="pl-PL" sz="2100" dirty="0"/>
              <a:t>H2 Informacje zwrotne i dane kontaktowe</a:t>
            </a:r>
            <a:br>
              <a:rPr lang="pl-PL" sz="2100" dirty="0"/>
            </a:br>
            <a:r>
              <a:rPr lang="pl-PL" sz="2100" dirty="0"/>
              <a:t>H2 Obsługa wniosków i skarg związanych z dostępnością</a:t>
            </a:r>
            <a:br>
              <a:rPr lang="pl-PL" sz="2100" dirty="0"/>
            </a:br>
            <a:r>
              <a:rPr lang="pl-PL" sz="2100" dirty="0"/>
              <a:t>H2 Pozostałe informacje </a:t>
            </a:r>
            <a:br>
              <a:rPr lang="pl-PL" sz="2100" dirty="0"/>
            </a:br>
            <a:r>
              <a:rPr lang="pl-PL" sz="2100" dirty="0"/>
              <a:t>H3 Aplikacje mobilne</a:t>
            </a:r>
            <a:br>
              <a:rPr lang="pl-PL" sz="2100" dirty="0"/>
            </a:br>
            <a:r>
              <a:rPr lang="pl-PL" sz="2100" dirty="0"/>
              <a:t>H3 Dostępność architektoniczna</a:t>
            </a:r>
            <a:br>
              <a:rPr lang="pl-PL" sz="2100" dirty="0"/>
            </a:br>
            <a:r>
              <a:rPr lang="pl-PL" sz="2100" dirty="0"/>
              <a:t>H3 Dostępność komunikacyjno-informacyjna</a:t>
            </a:r>
            <a:br>
              <a:rPr lang="pl-PL" sz="2100" dirty="0"/>
            </a:br>
            <a:br>
              <a:rPr lang="pl-PL" sz="2100" dirty="0"/>
            </a:br>
            <a:br>
              <a:rPr lang="pl-PL" sz="2100" dirty="0"/>
            </a:br>
            <a:br>
              <a:rPr lang="pl-PL" sz="2100" dirty="0"/>
            </a:br>
            <a:br>
              <a:rPr lang="pl-PL" sz="2100" dirty="0"/>
            </a:br>
            <a:br>
              <a:rPr lang="pl-PL" sz="2100" dirty="0"/>
            </a:br>
            <a:endParaRPr lang="pl-PL" sz="2100" dirty="0"/>
          </a:p>
        </p:txBody>
      </p:sp>
      <p:sp>
        <p:nvSpPr>
          <p:cNvPr id="2" name="Tytuł 1"/>
          <p:cNvSpPr>
            <a:spLocks noGrp="1"/>
          </p:cNvSpPr>
          <p:nvPr>
            <p:ph type="title"/>
          </p:nvPr>
        </p:nvSpPr>
        <p:spPr>
          <a:xfrm>
            <a:off x="932330" y="598207"/>
            <a:ext cx="10560424" cy="1045536"/>
          </a:xfrm>
        </p:spPr>
        <p:txBody>
          <a:bodyPr>
            <a:normAutofit/>
          </a:bodyPr>
          <a:lstStyle/>
          <a:p>
            <a:pPr fontAlgn="base"/>
            <a:r>
              <a:rPr lang="pl-PL" dirty="0"/>
              <a:t>Struktura deklaracji dostępności – wykaz nagłówków</a:t>
            </a:r>
          </a:p>
        </p:txBody>
      </p:sp>
    </p:spTree>
    <p:extLst>
      <p:ext uri="{BB962C8B-B14F-4D97-AF65-F5344CB8AC3E}">
        <p14:creationId xmlns:p14="http://schemas.microsoft.com/office/powerpoint/2010/main" val="13797755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Dostępność cyfrowa nie jest czarno-biała</a:t>
            </a:r>
          </a:p>
        </p:txBody>
      </p:sp>
      <p:sp>
        <p:nvSpPr>
          <p:cNvPr id="4" name="Symbol zastępczy zawartości 2"/>
          <p:cNvSpPr txBox="1">
            <a:spLocks/>
          </p:cNvSpPr>
          <p:nvPr/>
        </p:nvSpPr>
        <p:spPr>
          <a:xfrm>
            <a:off x="932330" y="1819730"/>
            <a:ext cx="6484470" cy="4374448"/>
          </a:xfrm>
          <a:prstGeom prst="rect">
            <a:avLst/>
          </a:prstGeom>
        </p:spPr>
        <p:txBody>
          <a:bodyPr vert="horz" lIns="91440" tIns="45720" rIns="91440" bIns="45720" rtlCol="0">
            <a:normAutofit/>
          </a:bodyPr>
          <a:lstStyle>
            <a:lvl1pPr marL="0" indent="0" algn="l" defTabSz="914400" rtl="0" eaLnBrk="1" latinLnBrk="0" hangingPunct="1">
              <a:lnSpc>
                <a:spcPct val="114000"/>
              </a:lnSpc>
              <a:spcBef>
                <a:spcPts val="1000"/>
              </a:spcBef>
              <a:buFont typeface="Arial" panose="020B0604020202020204" pitchFamily="34" charset="0"/>
              <a:buNone/>
              <a:defRPr sz="2800" kern="1200">
                <a:solidFill>
                  <a:schemeClr val="tx1">
                    <a:lumMod val="75000"/>
                    <a:lumOff val="25000"/>
                  </a:schemeClr>
                </a:solidFill>
                <a:latin typeface="Lato" panose="020F0502020204030203" pitchFamily="34" charset="-18"/>
                <a:ea typeface="Open Sans" panose="020B0606030504020204" pitchFamily="34" charset="0"/>
                <a:cs typeface="Open Sans" panose="020B0606030504020204" pitchFamily="34" charset="0"/>
              </a:defRPr>
            </a:lvl1pPr>
            <a:lvl2pPr marL="685800" indent="-228600" algn="l" defTabSz="914400" rtl="0" eaLnBrk="1" latinLnBrk="0" hangingPunct="1">
              <a:lnSpc>
                <a:spcPct val="114000"/>
              </a:lnSpc>
              <a:spcBef>
                <a:spcPts val="500"/>
              </a:spcBef>
              <a:buFont typeface="Arial" panose="020B0604020202020204" pitchFamily="34" charset="0"/>
              <a:buChar char="•"/>
              <a:defRPr sz="2400" kern="1200">
                <a:solidFill>
                  <a:schemeClr val="tx1">
                    <a:lumMod val="75000"/>
                    <a:lumOff val="25000"/>
                  </a:schemeClr>
                </a:solidFill>
                <a:latin typeface="Lato" panose="020F0502020204030203" pitchFamily="34" charset="-18"/>
                <a:ea typeface="Open Sans" panose="020B0606030504020204" pitchFamily="34" charset="0"/>
                <a:cs typeface="Open Sans" panose="020B0606030504020204" pitchFamily="34" charset="0"/>
              </a:defRPr>
            </a:lvl2pPr>
            <a:lvl3pPr marL="1143000" indent="-228600" algn="l" defTabSz="914400" rtl="0" eaLnBrk="1" latinLnBrk="0" hangingPunct="1">
              <a:lnSpc>
                <a:spcPct val="114000"/>
              </a:lnSpc>
              <a:spcBef>
                <a:spcPts val="500"/>
              </a:spcBef>
              <a:buFont typeface="Arial" panose="020B0604020202020204" pitchFamily="34" charset="0"/>
              <a:buChar char="•"/>
              <a:defRPr sz="2000" kern="1200">
                <a:solidFill>
                  <a:schemeClr val="tx1">
                    <a:lumMod val="75000"/>
                    <a:lumOff val="25000"/>
                  </a:schemeClr>
                </a:solidFill>
                <a:latin typeface="Lato" panose="020F0502020204030203" pitchFamily="34" charset="-18"/>
                <a:ea typeface="Open Sans" panose="020B0606030504020204" pitchFamily="34" charset="0"/>
                <a:cs typeface="Open Sans" panose="020B0606030504020204" pitchFamily="34" charset="0"/>
              </a:defRPr>
            </a:lvl3pPr>
            <a:lvl4pPr marL="1600200" indent="-228600" algn="l" defTabSz="914400" rtl="0" eaLnBrk="1" latinLnBrk="0" hangingPunct="1">
              <a:lnSpc>
                <a:spcPct val="114000"/>
              </a:lnSpc>
              <a:spcBef>
                <a:spcPts val="500"/>
              </a:spcBef>
              <a:buFont typeface="Arial" panose="020B0604020202020204" pitchFamily="34" charset="0"/>
              <a:buChar char="•"/>
              <a:defRPr sz="1800" kern="1200">
                <a:solidFill>
                  <a:schemeClr val="tx1">
                    <a:lumMod val="75000"/>
                    <a:lumOff val="25000"/>
                  </a:schemeClr>
                </a:solidFill>
                <a:latin typeface="Lato" panose="020F0502020204030203" pitchFamily="34" charset="-18"/>
                <a:ea typeface="Open Sans" panose="020B0606030504020204" pitchFamily="34" charset="0"/>
                <a:cs typeface="Open Sans" panose="020B0606030504020204" pitchFamily="34" charset="0"/>
              </a:defRPr>
            </a:lvl4pPr>
            <a:lvl5pPr marL="2057400" indent="-228600" algn="l" defTabSz="914400" rtl="0" eaLnBrk="1" latinLnBrk="0" hangingPunct="1">
              <a:lnSpc>
                <a:spcPct val="114000"/>
              </a:lnSpc>
              <a:spcBef>
                <a:spcPts val="500"/>
              </a:spcBef>
              <a:buFont typeface="Arial" panose="020B0604020202020204" pitchFamily="34" charset="0"/>
              <a:buChar char="•"/>
              <a:defRPr sz="1800" kern="1200">
                <a:solidFill>
                  <a:schemeClr val="tx1">
                    <a:lumMod val="75000"/>
                    <a:lumOff val="25000"/>
                  </a:schemeClr>
                </a:solidFill>
                <a:latin typeface="Lato" panose="020F0502020204030203" pitchFamily="34" charset="-18"/>
                <a:ea typeface="Open Sans" panose="020B0606030504020204" pitchFamily="34" charset="0"/>
                <a:cs typeface="Open Sans" panose="020B0606030504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ts val="1800"/>
              </a:spcBef>
            </a:pPr>
            <a:r>
              <a:rPr lang="pl-PL" sz="2100" dirty="0"/>
              <a:t>Rzadko kiedy w rozwiązaniu cyfrowym wszystkie wymagania dostępności cyfrowej są spełnione lub wszystkie są niespełnione. </a:t>
            </a:r>
          </a:p>
          <a:p>
            <a:pPr>
              <a:spcBef>
                <a:spcPts val="1800"/>
              </a:spcBef>
            </a:pPr>
            <a:r>
              <a:rPr lang="pl-PL" sz="2100" b="1" dirty="0"/>
              <a:t>Najczęściej wymagania te są spełnione na pewnym określonym poziomie</a:t>
            </a:r>
            <a:r>
              <a:rPr lang="pl-PL" sz="2100" dirty="0"/>
              <a:t>. </a:t>
            </a:r>
          </a:p>
          <a:p>
            <a:pPr>
              <a:spcBef>
                <a:spcPts val="1800"/>
              </a:spcBef>
            </a:pPr>
            <a:r>
              <a:rPr lang="pl-PL" sz="2100" dirty="0"/>
              <a:t>Celem jest przesuwanie „suwaka” w stronę coraz wyższej dostępności. Bez stałej dbałości o dostępność „suwak” sam może się zacząć cofać </a:t>
            </a:r>
            <a:br>
              <a:rPr lang="pl-PL" sz="2100" dirty="0"/>
            </a:br>
            <a:r>
              <a:rPr lang="pl-PL" sz="2100" dirty="0"/>
              <a:t>np. w związku ze zmianami technologii.</a:t>
            </a:r>
          </a:p>
        </p:txBody>
      </p:sp>
      <p:pic>
        <p:nvPicPr>
          <p:cNvPr id="7" name="Obraz 6">
            <a:extLs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311666" y="2182126"/>
            <a:ext cx="2850787" cy="2850787"/>
          </a:xfrm>
          <a:prstGeom prst="rect">
            <a:avLst/>
          </a:prstGeom>
        </p:spPr>
      </p:pic>
    </p:spTree>
    <p:extLst>
      <p:ext uri="{BB962C8B-B14F-4D97-AF65-F5344CB8AC3E}">
        <p14:creationId xmlns:p14="http://schemas.microsoft.com/office/powerpoint/2010/main" val="30375432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932330" y="1981409"/>
            <a:ext cx="10040470" cy="3610870"/>
          </a:xfrm>
        </p:spPr>
        <p:txBody>
          <a:bodyPr>
            <a:noAutofit/>
          </a:bodyPr>
          <a:lstStyle/>
          <a:p>
            <a:pPr marL="342900" indent="-342900" fontAlgn="base">
              <a:buFont typeface="Arial" panose="020B0604020202020204" pitchFamily="34" charset="0"/>
              <a:buChar char="•"/>
            </a:pPr>
            <a:r>
              <a:rPr lang="pl-PL" sz="2100" dirty="0"/>
              <a:t>W deklaracji dostępności dodaje się atrybuty id (identyfikatory). </a:t>
            </a:r>
          </a:p>
          <a:p>
            <a:pPr marL="342900" indent="-342900" fontAlgn="base">
              <a:buFont typeface="Arial" panose="020B0604020202020204" pitchFamily="34" charset="0"/>
              <a:buChar char="•"/>
            </a:pPr>
            <a:r>
              <a:rPr lang="pl-PL" sz="2100" dirty="0"/>
              <a:t>Identyfikatory umieszcza się jako wartości atrybutów id dodanych do znaczników HTML, które obejmują treści oznaczone identyfikatorem. </a:t>
            </a:r>
          </a:p>
          <a:p>
            <a:pPr marL="342900" indent="-342900" fontAlgn="base">
              <a:buFont typeface="Arial" panose="020B0604020202020204" pitchFamily="34" charset="0"/>
              <a:buChar char="•"/>
            </a:pPr>
            <a:r>
              <a:rPr lang="pl-PL" sz="2100" dirty="0"/>
              <a:t>Każdy z identyfikatorów może być użyty w deklaracji dostępności tylko jeden raz. Identyfikatory nie zawierają polskich liter.</a:t>
            </a:r>
          </a:p>
          <a:p>
            <a:pPr marL="342900" indent="-342900" fontAlgn="base">
              <a:buFont typeface="Arial" panose="020B0604020202020204" pitchFamily="34" charset="0"/>
              <a:buChar char="•"/>
            </a:pPr>
            <a:r>
              <a:rPr lang="pl-PL" sz="2100" dirty="0"/>
              <a:t>W przypadku deklaracji dostępności w innym języku niż polski, identyfikatory umieszcza się w brzmieniu podanym w tabeli (nie tłumaczy się ich na inne języki).</a:t>
            </a:r>
          </a:p>
        </p:txBody>
      </p:sp>
      <p:sp>
        <p:nvSpPr>
          <p:cNvPr id="2" name="Tytuł 1"/>
          <p:cNvSpPr>
            <a:spLocks noGrp="1"/>
          </p:cNvSpPr>
          <p:nvPr>
            <p:ph type="title"/>
          </p:nvPr>
        </p:nvSpPr>
        <p:spPr>
          <a:xfrm>
            <a:off x="932330" y="598207"/>
            <a:ext cx="10560424" cy="1045536"/>
          </a:xfrm>
        </p:spPr>
        <p:txBody>
          <a:bodyPr>
            <a:normAutofit/>
          </a:bodyPr>
          <a:lstStyle/>
          <a:p>
            <a:pPr fontAlgn="base"/>
            <a:r>
              <a:rPr lang="pl-PL" dirty="0"/>
              <a:t>Identyfikatory HTML – wprowadzenie</a:t>
            </a:r>
          </a:p>
        </p:txBody>
      </p:sp>
    </p:spTree>
    <p:extLst>
      <p:ext uri="{BB962C8B-B14F-4D97-AF65-F5344CB8AC3E}">
        <p14:creationId xmlns:p14="http://schemas.microsoft.com/office/powerpoint/2010/main" val="409530781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1192307" y="1120975"/>
            <a:ext cx="10040470" cy="5388682"/>
          </a:xfrm>
        </p:spPr>
        <p:txBody>
          <a:bodyPr numCol="2">
            <a:noAutofit/>
          </a:bodyPr>
          <a:lstStyle/>
          <a:p>
            <a:pPr fontAlgn="base"/>
            <a:r>
              <a:rPr lang="pl-PL" sz="2100" dirty="0"/>
              <a:t>a11y-wstep</a:t>
            </a:r>
          </a:p>
          <a:p>
            <a:pPr fontAlgn="base"/>
            <a:r>
              <a:rPr lang="pl-PL" sz="2100" dirty="0"/>
              <a:t>a11y-podmiot</a:t>
            </a:r>
          </a:p>
          <a:p>
            <a:pPr fontAlgn="base"/>
            <a:r>
              <a:rPr lang="pl-PL" sz="2100" dirty="0"/>
              <a:t>a11y-zakres</a:t>
            </a:r>
          </a:p>
          <a:p>
            <a:pPr fontAlgn="base"/>
            <a:r>
              <a:rPr lang="pl-PL" sz="2100" dirty="0"/>
              <a:t>a11y-url</a:t>
            </a:r>
          </a:p>
          <a:p>
            <a:pPr fontAlgn="base"/>
            <a:r>
              <a:rPr lang="pl-PL" sz="2100" dirty="0"/>
              <a:t>a11y-data-publikacja</a:t>
            </a:r>
          </a:p>
          <a:p>
            <a:pPr fontAlgn="base"/>
            <a:r>
              <a:rPr lang="pl-PL" sz="2100" dirty="0"/>
              <a:t>a11y-data-aktualizacja</a:t>
            </a:r>
          </a:p>
          <a:p>
            <a:pPr fontAlgn="base"/>
            <a:r>
              <a:rPr lang="pl-PL" sz="2100" dirty="0"/>
              <a:t>a11y-status</a:t>
            </a:r>
          </a:p>
          <a:p>
            <a:pPr fontAlgn="base"/>
            <a:r>
              <a:rPr lang="pl-PL" sz="2100" dirty="0"/>
              <a:t>a11y-ocena</a:t>
            </a:r>
          </a:p>
          <a:p>
            <a:pPr fontAlgn="base"/>
            <a:r>
              <a:rPr lang="pl-PL" sz="2100" dirty="0"/>
              <a:t>a11y-kontakt</a:t>
            </a:r>
          </a:p>
          <a:p>
            <a:pPr fontAlgn="base"/>
            <a:r>
              <a:rPr lang="pl-PL" sz="2100" dirty="0"/>
              <a:t>a11y-email</a:t>
            </a:r>
          </a:p>
          <a:p>
            <a:pPr fontAlgn="base"/>
            <a:r>
              <a:rPr lang="pl-PL" sz="2100" dirty="0"/>
              <a:t>a11y-telefon</a:t>
            </a:r>
          </a:p>
          <a:p>
            <a:pPr fontAlgn="base"/>
            <a:r>
              <a:rPr lang="pl-PL" sz="2100" dirty="0"/>
              <a:t>a11y-procedura</a:t>
            </a:r>
          </a:p>
          <a:p>
            <a:pPr fontAlgn="base"/>
            <a:r>
              <a:rPr lang="pl-PL" sz="2100" dirty="0"/>
              <a:t>a11y-data-sporządzenie</a:t>
            </a:r>
          </a:p>
          <a:p>
            <a:pPr fontAlgn="base"/>
            <a:r>
              <a:rPr lang="pl-PL" sz="2100" dirty="0"/>
              <a:t>a11y-data-przegląd</a:t>
            </a:r>
          </a:p>
          <a:p>
            <a:pPr fontAlgn="base"/>
            <a:r>
              <a:rPr lang="pl-PL" sz="2100" dirty="0"/>
              <a:t>a11y-aplikacje</a:t>
            </a:r>
          </a:p>
          <a:p>
            <a:pPr fontAlgn="base"/>
            <a:r>
              <a:rPr lang="pl-PL" sz="2100" dirty="0"/>
              <a:t>a11y-architektura</a:t>
            </a:r>
          </a:p>
          <a:p>
            <a:pPr fontAlgn="base"/>
            <a:r>
              <a:rPr lang="pl-PL" sz="2100" dirty="0"/>
              <a:t>a11y-architektura-url</a:t>
            </a:r>
          </a:p>
          <a:p>
            <a:pPr fontAlgn="base"/>
            <a:r>
              <a:rPr lang="pl-PL" sz="2100" dirty="0"/>
              <a:t>a11y-komunikacja</a:t>
            </a:r>
          </a:p>
          <a:p>
            <a:pPr fontAlgn="base"/>
            <a:endParaRPr lang="pl-PL" sz="2100" dirty="0"/>
          </a:p>
          <a:p>
            <a:pPr fontAlgn="base"/>
            <a:endParaRPr lang="pl-PL" sz="2100" dirty="0"/>
          </a:p>
          <a:p>
            <a:pPr fontAlgn="base"/>
            <a:endParaRPr lang="pl-PL" sz="2100" dirty="0"/>
          </a:p>
        </p:txBody>
      </p:sp>
      <p:sp>
        <p:nvSpPr>
          <p:cNvPr id="2" name="Tytuł 1"/>
          <p:cNvSpPr>
            <a:spLocks noGrp="1"/>
          </p:cNvSpPr>
          <p:nvPr>
            <p:ph type="title"/>
          </p:nvPr>
        </p:nvSpPr>
        <p:spPr>
          <a:xfrm>
            <a:off x="932330" y="598207"/>
            <a:ext cx="10560424" cy="1045536"/>
          </a:xfrm>
        </p:spPr>
        <p:txBody>
          <a:bodyPr>
            <a:normAutofit/>
          </a:bodyPr>
          <a:lstStyle/>
          <a:p>
            <a:pPr fontAlgn="base"/>
            <a:r>
              <a:rPr lang="pl-PL" dirty="0"/>
              <a:t>Identyfikatory HTML – wykaz identyfikatorów</a:t>
            </a:r>
          </a:p>
        </p:txBody>
      </p:sp>
    </p:spTree>
    <p:extLst>
      <p:ext uri="{BB962C8B-B14F-4D97-AF65-F5344CB8AC3E}">
        <p14:creationId xmlns:p14="http://schemas.microsoft.com/office/powerpoint/2010/main" val="77373656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932329" y="1342673"/>
            <a:ext cx="10403541" cy="4231132"/>
          </a:xfrm>
        </p:spPr>
        <p:txBody>
          <a:bodyPr>
            <a:noAutofit/>
          </a:bodyPr>
          <a:lstStyle/>
          <a:p>
            <a:pPr>
              <a:lnSpc>
                <a:spcPct val="115000"/>
              </a:lnSpc>
              <a:spcBef>
                <a:spcPts val="800"/>
              </a:spcBef>
            </a:pPr>
            <a:r>
              <a:rPr lang="pl-PL" sz="1800" dirty="0">
                <a:ln>
                  <a:noFill/>
                </a:ln>
                <a:solidFill>
                  <a:srgbClr val="000000"/>
                </a:solidFill>
                <a:effectLst/>
                <a:uFill>
                  <a:solidFill>
                    <a:srgbClr val="000000"/>
                  </a:solidFill>
                </a:uFill>
                <a:latin typeface="Open Sans" panose="020B0606030504020204" pitchFamily="34" charset="0"/>
                <a:ea typeface="Arial Unicode MS"/>
                <a:cs typeface="Arial Unicode MS"/>
              </a:rPr>
              <a:t>W deklaracji dostępności są 3 typy treści:</a:t>
            </a:r>
          </a:p>
          <a:p>
            <a:pPr marL="342900" lvl="0" indent="-342900">
              <a:lnSpc>
                <a:spcPct val="115000"/>
              </a:lnSpc>
              <a:spcBef>
                <a:spcPts val="800"/>
              </a:spcBef>
              <a:buFont typeface="Symbol" panose="05050102010706020507" pitchFamily="18" charset="2"/>
              <a:buChar char=""/>
            </a:pPr>
            <a:r>
              <a:rPr lang="pl-PL" sz="1800" b="1" dirty="0">
                <a:ln>
                  <a:noFill/>
                </a:ln>
                <a:solidFill>
                  <a:srgbClr val="000000"/>
                </a:solidFill>
                <a:effectLst/>
                <a:uFill>
                  <a:solidFill>
                    <a:srgbClr val="000000"/>
                  </a:solidFill>
                </a:uFill>
                <a:latin typeface="Open Sans" panose="020B0606030504020204" pitchFamily="34" charset="0"/>
                <a:ea typeface="Arial Unicode MS"/>
                <a:cs typeface="Arial Unicode MS"/>
              </a:rPr>
              <a:t>wymagane</a:t>
            </a:r>
            <a:r>
              <a:rPr lang="pl-PL" sz="1800" dirty="0">
                <a:ln>
                  <a:noFill/>
                </a:ln>
                <a:solidFill>
                  <a:srgbClr val="000000"/>
                </a:solidFill>
                <a:effectLst/>
                <a:uFill>
                  <a:solidFill>
                    <a:srgbClr val="000000"/>
                  </a:solidFill>
                </a:uFill>
                <a:latin typeface="Open Sans" panose="020B0606030504020204" pitchFamily="34" charset="0"/>
                <a:ea typeface="Arial Unicode MS"/>
                <a:cs typeface="Arial Unicode MS"/>
              </a:rPr>
              <a:t> – takie, które muszą się znaleźć w każdej deklaracji dostępności,</a:t>
            </a:r>
          </a:p>
          <a:p>
            <a:pPr marL="342900" lvl="0" indent="-342900">
              <a:lnSpc>
                <a:spcPct val="115000"/>
              </a:lnSpc>
              <a:buFont typeface="Symbol" panose="05050102010706020507" pitchFamily="18" charset="2"/>
              <a:buChar char=""/>
            </a:pPr>
            <a:r>
              <a:rPr lang="pl-PL" sz="1800" b="1" dirty="0">
                <a:ln>
                  <a:noFill/>
                </a:ln>
                <a:solidFill>
                  <a:srgbClr val="000000"/>
                </a:solidFill>
                <a:effectLst/>
                <a:uFill>
                  <a:solidFill>
                    <a:srgbClr val="000000"/>
                  </a:solidFill>
                </a:uFill>
                <a:latin typeface="Open Sans" panose="020B0606030504020204" pitchFamily="34" charset="0"/>
                <a:ea typeface="Arial Unicode MS"/>
                <a:cs typeface="Arial Unicode MS"/>
              </a:rPr>
              <a:t>opcjonalne </a:t>
            </a:r>
            <a:r>
              <a:rPr lang="pl-PL" sz="1800" dirty="0">
                <a:ln>
                  <a:noFill/>
                </a:ln>
                <a:solidFill>
                  <a:srgbClr val="000000"/>
                </a:solidFill>
                <a:effectLst/>
                <a:uFill>
                  <a:solidFill>
                    <a:srgbClr val="000000"/>
                  </a:solidFill>
                </a:uFill>
                <a:latin typeface="Open Sans" panose="020B0606030504020204" pitchFamily="34" charset="0"/>
                <a:ea typeface="Arial Unicode MS"/>
                <a:cs typeface="Arial Unicode MS"/>
              </a:rPr>
              <a:t>– takie, które należy umieścić w deklaracji tylko wtedy, gdy mają zastosowanie do podmiotu, np. informacje o aplikacjach mobilnych umieszcza się tylko wtedy, gdy podmiot publiczny posiada aplikacje mobilne,</a:t>
            </a:r>
          </a:p>
          <a:p>
            <a:pPr marL="342900" lvl="0" indent="-342900">
              <a:lnSpc>
                <a:spcPct val="115000"/>
              </a:lnSpc>
              <a:buFont typeface="Symbol" panose="05050102010706020507" pitchFamily="18" charset="2"/>
              <a:buChar char=""/>
            </a:pPr>
            <a:r>
              <a:rPr lang="pl-PL" sz="1800" b="1" dirty="0">
                <a:ln>
                  <a:noFill/>
                </a:ln>
                <a:solidFill>
                  <a:srgbClr val="000000"/>
                </a:solidFill>
                <a:effectLst/>
                <a:uFill>
                  <a:solidFill>
                    <a:srgbClr val="000000"/>
                  </a:solidFill>
                </a:uFill>
                <a:latin typeface="Open Sans" panose="020B0606030504020204" pitchFamily="34" charset="0"/>
                <a:ea typeface="Arial Unicode MS"/>
                <a:cs typeface="Arial Unicode MS"/>
              </a:rPr>
              <a:t>dobrowolne </a:t>
            </a:r>
            <a:r>
              <a:rPr lang="pl-PL" sz="1800" dirty="0">
                <a:ln>
                  <a:noFill/>
                </a:ln>
                <a:solidFill>
                  <a:srgbClr val="000000"/>
                </a:solidFill>
                <a:effectLst/>
                <a:uFill>
                  <a:solidFill>
                    <a:srgbClr val="000000"/>
                  </a:solidFill>
                </a:uFill>
                <a:latin typeface="Open Sans" panose="020B0606030504020204" pitchFamily="34" charset="0"/>
                <a:ea typeface="Arial Unicode MS"/>
                <a:cs typeface="Arial Unicode MS"/>
              </a:rPr>
              <a:t>– takie, które można umieścić w deklaracji, jeśli podmiot publiczny uzna to za stosowne i użyteczne.</a:t>
            </a:r>
          </a:p>
          <a:p>
            <a:pPr marL="342900" lvl="0" indent="-342900">
              <a:lnSpc>
                <a:spcPct val="115000"/>
              </a:lnSpc>
              <a:buFont typeface="Symbol" panose="05050102010706020507" pitchFamily="18" charset="2"/>
              <a:buChar char=""/>
            </a:pPr>
            <a:endParaRPr lang="pl-PL" sz="1800" dirty="0">
              <a:solidFill>
                <a:srgbClr val="000000"/>
              </a:solidFill>
              <a:uFill>
                <a:solidFill>
                  <a:srgbClr val="000000"/>
                </a:solidFill>
              </a:uFill>
              <a:latin typeface="Open Sans" panose="020B0606030504020204" pitchFamily="34" charset="0"/>
              <a:ea typeface="Arial Unicode MS"/>
              <a:cs typeface="Arial Unicode MS"/>
            </a:endParaRPr>
          </a:p>
          <a:p>
            <a:pPr lvl="0">
              <a:lnSpc>
                <a:spcPct val="115000"/>
              </a:lnSpc>
            </a:pPr>
            <a:r>
              <a:rPr lang="pl-PL" sz="1800" dirty="0">
                <a:ln>
                  <a:noFill/>
                </a:ln>
                <a:solidFill>
                  <a:srgbClr val="000000"/>
                </a:solidFill>
                <a:effectLst/>
                <a:uFill>
                  <a:solidFill>
                    <a:srgbClr val="000000"/>
                  </a:solidFill>
                </a:uFill>
                <a:latin typeface="Open Sans" panose="020B0606030504020204" pitchFamily="34" charset="0"/>
                <a:ea typeface="Arial Unicode MS"/>
                <a:cs typeface="Arial Unicode MS"/>
              </a:rPr>
              <a:t>Sporządzając deklarację dostępności podmiot publiczny używa wzorcowych przykładów treści:</a:t>
            </a:r>
          </a:p>
          <a:p>
            <a:pPr marL="285750" lvl="0" indent="-285750">
              <a:lnSpc>
                <a:spcPct val="115000"/>
              </a:lnSpc>
              <a:buFont typeface="Arial" panose="020B0604020202020204" pitchFamily="34" charset="0"/>
              <a:buChar char="•"/>
            </a:pPr>
            <a:r>
              <a:rPr lang="pl-PL" sz="1800" b="1" dirty="0">
                <a:solidFill>
                  <a:srgbClr val="000000"/>
                </a:solidFill>
                <a:uFill>
                  <a:solidFill>
                    <a:srgbClr val="000000"/>
                  </a:solidFill>
                </a:uFill>
                <a:latin typeface="Open Sans" panose="020B0606030504020204" pitchFamily="34" charset="0"/>
              </a:rPr>
              <a:t>wiernie </a:t>
            </a:r>
            <a:r>
              <a:rPr lang="pl-PL" sz="1800" dirty="0">
                <a:ln>
                  <a:noFill/>
                </a:ln>
                <a:solidFill>
                  <a:srgbClr val="000000"/>
                </a:solidFill>
                <a:effectLst/>
                <a:uFill>
                  <a:solidFill>
                    <a:srgbClr val="000000"/>
                  </a:solidFill>
                </a:uFill>
                <a:latin typeface="Open Sans" panose="020B0606030504020204" pitchFamily="34" charset="0"/>
                <a:ea typeface="Arial Unicode MS"/>
                <a:cs typeface="Arial Unicode MS"/>
              </a:rPr>
              <a:t>– wzorcowy przykład treści można uzupełnić tylko o wymagane dane, np. nazwę podmiotu. Nie wolno zmieniać użytych słów i ich szyku, </a:t>
            </a:r>
          </a:p>
          <a:p>
            <a:pPr marL="285750" lvl="0" indent="-285750">
              <a:lnSpc>
                <a:spcPct val="115000"/>
              </a:lnSpc>
              <a:buFont typeface="Arial" panose="020B0604020202020204" pitchFamily="34" charset="0"/>
              <a:buChar char="•"/>
            </a:pPr>
            <a:r>
              <a:rPr lang="pl-PL" sz="1800" b="1" dirty="0">
                <a:solidFill>
                  <a:srgbClr val="000000"/>
                </a:solidFill>
                <a:uFill>
                  <a:solidFill>
                    <a:srgbClr val="000000"/>
                  </a:solidFill>
                </a:uFill>
                <a:latin typeface="Open Sans" panose="020B0606030504020204" pitchFamily="34" charset="0"/>
              </a:rPr>
              <a:t>swobodnie</a:t>
            </a:r>
            <a:r>
              <a:rPr lang="pl-PL" sz="1800" dirty="0">
                <a:ln>
                  <a:noFill/>
                </a:ln>
                <a:solidFill>
                  <a:srgbClr val="000000"/>
                </a:solidFill>
                <a:effectLst/>
                <a:uFill>
                  <a:solidFill>
                    <a:srgbClr val="000000"/>
                  </a:solidFill>
                </a:uFill>
                <a:latin typeface="Open Sans" panose="020B0606030504020204" pitchFamily="34" charset="0"/>
                <a:ea typeface="Arial Unicode MS"/>
                <a:cs typeface="Arial Unicode MS"/>
              </a:rPr>
              <a:t> – wzorcowy przykład treści można zmieniać, w tym skracać i rozszerzać oraz zastosować inne niż we wzorcu znaczniki HTML. </a:t>
            </a:r>
          </a:p>
          <a:p>
            <a:pPr lvl="0">
              <a:lnSpc>
                <a:spcPct val="115000"/>
              </a:lnSpc>
            </a:pPr>
            <a:endParaRPr lang="pl-PL" sz="1800" dirty="0">
              <a:ln>
                <a:noFill/>
              </a:ln>
              <a:solidFill>
                <a:srgbClr val="000000"/>
              </a:solidFill>
              <a:effectLst/>
              <a:uFill>
                <a:solidFill>
                  <a:srgbClr val="000000"/>
                </a:solidFill>
              </a:uFill>
              <a:latin typeface="Open Sans" panose="020B0606030504020204" pitchFamily="34" charset="0"/>
              <a:ea typeface="Arial Unicode MS"/>
              <a:cs typeface="Arial Unicode MS"/>
            </a:endParaRPr>
          </a:p>
        </p:txBody>
      </p:sp>
      <p:sp>
        <p:nvSpPr>
          <p:cNvPr id="2" name="Tytuł 1"/>
          <p:cNvSpPr>
            <a:spLocks noGrp="1"/>
          </p:cNvSpPr>
          <p:nvPr>
            <p:ph type="title"/>
          </p:nvPr>
        </p:nvSpPr>
        <p:spPr>
          <a:xfrm>
            <a:off x="932330" y="598207"/>
            <a:ext cx="10560424" cy="1045536"/>
          </a:xfrm>
        </p:spPr>
        <p:txBody>
          <a:bodyPr>
            <a:normAutofit/>
          </a:bodyPr>
          <a:lstStyle/>
          <a:p>
            <a:pPr fontAlgn="base"/>
            <a:r>
              <a:rPr lang="pl-PL" dirty="0"/>
              <a:t>Typy treści w deklaracji dostępności</a:t>
            </a:r>
          </a:p>
        </p:txBody>
      </p:sp>
    </p:spTree>
    <p:extLst>
      <p:ext uri="{BB962C8B-B14F-4D97-AF65-F5344CB8AC3E}">
        <p14:creationId xmlns:p14="http://schemas.microsoft.com/office/powerpoint/2010/main" val="319955851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8CAD3FD-D0B6-7565-2B74-1BB619D5C429}"/>
              </a:ext>
            </a:extLst>
          </p:cNvPr>
          <p:cNvSpPr>
            <a:spLocks noGrp="1"/>
          </p:cNvSpPr>
          <p:nvPr>
            <p:ph type="title"/>
          </p:nvPr>
        </p:nvSpPr>
        <p:spPr/>
        <p:txBody>
          <a:bodyPr/>
          <a:lstStyle/>
          <a:p>
            <a:r>
              <a:rPr lang="pl-PL" dirty="0"/>
              <a:t>Wypełnianie deklaracji – Tytuł deklaracji</a:t>
            </a:r>
          </a:p>
        </p:txBody>
      </p:sp>
      <p:sp>
        <p:nvSpPr>
          <p:cNvPr id="3" name="Symbol zastępczy zawartości 2">
            <a:extLst>
              <a:ext uri="{FF2B5EF4-FFF2-40B4-BE49-F238E27FC236}">
                <a16:creationId xmlns:a16="http://schemas.microsoft.com/office/drawing/2014/main" id="{DE25C6A2-8EE7-BD48-8179-D45E023ACFC1}"/>
              </a:ext>
            </a:extLst>
          </p:cNvPr>
          <p:cNvSpPr>
            <a:spLocks noGrp="1"/>
          </p:cNvSpPr>
          <p:nvPr>
            <p:ph idx="1"/>
          </p:nvPr>
        </p:nvSpPr>
        <p:spPr/>
        <p:txBody>
          <a:bodyPr/>
          <a:lstStyle/>
          <a:p>
            <a:r>
              <a:rPr lang="pl-PL" sz="2100" dirty="0"/>
              <a:t>Deklaracja rozpoczyna się tytułem. Tytuł deklaracji jest elementem obowiązkowym, który należy odwzorować wiernie.</a:t>
            </a:r>
          </a:p>
          <a:p>
            <a:r>
              <a:rPr lang="pl-PL" sz="2100" dirty="0"/>
              <a:t>Tytuł deklaracji obejmuje się znacznikiem h1 lub h2, zgodnie z konwencją znakowania tytułów na stronie, na której publikowana jest deklaracja. </a:t>
            </a:r>
          </a:p>
        </p:txBody>
      </p:sp>
    </p:spTree>
    <p:extLst>
      <p:ext uri="{BB962C8B-B14F-4D97-AF65-F5344CB8AC3E}">
        <p14:creationId xmlns:p14="http://schemas.microsoft.com/office/powerpoint/2010/main" val="55281095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8CAD3FD-D0B6-7565-2B74-1BB619D5C429}"/>
              </a:ext>
            </a:extLst>
          </p:cNvPr>
          <p:cNvSpPr>
            <a:spLocks noGrp="1"/>
          </p:cNvSpPr>
          <p:nvPr>
            <p:ph type="title"/>
          </p:nvPr>
        </p:nvSpPr>
        <p:spPr/>
        <p:txBody>
          <a:bodyPr/>
          <a:lstStyle/>
          <a:p>
            <a:r>
              <a:rPr lang="pl-PL" dirty="0"/>
              <a:t>Wypełnianie deklaracji– Oświadczenie wstępne</a:t>
            </a:r>
          </a:p>
        </p:txBody>
      </p:sp>
      <p:sp>
        <p:nvSpPr>
          <p:cNvPr id="3" name="Symbol zastępczy zawartości 2">
            <a:extLst>
              <a:ext uri="{FF2B5EF4-FFF2-40B4-BE49-F238E27FC236}">
                <a16:creationId xmlns:a16="http://schemas.microsoft.com/office/drawing/2014/main" id="{DE25C6A2-8EE7-BD48-8179-D45E023ACFC1}"/>
              </a:ext>
            </a:extLst>
          </p:cNvPr>
          <p:cNvSpPr>
            <a:spLocks noGrp="1"/>
          </p:cNvSpPr>
          <p:nvPr>
            <p:ph idx="1"/>
          </p:nvPr>
        </p:nvSpPr>
        <p:spPr/>
        <p:txBody>
          <a:bodyPr/>
          <a:lstStyle/>
          <a:p>
            <a:r>
              <a:rPr lang="pl-PL" sz="2100" dirty="0"/>
              <a:t>Drugim elementem jest oświadczenie o przestrzeganiu przepisów ustawy o dostępności cyfrowej. Ma obowiązkowy wzór i jest oznaczane identyfikatorem </a:t>
            </a:r>
            <a:r>
              <a:rPr lang="pl-PL" sz="2100" b="1" dirty="0"/>
              <a:t>a11y-wstep</a:t>
            </a:r>
            <a:r>
              <a:rPr lang="pl-PL" sz="2100" dirty="0"/>
              <a:t>.</a:t>
            </a:r>
          </a:p>
          <a:p>
            <a:r>
              <a:rPr lang="pl-PL" sz="2100" dirty="0"/>
              <a:t>Oświadczenie należy uzupełnić jedynie o nazwę podmiotu publicznego oraz adres strony internetowej lub nazwę i numer wersji aplikacji mobilnej, której dotyczy deklaracja. Adres strony powinien być linkiem do tej strony internetowej. Nazwa aplikacji mobilnej powinna być linkiem do strony, z której można pobrać tę aplikację mobilną lub do strony poświęconej tej aplikacji mobilnej.</a:t>
            </a:r>
          </a:p>
        </p:txBody>
      </p:sp>
    </p:spTree>
    <p:extLst>
      <p:ext uri="{BB962C8B-B14F-4D97-AF65-F5344CB8AC3E}">
        <p14:creationId xmlns:p14="http://schemas.microsoft.com/office/powerpoint/2010/main" val="348572612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8CAD3FD-D0B6-7565-2B74-1BB619D5C429}"/>
              </a:ext>
            </a:extLst>
          </p:cNvPr>
          <p:cNvSpPr>
            <a:spLocks noGrp="1"/>
          </p:cNvSpPr>
          <p:nvPr>
            <p:ph type="title"/>
          </p:nvPr>
        </p:nvSpPr>
        <p:spPr/>
        <p:txBody>
          <a:bodyPr/>
          <a:lstStyle/>
          <a:p>
            <a:r>
              <a:rPr lang="pl-PL" dirty="0"/>
              <a:t>Wypełnianie deklaracji– Stan dostępności cyfrowej i opis problemów</a:t>
            </a:r>
          </a:p>
        </p:txBody>
      </p:sp>
      <p:sp>
        <p:nvSpPr>
          <p:cNvPr id="3" name="Symbol zastępczy zawartości 2">
            <a:extLst>
              <a:ext uri="{FF2B5EF4-FFF2-40B4-BE49-F238E27FC236}">
                <a16:creationId xmlns:a16="http://schemas.microsoft.com/office/drawing/2014/main" id="{DE25C6A2-8EE7-BD48-8179-D45E023ACFC1}"/>
              </a:ext>
            </a:extLst>
          </p:cNvPr>
          <p:cNvSpPr>
            <a:spLocks noGrp="1"/>
          </p:cNvSpPr>
          <p:nvPr>
            <p:ph idx="1"/>
          </p:nvPr>
        </p:nvSpPr>
        <p:spPr/>
        <p:txBody>
          <a:bodyPr>
            <a:normAutofit fontScale="92500" lnSpcReduction="10000"/>
          </a:bodyPr>
          <a:lstStyle/>
          <a:p>
            <a:r>
              <a:rPr lang="pl-PL" sz="2100" dirty="0"/>
              <a:t>Sekcja jest wymagana. Zaczyna się śródtytułem: </a:t>
            </a:r>
            <a:r>
              <a:rPr lang="pl-PL" sz="2100" b="1" dirty="0"/>
              <a:t>Stan dostępności cyfrowej</a:t>
            </a:r>
            <a:r>
              <a:rPr lang="pl-PL" sz="2100" dirty="0"/>
              <a:t>. Jest to obowiązkowa forma tego śródtytułu i musi być wiernie odwzorowana.</a:t>
            </a:r>
          </a:p>
          <a:p>
            <a:r>
              <a:rPr lang="pl-PL" sz="2100" dirty="0"/>
              <a:t>Treść sekcji jest oznaczona identyfikatorem </a:t>
            </a:r>
            <a:r>
              <a:rPr lang="pl-PL" sz="2100" b="1" dirty="0"/>
              <a:t>a11y-status</a:t>
            </a:r>
            <a:r>
              <a:rPr lang="pl-PL" sz="2100" dirty="0"/>
              <a:t>.</a:t>
            </a:r>
          </a:p>
          <a:p>
            <a:r>
              <a:rPr lang="pl-PL" sz="2100" dirty="0"/>
              <a:t>Podmiot publiczny określa w tej sekcji stan zgodności strony internetowej lub aplikacji mobilnej </a:t>
            </a:r>
            <a:br>
              <a:rPr lang="pl-PL" sz="2100" dirty="0"/>
            </a:br>
            <a:r>
              <a:rPr lang="pl-PL" sz="2100" dirty="0"/>
              <a:t>z załącznikiem do ustawy o dostępności cyfrowej. Możliwe są trzy sytuacje:</a:t>
            </a:r>
          </a:p>
          <a:p>
            <a:pPr marL="342900" indent="-342900">
              <a:buFont typeface="Arial" panose="020B0604020202020204" pitchFamily="34" charset="0"/>
              <a:buChar char="•"/>
            </a:pPr>
            <a:r>
              <a:rPr lang="pl-PL" sz="2100" dirty="0"/>
              <a:t>strona internetowa lub aplikacja mobilna jest </a:t>
            </a:r>
            <a:r>
              <a:rPr lang="pl-PL" sz="2100" b="1" dirty="0"/>
              <a:t>w pełni zgodna z załącznikiem do ustawy </a:t>
            </a:r>
            <a:br>
              <a:rPr lang="pl-PL" sz="2100" b="1" dirty="0"/>
            </a:br>
            <a:r>
              <a:rPr lang="pl-PL" sz="2100" b="1" dirty="0"/>
              <a:t>o dostępności cyfrowej</a:t>
            </a:r>
            <a:r>
              <a:rPr lang="pl-PL" sz="2100" dirty="0"/>
              <a:t>, jeśli strona internetowa lub aplikacja mobilna spełnia wszystkie wymagania zawarte w załączniku do ustawy o dostępności cyfrowej;</a:t>
            </a:r>
          </a:p>
          <a:p>
            <a:pPr marL="342900" indent="-342900">
              <a:buFont typeface="Arial" panose="020B0604020202020204" pitchFamily="34" charset="0"/>
              <a:buChar char="•"/>
            </a:pPr>
            <a:r>
              <a:rPr lang="pl-PL" sz="2100" dirty="0"/>
              <a:t>strona internetowa lub aplikacja mobilna jest </a:t>
            </a:r>
            <a:r>
              <a:rPr lang="pl-PL" sz="2100" b="1" dirty="0"/>
              <a:t>częściowo zgodna z załącznikiem do ustawy </a:t>
            </a:r>
            <a:br>
              <a:rPr lang="pl-PL" sz="2100" b="1" dirty="0"/>
            </a:br>
            <a:r>
              <a:rPr lang="pl-PL" sz="2100" b="1" dirty="0"/>
              <a:t>o dostępności cyfrowej;</a:t>
            </a:r>
          </a:p>
          <a:p>
            <a:pPr marL="342900" indent="-342900">
              <a:buFont typeface="Arial" panose="020B0604020202020204" pitchFamily="34" charset="0"/>
              <a:buChar char="•"/>
            </a:pPr>
            <a:r>
              <a:rPr lang="pl-PL" sz="2100" dirty="0"/>
              <a:t>strona internetowa lub aplikacja mobilna jest </a:t>
            </a:r>
            <a:r>
              <a:rPr lang="pl-PL" sz="2100" b="1" dirty="0"/>
              <a:t>niezgodna z załącznikiem do ustawy </a:t>
            </a:r>
            <a:br>
              <a:rPr lang="pl-PL" sz="2100" b="1" dirty="0"/>
            </a:br>
            <a:r>
              <a:rPr lang="pl-PL" sz="2100" b="1" dirty="0"/>
              <a:t>o dostępności cyfrowej;</a:t>
            </a:r>
            <a:endParaRPr lang="pl-PL" dirty="0"/>
          </a:p>
        </p:txBody>
      </p:sp>
    </p:spTree>
    <p:extLst>
      <p:ext uri="{BB962C8B-B14F-4D97-AF65-F5344CB8AC3E}">
        <p14:creationId xmlns:p14="http://schemas.microsoft.com/office/powerpoint/2010/main" val="196908190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8CAD3FD-D0B6-7565-2B74-1BB619D5C429}"/>
              </a:ext>
            </a:extLst>
          </p:cNvPr>
          <p:cNvSpPr>
            <a:spLocks noGrp="1"/>
          </p:cNvSpPr>
          <p:nvPr>
            <p:ph type="title"/>
          </p:nvPr>
        </p:nvSpPr>
        <p:spPr/>
        <p:txBody>
          <a:bodyPr/>
          <a:lstStyle/>
          <a:p>
            <a:r>
              <a:rPr lang="pl-PL" dirty="0"/>
              <a:t>Wypełnianie deklaracji– Opis problemów z dostępnością cyfrową</a:t>
            </a:r>
          </a:p>
        </p:txBody>
      </p:sp>
      <p:sp>
        <p:nvSpPr>
          <p:cNvPr id="3" name="Symbol zastępczy zawartości 2">
            <a:extLst>
              <a:ext uri="{FF2B5EF4-FFF2-40B4-BE49-F238E27FC236}">
                <a16:creationId xmlns:a16="http://schemas.microsoft.com/office/drawing/2014/main" id="{DE25C6A2-8EE7-BD48-8179-D45E023ACFC1}"/>
              </a:ext>
            </a:extLst>
          </p:cNvPr>
          <p:cNvSpPr>
            <a:spLocks noGrp="1"/>
          </p:cNvSpPr>
          <p:nvPr>
            <p:ph idx="1"/>
          </p:nvPr>
        </p:nvSpPr>
        <p:spPr/>
        <p:txBody>
          <a:bodyPr>
            <a:normAutofit fontScale="92500" lnSpcReduction="10000"/>
          </a:bodyPr>
          <a:lstStyle/>
          <a:p>
            <a:r>
              <a:rPr lang="pl-PL" sz="2100" dirty="0"/>
              <a:t>Sekcję umieszcza się w deklaracji dostępności jedynie w przypadku gdy został wybrany stan dostępności cyfrowej „częściowo zgodna” lub „niezgodna”.</a:t>
            </a:r>
          </a:p>
          <a:p>
            <a:r>
              <a:rPr lang="pl-PL" sz="2100" dirty="0"/>
              <a:t>Opis tej sekcji zaczyna się tytułem: Niedostępne treści. Jest to wymagana forma tego tytułu.</a:t>
            </a:r>
          </a:p>
          <a:p>
            <a:r>
              <a:rPr lang="pl-PL" sz="2100" dirty="0"/>
              <a:t>Niedostępne treści należy wymienić w podziale na maksymalnie 3 grupy oznaczone odpowiednimi nagłówkami, zależnie od zidentyfikowanych problemów:</a:t>
            </a:r>
          </a:p>
          <a:p>
            <a:pPr marL="342900" indent="-342900">
              <a:buFont typeface="Arial" panose="020B0604020202020204" pitchFamily="34" charset="0"/>
              <a:buChar char="•"/>
            </a:pPr>
            <a:r>
              <a:rPr lang="pl-PL" sz="2100" dirty="0"/>
              <a:t>Niezgodność z załącznikiem,</a:t>
            </a:r>
          </a:p>
          <a:p>
            <a:pPr marL="342900" indent="-342900">
              <a:buFont typeface="Arial" panose="020B0604020202020204" pitchFamily="34" charset="0"/>
              <a:buChar char="•"/>
            </a:pPr>
            <a:r>
              <a:rPr lang="pl-PL" sz="2100" dirty="0"/>
              <a:t>Treści nieobjęte przepisami,</a:t>
            </a:r>
          </a:p>
          <a:p>
            <a:pPr marL="342900" indent="-342900">
              <a:buFont typeface="Arial" panose="020B0604020202020204" pitchFamily="34" charset="0"/>
              <a:buChar char="•"/>
            </a:pPr>
            <a:r>
              <a:rPr lang="pl-PL" sz="2100" dirty="0"/>
              <a:t>Nadmierne koszty.</a:t>
            </a:r>
          </a:p>
          <a:p>
            <a:r>
              <a:rPr lang="pl-PL" sz="2100" dirty="0"/>
              <a:t>Przy powołaniu się na nadmierne koszty, niezbędne jest dołączenie szczegółowych wyników oceny, o której mowa w art. 8, ust. 3 ustawy o dostępności cyfrowej lub link do tych wyników. Treść wyników oceny lub link oznacza się identyfikatorem</a:t>
            </a:r>
            <a:r>
              <a:rPr lang="pl-PL" sz="2100" b="1" dirty="0"/>
              <a:t> a11y-ocena</a:t>
            </a:r>
            <a:r>
              <a:rPr lang="pl-PL" sz="2100" dirty="0"/>
              <a:t>. </a:t>
            </a:r>
          </a:p>
        </p:txBody>
      </p:sp>
    </p:spTree>
    <p:extLst>
      <p:ext uri="{BB962C8B-B14F-4D97-AF65-F5344CB8AC3E}">
        <p14:creationId xmlns:p14="http://schemas.microsoft.com/office/powerpoint/2010/main" val="267724326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8CAD3FD-D0B6-7565-2B74-1BB619D5C429}"/>
              </a:ext>
            </a:extLst>
          </p:cNvPr>
          <p:cNvSpPr>
            <a:spLocks noGrp="1"/>
          </p:cNvSpPr>
          <p:nvPr>
            <p:ph type="title"/>
          </p:nvPr>
        </p:nvSpPr>
        <p:spPr/>
        <p:txBody>
          <a:bodyPr/>
          <a:lstStyle/>
          <a:p>
            <a:r>
              <a:rPr lang="pl-PL" dirty="0"/>
              <a:t>Wypełnianie deklaracji– Data i podstawa przygotowania deklaracji dostępności </a:t>
            </a:r>
          </a:p>
        </p:txBody>
      </p:sp>
      <p:sp>
        <p:nvSpPr>
          <p:cNvPr id="3" name="Symbol zastępczy zawartości 2">
            <a:extLst>
              <a:ext uri="{FF2B5EF4-FFF2-40B4-BE49-F238E27FC236}">
                <a16:creationId xmlns:a16="http://schemas.microsoft.com/office/drawing/2014/main" id="{DE25C6A2-8EE7-BD48-8179-D45E023ACFC1}"/>
              </a:ext>
            </a:extLst>
          </p:cNvPr>
          <p:cNvSpPr>
            <a:spLocks noGrp="1"/>
          </p:cNvSpPr>
          <p:nvPr>
            <p:ph idx="1"/>
          </p:nvPr>
        </p:nvSpPr>
        <p:spPr/>
        <p:txBody>
          <a:bodyPr>
            <a:normAutofit fontScale="92500"/>
          </a:bodyPr>
          <a:lstStyle/>
          <a:p>
            <a:r>
              <a:rPr lang="pl-PL" sz="2100" dirty="0"/>
              <a:t>Sekcja jest wymagana. Zaczyna się śródtytułem: </a:t>
            </a:r>
            <a:r>
              <a:rPr lang="pl-PL" sz="2100" b="1" dirty="0"/>
              <a:t>Przygotowanie deklaracji dostępności. </a:t>
            </a:r>
            <a:r>
              <a:rPr lang="pl-PL" sz="2100" dirty="0"/>
              <a:t>Jest to obowiązkowa forma tego śródtytułu i musi być wiernie odwzorowana.</a:t>
            </a:r>
          </a:p>
          <a:p>
            <a:r>
              <a:rPr lang="pl-PL" sz="2100" dirty="0"/>
              <a:t>Zgodnie z art. 11 podmiot publiczny ma obowiązek przeprowadzania corocznego przeglądu deklaracji dostępności. Jeżeli przegląd przeprowadzono bez pełnej oceny strony internetowej lub aplikacji mobilnej, należy podać datę ostatniego przeglądu, niezależnie od tego, czy przegląd taki doprowadził do jakichkolwiek zmian w deklaracji.</a:t>
            </a:r>
          </a:p>
          <a:p>
            <a:r>
              <a:rPr lang="pl-PL" sz="2100" dirty="0"/>
              <a:t>Daty zapisuje się w znaczniku </a:t>
            </a:r>
            <a:r>
              <a:rPr lang="pl-PL" sz="2100" b="1" dirty="0" err="1"/>
              <a:t>time</a:t>
            </a:r>
            <a:r>
              <a:rPr lang="pl-PL" sz="2100" dirty="0"/>
              <a:t> z atrybutem </a:t>
            </a:r>
            <a:r>
              <a:rPr lang="pl-PL" sz="2100" b="1" dirty="0" err="1"/>
              <a:t>datetime</a:t>
            </a:r>
            <a:r>
              <a:rPr lang="pl-PL" sz="2100" dirty="0"/>
              <a:t>. W atrybucie </a:t>
            </a:r>
            <a:r>
              <a:rPr lang="pl-PL" sz="2100" b="1" dirty="0" err="1"/>
              <a:t>datetime</a:t>
            </a:r>
            <a:r>
              <a:rPr lang="pl-PL" sz="2100" dirty="0"/>
              <a:t> datę podaje się </a:t>
            </a:r>
            <a:br>
              <a:rPr lang="pl-PL" sz="2100" dirty="0"/>
            </a:br>
            <a:r>
              <a:rPr lang="pl-PL" sz="2100" dirty="0"/>
              <a:t>w formacie </a:t>
            </a:r>
            <a:r>
              <a:rPr lang="pl-PL" sz="2100" b="1" dirty="0" err="1"/>
              <a:t>rrrr</a:t>
            </a:r>
            <a:r>
              <a:rPr lang="pl-PL" sz="2100" b="1" dirty="0"/>
              <a:t>-mm-</a:t>
            </a:r>
            <a:r>
              <a:rPr lang="pl-PL" sz="2100" b="1" dirty="0" err="1"/>
              <a:t>dd</a:t>
            </a:r>
            <a:r>
              <a:rPr lang="pl-PL" sz="2100" dirty="0"/>
              <a:t>, a wewnątrz znacznika w czytelnym dla człowieka formacie: </a:t>
            </a:r>
            <a:r>
              <a:rPr lang="pl-PL" sz="2100" b="1" dirty="0"/>
              <a:t>dzień (liczbowo) miesiąc (słownie) rok (liczbowo), np. 5 lutego 2020 r.</a:t>
            </a:r>
            <a:r>
              <a:rPr lang="pl-PL" sz="2100" dirty="0"/>
              <a:t> </a:t>
            </a:r>
          </a:p>
          <a:p>
            <a:r>
              <a:rPr lang="pl-PL" sz="2100" dirty="0"/>
              <a:t>Element HTML z datą sporządzenia deklaracji uzupełnia się o atrybut id="</a:t>
            </a:r>
            <a:r>
              <a:rPr lang="pl-PL" sz="2100" b="1" dirty="0"/>
              <a:t>a11y-data-sporzadzenie</a:t>
            </a:r>
            <a:r>
              <a:rPr lang="pl-PL" sz="2100" dirty="0"/>
              <a:t>", a element z datą przeglądu i aktualizacji o atrybut id="</a:t>
            </a:r>
            <a:r>
              <a:rPr lang="pl-PL" sz="2100" b="1" dirty="0"/>
              <a:t>a11y-data-przeglad</a:t>
            </a:r>
            <a:r>
              <a:rPr lang="pl-PL" sz="2100" dirty="0"/>
              <a:t>".</a:t>
            </a:r>
          </a:p>
          <a:p>
            <a:endParaRPr lang="pl-PL" sz="2100" dirty="0"/>
          </a:p>
        </p:txBody>
      </p:sp>
    </p:spTree>
    <p:extLst>
      <p:ext uri="{BB962C8B-B14F-4D97-AF65-F5344CB8AC3E}">
        <p14:creationId xmlns:p14="http://schemas.microsoft.com/office/powerpoint/2010/main" val="326128105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8CAD3FD-D0B6-7565-2B74-1BB619D5C429}"/>
              </a:ext>
            </a:extLst>
          </p:cNvPr>
          <p:cNvSpPr>
            <a:spLocks noGrp="1"/>
          </p:cNvSpPr>
          <p:nvPr>
            <p:ph type="title"/>
          </p:nvPr>
        </p:nvSpPr>
        <p:spPr/>
        <p:txBody>
          <a:bodyPr/>
          <a:lstStyle/>
          <a:p>
            <a:r>
              <a:rPr lang="pl-PL" dirty="0"/>
              <a:t>Wypełnianie deklaracji– Udogodnienia, ograniczenia i inne informacje</a:t>
            </a:r>
          </a:p>
        </p:txBody>
      </p:sp>
      <p:sp>
        <p:nvSpPr>
          <p:cNvPr id="3" name="Symbol zastępczy zawartości 2">
            <a:extLst>
              <a:ext uri="{FF2B5EF4-FFF2-40B4-BE49-F238E27FC236}">
                <a16:creationId xmlns:a16="http://schemas.microsoft.com/office/drawing/2014/main" id="{DE25C6A2-8EE7-BD48-8179-D45E023ACFC1}"/>
              </a:ext>
            </a:extLst>
          </p:cNvPr>
          <p:cNvSpPr>
            <a:spLocks noGrp="1"/>
          </p:cNvSpPr>
          <p:nvPr>
            <p:ph idx="1"/>
          </p:nvPr>
        </p:nvSpPr>
        <p:spPr/>
        <p:txBody>
          <a:bodyPr>
            <a:normAutofit/>
          </a:bodyPr>
          <a:lstStyle/>
          <a:p>
            <a:r>
              <a:rPr lang="pl-PL" sz="2100" dirty="0"/>
              <a:t>Sekcja jest dobrowolna. Zaczyna się śródtytułem: Udogodnienia, ograniczenia i inne informacje. Jest to obowiązkowa forma tego śródtytułu i musi być wiernie odwzorowana.</a:t>
            </a:r>
          </a:p>
          <a:p>
            <a:r>
              <a:rPr lang="pl-PL" sz="2100" dirty="0"/>
              <a:t>W tej sekcji podmiot publiczny może umieścić wszelkie inne uwagi i informacje </a:t>
            </a:r>
            <a:br>
              <a:rPr lang="pl-PL" sz="2100" dirty="0"/>
            </a:br>
            <a:r>
              <a:rPr lang="pl-PL" sz="2100" dirty="0"/>
              <a:t>o dostępności cyfrowej strony internetowej lub aplikacji mobilnej.</a:t>
            </a:r>
          </a:p>
        </p:txBody>
      </p:sp>
    </p:spTree>
    <p:extLst>
      <p:ext uri="{BB962C8B-B14F-4D97-AF65-F5344CB8AC3E}">
        <p14:creationId xmlns:p14="http://schemas.microsoft.com/office/powerpoint/2010/main" val="72568168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8CAD3FD-D0B6-7565-2B74-1BB619D5C429}"/>
              </a:ext>
            </a:extLst>
          </p:cNvPr>
          <p:cNvSpPr>
            <a:spLocks noGrp="1"/>
          </p:cNvSpPr>
          <p:nvPr>
            <p:ph type="title"/>
          </p:nvPr>
        </p:nvSpPr>
        <p:spPr/>
        <p:txBody>
          <a:bodyPr/>
          <a:lstStyle/>
          <a:p>
            <a:r>
              <a:rPr lang="pl-PL" dirty="0"/>
              <a:t>Wypełnianie deklaracji– Skróty klawiszowe </a:t>
            </a:r>
          </a:p>
        </p:txBody>
      </p:sp>
      <p:sp>
        <p:nvSpPr>
          <p:cNvPr id="3" name="Symbol zastępczy zawartości 2">
            <a:extLst>
              <a:ext uri="{FF2B5EF4-FFF2-40B4-BE49-F238E27FC236}">
                <a16:creationId xmlns:a16="http://schemas.microsoft.com/office/drawing/2014/main" id="{DE25C6A2-8EE7-BD48-8179-D45E023ACFC1}"/>
              </a:ext>
            </a:extLst>
          </p:cNvPr>
          <p:cNvSpPr>
            <a:spLocks noGrp="1"/>
          </p:cNvSpPr>
          <p:nvPr>
            <p:ph idx="1"/>
          </p:nvPr>
        </p:nvSpPr>
        <p:spPr/>
        <p:txBody>
          <a:bodyPr>
            <a:normAutofit/>
          </a:bodyPr>
          <a:lstStyle/>
          <a:p>
            <a:r>
              <a:rPr lang="pl-PL" sz="2100" dirty="0"/>
              <a:t>Sekcja jest </a:t>
            </a:r>
            <a:r>
              <a:rPr lang="pl-PL" sz="2100" b="1" dirty="0"/>
              <a:t>opcjonalna</a:t>
            </a:r>
            <a:r>
              <a:rPr lang="pl-PL" sz="2100" dirty="0"/>
              <a:t>. W sytuacji gdy istnieją niestandardowe skróty klawiszowe sekcja jest </a:t>
            </a:r>
            <a:r>
              <a:rPr lang="pl-PL" sz="2100" b="1" dirty="0"/>
              <a:t>wymagana</a:t>
            </a:r>
            <a:r>
              <a:rPr lang="pl-PL" sz="2100" dirty="0"/>
              <a:t>. Zaczyna się śródtytułem</a:t>
            </a:r>
            <a:r>
              <a:rPr lang="pl-PL" sz="2100" b="1" dirty="0"/>
              <a:t>: Skróty klawiszowe</a:t>
            </a:r>
            <a:r>
              <a:rPr lang="pl-PL" sz="2100" dirty="0"/>
              <a:t>. Jest to obowiązkowa forma tego śródtytułu i musi być wiernie odwzorowana.</a:t>
            </a:r>
          </a:p>
          <a:p>
            <a:r>
              <a:rPr lang="pl-PL" sz="2100" dirty="0"/>
              <a:t>Niestandardowymi skrótami klawiszowymi są takie, które nie są domyślnymi oferowanymi skrótami w poszczególnych przeglądarkach internetowych lub </a:t>
            </a:r>
            <a:br>
              <a:rPr lang="pl-PL" sz="2100" dirty="0"/>
            </a:br>
            <a:r>
              <a:rPr lang="pl-PL" sz="2100" dirty="0"/>
              <a:t>w systemach operacyjnych. </a:t>
            </a:r>
          </a:p>
        </p:txBody>
      </p:sp>
    </p:spTree>
    <p:extLst>
      <p:ext uri="{BB962C8B-B14F-4D97-AF65-F5344CB8AC3E}">
        <p14:creationId xmlns:p14="http://schemas.microsoft.com/office/powerpoint/2010/main" val="27929001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932330" y="598207"/>
            <a:ext cx="10560424" cy="985060"/>
          </a:xfrm>
        </p:spPr>
        <p:txBody>
          <a:bodyPr>
            <a:normAutofit/>
          </a:bodyPr>
          <a:lstStyle/>
          <a:p>
            <a:r>
              <a:rPr lang="pl-PL" dirty="0"/>
              <a:t>Prawo wymaga dostępności cyfrowej, ale uwzględnia różne sytuacje</a:t>
            </a:r>
          </a:p>
        </p:txBody>
      </p:sp>
      <p:sp>
        <p:nvSpPr>
          <p:cNvPr id="4" name="Symbol zastępczy zawartości 2"/>
          <p:cNvSpPr txBox="1">
            <a:spLocks/>
          </p:cNvSpPr>
          <p:nvPr/>
        </p:nvSpPr>
        <p:spPr>
          <a:xfrm>
            <a:off x="932330" y="1759314"/>
            <a:ext cx="6298203" cy="4374448"/>
          </a:xfrm>
          <a:prstGeom prst="rect">
            <a:avLst/>
          </a:prstGeom>
        </p:spPr>
        <p:txBody>
          <a:bodyPr vert="horz" lIns="91440" tIns="45720" rIns="91440" bIns="45720" rtlCol="0">
            <a:normAutofit/>
          </a:bodyPr>
          <a:lstStyle>
            <a:lvl1pPr marL="0" indent="0" algn="l" defTabSz="914400" rtl="0" eaLnBrk="1" latinLnBrk="0" hangingPunct="1">
              <a:lnSpc>
                <a:spcPct val="114000"/>
              </a:lnSpc>
              <a:spcBef>
                <a:spcPts val="1000"/>
              </a:spcBef>
              <a:buFont typeface="Arial" panose="020B0604020202020204" pitchFamily="34" charset="0"/>
              <a:buNone/>
              <a:defRPr sz="2800" kern="1200">
                <a:solidFill>
                  <a:schemeClr val="tx1">
                    <a:lumMod val="75000"/>
                    <a:lumOff val="25000"/>
                  </a:schemeClr>
                </a:solidFill>
                <a:latin typeface="Lato" panose="020F0502020204030203" pitchFamily="34" charset="-18"/>
                <a:ea typeface="Open Sans" panose="020B0606030504020204" pitchFamily="34" charset="0"/>
                <a:cs typeface="Open Sans" panose="020B0606030504020204" pitchFamily="34" charset="0"/>
              </a:defRPr>
            </a:lvl1pPr>
            <a:lvl2pPr marL="685800" indent="-228600" algn="l" defTabSz="914400" rtl="0" eaLnBrk="1" latinLnBrk="0" hangingPunct="1">
              <a:lnSpc>
                <a:spcPct val="114000"/>
              </a:lnSpc>
              <a:spcBef>
                <a:spcPts val="500"/>
              </a:spcBef>
              <a:buFont typeface="Arial" panose="020B0604020202020204" pitchFamily="34" charset="0"/>
              <a:buChar char="•"/>
              <a:defRPr sz="2400" kern="1200">
                <a:solidFill>
                  <a:schemeClr val="tx1">
                    <a:lumMod val="75000"/>
                    <a:lumOff val="25000"/>
                  </a:schemeClr>
                </a:solidFill>
                <a:latin typeface="Lato" panose="020F0502020204030203" pitchFamily="34" charset="-18"/>
                <a:ea typeface="Open Sans" panose="020B0606030504020204" pitchFamily="34" charset="0"/>
                <a:cs typeface="Open Sans" panose="020B0606030504020204" pitchFamily="34" charset="0"/>
              </a:defRPr>
            </a:lvl2pPr>
            <a:lvl3pPr marL="1143000" indent="-228600" algn="l" defTabSz="914400" rtl="0" eaLnBrk="1" latinLnBrk="0" hangingPunct="1">
              <a:lnSpc>
                <a:spcPct val="114000"/>
              </a:lnSpc>
              <a:spcBef>
                <a:spcPts val="500"/>
              </a:spcBef>
              <a:buFont typeface="Arial" panose="020B0604020202020204" pitchFamily="34" charset="0"/>
              <a:buChar char="•"/>
              <a:defRPr sz="2000" kern="1200">
                <a:solidFill>
                  <a:schemeClr val="tx1">
                    <a:lumMod val="75000"/>
                    <a:lumOff val="25000"/>
                  </a:schemeClr>
                </a:solidFill>
                <a:latin typeface="Lato" panose="020F0502020204030203" pitchFamily="34" charset="-18"/>
                <a:ea typeface="Open Sans" panose="020B0606030504020204" pitchFamily="34" charset="0"/>
                <a:cs typeface="Open Sans" panose="020B0606030504020204" pitchFamily="34" charset="0"/>
              </a:defRPr>
            </a:lvl3pPr>
            <a:lvl4pPr marL="1600200" indent="-228600" algn="l" defTabSz="914400" rtl="0" eaLnBrk="1" latinLnBrk="0" hangingPunct="1">
              <a:lnSpc>
                <a:spcPct val="114000"/>
              </a:lnSpc>
              <a:spcBef>
                <a:spcPts val="500"/>
              </a:spcBef>
              <a:buFont typeface="Arial" panose="020B0604020202020204" pitchFamily="34" charset="0"/>
              <a:buChar char="•"/>
              <a:defRPr sz="1800" kern="1200">
                <a:solidFill>
                  <a:schemeClr val="tx1">
                    <a:lumMod val="75000"/>
                    <a:lumOff val="25000"/>
                  </a:schemeClr>
                </a:solidFill>
                <a:latin typeface="Lato" panose="020F0502020204030203" pitchFamily="34" charset="-18"/>
                <a:ea typeface="Open Sans" panose="020B0606030504020204" pitchFamily="34" charset="0"/>
                <a:cs typeface="Open Sans" panose="020B0606030504020204" pitchFamily="34" charset="0"/>
              </a:defRPr>
            </a:lvl4pPr>
            <a:lvl5pPr marL="2057400" indent="-228600" algn="l" defTabSz="914400" rtl="0" eaLnBrk="1" latinLnBrk="0" hangingPunct="1">
              <a:lnSpc>
                <a:spcPct val="114000"/>
              </a:lnSpc>
              <a:spcBef>
                <a:spcPts val="500"/>
              </a:spcBef>
              <a:buFont typeface="Arial" panose="020B0604020202020204" pitchFamily="34" charset="0"/>
              <a:buChar char="•"/>
              <a:defRPr sz="1800" kern="1200">
                <a:solidFill>
                  <a:schemeClr val="tx1">
                    <a:lumMod val="75000"/>
                    <a:lumOff val="25000"/>
                  </a:schemeClr>
                </a:solidFill>
                <a:latin typeface="Lato" panose="020F0502020204030203" pitchFamily="34" charset="-18"/>
                <a:ea typeface="Open Sans" panose="020B0606030504020204" pitchFamily="34" charset="0"/>
                <a:cs typeface="Open Sans" panose="020B0606030504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pl-PL" sz="2100" dirty="0"/>
              <a:t>Podmiot publiczny odpowiada tylko za to, co posiada, finansuje i publikuje.</a:t>
            </a:r>
          </a:p>
          <a:p>
            <a:r>
              <a:rPr lang="pl-PL" sz="2100" dirty="0"/>
              <a:t>W określonych sytuacjach zapewnienie dostępności cyfrowej może wiązać się z nadmiernymi kosztami, których podmiot nie może ponieść w danym momencie.</a:t>
            </a:r>
          </a:p>
          <a:p>
            <a:r>
              <a:rPr lang="pl-PL" sz="2100" dirty="0"/>
              <a:t>Część elementów stron  i aplikacji jest wyłączona </a:t>
            </a:r>
            <a:br>
              <a:rPr lang="pl-PL" sz="2100" dirty="0"/>
            </a:br>
            <a:r>
              <a:rPr lang="pl-PL" sz="2100" dirty="0"/>
              <a:t>z obowiązku zapewniania ich dostępności cyfrowej.</a:t>
            </a:r>
          </a:p>
        </p:txBody>
      </p:sp>
      <p:pic>
        <p:nvPicPr>
          <p:cNvPr id="3" name="Obraz 2">
            <a:extLs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32646" y="2215376"/>
            <a:ext cx="2951356" cy="2951356"/>
          </a:xfrm>
          <a:prstGeom prst="rect">
            <a:avLst/>
          </a:prstGeom>
        </p:spPr>
      </p:pic>
    </p:spTree>
    <p:extLst>
      <p:ext uri="{BB962C8B-B14F-4D97-AF65-F5344CB8AC3E}">
        <p14:creationId xmlns:p14="http://schemas.microsoft.com/office/powerpoint/2010/main" val="159338267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8CAD3FD-D0B6-7565-2B74-1BB619D5C429}"/>
              </a:ext>
            </a:extLst>
          </p:cNvPr>
          <p:cNvSpPr>
            <a:spLocks noGrp="1"/>
          </p:cNvSpPr>
          <p:nvPr>
            <p:ph type="title"/>
          </p:nvPr>
        </p:nvSpPr>
        <p:spPr/>
        <p:txBody>
          <a:bodyPr>
            <a:normAutofit fontScale="90000"/>
          </a:bodyPr>
          <a:lstStyle/>
          <a:p>
            <a:r>
              <a:rPr lang="pl-PL" dirty="0"/>
              <a:t>Wypełnianie deklaracji– Zgłaszanie uwag i wniosków o zapewnienie dostępności cyfrowej</a:t>
            </a:r>
          </a:p>
        </p:txBody>
      </p:sp>
      <p:sp>
        <p:nvSpPr>
          <p:cNvPr id="3" name="Symbol zastępczy zawartości 2">
            <a:extLst>
              <a:ext uri="{FF2B5EF4-FFF2-40B4-BE49-F238E27FC236}">
                <a16:creationId xmlns:a16="http://schemas.microsoft.com/office/drawing/2014/main" id="{DE25C6A2-8EE7-BD48-8179-D45E023ACFC1}"/>
              </a:ext>
            </a:extLst>
          </p:cNvPr>
          <p:cNvSpPr>
            <a:spLocks noGrp="1"/>
          </p:cNvSpPr>
          <p:nvPr>
            <p:ph idx="1"/>
          </p:nvPr>
        </p:nvSpPr>
        <p:spPr/>
        <p:txBody>
          <a:bodyPr>
            <a:normAutofit/>
          </a:bodyPr>
          <a:lstStyle/>
          <a:p>
            <a:r>
              <a:rPr lang="pl-PL" sz="2100" dirty="0"/>
              <a:t>Sekcja jest </a:t>
            </a:r>
            <a:r>
              <a:rPr lang="pl-PL" sz="2100" b="1" dirty="0"/>
              <a:t>wymagana</a:t>
            </a:r>
            <a:r>
              <a:rPr lang="pl-PL" sz="2100" dirty="0"/>
              <a:t>. Zaczyna się śródtytułem: </a:t>
            </a:r>
            <a:r>
              <a:rPr lang="pl-PL" sz="2100" b="1" dirty="0"/>
              <a:t>Informacje zwrotne i dane kontaktowe</a:t>
            </a:r>
            <a:r>
              <a:rPr lang="pl-PL" sz="2100" dirty="0"/>
              <a:t>. Jest to obowiązkowa forma tego śródtytułu i musi być wiernie odwzorowana.</a:t>
            </a:r>
          </a:p>
          <a:p>
            <a:r>
              <a:rPr lang="pl-PL" sz="2100" dirty="0"/>
              <a:t>W sekcji podaje się nazwę komórki organizacyjnej lub imię i nazwisko osoby, do której zgłasza się problemy z dostępnością cyfrową oraz dane kontaktowych (telefon i adres  email) do tej komórki lub osoby, wraz z odpowiednimi identyfikatorami. </a:t>
            </a:r>
          </a:p>
          <a:p>
            <a:r>
              <a:rPr lang="pl-PL" sz="2100" dirty="0"/>
              <a:t>Drugim koniecznym elementem tej sekcji jest opis procedury zgłaszania wniosków </a:t>
            </a:r>
            <a:br>
              <a:rPr lang="pl-PL" sz="2100" dirty="0"/>
            </a:br>
            <a:r>
              <a:rPr lang="pl-PL" sz="2100" dirty="0"/>
              <a:t>o dostępność cyfrową strony internetowej lub aplikacji mobilnej, lub ich elementów. </a:t>
            </a:r>
            <a:br>
              <a:rPr lang="pl-PL" sz="2100" dirty="0"/>
            </a:br>
            <a:r>
              <a:rPr lang="pl-PL" sz="2100" dirty="0"/>
              <a:t>W opisie musi znaleźć się koniecznie opis sposobu zgłaszania problemów, informacja </a:t>
            </a:r>
            <a:br>
              <a:rPr lang="pl-PL" sz="2100" dirty="0"/>
            </a:br>
            <a:r>
              <a:rPr lang="pl-PL" sz="2100" dirty="0"/>
              <a:t>o terminach na reakcję podmiotu i sposobach jego reagowania na nie.</a:t>
            </a:r>
          </a:p>
        </p:txBody>
      </p:sp>
    </p:spTree>
    <p:extLst>
      <p:ext uri="{BB962C8B-B14F-4D97-AF65-F5344CB8AC3E}">
        <p14:creationId xmlns:p14="http://schemas.microsoft.com/office/powerpoint/2010/main" val="39140131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8CAD3FD-D0B6-7565-2B74-1BB619D5C429}"/>
              </a:ext>
            </a:extLst>
          </p:cNvPr>
          <p:cNvSpPr>
            <a:spLocks noGrp="1"/>
          </p:cNvSpPr>
          <p:nvPr>
            <p:ph type="title"/>
          </p:nvPr>
        </p:nvSpPr>
        <p:spPr/>
        <p:txBody>
          <a:bodyPr>
            <a:normAutofit/>
          </a:bodyPr>
          <a:lstStyle/>
          <a:p>
            <a:r>
              <a:rPr lang="pl-PL" dirty="0"/>
              <a:t>Wypełnianie deklaracji– Obsługa wniosków i skarg związanych z dostępnością</a:t>
            </a:r>
          </a:p>
        </p:txBody>
      </p:sp>
      <p:sp>
        <p:nvSpPr>
          <p:cNvPr id="3" name="Symbol zastępczy zawartości 2">
            <a:extLst>
              <a:ext uri="{FF2B5EF4-FFF2-40B4-BE49-F238E27FC236}">
                <a16:creationId xmlns:a16="http://schemas.microsoft.com/office/drawing/2014/main" id="{DE25C6A2-8EE7-BD48-8179-D45E023ACFC1}"/>
              </a:ext>
            </a:extLst>
          </p:cNvPr>
          <p:cNvSpPr>
            <a:spLocks noGrp="1"/>
          </p:cNvSpPr>
          <p:nvPr>
            <p:ph idx="1"/>
          </p:nvPr>
        </p:nvSpPr>
        <p:spPr/>
        <p:txBody>
          <a:bodyPr>
            <a:normAutofit fontScale="92500"/>
          </a:bodyPr>
          <a:lstStyle/>
          <a:p>
            <a:r>
              <a:rPr lang="pl-PL" sz="2100" dirty="0"/>
              <a:t>Sekcja jest </a:t>
            </a:r>
            <a:r>
              <a:rPr lang="pl-PL" sz="2100" b="1" dirty="0"/>
              <a:t>wymagana</a:t>
            </a:r>
            <a:r>
              <a:rPr lang="pl-PL" sz="2100" dirty="0"/>
              <a:t>. Zaczyna się śródtytułem: </a:t>
            </a:r>
            <a:r>
              <a:rPr lang="pl-PL" sz="2100" b="1" dirty="0"/>
              <a:t>Obsługa wniosków i skarg związanych </a:t>
            </a:r>
            <a:br>
              <a:rPr lang="pl-PL" sz="2100" b="1" dirty="0"/>
            </a:br>
            <a:r>
              <a:rPr lang="pl-PL" sz="2100" b="1" dirty="0"/>
              <a:t>z dostępnością</a:t>
            </a:r>
            <a:r>
              <a:rPr lang="pl-PL" sz="2100" dirty="0"/>
              <a:t>. Jest to obowiązkowa forma tego śródtytułu i musi być </a:t>
            </a:r>
            <a:r>
              <a:rPr lang="pl-PL" sz="2100" b="1" dirty="0"/>
              <a:t>wiernie</a:t>
            </a:r>
            <a:r>
              <a:rPr lang="pl-PL" sz="2100" dirty="0"/>
              <a:t> odwzorowana.</a:t>
            </a:r>
          </a:p>
          <a:p>
            <a:r>
              <a:rPr lang="pl-PL" sz="2100" dirty="0"/>
              <a:t>Blok zawierający opis procedury objęty jest znacznikami sekcji (&lt;section&gt; lub &lt;div&gt;) i posiada identyfikator </a:t>
            </a:r>
            <a:r>
              <a:rPr lang="pl-PL" sz="2100" b="1" dirty="0"/>
              <a:t>a11y-procedura</a:t>
            </a:r>
            <a:r>
              <a:rPr lang="pl-PL" sz="2100" dirty="0"/>
              <a:t>.</a:t>
            </a:r>
          </a:p>
          <a:p>
            <a:r>
              <a:rPr lang="pl-PL" sz="2100" dirty="0"/>
              <a:t>Niezbędny jest opis procedury skargowej wskazanej w art. 18 ust. 7-8 ustawy o dostępności cyfrowej, w tym ewentualnie podanie danych podmiotu, do którego skarga może być złożona. Szczegółowe informacje na temat procedury składania skarg do podmiotów publicznych znajdują się w Dziale VIII Kodeksu Postępowania Administracyjnego.</a:t>
            </a:r>
          </a:p>
          <a:p>
            <a:r>
              <a:rPr lang="pl-PL" sz="2100" dirty="0"/>
              <a:t>W tej podsekcji podawany jest także link do strony internetowej Rzecznika Praw Obywatelskich, do którego skarżący może zwrócić się z prośbą o interwencję.</a:t>
            </a:r>
          </a:p>
        </p:txBody>
      </p:sp>
    </p:spTree>
    <p:extLst>
      <p:ext uri="{BB962C8B-B14F-4D97-AF65-F5344CB8AC3E}">
        <p14:creationId xmlns:p14="http://schemas.microsoft.com/office/powerpoint/2010/main" val="35959013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8CAD3FD-D0B6-7565-2B74-1BB619D5C429}"/>
              </a:ext>
            </a:extLst>
          </p:cNvPr>
          <p:cNvSpPr>
            <a:spLocks noGrp="1"/>
          </p:cNvSpPr>
          <p:nvPr>
            <p:ph type="title"/>
          </p:nvPr>
        </p:nvSpPr>
        <p:spPr/>
        <p:txBody>
          <a:bodyPr>
            <a:normAutofit/>
          </a:bodyPr>
          <a:lstStyle/>
          <a:p>
            <a:r>
              <a:rPr lang="pl-PL" dirty="0"/>
              <a:t>Wypełnianie deklaracji– Pozostałe informacje </a:t>
            </a:r>
          </a:p>
        </p:txBody>
      </p:sp>
      <p:sp>
        <p:nvSpPr>
          <p:cNvPr id="3" name="Symbol zastępczy zawartości 2">
            <a:extLst>
              <a:ext uri="{FF2B5EF4-FFF2-40B4-BE49-F238E27FC236}">
                <a16:creationId xmlns:a16="http://schemas.microsoft.com/office/drawing/2014/main" id="{DE25C6A2-8EE7-BD48-8179-D45E023ACFC1}"/>
              </a:ext>
            </a:extLst>
          </p:cNvPr>
          <p:cNvSpPr>
            <a:spLocks noGrp="1"/>
          </p:cNvSpPr>
          <p:nvPr>
            <p:ph idx="1"/>
          </p:nvPr>
        </p:nvSpPr>
        <p:spPr/>
        <p:txBody>
          <a:bodyPr>
            <a:normAutofit/>
          </a:bodyPr>
          <a:lstStyle/>
          <a:p>
            <a:r>
              <a:rPr lang="pl-PL" sz="2100" dirty="0"/>
              <a:t>Sekcja jest wymagana. Zaczyna się śródtytułem: Pozostałe informacje. Jest to obowiązkowa forma tego śródtytułu i musi być wiernie odwzorowana.</a:t>
            </a:r>
          </a:p>
          <a:p>
            <a:r>
              <a:rPr lang="pl-PL" sz="2100" dirty="0"/>
              <a:t>W tej sekcji zawarte są podsekcje poświęcone:</a:t>
            </a:r>
          </a:p>
          <a:p>
            <a:pPr marL="342900" indent="-342900">
              <a:buFont typeface="Arial" panose="020B0604020202020204" pitchFamily="34" charset="0"/>
              <a:buChar char="•"/>
            </a:pPr>
            <a:r>
              <a:rPr lang="pl-PL" sz="2100" b="1" dirty="0"/>
              <a:t>aplikacjom mobilnym </a:t>
            </a:r>
            <a:r>
              <a:rPr lang="pl-PL" sz="2100" dirty="0"/>
              <a:t>posiadanym przez podmiot (tylko w deklaracji strony internetowej tego podmiotu),</a:t>
            </a:r>
          </a:p>
          <a:p>
            <a:pPr marL="342900" indent="-342900">
              <a:buFont typeface="Arial" panose="020B0604020202020204" pitchFamily="34" charset="0"/>
              <a:buChar char="•"/>
            </a:pPr>
            <a:r>
              <a:rPr lang="pl-PL" sz="2100" b="1" dirty="0"/>
              <a:t>dostępności architektonicznej </a:t>
            </a:r>
            <a:r>
              <a:rPr lang="pl-PL" sz="2100" dirty="0"/>
              <a:t>siedziby podmiotu (lub link do takiej informacji),</a:t>
            </a:r>
          </a:p>
          <a:p>
            <a:pPr marL="342900" indent="-342900">
              <a:buFont typeface="Arial" panose="020B0604020202020204" pitchFamily="34" charset="0"/>
              <a:buChar char="•"/>
            </a:pPr>
            <a:r>
              <a:rPr lang="pl-PL" sz="2100" b="1" dirty="0"/>
              <a:t>dostępności komunikacyjno-informacyjnej </a:t>
            </a:r>
            <a:r>
              <a:rPr lang="pl-PL" sz="2100" dirty="0"/>
              <a:t>(lub link do takiej informacji).</a:t>
            </a:r>
          </a:p>
        </p:txBody>
      </p:sp>
    </p:spTree>
    <p:extLst>
      <p:ext uri="{BB962C8B-B14F-4D97-AF65-F5344CB8AC3E}">
        <p14:creationId xmlns:p14="http://schemas.microsoft.com/office/powerpoint/2010/main" val="4034343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8CAD3FD-D0B6-7565-2B74-1BB619D5C429}"/>
              </a:ext>
            </a:extLst>
          </p:cNvPr>
          <p:cNvSpPr>
            <a:spLocks noGrp="1"/>
          </p:cNvSpPr>
          <p:nvPr>
            <p:ph type="title"/>
          </p:nvPr>
        </p:nvSpPr>
        <p:spPr/>
        <p:txBody>
          <a:bodyPr>
            <a:normAutofit/>
          </a:bodyPr>
          <a:lstStyle/>
          <a:p>
            <a:r>
              <a:rPr lang="pl-PL" dirty="0"/>
              <a:t>Wypełnianie deklaracji– Pozostałe informacje – Aplikacje mobilne </a:t>
            </a:r>
          </a:p>
        </p:txBody>
      </p:sp>
      <p:sp>
        <p:nvSpPr>
          <p:cNvPr id="3" name="Symbol zastępczy zawartości 2">
            <a:extLst>
              <a:ext uri="{FF2B5EF4-FFF2-40B4-BE49-F238E27FC236}">
                <a16:creationId xmlns:a16="http://schemas.microsoft.com/office/drawing/2014/main" id="{DE25C6A2-8EE7-BD48-8179-D45E023ACFC1}"/>
              </a:ext>
            </a:extLst>
          </p:cNvPr>
          <p:cNvSpPr>
            <a:spLocks noGrp="1"/>
          </p:cNvSpPr>
          <p:nvPr>
            <p:ph idx="1"/>
          </p:nvPr>
        </p:nvSpPr>
        <p:spPr/>
        <p:txBody>
          <a:bodyPr>
            <a:normAutofit/>
          </a:bodyPr>
          <a:lstStyle/>
          <a:p>
            <a:r>
              <a:rPr lang="pl-PL" sz="2100" dirty="0"/>
              <a:t>Podsekcja jest </a:t>
            </a:r>
            <a:r>
              <a:rPr lang="pl-PL" sz="2100" b="1" dirty="0"/>
              <a:t>opcjonalna</a:t>
            </a:r>
            <a:r>
              <a:rPr lang="pl-PL" sz="2100" dirty="0"/>
              <a:t>. Jest wymagana jeśli podmiot posiada aplikacje mobilne. Zaczyna się śródtytułem: </a:t>
            </a:r>
            <a:r>
              <a:rPr lang="pl-PL" sz="2100" b="1" dirty="0"/>
              <a:t>Aplikacje mobilne</a:t>
            </a:r>
            <a:r>
              <a:rPr lang="pl-PL" sz="2100" dirty="0"/>
              <a:t>. Jest to obowiązkowa forma tego śródtytułu i musi być </a:t>
            </a:r>
            <a:r>
              <a:rPr lang="pl-PL" sz="2100" b="1" dirty="0"/>
              <a:t>wiernie</a:t>
            </a:r>
            <a:r>
              <a:rPr lang="pl-PL" sz="2100" dirty="0"/>
              <a:t> odwzorowana.</a:t>
            </a:r>
          </a:p>
          <a:p>
            <a:r>
              <a:rPr lang="pl-PL" sz="2100" dirty="0"/>
              <a:t>Podsekcja objęta jest znacznikami sekcji (&lt;section&gt; lub &lt;div&gt;) i posiada identyfikator </a:t>
            </a:r>
            <a:r>
              <a:rPr lang="pl-PL" sz="2100" b="1" dirty="0"/>
              <a:t>a11y-aplikacje</a:t>
            </a:r>
            <a:r>
              <a:rPr lang="pl-PL" sz="2100" dirty="0"/>
              <a:t>.</a:t>
            </a:r>
          </a:p>
        </p:txBody>
      </p:sp>
    </p:spTree>
    <p:extLst>
      <p:ext uri="{BB962C8B-B14F-4D97-AF65-F5344CB8AC3E}">
        <p14:creationId xmlns:p14="http://schemas.microsoft.com/office/powerpoint/2010/main" val="270879563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8CAD3FD-D0B6-7565-2B74-1BB619D5C429}"/>
              </a:ext>
            </a:extLst>
          </p:cNvPr>
          <p:cNvSpPr>
            <a:spLocks noGrp="1"/>
          </p:cNvSpPr>
          <p:nvPr>
            <p:ph type="title"/>
          </p:nvPr>
        </p:nvSpPr>
        <p:spPr/>
        <p:txBody>
          <a:bodyPr>
            <a:normAutofit fontScale="90000"/>
          </a:bodyPr>
          <a:lstStyle/>
          <a:p>
            <a:r>
              <a:rPr lang="pl-PL" dirty="0"/>
              <a:t>Wypełnianie deklaracji– Pozostałe informacje – Stan dostępności architektonicznej</a:t>
            </a:r>
          </a:p>
        </p:txBody>
      </p:sp>
      <p:sp>
        <p:nvSpPr>
          <p:cNvPr id="3" name="Symbol zastępczy zawartości 2">
            <a:extLst>
              <a:ext uri="{FF2B5EF4-FFF2-40B4-BE49-F238E27FC236}">
                <a16:creationId xmlns:a16="http://schemas.microsoft.com/office/drawing/2014/main" id="{DE25C6A2-8EE7-BD48-8179-D45E023ACFC1}"/>
              </a:ext>
            </a:extLst>
          </p:cNvPr>
          <p:cNvSpPr>
            <a:spLocks noGrp="1"/>
          </p:cNvSpPr>
          <p:nvPr>
            <p:ph idx="1"/>
          </p:nvPr>
        </p:nvSpPr>
        <p:spPr/>
        <p:txBody>
          <a:bodyPr>
            <a:normAutofit/>
          </a:bodyPr>
          <a:lstStyle/>
          <a:p>
            <a:r>
              <a:rPr lang="pl-PL" sz="2100" dirty="0"/>
              <a:t>Podsekcja jest </a:t>
            </a:r>
            <a:r>
              <a:rPr lang="pl-PL" sz="2100" b="1" dirty="0"/>
              <a:t>wymagana.</a:t>
            </a:r>
            <a:r>
              <a:rPr lang="pl-PL" sz="2100" dirty="0"/>
              <a:t> Zaczyna się śródtytułem: </a:t>
            </a:r>
            <a:r>
              <a:rPr lang="pl-PL" sz="2100" b="1" dirty="0"/>
              <a:t>Dostępność architektoniczna</a:t>
            </a:r>
            <a:r>
              <a:rPr lang="pl-PL" sz="2100" dirty="0"/>
              <a:t>. Jest to obowiązkowa forma tego śródtytułu i musi być </a:t>
            </a:r>
            <a:r>
              <a:rPr lang="pl-PL" sz="2100" b="1" dirty="0"/>
              <a:t>wiernie</a:t>
            </a:r>
            <a:r>
              <a:rPr lang="pl-PL" sz="2100" dirty="0"/>
              <a:t> odwzorowana.</a:t>
            </a:r>
          </a:p>
          <a:p>
            <a:r>
              <a:rPr lang="pl-PL" sz="2100" dirty="0"/>
              <a:t>Podsekcja objęta jest znacznikami sekcji (&lt;section&gt; lub &lt;div&gt;) i posiada identyfikator </a:t>
            </a:r>
            <a:r>
              <a:rPr lang="pl-PL" sz="2100" b="1" dirty="0"/>
              <a:t>a11y-architektura</a:t>
            </a:r>
            <a:r>
              <a:rPr lang="pl-PL" sz="2100" dirty="0"/>
              <a:t>.</a:t>
            </a:r>
          </a:p>
          <a:p>
            <a:r>
              <a:rPr lang="pl-PL" sz="2100" dirty="0"/>
              <a:t>Informacje zawarte w tym bloku to adres siedziby głównej podmiotu publicznego, opis jej dostępności architektonicznej lub link do innej strony internetowej, na której taki opis jest zamieszczony.</a:t>
            </a:r>
          </a:p>
          <a:p>
            <a:r>
              <a:rPr lang="pl-PL" sz="2100" dirty="0"/>
              <a:t>Jeśli sekcja zawiera link do opisu dostępności architektonicznej, to jest on oznaczony identyfikatorem </a:t>
            </a:r>
            <a:r>
              <a:rPr lang="pl-PL" sz="2100" b="1" dirty="0"/>
              <a:t>a11y-architektura-url</a:t>
            </a:r>
            <a:r>
              <a:rPr lang="pl-PL" sz="2100" dirty="0"/>
              <a:t>. </a:t>
            </a:r>
          </a:p>
        </p:txBody>
      </p:sp>
    </p:spTree>
    <p:extLst>
      <p:ext uri="{BB962C8B-B14F-4D97-AF65-F5344CB8AC3E}">
        <p14:creationId xmlns:p14="http://schemas.microsoft.com/office/powerpoint/2010/main" val="124668905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8CAD3FD-D0B6-7565-2B74-1BB619D5C429}"/>
              </a:ext>
            </a:extLst>
          </p:cNvPr>
          <p:cNvSpPr>
            <a:spLocks noGrp="1"/>
          </p:cNvSpPr>
          <p:nvPr>
            <p:ph type="title"/>
          </p:nvPr>
        </p:nvSpPr>
        <p:spPr/>
        <p:txBody>
          <a:bodyPr>
            <a:normAutofit fontScale="90000"/>
          </a:bodyPr>
          <a:lstStyle/>
          <a:p>
            <a:r>
              <a:rPr lang="pl-PL" dirty="0"/>
              <a:t>Wypełnianie deklaracji– Pozostałe informacje – Stan dostępności komunikacyjno-informacyjnej</a:t>
            </a:r>
          </a:p>
        </p:txBody>
      </p:sp>
      <p:sp>
        <p:nvSpPr>
          <p:cNvPr id="3" name="Symbol zastępczy zawartości 2">
            <a:extLst>
              <a:ext uri="{FF2B5EF4-FFF2-40B4-BE49-F238E27FC236}">
                <a16:creationId xmlns:a16="http://schemas.microsoft.com/office/drawing/2014/main" id="{DE25C6A2-8EE7-BD48-8179-D45E023ACFC1}"/>
              </a:ext>
            </a:extLst>
          </p:cNvPr>
          <p:cNvSpPr>
            <a:spLocks noGrp="1"/>
          </p:cNvSpPr>
          <p:nvPr>
            <p:ph idx="1"/>
          </p:nvPr>
        </p:nvSpPr>
        <p:spPr/>
        <p:txBody>
          <a:bodyPr>
            <a:normAutofit/>
          </a:bodyPr>
          <a:lstStyle/>
          <a:p>
            <a:r>
              <a:rPr lang="pl-PL" sz="2100" dirty="0"/>
              <a:t>Podsekcja jest </a:t>
            </a:r>
            <a:r>
              <a:rPr lang="pl-PL" sz="2100" b="1" dirty="0"/>
              <a:t>wymagana</a:t>
            </a:r>
            <a:r>
              <a:rPr lang="pl-PL" sz="2100" dirty="0"/>
              <a:t>. Zaczyna się śródtytułem: </a:t>
            </a:r>
            <a:r>
              <a:rPr lang="pl-PL" sz="2100" b="1" dirty="0"/>
              <a:t>Dostępność komunikacyjno-informacyjna</a:t>
            </a:r>
            <a:r>
              <a:rPr lang="pl-PL" sz="2100" dirty="0"/>
              <a:t>. Jest to obowiązkowa forma tego śródtytułu i musi być wiernie odwzorowana.</a:t>
            </a:r>
          </a:p>
          <a:p>
            <a:r>
              <a:rPr lang="pl-PL" sz="2100" dirty="0"/>
              <a:t>Podsekcja objęta jest znacznikami sekcji (&lt;section&gt; lub &lt;div&gt;) i posiada identyfikator </a:t>
            </a:r>
            <a:r>
              <a:rPr lang="pl-PL" sz="2100" b="1" dirty="0"/>
              <a:t>a11y-komunikacja</a:t>
            </a:r>
            <a:r>
              <a:rPr lang="pl-PL" sz="2100" dirty="0"/>
              <a:t>.</a:t>
            </a:r>
          </a:p>
          <a:p>
            <a:r>
              <a:rPr lang="pl-PL" sz="2100" dirty="0"/>
              <a:t>W podsekcji podany jest opis dostępności komunikacyjno-informacyjnej podmiotu lub link do strony internetowej, na której taki opis jest zamieszczony.</a:t>
            </a:r>
          </a:p>
          <a:p>
            <a:r>
              <a:rPr lang="pl-PL" sz="2100" dirty="0"/>
              <a:t>W opisie konieczne jest podanie informacji o możliwości (lub jej braku) skorzystania </a:t>
            </a:r>
            <a:br>
              <a:rPr lang="pl-PL" sz="2100" dirty="0"/>
            </a:br>
            <a:r>
              <a:rPr lang="pl-PL" sz="2100" dirty="0"/>
              <a:t>z pomocy tłumacza języka migowego w kontakcie z podmiotem za pośrednictwem środków komunikacji elektronicznej np. przez komunikator.</a:t>
            </a:r>
          </a:p>
        </p:txBody>
      </p:sp>
    </p:spTree>
    <p:extLst>
      <p:ext uri="{BB962C8B-B14F-4D97-AF65-F5344CB8AC3E}">
        <p14:creationId xmlns:p14="http://schemas.microsoft.com/office/powerpoint/2010/main" val="310440802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932330" y="1760027"/>
            <a:ext cx="10694988" cy="4371265"/>
          </a:xfrm>
        </p:spPr>
        <p:txBody>
          <a:bodyPr>
            <a:noAutofit/>
          </a:bodyPr>
          <a:lstStyle/>
          <a:p>
            <a:pPr fontAlgn="base"/>
            <a:r>
              <a:rPr lang="pl-PL" sz="2100" dirty="0"/>
              <a:t>Jeśli nie masz doświadczenia w pisaniu kodu HTML, poproś o pomoc, w dodaniu tych identyfikatorów i nagłówków, odpowiedniego specjalistę z Twojego podmiotu lub skorzystaj z bezpłatnych generatorów udostępnianych w </a:t>
            </a:r>
            <a:r>
              <a:rPr lang="pl-PL" sz="2100" dirty="0" err="1"/>
              <a:t>internecie</a:t>
            </a:r>
            <a:r>
              <a:rPr lang="pl-PL" sz="2100" dirty="0"/>
              <a:t>.</a:t>
            </a:r>
          </a:p>
          <a:p>
            <a:pPr fontAlgn="base"/>
            <a:endParaRPr lang="pl-PL" sz="2100" dirty="0"/>
          </a:p>
        </p:txBody>
      </p:sp>
      <p:sp>
        <p:nvSpPr>
          <p:cNvPr id="2" name="Tytuł 1"/>
          <p:cNvSpPr>
            <a:spLocks noGrp="1"/>
          </p:cNvSpPr>
          <p:nvPr>
            <p:ph type="title"/>
          </p:nvPr>
        </p:nvSpPr>
        <p:spPr>
          <a:xfrm>
            <a:off x="932330" y="598207"/>
            <a:ext cx="10560424" cy="932210"/>
          </a:xfrm>
        </p:spPr>
        <p:txBody>
          <a:bodyPr>
            <a:normAutofit/>
          </a:bodyPr>
          <a:lstStyle/>
          <a:p>
            <a:pPr fontAlgn="base"/>
            <a:r>
              <a:rPr lang="pl-PL" sz="2400" dirty="0"/>
              <a:t>Zgodność z warunkami technicznymi</a:t>
            </a:r>
          </a:p>
        </p:txBody>
      </p:sp>
    </p:spTree>
    <p:extLst>
      <p:ext uri="{BB962C8B-B14F-4D97-AF65-F5344CB8AC3E}">
        <p14:creationId xmlns:p14="http://schemas.microsoft.com/office/powerpoint/2010/main" val="2725810796"/>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4000" dirty="0"/>
              <a:t>Przydatne materiały</a:t>
            </a:r>
          </a:p>
        </p:txBody>
      </p:sp>
    </p:spTree>
    <p:extLst>
      <p:ext uri="{BB962C8B-B14F-4D97-AF65-F5344CB8AC3E}">
        <p14:creationId xmlns:p14="http://schemas.microsoft.com/office/powerpoint/2010/main" val="277123472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932330" y="1972943"/>
            <a:ext cx="10660956" cy="3610870"/>
          </a:xfrm>
        </p:spPr>
        <p:txBody>
          <a:bodyPr>
            <a:noAutofit/>
          </a:bodyPr>
          <a:lstStyle/>
          <a:p>
            <a:pPr>
              <a:buClr>
                <a:srgbClr val="C12607"/>
              </a:buClr>
            </a:pPr>
            <a:r>
              <a:rPr lang="pl-PL" sz="2100" dirty="0">
                <a:hlinkClick r:id="rId2"/>
              </a:rPr>
              <a:t>Przykładowa deklaracja dostępności</a:t>
            </a:r>
            <a:r>
              <a:rPr lang="pl-PL" sz="2100" dirty="0"/>
              <a:t> (jako inspiracja, a nie kopia)</a:t>
            </a:r>
          </a:p>
          <a:p>
            <a:pPr>
              <a:buClr>
                <a:srgbClr val="C12607"/>
              </a:buClr>
            </a:pPr>
            <a:r>
              <a:rPr lang="pl-PL" sz="2100" dirty="0">
                <a:hlinkClick r:id="rId3"/>
              </a:rPr>
              <a:t>Poradnik – Jak przygotować deklarację dostępności?</a:t>
            </a:r>
            <a:endParaRPr lang="pl-PL" sz="2100" dirty="0"/>
          </a:p>
          <a:p>
            <a:pPr>
              <a:buClr>
                <a:srgbClr val="C12607"/>
              </a:buClr>
            </a:pPr>
            <a:r>
              <a:rPr lang="pl-PL" sz="2100" dirty="0">
                <a:hlinkClick r:id="rId4"/>
              </a:rPr>
              <a:t>Opisy różnych sposobów badania dostępności cyfrowej wraz z praktycznymi podpowiedziami</a:t>
            </a:r>
            <a:endParaRPr lang="pl-PL" sz="2100" dirty="0"/>
          </a:p>
          <a:p>
            <a:pPr>
              <a:buClr>
                <a:srgbClr val="C12607"/>
              </a:buClr>
            </a:pPr>
            <a:r>
              <a:rPr lang="pl-PL" sz="2100" dirty="0">
                <a:hlinkClick r:id="rId5"/>
              </a:rPr>
              <a:t>Omówienie wymagań prawnych związanych z dostępnością cyfrową</a:t>
            </a:r>
            <a:r>
              <a:rPr lang="pl-PL" sz="2100" dirty="0"/>
              <a:t>,</a:t>
            </a:r>
          </a:p>
          <a:p>
            <a:pPr>
              <a:buClr>
                <a:srgbClr val="C12607"/>
              </a:buClr>
            </a:pPr>
            <a:r>
              <a:rPr lang="pl-PL" sz="2100" dirty="0">
                <a:hlinkClick r:id="rId6"/>
              </a:rPr>
              <a:t>Automatyczne wykrywanie wybranych błędów dostępności cyfrowej WAVE</a:t>
            </a:r>
            <a:endParaRPr lang="pl-PL" sz="2100" dirty="0"/>
          </a:p>
          <a:p>
            <a:pPr>
              <a:buClr>
                <a:srgbClr val="C12607"/>
              </a:buClr>
            </a:pPr>
            <a:r>
              <a:rPr lang="pl-PL" sz="2100" dirty="0">
                <a:hlinkClick r:id="rId7"/>
              </a:rPr>
              <a:t>ALLY - </a:t>
            </a:r>
            <a:r>
              <a:rPr lang="pl-PL" sz="2100" dirty="0" err="1">
                <a:hlinkClick r:id="rId7"/>
              </a:rPr>
              <a:t>walidator</a:t>
            </a:r>
            <a:r>
              <a:rPr lang="pl-PL" sz="2100" dirty="0">
                <a:hlinkClick r:id="rId7"/>
              </a:rPr>
              <a:t> dostępności</a:t>
            </a:r>
            <a:endParaRPr lang="pl-PL" sz="2100" dirty="0"/>
          </a:p>
        </p:txBody>
      </p:sp>
      <p:sp>
        <p:nvSpPr>
          <p:cNvPr id="2" name="Tytuł 1"/>
          <p:cNvSpPr>
            <a:spLocks noGrp="1"/>
          </p:cNvSpPr>
          <p:nvPr>
            <p:ph type="title"/>
          </p:nvPr>
        </p:nvSpPr>
        <p:spPr>
          <a:xfrm>
            <a:off x="932330" y="588581"/>
            <a:ext cx="10560424" cy="961086"/>
          </a:xfrm>
        </p:spPr>
        <p:txBody>
          <a:bodyPr>
            <a:normAutofit/>
          </a:bodyPr>
          <a:lstStyle/>
          <a:p>
            <a:r>
              <a:rPr lang="pl-PL" dirty="0"/>
              <a:t>Warto przeczytać</a:t>
            </a:r>
          </a:p>
        </p:txBody>
      </p:sp>
    </p:spTree>
    <p:extLst>
      <p:ext uri="{BB962C8B-B14F-4D97-AF65-F5344CB8AC3E}">
        <p14:creationId xmlns:p14="http://schemas.microsoft.com/office/powerpoint/2010/main" val="2450750122"/>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4000" dirty="0"/>
              <a:t>Pytania?</a:t>
            </a:r>
          </a:p>
        </p:txBody>
      </p:sp>
    </p:spTree>
    <p:extLst>
      <p:ext uri="{BB962C8B-B14F-4D97-AF65-F5344CB8AC3E}">
        <p14:creationId xmlns:p14="http://schemas.microsoft.com/office/powerpoint/2010/main" val="8919037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4000" b="1" dirty="0"/>
              <a:t>Co to jest deklaracja dostępności</a:t>
            </a:r>
            <a:endParaRPr lang="pl-PL" sz="4000" dirty="0"/>
          </a:p>
        </p:txBody>
      </p:sp>
    </p:spTree>
    <p:extLst>
      <p:ext uri="{BB962C8B-B14F-4D97-AF65-F5344CB8AC3E}">
        <p14:creationId xmlns:p14="http://schemas.microsoft.com/office/powerpoint/2010/main" val="162295841"/>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967322" y="3135127"/>
            <a:ext cx="10515600" cy="810340"/>
          </a:xfrm>
        </p:spPr>
        <p:txBody>
          <a:bodyPr>
            <a:normAutofit/>
          </a:bodyPr>
          <a:lstStyle/>
          <a:p>
            <a:r>
              <a:rPr lang="pl-PL" sz="4000" dirty="0"/>
              <a:t>Dziękuję za uwagę</a:t>
            </a:r>
          </a:p>
        </p:txBody>
      </p:sp>
      <p:sp>
        <p:nvSpPr>
          <p:cNvPr id="3" name="pole tekstowe 2"/>
          <p:cNvSpPr txBox="1"/>
          <p:nvPr/>
        </p:nvSpPr>
        <p:spPr>
          <a:xfrm>
            <a:off x="984256" y="4436198"/>
            <a:ext cx="10824344" cy="1494896"/>
          </a:xfrm>
          <a:prstGeom prst="rect">
            <a:avLst/>
          </a:prstGeom>
          <a:noFill/>
        </p:spPr>
        <p:txBody>
          <a:bodyPr wrap="square" rtlCol="0">
            <a:spAutoFit/>
          </a:bodyPr>
          <a:lstStyle/>
          <a:p>
            <a:pPr>
              <a:lnSpc>
                <a:spcPct val="150000"/>
              </a:lnSpc>
            </a:pPr>
            <a:r>
              <a:rPr lang="pl-PL" sz="2100" dirty="0">
                <a:solidFill>
                  <a:schemeClr val="tx1">
                    <a:lumMod val="75000"/>
                    <a:lumOff val="25000"/>
                  </a:schemeClr>
                </a:solidFill>
                <a:latin typeface="Lato" panose="020F0502020204030203" pitchFamily="34" charset="-18"/>
                <a:ea typeface="Open Sans" panose="020B0606030504020204" pitchFamily="34" charset="0"/>
                <a:cs typeface="Open Sans" panose="020B0606030504020204" pitchFamily="34" charset="0"/>
              </a:rPr>
              <a:t>Zapraszam na naszą stronę </a:t>
            </a:r>
            <a:r>
              <a:rPr lang="pl-PL" sz="2100" dirty="0">
                <a:solidFill>
                  <a:schemeClr val="tx1">
                    <a:lumMod val="75000"/>
                    <a:lumOff val="25000"/>
                  </a:schemeClr>
                </a:solidFill>
                <a:latin typeface="Lato" panose="020F0502020204030203" pitchFamily="34" charset="-18"/>
                <a:ea typeface="Open Sans" panose="020B0606030504020204" pitchFamily="34" charset="0"/>
                <a:cs typeface="Open Sans" panose="020B0606030504020204" pitchFamily="34" charset="0"/>
                <a:hlinkClick r:id="rId2"/>
              </a:rPr>
              <a:t>https://www.gov.pl/web/dostepnosc-cyfrowa</a:t>
            </a:r>
            <a:r>
              <a:rPr lang="pl-PL" sz="2100" dirty="0">
                <a:solidFill>
                  <a:schemeClr val="tx1">
                    <a:lumMod val="75000"/>
                    <a:lumOff val="25000"/>
                  </a:schemeClr>
                </a:solidFill>
                <a:latin typeface="Lato" panose="020F0502020204030203" pitchFamily="34" charset="-18"/>
                <a:ea typeface="Open Sans" panose="020B0606030504020204" pitchFamily="34" charset="0"/>
                <a:cs typeface="Open Sans" panose="020B0606030504020204" pitchFamily="34" charset="0"/>
              </a:rPr>
              <a:t> </a:t>
            </a:r>
            <a:br>
              <a:rPr lang="pl-PL" sz="2100" dirty="0">
                <a:solidFill>
                  <a:schemeClr val="tx1">
                    <a:lumMod val="75000"/>
                    <a:lumOff val="25000"/>
                  </a:schemeClr>
                </a:solidFill>
                <a:latin typeface="Lato" panose="020F0502020204030203" pitchFamily="34" charset="-18"/>
                <a:ea typeface="Open Sans" panose="020B0606030504020204" pitchFamily="34" charset="0"/>
                <a:cs typeface="Open Sans" panose="020B0606030504020204" pitchFamily="34" charset="0"/>
              </a:rPr>
            </a:br>
            <a:r>
              <a:rPr lang="pl-PL" sz="2100" dirty="0">
                <a:solidFill>
                  <a:schemeClr val="tx1">
                    <a:lumMod val="75000"/>
                    <a:lumOff val="25000"/>
                  </a:schemeClr>
                </a:solidFill>
                <a:latin typeface="Lato" panose="020F0502020204030203" pitchFamily="34" charset="-18"/>
                <a:ea typeface="Open Sans" panose="020B0606030504020204" pitchFamily="34" charset="0"/>
                <a:cs typeface="Open Sans" panose="020B0606030504020204" pitchFamily="34" charset="0"/>
              </a:rPr>
              <a:t>i do kontaktu </a:t>
            </a:r>
            <a:r>
              <a:rPr lang="pl-PL" sz="2100" dirty="0">
                <a:solidFill>
                  <a:schemeClr val="tx1">
                    <a:lumMod val="75000"/>
                    <a:lumOff val="25000"/>
                  </a:schemeClr>
                </a:solidFill>
                <a:latin typeface="Lato" panose="020F0502020204030203" pitchFamily="34" charset="-18"/>
                <a:ea typeface="Open Sans" panose="020B0606030504020204" pitchFamily="34" charset="0"/>
                <a:cs typeface="Open Sans" panose="020B0606030504020204" pitchFamily="34" charset="0"/>
                <a:hlinkClick r:id="rId3"/>
              </a:rPr>
              <a:t>dostepnosc.cyfrowa@cyfra.gov.pl</a:t>
            </a:r>
            <a:r>
              <a:rPr lang="pl-PL" sz="2100" dirty="0">
                <a:solidFill>
                  <a:schemeClr val="tx1">
                    <a:lumMod val="75000"/>
                    <a:lumOff val="25000"/>
                  </a:schemeClr>
                </a:solidFill>
                <a:latin typeface="Lato" panose="020F0502020204030203" pitchFamily="34" charset="-18"/>
                <a:ea typeface="Open Sans" panose="020B0606030504020204" pitchFamily="34" charset="0"/>
                <a:cs typeface="Open Sans" panose="020B0606030504020204" pitchFamily="34" charset="0"/>
              </a:rPr>
              <a:t>  </a:t>
            </a:r>
          </a:p>
          <a:p>
            <a:pPr>
              <a:lnSpc>
                <a:spcPct val="150000"/>
              </a:lnSpc>
            </a:pPr>
            <a:r>
              <a:rPr lang="pl-PL" sz="2100" dirty="0">
                <a:solidFill>
                  <a:schemeClr val="tx1">
                    <a:lumMod val="75000"/>
                    <a:lumOff val="25000"/>
                  </a:schemeClr>
                </a:solidFill>
                <a:latin typeface="Lato" panose="020F0502020204030203" pitchFamily="34" charset="-18"/>
                <a:ea typeface="Open Sans" panose="020B0606030504020204" pitchFamily="34" charset="0"/>
                <a:cs typeface="Open Sans" panose="020B0606030504020204" pitchFamily="34" charset="0"/>
              </a:rPr>
              <a:t> </a:t>
            </a:r>
          </a:p>
        </p:txBody>
      </p:sp>
    </p:spTree>
    <p:extLst>
      <p:ext uri="{BB962C8B-B14F-4D97-AF65-F5344CB8AC3E}">
        <p14:creationId xmlns:p14="http://schemas.microsoft.com/office/powerpoint/2010/main" val="2662908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932330" y="1981409"/>
            <a:ext cx="5874870" cy="3610870"/>
          </a:xfrm>
        </p:spPr>
        <p:txBody>
          <a:bodyPr>
            <a:noAutofit/>
          </a:bodyPr>
          <a:lstStyle/>
          <a:p>
            <a:pPr fontAlgn="base"/>
            <a:r>
              <a:rPr lang="pl-PL" sz="2100" b="1" dirty="0"/>
              <a:t>Wymagane prawnie oświadczenie podmiotu publicznego z opisem dostępności tego podmiotu dla osób z niepełnosprawnościami. </a:t>
            </a:r>
          </a:p>
          <a:p>
            <a:pPr fontAlgn="base"/>
            <a:r>
              <a:rPr lang="pl-PL" sz="2100" dirty="0"/>
              <a:t>Informuje te osoby o stanie dostępności strony internetowej, aplikacji mobilnej i budynku siedziby podmiotu publicznego.</a:t>
            </a:r>
          </a:p>
          <a:p>
            <a:pPr fontAlgn="base"/>
            <a:r>
              <a:rPr lang="pl-PL" sz="2100" dirty="0"/>
              <a:t>Jest obowiązkowa dla stron internetowych podmiotów publicznych od 23 września 2020 r., a dla aplikacji mobilnych tych podmiotów od 23 czerwca 2021 r. </a:t>
            </a:r>
          </a:p>
          <a:p>
            <a:pPr fontAlgn="base"/>
            <a:endParaRPr lang="pl-PL" sz="2100" dirty="0"/>
          </a:p>
        </p:txBody>
      </p:sp>
      <p:sp>
        <p:nvSpPr>
          <p:cNvPr id="2" name="Tytuł 1"/>
          <p:cNvSpPr>
            <a:spLocks noGrp="1"/>
          </p:cNvSpPr>
          <p:nvPr>
            <p:ph type="title"/>
          </p:nvPr>
        </p:nvSpPr>
        <p:spPr/>
        <p:txBody>
          <a:bodyPr/>
          <a:lstStyle/>
          <a:p>
            <a:r>
              <a:rPr lang="pl-PL" dirty="0"/>
              <a:t>Deklaracja dostępności</a:t>
            </a:r>
          </a:p>
        </p:txBody>
      </p:sp>
      <p:pic>
        <p:nvPicPr>
          <p:cNvPr id="4" name="Obraz 3">
            <a:extLs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41267" y="2159000"/>
            <a:ext cx="2872118" cy="2872118"/>
          </a:xfrm>
          <a:prstGeom prst="rect">
            <a:avLst/>
          </a:prstGeom>
        </p:spPr>
      </p:pic>
    </p:spTree>
    <p:extLst>
      <p:ext uri="{BB962C8B-B14F-4D97-AF65-F5344CB8AC3E}">
        <p14:creationId xmlns:p14="http://schemas.microsoft.com/office/powerpoint/2010/main" val="37054084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932330" y="1981409"/>
            <a:ext cx="10040470" cy="3610870"/>
          </a:xfrm>
        </p:spPr>
        <p:txBody>
          <a:bodyPr>
            <a:noAutofit/>
          </a:bodyPr>
          <a:lstStyle/>
          <a:p>
            <a:pPr fontAlgn="base"/>
            <a:r>
              <a:rPr lang="pl-PL" sz="2100" dirty="0"/>
              <a:t>Deklaracją dostępności </a:t>
            </a:r>
            <a:r>
              <a:rPr lang="pl-PL" sz="2100" b="1" dirty="0">
                <a:latin typeface="Lato Black" panose="020F0A02020204030203" pitchFamily="34" charset="-18"/>
              </a:rPr>
              <a:t>NIE JEST</a:t>
            </a:r>
            <a:r>
              <a:rPr lang="pl-PL" sz="2100" b="1" dirty="0"/>
              <a:t>:</a:t>
            </a:r>
          </a:p>
          <a:p>
            <a:pPr marL="457200" indent="-457200" fontAlgn="base">
              <a:buFont typeface="Arial" panose="020B0604020202020204" pitchFamily="34" charset="0"/>
              <a:buChar char="•"/>
            </a:pPr>
            <a:r>
              <a:rPr lang="pl-PL" sz="2100" dirty="0"/>
              <a:t>Raport o stanie zapewnienia dostępności dla osób ze szczególnymi potrzebami; </a:t>
            </a:r>
          </a:p>
          <a:p>
            <a:pPr marL="457200" indent="-457200" fontAlgn="base">
              <a:buFont typeface="Arial" panose="020B0604020202020204" pitchFamily="34" charset="0"/>
              <a:buChar char="•"/>
            </a:pPr>
            <a:r>
              <a:rPr lang="pl-PL" sz="2100" dirty="0"/>
              <a:t>informacja w formacie łatwym do czytania i w polskim języku migowym o tym, czym zajmuje się podmiot; </a:t>
            </a:r>
          </a:p>
          <a:p>
            <a:pPr marL="457200" indent="-457200" fontAlgn="base">
              <a:buFont typeface="Arial" panose="020B0604020202020204" pitchFamily="34" charset="0"/>
              <a:buChar char="•"/>
            </a:pPr>
            <a:r>
              <a:rPr lang="pl-PL" sz="2100" dirty="0"/>
              <a:t>opis, w dowolnej formie, tego, jak podmiot dba o dostępność.</a:t>
            </a:r>
          </a:p>
          <a:p>
            <a:pPr marL="457200" indent="-457200" fontAlgn="base">
              <a:buFont typeface="Arial" panose="020B0604020202020204" pitchFamily="34" charset="0"/>
              <a:buChar char="•"/>
            </a:pPr>
            <a:endParaRPr lang="pl-PL" sz="2100" dirty="0"/>
          </a:p>
        </p:txBody>
      </p:sp>
      <p:sp>
        <p:nvSpPr>
          <p:cNvPr id="2" name="Tytuł 1"/>
          <p:cNvSpPr>
            <a:spLocks noGrp="1"/>
          </p:cNvSpPr>
          <p:nvPr>
            <p:ph type="title"/>
          </p:nvPr>
        </p:nvSpPr>
        <p:spPr/>
        <p:txBody>
          <a:bodyPr/>
          <a:lstStyle/>
          <a:p>
            <a:r>
              <a:rPr lang="pl-PL" dirty="0"/>
              <a:t>Ważne!</a:t>
            </a:r>
            <a:endParaRPr lang="pl-PL" i="1" dirty="0">
              <a:solidFill>
                <a:srgbClr val="FF0000"/>
              </a:solidFill>
            </a:endParaRPr>
          </a:p>
        </p:txBody>
      </p:sp>
    </p:spTree>
    <p:extLst>
      <p:ext uri="{BB962C8B-B14F-4D97-AF65-F5344CB8AC3E}">
        <p14:creationId xmlns:p14="http://schemas.microsoft.com/office/powerpoint/2010/main" val="5298024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932330" y="1981409"/>
            <a:ext cx="10040470" cy="3610870"/>
          </a:xfrm>
        </p:spPr>
        <p:txBody>
          <a:bodyPr>
            <a:noAutofit/>
          </a:bodyPr>
          <a:lstStyle/>
          <a:p>
            <a:pPr fontAlgn="base"/>
            <a:r>
              <a:rPr lang="pl-PL" sz="2100" dirty="0"/>
              <a:t>Ogólna forma i zakres deklaracji dostępności są wspólne w całej UE. Określa je Decyzja Wykonawcza Komisji (UE) 2018/1523.</a:t>
            </a:r>
          </a:p>
          <a:p>
            <a:pPr fontAlgn="base"/>
            <a:r>
              <a:rPr lang="pl-PL" sz="2100" dirty="0"/>
              <a:t>Szczegółową formę i zakres deklaracji dostępności określają poszczególne kraje. </a:t>
            </a:r>
            <a:br>
              <a:rPr lang="pl-PL" sz="2100" dirty="0"/>
            </a:br>
            <a:r>
              <a:rPr lang="pl-PL" sz="2100" dirty="0"/>
              <a:t>W Polsce opisują je </a:t>
            </a:r>
            <a:r>
              <a:rPr lang="pl-PL" sz="2100" dirty="0">
                <a:hlinkClick r:id="rId2"/>
              </a:rPr>
              <a:t>Warunki techniczne</a:t>
            </a:r>
            <a:r>
              <a:rPr lang="pl-PL" sz="2100" dirty="0"/>
              <a:t>.</a:t>
            </a:r>
          </a:p>
          <a:p>
            <a:pPr marL="457200" indent="-457200" fontAlgn="base">
              <a:buFont typeface="Arial" panose="020B0604020202020204" pitchFamily="34" charset="0"/>
              <a:buChar char="•"/>
            </a:pPr>
            <a:endParaRPr lang="pl-PL" sz="2100" dirty="0"/>
          </a:p>
        </p:txBody>
      </p:sp>
      <p:sp>
        <p:nvSpPr>
          <p:cNvPr id="2" name="Tytuł 1"/>
          <p:cNvSpPr>
            <a:spLocks noGrp="1"/>
          </p:cNvSpPr>
          <p:nvPr>
            <p:ph type="title"/>
          </p:nvPr>
        </p:nvSpPr>
        <p:spPr/>
        <p:txBody>
          <a:bodyPr/>
          <a:lstStyle/>
          <a:p>
            <a:r>
              <a:rPr lang="pl-PL" dirty="0"/>
              <a:t>Deklaracja dostępności ma określoną formę</a:t>
            </a:r>
            <a:endParaRPr lang="pl-PL" i="1" dirty="0">
              <a:solidFill>
                <a:srgbClr val="FF0000"/>
              </a:solidFill>
            </a:endParaRPr>
          </a:p>
        </p:txBody>
      </p:sp>
    </p:spTree>
    <p:extLst>
      <p:ext uri="{BB962C8B-B14F-4D97-AF65-F5344CB8AC3E}">
        <p14:creationId xmlns:p14="http://schemas.microsoft.com/office/powerpoint/2010/main" val="1042441906"/>
      </p:ext>
    </p:extLst>
  </p:cSld>
  <p:clrMapOvr>
    <a:masterClrMapping/>
  </p:clrMapOvr>
</p:sld>
</file>

<file path=ppt/theme/theme1.xml><?xml version="1.0" encoding="utf-8"?>
<a:theme xmlns:a="http://schemas.openxmlformats.org/drawingml/2006/main" name="Office Theme">
  <a:themeElements>
    <a:clrScheme name="Motyw pakietu Offic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Niestandardowy 1">
      <a:majorFont>
        <a:latin typeface="Calibri Light"/>
        <a:ea typeface=""/>
        <a:cs typeface=""/>
      </a:majorFont>
      <a:minorFont>
        <a:latin typeface="Calibri"/>
        <a:ea typeface=""/>
        <a:cs typeface=""/>
      </a:minorFont>
    </a:fontScheme>
    <a:fmtScheme name="Motyw pakietu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akiet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akiet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3876</Words>
  <Application>Microsoft Office PowerPoint</Application>
  <PresentationFormat>Panoramiczny</PresentationFormat>
  <Paragraphs>245</Paragraphs>
  <Slides>60</Slides>
  <Notes>1</Notes>
  <HiddenSlides>0</HiddenSlides>
  <MMClips>0</MMClips>
  <ScaleCrop>false</ScaleCrop>
  <HeadingPairs>
    <vt:vector size="6" baseType="variant">
      <vt:variant>
        <vt:lpstr>Używane czcionki</vt:lpstr>
      </vt:variant>
      <vt:variant>
        <vt:i4>8</vt:i4>
      </vt:variant>
      <vt:variant>
        <vt:lpstr>Motyw</vt:lpstr>
      </vt:variant>
      <vt:variant>
        <vt:i4>1</vt:i4>
      </vt:variant>
      <vt:variant>
        <vt:lpstr>Tytuły slajdów</vt:lpstr>
      </vt:variant>
      <vt:variant>
        <vt:i4>60</vt:i4>
      </vt:variant>
    </vt:vector>
  </HeadingPairs>
  <TitlesOfParts>
    <vt:vector size="69" baseType="lpstr">
      <vt:lpstr>Arial</vt:lpstr>
      <vt:lpstr>Calibri</vt:lpstr>
      <vt:lpstr>Calibri Light</vt:lpstr>
      <vt:lpstr>Lato</vt:lpstr>
      <vt:lpstr>Lato Black</vt:lpstr>
      <vt:lpstr>Open Sans</vt:lpstr>
      <vt:lpstr>Open Sans Semibold</vt:lpstr>
      <vt:lpstr>Symbol</vt:lpstr>
      <vt:lpstr>Office Theme</vt:lpstr>
      <vt:lpstr>Jak przygotować lub aktualizować deklarację dostępności Warunki techniczne publikacji oraz struktura dokumentu elektronicznego deklaracji dostępności w wersji 2.0</vt:lpstr>
      <vt:lpstr>Co to jest dostępność cyfrowa</vt:lpstr>
      <vt:lpstr>Niezbędna dla niektórych, przydatna dla wszystkich</vt:lpstr>
      <vt:lpstr>Dostępność cyfrowa nie jest czarno-biała</vt:lpstr>
      <vt:lpstr>Prawo wymaga dostępności cyfrowej, ale uwzględnia różne sytuacje</vt:lpstr>
      <vt:lpstr>Co to jest deklaracja dostępności</vt:lpstr>
      <vt:lpstr>Deklaracja dostępności</vt:lpstr>
      <vt:lpstr>Ważne!</vt:lpstr>
      <vt:lpstr>Deklaracja dostępności ma określoną formę</vt:lpstr>
      <vt:lpstr>Brak deklaracji dostępności może skutkować karą finansową</vt:lpstr>
      <vt:lpstr>Od czego zacząć?</vt:lpstr>
      <vt:lpstr>Zanim zaczniesz pisać lub aktualizować deklarację dostępności</vt:lpstr>
      <vt:lpstr>W jaki sposób zbierać dane o stanie dostępności cyfrowej</vt:lpstr>
      <vt:lpstr>Testy automatyczne</vt:lpstr>
      <vt:lpstr>Testy automatyczne — plusy</vt:lpstr>
      <vt:lpstr>Testy automatyczne — minusy</vt:lpstr>
      <vt:lpstr>Badania eksperckie</vt:lpstr>
      <vt:lpstr>Badanie eksperckie — plusy</vt:lpstr>
      <vt:lpstr>Badanie eksperckie — minusy</vt:lpstr>
      <vt:lpstr>Test z użyciem Listy kontrolnej CRKC</vt:lpstr>
      <vt:lpstr>Test z użyciem Listy Kontrolnej CRKC — plusy</vt:lpstr>
      <vt:lpstr>Test z użyciem Listy Kontrolnej CRKC — minusy</vt:lpstr>
      <vt:lpstr>Testy z użytkownikami</vt:lpstr>
      <vt:lpstr>Testy z użytkownikami — plusy</vt:lpstr>
      <vt:lpstr>Testy z użytkownikami — minusy</vt:lpstr>
      <vt:lpstr>Proste testy i analiza podstawowych błędów</vt:lpstr>
      <vt:lpstr>Proste testy i analiza podstawowych błędów — plusy</vt:lpstr>
      <vt:lpstr>Proste testy i analiza podstawowych błędów — minusy</vt:lpstr>
      <vt:lpstr>Mieszane metody badawcze</vt:lpstr>
      <vt:lpstr>Warunki techniczne publikacji oraz struktura dokumentu elektronicznego deklaracji dostępności w wersji 2.0</vt:lpstr>
      <vt:lpstr>Artykuł 12 punkt 7 ustawy o dostępności cyfrowej stron internetowych i aplikacji mobilnych podmiotów publicznych</vt:lpstr>
      <vt:lpstr>31 lipca 2024 r. nowe warunki techniczne (…)</vt:lpstr>
      <vt:lpstr>Nowa deklaracja dostępności / aktualizacja istniejącej</vt:lpstr>
      <vt:lpstr>Struktura dokumentu</vt:lpstr>
      <vt:lpstr>Dostępność cyfrowa i format deklaracji dostępności</vt:lpstr>
      <vt:lpstr>Język deklaracji dostępności</vt:lpstr>
      <vt:lpstr>Miejsce opublikowania deklaracji dostępności i linku do niej</vt:lpstr>
      <vt:lpstr>Struktura deklaracji dostępności – wprowadzenie</vt:lpstr>
      <vt:lpstr>Struktura deklaracji dostępności – wykaz nagłówków</vt:lpstr>
      <vt:lpstr>Identyfikatory HTML – wprowadzenie</vt:lpstr>
      <vt:lpstr>Identyfikatory HTML – wykaz identyfikatorów</vt:lpstr>
      <vt:lpstr>Typy treści w deklaracji dostępności</vt:lpstr>
      <vt:lpstr>Wypełnianie deklaracji – Tytuł deklaracji</vt:lpstr>
      <vt:lpstr>Wypełnianie deklaracji– Oświadczenie wstępne</vt:lpstr>
      <vt:lpstr>Wypełnianie deklaracji– Stan dostępności cyfrowej i opis problemów</vt:lpstr>
      <vt:lpstr>Wypełnianie deklaracji– Opis problemów z dostępnością cyfrową</vt:lpstr>
      <vt:lpstr>Wypełnianie deklaracji– Data i podstawa przygotowania deklaracji dostępności </vt:lpstr>
      <vt:lpstr>Wypełnianie deklaracji– Udogodnienia, ograniczenia i inne informacje</vt:lpstr>
      <vt:lpstr>Wypełnianie deklaracji– Skróty klawiszowe </vt:lpstr>
      <vt:lpstr>Wypełnianie deklaracji– Zgłaszanie uwag i wniosków o zapewnienie dostępności cyfrowej</vt:lpstr>
      <vt:lpstr>Wypełnianie deklaracji– Obsługa wniosków i skarg związanych z dostępnością</vt:lpstr>
      <vt:lpstr>Wypełnianie deklaracji– Pozostałe informacje </vt:lpstr>
      <vt:lpstr>Wypełnianie deklaracji– Pozostałe informacje – Aplikacje mobilne </vt:lpstr>
      <vt:lpstr>Wypełnianie deklaracji– Pozostałe informacje – Stan dostępności architektonicznej</vt:lpstr>
      <vt:lpstr>Wypełnianie deklaracji– Pozostałe informacje – Stan dostępności komunikacyjno-informacyjnej</vt:lpstr>
      <vt:lpstr>Zgodność z warunkami technicznymi</vt:lpstr>
      <vt:lpstr>Przydatne materiały</vt:lpstr>
      <vt:lpstr>Warto przeczytać</vt:lpstr>
      <vt:lpstr>Pytania?</vt:lpstr>
      <vt:lpstr>Dziękuję za uwagę</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Jak przygotować lub aktualizować deklarację dostępności — Warunki techniczne publikacji DD w wersji 2.0</dc:title>
  <dc:creator/>
  <cp:lastModifiedBy/>
  <cp:revision>1</cp:revision>
  <dcterms:created xsi:type="dcterms:W3CDTF">2024-01-11T07:54:12Z</dcterms:created>
  <dcterms:modified xsi:type="dcterms:W3CDTF">2024-10-29T10:30:53Z</dcterms:modified>
</cp:coreProperties>
</file>