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2" r:id="rId5"/>
    <p:sldId id="279" r:id="rId6"/>
    <p:sldId id="278" r:id="rId7"/>
    <p:sldId id="280" r:id="rId8"/>
    <p:sldId id="281" r:id="rId9"/>
    <p:sldId id="282" r:id="rId10"/>
    <p:sldId id="283" r:id="rId11"/>
    <p:sldId id="284" r:id="rId12"/>
    <p:sldId id="265" r:id="rId13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BI" id="{1C0E0556-707B-402C-89B2-18709031A7AC}">
          <p14:sldIdLst>
            <p14:sldId id="262"/>
            <p14:sldId id="279"/>
            <p14:sldId id="278"/>
            <p14:sldId id="280"/>
            <p14:sldId id="281"/>
            <p14:sldId id="282"/>
            <p14:sldId id="283"/>
            <p14:sldId id="284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0000"/>
    <a:srgbClr val="EDF2F5"/>
    <a:srgbClr val="D3DCE3"/>
    <a:srgbClr val="DEE3E5"/>
    <a:srgbClr val="00A9E0"/>
    <a:srgbClr val="1D9BF0"/>
    <a:srgbClr val="0077B7"/>
    <a:srgbClr val="0F90F3"/>
    <a:srgbClr val="DF983E"/>
    <a:srgbClr val="C42F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94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/>
              <a:t>Niniejszy szablon zawiera </a:t>
            </a:r>
            <a:r>
              <a:rPr lang="pl-PL" sz="1600" b="1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/>
              <a:t>Każdy układ posiada odpowiednie „ramki” (</a:t>
            </a:r>
            <a:r>
              <a:rPr lang="pl-PL" sz="1600" err="1"/>
              <a:t>placeholder’y</a:t>
            </a:r>
            <a:r>
              <a:rPr lang="pl-PL" sz="1600"/>
              <a:t>) </a:t>
            </a:r>
            <a:br>
              <a:rPr lang="pl-PL" sz="1600"/>
            </a:br>
            <a:r>
              <a:rPr lang="pl-PL" sz="1600"/>
              <a:t>na </a:t>
            </a:r>
            <a:r>
              <a:rPr lang="pl-PL" sz="1600" err="1"/>
              <a:t>content</a:t>
            </a:r>
            <a:r>
              <a:rPr lang="pl-PL" sz="1600"/>
              <a:t> oraz linie pomocnicze (prowadnice), wyznaczające obszary do umieszczania </a:t>
            </a:r>
            <a:r>
              <a:rPr lang="pl-PL" sz="1600" err="1"/>
              <a:t>contentu</a:t>
            </a:r>
            <a:r>
              <a:rPr lang="pl-PL" sz="160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/>
              <a:t>Prowadnice włączamy klikając prawym przyciskiem myszy </a:t>
            </a:r>
            <a:br>
              <a:rPr lang="pl-PL" sz="1600"/>
            </a:br>
            <a:r>
              <a:rPr lang="pl-PL" sz="160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Kliknij, aby edytować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Kliknij, aby edytować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/>
              <a:t>Kliknij w ikonę </a:t>
            </a:r>
            <a:br>
              <a:rPr lang="pl-PL"/>
            </a:br>
            <a:r>
              <a:rPr lang="pl-PL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Zmienianie wielkości czcionki w tekście podstawowym </a:t>
            </a:r>
            <a:br>
              <a:rPr lang="pl-PL" sz="1400"/>
            </a:br>
            <a:r>
              <a:rPr lang="pl-PL" sz="140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Przesuwanie </a:t>
            </a:r>
            <a:r>
              <a:rPr lang="pl-PL" sz="1400" err="1"/>
              <a:t>placeholderów</a:t>
            </a:r>
            <a:r>
              <a:rPr lang="pl-PL" sz="1400"/>
              <a:t>, ale tylko w ramach wyznaczonych prowadnicami linii (zachowujemy marginesy i odstępy!), </a:t>
            </a:r>
            <a:br>
              <a:rPr lang="pl-PL" sz="1400"/>
            </a:br>
            <a:r>
              <a:rPr lang="pl-PL" sz="1400"/>
              <a:t>np. zamiast dwóch kolumn zrobić jedną szeroką, </a:t>
            </a:r>
            <a:br>
              <a:rPr lang="pl-PL" sz="1400"/>
            </a:br>
            <a:r>
              <a:rPr lang="pl-PL" sz="140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Używanie jak najmniejszej ilości treści pisanej </a:t>
            </a:r>
            <a:br>
              <a:rPr lang="pl-PL" sz="1400"/>
            </a:br>
            <a:r>
              <a:rPr lang="pl-PL" sz="1400"/>
              <a:t>i stosowanie </a:t>
            </a:r>
            <a:r>
              <a:rPr lang="pl-PL" sz="1400" err="1"/>
              <a:t>bullet</a:t>
            </a:r>
            <a:r>
              <a:rPr lang="pl-PL" sz="1400"/>
              <a:t> </a:t>
            </a:r>
            <a:r>
              <a:rPr lang="pl-PL" sz="1400" err="1"/>
              <a:t>pointów</a:t>
            </a:r>
            <a:r>
              <a:rPr lang="pl-PL" sz="140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Używanie nie tylko zdjęć ale i ikon. </a:t>
            </a:r>
            <a:endParaRPr lang="pl-PL" sz="1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pPr lvl="0" algn="ctr"/>
            <a:endParaRPr lang="en-US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ai" TargetMode="Externa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3808645"/>
          </a:xfrm>
        </p:spPr>
        <p:txBody>
          <a:bodyPr/>
          <a:lstStyle/>
          <a:p>
            <a:r>
              <a:rPr lang="pl-PL" sz="2400" b="1" dirty="0"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Zespół zadaniowy do spraw technologii przełomowych - s</a:t>
            </a:r>
            <a:r>
              <a:rPr lang="pl-PL" sz="2400" b="1" dirty="0">
                <a:effectLst/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prawozdanie za rok 2023  </a:t>
            </a:r>
            <a:endParaRPr lang="pl-PL" sz="4000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2672B13-2918-9783-3E04-74B6C73819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Departament Badań i Innowacji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7F7776F1-1933-D8D2-5C82-16C5F3F71BFB}"/>
              </a:ext>
            </a:extLst>
          </p:cNvPr>
          <p:cNvSpPr txBox="1"/>
          <p:nvPr/>
        </p:nvSpPr>
        <p:spPr>
          <a:xfrm>
            <a:off x="688151" y="4453000"/>
            <a:ext cx="6001818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Komitet Rady Ministrów ds. Cyfryzacji</a:t>
            </a:r>
          </a:p>
        </p:txBody>
      </p:sp>
    </p:spTree>
    <p:extLst>
      <p:ext uri="{BB962C8B-B14F-4D97-AF65-F5344CB8AC3E}">
        <p14:creationId xmlns:p14="http://schemas.microsoft.com/office/powerpoint/2010/main" val="8989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76C77-CBAE-6B22-4060-9209222BE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E6F5ED4A-1FFE-7748-A8A4-61AAEA6CC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203" y="279400"/>
            <a:ext cx="11899998" cy="1066800"/>
          </a:xfrm>
        </p:spPr>
        <p:txBody>
          <a:bodyPr anchor="b">
            <a:normAutofit/>
          </a:bodyPr>
          <a:lstStyle/>
          <a:p>
            <a:r>
              <a:rPr lang="pl-PL" sz="3200" b="1" dirty="0"/>
              <a:t>Zadania Zespołu zadaniowego do spraw technologii przełomowych 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5F93CF0-DE4A-1118-299E-14D6635E195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7201" y="1638300"/>
            <a:ext cx="12657333" cy="5873533"/>
          </a:xfrm>
        </p:spPr>
        <p:txBody>
          <a:bodyPr vert="horz" lIns="0" tIns="0" rIns="0" bIns="0" rtlCol="0" anchor="t"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pl-PL" sz="2800" dirty="0"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ypracowanie mechanizmów zaangażowania państwa w rozwój zastosowań technologii przełomowych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pl-PL" sz="2800" dirty="0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nicjowanie działań związanych z tematyką technologii przełomowych w wybranych obszarach: </a:t>
            </a:r>
          </a:p>
          <a:p>
            <a:pPr marL="990600" indent="-1778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Internet rzeczy  </a:t>
            </a:r>
          </a:p>
          <a:p>
            <a:pPr marL="990600" indent="-1778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Sztuczna Inteligencja  </a:t>
            </a:r>
          </a:p>
          <a:p>
            <a:pPr marL="990600" indent="-1778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pl-PL" sz="2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Blockchain</a:t>
            </a: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/ rejestry rozproszone </a:t>
            </a:r>
          </a:p>
          <a:p>
            <a:pPr marL="990600" indent="-1778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Bezpieczna komunikacja kwantowa </a:t>
            </a:r>
          </a:p>
          <a:p>
            <a:pPr marL="990600" indent="-1778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Obliczenia dużych wydajności (HPC)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pl-PL" sz="2800" dirty="0">
                <a:ea typeface="Calibri" panose="020F0502020204030204" pitchFamily="34" charset="0"/>
                <a:cs typeface="Times New Roman" panose="02020603050405020304" pitchFamily="18" charset="0"/>
              </a:rPr>
              <a:t>Za sposób realizacji zadań po stronie </a:t>
            </a: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Ministerstwa Cyfryzacji odpowiadali wyznaczeni liderzy poszczególnych obszarów.  </a:t>
            </a:r>
          </a:p>
          <a:p>
            <a:pPr marL="812800" indent="0">
              <a:lnSpc>
                <a:spcPct val="107000"/>
              </a:lnSpc>
              <a:buNone/>
            </a:pPr>
            <a:endParaRPr lang="pl-P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55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EADCF223-7B63-1E07-08B3-11BE2A1F9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202" y="215900"/>
            <a:ext cx="12657333" cy="706315"/>
          </a:xfrm>
        </p:spPr>
        <p:txBody>
          <a:bodyPr anchor="b">
            <a:normAutofit/>
          </a:bodyPr>
          <a:lstStyle/>
          <a:p>
            <a:r>
              <a:rPr lang="pl-PL" sz="3200" b="1" dirty="0"/>
              <a:t>Organizacja prac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C4C7483-7CA3-255C-F0A0-CF08ECBAF2F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7201" y="1086338"/>
            <a:ext cx="12657333" cy="6425495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roku </a:t>
            </a:r>
            <a:r>
              <a:rPr lang="pl-PL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2023 w ramach Zespołu nie prowadzono działań </a:t>
            </a:r>
            <a:r>
              <a:rPr lang="pl-PL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w obszarze </a:t>
            </a:r>
            <a:r>
              <a:rPr lang="pl-PL" sz="24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Blockchain</a:t>
            </a:r>
            <a:r>
              <a:rPr lang="pl-PL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/rejestry rozporoszone; Bezpieczna Komunikacja Kwantowa oraz Obliczenia dużych wydajności (HPC). </a:t>
            </a:r>
            <a:r>
              <a:rPr lang="pl-P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Było to konsekwencją zmian organizacyjnych i kadrowych, którym podlegało Ministerstwo Cyfryzacji (do 30 kwietnia 2023 KPRM Cyfryzacja).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Zadania przyjęte w obszarach Internet rzeczy oraz Sztuczna </a:t>
            </a:r>
            <a:r>
              <a:rPr lang="pl-PL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Inteligencja realizowała strona społeczna w formule grup roboczych.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dirty="0">
                <a:ea typeface="Calibri" panose="020F0502020204030204" pitchFamily="34" charset="0"/>
                <a:cs typeface="Times New Roman" panose="02020603050405020304" pitchFamily="18" charset="0"/>
              </a:rPr>
              <a:t>Wsparcie administracyjno-techniczne zapewniał </a:t>
            </a:r>
            <a:r>
              <a:rPr lang="pl-P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Departament Badań i Innowacji (wcześniej Departament Innowacji i Technologii) w Ministerstwie Cyfryzacji.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dirty="0">
                <a:ea typeface="Calibri" panose="020F0502020204030204" pitchFamily="34" charset="0"/>
                <a:cs typeface="Times New Roman" panose="02020603050405020304" pitchFamily="18" charset="0"/>
              </a:rPr>
              <a:t>Eksperci dziedzinowi działali w grupach roboczych na zasadach </a:t>
            </a:r>
            <a:r>
              <a:rPr lang="pl-PL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pro </a:t>
            </a:r>
            <a:r>
              <a:rPr lang="pl-PL" sz="2400" b="1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publico</a:t>
            </a:r>
            <a:r>
              <a:rPr lang="pl-PL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 bono</a:t>
            </a:r>
            <a:r>
              <a:rPr lang="pl-PL" sz="24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l-P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837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CA022-7879-EA27-B3B1-5F3CA9074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DF15A094-D92F-B2D0-D82C-6EEFE61FF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202" y="254000"/>
            <a:ext cx="12657333" cy="668215"/>
          </a:xfrm>
        </p:spPr>
        <p:txBody>
          <a:bodyPr anchor="b">
            <a:normAutofit/>
          </a:bodyPr>
          <a:lstStyle/>
          <a:p>
            <a:r>
              <a:rPr lang="pl-PL" sz="3200" b="1" dirty="0"/>
              <a:t>Obszar Internet rzeczy (</a:t>
            </a:r>
            <a:r>
              <a:rPr lang="pl-PL" sz="3200" b="1" dirty="0" err="1"/>
              <a:t>GrIoT</a:t>
            </a:r>
            <a:r>
              <a:rPr lang="pl-PL" sz="3200" b="1" dirty="0"/>
              <a:t>)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21813C1-A358-2D29-D11E-9C47A5FC1E6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7201" y="1086338"/>
            <a:ext cx="12657333" cy="6425495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Liczba osób w </a:t>
            </a:r>
            <a:r>
              <a:rPr lang="pl-PL" sz="28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GrIoT</a:t>
            </a:r>
            <a:r>
              <a:rPr lang="pl-PL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l-PL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106 </a:t>
            </a: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(reprezentanci biznesu, organizacji pozarządowych, środowisk naukowych – uczelnie, instytuty badawcze)</a:t>
            </a:r>
          </a:p>
          <a:p>
            <a:pPr marL="1168400" indent="-116840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Wątki tematyczne</a:t>
            </a: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1168400" lvl="0" indent="-355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Budownictwo; </a:t>
            </a:r>
          </a:p>
          <a:p>
            <a:pPr marL="1168400" lvl="0" indent="-355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Legislacja;</a:t>
            </a:r>
          </a:p>
          <a:p>
            <a:pPr marL="1168400" lvl="0" indent="-355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Ochrona zdrowia; </a:t>
            </a:r>
          </a:p>
          <a:p>
            <a:pPr marL="1168400" lvl="0" indent="-355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Rolnictwo; </a:t>
            </a:r>
          </a:p>
          <a:p>
            <a:pPr marL="1168400" lvl="0" indent="-355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Transport, logistyka i pojazdy autonomiczne; </a:t>
            </a:r>
          </a:p>
          <a:p>
            <a:pPr marL="1168400" lvl="0" indent="-3556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Przemysł + OZE</a:t>
            </a:r>
          </a:p>
          <a:p>
            <a:pPr marL="812800" lvl="0" indent="-81280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ramach obszaru odbyło się 10 spotkań poświęconych poszczególnym zidentyfikowanym przez </a:t>
            </a:r>
            <a:r>
              <a:rPr lang="pl-PL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GrIoT</a:t>
            </a:r>
            <a:r>
              <a:rPr lang="pl-PL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wyzwaniom.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12800" lvl="0" indent="-812800">
              <a:lnSpc>
                <a:spcPct val="107000"/>
              </a:lnSpc>
              <a:spcAft>
                <a:spcPts val="800"/>
              </a:spcAft>
              <a:buNone/>
            </a:pPr>
            <a:endParaRPr lang="pl-P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94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A053D-472E-ECDD-12DE-8EA0FF2EC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870638B2-D02F-EE15-0E2D-5376DC4D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202" y="0"/>
            <a:ext cx="12657333" cy="922215"/>
          </a:xfrm>
        </p:spPr>
        <p:txBody>
          <a:bodyPr anchor="b">
            <a:normAutofit fontScale="90000"/>
          </a:bodyPr>
          <a:lstStyle/>
          <a:p>
            <a:br>
              <a:rPr lang="pl-PL" sz="3200" dirty="0"/>
            </a:br>
            <a:r>
              <a:rPr lang="pl-PL" sz="3200" dirty="0"/>
              <a:t> </a:t>
            </a:r>
            <a:br>
              <a:rPr lang="pl-PL" sz="3200" dirty="0"/>
            </a:br>
            <a:r>
              <a:rPr lang="pl-PL" sz="3200" dirty="0"/>
              <a:t> </a:t>
            </a:r>
            <a:br>
              <a:rPr lang="pl-PL" sz="3200" dirty="0"/>
            </a:br>
            <a:br>
              <a:rPr lang="pl-PL" sz="3200" dirty="0"/>
            </a:br>
            <a:br>
              <a:rPr lang="pl-PL" sz="3200" dirty="0"/>
            </a:br>
            <a:br>
              <a:rPr lang="pl-PL" sz="3200" dirty="0"/>
            </a:br>
            <a:r>
              <a:rPr lang="pl-PL" sz="3200" dirty="0"/>
              <a:t> </a:t>
            </a:r>
            <a:br>
              <a:rPr lang="pl-PL" sz="3200" dirty="0"/>
            </a:br>
            <a:br>
              <a:rPr lang="pl-PL" sz="3200" dirty="0"/>
            </a:br>
            <a:br>
              <a:rPr lang="pl-PL" sz="1800" b="1" dirty="0">
                <a:solidFill>
                  <a:srgbClr val="1F376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200" b="1" dirty="0"/>
              <a:t>Obszar Internet rzeczy (</a:t>
            </a:r>
            <a:r>
              <a:rPr lang="pl-PL" sz="3200" b="1" dirty="0" err="1"/>
              <a:t>GrIoT</a:t>
            </a:r>
            <a:r>
              <a:rPr lang="pl-PL" sz="3200" b="1" dirty="0"/>
              <a:t>) – wytworzone materiały w roku 2023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C90CC02-447A-6FC5-21DE-CF2370141C8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7201" y="1086338"/>
            <a:ext cx="12657333" cy="6425495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107000"/>
              </a:lnSpc>
              <a:spcBef>
                <a:spcPts val="200"/>
              </a:spcBef>
              <a:buNone/>
            </a:pPr>
            <a:r>
              <a:rPr lang="pl-PL" sz="2200" dirty="0">
                <a:solidFill>
                  <a:srgbClr val="2F5496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Raport </a:t>
            </a:r>
            <a:r>
              <a:rPr lang="pl-PL" sz="2200" dirty="0" err="1">
                <a:solidFill>
                  <a:srgbClr val="2F5496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GrIoT</a:t>
            </a:r>
            <a:r>
              <a:rPr lang="pl-PL" sz="2200" dirty="0">
                <a:solidFill>
                  <a:srgbClr val="2F5496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legislacja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Podgrupa </a:t>
            </a:r>
            <a:r>
              <a:rPr lang="pl-PL" sz="2200" b="1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GrIoT</a:t>
            </a:r>
            <a:r>
              <a:rPr lang="pl-PL" sz="22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legislacja przedłożyła raport 31.05.2023</a:t>
            </a:r>
            <a:r>
              <a:rPr lang="pl-PL" sz="2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l-PL" sz="22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Przedstawione w dokumencie postulaty odnosiły się do </a:t>
            </a:r>
            <a:r>
              <a:rPr lang="pl-PL" sz="22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regulacjiz</a:t>
            </a:r>
            <a:r>
              <a:rPr lang="pl-PL" sz="22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obszarów:  telekomunikacji, ochrony zdrowia, transportu oraz ogólnej odpowiedzialności cywilnej.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200" kern="100" dirty="0">
                <a:ea typeface="Calibri" panose="020F0502020204030204" pitchFamily="34" charset="0"/>
                <a:cs typeface="Calibri" panose="020F0502020204030204" pitchFamily="34" charset="0"/>
              </a:rPr>
              <a:t>Poszczególne </a:t>
            </a:r>
            <a:r>
              <a:rPr lang="pl-PL" sz="2200" b="1" kern="100" dirty="0">
                <a:ea typeface="Calibri" panose="020F0502020204030204" pitchFamily="34" charset="0"/>
                <a:cs typeface="Calibri" panose="020F0502020204030204" pitchFamily="34" charset="0"/>
              </a:rPr>
              <a:t>postulaty zostały przekazane do właściwych merytorycznie resortów lub komórek organizacyjnych w MC </a:t>
            </a:r>
            <a:r>
              <a:rPr lang="pl-PL" sz="2200" kern="100" dirty="0">
                <a:ea typeface="Calibri" panose="020F0502020204030204" pitchFamily="34" charset="0"/>
                <a:cs typeface="Calibri" panose="020F0502020204030204" pitchFamily="34" charset="0"/>
              </a:rPr>
              <a:t>do oceny ich zasadności i ewentualnego uwzględnienia w planie prac legislacyjnych. </a:t>
            </a:r>
            <a:endParaRPr lang="pl-PL" sz="2200" kern="1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200"/>
              </a:spcBef>
              <a:buNone/>
            </a:pPr>
            <a:r>
              <a:rPr lang="pl-PL" sz="2200" dirty="0">
                <a:solidFill>
                  <a:srgbClr val="2F5496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Propozycja programu rozwoju inteligentnych usług i produktów cyfrowych w Polsce - SMART.PL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roku 2023 </a:t>
            </a:r>
            <a:r>
              <a:rPr lang="pl-PL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GrIoT</a:t>
            </a:r>
            <a:r>
              <a:rPr lang="pl-PL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przystąpiła do przygotowania opracowania, które ma zainicjować szeroką debatę angażującą możliwie szerokie grono interesariuszy i w efekcie wypracowanie - w otwartym dialogu z rządem - </a:t>
            </a:r>
            <a:r>
              <a:rPr lang="pl-PL" sz="2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systemowych rozwiązań skutecznie wspierających rozwój i upowszechnianie wdrożeń inteligentnych produktów i usług. Dokument w finalnej wersji przyjętej przez autorów ma trafić do Rady ds. Cyfryzacji oraz właściwych merytorycznie resortów. </a:t>
            </a:r>
          </a:p>
        </p:txBody>
      </p:sp>
    </p:spTree>
    <p:extLst>
      <p:ext uri="{BB962C8B-B14F-4D97-AF65-F5344CB8AC3E}">
        <p14:creationId xmlns:p14="http://schemas.microsoft.com/office/powerpoint/2010/main" val="176365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247E1-E8AE-D961-8FC6-DC7295325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0BEE858-DB90-D6E6-5856-254DAE8265F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7201" y="1086338"/>
            <a:ext cx="12657333" cy="6425495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107000"/>
              </a:lnSpc>
              <a:spcBef>
                <a:spcPts val="200"/>
              </a:spcBef>
              <a:buNone/>
            </a:pPr>
            <a:r>
              <a:rPr lang="pl-PL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Liczba osób </a:t>
            </a: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reprezentujących stronę społeczną: </a:t>
            </a:r>
            <a:r>
              <a:rPr lang="pl-PL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400</a:t>
            </a:r>
          </a:p>
          <a:p>
            <a:pPr marL="0" indent="0">
              <a:lnSpc>
                <a:spcPct val="107000"/>
              </a:lnSpc>
              <a:spcBef>
                <a:spcPts val="200"/>
              </a:spcBef>
              <a:buNone/>
            </a:pPr>
            <a:r>
              <a:rPr lang="pl-PL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Cele działań GRAI: </a:t>
            </a:r>
          </a:p>
          <a:p>
            <a:pPr marL="1168400" lvl="0" indent="-355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wypracowanie </a:t>
            </a:r>
            <a:r>
              <a:rPr lang="pl-PL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rekomendacji służących zapewnieniu w Polsce odpowiednich warunków dla rozwoju zastosowań AI </a:t>
            </a: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przedsiębiorstwach i w sektorze publicznym</a:t>
            </a:r>
          </a:p>
          <a:p>
            <a:pPr marL="1168400" lvl="0" indent="-3556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wypracowanie </a:t>
            </a:r>
            <a:r>
              <a:rPr lang="pl-PL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propozycji projektów wykorzystujących zagadnienia AI </a:t>
            </a: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oraz sposobów wsparcia rozwoju tych już wdrażanych</a:t>
            </a:r>
          </a:p>
          <a:p>
            <a:pPr marL="1168400" lvl="0" indent="-3556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opracowywanie </a:t>
            </a:r>
            <a:r>
              <a:rPr lang="pl-PL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założeń kampanii edukacyjnych </a:t>
            </a: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zakresie nowych technologii</a:t>
            </a:r>
          </a:p>
          <a:p>
            <a:pPr marL="0" indent="0">
              <a:lnSpc>
                <a:spcPct val="107000"/>
              </a:lnSpc>
              <a:spcBef>
                <a:spcPts val="200"/>
              </a:spcBef>
              <a:buNone/>
            </a:pPr>
            <a:endParaRPr lang="pl-PL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6159D398-6B5E-B4BC-399F-3E4863A79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1537855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9" name="Tytuł 2">
            <a:extLst>
              <a:ext uri="{FF2B5EF4-FFF2-40B4-BE49-F238E27FC236}">
                <a16:creationId xmlns:a16="http://schemas.microsoft.com/office/drawing/2014/main" id="{2D56882D-911E-F7BA-DC78-059AFE99C333}"/>
              </a:ext>
            </a:extLst>
          </p:cNvPr>
          <p:cNvSpPr txBox="1">
            <a:spLocks/>
          </p:cNvSpPr>
          <p:nvPr/>
        </p:nvSpPr>
        <p:spPr>
          <a:xfrm>
            <a:off x="1409602" y="406400"/>
            <a:ext cx="12657333" cy="66821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/>
              <a:t>Obszar Sztucznej Inteligencji (</a:t>
            </a:r>
            <a:r>
              <a:rPr lang="pl-PL" sz="3200" b="1" dirty="0" err="1"/>
              <a:t>GrAI</a:t>
            </a:r>
            <a:r>
              <a:rPr lang="pl-PL" sz="32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6860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E8C59-6B61-35A0-F0FE-DB2206D8D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725FF92-74C2-E360-B39E-58D51564F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202" y="0"/>
            <a:ext cx="12657333" cy="922215"/>
          </a:xfrm>
        </p:spPr>
        <p:txBody>
          <a:bodyPr anchor="b">
            <a:normAutofit/>
          </a:bodyPr>
          <a:lstStyle/>
          <a:p>
            <a:br>
              <a:rPr lang="pl-PL" sz="3200" dirty="0"/>
            </a:br>
            <a:r>
              <a:rPr lang="pl-PL" sz="3200" b="1" dirty="0"/>
              <a:t>Obszar Sztuczna Inteligencja – sposób realizacji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7010094-3DAA-BD63-15B0-84B4A273ABA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7201" y="1086338"/>
            <a:ext cx="12657333" cy="6425495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miesiącach od stycznia do czerwca, działały podgrupy, które zostały utworzone na podstawie </a:t>
            </a:r>
            <a:r>
              <a:rPr lang="pl-PL" sz="2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SKOORDYNOWANEGO PLANU W SPRAWIE SZTUCZNEJ INTELIGENC</a:t>
            </a:r>
            <a:r>
              <a:rPr lang="pl-PL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JI.</a:t>
            </a:r>
          </a:p>
          <a:p>
            <a:pPr marL="1168400" lvl="0" indent="-355600"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Podgrupa ds. badań, innowacyjności i wdrożeń /obszarów badawczych i edukacji</a:t>
            </a:r>
          </a:p>
          <a:p>
            <a:pPr marL="1168400" lvl="0" indent="-355600"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Podgrupa ds. umiejętności cyfrowych </a:t>
            </a:r>
          </a:p>
          <a:p>
            <a:pPr marL="1168400" lvl="0" indent="-355600"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Podgrupa ds. ram polityki </a:t>
            </a:r>
          </a:p>
          <a:p>
            <a:pPr marL="1168400" lvl="0" indent="-355600"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Podgrupa ds. etyki i prawa</a:t>
            </a:r>
          </a:p>
          <a:p>
            <a:pPr marL="1168400" lvl="0" indent="-355600"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Podgrupa ds. globalnego zasięgu </a:t>
            </a:r>
          </a:p>
          <a:p>
            <a:pPr marL="1168400" lvl="0" indent="-355600"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Podgrupa ds. zdrowia </a:t>
            </a:r>
          </a:p>
          <a:p>
            <a:pPr marL="1168400" lvl="0" indent="-355600"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Podgrupa ds. środowiska </a:t>
            </a:r>
          </a:p>
          <a:p>
            <a:pPr marL="1168400" lvl="0" indent="-355600"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Podgrupa ds. robotyki </a:t>
            </a:r>
          </a:p>
          <a:p>
            <a:pPr marL="1168400" lvl="0" indent="-355600">
              <a:buFont typeface="Symbol" panose="05050102010706020507" pitchFamily="18" charset="2"/>
              <a:buChar char=""/>
            </a:pPr>
            <a:r>
              <a:rPr lang="pl-PL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Podgrupa ds. rolnictwa</a:t>
            </a:r>
          </a:p>
          <a:p>
            <a:pPr marL="0" indent="0">
              <a:lnSpc>
                <a:spcPct val="107000"/>
              </a:lnSpc>
              <a:spcBef>
                <a:spcPts val="200"/>
              </a:spcBef>
              <a:buNone/>
            </a:pPr>
            <a:r>
              <a:rPr 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Czerwiec 2023  –  włączenie wszystkich obszarów tematycznych GRAI oraz </a:t>
            </a:r>
            <a:r>
              <a:rPr lang="pl-PL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GrIoT</a:t>
            </a:r>
            <a:r>
              <a:rPr 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 obszaru sztucznej Inteligencji. Spośród członków </a:t>
            </a:r>
            <a:r>
              <a:rPr lang="pl-P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GrIoT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 GRAI wyłoniono Radę Programową. </a:t>
            </a:r>
            <a:r>
              <a:rPr lang="pl-P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Rada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Programowa GRAI zebrała się dwukrotnie – w trzecim i czwartym kwartale roku 2023.  </a:t>
            </a:r>
          </a:p>
          <a:p>
            <a:pPr marL="0" indent="0">
              <a:lnSpc>
                <a:spcPct val="107000"/>
              </a:lnSpc>
              <a:spcBef>
                <a:spcPts val="200"/>
              </a:spcBef>
              <a:buNone/>
            </a:pPr>
            <a:endParaRPr lang="pl-PL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92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41A65-6BB4-11ED-E59E-3DF648E38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7E944A18-BD29-E621-0FB2-AFE3FFE12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202" y="0"/>
            <a:ext cx="12657333" cy="922215"/>
          </a:xfrm>
        </p:spPr>
        <p:txBody>
          <a:bodyPr anchor="b">
            <a:normAutofit/>
          </a:bodyPr>
          <a:lstStyle/>
          <a:p>
            <a:br>
              <a:rPr lang="pl-PL" sz="3200" dirty="0"/>
            </a:br>
            <a:r>
              <a:rPr lang="pl-PL" sz="3200" b="1" dirty="0"/>
              <a:t>Obszar Sztuczna Inteligencja – sposób realizacji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6EA3AD1-22EC-763B-3802-3660E7ACF5B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7201" y="1086338"/>
            <a:ext cx="12657333" cy="6425495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Od lipca </a:t>
            </a:r>
            <a:r>
              <a:rPr lang="pl-PL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2023 prace toczyły się w czterech podgrup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ach: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GRAI Tech 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Osoby z praktycznym doświadczeniem w opracowywaniu technologii wykorzystujących AI, piszące algorytmy, przeprowadzające eksperymenty, w tym również specjaliści </a:t>
            </a:r>
            <a:r>
              <a:rPr lang="pl-P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MLOps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oraz przygotowania, zarządzania i analizowania wielkich (w tym także otwartych) zbiorów danych, przedstawiciele biznesu, jak i nauki.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GRAI Biz 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Osoby z doświadczeniem w komercjalizacji systemów opartych o AI, znające i rozumiejące problemy przedsiębiorców, oczekiwania klientów, możliwe </a:t>
            </a:r>
            <a:r>
              <a:rPr lang="pl-P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blokery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w procesie. W tym również specjaliści od tworzenia i rozwoju tych produktów w duchu design </a:t>
            </a:r>
            <a:r>
              <a:rPr lang="pl-P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thinking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architekci rozwiązań AI, osoby posiadające doświadczenie w prowadzeniu i utrzymaniu start-</a:t>
            </a:r>
            <a:r>
              <a:rPr lang="pl-P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upów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korzystania z VC.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GRAI </a:t>
            </a:r>
            <a:r>
              <a:rPr lang="pl-PL" sz="16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Edu</a:t>
            </a:r>
            <a:r>
              <a:rPr lang="pl-PL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Osoby posiadające odpowiedni poziom merytorycznej specjalizacji w zakresie AI pozwalający na tworzenie i przekazywanie treści mających na celu szerzenie świadomości. Czyli osoby doskonale rozumiejące zasady działania AI, różnych jej typów, potrafiące krytycznie opisywać problemy, ryzyka, zagrożenia, ale i potencjał tych technologii. Najlepiej z zacięciem popularyzatorskim, z doświadczeniem w tworzeniu treści edukacyjnych, kampanii, wykładowcy, osoby posiadające rozpoznawalną markę osobistą w zakresie szerzenia świadomości o AI, w tym przede wszystkim z naciskiem na etykę, transparencję i odpowiedzialność w obszarze AI.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GRAI Law </a:t>
            </a:r>
            <a:r>
              <a:rPr lang="pl-P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Osoby posiadające merytoryczne przygotowanie do współtworzenia rekomendacji i propozycji zapisów prawnych usprawniających niedrożne procesy związane z AI, a także doradztwa w zakresie działań wpisujących się w polityki związane z konkretnymi obowiązkami nakładanymi na wybrane sektory czy urzędy (jak np. MC).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Efekty prac grupy na bieżąco udostępniane są na Portalu sztucznej inteligencji -  </a:t>
            </a:r>
            <a:r>
              <a:rPr lang="pl-PL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https://www.gov.pl/ai</a:t>
            </a:r>
            <a:r>
              <a:rPr lang="pl-PL" sz="2400" b="1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200"/>
              </a:spcBef>
              <a:buNone/>
            </a:pPr>
            <a:endParaRPr lang="pl-PL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92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99" y="1948723"/>
            <a:ext cx="7592690" cy="4136333"/>
          </a:xfrm>
        </p:spPr>
        <p:txBody>
          <a:bodyPr/>
          <a:lstStyle/>
          <a:p>
            <a:r>
              <a:rPr lang="pl-PL" dirty="0"/>
              <a:t>Dziękujemy za uwagę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4FCEF9CC-9638-B7E2-144B-82A2479F81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6081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MC.pptx" id="{1137775F-21C7-47BE-9B32-74E10567DBDC}" vid="{4BD43E3C-6375-43FD-8EDE-93A95424EB1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4" ma:contentTypeDescription="Utwórz nowy dokument." ma:contentTypeScope="" ma:versionID="96eaf2b4c5e6d4990fa16c3c8a297f38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6e80fa3bced7251babfa21a4337f428a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Tagi obrazów" ma:readOnly="false" ma:fieldId="{5cf76f15-5ced-4ddc-b409-7134ff3c332f}" ma:taxonomyMulti="true" ma:sspId="88746b49-d001-4972-b357-55943193df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fd207e83-dd0a-475e-bb49-70d1fbf8467b}" ma:internalName="TaxCatchAll" ma:showField="CatchAllData" ma:web="d176cc68-f091-4a7f-ad9e-67747a5f64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176cc68-f091-4a7f-ad9e-67747a5f64ff" xsi:nil="true"/>
    <lcf76f155ced4ddcb4097134ff3c332f xmlns="a9a9e3d6-963b-4985-a8a7-a3d2f87a534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7F254FA-2813-4032-A91D-D334B29D2D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34B8E7-9436-4627-AEF3-30F96BE68E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907DFA-C069-4AA8-9D9C-1DA3711BDFCF}">
  <ds:schemaRefs>
    <ds:schemaRef ds:uri="http://purl.org/dc/dcmitype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elements/1.1/"/>
    <ds:schemaRef ds:uri="d176cc68-f091-4a7f-ad9e-67747a5f64ff"/>
    <ds:schemaRef ds:uri="a9a9e3d6-963b-4985-a8a7-a3d2f87a534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MC_SzablonPrezentacji_2023</Template>
  <TotalTime>187</TotalTime>
  <Words>856</Words>
  <Application>Microsoft Office PowerPoint</Application>
  <PresentationFormat>Niestandardowy</PresentationFormat>
  <Paragraphs>62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Symbol</vt:lpstr>
      <vt:lpstr>Times New Roman</vt:lpstr>
      <vt:lpstr>Wingdings</vt:lpstr>
      <vt:lpstr>MC</vt:lpstr>
      <vt:lpstr>Zespół zadaniowy do spraw technologii przełomowych - sprawozdanie za rok 2023  </vt:lpstr>
      <vt:lpstr>Zadania Zespołu zadaniowego do spraw technologii przełomowych </vt:lpstr>
      <vt:lpstr>Organizacja prac</vt:lpstr>
      <vt:lpstr>Obszar Internet rzeczy (GrIoT)</vt:lpstr>
      <vt:lpstr>            Obszar Internet rzeczy (GrIoT) – wytworzone materiały w roku 2023</vt:lpstr>
      <vt:lpstr>Prezentacja programu PowerPoint</vt:lpstr>
      <vt:lpstr> Obszar Sztuczna Inteligencja – sposób realizacji</vt:lpstr>
      <vt:lpstr> Obszar Sztuczna Inteligencja – sposób realizacji</vt:lpstr>
      <vt:lpstr>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Kościerzyńska Karolina</dc:creator>
  <cp:lastModifiedBy>Krzypkowska Pamela</cp:lastModifiedBy>
  <cp:revision>62</cp:revision>
  <dcterms:created xsi:type="dcterms:W3CDTF">2024-05-31T12:07:39Z</dcterms:created>
  <dcterms:modified xsi:type="dcterms:W3CDTF">2024-10-13T18:37:30Z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  <property fmtid="{D5CDD505-2E9C-101B-9397-08002B2CF9AE}" pid="3" name="MediaServiceImageTags">
    <vt:lpwstr/>
  </property>
</Properties>
</file>