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70" r:id="rId7"/>
    <p:sldId id="261" r:id="rId8"/>
    <p:sldId id="271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7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Gałązka Anna" initials="GA" lastIdx="7" clrIdx="1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24" autoAdjust="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"zł"#,##0.00_);[Red]\("zł"#,##0.00\)</c:formatCode>
                <c:ptCount val="2"/>
                <c:pt idx="0">
                  <c:v>46728843</c:v>
                </c:pt>
                <c:pt idx="1">
                  <c:v>41119242.479999997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"zł"#,##0.00_);[Red]\("zł"#,##0.00\)</c:formatCode>
                <c:ptCount val="2"/>
                <c:pt idx="0">
                  <c:v>35116583.770000003</c:v>
                </c:pt>
                <c:pt idx="1">
                  <c:v>33499667.530000001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23459400"/>
        <c:axId val="223460184"/>
      </c:barChart>
      <c:catAx>
        <c:axId val="223459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3460184"/>
        <c:crosses val="autoZero"/>
        <c:auto val="1"/>
        <c:lblAlgn val="ctr"/>
        <c:lblOffset val="100"/>
        <c:noMultiLvlLbl val="0"/>
      </c:catAx>
      <c:valAx>
        <c:axId val="22346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&quot;zł&quot;#,##0.00_);[Red]\(&quot;zł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3459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0.22007</cdr:x>
      <cdr:y>0.52715</cdr:y>
    </cdr:from>
    <cdr:to>
      <cdr:x>0.27846</cdr:x>
      <cdr:y>0.64135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2024781" y="2110613"/>
          <a:ext cx="53721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0.31472</cdr:x>
      <cdr:y>0.64706</cdr:y>
    </cdr:from>
    <cdr:to>
      <cdr:x>0.42381</cdr:x>
      <cdr:y>0.71272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2895675" y="2590673"/>
          <a:ext cx="1003626" cy="262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0.31472</cdr:x>
      <cdr:y>0.6699</cdr:y>
    </cdr:from>
    <cdr:to>
      <cdr:x>0.41411</cdr:x>
      <cdr:y>0.89828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2895675" y="26821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0.33063</cdr:x>
      <cdr:y>0.62136</cdr:y>
    </cdr:from>
    <cdr:to>
      <cdr:x>0.43002</cdr:x>
      <cdr:y>0.84975</cdr:y>
    </cdr:to>
    <cdr:sp macro="" textlink="">
      <cdr:nvSpPr>
        <cdr:cNvPr id="5" name="pole tekstowe 4"/>
        <cdr:cNvSpPr txBox="1"/>
      </cdr:nvSpPr>
      <cdr:spPr>
        <a:xfrm xmlns:a="http://schemas.openxmlformats.org/drawingml/2006/main">
          <a:off x="3042051" y="24878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0.55922</cdr:x>
      <cdr:y>0.52041</cdr:y>
    </cdr:from>
    <cdr:to>
      <cdr:x>0.6586</cdr:x>
      <cdr:y>0.7488</cdr:y>
    </cdr:to>
    <cdr:sp macro="" textlink="">
      <cdr:nvSpPr>
        <cdr:cNvPr id="6" name="pole tekstowe 5"/>
        <cdr:cNvSpPr txBox="1"/>
      </cdr:nvSpPr>
      <cdr:spPr>
        <a:xfrm xmlns:a="http://schemas.openxmlformats.org/drawingml/2006/main">
          <a:off x="5145171" y="20836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0.68717</cdr:x>
      <cdr:y>0.62419</cdr:y>
    </cdr:from>
    <cdr:to>
      <cdr:x>0.78656</cdr:x>
      <cdr:y>0.85257</cdr:y>
    </cdr:to>
    <cdr:sp macro="" textlink="">
      <cdr:nvSpPr>
        <cdr:cNvPr id="7" name="pole tekstowe 6"/>
        <cdr:cNvSpPr txBox="1"/>
      </cdr:nvSpPr>
      <cdr:spPr>
        <a:xfrm xmlns:a="http://schemas.openxmlformats.org/drawingml/2006/main">
          <a:off x="6322461" y="249911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0221C-95BC-46EE-93A6-C9FA9CB9968C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5E2BF-9758-4318-AD3F-EA23FD50BE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5190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5E2BF-9758-4318-AD3F-EA23FD50BEB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5229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5E2BF-9758-4318-AD3F-EA23FD50BEB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30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Projekt Portal RP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99523" y="1370318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Minister Cyfryzacji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Beneficjent</a:t>
            </a:r>
            <a:r>
              <a:rPr lang="pl-PL" dirty="0">
                <a:solidFill>
                  <a:srgbClr val="002060"/>
                </a:solidFill>
              </a:rPr>
              <a:t>: </a:t>
            </a:r>
            <a:r>
              <a:rPr lang="pl-PL" dirty="0" smtClean="0">
                <a:solidFill>
                  <a:srgbClr val="002060"/>
                </a:solidFill>
              </a:rPr>
              <a:t>KPRM</a:t>
            </a:r>
            <a:endParaRPr lang="pl-PL" strike="sngStrike" dirty="0">
              <a:solidFill>
                <a:srgbClr val="FF000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Centralny Ośrodek Informatyki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1. Ustandaryzowanie i ułatwienie prowadzenia stron www kolejnym jednostkom administracji i </a:t>
            </a:r>
            <a:r>
              <a:rPr lang="pl-PL" dirty="0" smtClean="0"/>
              <a:t>podmiotom wykonującym </a:t>
            </a:r>
            <a:r>
              <a:rPr lang="pl-PL" dirty="0"/>
              <a:t>zadania publiczne w ramach rozbudowy Portalu RP – zrealizowany</a:t>
            </a:r>
            <a:r>
              <a:rPr lang="pl-PL" dirty="0" smtClean="0"/>
              <a:t>.</a:t>
            </a:r>
          </a:p>
          <a:p>
            <a:r>
              <a:rPr lang="pl-PL" dirty="0" smtClean="0"/>
              <a:t>2</a:t>
            </a:r>
            <a:r>
              <a:rPr lang="pl-PL" dirty="0"/>
              <a:t>. Prezentacja w ujednolicony sposób kart usług świadczonych publiczne – zrealizowany.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58205" y="25968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5245"/>
              </p:ext>
            </p:extLst>
          </p:nvPr>
        </p:nvGraphicFramePr>
        <p:xfrm>
          <a:off x="759133" y="3334369"/>
          <a:ext cx="10946674" cy="93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43489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rgbClr val="0070C0"/>
                          </a:solidFill>
                        </a:rPr>
                        <a:t>01.05.2019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rgbClr val="0070C0"/>
                          </a:solidFill>
                        </a:rPr>
                        <a:t>30.04.2022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938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rgbClr val="0070C0"/>
                          </a:solidFill>
                        </a:rPr>
                        <a:t>01.05.2019 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rgbClr val="0070C0"/>
                          </a:solidFill>
                        </a:rPr>
                        <a:t>29.07.2022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finansowania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: POPC, działanie 2.2., budżet państwa cz. 27</a:t>
            </a:r>
            <a:endParaRPr lang="pl-PL" b="1" strike="sngStrike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990539565"/>
              </p:ext>
            </p:extLst>
          </p:nvPr>
        </p:nvGraphicFramePr>
        <p:xfrm>
          <a:off x="1495659" y="2806004"/>
          <a:ext cx="9200682" cy="4003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3177540" y="4619541"/>
            <a:ext cx="1213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/>
              <a:t>46 728 843,00 zł</a:t>
            </a:r>
          </a:p>
        </p:txBody>
      </p:sp>
      <p:sp>
        <p:nvSpPr>
          <p:cNvPr id="6" name="Prostokąt 5"/>
          <p:cNvSpPr/>
          <p:nvPr/>
        </p:nvSpPr>
        <p:spPr>
          <a:xfrm>
            <a:off x="4303810" y="4946395"/>
            <a:ext cx="1213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dirty="0"/>
              <a:t>35 116 583,77 zł</a:t>
            </a:r>
          </a:p>
        </p:txBody>
      </p:sp>
      <p:sp>
        <p:nvSpPr>
          <p:cNvPr id="7" name="Prostokąt 6"/>
          <p:cNvSpPr/>
          <p:nvPr/>
        </p:nvSpPr>
        <p:spPr>
          <a:xfrm>
            <a:off x="6454586" y="4619541"/>
            <a:ext cx="1213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dirty="0"/>
              <a:t>41 119 242,48 zł</a:t>
            </a:r>
          </a:p>
        </p:txBody>
      </p:sp>
      <p:sp>
        <p:nvSpPr>
          <p:cNvPr id="8" name="Prostokąt 7"/>
          <p:cNvSpPr/>
          <p:nvPr/>
        </p:nvSpPr>
        <p:spPr>
          <a:xfrm>
            <a:off x="7562243" y="4946394"/>
            <a:ext cx="18326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33 499 </a:t>
            </a:r>
            <a:r>
              <a:rPr lang="pl-PL" sz="1200" dirty="0" smtClean="0"/>
              <a:t>667,53 zł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7371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9" y="125322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32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22937"/>
              </p:ext>
            </p:extLst>
          </p:nvPr>
        </p:nvGraphicFramePr>
        <p:xfrm>
          <a:off x="535683" y="1833624"/>
          <a:ext cx="10783008" cy="4537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5768"/>
                <a:gridCol w="1054359"/>
                <a:gridCol w="1362270"/>
                <a:gridCol w="3820611"/>
              </a:tblGrid>
              <a:tr h="666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279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Panel</a:t>
                      </a:r>
                      <a:r>
                        <a:rPr lang="pl-PL" sz="1100" b="1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redakcyjno-administracyjny</a:t>
                      </a: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2019-09-30</a:t>
                      </a:r>
                      <a:endParaRPr lang="pl-PL" sz="11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r>
                        <a:rPr lang="pl-PL" sz="1100" b="0" i="1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 wrzesień</a:t>
                      </a:r>
                      <a:endParaRPr lang="pl-PL" sz="11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1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Szablony treści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 r. wrzesień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66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Nowe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komponenty do prezentacji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treści: karuzela,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aktualności, stopka, linki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2020-07-07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Accordion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menu, </a:t>
                      </a:r>
                      <a:r>
                        <a:rPr lang="pl-PL" sz="1100" i="1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menu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2019-10-30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Nawigacja po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serwisie: Górna belka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nawigacyjna, główne menu boczne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2019-09-30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2020-04-16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Multimedialne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archiwum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Centralna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wyszukiwarka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17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Komponent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pobierania informacji z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rozporoszonych źródeł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2021-09-30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Szablon karty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opisu usługi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2019-09-30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2019-10-30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integracji skrzynki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doręczeń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2021-10-05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Logowanie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Konta Obywatela „mój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2019-09-30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2020-04-08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94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integracyjny z KAP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2021-12-31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wdrożono 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Osiągnięcie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gotowości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Gov.pl do integracji z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KAP,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publikacja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ostateczna nie jest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możliwa ze względu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 gotowości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technicznej i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merytorycznej KAP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423250" y="1280089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 flipH="1">
            <a:off x="11423250" y="1302133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dtytuł 2"/>
          <p:cNvSpPr>
            <a:spLocks noGrp="1"/>
          </p:cNvSpPr>
          <p:nvPr/>
        </p:nvSpPr>
        <p:spPr>
          <a:xfrm>
            <a:off x="1402298" y="1311700"/>
            <a:ext cx="8640961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6744648" y="4381105"/>
            <a:ext cx="1867994" cy="93314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000" dirty="0" err="1" smtClean="0">
                <a:solidFill>
                  <a:schemeClr val="bg1"/>
                </a:solidFill>
              </a:rPr>
              <a:t>Social</a:t>
            </a:r>
            <a:r>
              <a:rPr lang="pl-PL" sz="1000" dirty="0" smtClean="0">
                <a:solidFill>
                  <a:schemeClr val="bg1"/>
                </a:solidFill>
              </a:rPr>
              <a:t> media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744648" y="3292115"/>
            <a:ext cx="1867994" cy="933148"/>
          </a:xfrm>
          <a:prstGeom prst="rect">
            <a:avLst/>
          </a:prstGeom>
          <a:solidFill>
            <a:srgbClr val="0070C0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000" dirty="0">
                <a:solidFill>
                  <a:schemeClr val="bg1"/>
                </a:solidFill>
              </a:rPr>
              <a:t>d</a:t>
            </a:r>
            <a:r>
              <a:rPr lang="pl-PL" sz="1000" dirty="0" smtClean="0">
                <a:solidFill>
                  <a:schemeClr val="bg1"/>
                </a:solidFill>
              </a:rPr>
              <a:t>ane.gov.pl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52660" y="3685958"/>
            <a:ext cx="1913778" cy="93540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b="1" i="1" dirty="0">
                <a:solidFill>
                  <a:schemeClr val="tx1"/>
                </a:solidFill>
              </a:rPr>
              <a:t>g</a:t>
            </a:r>
            <a:r>
              <a:rPr lang="pl-PL" b="1" i="1" dirty="0" smtClean="0">
                <a:solidFill>
                  <a:schemeClr val="tx1"/>
                </a:solidFill>
              </a:rPr>
              <a:t>ov.pl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900" b="1" i="1" dirty="0" err="1" smtClean="0">
                <a:solidFill>
                  <a:schemeClr val="tx1"/>
                </a:solidFill>
              </a:rPr>
              <a:t>Frontend</a:t>
            </a:r>
            <a:endParaRPr lang="pl-PL" sz="900" b="1" i="1" dirty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900" b="1" i="1" dirty="0" smtClean="0">
                <a:solidFill>
                  <a:schemeClr val="tx1"/>
                </a:solidFill>
              </a:rPr>
              <a:t>Redakcja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900" b="1" i="1" dirty="0" smtClean="0">
                <a:solidFill>
                  <a:schemeClr val="tx1"/>
                </a:solidFill>
              </a:rPr>
              <a:t>Prezentacja usług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900" b="1" i="1" dirty="0">
                <a:solidFill>
                  <a:schemeClr val="tx1"/>
                </a:solidFill>
              </a:rPr>
              <a:t>g</a:t>
            </a:r>
            <a:r>
              <a:rPr lang="pl-PL" sz="900" b="1" i="1" dirty="0" smtClean="0">
                <a:solidFill>
                  <a:schemeClr val="tx1"/>
                </a:solidFill>
              </a:rPr>
              <a:t>ov.pl API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053609" y="3366668"/>
            <a:ext cx="1952003" cy="96666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Katalog Administracji Publicznej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5" name="Łącznik prosty 14"/>
          <p:cNvCxnSpPr/>
          <p:nvPr/>
        </p:nvCxnSpPr>
        <p:spPr>
          <a:xfrm>
            <a:off x="4002608" y="3898963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>
            <a:off x="4149274" y="3900125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>
            <a:off x="4149274" y="4333335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17"/>
          <p:cNvCxnSpPr/>
          <p:nvPr/>
        </p:nvCxnSpPr>
        <p:spPr>
          <a:xfrm flipV="1">
            <a:off x="6366438" y="4280460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 flipV="1">
            <a:off x="6528624" y="3712266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/>
          <p:nvPr/>
        </p:nvCxnSpPr>
        <p:spPr>
          <a:xfrm>
            <a:off x="6528624" y="3721170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/>
          <p:cNvCxnSpPr/>
          <p:nvPr/>
        </p:nvCxnSpPr>
        <p:spPr>
          <a:xfrm>
            <a:off x="6378231" y="4432034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21"/>
          <p:cNvCxnSpPr/>
          <p:nvPr/>
        </p:nvCxnSpPr>
        <p:spPr>
          <a:xfrm flipV="1">
            <a:off x="6630259" y="4425426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/>
          <p:nvPr/>
        </p:nvCxnSpPr>
        <p:spPr>
          <a:xfrm>
            <a:off x="6636636" y="4873298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/>
          <p:cNvCxnSpPr/>
          <p:nvPr/>
        </p:nvCxnSpPr>
        <p:spPr>
          <a:xfrm flipH="1">
            <a:off x="4014236" y="4981407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 flipV="1">
            <a:off x="4230260" y="4549362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ostokąt 25"/>
          <p:cNvSpPr/>
          <p:nvPr/>
        </p:nvSpPr>
        <p:spPr>
          <a:xfrm>
            <a:off x="2053609" y="4407008"/>
            <a:ext cx="1952003" cy="96666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Węzeł krajowy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27" name="Łącznik prosty ze strzałką 26"/>
          <p:cNvCxnSpPr/>
          <p:nvPr/>
        </p:nvCxnSpPr>
        <p:spPr>
          <a:xfrm>
            <a:off x="4230260" y="4549359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e tekstowe 83"/>
          <p:cNvSpPr txBox="1"/>
          <p:nvPr/>
        </p:nvSpPr>
        <p:spPr>
          <a:xfrm>
            <a:off x="9302657" y="3247814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9423907" y="3685958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/>
          </a:p>
        </p:txBody>
      </p:sp>
      <p:sp>
        <p:nvSpPr>
          <p:cNvPr id="30" name="Prostokąt 29"/>
          <p:cNvSpPr/>
          <p:nvPr/>
        </p:nvSpPr>
        <p:spPr>
          <a:xfrm>
            <a:off x="9423907" y="3875014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/>
          </a:p>
        </p:txBody>
      </p:sp>
      <p:sp>
        <p:nvSpPr>
          <p:cNvPr id="31" name="Prostokąt 30"/>
          <p:cNvSpPr/>
          <p:nvPr/>
        </p:nvSpPr>
        <p:spPr>
          <a:xfrm>
            <a:off x="9423907" y="4062214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/>
          </a:p>
        </p:txBody>
      </p:sp>
      <p:sp>
        <p:nvSpPr>
          <p:cNvPr id="32" name="Prostokąt 31"/>
          <p:cNvSpPr/>
          <p:nvPr/>
        </p:nvSpPr>
        <p:spPr>
          <a:xfrm>
            <a:off x="4718644" y="533219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e-Doręczenia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5" name="Strzałka w dół 4"/>
          <p:cNvSpPr/>
          <p:nvPr/>
        </p:nvSpPr>
        <p:spPr>
          <a:xfrm>
            <a:off x="5358709" y="4639269"/>
            <a:ext cx="64796" cy="6749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639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1" y="1438130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041531"/>
              </p:ext>
            </p:extLst>
          </p:nvPr>
        </p:nvGraphicFramePr>
        <p:xfrm>
          <a:off x="345997" y="2097301"/>
          <a:ext cx="11368726" cy="4338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8819"/>
                <a:gridCol w="877078"/>
                <a:gridCol w="1110343"/>
                <a:gridCol w="1045028"/>
                <a:gridCol w="2337458"/>
              </a:tblGrid>
              <a:tr h="7710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43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urzędów, które</a:t>
                      </a:r>
                      <a:r>
                        <a:rPr lang="pl-PL" sz="1100" b="1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wdrożyły katalog</a:t>
                      </a:r>
                      <a:r>
                        <a:rPr lang="pl-PL" sz="1100" b="1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rekomendacji dotyczących</a:t>
                      </a:r>
                      <a:r>
                        <a:rPr lang="pl-PL" sz="1100" b="1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awansu cyfrowego</a:t>
                      </a: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4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podmiotów wykonujących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zadania publiczne nie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będących pracownikami IT,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objętych wsparciem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  <a:endParaRPr lang="pl-PL" sz="11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219 + 124 + 1126 + 1494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+ 158 + 47 = 3168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podmiotów wykonujących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zadania publiczne nie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będących pracownikami IT,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objętych wsparciem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szkoleniowym - kobiety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  <a:endParaRPr lang="pl-PL" sz="11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 + 97 + 830 + 952 +110 + 38= 2137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podmiotów wykonujących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zadania publiczne nie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będących pracownikami IT,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objętych wsparciem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szkoleniowym – mężczyźni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 + 27 + 296 + 542 +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 + 9 = 1031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scentralizowanych stron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administracji publicznej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strony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Gov.pl -1716 + samorząd.gov.pl - 126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dedykowanych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systemów do zarządzania i</a:t>
                      </a:r>
                      <a:r>
                        <a:rPr lang="pl-PL" sz="11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publikacji kart e-usług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18" y="10275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sz="2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348477"/>
              </p:ext>
            </p:extLst>
          </p:nvPr>
        </p:nvGraphicFramePr>
        <p:xfrm>
          <a:off x="517791" y="1589671"/>
          <a:ext cx="10801199" cy="5066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1915"/>
                <a:gridCol w="1773594"/>
                <a:gridCol w="3965690"/>
              </a:tblGrid>
              <a:tr h="39339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872101">
                <a:tc>
                  <a:txBody>
                    <a:bodyPr/>
                    <a:lstStyle/>
                    <a:p>
                      <a:pPr algn="l"/>
                      <a:r>
                        <a:rPr lang="pl-PL" sz="1000" b="0" i="0" u="none" strike="noStrike" baseline="0" dirty="0" smtClean="0">
                          <a:latin typeface="Calibri" panose="020F0502020204030204" pitchFamily="34" charset="0"/>
                        </a:rPr>
                        <a:t>Zmianę zapisu w Celu nr 1 projektu na „Ustandaryzowanie i ułatwienie prowadzenia strony www, w ramach rozbudowy Portalu RP, kolejnym jednostkom administracji i podmiotom wykonującym zadania publiczne”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</a:t>
                      </a:r>
                      <a:r>
                        <a:rPr lang="pl-PL" sz="1000" baseline="0" dirty="0" smtClean="0">
                          <a:solidFill>
                            <a:srgbClr val="002060"/>
                          </a:solidFill>
                        </a:rPr>
                        <a:t> w całości</a:t>
                      </a:r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000" b="0" i="0" u="none" strike="noStrike" baseline="0" dirty="0" smtClean="0">
                          <a:latin typeface="Calibri" panose="020F0502020204030204" pitchFamily="34" charset="0"/>
                        </a:rPr>
                        <a:t>Przeformułowanie nazw produktów końcowych na:</a:t>
                      </a:r>
                    </a:p>
                    <a:p>
                      <a:pPr algn="l"/>
                      <a:r>
                        <a:rPr lang="pl-PL" sz="1000" b="0" i="0" u="none" strike="noStrike" baseline="0" dirty="0" smtClean="0">
                          <a:latin typeface="CourierNewPSMT"/>
                        </a:rPr>
                        <a:t>- </a:t>
                      </a:r>
                      <a:r>
                        <a:rPr lang="pl-PL" sz="1000" b="0" i="0" u="none" strike="noStrike" baseline="0" dirty="0" smtClean="0">
                          <a:latin typeface="Calibri" panose="020F0502020204030204" pitchFamily="34" charset="0"/>
                        </a:rPr>
                        <a:t>migracja stron internetowych (portali) instytucji,</a:t>
                      </a:r>
                    </a:p>
                    <a:p>
                      <a:pPr algn="l"/>
                      <a:r>
                        <a:rPr lang="pl-PL" sz="1000" b="0" i="0" u="none" strike="noStrike" baseline="0" dirty="0" smtClean="0">
                          <a:latin typeface="CourierNewPSMT"/>
                        </a:rPr>
                        <a:t>- </a:t>
                      </a:r>
                      <a:r>
                        <a:rPr lang="pl-PL" sz="1000" b="0" i="0" u="none" strike="noStrike" baseline="0" dirty="0" smtClean="0">
                          <a:latin typeface="Calibri" panose="020F0502020204030204" pitchFamily="34" charset="0"/>
                        </a:rPr>
                        <a:t>usługa integracji stron internetowych (portali) samorządów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 częściowo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O ile nie przeformułowano</a:t>
                      </a:r>
                      <a:r>
                        <a:rPr lang="pl-PL" sz="1000" baseline="0" dirty="0" smtClean="0">
                          <a:solidFill>
                            <a:srgbClr val="002060"/>
                          </a:solidFill>
                        </a:rPr>
                        <a:t> nazw produktów zgodnie z zaleceniami KRMC   o tyle zadania produktowe zostały wykonane w projekcie w całości.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170">
                <a:tc>
                  <a:txBody>
                    <a:bodyPr/>
                    <a:lstStyle/>
                    <a:p>
                      <a:pPr algn="l"/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Poprawienie diagramów kooperacji – niezgodność kolorów z legendą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 w całości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Zmianę </a:t>
                      </a:r>
                      <a:r>
                        <a:rPr lang="pl-PL" sz="10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mitygacji</a:t>
                      </a:r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ryzyka 5.1 :”Brak wdrożenia KAP”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</a:t>
                      </a:r>
                      <a:r>
                        <a:rPr lang="pl-PL" sz="1000" baseline="0" dirty="0" smtClean="0">
                          <a:solidFill>
                            <a:srgbClr val="002060"/>
                          </a:solidFill>
                        </a:rPr>
                        <a:t> częściowo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Projekt</a:t>
                      </a:r>
                      <a:r>
                        <a:rPr lang="pl-PL" sz="1000" baseline="0" dirty="0" smtClean="0">
                          <a:solidFill>
                            <a:srgbClr val="002060"/>
                          </a:solidFill>
                        </a:rPr>
                        <a:t> KAP jest oddzielnym projektem więc nie mieliśmy wpływu na jego realizację, natomiast zmniejszono ryzyko po stronie Portalu RP przygotowując mechanizm integracji (mini KAP)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1490">
                <a:tc>
                  <a:txBody>
                    <a:bodyPr/>
                    <a:lstStyle/>
                    <a:p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Określenie działań zaradczych dla ryzyka 5.2. „Problemy wydajnościowe systemu”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 w całości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3730">
                <a:tc>
                  <a:txBody>
                    <a:bodyPr/>
                    <a:lstStyle/>
                    <a:p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Zaprojektowanie odpowiedniego modułu </a:t>
                      </a:r>
                      <a:r>
                        <a:rPr lang="pl-PL" sz="10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metainformacji</a:t>
                      </a:r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wspierającego funkcjonowanie Portalu i jego skuteczną eksploatację przez użytkowników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</a:t>
                      </a:r>
                      <a:r>
                        <a:rPr lang="pl-PL" sz="1000" baseline="0" dirty="0" smtClean="0">
                          <a:solidFill>
                            <a:srgbClr val="002060"/>
                          </a:solidFill>
                        </a:rPr>
                        <a:t> w całości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Dokładniejsze opisanie roli Portalu RP, jako bramy administracji publicznej i zapewniającej dostęp do oferowanych danych i usług administracji publicznej - docelowo do wszystkich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Wykonane w całości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115">
                <a:tc>
                  <a:txBody>
                    <a:bodyPr/>
                    <a:lstStyle/>
                    <a:p>
                      <a:pPr algn="l"/>
                      <a:r>
                        <a:rPr lang="pl-PL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Synchronizację zakończenia projektów KAP i Portal RP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Nie wykonano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rgbClr val="002060"/>
                          </a:solidFill>
                        </a:rPr>
                        <a:t>Brak gotowości KAP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6644" y="116902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21690" y="2110118"/>
            <a:ext cx="11159587" cy="103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Okres trwałości</a:t>
            </a:r>
            <a:r>
              <a:rPr lang="pl-PL" sz="1600" b="1" dirty="0" smtClean="0">
                <a:solidFill>
                  <a:srgbClr val="002060"/>
                </a:solidFill>
              </a:rPr>
              <a:t>: </a:t>
            </a:r>
            <a:r>
              <a:rPr lang="pl-PL" sz="1600" dirty="0" smtClean="0">
                <a:solidFill>
                  <a:srgbClr val="002060"/>
                </a:solidFill>
              </a:rPr>
              <a:t>5 lat od daty zatwierdzenia wniosku o płatność</a:t>
            </a:r>
            <a:endParaRPr lang="pl-PL" sz="16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Źródło finansowania utrzymania produktów projektu</a:t>
            </a:r>
            <a:r>
              <a:rPr lang="pl-PL" sz="1600" dirty="0">
                <a:solidFill>
                  <a:srgbClr val="002060"/>
                </a:solidFill>
              </a:rPr>
              <a:t>: </a:t>
            </a:r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pl-PL" sz="1600" dirty="0" smtClean="0">
                <a:solidFill>
                  <a:schemeClr val="accent1">
                    <a:lumMod val="50000"/>
                  </a:schemeClr>
                </a:solidFill>
              </a:rPr>
              <a:t>udżet </a:t>
            </a:r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państwa cz. 27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Najważniejsze ryzyka:</a:t>
            </a:r>
            <a:endParaRPr lang="pl-PL" sz="1600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568411"/>
              </p:ext>
            </p:extLst>
          </p:nvPr>
        </p:nvGraphicFramePr>
        <p:xfrm>
          <a:off x="636887" y="3576238"/>
          <a:ext cx="1072919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974"/>
                <a:gridCol w="1455576"/>
                <a:gridCol w="2286000"/>
                <a:gridCol w="48626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Problemy</a:t>
                      </a:r>
                    </a:p>
                    <a:p>
                      <a:r>
                        <a:rPr lang="pl-PL" sz="1600" dirty="0" smtClean="0"/>
                        <a:t>wydajnościowe</a:t>
                      </a:r>
                    </a:p>
                    <a:p>
                      <a:r>
                        <a:rPr lang="pl-PL" sz="1600" dirty="0" smtClean="0"/>
                        <a:t>systemu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mała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niskie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Na poziomie technologicznym</a:t>
                      </a:r>
                    </a:p>
                    <a:p>
                      <a:r>
                        <a:rPr lang="pl-PL" sz="1600" dirty="0" smtClean="0"/>
                        <a:t>(wybór alternatywnej technologii lub podział systemu </a:t>
                      </a:r>
                      <a:r>
                        <a:rPr lang="pl-PL" sz="1600" dirty="0" smtClean="0"/>
                        <a:t> na </a:t>
                      </a:r>
                      <a:r>
                        <a:rPr lang="pl-PL" sz="1600" dirty="0" smtClean="0"/>
                        <a:t>kilka podsystemów).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Niska jakość opisów</a:t>
                      </a:r>
                    </a:p>
                    <a:p>
                      <a:r>
                        <a:rPr lang="pl-PL" sz="1600" dirty="0" smtClean="0"/>
                        <a:t>usług (do czasu</a:t>
                      </a:r>
                    </a:p>
                    <a:p>
                      <a:r>
                        <a:rPr lang="pl-PL" sz="1600" dirty="0" smtClean="0"/>
                        <a:t>wdrożenia KAP)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duża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niskie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Szkolenia dla reaktorów, badania UX.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5df3a10b-8748-402e-bef4-aee373db4dbb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3236</TotalTime>
  <Words>713</Words>
  <Application>Microsoft Office PowerPoint</Application>
  <PresentationFormat>Panoramiczny</PresentationFormat>
  <Paragraphs>165</Paragraphs>
  <Slides>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CourierNewPSMT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107</cp:revision>
  <dcterms:created xsi:type="dcterms:W3CDTF">2017-01-27T12:50:17Z</dcterms:created>
  <dcterms:modified xsi:type="dcterms:W3CDTF">2023-07-06T11:28:00Z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