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9" r:id="rId3"/>
    <p:sldId id="260" r:id="rId4"/>
    <p:sldId id="261" r:id="rId5"/>
    <p:sldId id="262" r:id="rId6"/>
    <p:sldId id="264" r:id="rId7"/>
    <p:sldId id="266" r:id="rId8"/>
    <p:sldId id="265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263848007906823"/>
          <c:y val="4.1801307195996291E-2"/>
          <c:w val="0.77858467274020959"/>
          <c:h val="0.8962628150218099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Arkusz1!$C$1</c:f>
              <c:strCache>
                <c:ptCount val="1"/>
                <c:pt idx="0">
                  <c:v>Kolumna2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>
              <a:innerShdw blurRad="114300">
                <a:schemeClr val="accent3">
                  <a:tint val="65000"/>
                </a:schemeClr>
              </a:innerShdw>
            </a:effectLst>
          </c:spPr>
          <c:invertIfNegative val="0"/>
          <c:cat>
            <c:strRef>
              <c:f>Arkusz1!$A$2:$A$5</c:f>
              <c:strCache>
                <c:ptCount val="3"/>
                <c:pt idx="0">
                  <c:v>Jednostki o profilu medycznym</c:v>
                </c:pt>
                <c:pt idx="1">
                  <c:v>Pozostałe podmioty</c:v>
                </c:pt>
                <c:pt idx="2">
                  <c:v>Ogółem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20</c:v>
                </c:pt>
                <c:pt idx="1">
                  <c:v>80</c:v>
                </c:pt>
                <c:pt idx="2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BB-4DBD-8BB4-1DEFAA4AC58C}"/>
            </c:ext>
          </c:extLst>
        </c:ser>
        <c:ser>
          <c:idx val="1"/>
          <c:order val="1"/>
          <c:tx>
            <c:strRef>
              <c:f>Arkusz1!$D$1</c:f>
              <c:strCache>
                <c:ptCount val="1"/>
                <c:pt idx="0">
                  <c:v>Kolumna1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cat>
            <c:strRef>
              <c:f>Arkusz1!$A$2:$A$5</c:f>
              <c:strCache>
                <c:ptCount val="3"/>
                <c:pt idx="0">
                  <c:v>Jednostki o profilu medycznym</c:v>
                </c:pt>
                <c:pt idx="1">
                  <c:v>Pozostałe podmioty</c:v>
                </c:pt>
                <c:pt idx="2">
                  <c:v>Ogółem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ABB-4DBD-8BB4-1DEFAA4AC58C}"/>
            </c:ext>
          </c:extLst>
        </c:ser>
        <c:ser>
          <c:idx val="2"/>
          <c:order val="2"/>
          <c:tx>
            <c:strRef>
              <c:f>Arkusz1!$E$1</c:f>
              <c:strCache>
                <c:ptCount val="1"/>
                <c:pt idx="0">
                  <c:v>Procenty</c:v>
                </c:pt>
              </c:strCache>
            </c:strRef>
          </c:tx>
          <c:spPr>
            <a:noFill/>
            <a:ln>
              <a:noFill/>
            </a:ln>
            <a:effectLst>
              <a:innerShdw blurRad="114300">
                <a:schemeClr val="accent3">
                  <a:shade val="65000"/>
                </a:schemeClr>
              </a:innerShdw>
            </a:effectLst>
          </c:spPr>
          <c:invertIfNegative val="0"/>
          <c:dLbls>
            <c:dLbl>
              <c:idx val="0"/>
              <c:layout>
                <c:manualLayout>
                  <c:x val="-1.8867087126320077E-2"/>
                  <c:y val="7.053970589324373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ABB-4DBD-8BB4-1DEFAA4AC58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9309029570557003E-2"/>
                  <c:y val="7.315228759299341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ABB-4DBD-8BB4-1DEFAA4AC58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8252534187304047E-2"/>
                  <c:y val="6.270196079399444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ABB-4DBD-8BB4-1DEFAA4AC58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3"/>
                <c:pt idx="0">
                  <c:v>Jednostki o profilu medycznym</c:v>
                </c:pt>
                <c:pt idx="1">
                  <c:v>Pozostałe podmioty</c:v>
                </c:pt>
                <c:pt idx="2">
                  <c:v>Ogółem</c:v>
                </c:pt>
              </c:strCache>
            </c:strRef>
          </c:cat>
          <c:val>
            <c:numRef>
              <c:f>Arkusz1!$E$2:$E$5</c:f>
              <c:numCache>
                <c:formatCode>0%</c:formatCode>
                <c:ptCount val="4"/>
                <c:pt idx="0">
                  <c:v>0.2</c:v>
                </c:pt>
                <c:pt idx="1">
                  <c:v>0.8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ABB-4DBD-8BB4-1DEFAA4AC5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"/>
        <c:axId val="312215384"/>
        <c:axId val="312215808"/>
      </c:barChart>
      <c:catAx>
        <c:axId val="312215384"/>
        <c:scaling>
          <c:orientation val="minMax"/>
        </c:scaling>
        <c:delete val="0"/>
        <c:axPos val="l"/>
        <c:numFmt formatCode="0.00%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2215808"/>
        <c:crosses val="autoZero"/>
        <c:auto val="0"/>
        <c:lblAlgn val="ctr"/>
        <c:lblOffset val="100"/>
        <c:noMultiLvlLbl val="0"/>
      </c:catAx>
      <c:valAx>
        <c:axId val="312215808"/>
        <c:scaling>
          <c:orientation val="minMax"/>
        </c:scaling>
        <c:delete val="0"/>
        <c:axPos val="b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2215384"/>
        <c:crosses val="autoZero"/>
        <c:crossBetween val="between"/>
      </c:valAx>
      <c:spPr>
        <a:noFill/>
        <a:ln>
          <a:noFill/>
          <a:prstDash val="dashDot"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4EE682-276C-496A-A1F2-C4FA27210BA0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73E811B-116C-4E89-B6A9-AB192BB2A4AF}">
      <dgm:prSet phldrT="[Tekst]"/>
      <dgm:spPr>
        <a:solidFill>
          <a:schemeClr val="tx1">
            <a:lumMod val="50000"/>
            <a:lumOff val="50000"/>
            <a:alpha val="40000"/>
          </a:schemeClr>
        </a:solidFill>
      </dgm:spPr>
      <dgm:t>
        <a:bodyPr/>
        <a:lstStyle/>
        <a:p>
          <a:r>
            <a:rPr lang="pl-PL" dirty="0">
              <a:latin typeface="Garamond" panose="02020404030301010803" pitchFamily="18" charset="0"/>
            </a:rPr>
            <a:t>Opublikowanie projektu ustawy o Agencji Badań Medycznych – 14.09.2018 r.</a:t>
          </a:r>
          <a:endParaRPr lang="pl-PL" dirty="0"/>
        </a:p>
      </dgm:t>
    </dgm:pt>
    <dgm:pt modelId="{2A56A7C2-E9BA-4B8B-A06F-0844882AC991}" type="parTrans" cxnId="{92270A40-B1C3-456E-8029-54CE8B453EB1}">
      <dgm:prSet/>
      <dgm:spPr/>
      <dgm:t>
        <a:bodyPr/>
        <a:lstStyle/>
        <a:p>
          <a:endParaRPr lang="pl-PL"/>
        </a:p>
      </dgm:t>
    </dgm:pt>
    <dgm:pt modelId="{794824D3-32CF-4D9F-A884-EDC164696F4E}" type="sibTrans" cxnId="{92270A40-B1C3-456E-8029-54CE8B453EB1}">
      <dgm:prSet/>
      <dgm:spPr/>
      <dgm:t>
        <a:bodyPr/>
        <a:lstStyle/>
        <a:p>
          <a:endParaRPr lang="pl-PL"/>
        </a:p>
      </dgm:t>
    </dgm:pt>
    <dgm:pt modelId="{7B189EAE-53B1-4C8F-A95F-9B151908E9FA}">
      <dgm:prSet phldrT="[Tekst]"/>
      <dgm:spPr>
        <a:solidFill>
          <a:schemeClr val="tx1">
            <a:lumMod val="50000"/>
            <a:lumOff val="50000"/>
            <a:alpha val="40000"/>
          </a:schemeClr>
        </a:solidFill>
      </dgm:spPr>
      <dgm:t>
        <a:bodyPr/>
        <a:lstStyle/>
        <a:p>
          <a:r>
            <a:rPr lang="pl-PL" dirty="0">
              <a:latin typeface="Garamond" panose="02020404030301010803" pitchFamily="18" charset="0"/>
            </a:rPr>
            <a:t>Zakończenie konsultacji społecznych – 15.10.2018 r.</a:t>
          </a:r>
          <a:endParaRPr lang="pl-PL" dirty="0"/>
        </a:p>
      </dgm:t>
    </dgm:pt>
    <dgm:pt modelId="{DF3F075A-6ADA-41D7-960F-07D909FC70F5}" type="parTrans" cxnId="{B1D74205-F1AC-48A6-B8EF-FF29BBB5471F}">
      <dgm:prSet/>
      <dgm:spPr/>
      <dgm:t>
        <a:bodyPr/>
        <a:lstStyle/>
        <a:p>
          <a:endParaRPr lang="pl-PL"/>
        </a:p>
      </dgm:t>
    </dgm:pt>
    <dgm:pt modelId="{942740CA-A33E-496A-B592-457CD69622D2}" type="sibTrans" cxnId="{B1D74205-F1AC-48A6-B8EF-FF29BBB5471F}">
      <dgm:prSet/>
      <dgm:spPr/>
      <dgm:t>
        <a:bodyPr/>
        <a:lstStyle/>
        <a:p>
          <a:endParaRPr lang="pl-PL"/>
        </a:p>
      </dgm:t>
    </dgm:pt>
    <dgm:pt modelId="{5748B453-B33E-4C74-965F-B268F7FB3247}">
      <dgm:prSet phldrT="[Tekst]"/>
      <dgm:spPr/>
      <dgm:t>
        <a:bodyPr/>
        <a:lstStyle/>
        <a:p>
          <a:r>
            <a:rPr lang="pl-PL" dirty="0">
              <a:latin typeface="Garamond" panose="02020404030301010803" pitchFamily="18" charset="0"/>
            </a:rPr>
            <a:t>Etap prac parlamentarnych  - listopad/grudzień 2018 r.</a:t>
          </a:r>
          <a:endParaRPr lang="pl-PL" dirty="0"/>
        </a:p>
      </dgm:t>
    </dgm:pt>
    <dgm:pt modelId="{FA82CA48-1576-451C-A512-E5D188077352}" type="parTrans" cxnId="{F5632818-BE1D-494F-9AAC-0BBDD57ABC82}">
      <dgm:prSet/>
      <dgm:spPr/>
      <dgm:t>
        <a:bodyPr/>
        <a:lstStyle/>
        <a:p>
          <a:endParaRPr lang="pl-PL"/>
        </a:p>
      </dgm:t>
    </dgm:pt>
    <dgm:pt modelId="{6C437506-64D6-4694-B326-DDE9DC8C0764}" type="sibTrans" cxnId="{F5632818-BE1D-494F-9AAC-0BBDD57ABC82}">
      <dgm:prSet/>
      <dgm:spPr/>
      <dgm:t>
        <a:bodyPr/>
        <a:lstStyle/>
        <a:p>
          <a:endParaRPr lang="pl-PL"/>
        </a:p>
      </dgm:t>
    </dgm:pt>
    <dgm:pt modelId="{F87C2008-56D5-45D3-A5CA-B687B9F0C2FD}">
      <dgm:prSet phldrT="[Tekst]"/>
      <dgm:spPr/>
      <dgm:t>
        <a:bodyPr/>
        <a:lstStyle/>
        <a:p>
          <a:r>
            <a:rPr lang="pl-PL" dirty="0">
              <a:latin typeface="Garamond" panose="02020404030301010803" pitchFamily="18" charset="0"/>
            </a:rPr>
            <a:t>Uruchomienie Agencji Badań Medycznych –  I kwartał 2019 r.</a:t>
          </a:r>
          <a:endParaRPr lang="pl-PL" dirty="0"/>
        </a:p>
      </dgm:t>
    </dgm:pt>
    <dgm:pt modelId="{CD2DBF04-EF38-4771-ACDD-55CFB8D9847D}" type="parTrans" cxnId="{7883EEA5-876E-450B-B4DD-73F05ECB3EE7}">
      <dgm:prSet/>
      <dgm:spPr/>
      <dgm:t>
        <a:bodyPr/>
        <a:lstStyle/>
        <a:p>
          <a:endParaRPr lang="pl-PL"/>
        </a:p>
      </dgm:t>
    </dgm:pt>
    <dgm:pt modelId="{326E1ACC-F421-4AEE-BE54-17CF5CBB412C}" type="sibTrans" cxnId="{7883EEA5-876E-450B-B4DD-73F05ECB3EE7}">
      <dgm:prSet/>
      <dgm:spPr/>
      <dgm:t>
        <a:bodyPr/>
        <a:lstStyle/>
        <a:p>
          <a:endParaRPr lang="pl-PL"/>
        </a:p>
      </dgm:t>
    </dgm:pt>
    <dgm:pt modelId="{94D4F350-6347-44F4-AA71-A3CDE5879A6E}">
      <dgm:prSet phldrT="[Tekst]"/>
      <dgm:spPr/>
      <dgm:t>
        <a:bodyPr/>
        <a:lstStyle/>
        <a:p>
          <a:r>
            <a:rPr lang="pl-PL" dirty="0">
              <a:latin typeface="Garamond" panose="02020404030301010803" pitchFamily="18" charset="0"/>
            </a:rPr>
            <a:t>Uruchomienie pierwszych konkursów – poł. 2019 r. </a:t>
          </a:r>
          <a:endParaRPr lang="pl-PL" dirty="0"/>
        </a:p>
      </dgm:t>
    </dgm:pt>
    <dgm:pt modelId="{04713135-C1EF-4E5F-A0A7-3F0793911E75}" type="parTrans" cxnId="{05E34FC2-2AE2-4F63-9AC4-3E3D54192515}">
      <dgm:prSet/>
      <dgm:spPr/>
      <dgm:t>
        <a:bodyPr/>
        <a:lstStyle/>
        <a:p>
          <a:endParaRPr lang="pl-PL"/>
        </a:p>
      </dgm:t>
    </dgm:pt>
    <dgm:pt modelId="{A16F3A93-5F2C-4DC9-8DFB-5DE1B5EFA9A9}" type="sibTrans" cxnId="{05E34FC2-2AE2-4F63-9AC4-3E3D54192515}">
      <dgm:prSet/>
      <dgm:spPr/>
      <dgm:t>
        <a:bodyPr/>
        <a:lstStyle/>
        <a:p>
          <a:endParaRPr lang="pl-PL"/>
        </a:p>
      </dgm:t>
    </dgm:pt>
    <dgm:pt modelId="{8E6CE9D7-F165-49F2-ABEB-1FF1A47A6EFB}" type="pres">
      <dgm:prSet presAssocID="{514EE682-276C-496A-A1F2-C4FA27210BA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61C0E66-56E3-4540-839C-3E961F59F6CC}" type="pres">
      <dgm:prSet presAssocID="{173E811B-116C-4E89-B6A9-AB192BB2A4AF}" presName="composite" presStyleCnt="0"/>
      <dgm:spPr/>
    </dgm:pt>
    <dgm:pt modelId="{AE9ABCD5-2D45-4E14-908C-AEC630A46230}" type="pres">
      <dgm:prSet presAssocID="{173E811B-116C-4E89-B6A9-AB192BB2A4AF}" presName="rect1" presStyleLbl="trAlignAcc1" presStyleIdx="0" presStyleCnt="5" custScaleX="207572" custLinFactNeighborX="-2316" custLinFactNeighborY="-2923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DBB6F47-9209-4E84-ADBD-6492D3D33931}" type="pres">
      <dgm:prSet presAssocID="{173E811B-116C-4E89-B6A9-AB192BB2A4AF}" presName="rect2" presStyleLbl="fgImgPlace1" presStyleIdx="0" presStyleCnt="5" custLinFactX="-100000" custLinFactNeighborX="-193789" custLinFactNeighborY="-1467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1D1D40A3-90A0-4A5A-9291-29647745E7EB}" type="pres">
      <dgm:prSet presAssocID="{794824D3-32CF-4D9F-A884-EDC164696F4E}" presName="sibTrans" presStyleCnt="0"/>
      <dgm:spPr/>
    </dgm:pt>
    <dgm:pt modelId="{3F5996D4-E1D9-4264-A777-E9CFCB26EF46}" type="pres">
      <dgm:prSet presAssocID="{7B189EAE-53B1-4C8F-A95F-9B151908E9FA}" presName="composite" presStyleCnt="0"/>
      <dgm:spPr/>
    </dgm:pt>
    <dgm:pt modelId="{4B47BA6A-03EA-41CD-A119-3576214609E1}" type="pres">
      <dgm:prSet presAssocID="{7B189EAE-53B1-4C8F-A95F-9B151908E9FA}" presName="rect1" presStyleLbl="trAlignAcc1" presStyleIdx="1" presStyleCnt="5" custScaleX="207572" custLinFactNeighborX="-2316" custLinFactNeighborY="-2923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508F453-3555-4521-BDCB-5735497A4A7D}" type="pres">
      <dgm:prSet presAssocID="{7B189EAE-53B1-4C8F-A95F-9B151908E9FA}" presName="rect2" presStyleLbl="fgImgPlace1" presStyleIdx="1" presStyleCnt="5" custLinFactX="-100000" custLinFactNeighborX="-196480" custLinFactNeighborY="-2217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B296056C-2F90-4C8C-A65D-0902F0504C39}" type="pres">
      <dgm:prSet presAssocID="{942740CA-A33E-496A-B592-457CD69622D2}" presName="sibTrans" presStyleCnt="0"/>
      <dgm:spPr/>
    </dgm:pt>
    <dgm:pt modelId="{97DF8F3F-E03D-41D5-B815-439358378D8B}" type="pres">
      <dgm:prSet presAssocID="{5748B453-B33E-4C74-965F-B268F7FB3247}" presName="composite" presStyleCnt="0"/>
      <dgm:spPr/>
    </dgm:pt>
    <dgm:pt modelId="{7D4B2BA9-DFEE-4E39-9721-FB3246325557}" type="pres">
      <dgm:prSet presAssocID="{5748B453-B33E-4C74-965F-B268F7FB3247}" presName="rect1" presStyleLbl="trAlignAcc1" presStyleIdx="2" presStyleCnt="5" custScaleX="207572" custLinFactNeighborX="-2316" custLinFactNeighborY="-2923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34066B2-8881-428F-B845-2BBD19288FE2}" type="pres">
      <dgm:prSet presAssocID="{5748B453-B33E-4C74-965F-B268F7FB3247}" presName="rect2" presStyleLbl="fgImgPlace1" presStyleIdx="2" presStyleCnt="5" custLinFactX="-100000" custLinFactNeighborX="-196480" custLinFactNeighborY="-2343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57E6CEB0-1787-469E-918F-23AE8B04C5C3}" type="pres">
      <dgm:prSet presAssocID="{6C437506-64D6-4694-B326-DDE9DC8C0764}" presName="sibTrans" presStyleCnt="0"/>
      <dgm:spPr/>
    </dgm:pt>
    <dgm:pt modelId="{E368CC8B-57CF-4ED7-BFFD-77E692A89D12}" type="pres">
      <dgm:prSet presAssocID="{F87C2008-56D5-45D3-A5CA-B687B9F0C2FD}" presName="composite" presStyleCnt="0"/>
      <dgm:spPr/>
    </dgm:pt>
    <dgm:pt modelId="{3EC61488-0D11-42DC-BEBE-4C4CEC5AFF86}" type="pres">
      <dgm:prSet presAssocID="{F87C2008-56D5-45D3-A5CA-B687B9F0C2FD}" presName="rect1" presStyleLbl="trAlignAcc1" presStyleIdx="3" presStyleCnt="5" custScaleX="207572" custLinFactNeighborX="-2316" custLinFactNeighborY="-2923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53DA71B-0170-474F-ABBD-0E572CEDA02C}" type="pres">
      <dgm:prSet presAssocID="{F87C2008-56D5-45D3-A5CA-B687B9F0C2FD}" presName="rect2" presStyleLbl="fgImgPlace1" presStyleIdx="3" presStyleCnt="5" custLinFactX="-100000" custLinFactNeighborX="-195464" custLinFactNeighborY="-2326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B762B372-3924-4C95-80E8-DF48355DB026}" type="pres">
      <dgm:prSet presAssocID="{326E1ACC-F421-4AEE-BE54-17CF5CBB412C}" presName="sibTrans" presStyleCnt="0"/>
      <dgm:spPr/>
    </dgm:pt>
    <dgm:pt modelId="{F9817752-34B3-4AFF-A7C8-8A7C5925CDFF}" type="pres">
      <dgm:prSet presAssocID="{94D4F350-6347-44F4-AA71-A3CDE5879A6E}" presName="composite" presStyleCnt="0"/>
      <dgm:spPr/>
    </dgm:pt>
    <dgm:pt modelId="{7469E5AA-64FB-4EC2-AE3B-D4AB94C39F55}" type="pres">
      <dgm:prSet presAssocID="{94D4F350-6347-44F4-AA71-A3CDE5879A6E}" presName="rect1" presStyleLbl="trAlignAcc1" presStyleIdx="4" presStyleCnt="5" custScaleX="207572" custLinFactNeighborX="-2316" custLinFactNeighborY="-2923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D6D9127-6DDE-4356-926A-D2C77B7BB9BE}" type="pres">
      <dgm:prSet presAssocID="{94D4F350-6347-44F4-AA71-A3CDE5879A6E}" presName="rect2" presStyleLbl="fgImgPlace1" presStyleIdx="4" presStyleCnt="5" custLinFactX="-100000" custLinFactNeighborX="-195464" custLinFactNeighborY="-2397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</dgm:ptLst>
  <dgm:cxnLst>
    <dgm:cxn modelId="{05E34FC2-2AE2-4F63-9AC4-3E3D54192515}" srcId="{514EE682-276C-496A-A1F2-C4FA27210BA0}" destId="{94D4F350-6347-44F4-AA71-A3CDE5879A6E}" srcOrd="4" destOrd="0" parTransId="{04713135-C1EF-4E5F-A0A7-3F0793911E75}" sibTransId="{A16F3A93-5F2C-4DC9-8DFB-5DE1B5EFA9A9}"/>
    <dgm:cxn modelId="{B1D74205-F1AC-48A6-B8EF-FF29BBB5471F}" srcId="{514EE682-276C-496A-A1F2-C4FA27210BA0}" destId="{7B189EAE-53B1-4C8F-A95F-9B151908E9FA}" srcOrd="1" destOrd="0" parTransId="{DF3F075A-6ADA-41D7-960F-07D909FC70F5}" sibTransId="{942740CA-A33E-496A-B592-457CD69622D2}"/>
    <dgm:cxn modelId="{559FE62B-D92D-4BD9-9CAA-5B37CA12DBE9}" type="presOf" srcId="{F87C2008-56D5-45D3-A5CA-B687B9F0C2FD}" destId="{3EC61488-0D11-42DC-BEBE-4C4CEC5AFF86}" srcOrd="0" destOrd="0" presId="urn:microsoft.com/office/officeart/2008/layout/PictureStrips"/>
    <dgm:cxn modelId="{F5632818-BE1D-494F-9AAC-0BBDD57ABC82}" srcId="{514EE682-276C-496A-A1F2-C4FA27210BA0}" destId="{5748B453-B33E-4C74-965F-B268F7FB3247}" srcOrd="2" destOrd="0" parTransId="{FA82CA48-1576-451C-A512-E5D188077352}" sibTransId="{6C437506-64D6-4694-B326-DDE9DC8C0764}"/>
    <dgm:cxn modelId="{08B96187-7F3B-4BD2-AD24-C8D848F05A79}" type="presOf" srcId="{7B189EAE-53B1-4C8F-A95F-9B151908E9FA}" destId="{4B47BA6A-03EA-41CD-A119-3576214609E1}" srcOrd="0" destOrd="0" presId="urn:microsoft.com/office/officeart/2008/layout/PictureStrips"/>
    <dgm:cxn modelId="{CF0D9D2E-9EF4-45BB-A35B-E3B0CCCB93F4}" type="presOf" srcId="{94D4F350-6347-44F4-AA71-A3CDE5879A6E}" destId="{7469E5AA-64FB-4EC2-AE3B-D4AB94C39F55}" srcOrd="0" destOrd="0" presId="urn:microsoft.com/office/officeart/2008/layout/PictureStrips"/>
    <dgm:cxn modelId="{92270A40-B1C3-456E-8029-54CE8B453EB1}" srcId="{514EE682-276C-496A-A1F2-C4FA27210BA0}" destId="{173E811B-116C-4E89-B6A9-AB192BB2A4AF}" srcOrd="0" destOrd="0" parTransId="{2A56A7C2-E9BA-4B8B-A06F-0844882AC991}" sibTransId="{794824D3-32CF-4D9F-A884-EDC164696F4E}"/>
    <dgm:cxn modelId="{EF566F5E-771C-409A-8329-F58135DD41D3}" type="presOf" srcId="{5748B453-B33E-4C74-965F-B268F7FB3247}" destId="{7D4B2BA9-DFEE-4E39-9721-FB3246325557}" srcOrd="0" destOrd="0" presId="urn:microsoft.com/office/officeart/2008/layout/PictureStrips"/>
    <dgm:cxn modelId="{7883EEA5-876E-450B-B4DD-73F05ECB3EE7}" srcId="{514EE682-276C-496A-A1F2-C4FA27210BA0}" destId="{F87C2008-56D5-45D3-A5CA-B687B9F0C2FD}" srcOrd="3" destOrd="0" parTransId="{CD2DBF04-EF38-4771-ACDD-55CFB8D9847D}" sibTransId="{326E1ACC-F421-4AEE-BE54-17CF5CBB412C}"/>
    <dgm:cxn modelId="{D65B168C-BBB7-462B-BD0F-A66ECCDF9B93}" type="presOf" srcId="{173E811B-116C-4E89-B6A9-AB192BB2A4AF}" destId="{AE9ABCD5-2D45-4E14-908C-AEC630A46230}" srcOrd="0" destOrd="0" presId="urn:microsoft.com/office/officeart/2008/layout/PictureStrips"/>
    <dgm:cxn modelId="{34FEC93A-FE0F-458D-B88E-41BD5C52AF2D}" type="presOf" srcId="{514EE682-276C-496A-A1F2-C4FA27210BA0}" destId="{8E6CE9D7-F165-49F2-ABEB-1FF1A47A6EFB}" srcOrd="0" destOrd="0" presId="urn:microsoft.com/office/officeart/2008/layout/PictureStrips"/>
    <dgm:cxn modelId="{A8210DB8-6214-4B60-A265-2DE772D43674}" type="presParOf" srcId="{8E6CE9D7-F165-49F2-ABEB-1FF1A47A6EFB}" destId="{461C0E66-56E3-4540-839C-3E961F59F6CC}" srcOrd="0" destOrd="0" presId="urn:microsoft.com/office/officeart/2008/layout/PictureStrips"/>
    <dgm:cxn modelId="{BD73BC1B-0A2E-41DB-A646-17F67F135E10}" type="presParOf" srcId="{461C0E66-56E3-4540-839C-3E961F59F6CC}" destId="{AE9ABCD5-2D45-4E14-908C-AEC630A46230}" srcOrd="0" destOrd="0" presId="urn:microsoft.com/office/officeart/2008/layout/PictureStrips"/>
    <dgm:cxn modelId="{480FF995-6619-4B69-BEFD-1EA11009FAEC}" type="presParOf" srcId="{461C0E66-56E3-4540-839C-3E961F59F6CC}" destId="{5DBB6F47-9209-4E84-ADBD-6492D3D33931}" srcOrd="1" destOrd="0" presId="urn:microsoft.com/office/officeart/2008/layout/PictureStrips"/>
    <dgm:cxn modelId="{CC10AAE5-9CE3-4855-B4B7-462A2F2A60BC}" type="presParOf" srcId="{8E6CE9D7-F165-49F2-ABEB-1FF1A47A6EFB}" destId="{1D1D40A3-90A0-4A5A-9291-29647745E7EB}" srcOrd="1" destOrd="0" presId="urn:microsoft.com/office/officeart/2008/layout/PictureStrips"/>
    <dgm:cxn modelId="{E620C2EE-2FDF-4285-8CD7-CFF19C28CBE4}" type="presParOf" srcId="{8E6CE9D7-F165-49F2-ABEB-1FF1A47A6EFB}" destId="{3F5996D4-E1D9-4264-A777-E9CFCB26EF46}" srcOrd="2" destOrd="0" presId="urn:microsoft.com/office/officeart/2008/layout/PictureStrips"/>
    <dgm:cxn modelId="{32BE1B7C-C207-4D26-9B6A-345FCE2341AA}" type="presParOf" srcId="{3F5996D4-E1D9-4264-A777-E9CFCB26EF46}" destId="{4B47BA6A-03EA-41CD-A119-3576214609E1}" srcOrd="0" destOrd="0" presId="urn:microsoft.com/office/officeart/2008/layout/PictureStrips"/>
    <dgm:cxn modelId="{FD968612-6DAC-452D-894E-731FD53394E1}" type="presParOf" srcId="{3F5996D4-E1D9-4264-A777-E9CFCB26EF46}" destId="{1508F453-3555-4521-BDCB-5735497A4A7D}" srcOrd="1" destOrd="0" presId="urn:microsoft.com/office/officeart/2008/layout/PictureStrips"/>
    <dgm:cxn modelId="{F2467E17-5D45-4BBD-9DC8-C67BC37F6D9F}" type="presParOf" srcId="{8E6CE9D7-F165-49F2-ABEB-1FF1A47A6EFB}" destId="{B296056C-2F90-4C8C-A65D-0902F0504C39}" srcOrd="3" destOrd="0" presId="urn:microsoft.com/office/officeart/2008/layout/PictureStrips"/>
    <dgm:cxn modelId="{B525A857-A0A8-4F32-A22F-B9F7547D8CA2}" type="presParOf" srcId="{8E6CE9D7-F165-49F2-ABEB-1FF1A47A6EFB}" destId="{97DF8F3F-E03D-41D5-B815-439358378D8B}" srcOrd="4" destOrd="0" presId="urn:microsoft.com/office/officeart/2008/layout/PictureStrips"/>
    <dgm:cxn modelId="{F4FCE41B-5E37-4459-945E-BA1DA402CD23}" type="presParOf" srcId="{97DF8F3F-E03D-41D5-B815-439358378D8B}" destId="{7D4B2BA9-DFEE-4E39-9721-FB3246325557}" srcOrd="0" destOrd="0" presId="urn:microsoft.com/office/officeart/2008/layout/PictureStrips"/>
    <dgm:cxn modelId="{A89ADE46-509D-477D-8190-FA05DA71B619}" type="presParOf" srcId="{97DF8F3F-E03D-41D5-B815-439358378D8B}" destId="{834066B2-8881-428F-B845-2BBD19288FE2}" srcOrd="1" destOrd="0" presId="urn:microsoft.com/office/officeart/2008/layout/PictureStrips"/>
    <dgm:cxn modelId="{D6D8CABC-73D3-428C-825B-4D994E90FF55}" type="presParOf" srcId="{8E6CE9D7-F165-49F2-ABEB-1FF1A47A6EFB}" destId="{57E6CEB0-1787-469E-918F-23AE8B04C5C3}" srcOrd="5" destOrd="0" presId="urn:microsoft.com/office/officeart/2008/layout/PictureStrips"/>
    <dgm:cxn modelId="{8938DFFA-BDD5-4FF5-A519-67BDBDB4B132}" type="presParOf" srcId="{8E6CE9D7-F165-49F2-ABEB-1FF1A47A6EFB}" destId="{E368CC8B-57CF-4ED7-BFFD-77E692A89D12}" srcOrd="6" destOrd="0" presId="urn:microsoft.com/office/officeart/2008/layout/PictureStrips"/>
    <dgm:cxn modelId="{1A48C1BE-3209-467E-A552-0D50FDF74338}" type="presParOf" srcId="{E368CC8B-57CF-4ED7-BFFD-77E692A89D12}" destId="{3EC61488-0D11-42DC-BEBE-4C4CEC5AFF86}" srcOrd="0" destOrd="0" presId="urn:microsoft.com/office/officeart/2008/layout/PictureStrips"/>
    <dgm:cxn modelId="{3DDCB1B7-C703-4EDF-8A78-2F7395B3AF2A}" type="presParOf" srcId="{E368CC8B-57CF-4ED7-BFFD-77E692A89D12}" destId="{053DA71B-0170-474F-ABBD-0E572CEDA02C}" srcOrd="1" destOrd="0" presId="urn:microsoft.com/office/officeart/2008/layout/PictureStrips"/>
    <dgm:cxn modelId="{CFA5B66E-F6BE-4D60-805F-CFC55EA7C582}" type="presParOf" srcId="{8E6CE9D7-F165-49F2-ABEB-1FF1A47A6EFB}" destId="{B762B372-3924-4C95-80E8-DF48355DB026}" srcOrd="7" destOrd="0" presId="urn:microsoft.com/office/officeart/2008/layout/PictureStrips"/>
    <dgm:cxn modelId="{04C2E275-532E-4A9E-9F93-3DCC188B0769}" type="presParOf" srcId="{8E6CE9D7-F165-49F2-ABEB-1FF1A47A6EFB}" destId="{F9817752-34B3-4AFF-A7C8-8A7C5925CDFF}" srcOrd="8" destOrd="0" presId="urn:microsoft.com/office/officeart/2008/layout/PictureStrips"/>
    <dgm:cxn modelId="{9FDAE17B-A336-4AA1-8ADA-ABB98EE807BE}" type="presParOf" srcId="{F9817752-34B3-4AFF-A7C8-8A7C5925CDFF}" destId="{7469E5AA-64FB-4EC2-AE3B-D4AB94C39F55}" srcOrd="0" destOrd="0" presId="urn:microsoft.com/office/officeart/2008/layout/PictureStrips"/>
    <dgm:cxn modelId="{60D08729-D23B-4C77-A4BB-FE6817524639}" type="presParOf" srcId="{F9817752-34B3-4AFF-A7C8-8A7C5925CDFF}" destId="{6D6D9127-6DDE-4356-926A-D2C77B7BB9BE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9ABCD5-2D45-4E14-908C-AEC630A46230}">
      <dsp:nvSpPr>
        <dsp:cNvPr id="0" name=""/>
        <dsp:cNvSpPr/>
      </dsp:nvSpPr>
      <dsp:spPr>
        <a:xfrm>
          <a:off x="1547097" y="26545"/>
          <a:ext cx="5279597" cy="794844"/>
        </a:xfrm>
        <a:prstGeom prst="rect">
          <a:avLst/>
        </a:prstGeom>
        <a:solidFill>
          <a:schemeClr val="tx1">
            <a:lumMod val="50000"/>
            <a:lumOff val="50000"/>
            <a:alpha val="4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8375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>
              <a:latin typeface="Garamond" panose="02020404030301010803" pitchFamily="18" charset="0"/>
            </a:rPr>
            <a:t>Opublikowanie projektu ustawy o Agencji Badań Medycznych – 14.09.2018 r.</a:t>
          </a:r>
          <a:endParaRPr lang="pl-PL" sz="2200" kern="1200" dirty="0"/>
        </a:p>
      </dsp:txBody>
      <dsp:txXfrm>
        <a:off x="1547097" y="26545"/>
        <a:ext cx="5279597" cy="794844"/>
      </dsp:txXfrm>
    </dsp:sp>
    <dsp:sp modelId="{5DBB6F47-9209-4E84-ADBD-6492D3D33931}">
      <dsp:nvSpPr>
        <dsp:cNvPr id="0" name=""/>
        <dsp:cNvSpPr/>
      </dsp:nvSpPr>
      <dsp:spPr>
        <a:xfrm>
          <a:off x="1233458" y="21614"/>
          <a:ext cx="556391" cy="83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47BA6A-03EA-41CD-A119-3576214609E1}">
      <dsp:nvSpPr>
        <dsp:cNvPr id="0" name=""/>
        <dsp:cNvSpPr/>
      </dsp:nvSpPr>
      <dsp:spPr>
        <a:xfrm>
          <a:off x="1547097" y="1027165"/>
          <a:ext cx="5279597" cy="794844"/>
        </a:xfrm>
        <a:prstGeom prst="rect">
          <a:avLst/>
        </a:prstGeom>
        <a:solidFill>
          <a:schemeClr val="tx1">
            <a:lumMod val="50000"/>
            <a:lumOff val="50000"/>
            <a:alpha val="4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8375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>
              <a:latin typeface="Garamond" panose="02020404030301010803" pitchFamily="18" charset="0"/>
            </a:rPr>
            <a:t>Zakończenie konsultacji społecznych – 15.10.2018 r.</a:t>
          </a:r>
          <a:endParaRPr lang="pl-PL" sz="2200" kern="1200" dirty="0"/>
        </a:p>
      </dsp:txBody>
      <dsp:txXfrm>
        <a:off x="1547097" y="1027165"/>
        <a:ext cx="5279597" cy="794844"/>
      </dsp:txXfrm>
    </dsp:sp>
    <dsp:sp modelId="{1508F453-3555-4521-BDCB-5735497A4A7D}">
      <dsp:nvSpPr>
        <dsp:cNvPr id="0" name=""/>
        <dsp:cNvSpPr/>
      </dsp:nvSpPr>
      <dsp:spPr>
        <a:xfrm>
          <a:off x="1218485" y="959624"/>
          <a:ext cx="556391" cy="83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4B2BA9-DFEE-4E39-9721-FB3246325557}">
      <dsp:nvSpPr>
        <dsp:cNvPr id="0" name=""/>
        <dsp:cNvSpPr/>
      </dsp:nvSpPr>
      <dsp:spPr>
        <a:xfrm>
          <a:off x="1547097" y="2027786"/>
          <a:ext cx="5279597" cy="79484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8375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>
              <a:latin typeface="Garamond" panose="02020404030301010803" pitchFamily="18" charset="0"/>
            </a:rPr>
            <a:t>Etap prac parlamentarnych  - listopad/grudzień 2018 r.</a:t>
          </a:r>
          <a:endParaRPr lang="pl-PL" sz="2200" kern="1200" dirty="0"/>
        </a:p>
      </dsp:txBody>
      <dsp:txXfrm>
        <a:off x="1547097" y="2027786"/>
        <a:ext cx="5279597" cy="794844"/>
      </dsp:txXfrm>
    </dsp:sp>
    <dsp:sp modelId="{834066B2-8881-428F-B845-2BBD19288FE2}">
      <dsp:nvSpPr>
        <dsp:cNvPr id="0" name=""/>
        <dsp:cNvSpPr/>
      </dsp:nvSpPr>
      <dsp:spPr>
        <a:xfrm>
          <a:off x="1218485" y="1949754"/>
          <a:ext cx="556391" cy="83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C61488-0D11-42DC-BEBE-4C4CEC5AFF86}">
      <dsp:nvSpPr>
        <dsp:cNvPr id="0" name=""/>
        <dsp:cNvSpPr/>
      </dsp:nvSpPr>
      <dsp:spPr>
        <a:xfrm>
          <a:off x="1547097" y="3028407"/>
          <a:ext cx="5279597" cy="79484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8375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>
              <a:latin typeface="Garamond" panose="02020404030301010803" pitchFamily="18" charset="0"/>
            </a:rPr>
            <a:t>Uruchomienie Agencji Badań Medycznych –  I kwartał 2019 r.</a:t>
          </a:r>
          <a:endParaRPr lang="pl-PL" sz="2200" kern="1200" dirty="0"/>
        </a:p>
      </dsp:txBody>
      <dsp:txXfrm>
        <a:off x="1547097" y="3028407"/>
        <a:ext cx="5279597" cy="794844"/>
      </dsp:txXfrm>
    </dsp:sp>
    <dsp:sp modelId="{053DA71B-0170-474F-ABBD-0E572CEDA02C}">
      <dsp:nvSpPr>
        <dsp:cNvPr id="0" name=""/>
        <dsp:cNvSpPr/>
      </dsp:nvSpPr>
      <dsp:spPr>
        <a:xfrm>
          <a:off x="1224138" y="2951769"/>
          <a:ext cx="556391" cy="83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69E5AA-64FB-4EC2-AE3B-D4AB94C39F55}">
      <dsp:nvSpPr>
        <dsp:cNvPr id="0" name=""/>
        <dsp:cNvSpPr/>
      </dsp:nvSpPr>
      <dsp:spPr>
        <a:xfrm>
          <a:off x="1547097" y="4029027"/>
          <a:ext cx="5279597" cy="79484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8375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>
              <a:latin typeface="Garamond" panose="02020404030301010803" pitchFamily="18" charset="0"/>
            </a:rPr>
            <a:t>Uruchomienie pierwszych konkursów – poł. 2019 r. </a:t>
          </a:r>
          <a:endParaRPr lang="pl-PL" sz="2200" kern="1200" dirty="0"/>
        </a:p>
      </dsp:txBody>
      <dsp:txXfrm>
        <a:off x="1547097" y="4029027"/>
        <a:ext cx="5279597" cy="794844"/>
      </dsp:txXfrm>
    </dsp:sp>
    <dsp:sp modelId="{6D6D9127-6DDE-4356-926A-D2C77B7BB9BE}">
      <dsp:nvSpPr>
        <dsp:cNvPr id="0" name=""/>
        <dsp:cNvSpPr/>
      </dsp:nvSpPr>
      <dsp:spPr>
        <a:xfrm>
          <a:off x="1224138" y="3946481"/>
          <a:ext cx="556391" cy="83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0650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9090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6412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7552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1865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457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570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1860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4938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3212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651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9426B-756C-49AA-B1E1-16C1BB212762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9D5E3-FEFE-4B79-8F86-8E192785B0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468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9.svg"/><Relationship Id="rId7" Type="http://schemas.openxmlformats.org/officeDocument/2006/relationships/diagramColors" Target="../diagrams/colors1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r.sierpinski@mz.gov.p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-sa/3.0/" TargetMode="External"/><Relationship Id="rId5" Type="http://schemas.openxmlformats.org/officeDocument/2006/relationships/hyperlink" Target="http://gentleadult7227.wikidot.com/" TargetMode="Externa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sv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C1ED242-8317-4835-8158-23ADD864B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2095" y="1842973"/>
            <a:ext cx="4964029" cy="2171700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dirty="0">
                <a:latin typeface="+mn-lt"/>
              </a:rPr>
              <a:t>A</a:t>
            </a:r>
            <a:r>
              <a:rPr lang="pl-PL" sz="4000" dirty="0">
                <a:latin typeface="+mn-lt"/>
              </a:rPr>
              <a:t>GENCJA </a:t>
            </a:r>
            <a:br>
              <a:rPr lang="pl-PL" sz="4000" dirty="0">
                <a:latin typeface="+mn-lt"/>
              </a:rPr>
            </a:br>
            <a:r>
              <a:rPr lang="pl-PL" sz="4000" dirty="0">
                <a:latin typeface="+mn-lt"/>
              </a:rPr>
              <a:t>BADAŃ MEDYCZNYCH </a:t>
            </a:r>
            <a:endParaRPr lang="en-US" sz="4000" dirty="0">
              <a:latin typeface="+mn-lt"/>
            </a:endParaRPr>
          </a:p>
        </p:txBody>
      </p:sp>
      <p:pic>
        <p:nvPicPr>
          <p:cNvPr id="14" name="Obraz 13" descr="Obraz zawierający tekst&#10;&#10;Opis wygenerowany automatycznie">
            <a:extLst>
              <a:ext uri="{FF2B5EF4-FFF2-40B4-BE49-F238E27FC236}">
                <a16:creationId xmlns:a16="http://schemas.microsoft.com/office/drawing/2014/main" xmlns="" id="{C23B0B59-8A1C-443D-86E5-5F3E5AD258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" r="891"/>
          <a:stretch/>
        </p:blipFill>
        <p:spPr>
          <a:xfrm>
            <a:off x="4654296" y="10"/>
            <a:ext cx="7537704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579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xmlns="" id="{F475DBBE-C0EE-4CFB-918B-ECB995160A0F}"/>
              </a:ext>
            </a:extLst>
          </p:cNvPr>
          <p:cNvSpPr/>
          <p:nvPr/>
        </p:nvSpPr>
        <p:spPr>
          <a:xfrm>
            <a:off x="120086" y="171698"/>
            <a:ext cx="11934825" cy="6591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626F5EEE-BB33-49DB-9E3A-02F75564F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2110633"/>
            <a:ext cx="11186556" cy="4123912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pl-PL" sz="2400" dirty="0">
                <a:solidFill>
                  <a:prstClr val="black"/>
                </a:solidFill>
                <a:latin typeface="Garamond" panose="02020404030301010803" pitchFamily="18" charset="0"/>
              </a:rPr>
              <a:t>W skład Rady wchodzi od 12 do 15 członków.</a:t>
            </a:r>
          </a:p>
          <a:p>
            <a:pPr marL="0" indent="0">
              <a:buNone/>
            </a:pPr>
            <a:r>
              <a:rPr lang="pl-PL" sz="2400" dirty="0">
                <a:solidFill>
                  <a:prstClr val="black"/>
                </a:solidFill>
                <a:latin typeface="Garamond" panose="02020404030301010803" pitchFamily="18" charset="0"/>
              </a:rPr>
              <a:t>Prawo zgłaszania kandydatów do Rady Agencji będą mieli:</a:t>
            </a:r>
          </a:p>
          <a:p>
            <a:pPr lvl="1"/>
            <a:r>
              <a:rPr lang="pl-PL" dirty="0">
                <a:solidFill>
                  <a:prstClr val="black"/>
                </a:solidFill>
                <a:latin typeface="Garamond" panose="02020404030301010803" pitchFamily="18" charset="0"/>
              </a:rPr>
              <a:t>minister właściwy do spraw nauki; minister właściwy do spraw gospodarki, Minister Obrony Narodowej i minister właściwy do spraw wewnętrznych;</a:t>
            </a:r>
          </a:p>
          <a:p>
            <a:pPr lvl="1"/>
            <a:r>
              <a:rPr lang="pl-PL" dirty="0">
                <a:solidFill>
                  <a:prstClr val="black"/>
                </a:solidFill>
                <a:latin typeface="Garamond" panose="02020404030301010803" pitchFamily="18" charset="0"/>
              </a:rPr>
              <a:t>Konferencja Rektorów Akademickich Uczelni Medycznych;</a:t>
            </a:r>
          </a:p>
          <a:p>
            <a:pPr lvl="1"/>
            <a:r>
              <a:rPr lang="pl-PL" dirty="0">
                <a:solidFill>
                  <a:prstClr val="black"/>
                </a:solidFill>
                <a:latin typeface="Garamond" panose="02020404030301010803" pitchFamily="18" charset="0"/>
              </a:rPr>
              <a:t>wspólnie dyrektorzy instytutów badawczych nadzorowanych przez ministra właściwego do spraw zdrowia;</a:t>
            </a:r>
          </a:p>
          <a:p>
            <a:pPr lvl="1"/>
            <a:r>
              <a:rPr lang="pl-PL" dirty="0">
                <a:solidFill>
                  <a:prstClr val="black"/>
                </a:solidFill>
                <a:latin typeface="Garamond" panose="02020404030301010803" pitchFamily="18" charset="0"/>
              </a:rPr>
              <a:t>Prezes Narodowego Funduszu Zdrowia;</a:t>
            </a:r>
          </a:p>
          <a:p>
            <a:pPr lvl="1"/>
            <a:r>
              <a:rPr lang="pl-PL" dirty="0">
                <a:solidFill>
                  <a:prstClr val="black"/>
                </a:solidFill>
                <a:latin typeface="Garamond" panose="02020404030301010803" pitchFamily="18" charset="0"/>
              </a:rPr>
              <a:t>Prezes Agencji Oceny Technologii Medycznych i Taryfikacji;</a:t>
            </a:r>
          </a:p>
          <a:p>
            <a:pPr lvl="1"/>
            <a:r>
              <a:rPr lang="pl-PL" dirty="0">
                <a:solidFill>
                  <a:prstClr val="black"/>
                </a:solidFill>
                <a:latin typeface="Garamond" panose="02020404030301010803" pitchFamily="18" charset="0"/>
              </a:rPr>
              <a:t>Dyrektor Centrum Monitorowania Jakości w Ochronie Zdrowia.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5" name="Grafika 4" descr="Uścisk dłoni">
            <a:extLst>
              <a:ext uri="{FF2B5EF4-FFF2-40B4-BE49-F238E27FC236}">
                <a16:creationId xmlns:a16="http://schemas.microsoft.com/office/drawing/2014/main" xmlns="" id="{3C277A93-4059-4F62-8E9E-E5A29BB632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71128" y="605641"/>
            <a:ext cx="1179241" cy="1179241"/>
          </a:xfrm>
          <a:prstGeom prst="rect">
            <a:avLst/>
          </a:prstGeom>
        </p:spPr>
      </p:pic>
      <p:sp>
        <p:nvSpPr>
          <p:cNvPr id="9" name="Tytuł 1">
            <a:extLst>
              <a:ext uri="{FF2B5EF4-FFF2-40B4-BE49-F238E27FC236}">
                <a16:creationId xmlns:a16="http://schemas.microsoft.com/office/drawing/2014/main" xmlns="" id="{C9172BE8-D432-49CA-918A-6152B6DAC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050" y="225632"/>
            <a:ext cx="9535886" cy="1061295"/>
          </a:xfrm>
        </p:spPr>
        <p:txBody>
          <a:bodyPr>
            <a:normAutofit/>
          </a:bodyPr>
          <a:lstStyle/>
          <a:p>
            <a:endParaRPr lang="pl-PL" sz="3600" dirty="0"/>
          </a:p>
        </p:txBody>
      </p:sp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xmlns="" id="{3ADD0E6E-FAEB-4372-8503-2FE7E9132451}"/>
              </a:ext>
            </a:extLst>
          </p:cNvPr>
          <p:cNvSpPr txBox="1">
            <a:spLocks/>
          </p:cNvSpPr>
          <p:nvPr/>
        </p:nvSpPr>
        <p:spPr>
          <a:xfrm>
            <a:off x="1816810" y="953201"/>
            <a:ext cx="5450890" cy="7093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3600" b="1" dirty="0">
                <a:solidFill>
                  <a:schemeClr val="accent1">
                    <a:lumMod val="75000"/>
                  </a:schemeClr>
                </a:solidFill>
              </a:rPr>
              <a:t>Agencja Badań Medycznych</a:t>
            </a:r>
            <a:endParaRPr lang="pl-PL" sz="2000" dirty="0"/>
          </a:p>
          <a:p>
            <a:pPr marL="0" indent="0">
              <a:buFont typeface="Arial" panose="020B0604020202020204" pitchFamily="34" charset="0"/>
              <a:buNone/>
            </a:pPr>
            <a:endParaRPr lang="pl-PL" sz="2000" b="1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096493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xmlns="" id="{3584947E-6798-4E3F-A052-AA927726DFF1}"/>
              </a:ext>
            </a:extLst>
          </p:cNvPr>
          <p:cNvSpPr/>
          <p:nvPr/>
        </p:nvSpPr>
        <p:spPr>
          <a:xfrm>
            <a:off x="120086" y="171698"/>
            <a:ext cx="11934825" cy="65913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DEEF019-9A57-4B89-833C-955CC57E6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83" y="1956253"/>
            <a:ext cx="5106390" cy="411203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buClr>
                <a:schemeClr val="accent1"/>
              </a:buClr>
              <a:buSzPct val="80000"/>
              <a:buFont typeface="Wingdings" panose="05000000000000000000" pitchFamily="2" charset="2"/>
              <a:buChar char="q"/>
            </a:pPr>
            <a:r>
              <a:rPr lang="pl-PL" dirty="0">
                <a:latin typeface="Garamond" panose="02020404030301010803" pitchFamily="18" charset="0"/>
              </a:rPr>
              <a:t> </a:t>
            </a:r>
            <a:r>
              <a:rPr lang="pl-PL" sz="2600" dirty="0">
                <a:latin typeface="Garamond" panose="02020404030301010803" pitchFamily="18" charset="0"/>
              </a:rPr>
              <a:t>Program  rozwój ośrodków badań  </a:t>
            </a:r>
            <a:br>
              <a:rPr lang="pl-PL" sz="2600" dirty="0">
                <a:latin typeface="Garamond" panose="02020404030301010803" pitchFamily="18" charset="0"/>
              </a:rPr>
            </a:br>
            <a:r>
              <a:rPr lang="pl-PL" sz="2600" dirty="0">
                <a:latin typeface="Garamond" panose="02020404030301010803" pitchFamily="18" charset="0"/>
              </a:rPr>
              <a:t>  klinicznych i badań klinicznych     </a:t>
            </a:r>
            <a:br>
              <a:rPr lang="pl-PL" sz="2600" dirty="0">
                <a:latin typeface="Garamond" panose="02020404030301010803" pitchFamily="18" charset="0"/>
              </a:rPr>
            </a:br>
            <a:r>
              <a:rPr lang="pl-PL" sz="2600" dirty="0">
                <a:latin typeface="Garamond" panose="02020404030301010803" pitchFamily="18" charset="0"/>
              </a:rPr>
              <a:t>  niekomercyjnych</a:t>
            </a:r>
            <a:r>
              <a:rPr lang="pl-PL" sz="2600" b="1" dirty="0">
                <a:latin typeface="Garamond" panose="02020404030301010803" pitchFamily="18" charset="0"/>
              </a:rPr>
              <a:t> </a:t>
            </a:r>
            <a:r>
              <a:rPr lang="pl-PL" sz="2600" dirty="0">
                <a:latin typeface="Garamond" panose="02020404030301010803" pitchFamily="18" charset="0"/>
              </a:rPr>
              <a:t>w Polsce;</a:t>
            </a:r>
          </a:p>
          <a:p>
            <a:pPr lvl="0">
              <a:lnSpc>
                <a:spcPct val="110000"/>
              </a:lnSpc>
              <a:buClr>
                <a:schemeClr val="accent1"/>
              </a:buClr>
              <a:buSzPct val="80000"/>
              <a:buFont typeface="Wingdings" panose="05000000000000000000" pitchFamily="2" charset="2"/>
              <a:buChar char="q"/>
            </a:pPr>
            <a:r>
              <a:rPr lang="pl-PL" sz="2600" dirty="0">
                <a:latin typeface="Garamond" panose="02020404030301010803" pitchFamily="18" charset="0"/>
              </a:rPr>
              <a:t> Program rozwoju polskich  </a:t>
            </a:r>
            <a:br>
              <a:rPr lang="pl-PL" sz="2600" dirty="0">
                <a:latin typeface="Garamond" panose="02020404030301010803" pitchFamily="18" charset="0"/>
              </a:rPr>
            </a:br>
            <a:r>
              <a:rPr lang="pl-PL" sz="2600" dirty="0">
                <a:latin typeface="Garamond" panose="02020404030301010803" pitchFamily="18" charset="0"/>
              </a:rPr>
              <a:t> oryginalnych leków </a:t>
            </a:r>
            <a:br>
              <a:rPr lang="pl-PL" sz="2600" dirty="0">
                <a:latin typeface="Garamond" panose="02020404030301010803" pitchFamily="18" charset="0"/>
              </a:rPr>
            </a:br>
            <a:r>
              <a:rPr lang="pl-PL" sz="2600" dirty="0">
                <a:latin typeface="Garamond" panose="02020404030301010803" pitchFamily="18" charset="0"/>
              </a:rPr>
              <a:t> innowacyjnych;</a:t>
            </a:r>
          </a:p>
          <a:p>
            <a:pPr lvl="0">
              <a:lnSpc>
                <a:spcPct val="110000"/>
              </a:lnSpc>
              <a:buClr>
                <a:schemeClr val="accent1"/>
              </a:buClr>
              <a:buSzPct val="80000"/>
              <a:buFont typeface="Wingdings" panose="05000000000000000000" pitchFamily="2" charset="2"/>
              <a:buChar char="q"/>
            </a:pPr>
            <a:r>
              <a:rPr lang="pl-PL" sz="2600" dirty="0">
                <a:latin typeface="Garamond" panose="02020404030301010803" pitchFamily="18" charset="0"/>
              </a:rPr>
              <a:t> Program rozwoju badań  </a:t>
            </a:r>
            <a:br>
              <a:rPr lang="pl-PL" sz="2600" dirty="0">
                <a:latin typeface="Garamond" panose="02020404030301010803" pitchFamily="18" charset="0"/>
              </a:rPr>
            </a:br>
            <a:r>
              <a:rPr lang="pl-PL" sz="2600" dirty="0">
                <a:latin typeface="Garamond" panose="02020404030301010803" pitchFamily="18" charset="0"/>
              </a:rPr>
              <a:t> przedklinicznych;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AC6785B6-A595-42EB-A1EA-1E8137120599}"/>
              </a:ext>
            </a:extLst>
          </p:cNvPr>
          <p:cNvSpPr txBox="1">
            <a:spLocks/>
          </p:cNvSpPr>
          <p:nvPr/>
        </p:nvSpPr>
        <p:spPr>
          <a:xfrm>
            <a:off x="1805050" y="225632"/>
            <a:ext cx="9535886" cy="1061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3600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xmlns="" id="{46CFA075-5EF9-44A9-A10D-E1C778B987F9}"/>
              </a:ext>
            </a:extLst>
          </p:cNvPr>
          <p:cNvSpPr txBox="1">
            <a:spLocks/>
          </p:cNvSpPr>
          <p:nvPr/>
        </p:nvSpPr>
        <p:spPr>
          <a:xfrm>
            <a:off x="1816810" y="953201"/>
            <a:ext cx="5450890" cy="7093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3600" b="1" dirty="0">
                <a:solidFill>
                  <a:schemeClr val="accent1">
                    <a:lumMod val="75000"/>
                  </a:schemeClr>
                </a:solidFill>
              </a:rPr>
              <a:t>Agencja Badań Medycznych</a:t>
            </a:r>
            <a:endParaRPr lang="pl-PL" sz="2000" dirty="0"/>
          </a:p>
          <a:p>
            <a:pPr marL="0" indent="0">
              <a:buFont typeface="Arial" panose="020B0604020202020204" pitchFamily="34" charset="0"/>
              <a:buNone/>
            </a:pPr>
            <a:endParaRPr lang="pl-PL" sz="2000" b="1" dirty="0"/>
          </a:p>
          <a:p>
            <a:endParaRPr lang="pl-PL" sz="2000" dirty="0"/>
          </a:p>
        </p:txBody>
      </p:sp>
      <p:pic>
        <p:nvPicPr>
          <p:cNvPr id="7" name="Grafika 6" descr="Uścisk dłoni">
            <a:extLst>
              <a:ext uri="{FF2B5EF4-FFF2-40B4-BE49-F238E27FC236}">
                <a16:creationId xmlns:a16="http://schemas.microsoft.com/office/drawing/2014/main" xmlns="" id="{B0BD2030-5AB3-41F1-9EB9-03FEBE212C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71128" y="605641"/>
            <a:ext cx="1179241" cy="1179241"/>
          </a:xfrm>
          <a:prstGeom prst="rect">
            <a:avLst/>
          </a:prstGeom>
        </p:spPr>
      </p:pic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xmlns="" id="{35298E60-2FBF-4D3C-8E51-B115C2E9B63E}"/>
              </a:ext>
            </a:extLst>
          </p:cNvPr>
          <p:cNvSpPr txBox="1">
            <a:spLocks/>
          </p:cNvSpPr>
          <p:nvPr/>
        </p:nvSpPr>
        <p:spPr>
          <a:xfrm>
            <a:off x="5605154" y="1959430"/>
            <a:ext cx="6198918" cy="410886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Clr>
                <a:schemeClr val="accent1"/>
              </a:buClr>
              <a:buSzPct val="80000"/>
              <a:buFont typeface="Wingdings" panose="05000000000000000000" pitchFamily="2" charset="2"/>
              <a:buChar char="q"/>
            </a:pPr>
            <a:r>
              <a:rPr lang="pl-PL" dirty="0">
                <a:latin typeface="Garamond" panose="02020404030301010803" pitchFamily="18" charset="0"/>
              </a:rPr>
              <a:t>  Program rozwoju badań </a:t>
            </a:r>
            <a:br>
              <a:rPr lang="pl-PL" dirty="0">
                <a:latin typeface="Garamond" panose="02020404030301010803" pitchFamily="18" charset="0"/>
              </a:rPr>
            </a:br>
            <a:r>
              <a:rPr lang="pl-PL" dirty="0">
                <a:latin typeface="Garamond" panose="02020404030301010803" pitchFamily="18" charset="0"/>
              </a:rPr>
              <a:t> naukowych związanych z medycyną </a:t>
            </a:r>
            <a:br>
              <a:rPr lang="pl-PL" dirty="0">
                <a:latin typeface="Garamond" panose="02020404030301010803" pitchFamily="18" charset="0"/>
              </a:rPr>
            </a:br>
            <a:r>
              <a:rPr lang="pl-PL" dirty="0">
                <a:latin typeface="Garamond" panose="02020404030301010803" pitchFamily="18" charset="0"/>
              </a:rPr>
              <a:t> prewencyjną; </a:t>
            </a:r>
          </a:p>
          <a:p>
            <a:pPr>
              <a:lnSpc>
                <a:spcPct val="110000"/>
              </a:lnSpc>
              <a:buClr>
                <a:schemeClr val="accent1"/>
              </a:buClr>
              <a:buSzPct val="80000"/>
              <a:buFont typeface="Wingdings" panose="05000000000000000000" pitchFamily="2" charset="2"/>
              <a:buChar char="q"/>
            </a:pPr>
            <a:r>
              <a:rPr lang="pl-PL" dirty="0">
                <a:latin typeface="Garamond" panose="02020404030301010803" pitchFamily="18" charset="0"/>
              </a:rPr>
              <a:t>Program rozwoju robotyki w medycynie;</a:t>
            </a:r>
          </a:p>
          <a:p>
            <a:pPr>
              <a:lnSpc>
                <a:spcPct val="110000"/>
              </a:lnSpc>
              <a:buClr>
                <a:schemeClr val="accent1"/>
              </a:buClr>
              <a:buSzPct val="80000"/>
              <a:buFont typeface="Wingdings" panose="05000000000000000000" pitchFamily="2" charset="2"/>
              <a:buChar char="q"/>
            </a:pPr>
            <a:r>
              <a:rPr lang="pl-PL" dirty="0">
                <a:latin typeface="Garamond" panose="02020404030301010803" pitchFamily="18" charset="0"/>
              </a:rPr>
              <a:t> Program młodych talentów w medycynie – system granów dla naukowców przed 35 rokiem życia;</a:t>
            </a:r>
          </a:p>
          <a:p>
            <a:pPr>
              <a:lnSpc>
                <a:spcPct val="110000"/>
              </a:lnSpc>
              <a:buClr>
                <a:schemeClr val="accent1"/>
              </a:buClr>
              <a:buSzPct val="80000"/>
              <a:buFont typeface="Wingdings" panose="05000000000000000000" pitchFamily="2" charset="2"/>
              <a:buChar char="q"/>
            </a:pPr>
            <a:r>
              <a:rPr lang="pl-PL" dirty="0">
                <a:latin typeface="Garamond" panose="02020404030301010803" pitchFamily="18" charset="0"/>
              </a:rPr>
              <a:t> Program rozwoju inwestycji w obszarze </a:t>
            </a:r>
            <a:br>
              <a:rPr lang="pl-PL" dirty="0">
                <a:latin typeface="Garamond" panose="02020404030301010803" pitchFamily="18" charset="0"/>
              </a:rPr>
            </a:br>
            <a:r>
              <a:rPr lang="pl-PL" dirty="0">
                <a:latin typeface="Garamond" panose="02020404030301010803" pitchFamily="18" charset="0"/>
              </a:rPr>
              <a:t> innowacji w ochronie zdrowia.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8340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xmlns="" id="{60F0B9F3-66B1-4C3F-998A-22D0BE9A405C}"/>
              </a:ext>
            </a:extLst>
          </p:cNvPr>
          <p:cNvSpPr/>
          <p:nvPr/>
        </p:nvSpPr>
        <p:spPr>
          <a:xfrm>
            <a:off x="131961" y="147948"/>
            <a:ext cx="11934825" cy="65913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4" name="Grafika 3" descr="Kalendarz miesięczny">
            <a:extLst>
              <a:ext uri="{FF2B5EF4-FFF2-40B4-BE49-F238E27FC236}">
                <a16:creationId xmlns:a16="http://schemas.microsoft.com/office/drawing/2014/main" xmlns="" id="{6B67FAD0-8877-4A31-AE11-A8B51ABFD5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93903" y="195122"/>
            <a:ext cx="1238948" cy="1238948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xmlns="" id="{9EB6E312-6D9B-4283-A8D9-3CA28B56DFFF}"/>
              </a:ext>
            </a:extLst>
          </p:cNvPr>
          <p:cNvSpPr txBox="1">
            <a:spLocks/>
          </p:cNvSpPr>
          <p:nvPr/>
        </p:nvSpPr>
        <p:spPr>
          <a:xfrm>
            <a:off x="2066306" y="0"/>
            <a:ext cx="9535886" cy="1061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600" b="1" dirty="0"/>
              <a:t>Harmonogram</a:t>
            </a: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xmlns="" id="{B955987D-C010-4B4B-BC1B-5582220A73C8}"/>
              </a:ext>
            </a:extLst>
          </p:cNvPr>
          <p:cNvSpPr txBox="1">
            <a:spLocks/>
          </p:cNvSpPr>
          <p:nvPr/>
        </p:nvSpPr>
        <p:spPr>
          <a:xfrm>
            <a:off x="2113693" y="751320"/>
            <a:ext cx="5450890" cy="7093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3600" b="1" dirty="0">
                <a:solidFill>
                  <a:schemeClr val="accent1">
                    <a:lumMod val="75000"/>
                  </a:schemeClr>
                </a:solidFill>
              </a:rPr>
              <a:t>Agencji Badań Medycznych</a:t>
            </a:r>
            <a:endParaRPr lang="pl-PL" sz="2000" dirty="0"/>
          </a:p>
          <a:p>
            <a:pPr marL="0" indent="0">
              <a:buFont typeface="Arial" panose="020B0604020202020204" pitchFamily="34" charset="0"/>
              <a:buNone/>
            </a:pPr>
            <a:endParaRPr lang="pl-PL" sz="2000" b="1" dirty="0"/>
          </a:p>
          <a:p>
            <a:endParaRPr lang="pl-PL" sz="2000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xmlns="" id="{F1DA25C0-68EA-4518-BB23-CA4E053D4C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3337866"/>
              </p:ext>
            </p:extLst>
          </p:nvPr>
        </p:nvGraphicFramePr>
        <p:xfrm>
          <a:off x="1761198" y="1657648"/>
          <a:ext cx="8491608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47395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xmlns="" id="{F688FD25-AB90-418C-A1F8-532EDB3DBF7B}"/>
              </a:ext>
            </a:extLst>
          </p:cNvPr>
          <p:cNvSpPr/>
          <p:nvPr/>
        </p:nvSpPr>
        <p:spPr>
          <a:xfrm>
            <a:off x="108088" y="187188"/>
            <a:ext cx="11934825" cy="65913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F67582DB-2F86-49A4-A122-EEAF2EE7D3A4}"/>
              </a:ext>
            </a:extLst>
          </p:cNvPr>
          <p:cNvSpPr txBox="1"/>
          <p:nvPr/>
        </p:nvSpPr>
        <p:spPr>
          <a:xfrm>
            <a:off x="3756454" y="1672281"/>
            <a:ext cx="581492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/>
              <a:t>Dziękuję</a:t>
            </a:r>
          </a:p>
          <a:p>
            <a:endParaRPr lang="pl-PL" sz="2400" dirty="0"/>
          </a:p>
          <a:p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endParaRPr lang="pl-PL" sz="2400" dirty="0"/>
          </a:p>
          <a:p>
            <a:endParaRPr lang="pl-PL" sz="2400" dirty="0" smtClean="0"/>
          </a:p>
          <a:p>
            <a:r>
              <a:rPr lang="pl-PL" sz="2400" dirty="0" smtClean="0"/>
              <a:t>dr n. med. Radosław Sierpiński </a:t>
            </a:r>
          </a:p>
          <a:p>
            <a:r>
              <a:rPr lang="pl-PL" sz="2400" dirty="0" smtClean="0"/>
              <a:t>Doradca Ministra Zdrowia  </a:t>
            </a:r>
          </a:p>
          <a:p>
            <a:r>
              <a:rPr lang="pl-PL" sz="2400" dirty="0" smtClean="0">
                <a:hlinkClick r:id="rId2"/>
              </a:rPr>
              <a:t>r.sierpinski@mz.gov.pl</a:t>
            </a:r>
            <a:r>
              <a:rPr lang="pl-PL" sz="2400" dirty="0" smtClean="0"/>
              <a:t>	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982551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xmlns="" id="{80BFE71E-8545-4977-A80B-83CE3DEE6A7E}"/>
              </a:ext>
            </a:extLst>
          </p:cNvPr>
          <p:cNvSpPr/>
          <p:nvPr/>
        </p:nvSpPr>
        <p:spPr>
          <a:xfrm>
            <a:off x="128587" y="133350"/>
            <a:ext cx="11934825" cy="6591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xmlns="" id="{A6AD7C73-6C1D-4952-877F-CE110760D17A}"/>
              </a:ext>
            </a:extLst>
          </p:cNvPr>
          <p:cNvSpPr txBox="1">
            <a:spLocks/>
          </p:cNvSpPr>
          <p:nvPr/>
        </p:nvSpPr>
        <p:spPr>
          <a:xfrm>
            <a:off x="3733800" y="211177"/>
            <a:ext cx="5257800" cy="8746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PLAN PREZENTACJI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xmlns="" id="{C4762B85-A8AB-4103-8A80-3D49FD1DCD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356403"/>
              </p:ext>
            </p:extLst>
          </p:nvPr>
        </p:nvGraphicFramePr>
        <p:xfrm>
          <a:off x="1111699" y="1187425"/>
          <a:ext cx="9990310" cy="485556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990310">
                  <a:extLst>
                    <a:ext uri="{9D8B030D-6E8A-4147-A177-3AD203B41FA5}">
                      <a16:colId xmlns:a16="http://schemas.microsoft.com/office/drawing/2014/main" xmlns="" val="12897747"/>
                    </a:ext>
                  </a:extLst>
                </a:gridCol>
              </a:tblGrid>
              <a:tr h="1513777">
                <a:tc>
                  <a:txBody>
                    <a:bodyPr/>
                    <a:lstStyle/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6959099"/>
                  </a:ext>
                </a:extLst>
              </a:tr>
              <a:tr h="1229944">
                <a:tc>
                  <a:txBody>
                    <a:bodyPr/>
                    <a:lstStyle/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4379312"/>
                  </a:ext>
                </a:extLst>
              </a:tr>
              <a:tr h="1055922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28428135"/>
                  </a:ext>
                </a:extLst>
              </a:tr>
              <a:tr h="1055922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7078054"/>
                  </a:ext>
                </a:extLst>
              </a:tr>
            </a:tbl>
          </a:graphicData>
        </a:graphic>
      </p:graphicFrame>
      <p:pic>
        <p:nvPicPr>
          <p:cNvPr id="11" name="Grafika 10" descr="Dokument">
            <a:extLst>
              <a:ext uri="{FF2B5EF4-FFF2-40B4-BE49-F238E27FC236}">
                <a16:creationId xmlns:a16="http://schemas.microsoft.com/office/drawing/2014/main" xmlns="" id="{FC568708-5179-403B-8A0B-4AED85D43B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165644" y="1462165"/>
            <a:ext cx="981209" cy="981209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xmlns="" id="{4EF4055C-B974-4E0A-B13B-5300DE65DFBA}"/>
              </a:ext>
            </a:extLst>
          </p:cNvPr>
          <p:cNvSpPr txBox="1"/>
          <p:nvPr/>
        </p:nvSpPr>
        <p:spPr>
          <a:xfrm>
            <a:off x="2282787" y="1477125"/>
            <a:ext cx="8829161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lang="en-US" sz="2600" dirty="0"/>
              <a:t>Uzasadnienie </a:t>
            </a:r>
            <a:r>
              <a:rPr lang="en-US" sz="2600" dirty="0" err="1"/>
              <a:t>dla</a:t>
            </a:r>
            <a:r>
              <a:rPr lang="en-US" sz="2600" dirty="0"/>
              <a:t> </a:t>
            </a:r>
            <a:r>
              <a:rPr lang="en-US" sz="2600" dirty="0" err="1"/>
              <a:t>konieczności</a:t>
            </a:r>
            <a:r>
              <a:rPr lang="en-US" sz="2600" dirty="0"/>
              <a:t> </a:t>
            </a:r>
            <a:r>
              <a:rPr lang="en-US" sz="2600" dirty="0" err="1"/>
              <a:t>powstania</a:t>
            </a:r>
            <a:r>
              <a:rPr lang="en-US" sz="2600" dirty="0"/>
              <a:t> </a:t>
            </a:r>
            <a:r>
              <a:rPr lang="en-US" sz="2600" dirty="0" err="1"/>
              <a:t>Agencji</a:t>
            </a:r>
            <a:r>
              <a:rPr lang="en-US" sz="2600" dirty="0"/>
              <a:t> </a:t>
            </a:r>
            <a:r>
              <a:rPr lang="en-US" sz="2600" dirty="0" err="1"/>
              <a:t>Badań</a:t>
            </a:r>
            <a:r>
              <a:rPr lang="pl-PL" sz="2600" dirty="0"/>
              <a:t> </a:t>
            </a:r>
            <a:r>
              <a:rPr lang="en-US" sz="2600" dirty="0" err="1"/>
              <a:t>Medycznych</a:t>
            </a:r>
            <a:r>
              <a:rPr lang="en-US" sz="2600" dirty="0"/>
              <a:t> (ABM)</a:t>
            </a:r>
          </a:p>
        </p:txBody>
      </p:sp>
      <p:pic>
        <p:nvPicPr>
          <p:cNvPr id="13" name="Symbol zastępczy zawartości 31" descr="Lista kontrolna">
            <a:extLst>
              <a:ext uri="{FF2B5EF4-FFF2-40B4-BE49-F238E27FC236}">
                <a16:creationId xmlns:a16="http://schemas.microsoft.com/office/drawing/2014/main" xmlns="" id="{78ED8C5A-06EB-4C69-822C-6C5C77C3CD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157554" y="2718153"/>
            <a:ext cx="999237" cy="999237"/>
          </a:xfrm>
          <a:prstGeom prst="rect">
            <a:avLst/>
          </a:prstGeom>
        </p:spPr>
      </p:pic>
      <p:sp>
        <p:nvSpPr>
          <p:cNvPr id="14" name="pole tekstowe 13">
            <a:extLst>
              <a:ext uri="{FF2B5EF4-FFF2-40B4-BE49-F238E27FC236}">
                <a16:creationId xmlns:a16="http://schemas.microsoft.com/office/drawing/2014/main" xmlns="" id="{D1F8348C-2F7E-447F-B466-17240A9C67BA}"/>
              </a:ext>
            </a:extLst>
          </p:cNvPr>
          <p:cNvSpPr txBox="1"/>
          <p:nvPr/>
        </p:nvSpPr>
        <p:spPr>
          <a:xfrm>
            <a:off x="2372991" y="2875812"/>
            <a:ext cx="6676562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lang="pl-PL" sz="2600" dirty="0"/>
              <a:t>Analiza</a:t>
            </a:r>
            <a:endParaRPr lang="en-US" sz="2600" dirty="0"/>
          </a:p>
        </p:txBody>
      </p:sp>
      <p:pic>
        <p:nvPicPr>
          <p:cNvPr id="15" name="Grafika 14" descr="Uścisk dłoni">
            <a:extLst>
              <a:ext uri="{FF2B5EF4-FFF2-40B4-BE49-F238E27FC236}">
                <a16:creationId xmlns:a16="http://schemas.microsoft.com/office/drawing/2014/main" xmlns="" id="{D1AEB3B2-0698-4F4C-AE53-2013F639A01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116009" y="3792395"/>
            <a:ext cx="1100417" cy="1100417"/>
          </a:xfrm>
          <a:prstGeom prst="rect">
            <a:avLst/>
          </a:prstGeom>
        </p:spPr>
      </p:pic>
      <p:sp>
        <p:nvSpPr>
          <p:cNvPr id="16" name="pole tekstowe 15">
            <a:extLst>
              <a:ext uri="{FF2B5EF4-FFF2-40B4-BE49-F238E27FC236}">
                <a16:creationId xmlns:a16="http://schemas.microsoft.com/office/drawing/2014/main" xmlns="" id="{81B0299C-976D-42F3-AACF-3BA6B7C582F5}"/>
              </a:ext>
            </a:extLst>
          </p:cNvPr>
          <p:cNvSpPr txBox="1"/>
          <p:nvPr/>
        </p:nvSpPr>
        <p:spPr>
          <a:xfrm>
            <a:off x="2280647" y="4120994"/>
            <a:ext cx="4169850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lang="pl-PL" sz="2600" dirty="0"/>
              <a:t>Nasza organizacja</a:t>
            </a:r>
            <a:endParaRPr lang="en-US" sz="2600" dirty="0"/>
          </a:p>
        </p:txBody>
      </p:sp>
      <p:pic>
        <p:nvPicPr>
          <p:cNvPr id="17" name="Grafika 16" descr="Kalendarz miesięczny">
            <a:extLst>
              <a:ext uri="{FF2B5EF4-FFF2-40B4-BE49-F238E27FC236}">
                <a16:creationId xmlns:a16="http://schemas.microsoft.com/office/drawing/2014/main" xmlns="" id="{DE2A4C58-47D8-4C43-B7A2-45BDB13809C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1139706" y="4890051"/>
            <a:ext cx="971965" cy="971965"/>
          </a:xfrm>
          <a:prstGeom prst="rect">
            <a:avLst/>
          </a:prstGeom>
        </p:spPr>
      </p:pic>
      <p:sp>
        <p:nvSpPr>
          <p:cNvPr id="18" name="pole tekstowe 17">
            <a:extLst>
              <a:ext uri="{FF2B5EF4-FFF2-40B4-BE49-F238E27FC236}">
                <a16:creationId xmlns:a16="http://schemas.microsoft.com/office/drawing/2014/main" xmlns="" id="{7176E811-6131-42B3-AA30-EF9413B0750B}"/>
              </a:ext>
            </a:extLst>
          </p:cNvPr>
          <p:cNvSpPr txBox="1"/>
          <p:nvPr/>
        </p:nvSpPr>
        <p:spPr>
          <a:xfrm>
            <a:off x="2290171" y="5183652"/>
            <a:ext cx="2430916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lang="pl-PL" sz="2600" dirty="0"/>
              <a:t>Harmonogram</a:t>
            </a:r>
            <a:endParaRPr lang="en-US" sz="2600" dirty="0"/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xmlns="" id="{808E2EF7-11B2-41A0-BE9C-ED690D9177BC}"/>
              </a:ext>
            </a:extLst>
          </p:cNvPr>
          <p:cNvCxnSpPr>
            <a:cxnSpLocks/>
          </p:cNvCxnSpPr>
          <p:nvPr/>
        </p:nvCxnSpPr>
        <p:spPr>
          <a:xfrm>
            <a:off x="747297" y="1104284"/>
            <a:ext cx="1063371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973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xmlns="" id="{8FA640F6-546D-4AE5-A35E-7F76D853A8BC}"/>
              </a:ext>
            </a:extLst>
          </p:cNvPr>
          <p:cNvSpPr/>
          <p:nvPr/>
        </p:nvSpPr>
        <p:spPr>
          <a:xfrm>
            <a:off x="150850" y="134457"/>
            <a:ext cx="11934825" cy="6591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xmlns="" id="{50BAC52E-2B5F-499C-94DB-F27D51330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412750"/>
            <a:ext cx="9448800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Uzasadnienie </a:t>
            </a:r>
            <a:r>
              <a:rPr lang="en-US" sz="3600" b="1" dirty="0" err="1"/>
              <a:t>dla</a:t>
            </a:r>
            <a:r>
              <a:rPr lang="en-US" sz="3600" b="1" dirty="0"/>
              <a:t> </a:t>
            </a:r>
            <a:r>
              <a:rPr lang="en-US" sz="3600" b="1" dirty="0" err="1"/>
              <a:t>konieczności</a:t>
            </a:r>
            <a:r>
              <a:rPr lang="en-US" sz="3600" b="1" dirty="0"/>
              <a:t> </a:t>
            </a:r>
            <a:r>
              <a:rPr lang="en-US" sz="3600" b="1" dirty="0" err="1"/>
              <a:t>powstania</a:t>
            </a:r>
            <a:r>
              <a:rPr lang="en-US" sz="3600" b="1" dirty="0"/>
              <a:t> </a:t>
            </a:r>
            <a:r>
              <a:rPr lang="en-US" sz="3600" b="1" dirty="0" err="1"/>
              <a:t>Agencji</a:t>
            </a:r>
            <a:r>
              <a:rPr lang="en-US" sz="3600" b="1" dirty="0"/>
              <a:t> </a:t>
            </a:r>
            <a:r>
              <a:rPr lang="en-US" sz="3600" b="1" dirty="0" err="1"/>
              <a:t>Badań</a:t>
            </a:r>
            <a:r>
              <a:rPr lang="pl-PL" sz="3600" b="1" dirty="0"/>
              <a:t> </a:t>
            </a:r>
            <a:r>
              <a:rPr lang="en-US" sz="3600" b="1" dirty="0" err="1"/>
              <a:t>Medycznych</a:t>
            </a:r>
            <a:r>
              <a:rPr lang="en-US" sz="3600" b="1" dirty="0"/>
              <a:t> (</a:t>
            </a:r>
            <a:r>
              <a:rPr lang="pl-PL" sz="3600" b="1" dirty="0"/>
              <a:t>1/1</a:t>
            </a:r>
            <a:r>
              <a:rPr lang="en-US" sz="3600" b="1" dirty="0"/>
              <a:t>)</a:t>
            </a:r>
            <a:r>
              <a:rPr lang="pl-PL" sz="3600" b="1" dirty="0"/>
              <a:t>.</a:t>
            </a:r>
          </a:p>
        </p:txBody>
      </p:sp>
      <p:pic>
        <p:nvPicPr>
          <p:cNvPr id="9" name="Grafika 8" descr="Dokument">
            <a:extLst>
              <a:ext uri="{FF2B5EF4-FFF2-40B4-BE49-F238E27FC236}">
                <a16:creationId xmlns:a16="http://schemas.microsoft.com/office/drawing/2014/main" xmlns="" id="{B11CD33D-9568-4516-8009-8DD3396371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38175" y="376730"/>
            <a:ext cx="1279924" cy="1279924"/>
          </a:xfrm>
          <a:prstGeom prst="rect">
            <a:avLst/>
          </a:prstGeom>
        </p:spPr>
      </p:pic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xmlns="" id="{25678876-772B-42B8-A89F-E8F1C4534D60}"/>
              </a:ext>
            </a:extLst>
          </p:cNvPr>
          <p:cNvCxnSpPr>
            <a:cxnSpLocks/>
          </p:cNvCxnSpPr>
          <p:nvPr/>
        </p:nvCxnSpPr>
        <p:spPr>
          <a:xfrm>
            <a:off x="657845" y="1710571"/>
            <a:ext cx="1063371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Grafika 15" descr="Ptaszek">
            <a:extLst>
              <a:ext uri="{FF2B5EF4-FFF2-40B4-BE49-F238E27FC236}">
                <a16:creationId xmlns:a16="http://schemas.microsoft.com/office/drawing/2014/main" xmlns="" id="{62140B44-51E1-44C0-9BD8-0E1FDFF299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79039" y="1929810"/>
            <a:ext cx="428624" cy="428624"/>
          </a:xfrm>
          <a:prstGeom prst="rect">
            <a:avLst/>
          </a:prstGeom>
        </p:spPr>
      </p:pic>
      <p:pic>
        <p:nvPicPr>
          <p:cNvPr id="17" name="Grafika 16" descr="Ptaszek">
            <a:extLst>
              <a:ext uri="{FF2B5EF4-FFF2-40B4-BE49-F238E27FC236}">
                <a16:creationId xmlns:a16="http://schemas.microsoft.com/office/drawing/2014/main" xmlns="" id="{A2A98644-FD62-4F97-90FE-1DBCD557E45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77518" y="2885045"/>
            <a:ext cx="428624" cy="428624"/>
          </a:xfrm>
          <a:prstGeom prst="rect">
            <a:avLst/>
          </a:prstGeom>
        </p:spPr>
      </p:pic>
      <p:pic>
        <p:nvPicPr>
          <p:cNvPr id="19" name="Grafika 18" descr="Ptaszek">
            <a:extLst>
              <a:ext uri="{FF2B5EF4-FFF2-40B4-BE49-F238E27FC236}">
                <a16:creationId xmlns:a16="http://schemas.microsoft.com/office/drawing/2014/main" xmlns="" id="{BCED1358-2D43-441E-B92F-E06E9C9BBA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92986" y="4023374"/>
            <a:ext cx="428624" cy="428624"/>
          </a:xfrm>
          <a:prstGeom prst="rect">
            <a:avLst/>
          </a:prstGeom>
        </p:spPr>
      </p:pic>
      <p:pic>
        <p:nvPicPr>
          <p:cNvPr id="20" name="Grafika 19" descr="Ptaszek">
            <a:extLst>
              <a:ext uri="{FF2B5EF4-FFF2-40B4-BE49-F238E27FC236}">
                <a16:creationId xmlns:a16="http://schemas.microsoft.com/office/drawing/2014/main" xmlns="" id="{DBF2AF2A-A51E-40DC-9716-75E039911A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72549" y="5040882"/>
            <a:ext cx="428624" cy="428624"/>
          </a:xfrm>
          <a:prstGeom prst="rect">
            <a:avLst/>
          </a:prstGeom>
        </p:spPr>
      </p:pic>
      <p:sp>
        <p:nvSpPr>
          <p:cNvPr id="21" name="Symbol zastępczy zawartości 2">
            <a:extLst>
              <a:ext uri="{FF2B5EF4-FFF2-40B4-BE49-F238E27FC236}">
                <a16:creationId xmlns:a16="http://schemas.microsoft.com/office/drawing/2014/main" xmlns="" id="{47B72917-E857-49B5-AC3A-DE2C30963441}"/>
              </a:ext>
            </a:extLst>
          </p:cNvPr>
          <p:cNvSpPr txBox="1">
            <a:spLocks/>
          </p:cNvSpPr>
          <p:nvPr/>
        </p:nvSpPr>
        <p:spPr>
          <a:xfrm>
            <a:off x="1217427" y="1864612"/>
            <a:ext cx="10031819" cy="7191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/>
              <a:t>Brak wyspecjalizowanej instytucji zajmującej się wspieraniem i rozwojem badań medycznych, </a:t>
            </a:r>
            <a:br>
              <a:rPr lang="pl-PL" sz="2000" dirty="0"/>
            </a:br>
            <a:r>
              <a:rPr lang="pl-PL" sz="2000" dirty="0"/>
              <a:t>co przekłada się na liczbę prowadzonych badań w Polsce;</a:t>
            </a:r>
          </a:p>
        </p:txBody>
      </p:sp>
      <p:sp>
        <p:nvSpPr>
          <p:cNvPr id="23" name="Symbol zastępczy zawartości 2">
            <a:extLst>
              <a:ext uri="{FF2B5EF4-FFF2-40B4-BE49-F238E27FC236}">
                <a16:creationId xmlns:a16="http://schemas.microsoft.com/office/drawing/2014/main" xmlns="" id="{B6AF63E0-8244-4057-98AB-DF58FF931F37}"/>
              </a:ext>
            </a:extLst>
          </p:cNvPr>
          <p:cNvSpPr txBox="1">
            <a:spLocks/>
          </p:cNvSpPr>
          <p:nvPr/>
        </p:nvSpPr>
        <p:spPr>
          <a:xfrm>
            <a:off x="1210339" y="2761291"/>
            <a:ext cx="10031819" cy="94947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/>
              <a:t>W większości rozwiniętych krajów funkcjonują wyodrębnione instytucje finansujące badania    medyczne (np. </a:t>
            </a:r>
            <a:r>
              <a:rPr lang="pl-PL" sz="2000" dirty="0" err="1"/>
              <a:t>National</a:t>
            </a:r>
            <a:r>
              <a:rPr lang="pl-PL" sz="2000" dirty="0"/>
              <a:t> </a:t>
            </a:r>
            <a:r>
              <a:rPr lang="pl-PL" sz="2000" dirty="0" err="1"/>
              <a:t>Institutes</a:t>
            </a:r>
            <a:r>
              <a:rPr lang="pl-PL" sz="2000" dirty="0"/>
              <a:t> of </a:t>
            </a:r>
            <a:r>
              <a:rPr lang="pl-PL" sz="2000" dirty="0" err="1"/>
              <a:t>Health</a:t>
            </a:r>
            <a:r>
              <a:rPr lang="pl-PL" sz="2000" dirty="0"/>
              <a:t> w USA, </a:t>
            </a:r>
            <a:r>
              <a:rPr lang="pl-PL" sz="2000" dirty="0" err="1"/>
              <a:t>Medical</a:t>
            </a:r>
            <a:r>
              <a:rPr lang="pl-PL" sz="2000" dirty="0"/>
              <a:t> </a:t>
            </a:r>
            <a:r>
              <a:rPr lang="pl-PL" sz="2000" dirty="0" err="1"/>
              <a:t>Research</a:t>
            </a:r>
            <a:r>
              <a:rPr lang="pl-PL" sz="2000" dirty="0"/>
              <a:t> </a:t>
            </a:r>
            <a:r>
              <a:rPr lang="pl-PL" sz="2000" dirty="0" err="1"/>
              <a:t>Council</a:t>
            </a:r>
            <a:r>
              <a:rPr lang="pl-PL" sz="2000" dirty="0"/>
              <a:t> w UK, </a:t>
            </a:r>
            <a:r>
              <a:rPr lang="pl-PL" sz="2000" dirty="0" err="1"/>
              <a:t>Innovative</a:t>
            </a:r>
            <a:r>
              <a:rPr lang="pl-PL" sz="2000" dirty="0"/>
              <a:t>      </a:t>
            </a:r>
            <a:r>
              <a:rPr lang="pl-PL" sz="2000" dirty="0" err="1"/>
              <a:t>Medicines</a:t>
            </a:r>
            <a:r>
              <a:rPr lang="pl-PL" sz="2000" dirty="0"/>
              <a:t> </a:t>
            </a:r>
            <a:r>
              <a:rPr lang="pl-PL" sz="2000" dirty="0" err="1"/>
              <a:t>Initiative</a:t>
            </a:r>
            <a:r>
              <a:rPr lang="pl-PL" sz="2000" dirty="0"/>
              <a:t> w Belgii, </a:t>
            </a:r>
            <a:r>
              <a:rPr lang="pl-PL" sz="2000" dirty="0" err="1"/>
              <a:t>Health</a:t>
            </a:r>
            <a:r>
              <a:rPr lang="pl-PL" sz="2000" dirty="0"/>
              <a:t> </a:t>
            </a:r>
            <a:r>
              <a:rPr lang="pl-PL" sz="2000" dirty="0" err="1"/>
              <a:t>Research</a:t>
            </a:r>
            <a:r>
              <a:rPr lang="pl-PL" sz="2000" dirty="0"/>
              <a:t> Board w Irlandii);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24" name="Symbol zastępczy zawartości 2">
            <a:extLst>
              <a:ext uri="{FF2B5EF4-FFF2-40B4-BE49-F238E27FC236}">
                <a16:creationId xmlns:a16="http://schemas.microsoft.com/office/drawing/2014/main" xmlns="" id="{A47C70CF-9417-436A-BACC-EAE349CF1450}"/>
              </a:ext>
            </a:extLst>
          </p:cNvPr>
          <p:cNvSpPr txBox="1">
            <a:spLocks/>
          </p:cNvSpPr>
          <p:nvPr/>
        </p:nvSpPr>
        <p:spPr>
          <a:xfrm>
            <a:off x="1224516" y="3870621"/>
            <a:ext cx="10031819" cy="94947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/>
              <a:t>W większości rozwiniętych krajów funkcjonują wyodrębnione instytucje finansujące badania    medyczne (np. </a:t>
            </a:r>
            <a:r>
              <a:rPr lang="pl-PL" sz="2000" dirty="0" err="1"/>
              <a:t>National</a:t>
            </a:r>
            <a:r>
              <a:rPr lang="pl-PL" sz="2000" dirty="0"/>
              <a:t> </a:t>
            </a:r>
            <a:r>
              <a:rPr lang="pl-PL" sz="2000" dirty="0" err="1"/>
              <a:t>Institutes</a:t>
            </a:r>
            <a:r>
              <a:rPr lang="pl-PL" sz="2000" dirty="0"/>
              <a:t> of </a:t>
            </a:r>
            <a:r>
              <a:rPr lang="pl-PL" sz="2000" dirty="0" err="1"/>
              <a:t>Health</a:t>
            </a:r>
            <a:r>
              <a:rPr lang="pl-PL" sz="2000" dirty="0"/>
              <a:t> w USA, </a:t>
            </a:r>
            <a:r>
              <a:rPr lang="pl-PL" sz="2000" dirty="0" err="1"/>
              <a:t>Medical</a:t>
            </a:r>
            <a:r>
              <a:rPr lang="pl-PL" sz="2000" dirty="0"/>
              <a:t> </a:t>
            </a:r>
            <a:r>
              <a:rPr lang="pl-PL" sz="2000" dirty="0" err="1"/>
              <a:t>Research</a:t>
            </a:r>
            <a:r>
              <a:rPr lang="pl-PL" sz="2000" dirty="0"/>
              <a:t> </a:t>
            </a:r>
            <a:r>
              <a:rPr lang="pl-PL" sz="2000" dirty="0" err="1"/>
              <a:t>Council</a:t>
            </a:r>
            <a:r>
              <a:rPr lang="pl-PL" sz="2000" dirty="0"/>
              <a:t> w UK, </a:t>
            </a:r>
            <a:r>
              <a:rPr lang="pl-PL" sz="2000" dirty="0" err="1"/>
              <a:t>Innovative</a:t>
            </a:r>
            <a:r>
              <a:rPr lang="pl-PL" sz="2000" dirty="0"/>
              <a:t>      </a:t>
            </a:r>
            <a:r>
              <a:rPr lang="pl-PL" sz="2000" dirty="0" err="1"/>
              <a:t>Medicines</a:t>
            </a:r>
            <a:r>
              <a:rPr lang="pl-PL" sz="2000" dirty="0"/>
              <a:t> </a:t>
            </a:r>
            <a:r>
              <a:rPr lang="pl-PL" sz="2000" dirty="0" err="1"/>
              <a:t>Initiative</a:t>
            </a:r>
            <a:r>
              <a:rPr lang="pl-PL" sz="2000" dirty="0"/>
              <a:t> w Belgii, </a:t>
            </a:r>
            <a:r>
              <a:rPr lang="pl-PL" sz="2000" dirty="0" err="1"/>
              <a:t>Health</a:t>
            </a:r>
            <a:r>
              <a:rPr lang="pl-PL" sz="2000" dirty="0"/>
              <a:t> </a:t>
            </a:r>
            <a:r>
              <a:rPr lang="pl-PL" sz="2000" dirty="0" err="1"/>
              <a:t>Research</a:t>
            </a:r>
            <a:r>
              <a:rPr lang="pl-PL" sz="2000" dirty="0"/>
              <a:t> Board w Irlandii);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25" name="Symbol zastępczy zawartości 2">
            <a:extLst>
              <a:ext uri="{FF2B5EF4-FFF2-40B4-BE49-F238E27FC236}">
                <a16:creationId xmlns:a16="http://schemas.microsoft.com/office/drawing/2014/main" xmlns="" id="{E9C90EDD-651A-4FC1-8392-14DABCC6F61D}"/>
              </a:ext>
            </a:extLst>
          </p:cNvPr>
          <p:cNvSpPr txBox="1">
            <a:spLocks/>
          </p:cNvSpPr>
          <p:nvPr/>
        </p:nvSpPr>
        <p:spPr>
          <a:xfrm>
            <a:off x="1238692" y="4979951"/>
            <a:ext cx="10031819" cy="7403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/>
              <a:t>Niesatysfakcjonująca liczba niekomercyjnych badań klinicznych w Polsce  (2 % w Polsce </a:t>
            </a:r>
            <a:br>
              <a:rPr lang="pl-PL" sz="2000" dirty="0"/>
            </a:br>
            <a:r>
              <a:rPr lang="pl-PL" sz="2000" dirty="0"/>
              <a:t>vs. 40 %  średnia europejska);</a:t>
            </a:r>
          </a:p>
        </p:txBody>
      </p:sp>
      <p:sp>
        <p:nvSpPr>
          <p:cNvPr id="26" name="Symbol zastępczy zawartości 2">
            <a:extLst>
              <a:ext uri="{FF2B5EF4-FFF2-40B4-BE49-F238E27FC236}">
                <a16:creationId xmlns:a16="http://schemas.microsoft.com/office/drawing/2014/main" xmlns="" id="{F162D872-B2FB-406E-B832-A8FAFDC897A7}"/>
              </a:ext>
            </a:extLst>
          </p:cNvPr>
          <p:cNvSpPr txBox="1">
            <a:spLocks/>
          </p:cNvSpPr>
          <p:nvPr/>
        </p:nvSpPr>
        <p:spPr>
          <a:xfrm>
            <a:off x="1231606" y="5865998"/>
            <a:ext cx="10031819" cy="7403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/>
              <a:t>Specyfika badań naukowych w medycynie i naukach o zdrowiu uzasadnia koniczność wyodrębnienia dedykowanego źródła finansowania.</a:t>
            </a:r>
          </a:p>
          <a:p>
            <a:pPr marL="0" indent="0">
              <a:buNone/>
            </a:pPr>
            <a:endParaRPr lang="pl-PL" sz="2000" dirty="0"/>
          </a:p>
        </p:txBody>
      </p:sp>
      <p:pic>
        <p:nvPicPr>
          <p:cNvPr id="27" name="Grafika 26" descr="Ptaszek">
            <a:extLst>
              <a:ext uri="{FF2B5EF4-FFF2-40B4-BE49-F238E27FC236}">
                <a16:creationId xmlns:a16="http://schemas.microsoft.com/office/drawing/2014/main" xmlns="" id="{394C2114-D844-4259-87B5-320F5C4FD6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33563" y="5926929"/>
            <a:ext cx="428624" cy="428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730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xmlns="" id="{D0F3A745-A8A7-4C42-8B80-78C576647E3D}"/>
              </a:ext>
            </a:extLst>
          </p:cNvPr>
          <p:cNvSpPr/>
          <p:nvPr/>
        </p:nvSpPr>
        <p:spPr>
          <a:xfrm>
            <a:off x="166687" y="123825"/>
            <a:ext cx="11934825" cy="6591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xmlns="" id="{B87AF722-B7D2-4C56-9B15-433B14E65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721" y="439552"/>
            <a:ext cx="9422220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Uzasadnienie </a:t>
            </a:r>
            <a:r>
              <a:rPr lang="en-US" sz="3600" b="1" dirty="0" err="1"/>
              <a:t>dla</a:t>
            </a:r>
            <a:r>
              <a:rPr lang="en-US" sz="3600" b="1" dirty="0"/>
              <a:t> </a:t>
            </a:r>
            <a:r>
              <a:rPr lang="en-US" sz="3600" b="1" dirty="0" err="1"/>
              <a:t>konieczności</a:t>
            </a:r>
            <a:r>
              <a:rPr lang="en-US" sz="3600" b="1" dirty="0"/>
              <a:t> </a:t>
            </a:r>
            <a:r>
              <a:rPr lang="en-US" sz="3600" b="1" dirty="0" err="1"/>
              <a:t>powstania</a:t>
            </a:r>
            <a:r>
              <a:rPr lang="en-US" sz="3600" b="1" dirty="0"/>
              <a:t> </a:t>
            </a:r>
            <a:r>
              <a:rPr lang="en-US" sz="3600" b="1" dirty="0" err="1"/>
              <a:t>Agencji</a:t>
            </a:r>
            <a:r>
              <a:rPr lang="en-US" sz="3600" b="1" dirty="0"/>
              <a:t> </a:t>
            </a:r>
            <a:r>
              <a:rPr lang="en-US" sz="3600" b="1" dirty="0" err="1"/>
              <a:t>Badań</a:t>
            </a:r>
            <a:r>
              <a:rPr lang="pl-PL" sz="3600" b="1" dirty="0"/>
              <a:t> </a:t>
            </a:r>
            <a:r>
              <a:rPr lang="en-US" sz="3600" b="1" dirty="0" err="1"/>
              <a:t>Medycznych</a:t>
            </a:r>
            <a:r>
              <a:rPr lang="en-US" sz="3600" b="1" dirty="0"/>
              <a:t> </a:t>
            </a:r>
            <a:r>
              <a:rPr lang="pl-PL" sz="3600" b="1" dirty="0"/>
              <a:t>(2/2)</a:t>
            </a:r>
          </a:p>
        </p:txBody>
      </p:sp>
      <p:pic>
        <p:nvPicPr>
          <p:cNvPr id="6" name="Grafika 5" descr="Dokument">
            <a:extLst>
              <a:ext uri="{FF2B5EF4-FFF2-40B4-BE49-F238E27FC236}">
                <a16:creationId xmlns:a16="http://schemas.microsoft.com/office/drawing/2014/main" xmlns="" id="{0CDC95F1-A118-4D5F-B426-BD50C48DA0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38175" y="376730"/>
            <a:ext cx="1279924" cy="1279924"/>
          </a:xfrm>
          <a:prstGeom prst="rect">
            <a:avLst/>
          </a:prstGeom>
        </p:spPr>
      </p:pic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xmlns="" id="{D599056B-4C86-4B67-95A0-2F941968E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650" y="1974480"/>
            <a:ext cx="10719392" cy="94947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Do tej pory Ministerstwo Zdrowia nie przeznaczało środków finansowych na działalność naukową i badawczą.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sz="2000" b="1" dirty="0"/>
          </a:p>
          <a:p>
            <a:endParaRPr lang="pl-PL" sz="2000" dirty="0"/>
          </a:p>
          <a:p>
            <a:endParaRPr lang="pl-PL" sz="2000" dirty="0"/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xmlns="" id="{7ECCD041-EED2-4AAF-A47D-D162B732AFEC}"/>
              </a:ext>
            </a:extLst>
          </p:cNvPr>
          <p:cNvCxnSpPr>
            <a:cxnSpLocks/>
          </p:cNvCxnSpPr>
          <p:nvPr/>
        </p:nvCxnSpPr>
        <p:spPr>
          <a:xfrm>
            <a:off x="636580" y="1742470"/>
            <a:ext cx="1063371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xmlns="" id="{DA320CC8-2DE3-4434-822B-17F35A82F955}"/>
              </a:ext>
            </a:extLst>
          </p:cNvPr>
          <p:cNvSpPr txBox="1">
            <a:spLocks/>
          </p:cNvSpPr>
          <p:nvPr/>
        </p:nvSpPr>
        <p:spPr>
          <a:xfrm>
            <a:off x="618461" y="3189767"/>
            <a:ext cx="4033052" cy="3094075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3200" dirty="0">
                <a:solidFill>
                  <a:schemeClr val="accent1">
                    <a:lumMod val="75000"/>
                  </a:schemeClr>
                </a:solidFill>
              </a:rPr>
              <a:t>Istniejące źródła finansowania badań medycznych: </a:t>
            </a:r>
            <a:br>
              <a:rPr lang="pl-PL" sz="3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3200" dirty="0">
                <a:solidFill>
                  <a:schemeClr val="accent1">
                    <a:lumMod val="75000"/>
                  </a:schemeClr>
                </a:solidFill>
              </a:rPr>
              <a:t>NCN i </a:t>
            </a:r>
            <a:r>
              <a:rPr lang="pl-PL" sz="3200" dirty="0" err="1">
                <a:solidFill>
                  <a:schemeClr val="accent1">
                    <a:lumMod val="75000"/>
                  </a:schemeClr>
                </a:solidFill>
              </a:rPr>
              <a:t>NCBiR</a:t>
            </a:r>
            <a:r>
              <a:rPr lang="pl-PL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pl-PL" sz="3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3200" dirty="0">
                <a:solidFill>
                  <a:schemeClr val="accent1">
                    <a:lumMod val="75000"/>
                  </a:schemeClr>
                </a:solidFill>
              </a:rPr>
              <a:t>należy uznać </a:t>
            </a:r>
            <a:br>
              <a:rPr lang="pl-PL" sz="3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3200" dirty="0">
                <a:solidFill>
                  <a:srgbClr val="FF0000"/>
                </a:solidFill>
              </a:rPr>
              <a:t>za niewystarczające</a:t>
            </a:r>
            <a:r>
              <a:rPr lang="pl-PL" sz="3200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l-PL" sz="2000" dirty="0"/>
          </a:p>
          <a:p>
            <a:pPr marL="0" indent="0">
              <a:buFont typeface="Arial" panose="020B0604020202020204" pitchFamily="34" charset="0"/>
              <a:buNone/>
            </a:pPr>
            <a:endParaRPr lang="pl-PL" sz="2000" dirty="0"/>
          </a:p>
          <a:p>
            <a:pPr marL="0" indent="0">
              <a:buFont typeface="Arial" panose="020B0604020202020204" pitchFamily="34" charset="0"/>
              <a:buNone/>
            </a:pPr>
            <a:endParaRPr lang="pl-PL" sz="2000" dirty="0"/>
          </a:p>
          <a:p>
            <a:endParaRPr lang="pl-PL" sz="2000" dirty="0"/>
          </a:p>
          <a:p>
            <a:endParaRPr lang="pl-PL" sz="2000" dirty="0"/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xmlns="" id="{2844AB2F-E2F7-4A4C-B683-086734C1CC39}"/>
              </a:ext>
            </a:extLst>
          </p:cNvPr>
          <p:cNvSpPr txBox="1">
            <a:spLocks/>
          </p:cNvSpPr>
          <p:nvPr/>
        </p:nvSpPr>
        <p:spPr>
          <a:xfrm>
            <a:off x="4875027" y="3193682"/>
            <a:ext cx="6416749" cy="30795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pl-PL" sz="2000" dirty="0"/>
              <a:t>Zgodnie z danymi GUS w 2016 r. łączne nakłady na badania i prace rozwojowe wyniosły ok. 18 mld PLN;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2000" dirty="0"/>
              <a:t>Środki publiczne przekazane w 2016 r. na rzecz jednostek o profilu medycznym wyniosły 709,22 mln PLN (ok. 4% łącznych nakładów na badania i prace rozwojowe);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2000" dirty="0"/>
              <a:t>Średni roczny udział budżetów  jednostek o </a:t>
            </a:r>
            <a:r>
              <a:rPr lang="pl-PL" sz="2000" dirty="0" err="1"/>
              <a:t>profiu</a:t>
            </a:r>
            <a:r>
              <a:rPr lang="pl-PL" sz="2000" dirty="0"/>
              <a:t> medycznym w ogólnym budżecie NCN – 20%;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2000" dirty="0"/>
              <a:t>Przykładowo: budżet </a:t>
            </a:r>
            <a:r>
              <a:rPr lang="pl-PL" sz="2000" dirty="0" err="1"/>
              <a:t>Medical</a:t>
            </a:r>
            <a:r>
              <a:rPr lang="pl-PL" sz="2000" dirty="0"/>
              <a:t> </a:t>
            </a:r>
            <a:r>
              <a:rPr lang="pl-PL" sz="2000" dirty="0" err="1"/>
              <a:t>Research</a:t>
            </a:r>
            <a:r>
              <a:rPr lang="pl-PL" sz="2000" dirty="0"/>
              <a:t> </a:t>
            </a:r>
            <a:r>
              <a:rPr lang="pl-PL" sz="2000" dirty="0" err="1"/>
              <a:t>Council</a:t>
            </a:r>
            <a:r>
              <a:rPr lang="pl-PL" sz="2000" dirty="0"/>
              <a:t> na lata 2016-2018 wynosi 814,1 mln £ (3,9 mld zł).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l-PL" sz="2000" dirty="0"/>
          </a:p>
          <a:p>
            <a:pPr marL="0" indent="0">
              <a:buFont typeface="Arial" panose="020B0604020202020204" pitchFamily="34" charset="0"/>
              <a:buNone/>
            </a:pPr>
            <a:endParaRPr lang="pl-PL" sz="2000" dirty="0"/>
          </a:p>
          <a:p>
            <a:pPr marL="0" indent="0">
              <a:buFont typeface="Arial" panose="020B0604020202020204" pitchFamily="34" charset="0"/>
              <a:buNone/>
            </a:pPr>
            <a:endParaRPr lang="pl-PL" sz="2000" dirty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65999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xmlns="" id="{37AED7AC-C391-441B-9CC0-E8884BBB450C}"/>
              </a:ext>
            </a:extLst>
          </p:cNvPr>
          <p:cNvSpPr/>
          <p:nvPr/>
        </p:nvSpPr>
        <p:spPr>
          <a:xfrm>
            <a:off x="87054" y="123824"/>
            <a:ext cx="11934825" cy="6591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02B4A79-BDCE-4BE0-9DE2-0F14BCE90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4374" y="386390"/>
            <a:ext cx="9633097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/>
              <a:t>Budżety jednostek o profilu medycznym w budżecie NCN w latach 2014 -2018 (%)</a:t>
            </a:r>
            <a:endParaRPr lang="pl-PL" sz="3600" dirty="0"/>
          </a:p>
        </p:txBody>
      </p:sp>
      <p:pic>
        <p:nvPicPr>
          <p:cNvPr id="5" name="Symbol zastępczy zawartości 31" descr="Lista kontrolna">
            <a:extLst>
              <a:ext uri="{FF2B5EF4-FFF2-40B4-BE49-F238E27FC236}">
                <a16:creationId xmlns:a16="http://schemas.microsoft.com/office/drawing/2014/main" xmlns="" id="{CB99B37C-BFF9-41ED-854F-10AA96C1B7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79929" y="360500"/>
            <a:ext cx="1293644" cy="1293644"/>
          </a:xfrm>
          <a:prstGeom prst="rect">
            <a:avLst/>
          </a:prstGeom>
        </p:spPr>
      </p:pic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xmlns="" id="{5D358D69-2EC3-4ED4-AA59-A2EF01D328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7188699"/>
              </p:ext>
            </p:extLst>
          </p:nvPr>
        </p:nvGraphicFramePr>
        <p:xfrm>
          <a:off x="730847" y="1743783"/>
          <a:ext cx="10550711" cy="4763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xmlns="" id="{8411FBCC-A66B-4849-8BC5-532C72CBA448}"/>
              </a:ext>
            </a:extLst>
          </p:cNvPr>
          <p:cNvCxnSpPr>
            <a:cxnSpLocks/>
          </p:cNvCxnSpPr>
          <p:nvPr/>
        </p:nvCxnSpPr>
        <p:spPr>
          <a:xfrm>
            <a:off x="743458" y="1694969"/>
            <a:ext cx="1063371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801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xmlns="" id="{6CA74798-D4BB-4C4F-B23D-DA2A10B596A9}"/>
              </a:ext>
            </a:extLst>
          </p:cNvPr>
          <p:cNvSpPr/>
          <p:nvPr/>
        </p:nvSpPr>
        <p:spPr>
          <a:xfrm>
            <a:off x="92467" y="88198"/>
            <a:ext cx="11934825" cy="6591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2CB4164-F173-4508-AC51-E8DEBB02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179" y="0"/>
            <a:ext cx="9322129" cy="1325563"/>
          </a:xfrm>
        </p:spPr>
        <p:txBody>
          <a:bodyPr>
            <a:normAutofit/>
          </a:bodyPr>
          <a:lstStyle/>
          <a:p>
            <a:endParaRPr lang="pl-PL" sz="3600" dirty="0"/>
          </a:p>
        </p:txBody>
      </p:sp>
      <p:pic>
        <p:nvPicPr>
          <p:cNvPr id="5" name="Grafika 4" descr="Uścisk dłoni">
            <a:extLst>
              <a:ext uri="{FF2B5EF4-FFF2-40B4-BE49-F238E27FC236}">
                <a16:creationId xmlns:a16="http://schemas.microsoft.com/office/drawing/2014/main" xmlns="" id="{9C6D5B20-B73E-4700-87A9-4657D8C127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96759" y="178130"/>
            <a:ext cx="1179241" cy="1179241"/>
          </a:xfrm>
          <a:prstGeom prst="rect">
            <a:avLst/>
          </a:prstGeom>
        </p:spPr>
      </p:pic>
      <p:sp>
        <p:nvSpPr>
          <p:cNvPr id="9" name="Symbol zastępczy zawartości 2">
            <a:extLst>
              <a:ext uri="{FF2B5EF4-FFF2-40B4-BE49-F238E27FC236}">
                <a16:creationId xmlns:a16="http://schemas.microsoft.com/office/drawing/2014/main" xmlns="" id="{A14E4E84-F31F-4C01-9077-CB91B5FEC2DD}"/>
              </a:ext>
            </a:extLst>
          </p:cNvPr>
          <p:cNvSpPr txBox="1">
            <a:spLocks/>
          </p:cNvSpPr>
          <p:nvPr/>
        </p:nvSpPr>
        <p:spPr>
          <a:xfrm>
            <a:off x="617517" y="1175658"/>
            <a:ext cx="10842171" cy="22800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lnSpc>
                <a:spcPct val="110000"/>
              </a:lnSpc>
              <a:buNone/>
            </a:pPr>
            <a:r>
              <a:rPr lang="pl-PL" sz="3300" dirty="0"/>
              <a:t>Agencja będzie wspierała rozwój badań w dziedzinie nauk medycznych </a:t>
            </a:r>
            <a:br>
              <a:rPr lang="pl-PL" sz="3300" dirty="0"/>
            </a:br>
            <a:r>
              <a:rPr lang="pl-PL" sz="3300" dirty="0"/>
              <a:t>i nauk o zdrowiu oraz technologii medycznych, w  tym m.in. niekomercyjnych badań klinicznych</a:t>
            </a:r>
            <a:r>
              <a:rPr lang="pl-PL" dirty="0"/>
              <a:t>.</a:t>
            </a:r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xmlns="" id="{376931A2-C6AE-4867-8B33-95F7E5727566}"/>
              </a:ext>
            </a:extLst>
          </p:cNvPr>
          <p:cNvSpPr txBox="1">
            <a:spLocks/>
          </p:cNvSpPr>
          <p:nvPr/>
        </p:nvSpPr>
        <p:spPr>
          <a:xfrm>
            <a:off x="2030566" y="905699"/>
            <a:ext cx="5771522" cy="7093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3600" b="1" dirty="0">
                <a:solidFill>
                  <a:schemeClr val="accent1">
                    <a:lumMod val="75000"/>
                  </a:schemeClr>
                </a:solidFill>
              </a:rPr>
              <a:t>Agencja Badań Medycznych</a:t>
            </a:r>
            <a:endParaRPr lang="pl-PL" sz="2000" dirty="0"/>
          </a:p>
          <a:p>
            <a:pPr marL="0" indent="0">
              <a:buFont typeface="Arial" panose="020B0604020202020204" pitchFamily="34" charset="0"/>
              <a:buNone/>
            </a:pPr>
            <a:endParaRPr lang="pl-PL" sz="2000" b="1" dirty="0"/>
          </a:p>
          <a:p>
            <a:endParaRPr lang="pl-PL" sz="2000" dirty="0"/>
          </a:p>
          <a:p>
            <a:endParaRPr lang="pl-PL" sz="2000" dirty="0"/>
          </a:p>
        </p:txBody>
      </p:sp>
      <p:pic>
        <p:nvPicPr>
          <p:cNvPr id="11" name="Obraz 10" descr="Obraz zawierający osoba&#10;&#10;Opis wygenerowany automatycznie">
            <a:extLst>
              <a:ext uri="{FF2B5EF4-FFF2-40B4-BE49-F238E27FC236}">
                <a16:creationId xmlns:a16="http://schemas.microsoft.com/office/drawing/2014/main" xmlns="" id="{52980DD8-D7FB-452F-963A-A1BFE44EE71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7551236" y="3657601"/>
            <a:ext cx="3932203" cy="268382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xmlns="" id="{2BB9B37D-CDD2-4534-892F-E5FBFC8AD66A}"/>
              </a:ext>
            </a:extLst>
          </p:cNvPr>
          <p:cNvSpPr txBox="1"/>
          <p:nvPr/>
        </p:nvSpPr>
        <p:spPr>
          <a:xfrm>
            <a:off x="-3092941" y="16528968"/>
            <a:ext cx="113672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>
                <a:hlinkClick r:id="rId5" tooltip="http://gentleadult7227.wikidot.com/"/>
              </a:rPr>
              <a:t>To zdjęcie</a:t>
            </a:r>
            <a:r>
              <a:rPr lang="pl-PL" sz="900"/>
              <a:t>, autor: Nieznany autor, licencja: </a:t>
            </a:r>
            <a:r>
              <a:rPr lang="pl-PL" sz="900">
                <a:hlinkClick r:id="rId6" tooltip="https://creativecommons.org/licenses/by-sa/3.0/"/>
              </a:rPr>
              <a:t>CC BY-SA</a:t>
            </a:r>
            <a:endParaRPr lang="pl-PL" sz="900"/>
          </a:p>
        </p:txBody>
      </p:sp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xmlns="" id="{91304E7A-BC16-4237-829C-D9F4118E286E}"/>
              </a:ext>
            </a:extLst>
          </p:cNvPr>
          <p:cNvSpPr txBox="1">
            <a:spLocks/>
          </p:cNvSpPr>
          <p:nvPr/>
        </p:nvSpPr>
        <p:spPr>
          <a:xfrm>
            <a:off x="603663" y="3643745"/>
            <a:ext cx="6687787" cy="27095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dirty="0"/>
              <a:t>Istotnym zadaniem Agencji będzie działalność analityczna w zakresie oceny wpływu podejmowanych decyzji zarządczych na koszty funkcjonowania systemu ochrony zdrowia. </a:t>
            </a:r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651416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xmlns="" id="{9E7A91E8-3F55-449B-AA45-23EE67A91FC5}"/>
              </a:ext>
            </a:extLst>
          </p:cNvPr>
          <p:cNvSpPr/>
          <p:nvPr/>
        </p:nvSpPr>
        <p:spPr>
          <a:xfrm>
            <a:off x="128093" y="123824"/>
            <a:ext cx="11934825" cy="6591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xmlns="" id="{95DA7D18-F395-45D4-9FE7-67A945CDB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0421" y="142504"/>
            <a:ext cx="9353764" cy="933677"/>
          </a:xfrm>
        </p:spPr>
        <p:txBody>
          <a:bodyPr>
            <a:normAutofit/>
          </a:bodyPr>
          <a:lstStyle/>
          <a:p>
            <a:endParaRPr lang="pl-PL" sz="3600" dirty="0"/>
          </a:p>
        </p:txBody>
      </p:sp>
      <p:pic>
        <p:nvPicPr>
          <p:cNvPr id="7" name="Grafika 6" descr="Uścisk dłoni">
            <a:extLst>
              <a:ext uri="{FF2B5EF4-FFF2-40B4-BE49-F238E27FC236}">
                <a16:creationId xmlns:a16="http://schemas.microsoft.com/office/drawing/2014/main" xmlns="" id="{69DD4A63-844B-4D7A-9B17-3EF42B7EDD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08355" y="167321"/>
            <a:ext cx="1179241" cy="1179241"/>
          </a:xfrm>
          <a:prstGeom prst="rect">
            <a:avLst/>
          </a:prstGeom>
        </p:spPr>
      </p:pic>
      <p:pic>
        <p:nvPicPr>
          <p:cNvPr id="8" name="Symbol zastępczy zawartości 3">
            <a:extLst>
              <a:ext uri="{FF2B5EF4-FFF2-40B4-BE49-F238E27FC236}">
                <a16:creationId xmlns:a16="http://schemas.microsoft.com/office/drawing/2014/main" xmlns="" id="{A2DB9A7E-7484-4041-B92E-7B928B9EA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91" t="9091"/>
          <a:stretch/>
        </p:blipFill>
        <p:spPr>
          <a:xfrm>
            <a:off x="5903193" y="1270660"/>
            <a:ext cx="5809035" cy="489149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Symbol zastępczy zawartości 2">
            <a:extLst>
              <a:ext uri="{FF2B5EF4-FFF2-40B4-BE49-F238E27FC236}">
                <a16:creationId xmlns:a16="http://schemas.microsoft.com/office/drawing/2014/main" xmlns="" id="{3F6332B7-563B-4889-A3AF-BD9B9C7605B7}"/>
              </a:ext>
            </a:extLst>
          </p:cNvPr>
          <p:cNvSpPr txBox="1">
            <a:spLocks/>
          </p:cNvSpPr>
          <p:nvPr/>
        </p:nvSpPr>
        <p:spPr>
          <a:xfrm>
            <a:off x="366158" y="1282535"/>
            <a:ext cx="5274622" cy="48807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Obszary działania:</a:t>
            </a:r>
          </a:p>
          <a:p>
            <a:pPr marL="0" indent="0">
              <a:buNone/>
            </a:pPr>
            <a:endParaRPr lang="pl-PL" dirty="0"/>
          </a:p>
          <a:p>
            <a:pPr>
              <a:buSzPct val="70000"/>
              <a:buFont typeface="Wingdings" panose="05000000000000000000" pitchFamily="2" charset="2"/>
              <a:buChar char="q"/>
            </a:pPr>
            <a:r>
              <a:rPr lang="pl-PL" dirty="0"/>
              <a:t> Działalność analityczna;</a:t>
            </a:r>
          </a:p>
          <a:p>
            <a:pPr>
              <a:buSzPct val="70000"/>
              <a:buFont typeface="Wingdings" panose="05000000000000000000" pitchFamily="2" charset="2"/>
              <a:buChar char="q"/>
            </a:pPr>
            <a:r>
              <a:rPr lang="pl-PL" dirty="0"/>
              <a:t> Działalność </a:t>
            </a:r>
            <a:r>
              <a:rPr lang="pl-PL" dirty="0" err="1"/>
              <a:t>grantodawcza</a:t>
            </a:r>
            <a:r>
              <a:rPr lang="pl-PL" dirty="0"/>
              <a:t>;</a:t>
            </a:r>
          </a:p>
          <a:p>
            <a:pPr>
              <a:buSzPct val="70000"/>
              <a:buFont typeface="Wingdings" panose="05000000000000000000" pitchFamily="2" charset="2"/>
              <a:buChar char="q"/>
            </a:pPr>
            <a:r>
              <a:rPr lang="pl-PL" dirty="0"/>
              <a:t> Wsparcie niekomercyjnych badań klinicznych</a:t>
            </a:r>
            <a:r>
              <a:rPr lang="pl-PL" sz="2000" dirty="0"/>
              <a:t>.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xmlns="" id="{54A870CC-5BC5-4B97-9E19-806DEF383AC3}"/>
              </a:ext>
            </a:extLst>
          </p:cNvPr>
          <p:cNvSpPr txBox="1">
            <a:spLocks/>
          </p:cNvSpPr>
          <p:nvPr/>
        </p:nvSpPr>
        <p:spPr>
          <a:xfrm>
            <a:off x="1733682" y="834448"/>
            <a:ext cx="5450890" cy="7093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3600" b="1" dirty="0">
                <a:solidFill>
                  <a:schemeClr val="accent1">
                    <a:lumMod val="75000"/>
                  </a:schemeClr>
                </a:solidFill>
              </a:rPr>
              <a:t>Agencja Badań Medycznych</a:t>
            </a:r>
            <a:endParaRPr lang="pl-PL" sz="2000" dirty="0"/>
          </a:p>
          <a:p>
            <a:pPr marL="0" indent="0">
              <a:buFont typeface="Arial" panose="020B0604020202020204" pitchFamily="34" charset="0"/>
              <a:buNone/>
            </a:pPr>
            <a:endParaRPr lang="pl-PL" sz="2000" b="1" dirty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702777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xmlns="" id="{532E88A1-E825-4F96-B260-100EE33D717F}"/>
              </a:ext>
            </a:extLst>
          </p:cNvPr>
          <p:cNvSpPr txBox="1">
            <a:spLocks/>
          </p:cNvSpPr>
          <p:nvPr/>
        </p:nvSpPr>
        <p:spPr>
          <a:xfrm>
            <a:off x="5358809" y="1951835"/>
            <a:ext cx="6015818" cy="22800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xmlns="" id="{F6A7E1D1-59EC-42F5-B312-6B588E4BEAC1}"/>
              </a:ext>
            </a:extLst>
          </p:cNvPr>
          <p:cNvSpPr/>
          <p:nvPr/>
        </p:nvSpPr>
        <p:spPr>
          <a:xfrm>
            <a:off x="143837" y="149843"/>
            <a:ext cx="11934825" cy="6591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9385E89F-97AB-48EE-8AE2-2A581E3A3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77" y="1582759"/>
            <a:ext cx="4320224" cy="4569068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xmlns="" id="{9ED644B5-8AD5-4722-9AEB-EEFE64A848B1}"/>
              </a:ext>
            </a:extLst>
          </p:cNvPr>
          <p:cNvSpPr txBox="1">
            <a:spLocks/>
          </p:cNvSpPr>
          <p:nvPr/>
        </p:nvSpPr>
        <p:spPr>
          <a:xfrm>
            <a:off x="1972905" y="102742"/>
            <a:ext cx="932212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3600" dirty="0"/>
          </a:p>
        </p:txBody>
      </p:sp>
      <p:pic>
        <p:nvPicPr>
          <p:cNvPr id="10" name="Grafika 9" descr="Uścisk dłoni">
            <a:extLst>
              <a:ext uri="{FF2B5EF4-FFF2-40B4-BE49-F238E27FC236}">
                <a16:creationId xmlns:a16="http://schemas.microsoft.com/office/drawing/2014/main" xmlns="" id="{15ABF145-7BE2-40B5-9CBB-47AB9B512D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696759" y="178130"/>
            <a:ext cx="1179241" cy="1179241"/>
          </a:xfrm>
          <a:prstGeom prst="rect">
            <a:avLst/>
          </a:prstGeom>
        </p:spPr>
      </p:pic>
      <p:sp>
        <p:nvSpPr>
          <p:cNvPr id="9" name="Symbol zastępczy zawartości 2">
            <a:extLst>
              <a:ext uri="{FF2B5EF4-FFF2-40B4-BE49-F238E27FC236}">
                <a16:creationId xmlns:a16="http://schemas.microsoft.com/office/drawing/2014/main" xmlns="" id="{5AF33866-AB72-4CE9-A8CC-B385983FC5F5}"/>
              </a:ext>
            </a:extLst>
          </p:cNvPr>
          <p:cNvSpPr txBox="1">
            <a:spLocks/>
          </p:cNvSpPr>
          <p:nvPr/>
        </p:nvSpPr>
        <p:spPr>
          <a:xfrm>
            <a:off x="4654194" y="1469204"/>
            <a:ext cx="6729572" cy="509598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600" dirty="0"/>
              <a:t>Zakres działań: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2400" dirty="0"/>
              <a:t>finansowanie projektów badawczych w dziedzinie nauk medycznych i nauk o zdrowiu, wyłonionych w drodze konkursu;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2400" dirty="0"/>
              <a:t>zlecanie prowadzenia badań naukowych;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2400" dirty="0"/>
              <a:t>zlecanie badań dotyczących zarządzania, rozwoju i optymalizacji systemu ochrony zdrowia;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2400" dirty="0"/>
              <a:t>wydawanie opinii i ekspertyz w dziedzinie nauk medycznych </a:t>
            </a:r>
            <a:br>
              <a:rPr lang="pl-PL" sz="2400" dirty="0"/>
            </a:br>
            <a:r>
              <a:rPr lang="pl-PL" sz="2400" dirty="0"/>
              <a:t>i nauk o zdrowiu;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2400" dirty="0"/>
              <a:t>inicjowanie i rozwijanie współpracy międzynarodowej;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2400" dirty="0"/>
              <a:t>inicjowanie i realizacja własnych badań naukowych.</a:t>
            </a:r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xmlns="" id="{E1438345-A4F3-45CB-A568-C2FE1EB46A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1949" y="1078787"/>
            <a:ext cx="5594497" cy="688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36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3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40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4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4000" b="1" dirty="0">
                <a:solidFill>
                  <a:schemeClr val="accent1">
                    <a:lumMod val="75000"/>
                  </a:schemeClr>
                </a:solidFill>
              </a:rPr>
              <a:t>Agencja Badań Medycznych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l-PL" sz="2000" b="1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780167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xmlns="" id="{A37EE87A-43DB-4B61-AAD8-F2DEE5084868}"/>
              </a:ext>
            </a:extLst>
          </p:cNvPr>
          <p:cNvSpPr/>
          <p:nvPr/>
        </p:nvSpPr>
        <p:spPr>
          <a:xfrm>
            <a:off x="120086" y="171698"/>
            <a:ext cx="11934825" cy="6591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EF56A203-FD97-490B-A4A3-5569FE9B2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050" y="225632"/>
            <a:ext cx="9535886" cy="1061295"/>
          </a:xfrm>
        </p:spPr>
        <p:txBody>
          <a:bodyPr>
            <a:normAutofit/>
          </a:bodyPr>
          <a:lstStyle/>
          <a:p>
            <a:endParaRPr lang="pl-PL" sz="3600" dirty="0"/>
          </a:p>
        </p:txBody>
      </p:sp>
      <p:pic>
        <p:nvPicPr>
          <p:cNvPr id="6" name="Grafika 5" descr="Uścisk dłoni">
            <a:extLst>
              <a:ext uri="{FF2B5EF4-FFF2-40B4-BE49-F238E27FC236}">
                <a16:creationId xmlns:a16="http://schemas.microsoft.com/office/drawing/2014/main" xmlns="" id="{EA2F636F-13F0-4CE8-A26A-375AEE7C13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84884" y="261257"/>
            <a:ext cx="1179241" cy="1179241"/>
          </a:xfrm>
          <a:prstGeom prst="rect">
            <a:avLst/>
          </a:prstGeom>
        </p:spPr>
      </p:pic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xmlns="" id="{898528B9-0639-43B8-A0CF-3A1700A462C7}"/>
              </a:ext>
            </a:extLst>
          </p:cNvPr>
          <p:cNvSpPr txBox="1">
            <a:spLocks/>
          </p:cNvSpPr>
          <p:nvPr/>
        </p:nvSpPr>
        <p:spPr>
          <a:xfrm>
            <a:off x="1816810" y="953201"/>
            <a:ext cx="5450890" cy="7093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3600" b="1" dirty="0">
                <a:solidFill>
                  <a:schemeClr val="accent1">
                    <a:lumMod val="75000"/>
                  </a:schemeClr>
                </a:solidFill>
              </a:rPr>
              <a:t>Agencja Badań Medycznych</a:t>
            </a:r>
            <a:endParaRPr lang="pl-PL" sz="2000" dirty="0"/>
          </a:p>
          <a:p>
            <a:pPr marL="0" indent="0">
              <a:buFont typeface="Arial" panose="020B0604020202020204" pitchFamily="34" charset="0"/>
              <a:buNone/>
            </a:pPr>
            <a:endParaRPr lang="pl-PL" sz="2000" b="1" dirty="0"/>
          </a:p>
          <a:p>
            <a:endParaRPr lang="pl-PL" sz="2000" dirty="0"/>
          </a:p>
          <a:p>
            <a:endParaRPr lang="pl-PL" sz="20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xmlns="" id="{98070CAC-5817-4E3E-8468-93F10AEDF3B5}"/>
              </a:ext>
            </a:extLst>
          </p:cNvPr>
          <p:cNvSpPr txBox="1"/>
          <p:nvPr/>
        </p:nvSpPr>
        <p:spPr>
          <a:xfrm>
            <a:off x="736270" y="1781299"/>
            <a:ext cx="6460176" cy="477053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2200" dirty="0"/>
              <a:t>Organami Agencji są:</a:t>
            </a:r>
          </a:p>
          <a:p>
            <a:endParaRPr lang="pl-PL" sz="2200" dirty="0"/>
          </a:p>
          <a:p>
            <a:pPr marL="342900" indent="-342900">
              <a:buSzPct val="80000"/>
              <a:buFont typeface="Wingdings" panose="05000000000000000000" pitchFamily="2" charset="2"/>
              <a:buChar char="v"/>
            </a:pPr>
            <a:r>
              <a:rPr lang="pl-PL" sz="2200" dirty="0"/>
              <a:t>Prezes Agencji</a:t>
            </a:r>
          </a:p>
          <a:p>
            <a:pPr marL="342900" indent="-342900">
              <a:buSzPct val="80000"/>
              <a:buFont typeface="Wingdings" panose="05000000000000000000" pitchFamily="2" charset="2"/>
              <a:buChar char="v"/>
            </a:pPr>
            <a:r>
              <a:rPr lang="pl-PL" sz="2200" dirty="0"/>
              <a:t>Rada Agencji </a:t>
            </a:r>
          </a:p>
          <a:p>
            <a:pPr>
              <a:buSzPct val="80000"/>
            </a:pPr>
            <a:endParaRPr lang="pl-PL" sz="2200" dirty="0"/>
          </a:p>
          <a:p>
            <a:r>
              <a:rPr lang="pl-PL" sz="2200" dirty="0"/>
              <a:t>Rada opiniuje przedstawione przez Prezesa: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200" dirty="0"/>
              <a:t>perspektywiczne kierunki działalności badawcze Agencji;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200" dirty="0"/>
              <a:t>zasady podziału środków finansowych ujmowanych w planie finansowym Agencji;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200" dirty="0"/>
              <a:t>roczny plan finansowy Agencji;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200" dirty="0"/>
              <a:t>roczny plan działalności Agencji;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200" dirty="0"/>
              <a:t>działania w zakresie ewaluacji.</a:t>
            </a:r>
          </a:p>
          <a:p>
            <a:endParaRPr lang="pl-PL" dirty="0"/>
          </a:p>
        </p:txBody>
      </p:sp>
      <p:pic>
        <p:nvPicPr>
          <p:cNvPr id="20" name="Grafika 19" descr="Hierarchia">
            <a:extLst>
              <a:ext uri="{FF2B5EF4-FFF2-40B4-BE49-F238E27FC236}">
                <a16:creationId xmlns:a16="http://schemas.microsoft.com/office/drawing/2014/main" xmlns="" id="{2A4E3804-7021-44CD-B778-41710C7131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351814" y="1831767"/>
            <a:ext cx="4426529" cy="442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854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on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590</Words>
  <Application>Microsoft Office PowerPoint</Application>
  <PresentationFormat>Panoramiczny</PresentationFormat>
  <Paragraphs>114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Garamond</vt:lpstr>
      <vt:lpstr>Wingdings</vt:lpstr>
      <vt:lpstr>Office Theme</vt:lpstr>
      <vt:lpstr>AGENCJA  BADAŃ MEDYCZNYCH </vt:lpstr>
      <vt:lpstr>Prezentacja programu PowerPoint</vt:lpstr>
      <vt:lpstr>Uzasadnienie dla konieczności powstania Agencji Badań Medycznych (1/1).</vt:lpstr>
      <vt:lpstr>Uzasadnienie dla konieczności powstania Agencji Badań Medycznych (2/2)</vt:lpstr>
      <vt:lpstr>Budżety jednostek o profilu medycznym w budżecie NCN w latach 2014 -2018 (%)</vt:lpstr>
      <vt:lpstr>Prezentacja programu PowerPoint</vt:lpstr>
      <vt:lpstr>Prezentacja programu PowerPoint</vt:lpstr>
      <vt:lpstr>  Agencja Badań Medycznych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AGENCJA  BADAŃ MEDYCZNYCH</dc:title>
  <dc:creator>Szczepkowska Joanna</dc:creator>
  <cp:lastModifiedBy>Sierpiński Radosław</cp:lastModifiedBy>
  <cp:revision>53</cp:revision>
  <dcterms:created xsi:type="dcterms:W3CDTF">2018-11-12T16:15:55Z</dcterms:created>
  <dcterms:modified xsi:type="dcterms:W3CDTF">2018-11-29T10:17:12Z</dcterms:modified>
</cp:coreProperties>
</file>