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8"/>
  </p:notesMasterIdLst>
  <p:sldIdLst>
    <p:sldId id="256" r:id="rId4"/>
    <p:sldId id="259" r:id="rId5"/>
    <p:sldId id="260" r:id="rId6"/>
    <p:sldId id="261" r:id="rId7"/>
    <p:sldId id="277" r:id="rId8"/>
    <p:sldId id="264" r:id="rId9"/>
    <p:sldId id="272" r:id="rId10"/>
    <p:sldId id="273" r:id="rId11"/>
    <p:sldId id="274" r:id="rId12"/>
    <p:sldId id="275" r:id="rId13"/>
    <p:sldId id="269" r:id="rId14"/>
    <p:sldId id="276" r:id="rId15"/>
    <p:sldId id="267" r:id="rId16"/>
    <p:sldId id="25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łązka Anna" initials="GA" lastIdx="4" clrIdx="0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  <p:cmAuthor id="2" name="Kaliszewicz Monika" initials="KM" lastIdx="0" clrIdx="1">
    <p:extLst>
      <p:ext uri="{19B8F6BF-5375-455C-9EA6-DF929625EA0E}">
        <p15:presenceInfo xmlns:p15="http://schemas.microsoft.com/office/powerpoint/2012/main" userId="S-1-5-21-3419930908-1354286565-637230989-797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mfgus09\ST\ST-03\PROJEKTY\KSZBI\Zako&#324;czenie%20projektu%20KSZBI\Prezentacja%20raportu%20ko&#324;cowego%20na%20posiedzeniu%20komitetu\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Arkusz1!$B$2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F39E-43C3-92AC-E3FC2541D787}"/>
              </c:ext>
            </c:extLst>
          </c:dPt>
          <c:dLbls>
            <c:dLbl>
              <c:idx val="0"/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pl-PL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(Arkusz1!$B$1,Arkusz1!$D$1)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(Arkusz1!$B$3,Arkusz1!$D$3)</c:f>
              <c:numCache>
                <c:formatCode>#\ ##0.00\ "zł"</c:formatCode>
                <c:ptCount val="2"/>
                <c:pt idx="0">
                  <c:v>17421250</c:v>
                </c:pt>
                <c:pt idx="1">
                  <c:v>11930160.970000001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39E-43C3-92AC-E3FC2541D787}"/>
            </c:ext>
          </c:extLst>
        </c:ser>
        <c:ser>
          <c:idx val="2"/>
          <c:order val="1"/>
          <c:tx>
            <c:strRef>
              <c:f>Arkusz1!$C$2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39E-43C3-92AC-E3FC2541D787}"/>
              </c:ext>
            </c:extLst>
          </c:dPt>
          <c:dLbls>
            <c:dLbl>
              <c:idx val="0"/>
              <c:layout>
                <c:manualLayout>
                  <c:x val="-1.2693483165743173E-3"/>
                  <c:y val="0.3315652378713059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39E-43C3-92AC-E3FC2541D78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1100" b="0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(Arkusz1!$B$1,Arkusz1!$D$1)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(Arkusz1!$C$3,Arkusz1!$E$3)</c:f>
              <c:numCache>
                <c:formatCode>#\ ##0.00\ "zł"</c:formatCode>
                <c:ptCount val="2"/>
                <c:pt idx="0">
                  <c:v>14743603.869999999</c:v>
                </c:pt>
                <c:pt idx="1">
                  <c:v>10096495.17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39E-43C3-92AC-E3FC2541D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2"/>
        <c:overlap val="-2"/>
        <c:axId val="218370520"/>
        <c:axId val="218365816"/>
      </c:barChart>
      <c:catAx>
        <c:axId val="218370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8365816"/>
        <c:crosses val="autoZero"/>
        <c:auto val="1"/>
        <c:lblAlgn val="ctr"/>
        <c:lblOffset val="100"/>
        <c:noMultiLvlLbl val="0"/>
      </c:catAx>
      <c:valAx>
        <c:axId val="218365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out"/>
        <c:minorTickMark val="none"/>
        <c:tickLblPos val="nextTo"/>
        <c:spPr>
          <a:noFill/>
          <a:ln>
            <a:solidFill>
              <a:schemeClr val="accent1">
                <a:alpha val="97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8370520"/>
        <c:crosses val="autoZero"/>
        <c:crossBetween val="between"/>
        <c:majorUnit val="4000000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7C7D8-2356-4F25-B19A-87D7DAFDD2D5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036E7-8A23-42DC-88FA-04823DF29A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260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Wdrożenie Kompleksowego Systemu Zarządzania Bezpieczeństwem Informacji - KSZBI dla statystyki publicznej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2799651" y="13056528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10019947" y="3187038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41197" y="362518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41197" y="381423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41197" y="400143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="" xmlns:a16="http://schemas.microsoft.com/office/drawing/2014/main" id="{18226A20-2F98-40E3-8F2D-4628170E134E}"/>
              </a:ext>
            </a:extLst>
          </p:cNvPr>
          <p:cNvCxnSpPr/>
          <p:nvPr/>
        </p:nvCxnSpPr>
        <p:spPr>
          <a:xfrm flipH="1">
            <a:off x="12176287" y="1319857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="" xmlns:a16="http://schemas.microsoft.com/office/drawing/2014/main" id="{16E36974-E8BF-46A9-B561-D35A44414F97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2D188F1D-3811-4369-BB9E-7B54ACA18CE4}"/>
              </a:ext>
            </a:extLst>
          </p:cNvPr>
          <p:cNvSpPr/>
          <p:nvPr/>
        </p:nvSpPr>
        <p:spPr>
          <a:xfrm>
            <a:off x="4602000" y="3749681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System RODO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2A3847EE-040A-45D7-A301-71554CC69B73}"/>
              </a:ext>
            </a:extLst>
          </p:cNvPr>
          <p:cNvSpPr/>
          <p:nvPr/>
        </p:nvSpPr>
        <p:spPr>
          <a:xfrm>
            <a:off x="4602000" y="494487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KADROWO-PŁACOWY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(ZSI)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="" xmlns:a16="http://schemas.microsoft.com/office/drawing/2014/main" id="{9F1151AD-33CC-439B-902A-40823E652A20}"/>
              </a:ext>
            </a:extLst>
          </p:cNvPr>
          <p:cNvCxnSpPr>
            <a:cxnSpLocks/>
          </p:cNvCxnSpPr>
          <p:nvPr/>
        </p:nvCxnSpPr>
        <p:spPr>
          <a:xfrm flipV="1">
            <a:off x="5059947" y="4533718"/>
            <a:ext cx="0" cy="41115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="" xmlns:a16="http://schemas.microsoft.com/office/drawing/2014/main" id="{27F877AD-60F3-45FA-B840-507D8C8747EF}"/>
              </a:ext>
            </a:extLst>
          </p:cNvPr>
          <p:cNvSpPr/>
          <p:nvPr/>
        </p:nvSpPr>
        <p:spPr>
          <a:xfrm>
            <a:off x="2599237" y="3741630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POCZTA E-MAIL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="" xmlns:a16="http://schemas.microsoft.com/office/drawing/2014/main" id="{3130F198-5F9F-47AE-9C68-C55380304CB2}"/>
              </a:ext>
            </a:extLst>
          </p:cNvPr>
          <p:cNvSpPr/>
          <p:nvPr/>
        </p:nvSpPr>
        <p:spPr>
          <a:xfrm>
            <a:off x="4602001" y="2569518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ACTIVE DIRECTORY 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(AD)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5" name="Łącznik łamany 4">
            <a:extLst>
              <a:ext uri="{FF2B5EF4-FFF2-40B4-BE49-F238E27FC236}">
                <a16:creationId xmlns="" xmlns:a16="http://schemas.microsoft.com/office/drawing/2014/main" id="{DCAEE19E-C5F4-4E7E-A5E4-9662CB2D2447}"/>
              </a:ext>
            </a:extLst>
          </p:cNvPr>
          <p:cNvCxnSpPr>
            <a:cxnSpLocks/>
          </p:cNvCxnSpPr>
          <p:nvPr/>
        </p:nvCxnSpPr>
        <p:spPr>
          <a:xfrm rot="5400000">
            <a:off x="5023540" y="3563156"/>
            <a:ext cx="389910" cy="2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łamany 4">
            <a:extLst>
              <a:ext uri="{FF2B5EF4-FFF2-40B4-BE49-F238E27FC236}">
                <a16:creationId xmlns="" xmlns:a16="http://schemas.microsoft.com/office/drawing/2014/main" id="{273F6AE1-A898-4422-93FB-4DDE8D82B676}"/>
              </a:ext>
            </a:extLst>
          </p:cNvPr>
          <p:cNvCxnSpPr>
            <a:cxnSpLocks/>
          </p:cNvCxnSpPr>
          <p:nvPr/>
        </p:nvCxnSpPr>
        <p:spPr>
          <a:xfrm rot="5400000">
            <a:off x="5023540" y="4749915"/>
            <a:ext cx="389910" cy="2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="" xmlns:a16="http://schemas.microsoft.com/office/drawing/2014/main" id="{15F1C8AB-0807-4A62-A382-22063899346D}"/>
              </a:ext>
            </a:extLst>
          </p:cNvPr>
          <p:cNvCxnSpPr>
            <a:cxnSpLocks/>
          </p:cNvCxnSpPr>
          <p:nvPr/>
        </p:nvCxnSpPr>
        <p:spPr>
          <a:xfrm flipH="1" flipV="1">
            <a:off x="5052224" y="3349147"/>
            <a:ext cx="7723" cy="4005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="" xmlns:a16="http://schemas.microsoft.com/office/drawing/2014/main" id="{FBCDCAB0-0469-494C-9AF1-6AE2213BE1B1}"/>
              </a:ext>
            </a:extLst>
          </p:cNvPr>
          <p:cNvCxnSpPr>
            <a:cxnSpLocks/>
          </p:cNvCxnSpPr>
          <p:nvPr/>
        </p:nvCxnSpPr>
        <p:spPr>
          <a:xfrm flipH="1">
            <a:off x="4111524" y="4270012"/>
            <a:ext cx="49047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łamany 4">
            <a:extLst>
              <a:ext uri="{FF2B5EF4-FFF2-40B4-BE49-F238E27FC236}">
                <a16:creationId xmlns="" xmlns:a16="http://schemas.microsoft.com/office/drawing/2014/main" id="{B5CC9E23-318C-4B02-AA3A-67981E499AE7}"/>
              </a:ext>
            </a:extLst>
          </p:cNvPr>
          <p:cNvCxnSpPr>
            <a:cxnSpLocks/>
          </p:cNvCxnSpPr>
          <p:nvPr/>
        </p:nvCxnSpPr>
        <p:spPr>
          <a:xfrm flipV="1">
            <a:off x="4111524" y="4098398"/>
            <a:ext cx="490476" cy="1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612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319322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336929"/>
              </p:ext>
            </p:extLst>
          </p:nvPr>
        </p:nvGraphicFramePr>
        <p:xfrm>
          <a:off x="226152" y="2455817"/>
          <a:ext cx="11368726" cy="3337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30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30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43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01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12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3447">
                <a:tc>
                  <a:txBody>
                    <a:bodyPr/>
                    <a:lstStyle/>
                    <a:p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urzędów, które wdrożyły katalog rekomendacji dotyczących awansu cyfrowego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5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</a:t>
                      </a:r>
                      <a:b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aplikacji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09034899"/>
                  </a:ext>
                </a:extLst>
              </a:tr>
              <a:tr h="6391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320247"/>
              </p:ext>
            </p:extLst>
          </p:nvPr>
        </p:nvGraphicFramePr>
        <p:xfrm>
          <a:off x="278404" y="2486895"/>
          <a:ext cx="11368726" cy="3817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73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324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937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3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usprawniły funkcjonowanie w zakresie objętym katalogiem rekomendacji dotyczących awansu cyfrowego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81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09034899"/>
                  </a:ext>
                </a:extLst>
              </a:tr>
              <a:tr h="550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92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70795256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96375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6825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9" y="116514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68347" y="1980457"/>
            <a:ext cx="11028127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rgbClr val="002060"/>
                </a:solidFill>
              </a:rPr>
              <a:t>Okres trwałości: </a:t>
            </a:r>
            <a:r>
              <a:rPr lang="pl-PL" sz="1400" dirty="0">
                <a:solidFill>
                  <a:srgbClr val="002060"/>
                </a:solidFill>
              </a:rPr>
              <a:t>5 lat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sz="1400" dirty="0">
                <a:solidFill>
                  <a:srgbClr val="002060"/>
                </a:solidFill>
              </a:rPr>
              <a:t>konieczność zapewnienia środków w budżecie Beneficjenta. Na rok 2023 Beneficjent wystąpi do Ministerstwa Finansów o zapewnienie budżetu w kwocie 695.000 zł.</a:t>
            </a:r>
            <a:endParaRPr lang="pl-PL" sz="14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545731" y="3040316"/>
            <a:ext cx="1080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062323"/>
              </p:ext>
            </p:extLst>
          </p:nvPr>
        </p:nvGraphicFramePr>
        <p:xfrm>
          <a:off x="545731" y="3474363"/>
          <a:ext cx="11073613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96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347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06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285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Niewystarczające środki z budżetu na utrzymanie Projektu.</a:t>
                      </a:r>
                    </a:p>
                    <a:p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związane z utratą trwałości projektu w okresie 5 lat.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Wnioskowanie o zwiększenie budżetu na kolejne lata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Zawarcie w umowach zapisów gwarantujących dalsze </a:t>
                      </a:r>
                      <a:r>
                        <a:rPr lang="pl-PL" sz="1200" i="0" strike="noStrike" kern="1200" baseline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utrzymanie systemów</a:t>
                      </a:r>
                      <a:endParaRPr lang="pl-PL" sz="1200" i="0" strike="noStrike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niewyłonienia Wykonawcy/nieterminowego wyłonienia w postępowaniu przetargowym. Ryzyko dot. utrzymania produktów Web-Gateway, </a:t>
                      </a:r>
                      <a:r>
                        <a:rPr lang="pl-PL" sz="1200" i="0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Sandbox</a:t>
                      </a: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oraz ATP.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Planowanie rezerw czasowych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Właściwe oszacowanie wartości zamówienia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134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 zastępowalności kluczowych osób (fluktuacja, odejście z pracy, absencja pracowników spowodowana choroba, kwarantanną) - ograniczone zasoby kadrowe.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Właściwe oszacowanie zasobów ludzkich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Kancelaria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Główny Urząd Statystyczny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0070C0"/>
                </a:solidFill>
              </a:rPr>
              <a:t>Zwiększenie poziomu dostępności i efektywności bezpiecznych usług świadczonych przez statystykę publiczną w postaci elektronicznej na rzecz obywateli i podmiotów gospodarki narodowej oraz administracji publicznej.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132846"/>
              </p:ext>
            </p:extLst>
          </p:nvPr>
        </p:nvGraphicFramePr>
        <p:xfrm>
          <a:off x="784533" y="2991468"/>
          <a:ext cx="10946674" cy="1167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613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</a:rPr>
                        <a:t>2019-04-01</a:t>
                      </a:r>
                      <a:endParaRPr lang="pl-PL" sz="1400" b="0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</a:rPr>
                        <a:t>2022-03-31</a:t>
                      </a:r>
                      <a:endParaRPr lang="pl-PL" sz="1400" b="0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</a:rPr>
                        <a:t>2019-04-01</a:t>
                      </a:r>
                      <a:endParaRPr lang="pl-PL" sz="1400" b="0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</a:rPr>
                        <a:t>2022-06-29</a:t>
                      </a:r>
                      <a:endParaRPr lang="pl-PL" sz="1400" b="0" i="0" strike="sngStrike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5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1650" dirty="0"/>
              <a:t>Budżet państwa cz. 58; Program Operacyjny Polska Cyfrowa II oś priorytetowa E-administracja i otwarty rząd Działanie 2.2 „Cyfryzacja procesów </a:t>
            </a:r>
            <a:r>
              <a:rPr lang="pl-PL" sz="1650" dirty="0" err="1"/>
              <a:t>back-office</a:t>
            </a:r>
            <a:r>
              <a:rPr lang="pl-PL" sz="1650" dirty="0"/>
              <a:t> w administracji rządowej”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6979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3600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="" xmlns:a16="http://schemas.microsoft.com/office/drawing/2014/main" id="{35E79AD1-B078-4581-A69C-E3E11F0468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852673"/>
              </p:ext>
            </p:extLst>
          </p:nvPr>
        </p:nvGraphicFramePr>
        <p:xfrm>
          <a:off x="923278" y="2887733"/>
          <a:ext cx="10005134" cy="3834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4358" y="130190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088336"/>
              </p:ext>
            </p:extLst>
          </p:nvPr>
        </p:nvGraphicFramePr>
        <p:xfrm>
          <a:off x="607692" y="2052500"/>
          <a:ext cx="10783008" cy="3592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471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37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59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62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99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74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Wdrożone produkty są systemami bezpieczeństwa informacji, które nie posiadają e-usług oraz nie udostępniają informacji sektora publicznego i </a:t>
                      </a:r>
                      <a:r>
                        <a:rPr lang="pl-PL" sz="1200" b="0" i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8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Web-Gateway - oprogramowanie zapewniające zaawansowaną ochronę przed </a:t>
                      </a:r>
                      <a:r>
                        <a:rPr lang="pl-PL" sz="1200" b="0" i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malware</a:t>
                      </a: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849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Sandbox</a:t>
                      </a: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wydzielone, testowe środowisko umożliwiające bezpieczne wykonanie potencjalnie szkodliwego kodu, przeprowadzanie kontrolowanej analizy zagrożeń w obszarze odseparowanym od środowisk</a:t>
                      </a: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produkcyjnych.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12071310"/>
                  </a:ext>
                </a:extLst>
              </a:tr>
              <a:tr h="45434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WAF - system do analizy aktywności użytkowników w kluczowych aplikacjach internetowych, chroniący                            te aplikacje i dane przed cyberatakami.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2021-07-21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57950059"/>
                  </a:ext>
                </a:extLst>
              </a:tr>
              <a:tr h="82264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ATP - oprogramowanie zapewniające zaawansowaną ochronę stacji roboczych i sieci korporacyjnej, umożliwiający szybsze wykrywanie ataków przez agregację informacji z określonych obszarów, identyfikację zagrożeń, </a:t>
                      </a:r>
                      <a:r>
                        <a:rPr lang="pl-PL" sz="1200" b="0" i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priorytetyzację</a:t>
                      </a: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alertów o systemach wymagających pilnej reakcji oraz przywracanie sprawności                             i usuwanie skutków ataku.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2022-04-22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22004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4358" y="130190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="" xmlns:a16="http://schemas.microsoft.com/office/drawing/2014/main" id="{9AB6C351-1A1D-466B-A2A0-90F6787CE7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484569"/>
              </p:ext>
            </p:extLst>
          </p:nvPr>
        </p:nvGraphicFramePr>
        <p:xfrm>
          <a:off x="607692" y="2052500"/>
          <a:ext cx="10783008" cy="3684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174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 tworzące System Zarządzania Bezpieczeństwem Informacji.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64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SIEM - system do zarządzania informacją i zdarzeniami bezpieczeństwa.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2022-01-14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12071310"/>
                  </a:ext>
                </a:extLst>
              </a:tr>
              <a:tr h="46641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 - centrum kompetencyjne: monitorowanie infrastruktury teleinformatycznej, analiza zdarzeń, detekcja zagrożeń i reagowanie na wykryte incydenty.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2022-01-14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5795005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RODO - oprogramowanie wraz z licencją do obsługi zadań wynikających z RODO</a:t>
                      </a:r>
                      <a:b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jednostkach służb statystyki publicznej.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2022-06-29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2022-04-29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 nie został ujęty</a:t>
                      </a:r>
                      <a:b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pierwotnym opisie założeń projektu informatycznego zaakceptowanym przez KRMC, będącego podstawą realizacji projektu.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22004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46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2799651" y="13056528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24684" y="1201049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10019947" y="3187038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41197" y="362518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41197" y="381423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41197" y="400143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="" xmlns:a16="http://schemas.microsoft.com/office/drawing/2014/main" id="{18226A20-2F98-40E3-8F2D-4628170E134E}"/>
              </a:ext>
            </a:extLst>
          </p:cNvPr>
          <p:cNvCxnSpPr/>
          <p:nvPr/>
        </p:nvCxnSpPr>
        <p:spPr>
          <a:xfrm flipH="1">
            <a:off x="12176287" y="1319857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stokąt 31">
            <a:extLst>
              <a:ext uri="{FF2B5EF4-FFF2-40B4-BE49-F238E27FC236}">
                <a16:creationId xmlns="" xmlns:a16="http://schemas.microsoft.com/office/drawing/2014/main" id="{FED4AAB4-D7BE-4181-B3DA-AF3AEB0863CD}"/>
              </a:ext>
            </a:extLst>
          </p:cNvPr>
          <p:cNvSpPr/>
          <p:nvPr/>
        </p:nvSpPr>
        <p:spPr>
          <a:xfrm>
            <a:off x="8258661" y="341755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SERWIS DESK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3" name="Prostokąt 32">
            <a:extLst>
              <a:ext uri="{FF2B5EF4-FFF2-40B4-BE49-F238E27FC236}">
                <a16:creationId xmlns="" xmlns:a16="http://schemas.microsoft.com/office/drawing/2014/main" id="{9AA9F633-06C3-4AD5-8F5F-2086AB9EE7D6}"/>
              </a:ext>
            </a:extLst>
          </p:cNvPr>
          <p:cNvSpPr/>
          <p:nvPr/>
        </p:nvSpPr>
        <p:spPr>
          <a:xfrm>
            <a:off x="2800846" y="3711398"/>
            <a:ext cx="4787090" cy="11452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SIEM</a:t>
            </a:r>
            <a:r>
              <a:rPr lang="pl-PL" sz="900" b="1" i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4" name="Prostokąt 33">
            <a:extLst>
              <a:ext uri="{FF2B5EF4-FFF2-40B4-BE49-F238E27FC236}">
                <a16:creationId xmlns="" xmlns:a16="http://schemas.microsoft.com/office/drawing/2014/main" id="{1C005551-DA8D-4FFF-AE29-76A9837BB13F}"/>
              </a:ext>
            </a:extLst>
          </p:cNvPr>
          <p:cNvSpPr/>
          <p:nvPr/>
        </p:nvSpPr>
        <p:spPr>
          <a:xfrm>
            <a:off x="6145165" y="5358409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FIREWALL WEWNĘTRZNY</a:t>
            </a:r>
            <a:endParaRPr lang="pl-PL" sz="1000" i="1" dirty="0"/>
          </a:p>
          <a:p>
            <a:pPr algn="ctr"/>
            <a:r>
              <a:rPr lang="pl-PL" sz="1000" i="1" dirty="0"/>
              <a:t>(FW/IPS)</a:t>
            </a:r>
            <a:endParaRPr lang="pl-PL" sz="1000" i="1" dirty="0">
              <a:solidFill>
                <a:schemeClr val="bg1"/>
              </a:solidFill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="" xmlns:a16="http://schemas.microsoft.com/office/drawing/2014/main" id="{B35BFE56-24B3-4106-AD29-FFC62A4C9D45}"/>
              </a:ext>
            </a:extLst>
          </p:cNvPr>
          <p:cNvSpPr/>
          <p:nvPr/>
        </p:nvSpPr>
        <p:spPr>
          <a:xfrm>
            <a:off x="824162" y="3315355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KONTROLI DOSTĘPU (SKD)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="" xmlns:a16="http://schemas.microsoft.com/office/drawing/2014/main" id="{B9BE3D66-ACC6-4661-BBF7-568A68F2B6DE}"/>
              </a:ext>
            </a:extLst>
          </p:cNvPr>
          <p:cNvSpPr/>
          <p:nvPr/>
        </p:nvSpPr>
        <p:spPr>
          <a:xfrm>
            <a:off x="824162" y="4337465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POCZTA E-MAIL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="" xmlns:a16="http://schemas.microsoft.com/office/drawing/2014/main" id="{59E334CE-3691-4AB7-AA4C-BC14EF449B7D}"/>
              </a:ext>
            </a:extLst>
          </p:cNvPr>
          <p:cNvSpPr/>
          <p:nvPr/>
        </p:nvSpPr>
        <p:spPr>
          <a:xfrm>
            <a:off x="824162" y="5359575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ANTYWIRUSOWY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8" name="Prostokąt 37">
            <a:extLst>
              <a:ext uri="{FF2B5EF4-FFF2-40B4-BE49-F238E27FC236}">
                <a16:creationId xmlns="" xmlns:a16="http://schemas.microsoft.com/office/drawing/2014/main" id="{2E9CEC48-80C0-43D7-8891-105781922C2E}"/>
              </a:ext>
            </a:extLst>
          </p:cNvPr>
          <p:cNvSpPr/>
          <p:nvPr/>
        </p:nvSpPr>
        <p:spPr>
          <a:xfrm>
            <a:off x="2824433" y="5358409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SYSTEM CENTER CONFIGURATION MANAGER </a:t>
            </a:r>
          </a:p>
          <a:p>
            <a:pPr algn="ctr"/>
            <a:r>
              <a:rPr lang="pl-PL" sz="1000" dirty="0"/>
              <a:t>(</a:t>
            </a:r>
            <a:r>
              <a:rPr lang="pl-PL" sz="1000" i="1" dirty="0">
                <a:solidFill>
                  <a:schemeClr val="bg1"/>
                </a:solidFill>
              </a:rPr>
              <a:t>SCCM)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="" xmlns:a16="http://schemas.microsoft.com/office/drawing/2014/main" id="{5FAF8703-DEE0-4CA3-96E0-3672637D7F36}"/>
              </a:ext>
            </a:extLst>
          </p:cNvPr>
          <p:cNvSpPr/>
          <p:nvPr/>
        </p:nvSpPr>
        <p:spPr>
          <a:xfrm>
            <a:off x="4509494" y="5358409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FIREWALL BRZEGOWY 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(FW/IPS)</a:t>
            </a:r>
          </a:p>
        </p:txBody>
      </p:sp>
      <p:sp>
        <p:nvSpPr>
          <p:cNvPr id="40" name="Prostokąt 39">
            <a:extLst>
              <a:ext uri="{FF2B5EF4-FFF2-40B4-BE49-F238E27FC236}">
                <a16:creationId xmlns="" xmlns:a16="http://schemas.microsoft.com/office/drawing/2014/main" id="{33C186E7-7470-47E8-9378-5FB139A0D9C3}"/>
              </a:ext>
            </a:extLst>
          </p:cNvPr>
          <p:cNvSpPr/>
          <p:nvPr/>
        </p:nvSpPr>
        <p:spPr>
          <a:xfrm>
            <a:off x="8261668" y="4392402"/>
            <a:ext cx="1494124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>
                <a:solidFill>
                  <a:schemeClr val="bg1"/>
                </a:solidFill>
              </a:rPr>
              <a:t>ENDPOINT DETECTION AND RESPONSE (EDR)</a:t>
            </a:r>
            <a:r>
              <a:rPr lang="pl-PL" sz="1000" i="1" dirty="0">
                <a:solidFill>
                  <a:schemeClr val="bg1"/>
                </a:solidFill>
              </a:rPr>
              <a:t>, (ATP)</a:t>
            </a:r>
          </a:p>
        </p:txBody>
      </p:sp>
      <p:cxnSp>
        <p:nvCxnSpPr>
          <p:cNvPr id="41" name="Łącznik łamany 98">
            <a:extLst>
              <a:ext uri="{FF2B5EF4-FFF2-40B4-BE49-F238E27FC236}">
                <a16:creationId xmlns="" xmlns:a16="http://schemas.microsoft.com/office/drawing/2014/main" id="{4DFC8D77-03C7-49C6-8B92-EA41D7F0C1C3}"/>
              </a:ext>
            </a:extLst>
          </p:cNvPr>
          <p:cNvCxnSpPr>
            <a:stCxn id="35" idx="3"/>
          </p:cNvCxnSpPr>
          <p:nvPr/>
        </p:nvCxnSpPr>
        <p:spPr>
          <a:xfrm>
            <a:off x="2318161" y="3711399"/>
            <a:ext cx="482683" cy="462169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łamany 99">
            <a:extLst>
              <a:ext uri="{FF2B5EF4-FFF2-40B4-BE49-F238E27FC236}">
                <a16:creationId xmlns="" xmlns:a16="http://schemas.microsoft.com/office/drawing/2014/main" id="{752A8F30-5427-4457-8789-4E28E53AED01}"/>
              </a:ext>
            </a:extLst>
          </p:cNvPr>
          <p:cNvCxnSpPr>
            <a:stCxn id="36" idx="3"/>
          </p:cNvCxnSpPr>
          <p:nvPr/>
        </p:nvCxnSpPr>
        <p:spPr>
          <a:xfrm flipV="1">
            <a:off x="2318161" y="4421235"/>
            <a:ext cx="476352" cy="312274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łamany 100">
            <a:extLst>
              <a:ext uri="{FF2B5EF4-FFF2-40B4-BE49-F238E27FC236}">
                <a16:creationId xmlns="" xmlns:a16="http://schemas.microsoft.com/office/drawing/2014/main" id="{D5EB8B77-9ECC-48D2-9ADF-DF8D4261E534}"/>
              </a:ext>
            </a:extLst>
          </p:cNvPr>
          <p:cNvCxnSpPr/>
          <p:nvPr/>
        </p:nvCxnSpPr>
        <p:spPr>
          <a:xfrm flipV="1">
            <a:off x="2335600" y="4641431"/>
            <a:ext cx="482685" cy="1471578"/>
          </a:xfrm>
          <a:prstGeom prst="bentConnector3">
            <a:avLst>
              <a:gd name="adj1" fmla="val 64137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43">
            <a:extLst>
              <a:ext uri="{FF2B5EF4-FFF2-40B4-BE49-F238E27FC236}">
                <a16:creationId xmlns="" xmlns:a16="http://schemas.microsoft.com/office/drawing/2014/main" id="{195F5480-90F2-4350-A70E-8B6AEA6115A2}"/>
              </a:ext>
            </a:extLst>
          </p:cNvPr>
          <p:cNvCxnSpPr/>
          <p:nvPr/>
        </p:nvCxnSpPr>
        <p:spPr>
          <a:xfrm flipH="1">
            <a:off x="3571432" y="3171585"/>
            <a:ext cx="2" cy="5398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>
            <a:extLst>
              <a:ext uri="{FF2B5EF4-FFF2-40B4-BE49-F238E27FC236}">
                <a16:creationId xmlns="" xmlns:a16="http://schemas.microsoft.com/office/drawing/2014/main" id="{031F6B84-5A0D-4872-BBD7-6B9763E2691B}"/>
              </a:ext>
            </a:extLst>
          </p:cNvPr>
          <p:cNvCxnSpPr/>
          <p:nvPr/>
        </p:nvCxnSpPr>
        <p:spPr>
          <a:xfrm>
            <a:off x="5305143" y="3187038"/>
            <a:ext cx="8620" cy="5243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>
            <a:extLst>
              <a:ext uri="{FF2B5EF4-FFF2-40B4-BE49-F238E27FC236}">
                <a16:creationId xmlns="" xmlns:a16="http://schemas.microsoft.com/office/drawing/2014/main" id="{03C15D6F-C725-416A-912E-FC201B47F22B}"/>
              </a:ext>
            </a:extLst>
          </p:cNvPr>
          <p:cNvCxnSpPr/>
          <p:nvPr/>
        </p:nvCxnSpPr>
        <p:spPr>
          <a:xfrm flipH="1">
            <a:off x="6892164" y="3200979"/>
            <a:ext cx="3732" cy="5243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ze strzałką 46">
            <a:extLst>
              <a:ext uri="{FF2B5EF4-FFF2-40B4-BE49-F238E27FC236}">
                <a16:creationId xmlns="" xmlns:a16="http://schemas.microsoft.com/office/drawing/2014/main" id="{839D3600-7D1F-4370-9F79-52C4FB813C5C}"/>
              </a:ext>
            </a:extLst>
          </p:cNvPr>
          <p:cNvCxnSpPr>
            <a:stCxn id="38" idx="0"/>
          </p:cNvCxnSpPr>
          <p:nvPr/>
        </p:nvCxnSpPr>
        <p:spPr>
          <a:xfrm flipH="1" flipV="1">
            <a:off x="3571432" y="4844372"/>
            <a:ext cx="1" cy="51403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ze strzałką 47">
            <a:extLst>
              <a:ext uri="{FF2B5EF4-FFF2-40B4-BE49-F238E27FC236}">
                <a16:creationId xmlns="" xmlns:a16="http://schemas.microsoft.com/office/drawing/2014/main" id="{E1E0035A-D602-4598-AEA4-C9F7C427CA02}"/>
              </a:ext>
            </a:extLst>
          </p:cNvPr>
          <p:cNvCxnSpPr>
            <a:stCxn id="39" idx="0"/>
          </p:cNvCxnSpPr>
          <p:nvPr/>
        </p:nvCxnSpPr>
        <p:spPr>
          <a:xfrm flipV="1">
            <a:off x="5256494" y="4844372"/>
            <a:ext cx="0" cy="51403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>
            <a:extLst>
              <a:ext uri="{FF2B5EF4-FFF2-40B4-BE49-F238E27FC236}">
                <a16:creationId xmlns="" xmlns:a16="http://schemas.microsoft.com/office/drawing/2014/main" id="{0BF2CA89-68F0-44B8-9943-10CB27BFC5A5}"/>
              </a:ext>
            </a:extLst>
          </p:cNvPr>
          <p:cNvCxnSpPr>
            <a:stCxn id="34" idx="0"/>
          </p:cNvCxnSpPr>
          <p:nvPr/>
        </p:nvCxnSpPr>
        <p:spPr>
          <a:xfrm flipH="1" flipV="1">
            <a:off x="6892164" y="4853606"/>
            <a:ext cx="1" cy="50480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łamany 119">
            <a:extLst>
              <a:ext uri="{FF2B5EF4-FFF2-40B4-BE49-F238E27FC236}">
                <a16:creationId xmlns="" xmlns:a16="http://schemas.microsoft.com/office/drawing/2014/main" id="{3D2BD20A-D511-49E3-8DFF-6C049D69A2DD}"/>
              </a:ext>
            </a:extLst>
          </p:cNvPr>
          <p:cNvCxnSpPr>
            <a:stCxn id="40" idx="1"/>
            <a:endCxn id="33" idx="3"/>
          </p:cNvCxnSpPr>
          <p:nvPr/>
        </p:nvCxnSpPr>
        <p:spPr>
          <a:xfrm rot="10800000">
            <a:off x="7587936" y="4284042"/>
            <a:ext cx="673732" cy="504405"/>
          </a:xfrm>
          <a:prstGeom prst="bentConnector3">
            <a:avLst>
              <a:gd name="adj1" fmla="val 34807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łamany 132">
            <a:extLst>
              <a:ext uri="{FF2B5EF4-FFF2-40B4-BE49-F238E27FC236}">
                <a16:creationId xmlns="" xmlns:a16="http://schemas.microsoft.com/office/drawing/2014/main" id="{2386E1FE-1EF7-4A52-8FAF-38E21CCF136C}"/>
              </a:ext>
            </a:extLst>
          </p:cNvPr>
          <p:cNvCxnSpPr>
            <a:endCxn id="32" idx="1"/>
          </p:cNvCxnSpPr>
          <p:nvPr/>
        </p:nvCxnSpPr>
        <p:spPr>
          <a:xfrm flipV="1">
            <a:off x="7587935" y="3813594"/>
            <a:ext cx="670726" cy="240433"/>
          </a:xfrm>
          <a:prstGeom prst="bentConnector3">
            <a:avLst>
              <a:gd name="adj1" fmla="val 63226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rostokąt 51">
            <a:extLst>
              <a:ext uri="{FF2B5EF4-FFF2-40B4-BE49-F238E27FC236}">
                <a16:creationId xmlns="" xmlns:a16="http://schemas.microsoft.com/office/drawing/2014/main" id="{091E6BE9-9DAB-460F-8098-55F8C1B54435}"/>
              </a:ext>
            </a:extLst>
          </p:cNvPr>
          <p:cNvSpPr/>
          <p:nvPr/>
        </p:nvSpPr>
        <p:spPr>
          <a:xfrm>
            <a:off x="10051417" y="5907851"/>
            <a:ext cx="1493999" cy="792088"/>
          </a:xfrm>
          <a:prstGeom prst="rect">
            <a:avLst/>
          </a:prstGeom>
          <a:pattFill prst="wdUpDiag">
            <a:fgClr>
              <a:srgbClr val="00B050"/>
            </a:fgClr>
            <a:bgClr>
              <a:srgbClr val="FF33CC"/>
            </a:bgClr>
          </a:patt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INNE SYSTEMY IT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53" name="Łącznik łamany 142">
            <a:extLst>
              <a:ext uri="{FF2B5EF4-FFF2-40B4-BE49-F238E27FC236}">
                <a16:creationId xmlns="" xmlns:a16="http://schemas.microsoft.com/office/drawing/2014/main" id="{051C2AA7-EC95-494B-94B8-B852C94BB86E}"/>
              </a:ext>
            </a:extLst>
          </p:cNvPr>
          <p:cNvCxnSpPr>
            <a:stCxn id="52" idx="1"/>
          </p:cNvCxnSpPr>
          <p:nvPr/>
        </p:nvCxnSpPr>
        <p:spPr>
          <a:xfrm rot="10800000">
            <a:off x="7563083" y="4656385"/>
            <a:ext cx="2488335" cy="1647510"/>
          </a:xfrm>
          <a:prstGeom prst="bentConnector3">
            <a:avLst>
              <a:gd name="adj1" fmla="val 91684"/>
            </a:avLst>
          </a:prstGeom>
          <a:ln w="25400" cmpd="sng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łamany 171">
            <a:extLst>
              <a:ext uri="{FF2B5EF4-FFF2-40B4-BE49-F238E27FC236}">
                <a16:creationId xmlns="" xmlns:a16="http://schemas.microsoft.com/office/drawing/2014/main" id="{768CE43B-1302-4378-B2CE-C6FDB2F3A604}"/>
              </a:ext>
            </a:extLst>
          </p:cNvPr>
          <p:cNvCxnSpPr/>
          <p:nvPr/>
        </p:nvCxnSpPr>
        <p:spPr>
          <a:xfrm rot="10800000">
            <a:off x="7587936" y="4524981"/>
            <a:ext cx="1030576" cy="934061"/>
          </a:xfrm>
          <a:prstGeom prst="bentConnector3">
            <a:avLst>
              <a:gd name="adj1" fmla="val 6545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Prostokąt 54">
            <a:extLst>
              <a:ext uri="{FF2B5EF4-FFF2-40B4-BE49-F238E27FC236}">
                <a16:creationId xmlns="" xmlns:a16="http://schemas.microsoft.com/office/drawing/2014/main" id="{346E077B-82B9-4FA9-8C1C-E703F0071478}"/>
              </a:ext>
            </a:extLst>
          </p:cNvPr>
          <p:cNvSpPr/>
          <p:nvPr/>
        </p:nvSpPr>
        <p:spPr>
          <a:xfrm>
            <a:off x="8261668" y="5358409"/>
            <a:ext cx="1494124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 WEB APPLICATION FIREWALL 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(WAF)</a:t>
            </a:r>
          </a:p>
        </p:txBody>
      </p:sp>
      <p:sp>
        <p:nvSpPr>
          <p:cNvPr id="56" name="Prostokąt 55">
            <a:extLst>
              <a:ext uri="{FF2B5EF4-FFF2-40B4-BE49-F238E27FC236}">
                <a16:creationId xmlns="" xmlns:a16="http://schemas.microsoft.com/office/drawing/2014/main" id="{814569D4-6E19-40D1-9800-FBA804EFF14A}"/>
              </a:ext>
            </a:extLst>
          </p:cNvPr>
          <p:cNvSpPr/>
          <p:nvPr/>
        </p:nvSpPr>
        <p:spPr>
          <a:xfrm>
            <a:off x="824162" y="2355738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ACTIVE DIRECTORY 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(AD)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57" name="Prostokąt 56">
            <a:extLst>
              <a:ext uri="{FF2B5EF4-FFF2-40B4-BE49-F238E27FC236}">
                <a16:creationId xmlns="" xmlns:a16="http://schemas.microsoft.com/office/drawing/2014/main" id="{0AF22AC7-BAFA-4565-A71C-5DEFF8677B90}"/>
              </a:ext>
            </a:extLst>
          </p:cNvPr>
          <p:cNvSpPr/>
          <p:nvPr/>
        </p:nvSpPr>
        <p:spPr>
          <a:xfrm>
            <a:off x="2824434" y="2379497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SYSTEM CENTER OPERATIONS MANAGER (SCOM)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58" name="Prostokąt 57">
            <a:extLst>
              <a:ext uri="{FF2B5EF4-FFF2-40B4-BE49-F238E27FC236}">
                <a16:creationId xmlns="" xmlns:a16="http://schemas.microsoft.com/office/drawing/2014/main" id="{72421076-B210-449B-ACD8-F06B36DF0E2F}"/>
              </a:ext>
            </a:extLst>
          </p:cNvPr>
          <p:cNvSpPr/>
          <p:nvPr/>
        </p:nvSpPr>
        <p:spPr>
          <a:xfrm>
            <a:off x="4509494" y="2394950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IDENTITY SERVICES ENGINE</a:t>
            </a:r>
            <a:endParaRPr lang="pl-PL" sz="1000" dirty="0"/>
          </a:p>
          <a:p>
            <a:pPr algn="ctr"/>
            <a:r>
              <a:rPr lang="en-US" sz="1000" dirty="0"/>
              <a:t>(ISE)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59" name="Prostokąt 58">
            <a:extLst>
              <a:ext uri="{FF2B5EF4-FFF2-40B4-BE49-F238E27FC236}">
                <a16:creationId xmlns="" xmlns:a16="http://schemas.microsoft.com/office/drawing/2014/main" id="{5C495C3F-443C-44FA-BD25-B95071E7F61F}"/>
              </a:ext>
            </a:extLst>
          </p:cNvPr>
          <p:cNvSpPr/>
          <p:nvPr/>
        </p:nvSpPr>
        <p:spPr>
          <a:xfrm>
            <a:off x="6148896" y="2408891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SKANER PODATNOŚCI (NESSUS)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60" name="Łącznik łamany 4">
            <a:extLst>
              <a:ext uri="{FF2B5EF4-FFF2-40B4-BE49-F238E27FC236}">
                <a16:creationId xmlns="" xmlns:a16="http://schemas.microsoft.com/office/drawing/2014/main" id="{E36AC634-BD21-4B38-9A8C-F9FA71231015}"/>
              </a:ext>
            </a:extLst>
          </p:cNvPr>
          <p:cNvCxnSpPr/>
          <p:nvPr/>
        </p:nvCxnSpPr>
        <p:spPr>
          <a:xfrm>
            <a:off x="2317505" y="2448200"/>
            <a:ext cx="482685" cy="1522427"/>
          </a:xfrm>
          <a:prstGeom prst="bentConnector3">
            <a:avLst>
              <a:gd name="adj1" fmla="val 68378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>
            <a:extLst>
              <a:ext uri="{FF2B5EF4-FFF2-40B4-BE49-F238E27FC236}">
                <a16:creationId xmlns="" xmlns:a16="http://schemas.microsoft.com/office/drawing/2014/main" id="{D2BD3F98-63D4-46BC-8F54-5A6C13B1E41C}"/>
              </a:ext>
            </a:extLst>
          </p:cNvPr>
          <p:cNvCxnSpPr>
            <a:stCxn id="57" idx="2"/>
          </p:cNvCxnSpPr>
          <p:nvPr/>
        </p:nvCxnSpPr>
        <p:spPr>
          <a:xfrm flipH="1">
            <a:off x="3571432" y="3171585"/>
            <a:ext cx="2" cy="5398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ze strzałką 82">
            <a:extLst>
              <a:ext uri="{FF2B5EF4-FFF2-40B4-BE49-F238E27FC236}">
                <a16:creationId xmlns="" xmlns:a16="http://schemas.microsoft.com/office/drawing/2014/main" id="{D26B617D-7086-432C-A27C-532147BB6E02}"/>
              </a:ext>
            </a:extLst>
          </p:cNvPr>
          <p:cNvCxnSpPr/>
          <p:nvPr/>
        </p:nvCxnSpPr>
        <p:spPr>
          <a:xfrm>
            <a:off x="5305143" y="3187038"/>
            <a:ext cx="8620" cy="5243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prosty ze strzałką 87">
            <a:extLst>
              <a:ext uri="{FF2B5EF4-FFF2-40B4-BE49-F238E27FC236}">
                <a16:creationId xmlns="" xmlns:a16="http://schemas.microsoft.com/office/drawing/2014/main" id="{9027475E-37B1-4779-9408-A1C63B1594DF}"/>
              </a:ext>
            </a:extLst>
          </p:cNvPr>
          <p:cNvCxnSpPr>
            <a:stCxn id="59" idx="2"/>
          </p:cNvCxnSpPr>
          <p:nvPr/>
        </p:nvCxnSpPr>
        <p:spPr>
          <a:xfrm flipH="1">
            <a:off x="6892164" y="3200979"/>
            <a:ext cx="3732" cy="5243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Prostokąt 88">
            <a:extLst>
              <a:ext uri="{FF2B5EF4-FFF2-40B4-BE49-F238E27FC236}">
                <a16:creationId xmlns="" xmlns:a16="http://schemas.microsoft.com/office/drawing/2014/main" id="{4197B7BC-BC3E-4EA0-8D62-52823C8D0E95}"/>
              </a:ext>
            </a:extLst>
          </p:cNvPr>
          <p:cNvSpPr/>
          <p:nvPr/>
        </p:nvSpPr>
        <p:spPr>
          <a:xfrm>
            <a:off x="8234169" y="2400119"/>
            <a:ext cx="1494124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WEBGATEWAY/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SANDBOX</a:t>
            </a:r>
          </a:p>
        </p:txBody>
      </p:sp>
      <p:cxnSp>
        <p:nvCxnSpPr>
          <p:cNvPr id="90" name="Łącznik łamany 171">
            <a:extLst>
              <a:ext uri="{FF2B5EF4-FFF2-40B4-BE49-F238E27FC236}">
                <a16:creationId xmlns="" xmlns:a16="http://schemas.microsoft.com/office/drawing/2014/main" id="{CF269544-B916-45D3-90FD-62B2DF7C1F9E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81897" y="3153889"/>
            <a:ext cx="652273" cy="640675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2799651" y="13056528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10019947" y="3187038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41197" y="362518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41197" y="381423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41197" y="400143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="" xmlns:a16="http://schemas.microsoft.com/office/drawing/2014/main" id="{18226A20-2F98-40E3-8F2D-4628170E134E}"/>
              </a:ext>
            </a:extLst>
          </p:cNvPr>
          <p:cNvCxnSpPr/>
          <p:nvPr/>
        </p:nvCxnSpPr>
        <p:spPr>
          <a:xfrm flipH="1">
            <a:off x="12176287" y="1319857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ze strzałką 61">
            <a:extLst>
              <a:ext uri="{FF2B5EF4-FFF2-40B4-BE49-F238E27FC236}">
                <a16:creationId xmlns="" xmlns:a16="http://schemas.microsoft.com/office/drawing/2014/main" id="{4C7E3847-3843-4CD9-AF34-85471D2637CD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rostokąt 62">
            <a:extLst>
              <a:ext uri="{FF2B5EF4-FFF2-40B4-BE49-F238E27FC236}">
                <a16:creationId xmlns="" xmlns:a16="http://schemas.microsoft.com/office/drawing/2014/main" id="{768E9141-B55F-4D58-9FBB-8F04B1761DD3}"/>
              </a:ext>
            </a:extLst>
          </p:cNvPr>
          <p:cNvSpPr/>
          <p:nvPr/>
        </p:nvSpPr>
        <p:spPr>
          <a:xfrm>
            <a:off x="4016376" y="3992278"/>
            <a:ext cx="2382479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Web Application Firewall</a:t>
            </a:r>
          </a:p>
        </p:txBody>
      </p:sp>
      <p:cxnSp>
        <p:nvCxnSpPr>
          <p:cNvPr id="64" name="Łącznik łamany 97">
            <a:extLst>
              <a:ext uri="{FF2B5EF4-FFF2-40B4-BE49-F238E27FC236}">
                <a16:creationId xmlns="" xmlns:a16="http://schemas.microsoft.com/office/drawing/2014/main" id="{151385B9-C2EA-4741-986B-DE2554D3EA62}"/>
              </a:ext>
            </a:extLst>
          </p:cNvPr>
          <p:cNvCxnSpPr/>
          <p:nvPr/>
        </p:nvCxnSpPr>
        <p:spPr>
          <a:xfrm rot="16200000" flipH="1">
            <a:off x="3166426" y="3632881"/>
            <a:ext cx="151414" cy="1563789"/>
          </a:xfrm>
          <a:prstGeom prst="bent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łamany 102">
            <a:extLst>
              <a:ext uri="{FF2B5EF4-FFF2-40B4-BE49-F238E27FC236}">
                <a16:creationId xmlns="" xmlns:a16="http://schemas.microsoft.com/office/drawing/2014/main" id="{C854D647-56A1-4222-BE6C-71A03A750FC5}"/>
              </a:ext>
            </a:extLst>
          </p:cNvPr>
          <p:cNvCxnSpPr/>
          <p:nvPr/>
        </p:nvCxnSpPr>
        <p:spPr>
          <a:xfrm rot="16200000" flipH="1">
            <a:off x="4040405" y="3468673"/>
            <a:ext cx="718496" cy="322906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łamany 106">
            <a:extLst>
              <a:ext uri="{FF2B5EF4-FFF2-40B4-BE49-F238E27FC236}">
                <a16:creationId xmlns="" xmlns:a16="http://schemas.microsoft.com/office/drawing/2014/main" id="{BE18C3A4-9E7D-45E7-A39C-B1F150ECB42A}"/>
              </a:ext>
            </a:extLst>
          </p:cNvPr>
          <p:cNvCxnSpPr/>
          <p:nvPr/>
        </p:nvCxnSpPr>
        <p:spPr>
          <a:xfrm rot="5400000">
            <a:off x="5441578" y="3461182"/>
            <a:ext cx="713170" cy="343215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łamany 109">
            <a:extLst>
              <a:ext uri="{FF2B5EF4-FFF2-40B4-BE49-F238E27FC236}">
                <a16:creationId xmlns="" xmlns:a16="http://schemas.microsoft.com/office/drawing/2014/main" id="{DEB0AFC3-683B-425D-B5BD-6CF853C4845B}"/>
              </a:ext>
            </a:extLst>
          </p:cNvPr>
          <p:cNvCxnSpPr/>
          <p:nvPr/>
        </p:nvCxnSpPr>
        <p:spPr>
          <a:xfrm rot="10800000" flipV="1">
            <a:off x="6413337" y="3061507"/>
            <a:ext cx="1246292" cy="1119536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hmurka 68">
            <a:extLst>
              <a:ext uri="{FF2B5EF4-FFF2-40B4-BE49-F238E27FC236}">
                <a16:creationId xmlns="" xmlns:a16="http://schemas.microsoft.com/office/drawing/2014/main" id="{8D465D51-A2F1-40E1-BE89-1092D3F2E412}"/>
              </a:ext>
            </a:extLst>
          </p:cNvPr>
          <p:cNvSpPr/>
          <p:nvPr/>
        </p:nvSpPr>
        <p:spPr>
          <a:xfrm>
            <a:off x="4967166" y="5161581"/>
            <a:ext cx="1642824" cy="7377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Internet</a:t>
            </a:r>
          </a:p>
        </p:txBody>
      </p:sp>
      <p:sp>
        <p:nvSpPr>
          <p:cNvPr id="70" name="Prostokąt 69">
            <a:extLst>
              <a:ext uri="{FF2B5EF4-FFF2-40B4-BE49-F238E27FC236}">
                <a16:creationId xmlns="" xmlns:a16="http://schemas.microsoft.com/office/drawing/2014/main" id="{B3B47942-0053-49BF-97B2-435AC8F017AC}"/>
              </a:ext>
            </a:extLst>
          </p:cNvPr>
          <p:cNvSpPr/>
          <p:nvPr/>
        </p:nvSpPr>
        <p:spPr>
          <a:xfrm>
            <a:off x="7415760" y="4001812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Informacyjny</a:t>
            </a:r>
          </a:p>
        </p:txBody>
      </p:sp>
      <p:cxnSp>
        <p:nvCxnSpPr>
          <p:cNvPr id="71" name="Łącznik łamany 118">
            <a:extLst>
              <a:ext uri="{FF2B5EF4-FFF2-40B4-BE49-F238E27FC236}">
                <a16:creationId xmlns="" xmlns:a16="http://schemas.microsoft.com/office/drawing/2014/main" id="{65F3D8C7-1083-4915-AD24-7B9A845565D9}"/>
              </a:ext>
            </a:extLst>
          </p:cNvPr>
          <p:cNvCxnSpPr>
            <a:cxnSpLocks/>
            <a:stCxn id="70" idx="1"/>
          </p:cNvCxnSpPr>
          <p:nvPr/>
        </p:nvCxnSpPr>
        <p:spPr>
          <a:xfrm rot="10800000" flipV="1">
            <a:off x="6398858" y="4397856"/>
            <a:ext cx="1016903" cy="92626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łamany 131">
            <a:extLst>
              <a:ext uri="{FF2B5EF4-FFF2-40B4-BE49-F238E27FC236}">
                <a16:creationId xmlns="" xmlns:a16="http://schemas.microsoft.com/office/drawing/2014/main" id="{118F9CC2-0397-4BF4-B5AE-CC2092162D07}"/>
              </a:ext>
            </a:extLst>
          </p:cNvPr>
          <p:cNvCxnSpPr>
            <a:cxnSpLocks/>
          </p:cNvCxnSpPr>
          <p:nvPr/>
        </p:nvCxnSpPr>
        <p:spPr>
          <a:xfrm>
            <a:off x="5859448" y="4784366"/>
            <a:ext cx="0" cy="40322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rostokąt 72">
            <a:extLst>
              <a:ext uri="{FF2B5EF4-FFF2-40B4-BE49-F238E27FC236}">
                <a16:creationId xmlns="" xmlns:a16="http://schemas.microsoft.com/office/drawing/2014/main" id="{4679F22B-B1DC-48C8-A6D1-F1B56D59D7C0}"/>
              </a:ext>
            </a:extLst>
          </p:cNvPr>
          <p:cNvSpPr/>
          <p:nvPr/>
        </p:nvSpPr>
        <p:spPr>
          <a:xfrm>
            <a:off x="1615434" y="541223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SIEM</a:t>
            </a:r>
          </a:p>
        </p:txBody>
      </p:sp>
      <p:sp>
        <p:nvSpPr>
          <p:cNvPr id="74" name="Prostokąt 73">
            <a:extLst>
              <a:ext uri="{FF2B5EF4-FFF2-40B4-BE49-F238E27FC236}">
                <a16:creationId xmlns="" xmlns:a16="http://schemas.microsoft.com/office/drawing/2014/main" id="{ED3F16E9-C93A-4F18-B2EC-D7EA1D2448ED}"/>
              </a:ext>
            </a:extLst>
          </p:cNvPr>
          <p:cNvSpPr/>
          <p:nvPr/>
        </p:nvSpPr>
        <p:spPr>
          <a:xfrm>
            <a:off x="1500303" y="3971072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NSP 2021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(spis.gov.pl nsp2021.stat.gov.pl)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75" name="Prostokąt 74">
            <a:extLst>
              <a:ext uri="{FF2B5EF4-FFF2-40B4-BE49-F238E27FC236}">
                <a16:creationId xmlns="" xmlns:a16="http://schemas.microsoft.com/office/drawing/2014/main" id="{D4F0D325-9B95-4F44-B21C-8E552D23D085}"/>
              </a:ext>
            </a:extLst>
          </p:cNvPr>
          <p:cNvSpPr/>
          <p:nvPr/>
        </p:nvSpPr>
        <p:spPr>
          <a:xfrm>
            <a:off x="3410181" y="262523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PDS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76" name="Prostokąt 75">
            <a:extLst>
              <a:ext uri="{FF2B5EF4-FFF2-40B4-BE49-F238E27FC236}">
                <a16:creationId xmlns="" xmlns:a16="http://schemas.microsoft.com/office/drawing/2014/main" id="{0A1465B3-C2C7-440B-9776-04B5880B1BC5}"/>
              </a:ext>
            </a:extLst>
          </p:cNvPr>
          <p:cNvSpPr/>
          <p:nvPr/>
        </p:nvSpPr>
        <p:spPr>
          <a:xfrm>
            <a:off x="5100180" y="262523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Metadanych Statystycznych</a:t>
            </a:r>
          </a:p>
        </p:txBody>
      </p:sp>
      <p:sp>
        <p:nvSpPr>
          <p:cNvPr id="77" name="Prostokąt 76">
            <a:extLst>
              <a:ext uri="{FF2B5EF4-FFF2-40B4-BE49-F238E27FC236}">
                <a16:creationId xmlns="" xmlns:a16="http://schemas.microsoft.com/office/drawing/2014/main" id="{A4859876-1BFA-49C1-A8C5-7A892BFED72C}"/>
              </a:ext>
            </a:extLst>
          </p:cNvPr>
          <p:cNvSpPr/>
          <p:nvPr/>
        </p:nvSpPr>
        <p:spPr>
          <a:xfrm>
            <a:off x="7415760" y="2631683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Portal Informacyjny 2.0</a:t>
            </a:r>
          </a:p>
        </p:txBody>
      </p:sp>
      <p:sp>
        <p:nvSpPr>
          <p:cNvPr id="78" name="Prostokąt 77">
            <a:extLst>
              <a:ext uri="{FF2B5EF4-FFF2-40B4-BE49-F238E27FC236}">
                <a16:creationId xmlns="" xmlns:a16="http://schemas.microsoft.com/office/drawing/2014/main" id="{A6473A11-3541-469A-BA25-07656C063F7B}"/>
              </a:ext>
            </a:extLst>
          </p:cNvPr>
          <p:cNvSpPr/>
          <p:nvPr/>
        </p:nvSpPr>
        <p:spPr>
          <a:xfrm>
            <a:off x="1540235" y="2957348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Portal Sprawozdawczy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79" name="Łącznik łamany 89">
            <a:extLst>
              <a:ext uri="{FF2B5EF4-FFF2-40B4-BE49-F238E27FC236}">
                <a16:creationId xmlns="" xmlns:a16="http://schemas.microsoft.com/office/drawing/2014/main" id="{63B057A9-7D54-4AD8-B13D-79D7376816C4}"/>
              </a:ext>
            </a:extLst>
          </p:cNvPr>
          <p:cNvCxnSpPr>
            <a:cxnSpLocks/>
          </p:cNvCxnSpPr>
          <p:nvPr/>
        </p:nvCxnSpPr>
        <p:spPr>
          <a:xfrm>
            <a:off x="3042993" y="3590990"/>
            <a:ext cx="945649" cy="590394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łamany 28">
            <a:extLst>
              <a:ext uri="{FF2B5EF4-FFF2-40B4-BE49-F238E27FC236}">
                <a16:creationId xmlns="" xmlns:a16="http://schemas.microsoft.com/office/drawing/2014/main" id="{2CE4DA97-9866-4EC7-8150-5EEFD3495CF9}"/>
              </a:ext>
            </a:extLst>
          </p:cNvPr>
          <p:cNvCxnSpPr/>
          <p:nvPr/>
        </p:nvCxnSpPr>
        <p:spPr>
          <a:xfrm rot="5400000">
            <a:off x="3074578" y="4831798"/>
            <a:ext cx="1084455" cy="1008660"/>
          </a:xfrm>
          <a:prstGeom prst="bent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786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2799651" y="13056528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10019947" y="3187038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41197" y="362518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41197" y="381423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41197" y="400143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="" xmlns:a16="http://schemas.microsoft.com/office/drawing/2014/main" id="{18226A20-2F98-40E3-8F2D-4628170E134E}"/>
              </a:ext>
            </a:extLst>
          </p:cNvPr>
          <p:cNvCxnSpPr/>
          <p:nvPr/>
        </p:nvCxnSpPr>
        <p:spPr>
          <a:xfrm flipH="1">
            <a:off x="12176287" y="1319857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="" xmlns:a16="http://schemas.microsoft.com/office/drawing/2014/main" id="{48F0A79E-3CF6-4087-A5D5-2084E3C06794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F77EAE9C-006D-4300-AD07-52FE920B8EEF}"/>
              </a:ext>
            </a:extLst>
          </p:cNvPr>
          <p:cNvSpPr/>
          <p:nvPr/>
        </p:nvSpPr>
        <p:spPr>
          <a:xfrm>
            <a:off x="3237157" y="2339334"/>
            <a:ext cx="1528227" cy="84398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Mail Gateway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CD987FE0-D18E-4DD5-B6B9-2D0D34396F64}"/>
              </a:ext>
            </a:extLst>
          </p:cNvPr>
          <p:cNvSpPr/>
          <p:nvPr/>
        </p:nvSpPr>
        <p:spPr>
          <a:xfrm>
            <a:off x="3902129" y="3769888"/>
            <a:ext cx="1537089" cy="8063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Web Gateway</a:t>
            </a:r>
          </a:p>
        </p:txBody>
      </p:sp>
      <p:cxnSp>
        <p:nvCxnSpPr>
          <p:cNvPr id="12" name="Łącznik łamany 56">
            <a:extLst>
              <a:ext uri="{FF2B5EF4-FFF2-40B4-BE49-F238E27FC236}">
                <a16:creationId xmlns="" xmlns:a16="http://schemas.microsoft.com/office/drawing/2014/main" id="{7BF80025-6CBE-46EE-921F-CF529A64AA87}"/>
              </a:ext>
            </a:extLst>
          </p:cNvPr>
          <p:cNvCxnSpPr>
            <a:stCxn id="11" idx="1"/>
            <a:endCxn id="13" idx="0"/>
          </p:cNvCxnSpPr>
          <p:nvPr/>
        </p:nvCxnSpPr>
        <p:spPr>
          <a:xfrm rot="10800000" flipV="1">
            <a:off x="3121695" y="4173040"/>
            <a:ext cx="780435" cy="206654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hmurka 12">
            <a:extLst>
              <a:ext uri="{FF2B5EF4-FFF2-40B4-BE49-F238E27FC236}">
                <a16:creationId xmlns="" xmlns:a16="http://schemas.microsoft.com/office/drawing/2014/main" id="{13ADE1BB-8A12-4D9C-A948-9EC9092D52AD}"/>
              </a:ext>
            </a:extLst>
          </p:cNvPr>
          <p:cNvSpPr/>
          <p:nvPr/>
        </p:nvSpPr>
        <p:spPr>
          <a:xfrm>
            <a:off x="1375392" y="3922209"/>
            <a:ext cx="1747758" cy="91497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Internet</a:t>
            </a:r>
          </a:p>
        </p:txBody>
      </p:sp>
      <p:cxnSp>
        <p:nvCxnSpPr>
          <p:cNvPr id="14" name="Łącznik łamany 58">
            <a:extLst>
              <a:ext uri="{FF2B5EF4-FFF2-40B4-BE49-F238E27FC236}">
                <a16:creationId xmlns="" xmlns:a16="http://schemas.microsoft.com/office/drawing/2014/main" id="{97C7C25B-EBE4-40B6-9C2C-81864838931A}"/>
              </a:ext>
            </a:extLst>
          </p:cNvPr>
          <p:cNvCxnSpPr>
            <a:stCxn id="10" idx="1"/>
            <a:endCxn id="13" idx="3"/>
          </p:cNvCxnSpPr>
          <p:nvPr/>
        </p:nvCxnSpPr>
        <p:spPr>
          <a:xfrm rot="10800000" flipV="1">
            <a:off x="2249271" y="2761325"/>
            <a:ext cx="987886" cy="1213197"/>
          </a:xfrm>
          <a:prstGeom prst="bent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łamany 59">
            <a:extLst>
              <a:ext uri="{FF2B5EF4-FFF2-40B4-BE49-F238E27FC236}">
                <a16:creationId xmlns="" xmlns:a16="http://schemas.microsoft.com/office/drawing/2014/main" id="{86786F7C-B76D-45F2-98F1-496F65D41F1D}"/>
              </a:ext>
            </a:extLst>
          </p:cNvPr>
          <p:cNvCxnSpPr>
            <a:endCxn id="17" idx="0"/>
          </p:cNvCxnSpPr>
          <p:nvPr/>
        </p:nvCxnSpPr>
        <p:spPr>
          <a:xfrm rot="5400000">
            <a:off x="3593702" y="4983761"/>
            <a:ext cx="1111548" cy="296409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>
            <a:extLst>
              <a:ext uri="{FF2B5EF4-FFF2-40B4-BE49-F238E27FC236}">
                <a16:creationId xmlns="" xmlns:a16="http://schemas.microsoft.com/office/drawing/2014/main" id="{87BE8A4A-883C-42D4-95A3-40C0463B28E0}"/>
              </a:ext>
            </a:extLst>
          </p:cNvPr>
          <p:cNvSpPr/>
          <p:nvPr/>
        </p:nvSpPr>
        <p:spPr>
          <a:xfrm>
            <a:off x="6046820" y="5681871"/>
            <a:ext cx="1537088" cy="84985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ACTIVE DIRECTORY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(AD)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="" xmlns:a16="http://schemas.microsoft.com/office/drawing/2014/main" id="{1C169B23-235F-4284-AC96-72F440E786DC}"/>
              </a:ext>
            </a:extLst>
          </p:cNvPr>
          <p:cNvSpPr/>
          <p:nvPr/>
        </p:nvSpPr>
        <p:spPr>
          <a:xfrm>
            <a:off x="3237157" y="5687739"/>
            <a:ext cx="1528227" cy="84398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SIEM</a:t>
            </a:r>
          </a:p>
        </p:txBody>
      </p:sp>
      <p:cxnSp>
        <p:nvCxnSpPr>
          <p:cNvPr id="18" name="Łącznik łamany 62">
            <a:extLst>
              <a:ext uri="{FF2B5EF4-FFF2-40B4-BE49-F238E27FC236}">
                <a16:creationId xmlns="" xmlns:a16="http://schemas.microsoft.com/office/drawing/2014/main" id="{2F8BE5EA-C69A-4ABE-ACB2-99CAC5D538A5}"/>
              </a:ext>
            </a:extLst>
          </p:cNvPr>
          <p:cNvCxnSpPr>
            <a:stCxn id="11" idx="2"/>
            <a:endCxn id="16" idx="0"/>
          </p:cNvCxnSpPr>
          <p:nvPr/>
        </p:nvCxnSpPr>
        <p:spPr>
          <a:xfrm rot="16200000" flipH="1">
            <a:off x="5190180" y="4056686"/>
            <a:ext cx="1105679" cy="2144690"/>
          </a:xfrm>
          <a:prstGeom prst="bentConnector3">
            <a:avLst>
              <a:gd name="adj1" fmla="val 50000"/>
            </a:avLst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01A44300-C40C-42F9-A267-B45CA6DCD1F5}"/>
              </a:ext>
            </a:extLst>
          </p:cNvPr>
          <p:cNvSpPr/>
          <p:nvPr/>
        </p:nvSpPr>
        <p:spPr>
          <a:xfrm>
            <a:off x="6046820" y="3759818"/>
            <a:ext cx="1537089" cy="8163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 err="1">
                <a:solidFill>
                  <a:schemeClr val="tx2"/>
                </a:solidFill>
              </a:rPr>
              <a:t>Sandbox</a:t>
            </a:r>
            <a:endParaRPr lang="pl-PL" sz="1200" b="1" i="1" dirty="0">
              <a:solidFill>
                <a:schemeClr val="tx2"/>
              </a:solidFill>
            </a:endParaRPr>
          </a:p>
        </p:txBody>
      </p:sp>
      <p:cxnSp>
        <p:nvCxnSpPr>
          <p:cNvPr id="20" name="Łącznik łamany 65">
            <a:extLst>
              <a:ext uri="{FF2B5EF4-FFF2-40B4-BE49-F238E27FC236}">
                <a16:creationId xmlns="" xmlns:a16="http://schemas.microsoft.com/office/drawing/2014/main" id="{63309182-C546-4EA8-877A-5FDB080F59F5}"/>
              </a:ext>
            </a:extLst>
          </p:cNvPr>
          <p:cNvCxnSpPr>
            <a:stCxn id="10" idx="2"/>
            <a:endCxn id="19" idx="0"/>
          </p:cNvCxnSpPr>
          <p:nvPr/>
        </p:nvCxnSpPr>
        <p:spPr>
          <a:xfrm rot="16200000" flipH="1">
            <a:off x="5120068" y="2064521"/>
            <a:ext cx="576500" cy="2814094"/>
          </a:xfrm>
          <a:prstGeom prst="bentConnector3">
            <a:avLst>
              <a:gd name="adj1" fmla="val 35725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łamany 67">
            <a:extLst>
              <a:ext uri="{FF2B5EF4-FFF2-40B4-BE49-F238E27FC236}">
                <a16:creationId xmlns="" xmlns:a16="http://schemas.microsoft.com/office/drawing/2014/main" id="{E1C78EBD-4D07-4E51-90A6-B238D4E1BA57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5439218" y="4168005"/>
            <a:ext cx="607602" cy="503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="" xmlns:a16="http://schemas.microsoft.com/office/drawing/2014/main" id="{E7A7AEE8-0C3C-4019-A929-4DFBFC3522C1}"/>
              </a:ext>
            </a:extLst>
          </p:cNvPr>
          <p:cNvSpPr/>
          <p:nvPr/>
        </p:nvSpPr>
        <p:spPr>
          <a:xfrm>
            <a:off x="3730752" y="3591505"/>
            <a:ext cx="4070657" cy="1279860"/>
          </a:xfrm>
          <a:prstGeom prst="rect">
            <a:avLst/>
          </a:prstGeom>
          <a:noFill/>
          <a:ln w="25400" cap="rnd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="" xmlns:a16="http://schemas.microsoft.com/office/drawing/2014/main" id="{F608993C-5A5C-46D2-A66F-F29E94F50DF2}"/>
              </a:ext>
            </a:extLst>
          </p:cNvPr>
          <p:cNvSpPr/>
          <p:nvPr/>
        </p:nvSpPr>
        <p:spPr>
          <a:xfrm>
            <a:off x="4655320" y="4583169"/>
            <a:ext cx="31460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accent2">
                    <a:lumMod val="75000"/>
                  </a:schemeClr>
                </a:solidFill>
              </a:rPr>
              <a:t>System bezpiecznego dostępu do sieci Internet</a:t>
            </a:r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="" xmlns:a16="http://schemas.microsoft.com/office/drawing/2014/main" id="{57EE67AD-8AD9-41FE-9664-E132D3D0AA03}"/>
              </a:ext>
            </a:extLst>
          </p:cNvPr>
          <p:cNvSpPr/>
          <p:nvPr/>
        </p:nvSpPr>
        <p:spPr>
          <a:xfrm>
            <a:off x="6046820" y="2340386"/>
            <a:ext cx="1537088" cy="84398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ATP (EDR)</a:t>
            </a:r>
          </a:p>
        </p:txBody>
      </p:sp>
      <p:cxnSp>
        <p:nvCxnSpPr>
          <p:cNvPr id="25" name="Łącznik łamany 71">
            <a:extLst>
              <a:ext uri="{FF2B5EF4-FFF2-40B4-BE49-F238E27FC236}">
                <a16:creationId xmlns="" xmlns:a16="http://schemas.microsoft.com/office/drawing/2014/main" id="{ADE14096-46FA-4F4E-9D0E-E24EB4BB8E51}"/>
              </a:ext>
            </a:extLst>
          </p:cNvPr>
          <p:cNvCxnSpPr/>
          <p:nvPr/>
        </p:nvCxnSpPr>
        <p:spPr>
          <a:xfrm rot="5400000">
            <a:off x="6892344" y="3471568"/>
            <a:ext cx="576504" cy="1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49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2799651" y="13056528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10019947" y="3187038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41197" y="362518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41197" y="381423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41197" y="400143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="" xmlns:a16="http://schemas.microsoft.com/office/drawing/2014/main" id="{18226A20-2F98-40E3-8F2D-4628170E134E}"/>
              </a:ext>
            </a:extLst>
          </p:cNvPr>
          <p:cNvCxnSpPr/>
          <p:nvPr/>
        </p:nvCxnSpPr>
        <p:spPr>
          <a:xfrm flipH="1">
            <a:off x="12176287" y="1319857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="" xmlns:a16="http://schemas.microsoft.com/office/drawing/2014/main" id="{7E80FBA4-F0C3-4409-AC7F-FA9936349BA3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1BA983CA-7CE1-4C13-A945-00B51A7A2BE1}"/>
              </a:ext>
            </a:extLst>
          </p:cNvPr>
          <p:cNvSpPr/>
          <p:nvPr/>
        </p:nvSpPr>
        <p:spPr>
          <a:xfrm>
            <a:off x="3832929" y="3942505"/>
            <a:ext cx="1631340" cy="8163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ATP</a:t>
            </a:r>
          </a:p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(EDR)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2130E751-827A-4938-BB73-7B06CE77B66A}"/>
              </a:ext>
            </a:extLst>
          </p:cNvPr>
          <p:cNvSpPr/>
          <p:nvPr/>
        </p:nvSpPr>
        <p:spPr>
          <a:xfrm>
            <a:off x="5466824" y="2491564"/>
            <a:ext cx="1533684" cy="84398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SANDBOX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(System bezpiecznego dostępu do sieci Internet)</a:t>
            </a:r>
          </a:p>
        </p:txBody>
      </p:sp>
      <p:cxnSp>
        <p:nvCxnSpPr>
          <p:cNvPr id="12" name="Łącznik łamany 97">
            <a:extLst>
              <a:ext uri="{FF2B5EF4-FFF2-40B4-BE49-F238E27FC236}">
                <a16:creationId xmlns="" xmlns:a16="http://schemas.microsoft.com/office/drawing/2014/main" id="{E45A4D0D-DC73-44C6-A53D-5AE9125F99D7}"/>
              </a:ext>
            </a:extLst>
          </p:cNvPr>
          <p:cNvCxnSpPr>
            <a:endCxn id="16" idx="2"/>
          </p:cNvCxnSpPr>
          <p:nvPr/>
        </p:nvCxnSpPr>
        <p:spPr>
          <a:xfrm rot="16200000" flipV="1">
            <a:off x="2994560" y="3402310"/>
            <a:ext cx="900365" cy="766842"/>
          </a:xfrm>
          <a:prstGeom prst="bentConnector3">
            <a:avLst>
              <a:gd name="adj1" fmla="val 1251"/>
            </a:avLst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łamany 109">
            <a:extLst>
              <a:ext uri="{FF2B5EF4-FFF2-40B4-BE49-F238E27FC236}">
                <a16:creationId xmlns="" xmlns:a16="http://schemas.microsoft.com/office/drawing/2014/main" id="{F1355093-600F-4B6F-9F6A-3B568EFCDD1B}"/>
              </a:ext>
            </a:extLst>
          </p:cNvPr>
          <p:cNvCxnSpPr/>
          <p:nvPr/>
        </p:nvCxnSpPr>
        <p:spPr>
          <a:xfrm rot="16200000" flipH="1">
            <a:off x="4542920" y="4864564"/>
            <a:ext cx="1027035" cy="815670"/>
          </a:xfrm>
          <a:prstGeom prst="bentConnector2">
            <a:avLst/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łamany 131">
            <a:extLst>
              <a:ext uri="{FF2B5EF4-FFF2-40B4-BE49-F238E27FC236}">
                <a16:creationId xmlns="" xmlns:a16="http://schemas.microsoft.com/office/drawing/2014/main" id="{C90E17E6-B32D-45B1-91BE-170B2BA3612F}"/>
              </a:ext>
            </a:extLst>
          </p:cNvPr>
          <p:cNvCxnSpPr>
            <a:stCxn id="10" idx="0"/>
            <a:endCxn id="11" idx="1"/>
          </p:cNvCxnSpPr>
          <p:nvPr/>
        </p:nvCxnSpPr>
        <p:spPr>
          <a:xfrm rot="5400000" flipH="1" flipV="1">
            <a:off x="4543237" y="3018919"/>
            <a:ext cx="1028949" cy="818225"/>
          </a:xfrm>
          <a:prstGeom prst="bent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łamany 28">
            <a:extLst>
              <a:ext uri="{FF2B5EF4-FFF2-40B4-BE49-F238E27FC236}">
                <a16:creationId xmlns="" xmlns:a16="http://schemas.microsoft.com/office/drawing/2014/main" id="{93634E02-102D-4522-804A-2AE2C17A8993}"/>
              </a:ext>
            </a:extLst>
          </p:cNvPr>
          <p:cNvCxnSpPr>
            <a:endCxn id="18" idx="0"/>
          </p:cNvCxnSpPr>
          <p:nvPr/>
        </p:nvCxnSpPr>
        <p:spPr>
          <a:xfrm rot="5400000">
            <a:off x="3004616" y="4540374"/>
            <a:ext cx="881003" cy="766093"/>
          </a:xfrm>
          <a:prstGeom prst="bentConnector3">
            <a:avLst>
              <a:gd name="adj1" fmla="val 1218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>
            <a:extLst>
              <a:ext uri="{FF2B5EF4-FFF2-40B4-BE49-F238E27FC236}">
                <a16:creationId xmlns="" xmlns:a16="http://schemas.microsoft.com/office/drawing/2014/main" id="{88196038-08EA-4505-8D4F-32D8F5A93717}"/>
              </a:ext>
            </a:extLst>
          </p:cNvPr>
          <p:cNvSpPr/>
          <p:nvPr/>
        </p:nvSpPr>
        <p:spPr>
          <a:xfrm>
            <a:off x="2294479" y="2486800"/>
            <a:ext cx="1533684" cy="84874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ANTYWIRUSOWY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(System AV)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="" xmlns:a16="http://schemas.microsoft.com/office/drawing/2014/main" id="{0F686782-235A-49D4-A575-88BB3B6959CE}"/>
              </a:ext>
            </a:extLst>
          </p:cNvPr>
          <p:cNvSpPr/>
          <p:nvPr/>
        </p:nvSpPr>
        <p:spPr>
          <a:xfrm>
            <a:off x="5464269" y="5363922"/>
            <a:ext cx="1528227" cy="84398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ACTIVE DIRECTORY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(AD)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A50BB87-357A-4053-90E3-6419E25A7F3C}"/>
              </a:ext>
            </a:extLst>
          </p:cNvPr>
          <p:cNvSpPr/>
          <p:nvPr/>
        </p:nvSpPr>
        <p:spPr>
          <a:xfrm>
            <a:off x="2294479" y="5363922"/>
            <a:ext cx="1535182" cy="84398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SIEM</a:t>
            </a:r>
          </a:p>
        </p:txBody>
      </p:sp>
    </p:spTree>
    <p:extLst>
      <p:ext uri="{BB962C8B-B14F-4D97-AF65-F5344CB8AC3E}">
        <p14:creationId xmlns:p14="http://schemas.microsoft.com/office/powerpoint/2010/main" val="155797547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Url xmlns="http://schemas.microsoft.com/sharepoint/v3" xsi:nil="true"/>
    <NazwaPliku xmlns="AD3641B4-23D9-4536-AF9E-7D0EADDEB824">Prezentacja_raportu_koncowego 31.08.2022.pptx.pptx</NazwaPliku>
    <Osoba xmlns="AD3641B4-23D9-4536-AF9E-7D0EADDEB824">STAT\KALISZEWICZM</Osoba>
    <_SourceUrl xmlns="http://schemas.microsoft.com/sharepoint/v3" xsi:nil="true"/>
    <Odbiorcy2 xmlns="AD3641B4-23D9-4536-AF9E-7D0EADDEB824" xsi:nil="true"/>
    <xd_ProgID xmlns="http://schemas.microsoft.com/sharepoint/v3" xsi:nil="true"/>
    <Order xmlns="http://schemas.microsoft.com/sharepoint/v3" xsi:nil="true"/>
    <_SharedFileIndex xmlns="http://schemas.microsoft.com/sharepoint/v3" xsi:nil="true"/>
    <MetaInfo xmlns="http://schemas.microsoft.com/sharepoint/v3" xsi:nil="true"/>
    <ContentTypeId xmlns="http://schemas.microsoft.com/sharepoint/v3">0x00B44136ADD9233645AF9E7D0EADDEB824</ContentTypeId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isma" ma:contentTypeID="0x00B44136ADD9233645AF9E7D0EADDEB824" ma:contentTypeVersion="" ma:contentTypeDescription="" ma:contentTypeScope="" ma:versionID="65958521edc9483c46942e9ac2ba341f">
  <xsd:schema xmlns:xsd="http://www.w3.org/2001/XMLSchema" xmlns:xs="http://www.w3.org/2001/XMLSchema" xmlns:p="http://schemas.microsoft.com/office/2006/metadata/properties" xmlns:ns1="http://schemas.microsoft.com/sharepoint/v3" xmlns:ns2="AD3641B4-23D9-4536-AF9E-7D0EADDEB824" targetNamespace="http://schemas.microsoft.com/office/2006/metadata/properties" ma:root="true" ma:fieldsID="34e359ed2fd7077939949e563617625d" ns1:_="" ns2:_="">
    <xsd:import namespace="http://schemas.microsoft.com/sharepoint/v3"/>
    <xsd:import namespace="AD3641B4-23D9-4536-AF9E-7D0EADDEB824"/>
    <xsd:element name="properties">
      <xsd:complexType>
        <xsd:sequence>
          <xsd:element name="documentManagement">
            <xsd:complexType>
              <xsd:all>
                <xsd:element ref="ns1:ID" minOccurs="0"/>
                <xsd:element ref="ns1:ContentTypeId" minOccurs="0"/>
                <xsd:element ref="ns1:Author" minOccurs="0"/>
                <xsd:element ref="ns1:Editor" minOccurs="0"/>
                <xsd:element ref="ns1:_HasCopyDestinations" minOccurs="0"/>
                <xsd:element ref="ns1:_CopySource" minOccurs="0"/>
                <xsd:element ref="ns1:_ModerationStatus" minOccurs="0"/>
                <xsd:element ref="ns1:_ModerationComments" minOccurs="0"/>
                <xsd:element ref="ns1:FileRef" minOccurs="0"/>
                <xsd:element ref="ns1:FileDirRef" minOccurs="0"/>
                <xsd:element ref="ns1:Last_x0020_Modified" minOccurs="0"/>
                <xsd:element ref="ns1:Created_x0020_Date" minOccurs="0"/>
                <xsd:element ref="ns1:File_x0020_Size" minOccurs="0"/>
                <xsd:element ref="ns1:FSObjType" minOccurs="0"/>
                <xsd:element ref="ns1:SortBehavior" minOccurs="0"/>
                <xsd:element ref="ns1:CheckedOutUserId" minOccurs="0"/>
                <xsd:element ref="ns1:IsCheckedoutToLocal" minOccurs="0"/>
                <xsd:element ref="ns1:CheckoutUser" minOccurs="0"/>
                <xsd:element ref="ns1:UniqueId" minOccurs="0"/>
                <xsd:element ref="ns1:SyncClientId" minOccurs="0"/>
                <xsd:element ref="ns1:ProgId" minOccurs="0"/>
                <xsd:element ref="ns1:ScopeId" minOccurs="0"/>
                <xsd:element ref="ns1:VirusStatus" minOccurs="0"/>
                <xsd:element ref="ns1:CheckedOutTitle" minOccurs="0"/>
                <xsd:element ref="ns1:_CheckinComment" minOccurs="0"/>
                <xsd:element ref="ns1:File_x0020_Type" minOccurs="0"/>
                <xsd:element ref="ns1:HTML_x0020_File_x0020_Type" minOccurs="0"/>
                <xsd:element ref="ns1:_SourceUrl" minOccurs="0"/>
                <xsd:element ref="ns1:_SharedFileIndex" minOccurs="0"/>
                <xsd:element ref="ns1:MetaInfo" minOccurs="0"/>
                <xsd:element ref="ns1:_Level" minOccurs="0"/>
                <xsd:element ref="ns1:_IsCurrentVersion" minOccurs="0"/>
                <xsd:element ref="ns1:ItemChildCount" minOccurs="0"/>
                <xsd:element ref="ns1:FolderChildCount" minOccurs="0"/>
                <xsd:element ref="ns1:AppAuthor" minOccurs="0"/>
                <xsd:element ref="ns1:AppEditor" minOccurs="0"/>
                <xsd:element ref="ns1:owshiddenversion" minOccurs="0"/>
                <xsd:element ref="ns1:_UIVersion" minOccurs="0"/>
                <xsd:element ref="ns1:_UIVersionString" minOccurs="0"/>
                <xsd:element ref="ns1:InstanceID" minOccurs="0"/>
                <xsd:element ref="ns1:Order" minOccurs="0"/>
                <xsd:element ref="ns1:GUID" minOccurs="0"/>
                <xsd:element ref="ns1:WorkflowVersion" minOccurs="0"/>
                <xsd:element ref="ns1:WorkflowInstanceID" minOccurs="0"/>
                <xsd:element ref="ns1:ParentVersionString" minOccurs="0"/>
                <xsd:element ref="ns1:ParentLeafName" minOccurs="0"/>
                <xsd:element ref="ns1:DocConcurrencyNumber" minOccurs="0"/>
                <xsd:element ref="ns1:TemplateUrl" minOccurs="0"/>
                <xsd:element ref="ns1:xd_ProgID" minOccurs="0"/>
                <xsd:element ref="ns1:xd_Signature" minOccurs="0"/>
                <xsd:element ref="ns2:Osoba" minOccurs="0"/>
                <xsd:element ref="ns2:NazwaPliku" minOccurs="0"/>
                <xsd:element ref="ns2:Odbiorcy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D" ma:index="0" nillable="true" ma:displayName="Identyfikator" ma:internalName="ID" ma:readOnly="true">
      <xsd:simpleType>
        <xsd:restriction base="dms:Unknown"/>
      </xsd:simpleType>
    </xsd:element>
    <xsd:element name="ContentTypeId" ma:index="1" nillable="true" ma:displayName="Identyfikator typu zawartości" ma:hidden="true" ma:internalName="ContentTypeId" ma:readOnly="true">
      <xsd:simpleType>
        <xsd:restriction base="dms:Unknown"/>
      </xsd:simpleType>
    </xsd:element>
    <xsd:element name="Author" ma:index="4" nillable="true" ma:displayName="Utworzony przez" ma:list="UserInfo" ma:internalName="Auth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" ma:index="6" nillable="true" ma:displayName="Zmodyfikowane przez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HasCopyDestinations" ma:index="7" nillable="true" ma:displayName="Ma miejsca docelowe kopii" ma:hidden="true" ma:internalName="_HasCopyDestinations" ma:readOnly="true">
      <xsd:simpleType>
        <xsd:restriction base="dms:Boolean"/>
      </xsd:simpleType>
    </xsd:element>
    <xsd:element name="_CopySource" ma:index="8" nillable="true" ma:displayName="Źródło kopii" ma:internalName="_CopySource" ma:readOnly="true">
      <xsd:simpleType>
        <xsd:restriction base="dms:Text"/>
      </xsd:simpleType>
    </xsd:element>
    <xsd:element name="_ModerationStatus" ma:index="9" nillable="true" ma:displayName="Stan zatwierdzania" ma:default="0" ma:hidden="true" ma:internalName="_ModerationStatus" ma:readOnly="true">
      <xsd:simpleType>
        <xsd:restriction base="dms:Unknown"/>
      </xsd:simpleType>
    </xsd:element>
    <xsd:element name="_ModerationComments" ma:index="10" nillable="true" ma:displayName="Komentarze osoby zatwierdzającej" ma:hidden="true" ma:internalName="_ModerationComments" ma:readOnly="true">
      <xsd:simpleType>
        <xsd:restriction base="dms:Note"/>
      </xsd:simpleType>
    </xsd:element>
    <xsd:element name="FileRef" ma:index="11" nillable="true" ma:displayName="Ścieżka adresu URL" ma:hidden="true" ma:list="Docs" ma:internalName="FileRef" ma:readOnly="true" ma:showField="FullUrl">
      <xsd:simpleType>
        <xsd:restriction base="dms:Lookup"/>
      </xsd:simpleType>
    </xsd:element>
    <xsd:element name="FileDirRef" ma:index="12" nillable="true" ma:displayName="Ścieżka" ma:hidden="true" ma:list="Docs" ma:internalName="FileDirRef" ma:readOnly="true" ma:showField="DirName">
      <xsd:simpleType>
        <xsd:restriction base="dms:Lookup"/>
      </xsd:simpleType>
    </xsd:element>
    <xsd:element name="Last_x0020_Modified" ma:index="13" nillable="true" ma:displayName="Zmodyfikowane" ma:format="TRUE" ma:hidden="true" ma:list="Docs" ma:internalName="Last_x0020_Modified" ma:readOnly="true" ma:showField="TimeLastModified">
      <xsd:simpleType>
        <xsd:restriction base="dms:Lookup"/>
      </xsd:simpleType>
    </xsd:element>
    <xsd:element name="Created_x0020_Date" ma:index="14" nillable="true" ma:displayName="Utworzony" ma:format="TRUE" ma:hidden="true" ma:list="Docs" ma:internalName="Created_x0020_Date" ma:readOnly="true" ma:showField="TimeCreated">
      <xsd:simpleType>
        <xsd:restriction base="dms:Lookup"/>
      </xsd:simpleType>
    </xsd:element>
    <xsd:element name="File_x0020_Size" ma:index="15" nillable="true" ma:displayName="Rozmiar pliku" ma:format="TRUE" ma:hidden="true" ma:list="Docs" ma:internalName="File_x0020_Size" ma:readOnly="true" ma:showField="SizeInKB">
      <xsd:simpleType>
        <xsd:restriction base="dms:Lookup"/>
      </xsd:simpleType>
    </xsd:element>
    <xsd:element name="FSObjType" ma:index="16" nillable="true" ma:displayName="Typ elementu" ma:hidden="true" ma:list="Docs" ma:internalName="FSObjType" ma:readOnly="true" ma:showField="FSType">
      <xsd:simpleType>
        <xsd:restriction base="dms:Lookup"/>
      </xsd:simpleType>
    </xsd:element>
    <xsd:element name="SortBehavior" ma:index="17" nillable="true" ma:displayName="Typ sortowania" ma:hidden="true" ma:list="Docs" ma:internalName="SortBehavior" ma:readOnly="true" ma:showField="SortBehavior">
      <xsd:simpleType>
        <xsd:restriction base="dms:Lookup"/>
      </xsd:simpleType>
    </xsd:element>
    <xsd:element name="CheckedOutUserId" ma:index="19" nillable="true" ma:displayName="Identyfikator użytkownika, który wyewidencjonował element" ma:hidden="true" ma:list="Docs" ma:internalName="CheckedOutUserId" ma:readOnly="true" ma:showField="CheckoutUserId">
      <xsd:simpleType>
        <xsd:restriction base="dms:Lookup"/>
      </xsd:simpleType>
    </xsd:element>
    <xsd:element name="IsCheckedoutToLocal" ma:index="20" nillable="true" ma:displayName="Wyewidencjonowany lokalnie" ma:hidden="true" ma:list="Docs" ma:internalName="IsCheckedoutToLocal" ma:readOnly="true" ma:showField="IsCheckoutToLocal">
      <xsd:simpleType>
        <xsd:restriction base="dms:Lookup"/>
      </xsd:simpleType>
    </xsd:element>
    <xsd:element name="CheckoutUser" ma:index="21" nillable="true" ma:displayName="Wyewidencjonowane do" ma:list="UserInfo" ma:internalName="CheckoutUse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UniqueId" ma:index="23" nillable="true" ma:displayName="Unikatowy identyfikator" ma:hidden="true" ma:list="Docs" ma:internalName="UniqueId" ma:readOnly="true" ma:showField="UniqueId">
      <xsd:simpleType>
        <xsd:restriction base="dms:Lookup"/>
      </xsd:simpleType>
    </xsd:element>
    <xsd:element name="SyncClientId" ma:index="24" nillable="true" ma:displayName="Identyfikator klienta" ma:hidden="true" ma:list="Docs" ma:internalName="SyncClientId" ma:readOnly="true" ma:showField="SyncClientId">
      <xsd:simpleType>
        <xsd:restriction base="dms:Lookup"/>
      </xsd:simpleType>
    </xsd:element>
    <xsd:element name="ProgId" ma:index="25" nillable="true" ma:displayName="ProgId" ma:hidden="true" ma:list="Docs" ma:internalName="ProgId" ma:readOnly="true" ma:showField="ProgId">
      <xsd:simpleType>
        <xsd:restriction base="dms:Lookup"/>
      </xsd:simpleType>
    </xsd:element>
    <xsd:element name="ScopeId" ma:index="26" nillable="true" ma:displayName="ScopeId" ma:hidden="true" ma:list="Docs" ma:internalName="ScopeId" ma:readOnly="true" ma:showField="ScopeId">
      <xsd:simpleType>
        <xsd:restriction base="dms:Lookup"/>
      </xsd:simpleType>
    </xsd:element>
    <xsd:element name="VirusStatus" ma:index="27" nillable="true" ma:displayName="Stan wirusów" ma:format="TRUE" ma:hidden="true" ma:list="Docs" ma:internalName="VirusStatus" ma:readOnly="true" ma:showField="Size">
      <xsd:simpleType>
        <xsd:restriction base="dms:Lookup"/>
      </xsd:simpleType>
    </xsd:element>
    <xsd:element name="CheckedOutTitle" ma:index="28" nillable="true" ma:displayName="Wyewidencjonowane do" ma:format="TRUE" ma:hidden="true" ma:list="Docs" ma:internalName="CheckedOutTitle" ma:readOnly="true" ma:showField="CheckedOutTitle">
      <xsd:simpleType>
        <xsd:restriction base="dms:Lookup"/>
      </xsd:simpleType>
    </xsd:element>
    <xsd:element name="_CheckinComment" ma:index="29" nillable="true" ma:displayName="Komentarz zaewidencjonowania" ma:format="TRUE" ma:list="Docs" ma:internalName="_CheckinComment" ma:readOnly="true" ma:showField="CheckinComment">
      <xsd:simpleType>
        <xsd:restriction base="dms:Lookup"/>
      </xsd:simpleType>
    </xsd:element>
    <xsd:element name="File_x0020_Type" ma:index="33" nillable="true" ma:displayName="Typ plików" ma:hidden="true" ma:internalName="File_x0020_Type" ma:readOnly="true">
      <xsd:simpleType>
        <xsd:restriction base="dms:Text"/>
      </xsd:simpleType>
    </xsd:element>
    <xsd:element name="HTML_x0020_File_x0020_Type" ma:index="34" nillable="true" ma:displayName="Typ pliku HTML" ma:hidden="true" ma:internalName="HTML_x0020_File_x0020_Type" ma:readOnly="true">
      <xsd:simpleType>
        <xsd:restriction base="dms:Text"/>
      </xsd:simpleType>
    </xsd:element>
    <xsd:element name="_SourceUrl" ma:index="35" nillable="true" ma:displayName="Adres URL źródła" ma:hidden="true" ma:internalName="_SourceUrl">
      <xsd:simpleType>
        <xsd:restriction base="dms:Text"/>
      </xsd:simpleType>
    </xsd:element>
    <xsd:element name="_SharedFileIndex" ma:index="36" nillable="true" ma:displayName="Indeks udostępnionych plików" ma:hidden="true" ma:internalName="_SharedFileIndex">
      <xsd:simpleType>
        <xsd:restriction base="dms:Text"/>
      </xsd:simpleType>
    </xsd:element>
    <xsd:element name="MetaInfo" ma:index="48" nillable="true" ma:displayName="Zbiór właściwości" ma:hidden="true" ma:list="Docs" ma:internalName="MetaInfo" ma:showField="MetaInfo">
      <xsd:simpleType>
        <xsd:restriction base="dms:Lookup"/>
      </xsd:simpleType>
    </xsd:element>
    <xsd:element name="_Level" ma:index="49" nillable="true" ma:displayName="Poziom" ma:hidden="true" ma:internalName="_Level" ma:readOnly="true">
      <xsd:simpleType>
        <xsd:restriction base="dms:Unknown"/>
      </xsd:simpleType>
    </xsd:element>
    <xsd:element name="_IsCurrentVersion" ma:index="50" nillable="true" ma:displayName="Jest bieżącą wersją" ma:hidden="true" ma:internalName="_IsCurrentVersion" ma:readOnly="true">
      <xsd:simpleType>
        <xsd:restriction base="dms:Boolean"/>
      </xsd:simpleType>
    </xsd:element>
    <xsd:element name="ItemChildCount" ma:index="51" nillable="true" ma:displayName="Liczba elementów podrzędnych elementu" ma:hidden="true" ma:list="Docs" ma:internalName="ItemChildCount" ma:readOnly="true" ma:showField="ItemChildCount">
      <xsd:simpleType>
        <xsd:restriction base="dms:Lookup"/>
      </xsd:simpleType>
    </xsd:element>
    <xsd:element name="FolderChildCount" ma:index="52" nillable="true" ma:displayName="Liczba elementów podrzędnych folderu" ma:hidden="true" ma:list="Docs" ma:internalName="FolderChildCount" ma:readOnly="true" ma:showField="FolderChildCount">
      <xsd:simpleType>
        <xsd:restriction base="dms:Lookup"/>
      </xsd:simpleType>
    </xsd:element>
    <xsd:element name="AppAuthor" ma:index="53" nillable="true" ma:displayName="Aplikacja utworzona przez" ma:list="AppPrincipals" ma:internalName="AppAuthor" ma:readOnly="true" ma:showField="Title">
      <xsd:simpleType>
        <xsd:restriction base="dms:Lookup"/>
      </xsd:simpleType>
    </xsd:element>
    <xsd:element name="AppEditor" ma:index="54" nillable="true" ma:displayName="Aplikacja zmodyfikowana przez" ma:list="AppPrincipals" ma:internalName="AppEditor" ma:readOnly="true" ma:showField="Title">
      <xsd:simpleType>
        <xsd:restriction base="dms:Lookup"/>
      </xsd:simpleType>
    </xsd:element>
    <xsd:element name="owshiddenversion" ma:index="58" nillable="true" ma:displayName="owshiddenversion" ma:hidden="true" ma:internalName="owshiddenversion" ma:readOnly="true">
      <xsd:simpleType>
        <xsd:restriction base="dms:Unknown"/>
      </xsd:simpleType>
    </xsd:element>
    <xsd:element name="_UIVersion" ma:index="59" nillable="true" ma:displayName="Wersja interfejsu użytkownika" ma:hidden="true" ma:internalName="_UIVersion" ma:readOnly="true">
      <xsd:simpleType>
        <xsd:restriction base="dms:Unknown"/>
      </xsd:simpleType>
    </xsd:element>
    <xsd:element name="_UIVersionString" ma:index="60" nillable="true" ma:displayName="Wersja" ma:internalName="_UIVersionString" ma:readOnly="true">
      <xsd:simpleType>
        <xsd:restriction base="dms:Text"/>
      </xsd:simpleType>
    </xsd:element>
    <xsd:element name="InstanceID" ma:index="61" nillable="true" ma:displayName="Identyfikator wystąpienia" ma:hidden="true" ma:internalName="InstanceID" ma:readOnly="true">
      <xsd:simpleType>
        <xsd:restriction base="dms:Unknown"/>
      </xsd:simpleType>
    </xsd:element>
    <xsd:element name="Order" ma:index="62" nillable="true" ma:displayName="Kolejność" ma:hidden="true" ma:internalName="Order">
      <xsd:simpleType>
        <xsd:restriction base="dms:Number"/>
      </xsd:simpleType>
    </xsd:element>
    <xsd:element name="GUID" ma:index="63" nillable="true" ma:displayName="Identyfikator GUID" ma:hidden="true" ma:internalName="GUID" ma:readOnly="true">
      <xsd:simpleType>
        <xsd:restriction base="dms:Unknown"/>
      </xsd:simpleType>
    </xsd:element>
    <xsd:element name="WorkflowVersion" ma:index="64" nillable="true" ma:displayName="Wersja przepływu pracy" ma:hidden="true" ma:internalName="WorkflowVersion" ma:readOnly="true">
      <xsd:simpleType>
        <xsd:restriction base="dms:Unknown"/>
      </xsd:simpleType>
    </xsd:element>
    <xsd:element name="WorkflowInstanceID" ma:index="65" nillable="true" ma:displayName="Identyfikator wystąpienia przepływu pracy" ma:hidden="true" ma:internalName="WorkflowInstanceID" ma:readOnly="true">
      <xsd:simpleType>
        <xsd:restriction base="dms:Unknown"/>
      </xsd:simpleType>
    </xsd:element>
    <xsd:element name="ParentVersionString" ma:index="66" nillable="true" ma:displayName="Wersja źródła (konwertowany dokument)" ma:hidden="true" ma:list="Docs" ma:internalName="ParentVersionString" ma:readOnly="true" ma:showField="ParentVersionString">
      <xsd:simpleType>
        <xsd:restriction base="dms:Lookup"/>
      </xsd:simpleType>
    </xsd:element>
    <xsd:element name="ParentLeafName" ma:index="67" nillable="true" ma:displayName="Nazwa źródła (konwertowany dokument)" ma:hidden="true" ma:list="Docs" ma:internalName="ParentLeafName" ma:readOnly="true" ma:showField="ParentLeafName">
      <xsd:simpleType>
        <xsd:restriction base="dms:Lookup"/>
      </xsd:simpleType>
    </xsd:element>
    <xsd:element name="DocConcurrencyNumber" ma:index="68" nillable="true" ma:displayName="Numer współbieżności dokumentu" ma:hidden="true" ma:list="Docs" ma:internalName="DocConcurrencyNumber" ma:readOnly="true" ma:showField="DocConcurrencyNumber">
      <xsd:simpleType>
        <xsd:restriction base="dms:Lookup"/>
      </xsd:simpleType>
    </xsd:element>
    <xsd:element name="TemplateUrl" ma:index="70" nillable="true" ma:displayName="Łącze szablonu" ma:hidden="true" ma:internalName="TemplateUrl">
      <xsd:simpleType>
        <xsd:restriction base="dms:Text"/>
      </xsd:simpleType>
    </xsd:element>
    <xsd:element name="xd_ProgID" ma:index="71" nillable="true" ma:displayName="Łącze pliku HTML" ma:hidden="true" ma:internalName="xd_ProgID">
      <xsd:simpleType>
        <xsd:restriction base="dms:Text"/>
      </xsd:simpleType>
    </xsd:element>
    <xsd:element name="xd_Signature" ma:index="72" nillable="true" ma:displayName="Jest podpisane" ma:hidden="true" ma:internalName="xd_Signature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3641B4-23D9-4536-AF9E-7D0EADDEB824" elementFormDefault="qualified">
    <xsd:import namespace="http://schemas.microsoft.com/office/2006/documentManagement/types"/>
    <xsd:import namespace="http://schemas.microsoft.com/office/infopath/2007/PartnerControls"/>
    <xsd:element name="Osoba" ma:index="75" nillable="true" ma:displayName="Osoba" ma:description="" ma:internalName="Osoba">
      <xsd:simpleType>
        <xsd:restriction base="dms:Text"/>
      </xsd:simpleType>
    </xsd:element>
    <xsd:element name="NazwaPliku" ma:index="76" nillable="true" ma:displayName="NazwaPliku" ma:description="" ma:internalName="NazwaPliku">
      <xsd:simpleType>
        <xsd:restriction base="dms:Text"/>
      </xsd:simpleType>
    </xsd:element>
    <xsd:element name="Odbiorcy2" ma:index="77" nillable="true" ma:displayName="Odbiorcy2" ma:description="" ma:internalName="Odbiorcy2">
      <xsd:simpleType>
        <xsd:restriction base="dms:Choice">
          <xsd:enumeration value="Wszyscy"/>
          <xsd:enumeration value="GUS"/>
          <xsd:enumeration value="COI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Typ zawartości"/>
        <xsd:element ref="dc:title" minOccurs="0" maxOccurs="1" ma:index="69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sharepoint/v3"/>
    <ds:schemaRef ds:uri="http://purl.org/dc/dcmitype/"/>
    <ds:schemaRef ds:uri="http://schemas.microsoft.com/office/infopath/2007/PartnerControls"/>
    <ds:schemaRef ds:uri="AD3641B4-23D9-4536-AF9E-7D0EADDEB82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46F4ABF-EE3D-4F56-AC61-2E18165364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D3641B4-23D9-4536-AF9E-7D0EADDEB8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902</Words>
  <Application>Microsoft Office PowerPoint</Application>
  <PresentationFormat>Panoramiczny</PresentationFormat>
  <Paragraphs>240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60</cp:revision>
  <dcterms:created xsi:type="dcterms:W3CDTF">2017-01-27T12:50:17Z</dcterms:created>
  <dcterms:modified xsi:type="dcterms:W3CDTF">2022-10-11T07:01:56Z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