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39" r:id="rId1"/>
    <p:sldMasterId id="2147483751" r:id="rId2"/>
  </p:sldMasterIdLst>
  <p:notesMasterIdLst>
    <p:notesMasterId r:id="rId64"/>
  </p:notesMasterIdLst>
  <p:handoutMasterIdLst>
    <p:handoutMasterId r:id="rId65"/>
  </p:handoutMasterIdLst>
  <p:sldIdLst>
    <p:sldId id="865" r:id="rId3"/>
    <p:sldId id="1089" r:id="rId4"/>
    <p:sldId id="1327" r:id="rId5"/>
    <p:sldId id="1332" r:id="rId6"/>
    <p:sldId id="1333" r:id="rId7"/>
    <p:sldId id="1334" r:id="rId8"/>
    <p:sldId id="1335" r:id="rId9"/>
    <p:sldId id="1336" r:id="rId10"/>
    <p:sldId id="1338" r:id="rId11"/>
    <p:sldId id="1339" r:id="rId12"/>
    <p:sldId id="1337" r:id="rId13"/>
    <p:sldId id="1328" r:id="rId14"/>
    <p:sldId id="1343" r:id="rId15"/>
    <p:sldId id="1346" r:id="rId16"/>
    <p:sldId id="1345" r:id="rId17"/>
    <p:sldId id="1344" r:id="rId18"/>
    <p:sldId id="1340" r:id="rId19"/>
    <p:sldId id="1341" r:id="rId20"/>
    <p:sldId id="1348" r:id="rId21"/>
    <p:sldId id="1349" r:id="rId22"/>
    <p:sldId id="1347" r:id="rId23"/>
    <p:sldId id="1350" r:id="rId24"/>
    <p:sldId id="1351" r:id="rId25"/>
    <p:sldId id="1352" r:id="rId26"/>
    <p:sldId id="1353" r:id="rId27"/>
    <p:sldId id="1354" r:id="rId28"/>
    <p:sldId id="1355" r:id="rId29"/>
    <p:sldId id="1356" r:id="rId30"/>
    <p:sldId id="1357" r:id="rId31"/>
    <p:sldId id="1358" r:id="rId32"/>
    <p:sldId id="1359" r:id="rId33"/>
    <p:sldId id="1360" r:id="rId34"/>
    <p:sldId id="1330" r:id="rId35"/>
    <p:sldId id="1375" r:id="rId36"/>
    <p:sldId id="1364" r:id="rId37"/>
    <p:sldId id="1365" r:id="rId38"/>
    <p:sldId id="1366" r:id="rId39"/>
    <p:sldId id="1367" r:id="rId40"/>
    <p:sldId id="1368" r:id="rId41"/>
    <p:sldId id="1369" r:id="rId42"/>
    <p:sldId id="1370" r:id="rId43"/>
    <p:sldId id="1371" r:id="rId44"/>
    <p:sldId id="1372" r:id="rId45"/>
    <p:sldId id="1373" r:id="rId46"/>
    <p:sldId id="1374" r:id="rId47"/>
    <p:sldId id="1362" r:id="rId48"/>
    <p:sldId id="1377" r:id="rId49"/>
    <p:sldId id="1376" r:id="rId50"/>
    <p:sldId id="1378" r:id="rId51"/>
    <p:sldId id="1379" r:id="rId52"/>
    <p:sldId id="1380" r:id="rId53"/>
    <p:sldId id="1381" r:id="rId54"/>
    <p:sldId id="1382" r:id="rId55"/>
    <p:sldId id="1383" r:id="rId56"/>
    <p:sldId id="1384" r:id="rId57"/>
    <p:sldId id="1385" r:id="rId58"/>
    <p:sldId id="1361" r:id="rId59"/>
    <p:sldId id="1387" r:id="rId60"/>
    <p:sldId id="1386" r:id="rId61"/>
    <p:sldId id="870" r:id="rId62"/>
    <p:sldId id="871" r:id="rId63"/>
  </p:sldIdLst>
  <p:sldSz cx="12192000" cy="6858000"/>
  <p:notesSz cx="6858000" cy="9144000"/>
  <p:embeddedFontLst>
    <p:embeddedFont>
      <p:font typeface="Lato" panose="020F0502020204030203" pitchFamily="34" charset="0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  <p:embeddedFont>
      <p:font typeface="Open Sans Semibold" panose="020B0706030804020204" pitchFamily="34" charset="0"/>
      <p:bold r:id="rId74"/>
      <p:boldItalic r:id="rId7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885" autoAdjust="0"/>
  </p:normalViewPr>
  <p:slideViewPr>
    <p:cSldViewPr snapToGrid="0">
      <p:cViewPr varScale="1">
        <p:scale>
          <a:sx n="49" d="100"/>
          <a:sy n="49" d="100"/>
        </p:scale>
        <p:origin x="1316" y="48"/>
      </p:cViewPr>
      <p:guideLst/>
    </p:cSldViewPr>
  </p:slideViewPr>
  <p:outlineViewPr>
    <p:cViewPr>
      <p:scale>
        <a:sx n="33" d="100"/>
        <a:sy n="33" d="100"/>
      </p:scale>
      <p:origin x="0" y="-15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3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61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16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53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03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66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44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391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44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66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455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778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439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558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09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86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2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094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116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30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846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495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911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880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066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412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50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94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716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052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62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9362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04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276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519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200" dirty="0"/>
              <a:t>By skontaktowała się z naszym pracownikiem/ekspertem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754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2792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236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4804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200" dirty="0"/>
              <a:t>udostępnić/przesłać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7801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8546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913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7879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581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711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751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191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14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69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14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14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36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56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98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50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2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54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96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066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0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11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7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5" y="5384800"/>
            <a:ext cx="1491616" cy="14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3FBF-D1E2-4825-9EF5-7A2C3CD4669A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3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promocja/prosto-o-funduszach-europejskich-1/deklaracja-prostego-jezyk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jp.pwn.pl/" TargetMode="External"/><Relationship Id="rId7" Type="http://schemas.openxmlformats.org/officeDocument/2006/relationships/hyperlink" Target="https://wsjp.pl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nonimy.pl/" TargetMode="External"/><Relationship Id="rId5" Type="http://schemas.openxmlformats.org/officeDocument/2006/relationships/hyperlink" Target="https://rjp.pan.pl/" TargetMode="External"/><Relationship Id="rId4" Type="http://schemas.openxmlformats.org/officeDocument/2006/relationships/hyperlink" Target="https://sjp.pwn.pl/poradnia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sluzbacywilna/prosty-jezyk" TargetMode="External"/><Relationship Id="rId3" Type="http://schemas.openxmlformats.org/officeDocument/2006/relationships/hyperlink" Target="https://jasnopis.pl/" TargetMode="External"/><Relationship Id="rId7" Type="http://schemas.openxmlformats.org/officeDocument/2006/relationships/hyperlink" Target="https://www.funduszeeuropejskie.gov.pl/strony/o-funduszach/promocja/prosto-o-funduszach-europejskich-1/o-prostym-jezyk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uszeeuropejskie.gov.pl/strony/o-funduszach/promocja/prosto-o-funduszach-europejskich-1/vlog-prosto-i-kropka/" TargetMode="External"/><Relationship Id="rId5" Type="http://schemas.openxmlformats.org/officeDocument/2006/relationships/hyperlink" Target="https://ctt.uwr.edu.pl/ppp-oferta/" TargetMode="External"/><Relationship Id="rId4" Type="http://schemas.openxmlformats.org/officeDocument/2006/relationships/hyperlink" Target="https://redaktor.logios.dev/" TargetMode="External"/><Relationship Id="rId9" Type="http://schemas.openxmlformats.org/officeDocument/2006/relationships/hyperlink" Target="https://niepelnosprawni.gov.pl/wp-content/uploads/2025/02/informacja-dla-wszystkich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90115234146/http:/www.ekologiainformacji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181477" y="29132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b="1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Zrozumiałość i prosty język</a:t>
            </a:r>
            <a:br>
              <a:rPr lang="pl-PL" sz="2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</a:br>
            <a:r>
              <a:rPr lang="pl-PL" sz="2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Prosty język w urzędzie</a:t>
            </a:r>
            <a:endParaRPr lang="pl-PL" sz="5400" b="1" dirty="0">
              <a:latin typeface="Lato" panose="020F0502020204030203" pitchFamily="34" charset="-18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2025 r.</a:t>
            </a: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Co wiemy z badań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Indeks FOG to liczba lat edukacji, potrzebnych do łatwego czytania tekstu różnych publikacji.</a:t>
            </a:r>
          </a:p>
          <a:p>
            <a:r>
              <a:rPr lang="pl-PL" sz="2100" dirty="0">
                <a:latin typeface="Lato" panose="020F0502020204030203" pitchFamily="34" charset="-18"/>
              </a:rPr>
              <a:t>Z badań wiemy między innymi, że: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polszczyzna mówiona – FOG 3,5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latin typeface="Lato" panose="020F0502020204030203" pitchFamily="34" charset="-18"/>
              </a:rPr>
              <a:t>tabloidy</a:t>
            </a:r>
            <a:r>
              <a:rPr lang="pl-PL" sz="2100" dirty="0">
                <a:latin typeface="Lato" panose="020F0502020204030203" pitchFamily="34" charset="-18"/>
              </a:rPr>
              <a:t> – FOG 7,9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blogi, fora, chaty – FOG 8,7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teksty urzędowe – FOG 13,7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rozporządzenia UE – FOG 20,1</a:t>
            </a:r>
          </a:p>
          <a:p>
            <a:pPr>
              <a:spcBef>
                <a:spcPts val="2400"/>
              </a:spcBef>
            </a:pPr>
            <a:r>
              <a:rPr lang="pl-PL" sz="1600" dirty="0">
                <a:latin typeface="Lato" panose="020F0502020204030203" pitchFamily="34" charset="-18"/>
              </a:rPr>
              <a:t>Źródło: Prosto o konkursach europejskich, Ewelina Moroń, Tomasz </a:t>
            </a:r>
            <a:r>
              <a:rPr lang="pl-PL" sz="1600" dirty="0" err="1">
                <a:latin typeface="Lato" panose="020F0502020204030203" pitchFamily="34" charset="-18"/>
              </a:rPr>
              <a:t>Piekot</a:t>
            </a:r>
            <a:r>
              <a:rPr lang="pl-PL" sz="1600" dirty="0">
                <a:latin typeface="Lato" panose="020F0502020204030203" pitchFamily="34" charset="-18"/>
              </a:rPr>
              <a:t>, Grzegorz Zarzeczny, </a:t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>Marek Maziarz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latin typeface="Lato" panose="020F0502020204030203" pitchFamily="34" charset="-18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latin typeface="Lato" panose="020F05020202040302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80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Fakty, które wynikają z badań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krótszy tekst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lepsza dostępność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szybsze działanie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oszczędność czasu i pieniędzy</a:t>
            </a:r>
          </a:p>
        </p:txBody>
      </p:sp>
    </p:spTree>
    <p:extLst>
      <p:ext uri="{BB962C8B-B14F-4D97-AF65-F5344CB8AC3E}">
        <p14:creationId xmlns:p14="http://schemas.microsoft.com/office/powerpoint/2010/main" val="81593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Prosty język a prawo</a:t>
            </a:r>
          </a:p>
        </p:txBody>
      </p:sp>
    </p:spTree>
    <p:extLst>
      <p:ext uri="{BB962C8B-B14F-4D97-AF65-F5344CB8AC3E}">
        <p14:creationId xmlns:p14="http://schemas.microsoft.com/office/powerpoint/2010/main" val="73680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Prawo o języku polskim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281594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Konstytucja RP:</a:t>
            </a:r>
          </a:p>
          <a:p>
            <a:pPr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</a:rPr>
              <a:t>„w Rzeczypospolitej Polskiej językiem urzędowym jest język polski.” </a:t>
            </a:r>
          </a:p>
          <a:p>
            <a:r>
              <a:rPr lang="pl-PL" sz="2100" dirty="0">
                <a:latin typeface="Lato" panose="020F0502020204030203" pitchFamily="34" charset="-18"/>
              </a:rPr>
              <a:t>(art. 27 )</a:t>
            </a:r>
          </a:p>
          <a:p>
            <a:pPr>
              <a:spcBef>
                <a:spcPts val="2400"/>
              </a:spcBef>
            </a:pPr>
            <a:r>
              <a:rPr lang="pl-PL" sz="2100" b="1" dirty="0">
                <a:latin typeface="Lato" panose="020F0502020204030203" pitchFamily="34" charset="-18"/>
              </a:rPr>
              <a:t>Ustawa o języku polskim </a:t>
            </a:r>
            <a:r>
              <a:rPr lang="pl-PL" sz="2100" dirty="0">
                <a:latin typeface="Lato" panose="020F0502020204030203" pitchFamily="34" charset="-18"/>
              </a:rPr>
              <a:t>zobowiązuje organy władzy publicznej oraz instytucje i organizacje, które uczestniczą w życiu publicznym do ochrony języka polskiego. Mają one: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dbać o to, by użytkownicy języka polskiego używali poprawnego języka i doskonalili swoją sprawność językową,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stwarzać warunki do właściwego rozwoju języka, który jest narzędziem międzyludzkiej komunikacji. </a:t>
            </a:r>
          </a:p>
          <a:p>
            <a:pPr indent="-228600"/>
            <a:r>
              <a:rPr lang="pl-PL" sz="2100" dirty="0">
                <a:latin typeface="Lato" panose="020F0502020204030203" pitchFamily="34" charset="-18"/>
              </a:rPr>
              <a:t>(art. 3 ust. 1 i ust. 2)</a:t>
            </a:r>
          </a:p>
        </p:txBody>
      </p:sp>
    </p:spTree>
    <p:extLst>
      <p:ext uri="{BB962C8B-B14F-4D97-AF65-F5344CB8AC3E}">
        <p14:creationId xmlns:p14="http://schemas.microsoft.com/office/powerpoint/2010/main" val="421622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Prosty język w postępowaniach administracyjnych i w Kodeksie cywilnym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Kodeks postępowania administracyjnego </a:t>
            </a:r>
            <a:r>
              <a:rPr lang="pl-PL" sz="2100" dirty="0">
                <a:latin typeface="Lato" panose="020F0502020204030203" pitchFamily="34" charset="-18"/>
              </a:rPr>
              <a:t>nakazuje organom administracji publicznej:</a:t>
            </a:r>
          </a:p>
          <a:p>
            <a:pPr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</a:rPr>
              <a:t>by </a:t>
            </a:r>
            <a:r>
              <a:rPr lang="pl-PL" sz="2100" b="1" dirty="0">
                <a:latin typeface="Lato" panose="020F0502020204030203" pitchFamily="34" charset="-18"/>
              </a:rPr>
              <a:t>wyjaśniały stronom postępowania zasadność przesłanek</a:t>
            </a:r>
            <a:r>
              <a:rPr lang="pl-PL" sz="2100" dirty="0">
                <a:latin typeface="Lato" panose="020F0502020204030203" pitchFamily="34" charset="-18"/>
              </a:rPr>
              <a:t>, którymi kierują się przy załatwianiu sprawy. Umożliwi to wykonanie decyzji bez potrzeby stosowania środków przymusu (art. 11).</a:t>
            </a:r>
          </a:p>
          <a:p>
            <a:pPr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</a:rPr>
              <a:t>Kodeks cywilny</a:t>
            </a:r>
            <a:r>
              <a:rPr lang="pl-PL" sz="2100" dirty="0">
                <a:latin typeface="Lato" panose="020F0502020204030203" pitchFamily="34" charset="-18"/>
              </a:rPr>
              <a:t>: </a:t>
            </a:r>
          </a:p>
          <a:p>
            <a:pPr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</a:rPr>
              <a:t>Wzorzec umowy powinien być sformułowany jednoznacznie i w sposób zrozumiały. Postanowienia niejednoznaczne tłumaczy się na korzyść konsumenta. Zasady wyrażonej w zdaniu poprzedzającym nie stosuje się w postępowaniu w sprawach o uznanie postanowień wzorca umowy za niedozwolone. (art. 385 § 2).</a:t>
            </a:r>
          </a:p>
        </p:txBody>
      </p:sp>
    </p:spTree>
    <p:extLst>
      <p:ext uri="{BB962C8B-B14F-4D97-AF65-F5344CB8AC3E}">
        <p14:creationId xmlns:p14="http://schemas.microsoft.com/office/powerpoint/2010/main" val="9524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przy ochronie danych osobowych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Zasada przejrzystości </a:t>
            </a:r>
            <a:r>
              <a:rPr lang="pl-PL" sz="2100" b="1" dirty="0">
                <a:latin typeface="Lato" panose="020F0502020204030203" pitchFamily="34" charset="-18"/>
              </a:rPr>
              <a:t>RODO</a:t>
            </a:r>
            <a:r>
              <a:rPr lang="pl-PL" sz="2100" dirty="0">
                <a:latin typeface="Lato" panose="020F0502020204030203" pitchFamily="34" charset="-18"/>
              </a:rPr>
              <a:t> wymaga:</a:t>
            </a:r>
          </a:p>
          <a:p>
            <a:pPr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</a:rPr>
              <a:t>by wszelkie informacje i wszelkie komunikaty związane z przetwarzaniem tych danych osobowych były </a:t>
            </a:r>
            <a:r>
              <a:rPr lang="pl-PL" sz="2100" b="1" dirty="0">
                <a:latin typeface="Lato" panose="020F0502020204030203" pitchFamily="34" charset="-18"/>
              </a:rPr>
              <a:t>łatwo dostępne</a:t>
            </a:r>
            <a:r>
              <a:rPr lang="pl-PL" sz="2100" dirty="0">
                <a:latin typeface="Lato" panose="020F0502020204030203" pitchFamily="34" charset="-18"/>
              </a:rPr>
              <a:t> i </a:t>
            </a:r>
            <a:r>
              <a:rPr lang="pl-PL" sz="2100" b="1" dirty="0">
                <a:latin typeface="Lato" panose="020F0502020204030203" pitchFamily="34" charset="-18"/>
              </a:rPr>
              <a:t>zrozumiałe</a:t>
            </a:r>
            <a:r>
              <a:rPr lang="pl-PL" sz="2100" dirty="0">
                <a:latin typeface="Lato" panose="020F0502020204030203" pitchFamily="34" charset="-18"/>
              </a:rPr>
              <a:t> oraz </a:t>
            </a:r>
            <a:r>
              <a:rPr lang="pl-PL" sz="2100" b="1" dirty="0">
                <a:latin typeface="Lato" panose="020F0502020204030203" pitchFamily="34" charset="-18"/>
              </a:rPr>
              <a:t>sformułowane jasnym i prostym językiem</a:t>
            </a:r>
            <a:r>
              <a:rPr lang="pl-PL" sz="2100" dirty="0">
                <a:latin typeface="Lato" panose="020F0502020204030203" pitchFamily="34" charset="-18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7 wystąpień frazy „prosty język”. </a:t>
            </a:r>
          </a:p>
        </p:txBody>
      </p:sp>
    </p:spTree>
    <p:extLst>
      <p:ext uri="{BB962C8B-B14F-4D97-AF65-F5344CB8AC3E}">
        <p14:creationId xmlns:p14="http://schemas.microsoft.com/office/powerpoint/2010/main" val="321217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w zasadach technik prawodawczych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Rozporządzenie Prezesa Rady Ministrów z dnia 20 czerwca 2002 r. </a:t>
            </a:r>
            <a:br>
              <a:rPr lang="pl-PL" sz="2100" b="1" dirty="0">
                <a:latin typeface="Lato" panose="020F0502020204030203" pitchFamily="34" charset="-18"/>
              </a:rPr>
            </a:br>
            <a:r>
              <a:rPr lang="pl-PL" sz="2100" b="1" dirty="0">
                <a:latin typeface="Lato" panose="020F0502020204030203" pitchFamily="34" charset="-18"/>
              </a:rPr>
              <a:t>w sprawie „Zasad techniki prawodawczej”</a:t>
            </a:r>
            <a:r>
              <a:rPr lang="pl-PL" sz="2100" dirty="0">
                <a:latin typeface="Lato" panose="020F0502020204030203" pitchFamily="34" charset="-18"/>
              </a:rPr>
              <a:t>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Przepisy ustawy redaguje się tak, aby dokładnie i w sposób </a:t>
            </a:r>
            <a:r>
              <a:rPr lang="pl-PL" sz="2100" b="1" dirty="0">
                <a:latin typeface="Lato" panose="020F0502020204030203" pitchFamily="34" charset="-18"/>
              </a:rPr>
              <a:t>zrozumiały </a:t>
            </a:r>
            <a:br>
              <a:rPr lang="pl-PL" sz="2100" b="1" dirty="0">
                <a:latin typeface="Lato" panose="020F0502020204030203" pitchFamily="34" charset="-18"/>
              </a:rPr>
            </a:br>
            <a:r>
              <a:rPr lang="pl-PL" sz="2100" b="1" dirty="0">
                <a:latin typeface="Lato" panose="020F0502020204030203" pitchFamily="34" charset="-18"/>
              </a:rPr>
              <a:t>dla adresatów</a:t>
            </a:r>
            <a:r>
              <a:rPr lang="pl-PL" sz="2100" dirty="0">
                <a:latin typeface="Lato" panose="020F0502020204030203" pitchFamily="34" charset="-18"/>
              </a:rPr>
              <a:t> zawartych w nich norm wyrażały intencje prawodawcy (§ 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Zdania w ustawie redaguje się zgodnie z powszechnie przyjętymi regułami składni języka polskiego, </a:t>
            </a:r>
            <a:r>
              <a:rPr lang="pl-PL" sz="2100" b="1" dirty="0">
                <a:latin typeface="Lato" panose="020F0502020204030203" pitchFamily="34" charset="-18"/>
              </a:rPr>
              <a:t>unikając zdań wielokrotnie złożonych </a:t>
            </a:r>
            <a:r>
              <a:rPr lang="pl-PL" sz="2100" dirty="0">
                <a:latin typeface="Lato" panose="020F0502020204030203" pitchFamily="34" charset="-18"/>
              </a:rPr>
              <a:t>(§ 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ustawie należy posługiwać się poprawnymi wyrażeniami językowymi (określeniami) w ich </a:t>
            </a:r>
            <a:r>
              <a:rPr lang="pl-PL" sz="2100" b="1" dirty="0">
                <a:latin typeface="Lato" panose="020F0502020204030203" pitchFamily="34" charset="-18"/>
              </a:rPr>
              <a:t>podstawowym i powszechnie przyjętym znaczeniu </a:t>
            </a:r>
            <a:r>
              <a:rPr lang="pl-PL" sz="2100" dirty="0">
                <a:latin typeface="Lato" panose="020F0502020204030203" pitchFamily="34" charset="-18"/>
              </a:rPr>
              <a:t>(§ 8.1)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Do oznaczenia jednakowych pojęć używa się jednakowych określeń, a różnych pojęć nie oznacza się tymi samymi określeniami (§ 10.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7638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na ulotkach produktów leczniczych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Rozporządzenie z dnia 26 kwietnia 2010 r. w sprawie badania czytelności ulotki</a:t>
            </a:r>
            <a:r>
              <a:rPr lang="pl-PL" sz="2100" dirty="0">
                <a:latin typeface="Lato" panose="020F0502020204030203" pitchFamily="34" charset="-18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</a:rPr>
              <a:t>Badanie czytelności ulotki </a:t>
            </a:r>
            <a:r>
              <a:rPr lang="pl-PL" sz="2100" dirty="0">
                <a:latin typeface="Lato" panose="020F0502020204030203" pitchFamily="34" charset="-18"/>
              </a:rPr>
              <a:t>produktu leczniczego przeprowadza podmiot odpowiedzialny albo inny podmiot na jego zlecenie, m.in</a:t>
            </a:r>
            <a:r>
              <a:rPr lang="pl-PL" sz="2100" b="1" dirty="0">
                <a:latin typeface="Lato" panose="020F0502020204030203" pitchFamily="34" charset="-18"/>
              </a:rPr>
              <a:t>. z osobami, które mają trudności w rozumieniu pisemnych informacji</a:t>
            </a:r>
            <a:r>
              <a:rPr lang="pl-PL" sz="2100" dirty="0">
                <a:latin typeface="Lato" panose="020F0502020204030203" pitchFamily="34" charset="-18"/>
              </a:rPr>
              <a:t>, w sposób zapewniający, że użytkownik zrozumie istotne informacje zawarte w ulotce oraz będzie w stanie prawidłowo stosować produkt leczniczy (§ 2).  </a:t>
            </a:r>
          </a:p>
        </p:txBody>
      </p:sp>
    </p:spTree>
    <p:extLst>
      <p:ext uri="{BB962C8B-B14F-4D97-AF65-F5344CB8AC3E}">
        <p14:creationId xmlns:p14="http://schemas.microsoft.com/office/powerpoint/2010/main" val="149929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na stronach i w aplikacjach podmiotów publicznych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Ustawa z dnia 4 kwietnia 2019 r. o dostępności cyfrowej stron internetowych i aplikacji mobilnych podmiotów publicznych</a:t>
            </a:r>
            <a:r>
              <a:rPr lang="pl-PL" sz="2100" dirty="0">
                <a:latin typeface="Lato" panose="020F0502020204030203" pitchFamily="34" charset="-18"/>
              </a:rPr>
              <a:t>: </a:t>
            </a:r>
          </a:p>
          <a:p>
            <a:pPr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</a:rPr>
              <a:t>Podmioty publiczne mają obowiązek tworzyć dostępne cyfrowo </a:t>
            </a:r>
            <a:r>
              <a:rPr lang="pl-PL" sz="2100" b="1" dirty="0">
                <a:latin typeface="Lato" panose="020F0502020204030203" pitchFamily="34" charset="-18"/>
              </a:rPr>
              <a:t>strony internetowe i aplikacje mobilne</a:t>
            </a:r>
            <a:r>
              <a:rPr lang="pl-PL" sz="2100" dirty="0">
                <a:latin typeface="Lato" panose="020F0502020204030203" pitchFamily="34" charset="-18"/>
              </a:rPr>
              <a:t>, które będą </a:t>
            </a:r>
            <a:r>
              <a:rPr lang="pl-PL" sz="2100" b="1" dirty="0">
                <a:latin typeface="Lato" panose="020F0502020204030203" pitchFamily="34" charset="-18"/>
              </a:rPr>
              <a:t>zrozumiałe dla użytkownika</a:t>
            </a:r>
            <a:r>
              <a:rPr lang="pl-PL" sz="2100" dirty="0">
                <a:latin typeface="Lato" panose="020F0502020204030203" pitchFamily="34" charset="-18"/>
              </a:rPr>
              <a:t> tych stron i aplikacji (art. 4 ust. 11, art. 5 ust. 2).</a:t>
            </a:r>
          </a:p>
        </p:txBody>
      </p:sp>
    </p:spTree>
    <p:extLst>
      <p:ext uri="{BB962C8B-B14F-4D97-AF65-F5344CB8AC3E}">
        <p14:creationId xmlns:p14="http://schemas.microsoft.com/office/powerpoint/2010/main" val="40747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w różnych dokumentach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2018 r. przedstawiciele administracji publicznej i partnerów podpisali Deklarację Prostego Języka. Porozumienie zakłada, że pracownicy urzędów będą doskonalili kompetencje niezbędne do przestrzegania zasad prostego języka w mowie i piśmie, także z uwzględnieniem potrzeb osób z niepełnosprawnościami (</a:t>
            </a:r>
            <a:r>
              <a:rPr lang="pl-PL" sz="2100" dirty="0">
                <a:latin typeface="Lato" panose="020F0502020204030203" pitchFamily="34" charset="-18"/>
                <a:hlinkClick r:id="rId3"/>
              </a:rPr>
              <a:t>Deklarację Prostego Języka podpisały 72 instytucje</a:t>
            </a:r>
            <a:r>
              <a:rPr lang="pl-PL" sz="2100" dirty="0">
                <a:latin typeface="Lato" panose="020F0502020204030203" pitchFamily="34" charset="-18"/>
              </a:rPr>
              <a:t>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Szef Służby Cywilnej wskazywał prostą komunikację i upowszechnianie prostego języka jako jeden ze swoich celów i zadań (Sprawozdanie Szefa Służby Cywilnej (za 2018 rok i za rok 2021). W rekomendacjach dalszych działań i priorytetów 2025 r. wskazał:  </a:t>
            </a:r>
            <a:r>
              <a:rPr lang="pl-PL" sz="2100" i="1" dirty="0">
                <a:latin typeface="Lato" panose="020F0502020204030203" pitchFamily="34" charset="-18"/>
              </a:rPr>
              <a:t>„Promować skuteczną, dostępną i prostą komunikację”</a:t>
            </a:r>
          </a:p>
        </p:txBody>
      </p:sp>
    </p:spTree>
    <p:extLst>
      <p:ext uri="{BB962C8B-B14F-4D97-AF65-F5344CB8AC3E}">
        <p14:creationId xmlns:p14="http://schemas.microsoft.com/office/powerpoint/2010/main" val="239707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Czym jest prosty język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Prosty język a prawo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Zasady prostego języka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Jak pisać prostym językiem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Jak wdrażać prosty język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717026"/>
          </a:xfrm>
        </p:spPr>
        <p:txBody>
          <a:bodyPr>
            <a:normAutofit fontScale="90000"/>
          </a:bodyPr>
          <a:lstStyle/>
          <a:p>
            <a:r>
              <a:rPr lang="pl-PL" sz="4900" b="1" dirty="0">
                <a:latin typeface="Lato" panose="020F0502020204030203" pitchFamily="34" charset="-18"/>
              </a:rPr>
              <a:t>10 zasad prostego języka</a:t>
            </a:r>
            <a:br>
              <a:rPr lang="pl-PL" dirty="0">
                <a:latin typeface="Lato" panose="020F0502020204030203" pitchFamily="34" charset="-18"/>
              </a:rPr>
            </a:br>
            <a:br>
              <a:rPr lang="pl-PL" sz="1600" dirty="0">
                <a:latin typeface="Lato" panose="020F0502020204030203" pitchFamily="34" charset="-18"/>
              </a:rPr>
            </a:br>
            <a:br>
              <a:rPr lang="pl-PL" sz="1600" dirty="0">
                <a:latin typeface="Lato" panose="020F0502020204030203" pitchFamily="34" charset="-18"/>
              </a:rPr>
            </a:br>
            <a:br>
              <a:rPr lang="pl-PL" sz="1600" dirty="0">
                <a:latin typeface="Lato" panose="020F0502020204030203" pitchFamily="34" charset="-18"/>
              </a:rPr>
            </a:br>
            <a:br>
              <a:rPr lang="pl-PL" sz="1600" dirty="0">
                <a:latin typeface="Lato" panose="020F0502020204030203" pitchFamily="34" charset="-18"/>
              </a:rPr>
            </a:br>
            <a:br>
              <a:rPr lang="pl-PL" sz="1600" dirty="0">
                <a:latin typeface="Lato" panose="020F0502020204030203" pitchFamily="34" charset="-18"/>
              </a:rPr>
            </a:b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Źródło: Prosta polszczyzna w praktyce. Standaryzacja języka serwisu Obywatel.gov.pl, </a:t>
            </a:r>
            <a:r>
              <a:rPr lang="pl-PL" sz="1800" dirty="0" err="1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Piekot</a:t>
            </a:r>
            <a: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 T., G. Zarzeczny, E. Moroń, 2017</a:t>
            </a:r>
            <a:b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</a:br>
            <a:b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</a:br>
            <a:endParaRPr lang="pl-PL" sz="1800" dirty="0">
              <a:latin typeface="Lato" panose="020F0502020204030203" pitchFamily="34" charset="-18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6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Zasada 1 </a:t>
            </a:r>
            <a:r>
              <a:rPr lang="pl-PL" sz="24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>
                <a:latin typeface="Lato" panose="020F0502020204030203" pitchFamily="34" charset="-18"/>
              </a:rPr>
              <a:t> Używaj znanych słów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Nupturienci muszą zgłosić się w USC osobiście, oboje jednocześnie z kompletem w/w dokumentów celem spisania zapewnienia o braku przeszkód do zawarcia małżeństwa.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Narzeczeni powinni zgłosić się osobiście w urzędzie stanu cywilnego z kompletem dokumentów. Urzędnik przygotuje dokument, w którym potwierdzi, że nie ma przeszkód, aby narzeczeni zostali małżeństwem.</a:t>
            </a:r>
          </a:p>
        </p:txBody>
      </p:sp>
    </p:spTree>
    <p:extLst>
      <p:ext uri="{BB962C8B-B14F-4D97-AF65-F5344CB8AC3E}">
        <p14:creationId xmlns:p14="http://schemas.microsoft.com/office/powerpoint/2010/main" val="106156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Zasada 2 </a:t>
            </a:r>
            <a:r>
              <a:rPr lang="pl-PL" sz="24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>
                <a:latin typeface="Lato" panose="020F0502020204030203" pitchFamily="34" charset="-18"/>
              </a:rPr>
              <a:t> Jedna myśl to jedno zdanie (1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755294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Obywatel państwa członkowskiego Unii Europejskiej i członek jego rodziny nie będący obywatelem państwa członkowskiego Unii Europejskiej, którzy dokonują zameldowania na pobyt czasowy trwający ponad 3 miesiące zgłaszają dane wymagane do zameldowania, przy czym obywatel państwa członkowskiego Unii Europejskiej przedstawia ważny dokument potwierdzający prawo stałego pobytu lub zaświadczenie o zarejestrowaniu pobytu obywatela UE lub w przypadku braku zaświadczenia składa oświadczenie o zarejestrowaniu pobytu na terytorium Rzeczypospolitej Polskiej, a członek jego rodziny nie będący obywatelem państwa członkowskiego Unii Europejskiej </a:t>
            </a:r>
            <a:r>
              <a:rPr lang="pl-PL" sz="21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sz="2100" dirty="0">
                <a:latin typeface="Lato" panose="020F0502020204030203" pitchFamily="34" charset="-18"/>
              </a:rPr>
              <a:t> ważny dokument podróży oraz ważną kartę stałego pobyt członka rodziny obywatela UE lub ważną kartę pobytu członka rodziny obywatela UE.</a:t>
            </a:r>
          </a:p>
        </p:txBody>
      </p:sp>
    </p:spTree>
    <p:extLst>
      <p:ext uri="{BB962C8B-B14F-4D97-AF65-F5344CB8AC3E}">
        <p14:creationId xmlns:p14="http://schemas.microsoft.com/office/powerpoint/2010/main" val="403159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Zasada 2 </a:t>
            </a:r>
            <a:r>
              <a:rPr lang="pl-PL" sz="20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>
                <a:latin typeface="Lato" panose="020F0502020204030203" pitchFamily="34" charset="-18"/>
              </a:rPr>
              <a:t> Jedna myśl to jedno zdanie (2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370664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(PO) </a:t>
            </a:r>
            <a:r>
              <a:rPr lang="pl-PL" sz="2100" b="1" dirty="0">
                <a:latin typeface="Lato" panose="020F0502020204030203" pitchFamily="34" charset="-18"/>
              </a:rPr>
              <a:t>Zameldowanie cudzoziemca na pobyt czasowy</a:t>
            </a:r>
          </a:p>
          <a:p>
            <a:r>
              <a:rPr lang="pl-PL" sz="2100" b="1" dirty="0">
                <a:latin typeface="Lato" panose="020F0502020204030203" pitchFamily="34" charset="-18"/>
              </a:rPr>
              <a:t>Jakie dokumenty przygotować</a:t>
            </a:r>
          </a:p>
          <a:p>
            <a:r>
              <a:rPr lang="pl-PL" sz="2100" dirty="0">
                <a:latin typeface="Lato" panose="020F0502020204030203" pitchFamily="34" charset="-18"/>
              </a:rPr>
              <a:t>Obywatel państwa członkowskiego Unii Europejskiej (UE) składa jeden z poniższych dokumentów: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ważny dokument, który potwierdza prawo stałego pobytu,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zaświadczenie, o zarejestrowaniu pobytu,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oświadczenie, że jego pobyt na terytorium Polski jest zarejestrowany.</a:t>
            </a:r>
          </a:p>
          <a:p>
            <a:r>
              <a:rPr lang="pl-PL" sz="2100" dirty="0">
                <a:latin typeface="Lato" panose="020F0502020204030203" pitchFamily="34" charset="-18"/>
              </a:rPr>
              <a:t>Członek rodziny obywatela UE, który sam nie jest obywatelem UE, składa: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ważny dokument podróży,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ważną kartę pobytu członka rodziny, który jest obywatelem UE.</a:t>
            </a:r>
          </a:p>
        </p:txBody>
      </p:sp>
    </p:spTree>
    <p:extLst>
      <p:ext uri="{BB962C8B-B14F-4D97-AF65-F5344CB8AC3E}">
        <p14:creationId xmlns:p14="http://schemas.microsoft.com/office/powerpoint/2010/main" val="245764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3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>
                <a:latin typeface="Lato" panose="020F0502020204030203" pitchFamily="34" charset="-18"/>
              </a:rPr>
              <a:t> Używaj naturalnego szyku zdań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(podmiot → orzeczenie → dopełnienie)</a:t>
            </a:r>
          </a:p>
          <a:p>
            <a:r>
              <a:rPr lang="pl-PL" sz="2100" dirty="0">
                <a:latin typeface="Lato" panose="020F0502020204030203" pitchFamily="34" charset="-18"/>
              </a:rPr>
              <a:t>(PRZED) Odpis aktu urodzenia po naniesieniu stosownych zmian odebrać można po 3 dniach.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Odbierz odpis aktu urodzenia po 3 dniach.</a:t>
            </a:r>
          </a:p>
        </p:txBody>
      </p:sp>
    </p:spTree>
    <p:extLst>
      <p:ext uri="{BB962C8B-B14F-4D97-AF65-F5344CB8AC3E}">
        <p14:creationId xmlns:p14="http://schemas.microsoft.com/office/powerpoint/2010/main" val="3378687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4 — Unikaj imiesłowów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>
                <a:latin typeface="Lato" panose="020F0502020204030203" pitchFamily="34" charset="-18"/>
              </a:rPr>
              <a:t> są rzadkie w codziennej mowie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/>
              <a:t>(PRZED) </a:t>
            </a:r>
            <a:r>
              <a:rPr lang="pl-PL" sz="2100" dirty="0">
                <a:latin typeface="Lato" panose="020F0502020204030203" pitchFamily="34" charset="-18"/>
              </a:rPr>
              <a:t>Prawo jazdy będzie gotowe najpóźniej po 9 dniach roboczych, licząc od dnia, w którym urząd dostał potwierdzenie opłaty za prawo jazdy.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Prawo jazdy będzie gotowe najpóźniej 10 dni roboczych od dnia, w którym urząd dostał potwierdzenie opłaty.</a:t>
            </a:r>
          </a:p>
        </p:txBody>
      </p:sp>
    </p:spTree>
    <p:extLst>
      <p:ext uri="{BB962C8B-B14F-4D97-AF65-F5344CB8AC3E}">
        <p14:creationId xmlns:p14="http://schemas.microsoft.com/office/powerpoint/2010/main" val="403683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5 — Unikaj „ukrytych czynności”, czyli rzeczowników odczasownikowych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Po otrzymaniu zgłoszenia o nadchodzącym jubileuszu „Pożycia Małżeńskiego” urząd przystępuje do kompletowania dokumentów niezbędnych do wystąpienia z wnioskiem o nadanie medalu.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Zgłoś do urzędu gminy informację o jubileuszu „Pożycia Małżeńskiego”. Następnie urząd skompletuje dokumenty i złoży wniosek o nadanie medalu. </a:t>
            </a:r>
          </a:p>
        </p:txBody>
      </p:sp>
    </p:spTree>
    <p:extLst>
      <p:ext uri="{BB962C8B-B14F-4D97-AF65-F5344CB8AC3E}">
        <p14:creationId xmlns:p14="http://schemas.microsoft.com/office/powerpoint/2010/main" val="4032551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6 — Unikaj strony biernej i form bezosobowych — do obywatela zwracaj się bezpośrednio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W celu uzyskania odpisu z aktu stanu cywilnego wnioskodawca wypełnia na miejscu podanie, w którym określa cel, do jakiego dany dokument ma służyć oraz legitymuje się dowodem osobistym dla ustalenia stopnia pokrewieństwa.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Jeśli potrzebujesz odpisu aktu stanu cywilnego, wypełnij wniosek. Odpis odbierzesz od razu po okazaniu dowodu osobistego.</a:t>
            </a:r>
          </a:p>
        </p:txBody>
      </p:sp>
    </p:spTree>
    <p:extLst>
      <p:ext uri="{BB962C8B-B14F-4D97-AF65-F5344CB8AC3E}">
        <p14:creationId xmlns:p14="http://schemas.microsoft.com/office/powerpoint/2010/main" val="47131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7 — Unikaj trudnych sformułowań, a trudny wyraz wyjaśnij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PESEL jest jednym z podstawowych rejestrów w Polsce.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PESEL, czyli Powszechny Elektroniczny System Ewidencji Ludności, jest jednym z podstawowych rejestrów w Polsce.</a:t>
            </a:r>
          </a:p>
        </p:txBody>
      </p:sp>
    </p:spTree>
    <p:extLst>
      <p:ext uri="{BB962C8B-B14F-4D97-AF65-F5344CB8AC3E}">
        <p14:creationId xmlns:p14="http://schemas.microsoft.com/office/powerpoint/2010/main" val="3595030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8 — Wpuść do tekstu światło — używaj nagłówków, dziel tekst na akapity i stosuj listy (1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Zazwyczaj możesz zapłacić w kasie urzędu, w którym złożysz wniosek o prawo jazdy. Potwierdzenie zapłaty zanieś do pokoju, w którym wcześniej złożysz wniosek. Często możesz również zapłacić przelewem na numer konta urzędu, w którym złożysz wniosek o prawo jazdy. Pamiętaj, żeby potwierdzenie przelewu wysłać wtedy e-mailem do urzędu. Najlepiej zadzwoń do urzędu i dowiedz się, jak możesz zapłacić. </a:t>
            </a:r>
          </a:p>
        </p:txBody>
      </p:sp>
    </p:spTree>
    <p:extLst>
      <p:ext uri="{BB962C8B-B14F-4D97-AF65-F5344CB8AC3E}">
        <p14:creationId xmlns:p14="http://schemas.microsoft.com/office/powerpoint/2010/main" val="418312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Czym jest prosty język</a:t>
            </a:r>
          </a:p>
        </p:txBody>
      </p:sp>
    </p:spTree>
    <p:extLst>
      <p:ext uri="{BB962C8B-B14F-4D97-AF65-F5344CB8AC3E}">
        <p14:creationId xmlns:p14="http://schemas.microsoft.com/office/powerpoint/2010/main" val="2342654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8 — Wpuść do tekstu światło — używaj nagłówków, dziel tekst na akapity i stosuj listy (2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(PO) Możesz zapłacić: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</a:rPr>
              <a:t>gotówką w kasie urzędu</a:t>
            </a:r>
            <a:r>
              <a:rPr lang="pl-PL" sz="2100" dirty="0">
                <a:latin typeface="Lato" panose="020F0502020204030203" pitchFamily="34" charset="-18"/>
              </a:rPr>
              <a:t>, w którym składasz wniosek o prawo jazdy. Otrzymasz potwierdzenie — zanieś je do pokoju, w którym przyjęto wniosek;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</a:rPr>
              <a:t>przelewem na numer konta urzędu</a:t>
            </a:r>
            <a:r>
              <a:rPr lang="pl-PL" sz="2100" dirty="0">
                <a:latin typeface="Lato" panose="020F0502020204030203" pitchFamily="34" charset="-18"/>
              </a:rPr>
              <a:t>, w którym składasz wniosek o prawo jazdy. Potwierdzenie przelewu wyślij e-mailem do urzędu.</a:t>
            </a:r>
          </a:p>
        </p:txBody>
      </p:sp>
    </p:spTree>
    <p:extLst>
      <p:ext uri="{BB962C8B-B14F-4D97-AF65-F5344CB8AC3E}">
        <p14:creationId xmlns:p14="http://schemas.microsoft.com/office/powerpoint/2010/main" val="3795457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9 — Opisuj tylko to, co konieczne, aby załatwić sprawę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Przedmiotowe oświadczenie zostało złożone w procedurze rejestracji urodzenia pierwszego wspólnego dziecka. Niniejszy protokół stanowi podstawę sporządzenia wzmianki dodatkowej w akcie małżeństwa rodziców.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Rodzice złożyli  niezbędne oświadczenie przy rejestracji urodzenia pierwszego wspólnego dziecka. Dlatego w akcie małżeństwa rodziców występuje taka informacja. </a:t>
            </a:r>
          </a:p>
        </p:txBody>
      </p:sp>
    </p:spTree>
    <p:extLst>
      <p:ext uri="{BB962C8B-B14F-4D97-AF65-F5344CB8AC3E}">
        <p14:creationId xmlns:p14="http://schemas.microsoft.com/office/powerpoint/2010/main" val="298332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10 — </a:t>
            </a:r>
            <a:r>
              <a:rPr lang="pl-PL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Unikaj czasu przeszłego 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Uzyskałeś/uzyskałaś odmowę? Możesz się odwołać!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Pamiętaj, jeśli otrzymasz odmowę — możesz się odwołać.</a:t>
            </a:r>
          </a:p>
        </p:txBody>
      </p:sp>
    </p:spTree>
    <p:extLst>
      <p:ext uri="{BB962C8B-B14F-4D97-AF65-F5344CB8AC3E}">
        <p14:creationId xmlns:p14="http://schemas.microsoft.com/office/powerpoint/2010/main" val="1464231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Zmieniamy językowe nawyki</a:t>
            </a:r>
          </a:p>
        </p:txBody>
      </p:sp>
    </p:spTree>
    <p:extLst>
      <p:ext uri="{BB962C8B-B14F-4D97-AF65-F5344CB8AC3E}">
        <p14:creationId xmlns:p14="http://schemas.microsoft.com/office/powerpoint/2010/main" val="2390120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(1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niniejszy → </a:t>
            </a:r>
            <a:r>
              <a:rPr lang="pl-PL" sz="2100" b="1" dirty="0">
                <a:latin typeface="Lato" panose="020F0502020204030203" pitchFamily="34" charset="-18"/>
              </a:rPr>
              <a:t>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iż → </a:t>
            </a:r>
            <a:r>
              <a:rPr lang="pl-PL" sz="2100" b="1" dirty="0">
                <a:latin typeface="Lato" panose="020F0502020204030203" pitchFamily="34" charset="-18"/>
              </a:rPr>
              <a:t>że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wzmiankowany → </a:t>
            </a:r>
            <a:r>
              <a:rPr lang="pl-PL" sz="2100" b="1" dirty="0">
                <a:latin typeface="Lato" panose="020F0502020204030203" pitchFamily="34" charset="-18"/>
              </a:rPr>
              <a:t>wspomniany</a:t>
            </a:r>
            <a:r>
              <a:rPr lang="pl-PL" sz="21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 uwagi na fakt, iż → </a:t>
            </a:r>
            <a:r>
              <a:rPr lang="pl-PL" sz="2100" b="1" dirty="0">
                <a:latin typeface="Lato" panose="020F0502020204030203" pitchFamily="34" charset="-18"/>
              </a:rPr>
              <a:t>ponieważ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dniu 13 maja 2022 r. → </a:t>
            </a:r>
            <a:r>
              <a:rPr lang="pl-PL" sz="2100" b="1" dirty="0">
                <a:latin typeface="Lato" panose="020F0502020204030203" pitchFamily="34" charset="-18"/>
              </a:rPr>
              <a:t>13 maja 2022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siedzibie urzędu → </a:t>
            </a:r>
            <a:r>
              <a:rPr lang="pl-PL" sz="2100" b="1" dirty="0">
                <a:latin typeface="Lato" panose="020F0502020204030203" pitchFamily="34" charset="-18"/>
              </a:rPr>
              <a:t>w urzędzie</a:t>
            </a:r>
            <a:r>
              <a:rPr lang="pl-PL" sz="2100" dirty="0">
                <a:latin typeface="Lato" panose="020F05020202040302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597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(2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adres korespondencyjny → </a:t>
            </a:r>
            <a:r>
              <a:rPr lang="pl-PL" sz="2200" b="1" dirty="0">
                <a:latin typeface="Lato" panose="020F0502020204030203" pitchFamily="34" charset="-18"/>
              </a:rPr>
              <a:t>adres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ubiegać się → </a:t>
            </a:r>
            <a:r>
              <a:rPr lang="pl-PL" sz="2200" b="1" dirty="0">
                <a:latin typeface="Lato" panose="020F0502020204030203" pitchFamily="34" charset="-18"/>
              </a:rPr>
              <a:t>starać się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ulec zmianie →  </a:t>
            </a:r>
            <a:r>
              <a:rPr lang="pl-PL" sz="2200" b="1" dirty="0">
                <a:latin typeface="Lato" panose="020F0502020204030203" pitchFamily="34" charset="-18"/>
              </a:rPr>
              <a:t>zmienić się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dokonać uzupełnienia → </a:t>
            </a:r>
            <a:r>
              <a:rPr lang="pl-PL" sz="2200" b="1" dirty="0">
                <a:latin typeface="Lato" panose="020F0502020204030203" pitchFamily="34" charset="-18"/>
              </a:rPr>
              <a:t>uzupełnić</a:t>
            </a:r>
            <a:r>
              <a:rPr lang="pl-PL" sz="22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 za pośrednictwem poczty →  </a:t>
            </a:r>
            <a:r>
              <a:rPr lang="pl-PL" sz="2200" b="1" dirty="0">
                <a:latin typeface="Lato" panose="020F0502020204030203" pitchFamily="34" charset="-18"/>
              </a:rPr>
              <a:t>pocztą</a:t>
            </a:r>
            <a:r>
              <a:rPr lang="pl-PL" sz="22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ktoś ma możliwość →  </a:t>
            </a:r>
            <a:r>
              <a:rPr lang="pl-PL" sz="2200" b="1" dirty="0">
                <a:latin typeface="Lato" panose="020F0502020204030203" pitchFamily="34" charset="-18"/>
              </a:rPr>
              <a:t>ktoś może</a:t>
            </a:r>
            <a:endParaRPr lang="pl-PL" sz="22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48311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(3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wniosek zawiera braki → </a:t>
            </a:r>
            <a:r>
              <a:rPr lang="pl-PL" sz="2100" b="1" dirty="0">
                <a:latin typeface="Lato" panose="020F0502020204030203" pitchFamily="34" charset="-18"/>
              </a:rPr>
              <a:t>wniosek jest niepełny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szczególnych przypadkach → </a:t>
            </a:r>
            <a:r>
              <a:rPr lang="pl-PL" sz="2100" b="1" dirty="0">
                <a:latin typeface="Lato" panose="020F0502020204030203" pitchFamily="34" charset="-18"/>
              </a:rPr>
              <a:t>wyjątkowo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stanowić (wyjątek) → </a:t>
            </a:r>
            <a:r>
              <a:rPr lang="pl-PL" sz="2100" b="1" dirty="0">
                <a:latin typeface="Lato" panose="020F0502020204030203" pitchFamily="34" charset="-18"/>
              </a:rPr>
              <a:t>być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napisz uzasadnienie → </a:t>
            </a:r>
            <a:r>
              <a:rPr lang="pl-PL" sz="2100" b="1" dirty="0">
                <a:latin typeface="Lato" panose="020F0502020204030203" pitchFamily="34" charset="-18"/>
              </a:rPr>
              <a:t>wyjaśnij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szczególności → </a:t>
            </a:r>
            <a:r>
              <a:rPr lang="pl-PL" sz="2100" b="1" dirty="0">
                <a:latin typeface="Lato" panose="020F0502020204030203" pitchFamily="34" charset="-18"/>
              </a:rPr>
              <a:t>zwłaszcza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zapoznaj się z czymś → </a:t>
            </a:r>
            <a:r>
              <a:rPr lang="pl-PL" sz="2100" b="1" dirty="0">
                <a:latin typeface="Lato" panose="020F0502020204030203" pitchFamily="34" charset="-18"/>
              </a:rPr>
              <a:t>spójrz/zobacz/sprawdź…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13371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(4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harmonogram realizacji całego projektu → </a:t>
            </a:r>
            <a:r>
              <a:rPr lang="pl-PL" sz="2100" b="1" dirty="0">
                <a:latin typeface="Lato" panose="020F0502020204030203" pitchFamily="34" charset="-18"/>
              </a:rPr>
              <a:t>harmonogram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dokonać oceny formalnej wniosku →  </a:t>
            </a:r>
            <a:r>
              <a:rPr lang="pl-PL" sz="2100" b="1" dirty="0">
                <a:latin typeface="Lato" panose="020F0502020204030203" pitchFamily="34" charset="-18"/>
              </a:rPr>
              <a:t>formalnie ocenić wniosek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jako zasadę ogólną → </a:t>
            </a:r>
            <a:r>
              <a:rPr lang="pl-PL" sz="2100" b="1" dirty="0">
                <a:latin typeface="Lato" panose="020F0502020204030203" pitchFamily="34" charset="-18"/>
              </a:rPr>
              <a:t>głównie, przede wszystkim, zwykle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generowanie idei projektu → </a:t>
            </a:r>
            <a:r>
              <a:rPr lang="pl-PL" sz="2100" b="1" dirty="0">
                <a:latin typeface="Lato" panose="020F0502020204030203" pitchFamily="34" charset="-18"/>
              </a:rPr>
              <a:t>tworzenie koncepcji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przypadku zamieszkania w Warszawie → </a:t>
            </a:r>
            <a:r>
              <a:rPr lang="pl-PL" sz="2100" b="1" dirty="0">
                <a:latin typeface="Lato" panose="020F0502020204030203" pitchFamily="34" charset="-18"/>
              </a:rPr>
              <a:t>jeśli mieszkasz w Warszawie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jaką pomoc finansową dostaniesz → </a:t>
            </a:r>
            <a:r>
              <a:rPr lang="pl-PL" sz="2100" b="1" dirty="0">
                <a:latin typeface="Lato" panose="020F0502020204030203" pitchFamily="34" charset="-18"/>
              </a:rPr>
              <a:t>ile pieniędzy…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3480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(5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pod rząd → </a:t>
            </a:r>
            <a:r>
              <a:rPr lang="pl-PL" sz="2100" b="1" dirty="0">
                <a:latin typeface="Lato" panose="020F0502020204030203" pitchFamily="34" charset="-18"/>
              </a:rPr>
              <a:t>z rzędu</a:t>
            </a:r>
            <a:r>
              <a:rPr lang="pl-PL" sz="21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dlatego bo → </a:t>
            </a:r>
            <a:r>
              <a:rPr lang="pl-PL" sz="2100" b="1" dirty="0">
                <a:latin typeface="Lato" panose="020F0502020204030203" pitchFamily="34" charset="-18"/>
              </a:rPr>
              <a:t>dlatego że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półtorej roku → </a:t>
            </a:r>
            <a:r>
              <a:rPr lang="pl-PL" sz="2100" b="1" dirty="0">
                <a:latin typeface="Lato" panose="020F0502020204030203" pitchFamily="34" charset="-18"/>
              </a:rPr>
              <a:t>półtora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półtora godziny → </a:t>
            </a:r>
            <a:r>
              <a:rPr lang="pl-PL" sz="2100" b="1" dirty="0">
                <a:latin typeface="Lato" panose="020F0502020204030203" pitchFamily="34" charset="-18"/>
              </a:rPr>
              <a:t>półtorej godziny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 lewo czy po prawo → </a:t>
            </a:r>
            <a:r>
              <a:rPr lang="pl-PL" sz="2100" b="1" dirty="0">
                <a:latin typeface="Lato" panose="020F0502020204030203" pitchFamily="34" charset="-18"/>
              </a:rPr>
              <a:t>z lewej czy z prawej lub po lewej i po prawej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00168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(6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mogą być zastosowane → </a:t>
            </a:r>
            <a:r>
              <a:rPr lang="pl-PL" sz="2100" b="1" dirty="0">
                <a:latin typeface="Lato" panose="020F0502020204030203" pitchFamily="34" charset="-18"/>
              </a:rPr>
              <a:t>możemy zastosować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uwaga zostanie zwrócona → </a:t>
            </a:r>
            <a:r>
              <a:rPr lang="pl-PL" sz="2100" b="1" dirty="0">
                <a:latin typeface="Lato" panose="020F0502020204030203" pitchFamily="34" charset="-18"/>
              </a:rPr>
              <a:t>szczególną uwagę zwrócimy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pismo zostało podpisane → </a:t>
            </a:r>
            <a:r>
              <a:rPr lang="pl-PL" sz="2100" b="1" dirty="0">
                <a:latin typeface="Lato" panose="020F0502020204030203" pitchFamily="34" charset="-18"/>
              </a:rPr>
              <a:t>podpisałam pismo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zostały przekazane do Państwa → </a:t>
            </a:r>
            <a:r>
              <a:rPr lang="pl-PL" sz="2100" b="1" dirty="0">
                <a:latin typeface="Lato" panose="020F0502020204030203" pitchFamily="34" charset="-18"/>
              </a:rPr>
              <a:t>przekazaliśmy do Państwa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można uznać → </a:t>
            </a:r>
            <a:r>
              <a:rPr lang="pl-PL" sz="2100" b="1" dirty="0">
                <a:latin typeface="Lato" panose="020F0502020204030203" pitchFamily="34" charset="-18"/>
              </a:rPr>
              <a:t>uznajemy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uwaga o braku jest podtrzymana → </a:t>
            </a:r>
            <a:r>
              <a:rPr lang="pl-PL" sz="2100" b="1" dirty="0">
                <a:latin typeface="Lato" panose="020F0502020204030203" pitchFamily="34" charset="-18"/>
              </a:rPr>
              <a:t>nadal uważamy, że brakuje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5086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to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specyficzny </a:t>
            </a:r>
            <a:r>
              <a:rPr lang="pl-PL" sz="2100" b="1" dirty="0">
                <a:latin typeface="Lato" panose="020F0502020204030203" pitchFamily="34" charset="-18"/>
              </a:rPr>
              <a:t>styl pisania</a:t>
            </a:r>
            <a:r>
              <a:rPr lang="pl-PL" sz="2100" dirty="0">
                <a:latin typeface="Lato" panose="020F0502020204030203" pitchFamily="34" charset="-18"/>
              </a:rPr>
              <a:t>, który sprawia, że wszystkim jest lepiej, zarówno tym którzy piszą, jak i tym którzy czytają (Pracownia Prostej Polszczyzny)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</a:rPr>
              <a:t>standard</a:t>
            </a:r>
            <a:r>
              <a:rPr lang="pl-PL" sz="2100" dirty="0">
                <a:latin typeface="Lato" panose="020F0502020204030203" pitchFamily="34" charset="-18"/>
              </a:rPr>
              <a:t>, który tworzą konkretne zasady </a:t>
            </a:r>
          </a:p>
        </p:txBody>
      </p:sp>
    </p:spTree>
    <p:extLst>
      <p:ext uri="{BB962C8B-B14F-4D97-AF65-F5344CB8AC3E}">
        <p14:creationId xmlns:p14="http://schemas.microsoft.com/office/powerpoint/2010/main" val="2045936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słowa i zwroty (7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podejmując decyzję → </a:t>
            </a:r>
            <a:r>
              <a:rPr lang="pl-PL" sz="2100" b="1" dirty="0">
                <a:latin typeface="Lato" panose="020F0502020204030203" pitchFamily="34" charset="-18"/>
              </a:rPr>
              <a:t>podjął decyzję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dokonać zakupu → </a:t>
            </a:r>
            <a:r>
              <a:rPr lang="pl-PL" sz="2100" b="1" dirty="0">
                <a:latin typeface="Lato" panose="020F0502020204030203" pitchFamily="34" charset="-18"/>
              </a:rPr>
              <a:t>kupić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dla pracowników dokonujących kontroli autentyczności dokumentów → </a:t>
            </a:r>
            <a:r>
              <a:rPr lang="pl-PL" sz="2100" b="1" dirty="0">
                <a:latin typeface="Lato" panose="020F0502020204030203" pitchFamily="34" charset="-18"/>
              </a:rPr>
              <a:t>którzy kontrolują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okazać dokument potwierdzający → </a:t>
            </a:r>
            <a:r>
              <a:rPr lang="pl-PL" sz="2100" b="1" dirty="0">
                <a:latin typeface="Lato" panose="020F0502020204030203" pitchFamily="34" charset="-18"/>
              </a:rPr>
              <a:t>który potwierdza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zawiadamiać kogoś, jednocześnie na coś wskazując→ </a:t>
            </a:r>
            <a:r>
              <a:rPr lang="pl-PL" sz="2100" b="1" dirty="0">
                <a:latin typeface="Lato" panose="020F0502020204030203" pitchFamily="34" charset="-18"/>
              </a:rPr>
              <a:t>zawiadamiać kogoś i wskazać coś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związku z pozytywną oceną kryterium kończącego negocjacje → </a:t>
            </a:r>
            <a:r>
              <a:rPr lang="pl-PL" sz="2100" b="1" dirty="0">
                <a:latin typeface="Lato" panose="020F0502020204030203" pitchFamily="34" charset="-18"/>
              </a:rPr>
              <a:t>w związku z pozytywną oceną, która kończy negocjacje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3806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Wykreśl ze swoich pism i dokumentów (1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413165"/>
            <a:ext cx="10660956" cy="2616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okres czasu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trwać nadal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kartkę papieru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fakt autentyczny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spadać w dół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wciąż kontynuować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cofać do tyłu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każdym bądź razie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pozytywna korzyść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owocna współpraca</a:t>
            </a:r>
          </a:p>
        </p:txBody>
      </p:sp>
    </p:spTree>
    <p:extLst>
      <p:ext uri="{BB962C8B-B14F-4D97-AF65-F5344CB8AC3E}">
        <p14:creationId xmlns:p14="http://schemas.microsoft.com/office/powerpoint/2010/main" val="183732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Wykreśl ze swoich pism i dokumentów (2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Informujemy…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Zawiadamiamy…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Pragniemy przypomnieć/nadmienić/poinformować/ogłosić…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Zaznaczyć jednak należy…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Pragnę podkreślić, poinformować…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Uprzejmie wskazuję…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Jednocześnie informuję…</a:t>
            </a:r>
          </a:p>
          <a:p>
            <a:r>
              <a:rPr lang="pl-PL" sz="2200" dirty="0"/>
              <a:t>Zachowaj czujność: choć ≠ chodź</a:t>
            </a:r>
          </a:p>
        </p:txBody>
      </p:sp>
    </p:spTree>
    <p:extLst>
      <p:ext uri="{BB962C8B-B14F-4D97-AF65-F5344CB8AC3E}">
        <p14:creationId xmlns:p14="http://schemas.microsoft.com/office/powerpoint/2010/main" val="3722154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Nadawaj podobnym tekstom powtarzalną strukturę </a:t>
            </a:r>
          </a:p>
        </p:txBody>
      </p:sp>
      <p:pic>
        <p:nvPicPr>
          <p:cNvPr id="3" name="Obraz 2" descr="Karta usługi w portalu GOV.pl z widocznym podziałem na sekcje: o czym jest ta usługa, dla kogo jest ta usługa, co musisz zrobić, ile zapłacisz, ile będziesz czekać, podstawa prawna. "/>
          <p:cNvPicPr>
            <a:picLocks noChangeAspect="1"/>
          </p:cNvPicPr>
          <p:nvPr/>
        </p:nvPicPr>
        <p:blipFill rotWithShape="1">
          <a:blip r:embed="rId3"/>
          <a:srcRect l="42" t="7191" r="25078" b="5347"/>
          <a:stretch/>
        </p:blipFill>
        <p:spPr>
          <a:xfrm>
            <a:off x="1005435" y="1349828"/>
            <a:ext cx="7521708" cy="49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5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Nie zmuszaj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>
                <a:latin typeface="Lato" panose="020F0502020204030203" pitchFamily="34" charset="-18"/>
              </a:rPr>
              <a:t>Słowo „musisz” tworzy dystans między odbiorcą a nadawcą. A my chcemy zachęcić do skorzystania z usługi.</a:t>
            </a:r>
          </a:p>
          <a:p>
            <a:pPr>
              <a:spcBef>
                <a:spcPts val="1800"/>
              </a:spcBef>
            </a:pPr>
            <a:r>
              <a:rPr lang="pl-PL" sz="2200" dirty="0">
                <a:latin typeface="Lato" panose="020F0502020204030203" pitchFamily="34" charset="-18"/>
              </a:rPr>
              <a:t>musisz złożyć wniosek</a:t>
            </a:r>
            <a:r>
              <a:rPr lang="pl-PL" sz="2200" b="1" dirty="0">
                <a:latin typeface="Lato" panose="020F0502020204030203" pitchFamily="34" charset="-18"/>
              </a:rPr>
              <a:t> → złóż wniosek</a:t>
            </a:r>
            <a:endParaRPr lang="pl-PL" sz="22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200" i="1" dirty="0">
                <a:latin typeface="Lato" panose="020F0502020204030203" pitchFamily="34" charset="-18"/>
              </a:rPr>
              <a:t>Kodeks postępowania administracyjnego (art. 11.) </a:t>
            </a:r>
            <a:r>
              <a:rPr lang="pl-PL" sz="2400" dirty="0">
                <a:latin typeface="Lato" panose="020F0502020204030203" pitchFamily="34" charset="-18"/>
              </a:rPr>
              <a:t>—</a:t>
            </a:r>
            <a:r>
              <a:rPr lang="pl-PL" sz="2200" i="1" dirty="0">
                <a:latin typeface="Lato" panose="020F0502020204030203" pitchFamily="34" charset="-18"/>
              </a:rPr>
              <a:t> Organy administracji publicznej powinny wyjaśniać stronom zasadność przesłanek, którymi kierują się przy załatwieniu sprawy, aby w ten sposób w miarę możności doprowadzić do wykonania przez strony decyzji bez potrzeby stosowania środków przymusu.</a:t>
            </a:r>
            <a:endParaRPr lang="pl-PL" sz="22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732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Określaj i nazywaj nadawcę i odbiorcę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Nadawca (my lub ja):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Przekazuję Pani naszą decyzję…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Przygotowałam dla Pani listę dokumentów…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Przypominamy, że termin płatności…</a:t>
            </a:r>
          </a:p>
          <a:p>
            <a:r>
              <a:rPr lang="pl-PL" sz="2100" b="1" dirty="0">
                <a:latin typeface="Lato" panose="020F0502020204030203" pitchFamily="34" charset="-18"/>
              </a:rPr>
              <a:t>Adresat (Pani, Pan, Państwo): </a:t>
            </a:r>
          </a:p>
          <a:p>
            <a:r>
              <a:rPr lang="pl-PL" sz="2100" dirty="0">
                <a:latin typeface="Lato" panose="020F0502020204030203" pitchFamily="34" charset="-18"/>
              </a:rPr>
              <a:t>Jeśli będzie Pani miała pytania, proszę, by odwiedziła Pani naszego doradcę. </a:t>
            </a:r>
          </a:p>
          <a:p>
            <a:r>
              <a:rPr lang="pl-PL" sz="2100" b="1" dirty="0">
                <a:latin typeface="Lato" panose="020F0502020204030203" pitchFamily="34" charset="-18"/>
              </a:rPr>
              <a:t>Adresat (ty/Ty </a:t>
            </a:r>
            <a:r>
              <a:rPr lang="pl-PL" sz="2100" dirty="0">
                <a:latin typeface="Lato" panose="020F0502020204030203" pitchFamily="34" charset="-18"/>
              </a:rPr>
              <a:t>—</a:t>
            </a:r>
            <a:r>
              <a:rPr lang="pl-PL" sz="2100" b="1" dirty="0">
                <a:latin typeface="Lato" panose="020F0502020204030203" pitchFamily="34" charset="-18"/>
              </a:rPr>
              <a:t> w instrukcjach, formularzach, procedurach)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Wpisz nazwisko: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Podaj datę urodzenia:</a:t>
            </a:r>
          </a:p>
        </p:txBody>
      </p:sp>
    </p:spTree>
    <p:extLst>
      <p:ext uri="{BB962C8B-B14F-4D97-AF65-F5344CB8AC3E}">
        <p14:creationId xmlns:p14="http://schemas.microsoft.com/office/powerpoint/2010/main" val="3330198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Jak upraszczać </a:t>
            </a:r>
            <a:br>
              <a:rPr lang="pl-PL" b="1" dirty="0">
                <a:latin typeface="Lato" panose="020F0502020204030203" pitchFamily="34" charset="-18"/>
              </a:rPr>
            </a:br>
            <a:r>
              <a:rPr lang="pl-PL" b="1" dirty="0">
                <a:latin typeface="Lato" panose="020F0502020204030203" pitchFamily="34" charset="-18"/>
              </a:rPr>
              <a:t>— przykłady i narzędzia</a:t>
            </a:r>
          </a:p>
        </p:txBody>
      </p:sp>
    </p:spTree>
    <p:extLst>
      <p:ext uri="{BB962C8B-B14F-4D97-AF65-F5344CB8AC3E}">
        <p14:creationId xmlns:p14="http://schemas.microsoft.com/office/powerpoint/2010/main" val="2168222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Przykłady uproszczeń (1 z 6)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W razie konieczności doprecyzowania tematu, proszę o kontakt z p. xxx (tel.: xxx). 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Gdyby potrzebował Pan bardziej szczegółowych informacji, proszę skontaktować się z p. xxx (tel.: xxx).</a:t>
            </a:r>
          </a:p>
          <a:p>
            <a:pPr>
              <a:spcBef>
                <a:spcPts val="4200"/>
              </a:spcBef>
            </a:pPr>
            <a:r>
              <a:rPr lang="pl-PL" sz="2100" dirty="0">
                <a:latin typeface="Lato" panose="020F0502020204030203" pitchFamily="34" charset="-18"/>
              </a:rPr>
              <a:t>(PRZED) Uprzejma prośba o szczególną uwagę w zakresie projektów ustaw. 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Proszę Państwa o szczególną uwagę przy projektach ustaw.</a:t>
            </a:r>
          </a:p>
        </p:txBody>
      </p:sp>
    </p:spTree>
    <p:extLst>
      <p:ext uri="{BB962C8B-B14F-4D97-AF65-F5344CB8AC3E}">
        <p14:creationId xmlns:p14="http://schemas.microsoft.com/office/powerpoint/2010/main" val="3342141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Przykłady uproszczeń (2 z 6)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Szanowna Pani,</a:t>
            </a:r>
          </a:p>
          <a:p>
            <a:r>
              <a:rPr lang="pl-PL" sz="2100" dirty="0">
                <a:latin typeface="Lato" panose="020F0502020204030203" pitchFamily="34" charset="-18"/>
              </a:rPr>
              <a:t>informacje na temat konkretnego naboru (w tym oferowanego wynagrodzenia) można uzyskać bezpośrednio w urzędzie, który go ogłosił.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Szanowna Pani,</a:t>
            </a:r>
          </a:p>
          <a:p>
            <a:r>
              <a:rPr lang="pl-PL" sz="2100" dirty="0">
                <a:latin typeface="Lato" panose="020F0502020204030203" pitchFamily="34" charset="-18"/>
              </a:rPr>
              <a:t>informacje o konkretnym naborze (w tym oferowanym wynagrodzeniu) może Pani uzyskać bezpośrednio w urzędzie, który go ogłosił.</a:t>
            </a:r>
          </a:p>
        </p:txBody>
      </p:sp>
    </p:spTree>
    <p:extLst>
      <p:ext uri="{BB962C8B-B14F-4D97-AF65-F5344CB8AC3E}">
        <p14:creationId xmlns:p14="http://schemas.microsoft.com/office/powerpoint/2010/main" val="1699620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Przykłady uproszczeń (3 z 6)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W związku z prowadzonymi w DOB analizami, uprzejmie zwracam się z prośbą o udostępnienie DOB w terminie do XXX. informacji na temat badań opinii publicznej oraz diagnoz problemów społecznych przeprowadzonych oraz planowanych do realizacji przez ministerstwa i jednostki podległe w latach 2016-2019.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W związku z analizami, które prowadzimy, proszę nam udostępnić do XXX informacje na temat badań opinii publicznej oraz diagnoz problemów społecznych przeprowadzonych oraz planowanych do realizacji przez ministerstwa i jednostki podległe w latach 2016-2019.</a:t>
            </a:r>
          </a:p>
        </p:txBody>
      </p:sp>
    </p:spTree>
    <p:extLst>
      <p:ext uri="{BB962C8B-B14F-4D97-AF65-F5344CB8AC3E}">
        <p14:creationId xmlns:p14="http://schemas.microsoft.com/office/powerpoint/2010/main" val="97080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Zrozumiałość to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</a:rPr>
              <a:t>właściwość,</a:t>
            </a:r>
            <a:r>
              <a:rPr lang="pl-PL" sz="2100" dirty="0">
                <a:latin typeface="Lato" panose="020F0502020204030203" pitchFamily="34" charset="-18"/>
              </a:rPr>
              <a:t> strony internetowej lub aplikacji mobilnej, </a:t>
            </a:r>
            <a:r>
              <a:rPr lang="pl-PL" sz="2100" b="1" dirty="0">
                <a:latin typeface="Lato" panose="020F0502020204030203" pitchFamily="34" charset="-18"/>
              </a:rPr>
              <a:t>która umożliwia </a:t>
            </a:r>
            <a:r>
              <a:rPr lang="pl-PL" sz="2100" dirty="0">
                <a:latin typeface="Lato" panose="020F0502020204030203" pitchFamily="34" charset="-18"/>
              </a:rPr>
              <a:t>użytkownikowi tych stron i aplikacji </a:t>
            </a:r>
            <a:r>
              <a:rPr lang="pl-PL" sz="2100" b="1" dirty="0">
                <a:latin typeface="Lato" panose="020F0502020204030203" pitchFamily="34" charset="-18"/>
              </a:rPr>
              <a:t>zrozumieć treści i sposób ich prezentacji </a:t>
            </a:r>
            <a:r>
              <a:rPr lang="pl-PL" sz="2100" dirty="0">
                <a:latin typeface="Lato" panose="020F0502020204030203" pitchFamily="34" charset="-18"/>
              </a:rPr>
              <a:t>(ustawa o dostępności cyfrowej stron internetowych i aplikacji mobilnych)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</a:rPr>
              <a:t>tworzenie treści, które są możliwe do odczytania i zrozumienia </a:t>
            </a:r>
            <a:r>
              <a:rPr lang="pl-PL" sz="2100" dirty="0">
                <a:latin typeface="Lato" panose="020F0502020204030203" pitchFamily="34" charset="-18"/>
              </a:rPr>
              <a:t>(wytyczna 3.1 w załączniku do ustawy o dostępności cyfrowej stron internetowych i aplikacji mobilnych)</a:t>
            </a:r>
          </a:p>
        </p:txBody>
      </p:sp>
    </p:spTree>
    <p:extLst>
      <p:ext uri="{BB962C8B-B14F-4D97-AF65-F5344CB8AC3E}">
        <p14:creationId xmlns:p14="http://schemas.microsoft.com/office/powerpoint/2010/main" val="159445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Przykłady uproszczeń (4 z 6)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Realizacja projektu zgodnie z przyjętym zakresem i terminami. 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Specjalista ds. (...) realizuje projekt zgodnie z przyjętym zakresem i terminami.</a:t>
            </a:r>
          </a:p>
          <a:p>
            <a:pPr>
              <a:spcBef>
                <a:spcPts val="4200"/>
              </a:spcBef>
            </a:pPr>
            <a:r>
              <a:rPr lang="pl-PL" sz="2100" dirty="0">
                <a:latin typeface="Lato" panose="020F0502020204030203" pitchFamily="34" charset="-18"/>
              </a:rPr>
              <a:t>(PRZED) Uruchomienie projektu zgodnie z przyjętym zakresem /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Uruchomimy projekt…</a:t>
            </a:r>
          </a:p>
        </p:txBody>
      </p:sp>
    </p:spTree>
    <p:extLst>
      <p:ext uri="{BB962C8B-B14F-4D97-AF65-F5344CB8AC3E}">
        <p14:creationId xmlns:p14="http://schemas.microsoft.com/office/powerpoint/2010/main" val="3653035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Przykłady uproszczeń (5 z 6)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Opracowanie, weryfikacja i podpisanie porozumienia / aneksów do porozumienia w sprawie realizacji programu operacyjnego, bądź ich modyfikacja…  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Specjalista opracowuje, naczelnik weryfikuje, dyrektor podpisuje…</a:t>
            </a:r>
          </a:p>
          <a:p>
            <a:pPr>
              <a:spcBef>
                <a:spcPts val="4200"/>
              </a:spcBef>
            </a:pPr>
            <a:r>
              <a:rPr lang="pl-PL" sz="2100" dirty="0">
                <a:latin typeface="Lato" panose="020F0502020204030203" pitchFamily="34" charset="-18"/>
              </a:rPr>
              <a:t>(PRZED) Analiza protestu pod względem wymogów formalnych…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Analizujemy protest…</a:t>
            </a:r>
          </a:p>
        </p:txBody>
      </p:sp>
    </p:spTree>
    <p:extLst>
      <p:ext uri="{BB962C8B-B14F-4D97-AF65-F5344CB8AC3E}">
        <p14:creationId xmlns:p14="http://schemas.microsoft.com/office/powerpoint/2010/main" val="1985218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Przykłady uproszczeń (6 z 6)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370663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Zaproponowane zmiany nie zwiększą obciążenia pracą, ani nie wydłużą czasu trwania procesu. Nie będą miały również wpływu na inne procesy oraz nie wymagają zmian w innych regulacjach wewnętrznych, modyfikacji systemów informatycznych, czy ponoszenia dodatkowych nakładów.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Zaproponowane zmiany: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zwiększą obciążenia pracą,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wydłużą czasu trwania procesu,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będą miały wpływu na inne procesy,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wymagają zmian w innych regulacjach wewnętrznych, modyfikacji systemów informatycznych czy ponoszenia dodatkowych nakładów.</a:t>
            </a:r>
          </a:p>
        </p:txBody>
      </p:sp>
    </p:spTree>
    <p:extLst>
      <p:ext uri="{BB962C8B-B14F-4D97-AF65-F5344CB8AC3E}">
        <p14:creationId xmlns:p14="http://schemas.microsoft.com/office/powerpoint/2010/main" val="3806690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Sprawdź zrozumiałość — </a:t>
            </a:r>
            <a:r>
              <a:rPr lang="pl-PL" dirty="0" err="1">
                <a:latin typeface="Lato" panose="020F0502020204030203" pitchFamily="34" charset="-18"/>
              </a:rPr>
              <a:t>Jasnopis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3561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err="1">
                <a:latin typeface="Lato" panose="020F0502020204030203" pitchFamily="34" charset="-18"/>
              </a:rPr>
              <a:t>Jasnopis</a:t>
            </a:r>
            <a:r>
              <a:rPr lang="pl-PL" sz="2100" dirty="0">
                <a:latin typeface="Lato" panose="020F0502020204030203" pitchFamily="34" charset="-18"/>
              </a:rPr>
              <a:t> — aplikacja, która mierzy poziom trudności tekstu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dziecinnie łatwy (klasy 1 – 3 szkoły podstawowej)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bardzo łatwy (klasy 3 – 6 szkoły podstawowej)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łatwy, zrozumiały dla przeciętnego Polaka (klasy 7 – 8 szkoły podstawowej)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nieco trudniejszy, zrozumiały dla osób z wykształceniem średnim lub mających duże doświadczenie życiowe (liceum)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trudniejszy, zrozumiały dla ludzi wykształconych (studia licencjackie/inżynierskie)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trudny w odbiorze dla przeciętnego Polaka (studia magisterskie)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bardzo trudny (doktorat lub specjalizacja w dziedzinie, której dotyczy tekst)</a:t>
            </a:r>
          </a:p>
        </p:txBody>
      </p:sp>
    </p:spTree>
    <p:extLst>
      <p:ext uri="{BB962C8B-B14F-4D97-AF65-F5344CB8AC3E}">
        <p14:creationId xmlns:p14="http://schemas.microsoft.com/office/powerpoint/2010/main" val="3112831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Sprawdź zrozumiałość — </a:t>
            </a:r>
            <a:r>
              <a:rPr lang="pl-PL" dirty="0" err="1">
                <a:latin typeface="Lato" panose="020F0502020204030203" pitchFamily="34" charset="-18"/>
              </a:rPr>
              <a:t>Logios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085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err="1">
                <a:latin typeface="Lato" panose="020F0502020204030203" pitchFamily="34" charset="-18"/>
              </a:rPr>
              <a:t>Logios</a:t>
            </a:r>
            <a:r>
              <a:rPr lang="pl-PL" sz="2100" dirty="0">
                <a:latin typeface="Lato" panose="020F0502020204030203" pitchFamily="34" charset="-18"/>
              </a:rPr>
              <a:t> — na przykład: indeks czytelności FOG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przystępność na poziomie szkoły podstawowej		FOG 1-6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przystępność na poziomie gimnazjum			FOG 7-9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przystępność na poziomie szkoły średniej			FOG 10-12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przystępność na poziomie studiów licencjackich		FOG 13-15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przystępność na poziomie studiów magisterskich		FOG 16-17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przystępność na poziomie studiów doktoranckich	FOG 18-21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wymagany doktorat                                                     	FOG 22 i więcej</a:t>
            </a:r>
          </a:p>
        </p:txBody>
      </p:sp>
    </p:spTree>
    <p:extLst>
      <p:ext uri="{BB962C8B-B14F-4D97-AF65-F5344CB8AC3E}">
        <p14:creationId xmlns:p14="http://schemas.microsoft.com/office/powerpoint/2010/main" val="3515762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Przydatne narzędzia i serwisy internetowe (1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085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3"/>
              </a:rPr>
              <a:t>Słownik Języka Polskiego PWN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4"/>
              </a:rPr>
              <a:t>Poradnia Językowa PWN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5"/>
              </a:rPr>
              <a:t>Rada </a:t>
            </a:r>
            <a:r>
              <a:rPr lang="pl-PL" sz="2100" b="1" dirty="0" err="1">
                <a:latin typeface="Lato" panose="020F0502020204030203" pitchFamily="34" charset="-18"/>
                <a:hlinkClick r:id="rId5"/>
              </a:rPr>
              <a:t>Jezyka</a:t>
            </a:r>
            <a:r>
              <a:rPr lang="pl-PL" sz="2100" b="1" dirty="0">
                <a:latin typeface="Lato" panose="020F0502020204030203" pitchFamily="34" charset="-18"/>
                <a:hlinkClick r:id="rId5"/>
              </a:rPr>
              <a:t> Polskiego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6"/>
              </a:rPr>
              <a:t>Słownik synonimów języka polskiego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7"/>
              </a:rPr>
              <a:t>Wielki słownik języka polskiego PAN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5201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Przydatne narzędzia i serwisy internetowe (2 z 2)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085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err="1">
                <a:latin typeface="Lato" panose="020F0502020204030203" pitchFamily="34" charset="-18"/>
                <a:hlinkClick r:id="rId3"/>
              </a:rPr>
              <a:t>Jasnopis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err="1">
                <a:latin typeface="Lato" panose="020F0502020204030203" pitchFamily="34" charset="-18"/>
                <a:hlinkClick r:id="rId4"/>
              </a:rPr>
              <a:t>Logios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5"/>
              </a:rPr>
              <a:t>Pracownia Prostej Polszczyzny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err="1">
                <a:latin typeface="Lato" panose="020F0502020204030203" pitchFamily="34" charset="-18"/>
                <a:hlinkClick r:id="rId6"/>
              </a:rPr>
              <a:t>Vlog</a:t>
            </a:r>
            <a:r>
              <a:rPr lang="pl-PL" sz="2100" b="1" dirty="0">
                <a:latin typeface="Lato" panose="020F0502020204030203" pitchFamily="34" charset="-18"/>
                <a:hlinkClick r:id="rId6"/>
              </a:rPr>
              <a:t> "Prosto i kropka"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7"/>
              </a:rPr>
              <a:t>O prostym języku na Portalu Funduszy Europejskich 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8"/>
              </a:rPr>
              <a:t>O prostym języku w serwisie Służby Cywilnej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9"/>
              </a:rPr>
              <a:t>Informacja dla wszystkich. Europejskie standardy przygotowania tekstu łatwego do czytania i zrozumienia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8473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Jak wdrażać prosty język</a:t>
            </a:r>
          </a:p>
        </p:txBody>
      </p:sp>
    </p:spTree>
    <p:extLst>
      <p:ext uri="{BB962C8B-B14F-4D97-AF65-F5344CB8AC3E}">
        <p14:creationId xmlns:p14="http://schemas.microsoft.com/office/powerpoint/2010/main" val="2186649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Myśl o odbiorcy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Nie wystarczy pisać do rzeczy, trzeba jeszcze pisać do ludzi! (S. J. Lec)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W biznesie prosty język jest </a:t>
            </a:r>
            <a:r>
              <a:rPr lang="pl-PL" sz="2100" b="1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przewagą konkurencyjną</a:t>
            </a: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, w administracji państwowej </a:t>
            </a:r>
            <a:r>
              <a:rPr lang="pl-PL" sz="2100" dirty="0">
                <a:latin typeface="Lato" panose="020F0502020204030203" pitchFamily="34" charset="-18"/>
              </a:rPr>
              <a:t>—</a:t>
            </a: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2100" b="1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prawem człowieka</a:t>
            </a: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. (dr hab. Tomasz </a:t>
            </a:r>
            <a:r>
              <a:rPr lang="pl-PL" sz="2100" dirty="0" err="1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Piekot</a:t>
            </a: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63888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Planuj i realizuj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postaraj się zaangażować jak najwięcej osób, które dbają o prosty język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przygotuj współpracowników:</a:t>
            </a:r>
          </a:p>
          <a:p>
            <a:pPr marL="1028700" lvl="1" indent="-342900"/>
            <a:r>
              <a:rPr lang="pl-PL" sz="2100" dirty="0">
                <a:latin typeface="Lato" panose="020F0502020204030203" pitchFamily="34" charset="-18"/>
              </a:rPr>
              <a:t>organizuj szkolenia wewnętrzne i zewnętrzne (w tym takie, które przygotowują do pracy)</a:t>
            </a:r>
          </a:p>
          <a:p>
            <a:pPr marL="1028700" lvl="1" indent="-342900"/>
            <a:r>
              <a:rPr lang="pl-PL" sz="2100" dirty="0">
                <a:latin typeface="Lato" panose="020F0502020204030203" pitchFamily="34" charset="-18"/>
              </a:rPr>
              <a:t>przygotuj i stosuj listę kontrolną prostego języka, wzorce i szablony dokumentów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jasno określaj priorytety, zasady i wymagania (poprawianie jest dłuższe)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stawiaj jasne wymagania dla (pod)wykonawców</a:t>
            </a:r>
          </a:p>
        </p:txBody>
      </p:sp>
    </p:spTree>
    <p:extLst>
      <p:ext uri="{BB962C8B-B14F-4D97-AF65-F5344CB8AC3E}">
        <p14:creationId xmlns:p14="http://schemas.microsoft.com/office/powerpoint/2010/main" val="220205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ETR czyli tekst łatwy do czytania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ETR (od angielskiego </a:t>
            </a:r>
            <a:r>
              <a:rPr lang="pl-PL" sz="2100" dirty="0" err="1">
                <a:latin typeface="Lato" panose="020F0502020204030203" pitchFamily="34" charset="-18"/>
              </a:rPr>
              <a:t>easy</a:t>
            </a:r>
            <a:r>
              <a:rPr lang="pl-PL" sz="2100" dirty="0">
                <a:latin typeface="Lato" panose="020F0502020204030203" pitchFamily="34" charset="-18"/>
              </a:rPr>
              <a:t> to </a:t>
            </a:r>
            <a:r>
              <a:rPr lang="pl-PL" sz="2100" dirty="0" err="1">
                <a:latin typeface="Lato" panose="020F0502020204030203" pitchFamily="34" charset="-18"/>
              </a:rPr>
              <a:t>read</a:t>
            </a:r>
            <a:r>
              <a:rPr lang="pl-PL" sz="2100" dirty="0">
                <a:latin typeface="Lato" panose="020F0502020204030203" pitchFamily="34" charset="-18"/>
              </a:rPr>
              <a:t>) to </a:t>
            </a:r>
            <a:r>
              <a:rPr lang="pl-PL" sz="2100" b="1" dirty="0">
                <a:latin typeface="Lato" panose="020F0502020204030203" pitchFamily="34" charset="-18"/>
              </a:rPr>
              <a:t>specjalny sposób tworzenia treści</a:t>
            </a:r>
            <a:r>
              <a:rPr lang="pl-PL" sz="2100" dirty="0">
                <a:latin typeface="Lato" panose="020F0502020204030203" pitchFamily="34" charset="-18"/>
              </a:rPr>
              <a:t>, który umożliwia jej rozumienie. Powstał jako rozwiązanie </a:t>
            </a:r>
            <a:r>
              <a:rPr lang="pl-PL" sz="2100" b="1" dirty="0">
                <a:latin typeface="Lato" panose="020F0502020204030203" pitchFamily="34" charset="-18"/>
              </a:rPr>
              <a:t>dla osób z niepełnosprawnością intelektualną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ETR i prosty język to </a:t>
            </a:r>
            <a:r>
              <a:rPr lang="pl-PL" sz="2100" b="1" dirty="0">
                <a:latin typeface="Lato" panose="020F0502020204030203" pitchFamily="34" charset="-18"/>
              </a:rPr>
              <a:t>różne rozwiązania (standardy)</a:t>
            </a:r>
            <a:r>
              <a:rPr lang="pl-PL" sz="2100" dirty="0">
                <a:latin typeface="Lato" panose="020F0502020204030203" pitchFamily="34" charset="-18"/>
              </a:rPr>
              <a:t>, choć mają elementy wspólne </a:t>
            </a:r>
          </a:p>
        </p:txBody>
      </p:sp>
    </p:spTree>
    <p:extLst>
      <p:ext uri="{BB962C8B-B14F-4D97-AF65-F5344CB8AC3E}">
        <p14:creationId xmlns:p14="http://schemas.microsoft.com/office/powerpoint/2010/main" val="4234592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182198"/>
            <a:ext cx="101578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naszą stronę o dostępności cyfrowej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kontaktu: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Mity o prostym języku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/ język prostacki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/ styl komunikowania się z osobami z niskim wykształceniem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/ zbiór nieweryfikowalnych zasad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/ ulotna moda</a:t>
            </a:r>
          </a:p>
        </p:txBody>
      </p:sp>
    </p:spTree>
    <p:extLst>
      <p:ext uri="{BB962C8B-B14F-4D97-AF65-F5344CB8AC3E}">
        <p14:creationId xmlns:p14="http://schemas.microsoft.com/office/powerpoint/2010/main" val="309605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Postawy wobec prostego języka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Przecież piszemy do dorosłych osób!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To zajmuje zbyt dużo czasu!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da się prościej, to zbyt specjalistyczne zagadnienie!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Taki tekst nie wygląda/brzmi profesjonalnie! Co o mnie / o nas pomyślą?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mam takiego polecenia od przełożonych.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wolno opisywać własnymi słowami przepisów (łatwo o pomyłkę).</a:t>
            </a:r>
          </a:p>
        </p:txBody>
      </p:sp>
    </p:spTree>
    <p:extLst>
      <p:ext uri="{BB962C8B-B14F-4D97-AF65-F5344CB8AC3E}">
        <p14:creationId xmlns:p14="http://schemas.microsoft.com/office/powerpoint/2010/main" val="71087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Jak bronimy się przed szumem informacyjnym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unikamy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selekcjonujemy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upraszczamy — przyjmujemy tylko to, co jest po naszej myśli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budujemy wiedzę (elity umysłowe)</a:t>
            </a:r>
          </a:p>
          <a:p>
            <a:pPr>
              <a:spcBef>
                <a:spcPts val="2400"/>
              </a:spcBef>
            </a:pPr>
            <a:r>
              <a:rPr lang="pl-PL" sz="1600" dirty="0">
                <a:latin typeface="Lato" panose="020F0502020204030203" pitchFamily="34" charset="-18"/>
              </a:rPr>
              <a:t>Źródło: </a:t>
            </a:r>
            <a:r>
              <a:rPr lang="pl-PL" sz="1600" dirty="0">
                <a:latin typeface="Lato" panose="020F0502020204030203" pitchFamily="34" charset="-18"/>
                <a:hlinkClick r:id="rId3"/>
              </a:rPr>
              <a:t>Ekologia informacji</a:t>
            </a:r>
            <a:endParaRPr lang="pl-PL" sz="22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922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3335</Words>
  <Application>Microsoft Office PowerPoint</Application>
  <PresentationFormat>Panoramiczny</PresentationFormat>
  <Paragraphs>352</Paragraphs>
  <Slides>61</Slides>
  <Notes>56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61</vt:i4>
      </vt:variant>
    </vt:vector>
  </HeadingPairs>
  <TitlesOfParts>
    <vt:vector size="69" baseType="lpstr">
      <vt:lpstr>Lato</vt:lpstr>
      <vt:lpstr>Open Sans</vt:lpstr>
      <vt:lpstr>Calibri Light</vt:lpstr>
      <vt:lpstr>Arial</vt:lpstr>
      <vt:lpstr>Open Sans Semibold</vt:lpstr>
      <vt:lpstr>Calibri</vt:lpstr>
      <vt:lpstr>Office Theme</vt:lpstr>
      <vt:lpstr>Projekt niestandardowy</vt:lpstr>
      <vt:lpstr>Zrozumiałość i prosty język Prosty język w urzędzie</vt:lpstr>
      <vt:lpstr>Plan szkolenia</vt:lpstr>
      <vt:lpstr>Czym jest prosty język</vt:lpstr>
      <vt:lpstr>Prosty język to</vt:lpstr>
      <vt:lpstr>Zrozumiałość to</vt:lpstr>
      <vt:lpstr>ETR czyli tekst łatwy do czytania</vt:lpstr>
      <vt:lpstr>Mity o prostym języku</vt:lpstr>
      <vt:lpstr>Postawy wobec prostego języka</vt:lpstr>
      <vt:lpstr>Jak bronimy się przed szumem informacyjnym</vt:lpstr>
      <vt:lpstr>Co wiemy z badań </vt:lpstr>
      <vt:lpstr>Fakty, które wynikają z badań</vt:lpstr>
      <vt:lpstr>Prosty język a prawo</vt:lpstr>
      <vt:lpstr>Prawo o języku polskim</vt:lpstr>
      <vt:lpstr>Prosty język w postępowaniach administracyjnych i w Kodeksie cywilnym</vt:lpstr>
      <vt:lpstr>Prosty język przy ochronie danych osobowych</vt:lpstr>
      <vt:lpstr>Prosty język w zasadach technik prawodawczych</vt:lpstr>
      <vt:lpstr>Prosty język na ulotkach produktów leczniczych</vt:lpstr>
      <vt:lpstr>Prosty język na stronach i w aplikacjach podmiotów publicznych</vt:lpstr>
      <vt:lpstr>Prosty język w różnych dokumentach</vt:lpstr>
      <vt:lpstr>10 zasad prostego języka       Źródło: Prosta polszczyzna w praktyce. Standaryzacja języka serwisu Obywatel.gov.pl, Piekot T., G. Zarzeczny, E. Moroń, 2017  </vt:lpstr>
      <vt:lpstr>Zasada 1 — Używaj znanych słów</vt:lpstr>
      <vt:lpstr>Zasada 2 — Jedna myśl to jedno zdanie (1 z 2)</vt:lpstr>
      <vt:lpstr>Zasada 2 — Jedna myśl to jedno zdanie (2 z 2)</vt:lpstr>
      <vt:lpstr>Zasada 3 — Używaj naturalnego szyku zdań</vt:lpstr>
      <vt:lpstr>Zasada 4 — Unikaj imiesłowów — są rzadkie w codziennej mowie </vt:lpstr>
      <vt:lpstr>Zasada 5 — Unikaj „ukrytych czynności”, czyli rzeczowników odczasownikowych </vt:lpstr>
      <vt:lpstr>Zasada 6 — Unikaj strony biernej i form bezosobowych — do obywatela zwracaj się bezpośrednio </vt:lpstr>
      <vt:lpstr>Zasada 7 — Unikaj trudnych sformułowań, a trudny wyraz wyjaśnij</vt:lpstr>
      <vt:lpstr>Zasada 8 — Wpuść do tekstu światło — używaj nagłówków, dziel tekst na akapity i stosuj listy (1 z 2)</vt:lpstr>
      <vt:lpstr>Zasada 8 — Wpuść do tekstu światło — używaj nagłówków, dziel tekst na akapity i stosuj listy (2 z 2)</vt:lpstr>
      <vt:lpstr>Zasada 9 — Opisuj tylko to, co konieczne, aby załatwić sprawę </vt:lpstr>
      <vt:lpstr>Zasada 10 — Unikaj czasu przeszłego </vt:lpstr>
      <vt:lpstr>Zmieniamy językowe nawyki</vt:lpstr>
      <vt:lpstr>Zastąp słowa i zwroty (1 z 7)</vt:lpstr>
      <vt:lpstr>Zastąp słowa i zwroty (2 z 7)</vt:lpstr>
      <vt:lpstr>Zastąp słowa i zwroty (3 z 7)</vt:lpstr>
      <vt:lpstr>Zastąp słowa i zwroty (4 z 7)</vt:lpstr>
      <vt:lpstr>Zastąp słowa i zwroty (5 z 7)</vt:lpstr>
      <vt:lpstr>Zastąp słowa i zwroty (6 z 7)</vt:lpstr>
      <vt:lpstr>Zastąp słowa i zwroty (7 z 7)</vt:lpstr>
      <vt:lpstr>Wykreśl ze swoich pism i dokumentów (1 z 2)</vt:lpstr>
      <vt:lpstr>Wykreśl ze swoich pism i dokumentów (2 z 2)</vt:lpstr>
      <vt:lpstr>Nadawaj podobnym tekstom powtarzalną strukturę </vt:lpstr>
      <vt:lpstr>Nie zmuszaj</vt:lpstr>
      <vt:lpstr>Określaj i nazywaj nadawcę i odbiorcę</vt:lpstr>
      <vt:lpstr>Jak upraszczać  — przykłady i narzędzia</vt:lpstr>
      <vt:lpstr>Przykłady uproszczeń (1 z 6)</vt:lpstr>
      <vt:lpstr>Przykłady uproszczeń (2 z 6)</vt:lpstr>
      <vt:lpstr>Przykłady uproszczeń (3 z 6)</vt:lpstr>
      <vt:lpstr>Przykłady uproszczeń (4 z 6)</vt:lpstr>
      <vt:lpstr>Przykłady uproszczeń (5 z 6)</vt:lpstr>
      <vt:lpstr>Przykłady uproszczeń (6 z 6)</vt:lpstr>
      <vt:lpstr>Sprawdź zrozumiałość — Jasnopis</vt:lpstr>
      <vt:lpstr>Sprawdź zrozumiałość — Logios</vt:lpstr>
      <vt:lpstr>Przydatne narzędzia i serwisy internetowe (1 z 2)</vt:lpstr>
      <vt:lpstr>Przydatne narzędzia i serwisy internetowe (2 z 2)</vt:lpstr>
      <vt:lpstr>Jak wdrażać prosty język</vt:lpstr>
      <vt:lpstr>Myśl o odbiorcy</vt:lpstr>
      <vt:lpstr>Planuj i realizuj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Zrozumiałość i prosty język</dc:title>
  <dc:creator/>
  <cp:lastModifiedBy/>
  <cp:revision>1</cp:revision>
  <dcterms:created xsi:type="dcterms:W3CDTF">2022-12-13T06:54:12Z</dcterms:created>
  <dcterms:modified xsi:type="dcterms:W3CDTF">2025-06-09T17:27:59Z</dcterms:modified>
</cp:coreProperties>
</file>