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0" r:id="rId3"/>
    <p:sldId id="261" r:id="rId4"/>
    <p:sldId id="268" r:id="rId5"/>
    <p:sldId id="404" r:id="rId6"/>
    <p:sldId id="273" r:id="rId7"/>
    <p:sldId id="280" r:id="rId8"/>
    <p:sldId id="284" r:id="rId9"/>
    <p:sldId id="293" r:id="rId10"/>
    <p:sldId id="302" r:id="rId11"/>
    <p:sldId id="307" r:id="rId12"/>
    <p:sldId id="315" r:id="rId13"/>
    <p:sldId id="319" r:id="rId14"/>
    <p:sldId id="326" r:id="rId15"/>
    <p:sldId id="330" r:id="rId16"/>
    <p:sldId id="344" r:id="rId17"/>
    <p:sldId id="346" r:id="rId18"/>
    <p:sldId id="351" r:id="rId19"/>
    <p:sldId id="356" r:id="rId20"/>
    <p:sldId id="359" r:id="rId21"/>
    <p:sldId id="365" r:id="rId22"/>
    <p:sldId id="369" r:id="rId23"/>
    <p:sldId id="378" r:id="rId24"/>
    <p:sldId id="389" r:id="rId25"/>
    <p:sldId id="394" r:id="rId26"/>
    <p:sldId id="397" r:id="rId27"/>
    <p:sldId id="403" r:id="rId28"/>
    <p:sldId id="405" r:id="rId29"/>
    <p:sldId id="406" r:id="rId30"/>
  </p:sldIdLst>
  <p:sldSz cx="9144000" cy="6858000" type="screen4x3"/>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94680" autoAdjust="0"/>
  </p:normalViewPr>
  <p:slideViewPr>
    <p:cSldViewPr>
      <p:cViewPr varScale="1">
        <p:scale>
          <a:sx n="81" d="100"/>
          <a:sy n="81" d="100"/>
        </p:scale>
        <p:origin x="1387" y="62"/>
      </p:cViewPr>
      <p:guideLst>
        <p:guide orient="horz" pos="2160"/>
        <p:guide pos="2880"/>
      </p:guideLst>
    </p:cSldViewPr>
  </p:slideViewPr>
  <p:outlineViewPr>
    <p:cViewPr>
      <p:scale>
        <a:sx n="33" d="100"/>
        <a:sy n="33" d="100"/>
      </p:scale>
      <p:origin x="0" y="13932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a:t>Kliknij, aby edytować styl</a:t>
            </a:r>
          </a:p>
        </p:txBody>
      </p:sp>
      <p:sp>
        <p:nvSpPr>
          <p:cNvPr id="3" name="Podtytu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a:t>Kliknij, aby edytować styl wzorca podtytułu</a:t>
            </a:r>
          </a:p>
        </p:txBody>
      </p:sp>
      <p:sp>
        <p:nvSpPr>
          <p:cNvPr id="4" name="Symbol zastępczy daty 3"/>
          <p:cNvSpPr>
            <a:spLocks noGrp="1"/>
          </p:cNvSpPr>
          <p:nvPr>
            <p:ph type="dt" sz="half" idx="10"/>
          </p:nvPr>
        </p:nvSpPr>
        <p:spPr/>
        <p:txBody>
          <a:bodyPr/>
          <a:lstStyle/>
          <a:p>
            <a:fld id="{8F52E262-8EEF-4365-8476-3E0DCB3A87C4}" type="datetimeFigureOut">
              <a:rPr lang="pl-PL" smtClean="0"/>
              <a:t>06.10.2021</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6BCDE18A-014F-453A-824A-705DC87AE9BA}" type="slidenum">
              <a:rPr lang="pl-PL" smtClean="0"/>
              <a:t>‹#›</a:t>
            </a:fld>
            <a:endParaRPr lang="pl-PL"/>
          </a:p>
        </p:txBody>
      </p:sp>
    </p:spTree>
    <p:extLst>
      <p:ext uri="{BB962C8B-B14F-4D97-AF65-F5344CB8AC3E}">
        <p14:creationId xmlns:p14="http://schemas.microsoft.com/office/powerpoint/2010/main" val="20033028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8F52E262-8EEF-4365-8476-3E0DCB3A87C4}" type="datetimeFigureOut">
              <a:rPr lang="pl-PL" smtClean="0"/>
              <a:t>06.10.2021</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6BCDE18A-014F-453A-824A-705DC87AE9BA}" type="slidenum">
              <a:rPr lang="pl-PL" smtClean="0"/>
              <a:t>‹#›</a:t>
            </a:fld>
            <a:endParaRPr lang="pl-PL"/>
          </a:p>
        </p:txBody>
      </p:sp>
    </p:spTree>
    <p:extLst>
      <p:ext uri="{BB962C8B-B14F-4D97-AF65-F5344CB8AC3E}">
        <p14:creationId xmlns:p14="http://schemas.microsoft.com/office/powerpoint/2010/main" val="28940700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7400" cy="5851525"/>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8F52E262-8EEF-4365-8476-3E0DCB3A87C4}" type="datetimeFigureOut">
              <a:rPr lang="pl-PL" smtClean="0"/>
              <a:t>06.10.2021</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6BCDE18A-014F-453A-824A-705DC87AE9BA}" type="slidenum">
              <a:rPr lang="pl-PL" smtClean="0"/>
              <a:t>‹#›</a:t>
            </a:fld>
            <a:endParaRPr lang="pl-PL"/>
          </a:p>
        </p:txBody>
      </p:sp>
    </p:spTree>
    <p:extLst>
      <p:ext uri="{BB962C8B-B14F-4D97-AF65-F5344CB8AC3E}">
        <p14:creationId xmlns:p14="http://schemas.microsoft.com/office/powerpoint/2010/main" val="39666150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8F52E262-8EEF-4365-8476-3E0DCB3A87C4}" type="datetimeFigureOut">
              <a:rPr lang="pl-PL" smtClean="0"/>
              <a:t>06.10.2021</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6BCDE18A-014F-453A-824A-705DC87AE9BA}" type="slidenum">
              <a:rPr lang="pl-PL" smtClean="0"/>
              <a:t>‹#›</a:t>
            </a:fld>
            <a:endParaRPr lang="pl-PL"/>
          </a:p>
        </p:txBody>
      </p:sp>
    </p:spTree>
    <p:extLst>
      <p:ext uri="{BB962C8B-B14F-4D97-AF65-F5344CB8AC3E}">
        <p14:creationId xmlns:p14="http://schemas.microsoft.com/office/powerpoint/2010/main" val="34466887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Symbol zastępczy daty 3"/>
          <p:cNvSpPr>
            <a:spLocks noGrp="1"/>
          </p:cNvSpPr>
          <p:nvPr>
            <p:ph type="dt" sz="half" idx="10"/>
          </p:nvPr>
        </p:nvSpPr>
        <p:spPr/>
        <p:txBody>
          <a:bodyPr/>
          <a:lstStyle/>
          <a:p>
            <a:fld id="{8F52E262-8EEF-4365-8476-3E0DCB3A87C4}" type="datetimeFigureOut">
              <a:rPr lang="pl-PL" smtClean="0"/>
              <a:t>06.10.2021</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6BCDE18A-014F-453A-824A-705DC87AE9BA}" type="slidenum">
              <a:rPr lang="pl-PL" smtClean="0"/>
              <a:t>‹#›</a:t>
            </a:fld>
            <a:endParaRPr lang="pl-PL"/>
          </a:p>
        </p:txBody>
      </p:sp>
    </p:spTree>
    <p:extLst>
      <p:ext uri="{BB962C8B-B14F-4D97-AF65-F5344CB8AC3E}">
        <p14:creationId xmlns:p14="http://schemas.microsoft.com/office/powerpoint/2010/main" val="42218686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p:cNvSpPr>
            <a:spLocks noGrp="1"/>
          </p:cNvSpPr>
          <p:nvPr>
            <p:ph type="dt" sz="half" idx="10"/>
          </p:nvPr>
        </p:nvSpPr>
        <p:spPr/>
        <p:txBody>
          <a:bodyPr/>
          <a:lstStyle/>
          <a:p>
            <a:fld id="{8F52E262-8EEF-4365-8476-3E0DCB3A87C4}" type="datetimeFigureOut">
              <a:rPr lang="pl-PL" smtClean="0"/>
              <a:t>06.10.2021</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6BCDE18A-014F-453A-824A-705DC87AE9BA}" type="slidenum">
              <a:rPr lang="pl-PL" smtClean="0"/>
              <a:t>‹#›</a:t>
            </a:fld>
            <a:endParaRPr lang="pl-PL"/>
          </a:p>
        </p:txBody>
      </p:sp>
    </p:spTree>
    <p:extLst>
      <p:ext uri="{BB962C8B-B14F-4D97-AF65-F5344CB8AC3E}">
        <p14:creationId xmlns:p14="http://schemas.microsoft.com/office/powerpoint/2010/main" val="5968827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p:cNvSpPr>
            <a:spLocks noGrp="1"/>
          </p:cNvSpPr>
          <p:nvPr>
            <p:ph type="dt" sz="half" idx="10"/>
          </p:nvPr>
        </p:nvSpPr>
        <p:spPr/>
        <p:txBody>
          <a:bodyPr/>
          <a:lstStyle/>
          <a:p>
            <a:fld id="{8F52E262-8EEF-4365-8476-3E0DCB3A87C4}" type="datetimeFigureOut">
              <a:rPr lang="pl-PL" smtClean="0"/>
              <a:t>06.10.2021</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6BCDE18A-014F-453A-824A-705DC87AE9BA}" type="slidenum">
              <a:rPr lang="pl-PL" smtClean="0"/>
              <a:t>‹#›</a:t>
            </a:fld>
            <a:endParaRPr lang="pl-PL"/>
          </a:p>
        </p:txBody>
      </p:sp>
    </p:spTree>
    <p:extLst>
      <p:ext uri="{BB962C8B-B14F-4D97-AF65-F5344CB8AC3E}">
        <p14:creationId xmlns:p14="http://schemas.microsoft.com/office/powerpoint/2010/main" val="15825702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daty 2"/>
          <p:cNvSpPr>
            <a:spLocks noGrp="1"/>
          </p:cNvSpPr>
          <p:nvPr>
            <p:ph type="dt" sz="half" idx="10"/>
          </p:nvPr>
        </p:nvSpPr>
        <p:spPr/>
        <p:txBody>
          <a:bodyPr/>
          <a:lstStyle/>
          <a:p>
            <a:fld id="{8F52E262-8EEF-4365-8476-3E0DCB3A87C4}" type="datetimeFigureOut">
              <a:rPr lang="pl-PL" smtClean="0"/>
              <a:t>06.10.2021</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6BCDE18A-014F-453A-824A-705DC87AE9BA}" type="slidenum">
              <a:rPr lang="pl-PL" smtClean="0"/>
              <a:t>‹#›</a:t>
            </a:fld>
            <a:endParaRPr lang="pl-PL"/>
          </a:p>
        </p:txBody>
      </p:sp>
    </p:spTree>
    <p:extLst>
      <p:ext uri="{BB962C8B-B14F-4D97-AF65-F5344CB8AC3E}">
        <p14:creationId xmlns:p14="http://schemas.microsoft.com/office/powerpoint/2010/main" val="31082956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8F52E262-8EEF-4365-8476-3E0DCB3A87C4}" type="datetimeFigureOut">
              <a:rPr lang="pl-PL" smtClean="0"/>
              <a:t>06.10.2021</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6BCDE18A-014F-453A-824A-705DC87AE9BA}" type="slidenum">
              <a:rPr lang="pl-PL" smtClean="0"/>
              <a:t>‹#›</a:t>
            </a:fld>
            <a:endParaRPr lang="pl-PL"/>
          </a:p>
        </p:txBody>
      </p:sp>
    </p:spTree>
    <p:extLst>
      <p:ext uri="{BB962C8B-B14F-4D97-AF65-F5344CB8AC3E}">
        <p14:creationId xmlns:p14="http://schemas.microsoft.com/office/powerpoint/2010/main" val="39662665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8F52E262-8EEF-4365-8476-3E0DCB3A87C4}" type="datetimeFigureOut">
              <a:rPr lang="pl-PL" smtClean="0"/>
              <a:t>06.10.2021</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6BCDE18A-014F-453A-824A-705DC87AE9BA}" type="slidenum">
              <a:rPr lang="pl-PL" smtClean="0"/>
              <a:t>‹#›</a:t>
            </a:fld>
            <a:endParaRPr lang="pl-PL"/>
          </a:p>
        </p:txBody>
      </p:sp>
    </p:spTree>
    <p:extLst>
      <p:ext uri="{BB962C8B-B14F-4D97-AF65-F5344CB8AC3E}">
        <p14:creationId xmlns:p14="http://schemas.microsoft.com/office/powerpoint/2010/main" val="106124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8F52E262-8EEF-4365-8476-3E0DCB3A87C4}" type="datetimeFigureOut">
              <a:rPr lang="pl-PL" smtClean="0"/>
              <a:t>06.10.2021</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6BCDE18A-014F-453A-824A-705DC87AE9BA}" type="slidenum">
              <a:rPr lang="pl-PL" smtClean="0"/>
              <a:t>‹#›</a:t>
            </a:fld>
            <a:endParaRPr lang="pl-PL"/>
          </a:p>
        </p:txBody>
      </p:sp>
    </p:spTree>
    <p:extLst>
      <p:ext uri="{BB962C8B-B14F-4D97-AF65-F5344CB8AC3E}">
        <p14:creationId xmlns:p14="http://schemas.microsoft.com/office/powerpoint/2010/main" val="28029774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52E262-8EEF-4365-8476-3E0DCB3A87C4}" type="datetimeFigureOut">
              <a:rPr lang="pl-PL" smtClean="0"/>
              <a:t>06.10.2021</a:t>
            </a:fld>
            <a:endParaRPr lang="pl-PL"/>
          </a:p>
        </p:txBody>
      </p:sp>
      <p:sp>
        <p:nvSpPr>
          <p:cNvPr id="5" name="Symbol zastępczy stop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CDE18A-014F-453A-824A-705DC87AE9BA}" type="slidenum">
              <a:rPr lang="pl-PL" smtClean="0"/>
              <a:t>‹#›</a:t>
            </a:fld>
            <a:endParaRPr lang="pl-PL"/>
          </a:p>
        </p:txBody>
      </p:sp>
    </p:spTree>
    <p:extLst>
      <p:ext uri="{BB962C8B-B14F-4D97-AF65-F5344CB8AC3E}">
        <p14:creationId xmlns:p14="http://schemas.microsoft.com/office/powerpoint/2010/main" val="39825764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oleObject" Target="../embeddings/oleObject1.bin"/><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 Id="rId5" Type="http://schemas.openxmlformats.org/officeDocument/2006/relationships/image" Target="../media/image25.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 Id="rId5" Type="http://schemas.openxmlformats.org/officeDocument/2006/relationships/image" Target="../media/image6.emf"/><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 Id="rId5" Type="http://schemas.openxmlformats.org/officeDocument/2006/relationships/image" Target="../media/image27.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 Id="rId5" Type="http://schemas.openxmlformats.org/officeDocument/2006/relationships/image" Target="../media/image28.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 Id="rId5" Type="http://schemas.openxmlformats.org/officeDocument/2006/relationships/image" Target="../media/image29.emf"/><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 Id="rId5" Type="http://schemas.openxmlformats.org/officeDocument/2006/relationships/image" Target="../media/image30.pn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 Id="rId5" Type="http://schemas.openxmlformats.org/officeDocument/2006/relationships/image" Target="../media/image33.pn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 Id="rId5" Type="http://schemas.openxmlformats.org/officeDocument/2006/relationships/image" Target="../media/image34.png"/><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p:txBody>
          <a:bodyPr/>
          <a:lstStyle/>
          <a:p>
            <a:endParaRPr lang="pl-PL" dirty="0"/>
          </a:p>
        </p:txBody>
      </p:sp>
      <p:sp>
        <p:nvSpPr>
          <p:cNvPr id="3" name="Podtytuł 2"/>
          <p:cNvSpPr>
            <a:spLocks noGrp="1"/>
          </p:cNvSpPr>
          <p:nvPr>
            <p:ph type="subTitle" idx="1"/>
          </p:nvPr>
        </p:nvSpPr>
        <p:spPr/>
        <p:txBody>
          <a:bodyPr/>
          <a:lstStyle/>
          <a:p>
            <a:endParaRPr lang="pl-PL"/>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214432" cy="6871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68588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907704" y="274638"/>
            <a:ext cx="6779096" cy="1143000"/>
          </a:xfrm>
        </p:spPr>
        <p:txBody>
          <a:bodyPr>
            <a:noAutofit/>
          </a:bodyPr>
          <a:lstStyle/>
          <a:p>
            <a:r>
              <a:rPr lang="pl-PL" sz="2000" b="1" dirty="0"/>
              <a:t>Produkt nr 8:</a:t>
            </a:r>
            <a:br>
              <a:rPr lang="pl-PL" sz="2000" b="1" dirty="0"/>
            </a:br>
            <a:r>
              <a:rPr lang="pl-PL" sz="2000" b="1" dirty="0" err="1"/>
              <a:t>NatureBioFilm</a:t>
            </a:r>
            <a:br>
              <a:rPr lang="pl-PL" sz="2000" b="1" dirty="0"/>
            </a:br>
            <a:r>
              <a:rPr lang="pl-PL" sz="2000" b="1" dirty="0"/>
              <a:t>Green </a:t>
            </a:r>
            <a:r>
              <a:rPr lang="pl-PL" sz="2000" b="1" dirty="0" err="1"/>
              <a:t>Tree</a:t>
            </a:r>
            <a:r>
              <a:rPr lang="pl-PL" sz="2000" b="1" dirty="0"/>
              <a:t> Group Sp. z.o.o.</a:t>
            </a:r>
          </a:p>
        </p:txBody>
      </p:sp>
      <p:sp>
        <p:nvSpPr>
          <p:cNvPr id="12" name="Symbol zastępczy zawartości 11"/>
          <p:cNvSpPr>
            <a:spLocks noGrp="1"/>
          </p:cNvSpPr>
          <p:nvPr>
            <p:ph sz="half" idx="1"/>
          </p:nvPr>
        </p:nvSpPr>
        <p:spPr>
          <a:xfrm>
            <a:off x="457200" y="1600200"/>
            <a:ext cx="5338936" cy="4525963"/>
          </a:xfrm>
        </p:spPr>
        <p:txBody>
          <a:bodyPr>
            <a:normAutofit fontScale="25000" lnSpcReduction="20000"/>
          </a:bodyPr>
          <a:lstStyle/>
          <a:p>
            <a:pPr marL="0" indent="0" algn="just">
              <a:buNone/>
            </a:pPr>
            <a:r>
              <a:rPr lang="pl-PL" sz="7200" b="1" dirty="0"/>
              <a:t>OPIS: </a:t>
            </a:r>
            <a:endParaRPr lang="pl-PL" sz="7200" dirty="0"/>
          </a:p>
          <a:p>
            <a:pPr marL="0" indent="0" algn="just">
              <a:buNone/>
            </a:pPr>
            <a:r>
              <a:rPr lang="pl-PL" sz="7200" dirty="0"/>
              <a:t>Jeden z pierwszych na świecie laminatów barierowych z odnawialnych źródeł do tworzenia </a:t>
            </a:r>
            <a:r>
              <a:rPr lang="pl-PL" sz="7200" dirty="0" err="1"/>
              <a:t>kompostowalnego</a:t>
            </a:r>
            <a:r>
              <a:rPr lang="pl-PL" sz="7200" u="sng" dirty="0"/>
              <a:t> </a:t>
            </a:r>
            <a:r>
              <a:rPr lang="pl-PL" sz="7200" dirty="0"/>
              <a:t>opakowania na produkty spożywcze i przemysłowe.</a:t>
            </a:r>
            <a:endParaRPr lang="pl-PL" sz="7200" u="sng" dirty="0"/>
          </a:p>
          <a:p>
            <a:pPr marL="0" indent="0" algn="just">
              <a:buNone/>
            </a:pPr>
            <a:r>
              <a:rPr lang="pl-PL" sz="7200" dirty="0"/>
              <a:t>Kompostowanie potwierdzone międzynarodowym certyfikatem DIN CERTCO 7H0177 potwierdza zgodność z parametrami kompostowania normy Europejskiej EN 13432;2000 . Fantastyczna alternatywa dla opakowań wykonanych z tradycyjnego plastiku. To co wyróżnia nasz produkt </a:t>
            </a:r>
            <a:r>
              <a:rPr lang="pl-PL" sz="7200" dirty="0" err="1"/>
              <a:t>NatureBioFilm</a:t>
            </a:r>
            <a:r>
              <a:rPr lang="pl-PL" sz="7200" dirty="0"/>
              <a:t> to oczywiście poza pochodzeniem z roślin, zdecydowanie parametry barierowe oraz odporność na temperaturę. </a:t>
            </a:r>
            <a:r>
              <a:rPr lang="pl-PL" sz="7200" dirty="0" err="1"/>
              <a:t>NatureBioFilm</a:t>
            </a:r>
            <a:r>
              <a:rPr lang="pl-PL" sz="7200" dirty="0"/>
              <a:t> idealnie komponuje się w zasady obiegu zamkniętego (</a:t>
            </a:r>
            <a:r>
              <a:rPr lang="pl-PL" sz="7200" dirty="0" err="1"/>
              <a:t>cyrkular</a:t>
            </a:r>
            <a:r>
              <a:rPr lang="pl-PL" sz="7200" dirty="0"/>
              <a:t> </a:t>
            </a:r>
            <a:r>
              <a:rPr lang="pl-PL" sz="7200" dirty="0" err="1"/>
              <a:t>ekonomy</a:t>
            </a:r>
            <a:r>
              <a:rPr lang="pl-PL" sz="7200" dirty="0"/>
              <a:t>) pochodząc od roślin zamykamy obieg na poziomie recyklingu organicznego</a:t>
            </a:r>
            <a:r>
              <a:rPr lang="pl-PL" sz="7200" u="sng" dirty="0"/>
              <a:t>. </a:t>
            </a:r>
            <a:r>
              <a:rPr lang="pl-PL" sz="7200" dirty="0"/>
              <a:t>Zamieniamy takie opakowanie w co 2-wodę-Biomasę.</a:t>
            </a:r>
            <a:endParaRPr lang="pl-PL" sz="7200" u="sng" dirty="0"/>
          </a:p>
          <a:p>
            <a:pPr marL="0" indent="0" algn="just">
              <a:buNone/>
            </a:pPr>
            <a:r>
              <a:rPr lang="pl-PL" sz="7200" dirty="0"/>
              <a:t>W ten sposób można tworzyć praktyczne, bezpieczne, inteligentne opakowania i jak najbardziej BIO. </a:t>
            </a:r>
          </a:p>
          <a:p>
            <a:pPr marL="0" indent="0">
              <a:buNone/>
            </a:pPr>
            <a:endParaRPr lang="pl-PL"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1568" y="185288"/>
            <a:ext cx="1584176" cy="11251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6820" y="6024240"/>
            <a:ext cx="3127180" cy="792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51920" y="5929316"/>
            <a:ext cx="2264189" cy="9286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bwMode="auto">
          <a:xfrm>
            <a:off x="5940152" y="1916832"/>
            <a:ext cx="2880320" cy="3466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83477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907704" y="274638"/>
            <a:ext cx="6779096" cy="1143000"/>
          </a:xfrm>
        </p:spPr>
        <p:txBody>
          <a:bodyPr>
            <a:noAutofit/>
          </a:bodyPr>
          <a:lstStyle/>
          <a:p>
            <a:r>
              <a:rPr lang="pl-PL" sz="2000" b="1" dirty="0"/>
              <a:t>Produkt nr 9:</a:t>
            </a:r>
            <a:br>
              <a:rPr lang="pl-PL" sz="2000" b="1" dirty="0"/>
            </a:br>
            <a:r>
              <a:rPr lang="pl-PL" sz="2000" b="1" dirty="0"/>
              <a:t>Papier z </a:t>
            </a:r>
            <a:r>
              <a:rPr lang="pl-PL" sz="2000" b="1" dirty="0" err="1"/>
              <a:t>ekobarierą</a:t>
            </a:r>
            <a:r>
              <a:rPr lang="pl-PL" sz="2000" b="1" dirty="0"/>
              <a:t> wodo i </a:t>
            </a:r>
            <a:r>
              <a:rPr lang="pl-PL" sz="2000" b="1" dirty="0" err="1"/>
              <a:t>tłuszczoodporną</a:t>
            </a:r>
            <a:br>
              <a:rPr lang="pl-PL" sz="2000" b="1" dirty="0"/>
            </a:br>
            <a:r>
              <a:rPr lang="pl-PL" sz="2000" b="1" dirty="0" err="1"/>
              <a:t>Transferdrukpapier</a:t>
            </a:r>
            <a:r>
              <a:rPr lang="pl-PL" sz="2000" b="1" dirty="0"/>
              <a:t> Sp. Jawna Dolińska i Łabuz</a:t>
            </a:r>
          </a:p>
        </p:txBody>
      </p:sp>
      <p:sp>
        <p:nvSpPr>
          <p:cNvPr id="12" name="Symbol zastępczy zawartości 11"/>
          <p:cNvSpPr>
            <a:spLocks noGrp="1"/>
          </p:cNvSpPr>
          <p:nvPr>
            <p:ph sz="half" idx="1"/>
          </p:nvPr>
        </p:nvSpPr>
        <p:spPr>
          <a:xfrm>
            <a:off x="211568" y="1600200"/>
            <a:ext cx="5805252" cy="2396619"/>
          </a:xfrm>
        </p:spPr>
        <p:txBody>
          <a:bodyPr>
            <a:normAutofit fontScale="92500" lnSpcReduction="20000"/>
          </a:bodyPr>
          <a:lstStyle/>
          <a:p>
            <a:pPr marL="0" indent="0">
              <a:buNone/>
            </a:pPr>
            <a:r>
              <a:rPr lang="pl-PL" sz="1900" b="1" dirty="0"/>
              <a:t>OPIS: </a:t>
            </a:r>
            <a:endParaRPr lang="pl-PL" sz="1900" dirty="0"/>
          </a:p>
          <a:p>
            <a:pPr marL="0" indent="0" algn="just">
              <a:buNone/>
            </a:pPr>
            <a:r>
              <a:rPr lang="pl-PL" sz="1900" dirty="0"/>
              <a:t>Papier z ekologiczną barierą wodo i </a:t>
            </a:r>
            <a:r>
              <a:rPr lang="pl-PL" sz="1900" dirty="0" err="1"/>
              <a:t>tłuszczoodporną</a:t>
            </a:r>
            <a:r>
              <a:rPr lang="pl-PL" sz="1900" dirty="0"/>
              <a:t> z przeznaczeniem do kontaktu z żywnością. Produkt nadający się do recyklingu jest alternatywą dla papierów pokrytych foliami polietylenowymi. Bariera stwarza świetne warunki ochrony przed wilgocią i tłuszczem, papier z powodzeniem nadaje się do pakowania żywności zarówno mokrej jak i suchej: nasiona, herbatki, zioła, sałaty, fast food, wędliny, sushi, kawy, kubki do zimnych i gorących napoi, jednorazowe talerze i wiele innych produktów spożywczych.</a:t>
            </a:r>
          </a:p>
          <a:p>
            <a:endParaRPr lang="pl-PL" dirty="0"/>
          </a:p>
          <a:p>
            <a:pPr marL="0" indent="0">
              <a:buNone/>
            </a:pPr>
            <a:endParaRPr lang="pl-PL"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1568" y="185288"/>
            <a:ext cx="1584176" cy="11251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6820" y="6024240"/>
            <a:ext cx="3127180" cy="792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51920" y="5929316"/>
            <a:ext cx="2264189" cy="9286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bwMode="auto">
          <a:xfrm>
            <a:off x="232497" y="4221088"/>
            <a:ext cx="2160240" cy="2326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28378" y="2564904"/>
            <a:ext cx="2432421" cy="2368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88248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907704" y="274638"/>
            <a:ext cx="6779096" cy="1143000"/>
          </a:xfrm>
        </p:spPr>
        <p:txBody>
          <a:bodyPr>
            <a:normAutofit/>
          </a:bodyPr>
          <a:lstStyle/>
          <a:p>
            <a:r>
              <a:rPr lang="pl-PL" sz="2000" b="1" dirty="0"/>
              <a:t>Produkt nr 10:</a:t>
            </a:r>
            <a:br>
              <a:rPr lang="pl-PL" sz="2000" b="1" dirty="0"/>
            </a:br>
            <a:r>
              <a:rPr lang="pl-PL" sz="2000" b="1" dirty="0"/>
              <a:t>Nawóz organiczno-mineralny „FENIKS”</a:t>
            </a:r>
            <a:br>
              <a:rPr lang="pl-PL" sz="2000" b="1" dirty="0"/>
            </a:br>
            <a:r>
              <a:rPr lang="pl-PL" sz="2000" b="1" dirty="0"/>
              <a:t>BIO-MED Spółka z ograniczoną odpowiedzialnością</a:t>
            </a:r>
          </a:p>
        </p:txBody>
      </p:sp>
      <p:sp>
        <p:nvSpPr>
          <p:cNvPr id="12" name="Symbol zastępczy zawartości 11"/>
          <p:cNvSpPr>
            <a:spLocks noGrp="1"/>
          </p:cNvSpPr>
          <p:nvPr>
            <p:ph sz="half" idx="1"/>
          </p:nvPr>
        </p:nvSpPr>
        <p:spPr>
          <a:xfrm>
            <a:off x="457200" y="1600201"/>
            <a:ext cx="5987008" cy="4329116"/>
          </a:xfrm>
        </p:spPr>
        <p:txBody>
          <a:bodyPr>
            <a:normAutofit fontScale="55000" lnSpcReduction="20000"/>
          </a:bodyPr>
          <a:lstStyle/>
          <a:p>
            <a:pPr marL="0" indent="0" algn="just">
              <a:buNone/>
            </a:pPr>
            <a:r>
              <a:rPr lang="pl-PL" sz="3300" b="1" dirty="0"/>
              <a:t>OPIS: </a:t>
            </a:r>
            <a:endParaRPr lang="pl-PL" sz="3300" dirty="0"/>
          </a:p>
          <a:p>
            <a:pPr marL="0" indent="0" algn="just">
              <a:buNone/>
            </a:pPr>
            <a:r>
              <a:rPr lang="pl-PL" sz="3300" dirty="0"/>
              <a:t>Nawóz organiczno-mineralny Feniks powstał w oparciu o Gospodarkę Obiegu Zamkniętego. Jego skład jest połączeniem wyselekcjonowanych ustabilizowanych komunalnych osadów ściekowych, popiołu z biomasy oraz specjalnie dobranych bakterii promieniowców. </a:t>
            </a:r>
          </a:p>
          <a:p>
            <a:pPr marL="0" indent="0" algn="just">
              <a:buNone/>
            </a:pPr>
            <a:r>
              <a:rPr lang="pl-PL" sz="3300" dirty="0"/>
              <a:t>Powstał on przy współpracy z Uniwersytetem Rolniczym w Krakowie, uzyskując m.in. nagrodę „Firmowy Hit Roku 2020”, a zwieńczeniem prac nad powstaniem tego innowacyjnego produktu jest przyznana dotacja unijna przez Państwową Agencję Rozwoju Przedsiębiorczości. Dzięki obecności substancji organicznej w nawozie składniki mineralne w nim zawarte są lepiej przyswajalne do gleby, a także przez rośliny uprawne i mikroorganizmy glebowe. Stosowanie nawozu Feniks poprawia fizyczne i biologiczne właściwości gleby. </a:t>
            </a:r>
          </a:p>
          <a:p>
            <a:pPr marL="0" indent="0">
              <a:buNone/>
            </a:pPr>
            <a:endParaRPr lang="pl-PL"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1568" y="185288"/>
            <a:ext cx="1584176" cy="11251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6820" y="6024240"/>
            <a:ext cx="3127180" cy="792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51920" y="5929316"/>
            <a:ext cx="2264189" cy="9286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bwMode="auto">
          <a:xfrm>
            <a:off x="6660232" y="3512232"/>
            <a:ext cx="2235110" cy="2492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76256" y="1412776"/>
            <a:ext cx="1863489" cy="2088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55151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907704" y="274638"/>
            <a:ext cx="6779096" cy="1143000"/>
          </a:xfrm>
        </p:spPr>
        <p:txBody>
          <a:bodyPr>
            <a:normAutofit/>
          </a:bodyPr>
          <a:lstStyle/>
          <a:p>
            <a:r>
              <a:rPr lang="pl-PL" sz="2000" b="1" dirty="0"/>
              <a:t>Produkt nr 11:</a:t>
            </a:r>
            <a:br>
              <a:rPr lang="pl-PL" sz="2000" b="1" dirty="0"/>
            </a:br>
            <a:r>
              <a:rPr lang="pl-PL" sz="2000" b="1" dirty="0"/>
              <a:t>System okienny </a:t>
            </a:r>
            <a:r>
              <a:rPr lang="pl-PL" sz="2000" b="1" dirty="0" err="1"/>
              <a:t>energeto</a:t>
            </a:r>
            <a:r>
              <a:rPr lang="pl-PL" sz="2000" b="1" dirty="0"/>
              <a:t> </a:t>
            </a:r>
            <a:r>
              <a:rPr lang="pl-PL" sz="2000" b="1" dirty="0" err="1"/>
              <a:t>neo</a:t>
            </a:r>
            <a:br>
              <a:rPr lang="pl-PL" sz="2000" b="1" dirty="0"/>
            </a:br>
            <a:r>
              <a:rPr lang="pl-PL" sz="2000" b="1" dirty="0"/>
              <a:t>Aluplast Spółka z ograniczoną odpowiedzialnością</a:t>
            </a:r>
          </a:p>
        </p:txBody>
      </p:sp>
      <p:sp>
        <p:nvSpPr>
          <p:cNvPr id="12" name="Symbol zastępczy zawartości 11"/>
          <p:cNvSpPr>
            <a:spLocks noGrp="1"/>
          </p:cNvSpPr>
          <p:nvPr>
            <p:ph sz="half" idx="1"/>
          </p:nvPr>
        </p:nvSpPr>
        <p:spPr>
          <a:xfrm>
            <a:off x="107504" y="1412776"/>
            <a:ext cx="6840760" cy="5256583"/>
          </a:xfrm>
        </p:spPr>
        <p:txBody>
          <a:bodyPr>
            <a:normAutofit fontScale="25000" lnSpcReduction="20000"/>
          </a:bodyPr>
          <a:lstStyle/>
          <a:p>
            <a:pPr marL="0" indent="0">
              <a:buNone/>
            </a:pPr>
            <a:r>
              <a:rPr lang="pl-PL" sz="7200" b="1" dirty="0"/>
              <a:t>OPIS: </a:t>
            </a:r>
            <a:endParaRPr lang="pl-PL" sz="7200" dirty="0"/>
          </a:p>
          <a:p>
            <a:pPr marL="0" indent="0" algn="just">
              <a:buNone/>
            </a:pPr>
            <a:r>
              <a:rPr lang="pl-PL" sz="7200" dirty="0"/>
              <a:t>Najnowszy system okienny </a:t>
            </a:r>
            <a:r>
              <a:rPr lang="pl-PL" sz="7200" dirty="0" err="1"/>
              <a:t>energeto</a:t>
            </a:r>
            <a:r>
              <a:rPr lang="pl-PL" sz="7200" dirty="0"/>
              <a:t> </a:t>
            </a:r>
            <a:r>
              <a:rPr lang="pl-PL" sz="7200" dirty="0" err="1"/>
              <a:t>neo</a:t>
            </a:r>
            <a:r>
              <a:rPr lang="pl-PL" sz="7200" dirty="0"/>
              <a:t> to niezwykle atrakcyjna wzorniczo propozycja dla producentów okien. Prosty, symetryczny, kubistyczny kształt to wyróżnik systemu. Niemniej istotne było również zapewnienie doskonałych parametrów termoizolacyjnych oraz sprostanie wyzwaniom związanym ze zrównoważonym rozwojem. Stąd też w ramach systemu </a:t>
            </a:r>
            <a:r>
              <a:rPr lang="pl-PL" sz="7200" dirty="0" err="1"/>
              <a:t>energeto</a:t>
            </a:r>
            <a:r>
              <a:rPr lang="pl-PL" sz="7200" dirty="0"/>
              <a:t> </a:t>
            </a:r>
            <a:r>
              <a:rPr lang="pl-PL" sz="7200" dirty="0" err="1"/>
              <a:t>neo</a:t>
            </a:r>
            <a:r>
              <a:rPr lang="pl-PL" sz="7200" dirty="0"/>
              <a:t> zastosowano szereg innowacyjnych technologii i rozwiązań konstrukcyjnych, jak np.:</a:t>
            </a:r>
          </a:p>
          <a:p>
            <a:pPr algn="just">
              <a:buFontTx/>
              <a:buChar char="-"/>
            </a:pPr>
            <a:r>
              <a:rPr lang="pl-PL" sz="7200" dirty="0"/>
              <a:t>zmniejszenie głębokości zabudowy profili, co dzięki zastosowaniu alternatywnych rozwiązań pozwala uzyskać doskonałe parametry cieplne, analogiczne jak w „standardowych”, dużo szerszych systemach okiennych</a:t>
            </a:r>
          </a:p>
          <a:p>
            <a:pPr algn="just">
              <a:buFontTx/>
              <a:buChar char="-"/>
            </a:pPr>
            <a:r>
              <a:rPr lang="pl-PL" sz="7200" dirty="0"/>
              <a:t>zastąpienie wzmocnień stalowych wzmocnieniami kompozytowymi, które są </a:t>
            </a:r>
            <a:r>
              <a:rPr lang="pl-PL" sz="7200" dirty="0" err="1"/>
              <a:t>współwytłaczane</a:t>
            </a:r>
            <a:r>
              <a:rPr lang="pl-PL" sz="7200" dirty="0"/>
              <a:t> na etapie produkcji profili (poprawa właściwości cieplnych; zwiększona produktywność i redukcja zasobów u producentów okien)</a:t>
            </a:r>
          </a:p>
          <a:p>
            <a:pPr algn="just">
              <a:buFontTx/>
              <a:buChar char="-"/>
            </a:pPr>
            <a:r>
              <a:rPr lang="pl-PL" sz="7200" dirty="0"/>
              <a:t>technologia wklejania szyb w profile </a:t>
            </a:r>
          </a:p>
          <a:p>
            <a:pPr>
              <a:buFontTx/>
              <a:buChar char="-"/>
            </a:pPr>
            <a:endParaRPr lang="pl-PL" sz="3300" dirty="0"/>
          </a:p>
          <a:p>
            <a:pPr marL="0" indent="0">
              <a:buNone/>
            </a:pPr>
            <a:endParaRPr lang="pl-PL"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1568" y="185288"/>
            <a:ext cx="1584176" cy="11251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6820" y="6024240"/>
            <a:ext cx="3127180" cy="792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51920" y="5929316"/>
            <a:ext cx="2264189" cy="9286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bwMode="auto">
          <a:xfrm>
            <a:off x="7000131" y="1628800"/>
            <a:ext cx="2078880" cy="1944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36296" y="3886588"/>
            <a:ext cx="1606550" cy="2056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10435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ytuł 1"/>
          <p:cNvSpPr>
            <a:spLocks noGrp="1"/>
          </p:cNvSpPr>
          <p:nvPr>
            <p:ph type="title"/>
          </p:nvPr>
        </p:nvSpPr>
        <p:spPr>
          <a:xfrm>
            <a:off x="1907704" y="274638"/>
            <a:ext cx="6779096" cy="1143000"/>
          </a:xfrm>
        </p:spPr>
        <p:txBody>
          <a:bodyPr>
            <a:noAutofit/>
          </a:bodyPr>
          <a:lstStyle/>
          <a:p>
            <a:r>
              <a:rPr lang="pl-PL" sz="2000" b="1" dirty="0"/>
              <a:t>Produkt nr 12:</a:t>
            </a:r>
            <a:br>
              <a:rPr lang="pl-PL" sz="2000" b="1" dirty="0"/>
            </a:br>
            <a:r>
              <a:rPr lang="pl-PL" sz="2000" b="1" dirty="0"/>
              <a:t>Kółko do kontenera na odpady</a:t>
            </a:r>
            <a:br>
              <a:rPr lang="pl-PL" sz="2000" b="1" dirty="0"/>
            </a:br>
            <a:r>
              <a:rPr lang="pl-PL" sz="2000" b="1" dirty="0"/>
              <a:t>GPR Guma i Plastik Recycling Sp. z o.o.</a:t>
            </a:r>
          </a:p>
        </p:txBody>
      </p:sp>
      <p:sp>
        <p:nvSpPr>
          <p:cNvPr id="12" name="Symbol zastępczy zawartości 11"/>
          <p:cNvSpPr>
            <a:spLocks noGrp="1"/>
          </p:cNvSpPr>
          <p:nvPr>
            <p:ph sz="half" idx="1"/>
          </p:nvPr>
        </p:nvSpPr>
        <p:spPr/>
        <p:txBody>
          <a:bodyPr>
            <a:normAutofit fontScale="62500" lnSpcReduction="20000"/>
          </a:bodyPr>
          <a:lstStyle/>
          <a:p>
            <a:pPr marL="0" indent="0" algn="just">
              <a:buNone/>
            </a:pPr>
            <a:r>
              <a:rPr lang="pl-PL" b="1" dirty="0"/>
              <a:t>OPIS: </a:t>
            </a:r>
            <a:endParaRPr lang="pl-PL" dirty="0"/>
          </a:p>
          <a:p>
            <a:pPr marL="0" indent="0" algn="just">
              <a:buNone/>
            </a:pPr>
            <a:r>
              <a:rPr lang="pl-PL" dirty="0"/>
              <a:t>Kółko do kontenera na odpady jest wyrobem finalnym wykonanym w całości z materiałów pochodzących z recyklingu. Felga kółka wykonana jest z re-granulatu HDPE, który powstał z odpadów opakowaniowych (nakrętek do butelek, innych opakowań), zaś oponka powstała z re-granulowanych, zużytych opon samochodowych. Kółka montowane są jako zespoły jezdne w kontenerach na śmieci służących do selektywnej zbiórki odpadów (System Pięciu Frakcji). Po zakończeniu cyklu życia kółko jest w 100% </a:t>
            </a:r>
            <a:r>
              <a:rPr lang="pl-PL" dirty="0" err="1"/>
              <a:t>recyklingowalne</a:t>
            </a:r>
            <a:r>
              <a:rPr lang="pl-PL" dirty="0"/>
              <a:t> poprzez demontaż oponki z felgi a następnie rozdrobnieniu każdego ze strumieni materiałowych ponownie do postaci re-granulatów, z których wcześniej powstały.</a:t>
            </a:r>
          </a:p>
          <a:p>
            <a:pPr marL="0" indent="0">
              <a:buNone/>
            </a:pPr>
            <a:endParaRPr lang="pl-PL"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1568" y="185288"/>
            <a:ext cx="1584176" cy="11251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6820" y="6024240"/>
            <a:ext cx="3127180" cy="792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51920" y="5929316"/>
            <a:ext cx="2264189" cy="9286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bwMode="auto">
          <a:xfrm>
            <a:off x="4984014" y="1916832"/>
            <a:ext cx="3801540" cy="3528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5978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ytuł 1"/>
          <p:cNvSpPr>
            <a:spLocks noGrp="1"/>
          </p:cNvSpPr>
          <p:nvPr>
            <p:ph type="title"/>
          </p:nvPr>
        </p:nvSpPr>
        <p:spPr>
          <a:xfrm>
            <a:off x="1907704" y="274638"/>
            <a:ext cx="6779096" cy="1143000"/>
          </a:xfrm>
        </p:spPr>
        <p:txBody>
          <a:bodyPr>
            <a:normAutofit/>
          </a:bodyPr>
          <a:lstStyle/>
          <a:p>
            <a:r>
              <a:rPr lang="pl-PL" sz="2000" b="1" dirty="0"/>
              <a:t>Produkt nr 13:</a:t>
            </a:r>
            <a:br>
              <a:rPr lang="pl-PL" sz="2000" b="1" dirty="0"/>
            </a:br>
            <a:r>
              <a:rPr lang="pl-PL" sz="2000" b="1" dirty="0"/>
              <a:t>Innowacyjna płyta </a:t>
            </a:r>
            <a:r>
              <a:rPr lang="pl-PL" sz="2000" b="1" dirty="0" err="1"/>
              <a:t>mcr</a:t>
            </a:r>
            <a:r>
              <a:rPr lang="pl-PL" sz="2000" b="1" dirty="0"/>
              <a:t> </a:t>
            </a:r>
            <a:r>
              <a:rPr lang="pl-PL" sz="2000" b="1" dirty="0" err="1"/>
              <a:t>Silboard</a:t>
            </a:r>
            <a:br>
              <a:rPr lang="pl-PL" sz="2000" b="1" dirty="0"/>
            </a:br>
            <a:r>
              <a:rPr lang="pl-PL" sz="2000" b="1" dirty="0"/>
              <a:t>MERCOR S.A.</a:t>
            </a:r>
          </a:p>
        </p:txBody>
      </p:sp>
      <p:sp>
        <p:nvSpPr>
          <p:cNvPr id="12" name="Symbol zastępczy zawartości 11"/>
          <p:cNvSpPr>
            <a:spLocks noGrp="1"/>
          </p:cNvSpPr>
          <p:nvPr>
            <p:ph sz="half" idx="1"/>
          </p:nvPr>
        </p:nvSpPr>
        <p:spPr>
          <a:xfrm>
            <a:off x="211568" y="1600200"/>
            <a:ext cx="5224528" cy="4329115"/>
          </a:xfrm>
        </p:spPr>
        <p:txBody>
          <a:bodyPr>
            <a:normAutofit fontScale="40000" lnSpcReduction="20000"/>
          </a:bodyPr>
          <a:lstStyle/>
          <a:p>
            <a:pPr marL="0" indent="0">
              <a:buNone/>
            </a:pPr>
            <a:r>
              <a:rPr lang="pl-PL" sz="4500" b="1" dirty="0"/>
              <a:t>OPIS: </a:t>
            </a:r>
            <a:endParaRPr lang="pl-PL" sz="4500" dirty="0"/>
          </a:p>
          <a:p>
            <a:pPr marL="0" indent="0" algn="just">
              <a:buNone/>
            </a:pPr>
            <a:r>
              <a:rPr lang="pl-PL" sz="4500" dirty="0"/>
              <a:t>Innowacyjna płyta </a:t>
            </a:r>
            <a:r>
              <a:rPr lang="pl-PL" sz="4500" dirty="0" err="1"/>
              <a:t>mcr</a:t>
            </a:r>
            <a:r>
              <a:rPr lang="pl-PL" sz="4500" dirty="0"/>
              <a:t> </a:t>
            </a:r>
            <a:r>
              <a:rPr lang="pl-PL" sz="4500" dirty="0" err="1"/>
              <a:t>Silboard</a:t>
            </a:r>
            <a:r>
              <a:rPr lang="pl-PL" sz="4500" dirty="0"/>
              <a:t> ma potencjał ponad 100 zastosowań do ochrony przeciwpożarowej wszelkiego rodzaju obiektów budowlanych, zarówno użyteczności publicznej, przemysłowych, obiektów zabytkowych czy inteligentnych budynków. Zakres zastosowań płyty (głównie wewnątrz budynków i częściowo na zewnątrz) jest systematycznie rozszerzany. </a:t>
            </a:r>
          </a:p>
          <a:p>
            <a:pPr marL="0" indent="0" algn="just">
              <a:buNone/>
            </a:pPr>
            <a:r>
              <a:rPr lang="pl-PL" sz="4500" dirty="0"/>
              <a:t>Płyta </a:t>
            </a:r>
            <a:r>
              <a:rPr lang="pl-PL" sz="4500" dirty="0" err="1"/>
              <a:t>mcr</a:t>
            </a:r>
            <a:r>
              <a:rPr lang="pl-PL" sz="4500" dirty="0"/>
              <a:t> </a:t>
            </a:r>
            <a:r>
              <a:rPr lang="pl-PL" sz="4500" dirty="0" err="1"/>
              <a:t>Silboard</a:t>
            </a:r>
            <a:r>
              <a:rPr lang="pl-PL" sz="4500" dirty="0"/>
              <a:t> lekka i tworzona z naturalnych surowców nie obciąża w sposób znaczący konstrukcji budynku. Wśród najważniejszych jej przewag są: konkurencyjna grubość w porównaniu z dostępnymi systemami o zbliżonych parametrach, możliwość częściowej ekspozycji płyty na wpływ warunków atmosferycznych, odporność na korozję biologiczną, duża wytrzymałość mechaniczna oraz prosty montaż. </a:t>
            </a:r>
          </a:p>
          <a:p>
            <a:pPr marL="0" indent="0">
              <a:buNone/>
            </a:pPr>
            <a:endParaRPr lang="pl-PL"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1568" y="185288"/>
            <a:ext cx="1584176" cy="11251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6820" y="6024240"/>
            <a:ext cx="3127180" cy="792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51920" y="5929316"/>
            <a:ext cx="2264189" cy="9286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bwMode="auto">
          <a:xfrm>
            <a:off x="5724128" y="2276872"/>
            <a:ext cx="3106887" cy="273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52799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ytuł 1"/>
          <p:cNvSpPr>
            <a:spLocks noGrp="1"/>
          </p:cNvSpPr>
          <p:nvPr>
            <p:ph type="title"/>
          </p:nvPr>
        </p:nvSpPr>
        <p:spPr>
          <a:xfrm>
            <a:off x="1907704" y="274638"/>
            <a:ext cx="6779096" cy="1143000"/>
          </a:xfrm>
        </p:spPr>
        <p:txBody>
          <a:bodyPr>
            <a:noAutofit/>
          </a:bodyPr>
          <a:lstStyle/>
          <a:p>
            <a:r>
              <a:rPr lang="pl-PL" sz="2000" b="1" dirty="0"/>
              <a:t>Produkt nr 14: </a:t>
            </a:r>
            <a:br>
              <a:rPr lang="pl-PL" sz="2000" b="1" dirty="0"/>
            </a:br>
            <a:r>
              <a:rPr lang="pl-PL" sz="2000" b="1" dirty="0"/>
              <a:t>HIACYNT Bateria umywalkowa bezdotykowa </a:t>
            </a:r>
            <a:br>
              <a:rPr lang="pl-PL" sz="2000" b="1" dirty="0"/>
            </a:br>
            <a:r>
              <a:rPr lang="pl-PL" sz="2000" b="1" dirty="0"/>
              <a:t>z regulacją temperatury BQH_N29V</a:t>
            </a:r>
            <a:br>
              <a:rPr lang="pl-PL" sz="2000" b="1" dirty="0"/>
            </a:br>
            <a:r>
              <a:rPr lang="pl-PL" sz="2000" b="1" dirty="0" err="1"/>
              <a:t>Deante</a:t>
            </a:r>
            <a:r>
              <a:rPr lang="pl-PL" sz="2000" b="1" dirty="0"/>
              <a:t> Antczak </a:t>
            </a:r>
            <a:r>
              <a:rPr lang="pl-PL" sz="2000" b="1" dirty="0" err="1"/>
              <a:t>Sp.j</a:t>
            </a:r>
            <a:r>
              <a:rPr lang="pl-PL" sz="2000" b="1" dirty="0"/>
              <a:t>.</a:t>
            </a:r>
          </a:p>
        </p:txBody>
      </p:sp>
      <p:sp>
        <p:nvSpPr>
          <p:cNvPr id="12" name="Symbol zastępczy zawartości 11"/>
          <p:cNvSpPr>
            <a:spLocks noGrp="1"/>
          </p:cNvSpPr>
          <p:nvPr>
            <p:ph sz="half" idx="1"/>
          </p:nvPr>
        </p:nvSpPr>
        <p:spPr>
          <a:xfrm>
            <a:off x="323528" y="1600200"/>
            <a:ext cx="8496944" cy="3412976"/>
          </a:xfrm>
        </p:spPr>
        <p:txBody>
          <a:bodyPr>
            <a:normAutofit fontScale="62500" lnSpcReduction="20000"/>
          </a:bodyPr>
          <a:lstStyle/>
          <a:p>
            <a:pPr marL="0" indent="0" algn="just">
              <a:buNone/>
            </a:pPr>
            <a:r>
              <a:rPr lang="pl-PL" b="1" dirty="0"/>
              <a:t>OPIS: </a:t>
            </a:r>
            <a:endParaRPr lang="pl-PL" dirty="0"/>
          </a:p>
          <a:p>
            <a:pPr marL="0" indent="0" algn="just">
              <a:buNone/>
            </a:pPr>
            <a:r>
              <a:rPr lang="pl-PL" dirty="0"/>
              <a:t>Umywalkowa bateria bezdotykowa (sensorowa) z kolekcji Hiacynt Nero to polski produkt, zaprojektowany przez Małgorzatę Petelicką. Zachwyca swoim efektownym </a:t>
            </a:r>
            <a:r>
              <a:rPr lang="pl-PL" dirty="0" err="1"/>
              <a:t>matowoczarnym</a:t>
            </a:r>
            <a:r>
              <a:rPr lang="pl-PL" dirty="0"/>
              <a:t> wykończeniem oraz nowoczesnym kształtem i funkcjonalnością. Charakteryzuje się dynamiczną formą, bowiem strzeliste łuki zrównoważone zostały prostymi formami. To bateria uniwersalna, która zawsze pozostaje w trendach. Wystarczy umieścić dłonie w zasięgu sensora znajdującego się w wylewce, a uruchomi się strumień wody. Jest to rozwiązanie zarówno higieniczne jak i ekologiczne. Bateria bezdotykowa przydatna jest również w miejscach użytku publicznego, gdzie szczególnie ważne jest utrzymanie wysokiego standardu higieny. Powłoka dekoracyjna baterii nanoszona jest w procesie kataforezy, który gwarantuje jej wyjątkową trwałość. Bateria zapakowana jest w ekologiczne opakowanie: biodegradowalne i przyjazne środowisku. Gwarancja oszczędności wody .</a:t>
            </a:r>
          </a:p>
          <a:p>
            <a:pPr marL="0" indent="0" algn="just">
              <a:buNone/>
            </a:pPr>
            <a:endParaRPr lang="pl-PL"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1568" y="185288"/>
            <a:ext cx="1584176" cy="11251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6820" y="6024240"/>
            <a:ext cx="3127180" cy="792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51920" y="5929316"/>
            <a:ext cx="2264189" cy="9286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bwMode="auto">
          <a:xfrm>
            <a:off x="323528" y="4797152"/>
            <a:ext cx="1688240" cy="1975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6520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ytuł 1"/>
          <p:cNvSpPr>
            <a:spLocks noGrp="1"/>
          </p:cNvSpPr>
          <p:nvPr>
            <p:ph type="title"/>
          </p:nvPr>
        </p:nvSpPr>
        <p:spPr>
          <a:xfrm>
            <a:off x="1907704" y="274638"/>
            <a:ext cx="6779096" cy="1143000"/>
          </a:xfrm>
        </p:spPr>
        <p:txBody>
          <a:bodyPr>
            <a:noAutofit/>
          </a:bodyPr>
          <a:lstStyle/>
          <a:p>
            <a:r>
              <a:rPr lang="pl-PL" sz="2000" b="1" dirty="0"/>
              <a:t>Produkt nr 15:</a:t>
            </a:r>
            <a:br>
              <a:rPr lang="pl-PL" sz="2000" b="1" dirty="0"/>
            </a:br>
            <a:r>
              <a:rPr lang="pl-PL" sz="2000" b="1" dirty="0"/>
              <a:t>Wielopoziomowa skrzynka narzędziowa z tektury</a:t>
            </a:r>
            <a:br>
              <a:rPr lang="pl-PL" sz="2000" b="1" dirty="0"/>
            </a:br>
            <a:r>
              <a:rPr lang="pl-PL" sz="2000" b="1" dirty="0"/>
              <a:t>POSkładani.pl A.T. Nowak Sp. J.</a:t>
            </a:r>
          </a:p>
        </p:txBody>
      </p:sp>
      <p:sp>
        <p:nvSpPr>
          <p:cNvPr id="12" name="Symbol zastępczy zawartości 11"/>
          <p:cNvSpPr>
            <a:spLocks noGrp="1"/>
          </p:cNvSpPr>
          <p:nvPr>
            <p:ph sz="half" idx="1"/>
          </p:nvPr>
        </p:nvSpPr>
        <p:spPr/>
        <p:txBody>
          <a:bodyPr>
            <a:normAutofit fontScale="70000" lnSpcReduction="20000"/>
          </a:bodyPr>
          <a:lstStyle/>
          <a:p>
            <a:pPr marL="0" indent="0">
              <a:buNone/>
            </a:pPr>
            <a:r>
              <a:rPr lang="pl-PL" b="1" dirty="0"/>
              <a:t>OPIS: </a:t>
            </a:r>
            <a:endParaRPr lang="pl-PL" dirty="0"/>
          </a:p>
          <a:p>
            <a:pPr marL="0" indent="0" algn="just">
              <a:buNone/>
            </a:pPr>
            <a:r>
              <a:rPr lang="pl-PL" dirty="0"/>
              <a:t>Pozwala na ograniczenie ilości zużywanych tworzyw sztucznych w transporcie i zabezpieczeniu produktów. Konstrukcja skrzyneczki na narzędzie pozwoliła ograniczyć ilość tworzywa aż 3 krotnie! Nie ma konieczności dodatkowego opakowania produktów w </a:t>
            </a:r>
            <a:r>
              <a:rPr lang="pl-PL" dirty="0" err="1"/>
              <a:t>niebiodegradowalną</a:t>
            </a:r>
            <a:r>
              <a:rPr lang="pl-PL" dirty="0"/>
              <a:t> piankę PUR. Wspaniały design, estetyka oraz praktyka łączą wszystko co ważne, aby opakowanie cieszyło oko i było bardzo funkcjonalne. Dzięki zastosowaniu kilku pięter, bez problemu pozwala wybrać narzędzie, które akurat potrzebujemy.</a:t>
            </a:r>
          </a:p>
          <a:p>
            <a:endParaRPr lang="pl-PL" dirty="0"/>
          </a:p>
          <a:p>
            <a:pPr marL="0" indent="0">
              <a:buNone/>
            </a:pPr>
            <a:endParaRPr lang="pl-PL"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1568" y="185288"/>
            <a:ext cx="1584176" cy="11251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6820" y="6024240"/>
            <a:ext cx="3127180" cy="792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51920" y="5929316"/>
            <a:ext cx="2264189" cy="9286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bwMode="auto">
          <a:xfrm>
            <a:off x="4984014" y="1988840"/>
            <a:ext cx="3629577" cy="2957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75416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ytuł 1"/>
          <p:cNvSpPr>
            <a:spLocks noGrp="1"/>
          </p:cNvSpPr>
          <p:nvPr>
            <p:ph type="title"/>
          </p:nvPr>
        </p:nvSpPr>
        <p:spPr>
          <a:xfrm>
            <a:off x="1907704" y="274638"/>
            <a:ext cx="6779096" cy="1143000"/>
          </a:xfrm>
        </p:spPr>
        <p:txBody>
          <a:bodyPr>
            <a:noAutofit/>
          </a:bodyPr>
          <a:lstStyle/>
          <a:p>
            <a:r>
              <a:rPr lang="pl-PL" sz="2000" b="1" dirty="0"/>
              <a:t>Produkt nr 16:</a:t>
            </a:r>
            <a:br>
              <a:rPr lang="pl-PL" sz="2000" b="1" dirty="0"/>
            </a:br>
            <a:r>
              <a:rPr lang="pl-PL" sz="2000" b="1" dirty="0"/>
              <a:t>Woda mineralna Od Nowa, której opakowania - butelka</a:t>
            </a:r>
            <a:br>
              <a:rPr lang="pl-PL" sz="2000" b="1" dirty="0"/>
            </a:br>
            <a:r>
              <a:rPr lang="pl-PL" sz="2000" b="1" dirty="0"/>
              <a:t>i etykieta są wykonane w 100% z materiałów z recyklingu.</a:t>
            </a:r>
            <a:br>
              <a:rPr lang="pl-PL" sz="2000" b="1" dirty="0"/>
            </a:br>
            <a:r>
              <a:rPr lang="pl-PL" sz="2000" b="1" dirty="0"/>
              <a:t>Żabka Polska Sp. z o.o.</a:t>
            </a:r>
          </a:p>
        </p:txBody>
      </p:sp>
      <p:sp>
        <p:nvSpPr>
          <p:cNvPr id="12" name="Symbol zastępczy zawartości 11"/>
          <p:cNvSpPr>
            <a:spLocks noGrp="1"/>
          </p:cNvSpPr>
          <p:nvPr>
            <p:ph sz="half" idx="1"/>
          </p:nvPr>
        </p:nvSpPr>
        <p:spPr/>
        <p:txBody>
          <a:bodyPr>
            <a:normAutofit fontScale="62500" lnSpcReduction="20000"/>
          </a:bodyPr>
          <a:lstStyle/>
          <a:p>
            <a:pPr marL="0" indent="0">
              <a:buNone/>
            </a:pPr>
            <a:r>
              <a:rPr lang="pl-PL" b="1" dirty="0"/>
              <a:t>OPIS: </a:t>
            </a:r>
            <a:endParaRPr lang="pl-PL" dirty="0"/>
          </a:p>
          <a:p>
            <a:pPr marL="0" indent="0" algn="just">
              <a:buNone/>
            </a:pPr>
            <a:r>
              <a:rPr lang="pl-PL" dirty="0"/>
              <a:t>Produktem finalnym jest woda mineralna Od Nowa, której opakowania - butelka i etykieta są wykonane w 100% z materiałów z recyklingu. Projekt polega na testowaniu gospodarki o obiegu zamkniętym poprzez wprowadzenie możliwości selektywnej zbiórki butelek PET w wybranych sklepach Żabka w Warszawie i Poznaniu. Zebrane butelki stanowią surowiec do stworzenia nowych opakowań wody pod marką własną sieci Żabka -  „Od Nowa”. W projekcie biorą udział firmy z różnych obszarów - odbierające zebrany surowiec, </a:t>
            </a:r>
            <a:r>
              <a:rPr lang="pl-PL" dirty="0" err="1"/>
              <a:t>recykler</a:t>
            </a:r>
            <a:r>
              <a:rPr lang="pl-PL" dirty="0"/>
              <a:t>, producent opakowań sztucznych oraz producent wody mineralnej. </a:t>
            </a:r>
          </a:p>
          <a:p>
            <a:pPr marL="0" indent="0">
              <a:buNone/>
            </a:pPr>
            <a:endParaRPr lang="pl-PL"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1568" y="185288"/>
            <a:ext cx="1584176" cy="11251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6820" y="6024240"/>
            <a:ext cx="3127180" cy="792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51920" y="5929316"/>
            <a:ext cx="2264189" cy="9286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l-PL"/>
          </a:p>
        </p:txBody>
      </p:sp>
      <p:graphicFrame>
        <p:nvGraphicFramePr>
          <p:cNvPr id="8" name="Obiekt 7"/>
          <p:cNvGraphicFramePr>
            <a:graphicFrameLocks noChangeAspect="1"/>
          </p:cNvGraphicFramePr>
          <p:nvPr>
            <p:extLst>
              <p:ext uri="{D42A27DB-BD31-4B8C-83A1-F6EECF244321}">
                <p14:modId xmlns:p14="http://schemas.microsoft.com/office/powerpoint/2010/main" val="2390804176"/>
              </p:ext>
            </p:extLst>
          </p:nvPr>
        </p:nvGraphicFramePr>
        <p:xfrm>
          <a:off x="5580112" y="1612993"/>
          <a:ext cx="2143175" cy="4316323"/>
        </p:xfrm>
        <a:graphic>
          <a:graphicData uri="http://schemas.openxmlformats.org/presentationml/2006/ole">
            <mc:AlternateContent xmlns:mc="http://schemas.openxmlformats.org/markup-compatibility/2006">
              <mc:Choice xmlns:v="urn:schemas-microsoft-com:vml" Requires="v">
                <p:oleObj name="Obraz - mapa bitowa" r:id="rId5" imgW="11895851" imgH="28745131" progId="Paint.Picture">
                  <p:embed/>
                </p:oleObj>
              </mc:Choice>
              <mc:Fallback>
                <p:oleObj name="Obraz - mapa bitowa" r:id="rId5" imgW="11895851" imgH="28745131" progId="Paint.Picture">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80112" y="1612993"/>
                        <a:ext cx="2143175" cy="4316323"/>
                      </a:xfrm>
                      <a:prstGeom prst="rect">
                        <a:avLst/>
                      </a:prstGeom>
                      <a:noFill/>
                    </p:spPr>
                  </p:pic>
                </p:oleObj>
              </mc:Fallback>
            </mc:AlternateContent>
          </a:graphicData>
        </a:graphic>
      </p:graphicFrame>
    </p:spTree>
    <p:extLst>
      <p:ext uri="{BB962C8B-B14F-4D97-AF65-F5344CB8AC3E}">
        <p14:creationId xmlns:p14="http://schemas.microsoft.com/office/powerpoint/2010/main" val="42647743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ytuł 1"/>
          <p:cNvSpPr>
            <a:spLocks noGrp="1"/>
          </p:cNvSpPr>
          <p:nvPr>
            <p:ph type="title"/>
          </p:nvPr>
        </p:nvSpPr>
        <p:spPr>
          <a:xfrm>
            <a:off x="1907704" y="274638"/>
            <a:ext cx="6779096" cy="1143000"/>
          </a:xfrm>
        </p:spPr>
        <p:txBody>
          <a:bodyPr>
            <a:noAutofit/>
          </a:bodyPr>
          <a:lstStyle/>
          <a:p>
            <a:r>
              <a:rPr lang="pl-PL" sz="2000" b="1" dirty="0"/>
              <a:t>Produkt nr 17:</a:t>
            </a:r>
            <a:br>
              <a:rPr lang="pl-PL" sz="2000" b="1" dirty="0"/>
            </a:br>
            <a:r>
              <a:rPr lang="pl-PL" sz="2000" b="1" dirty="0"/>
              <a:t>PRIME SOFTSHELL</a:t>
            </a:r>
            <a:br>
              <a:rPr lang="pl-PL" sz="2000" b="1" dirty="0"/>
            </a:br>
            <a:r>
              <a:rPr lang="pl-PL" sz="2000" b="1" dirty="0"/>
              <a:t>TEXET POLAND Sp. z o.o. </a:t>
            </a:r>
          </a:p>
        </p:txBody>
      </p:sp>
      <p:sp>
        <p:nvSpPr>
          <p:cNvPr id="12" name="Symbol zastępczy zawartości 11"/>
          <p:cNvSpPr>
            <a:spLocks noGrp="1"/>
          </p:cNvSpPr>
          <p:nvPr>
            <p:ph sz="half" idx="1"/>
          </p:nvPr>
        </p:nvSpPr>
        <p:spPr>
          <a:xfrm>
            <a:off x="211568" y="1600200"/>
            <a:ext cx="5440552" cy="4525963"/>
          </a:xfrm>
        </p:spPr>
        <p:txBody>
          <a:bodyPr>
            <a:noAutofit/>
          </a:bodyPr>
          <a:lstStyle/>
          <a:p>
            <a:pPr marL="0" indent="0" algn="just">
              <a:buNone/>
            </a:pPr>
            <a:r>
              <a:rPr lang="pl-PL" sz="1800" b="1" dirty="0"/>
              <a:t>OPIS: </a:t>
            </a:r>
            <a:endParaRPr lang="pl-PL" sz="1800" dirty="0"/>
          </a:p>
          <a:p>
            <a:pPr marL="0" indent="0" algn="just">
              <a:buNone/>
            </a:pPr>
            <a:r>
              <a:rPr lang="pl-PL" sz="1800" dirty="0"/>
              <a:t>Dwukolorowy </a:t>
            </a:r>
            <a:r>
              <a:rPr lang="pl-PL" sz="1800" dirty="0" err="1"/>
              <a:t>softshell</a:t>
            </a:r>
            <a:r>
              <a:rPr lang="pl-PL" sz="1800" dirty="0"/>
              <a:t> z odpinanym kapturem. Kontrastowy zamek z przodu na piersi i w bocznych kieszeniach. Regulowane zaczepy przy rękawach, elastyczne sznurki przy kapturze i szew na dole. Pullery do zamków również w kontrastowym kolorze, zamienne pullery można kupić osobno. Możliwość oderwania metki z logo oraz oddzielna tkana metka z rozmiarem ubrania. Certyfikowany przez </a:t>
            </a:r>
            <a:r>
              <a:rPr lang="pl-PL" sz="1800" dirty="0" err="1"/>
              <a:t>Oeko</a:t>
            </a:r>
            <a:r>
              <a:rPr lang="pl-PL" sz="1800" dirty="0"/>
              <a:t>-Tex 100 oraz Global </a:t>
            </a:r>
            <a:r>
              <a:rPr lang="pl-PL" sz="1800" dirty="0" err="1"/>
              <a:t>Recycle</a:t>
            </a:r>
            <a:r>
              <a:rPr lang="pl-PL" sz="1800" dirty="0"/>
              <a:t> Standard. </a:t>
            </a:r>
            <a:r>
              <a:rPr lang="pl-PL" sz="1800" dirty="0" err="1"/>
              <a:t>Softshell</a:t>
            </a:r>
            <a:r>
              <a:rPr lang="pl-PL" sz="1800" dirty="0"/>
              <a:t> zapakowany w biodegradowalną torbę z certyfikatem OK </a:t>
            </a:r>
            <a:r>
              <a:rPr lang="pl-PL" sz="1800" dirty="0" err="1"/>
              <a:t>compost</a:t>
            </a:r>
            <a:r>
              <a:rPr lang="pl-PL" sz="1800" dirty="0"/>
              <a:t> INDUSTRIAL oraz TÜV AUSTRIA. Parametry: WP 3000/ MVP 3000. 100% poliester z recyklingu. Przy produkcji zużywa się ok 16% mniej wody i obniża emisje Co2 o ok 17 %  niż przy innych produkcjach tego typu.</a:t>
            </a: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1568" y="185288"/>
            <a:ext cx="1584176" cy="11251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6820" y="6024240"/>
            <a:ext cx="3127180" cy="792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51920" y="5929316"/>
            <a:ext cx="2264189" cy="9286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bwMode="auto">
          <a:xfrm>
            <a:off x="5796136" y="1844824"/>
            <a:ext cx="3009861" cy="367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5279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979712" y="274638"/>
            <a:ext cx="6707088" cy="1354162"/>
          </a:xfrm>
        </p:spPr>
        <p:txBody>
          <a:bodyPr>
            <a:normAutofit fontScale="90000"/>
          </a:bodyPr>
          <a:lstStyle/>
          <a:p>
            <a:r>
              <a:rPr lang="pl-PL" sz="2200" b="1" dirty="0"/>
              <a:t>Produkt nr 1:</a:t>
            </a:r>
            <a:br>
              <a:rPr lang="pl-PL" sz="2200" b="1" dirty="0"/>
            </a:br>
            <a:r>
              <a:rPr lang="pl-PL" sz="2200" b="1" dirty="0"/>
              <a:t> Linia do produkcji kostki wspornikowej do palet </a:t>
            </a:r>
            <a:br>
              <a:rPr lang="pl-PL" sz="2200" b="1" dirty="0"/>
            </a:br>
            <a:r>
              <a:rPr lang="pl-PL" sz="2200" b="1" dirty="0"/>
              <a:t>z paliwa alternatywnego RDF</a:t>
            </a:r>
            <a:br>
              <a:rPr lang="pl-PL" sz="2200" b="1" dirty="0"/>
            </a:br>
            <a:r>
              <a:rPr lang="pl-PL" sz="2200" b="1" dirty="0"/>
              <a:t>Centrum Inżynierii Artur Kania</a:t>
            </a:r>
            <a:endParaRPr lang="pl-PL" sz="1300" dirty="0"/>
          </a:p>
        </p:txBody>
      </p:sp>
      <p:sp>
        <p:nvSpPr>
          <p:cNvPr id="3" name="Symbol zastępczy zawartości 2"/>
          <p:cNvSpPr>
            <a:spLocks noGrp="1"/>
          </p:cNvSpPr>
          <p:nvPr>
            <p:ph sz="half" idx="1"/>
          </p:nvPr>
        </p:nvSpPr>
        <p:spPr>
          <a:xfrm>
            <a:off x="457200" y="1600201"/>
            <a:ext cx="3826768" cy="4133056"/>
          </a:xfrm>
        </p:spPr>
        <p:txBody>
          <a:bodyPr>
            <a:normAutofit fontScale="77500" lnSpcReduction="20000"/>
          </a:bodyPr>
          <a:lstStyle/>
          <a:p>
            <a:pPr marL="0" indent="0" algn="just">
              <a:buNone/>
            </a:pPr>
            <a:r>
              <a:rPr lang="pl-PL" sz="2300" b="1" dirty="0"/>
              <a:t>OPIS: </a:t>
            </a:r>
            <a:endParaRPr lang="pl-PL" sz="2300" dirty="0"/>
          </a:p>
          <a:p>
            <a:pPr marL="0" indent="0" algn="just">
              <a:buNone/>
            </a:pPr>
            <a:r>
              <a:rPr lang="pl-PL" sz="2300" dirty="0"/>
              <a:t>Głównym surowcem do produkcji kostki jest RDF, ale może być on mieszany/wzbogacany w takie odpady jak:</a:t>
            </a:r>
          </a:p>
          <a:p>
            <a:pPr marL="0" indent="0" algn="just">
              <a:buNone/>
            </a:pPr>
            <a:r>
              <a:rPr lang="pl-PL" sz="2300" dirty="0"/>
              <a:t>- odpady tekstylne,</a:t>
            </a:r>
          </a:p>
          <a:p>
            <a:pPr marL="0" indent="0" algn="just">
              <a:buNone/>
            </a:pPr>
            <a:r>
              <a:rPr lang="pl-PL" sz="2300" dirty="0"/>
              <a:t>- odpady z tworzyw sztucznych,</a:t>
            </a:r>
          </a:p>
          <a:p>
            <a:pPr marL="0" indent="0" algn="just">
              <a:buNone/>
            </a:pPr>
            <a:r>
              <a:rPr lang="pl-PL" sz="2300" dirty="0"/>
              <a:t>- włókno szklane,</a:t>
            </a:r>
          </a:p>
          <a:p>
            <a:pPr marL="0" indent="0" algn="just">
              <a:buNone/>
            </a:pPr>
            <a:r>
              <a:rPr lang="pl-PL" sz="2300" dirty="0"/>
              <a:t>- opakowania Tetra Pak,</a:t>
            </a:r>
          </a:p>
          <a:p>
            <a:pPr marL="0" indent="0" algn="just">
              <a:buNone/>
            </a:pPr>
            <a:r>
              <a:rPr lang="pl-PL" sz="2300" dirty="0"/>
              <a:t>- odpady drewnopochodne,</a:t>
            </a:r>
          </a:p>
          <a:p>
            <a:pPr marL="0" indent="0" algn="just">
              <a:buNone/>
            </a:pPr>
            <a:r>
              <a:rPr lang="pl-PL" sz="2300" dirty="0"/>
              <a:t>- guma,</a:t>
            </a:r>
          </a:p>
          <a:p>
            <a:pPr marL="0" indent="0" algn="just">
              <a:buNone/>
            </a:pPr>
            <a:r>
              <a:rPr lang="pl-PL" sz="2300" dirty="0"/>
              <a:t>- MDF,</a:t>
            </a:r>
          </a:p>
          <a:p>
            <a:pPr marL="0" indent="0" algn="just">
              <a:buNone/>
            </a:pPr>
            <a:r>
              <a:rPr lang="pl-PL" sz="2300" dirty="0"/>
              <a:t>- odpady wielomateriałowe będące mieszanką w/w materiałów oraz wielu innych.</a:t>
            </a:r>
          </a:p>
          <a:p>
            <a:pPr marL="0" indent="0">
              <a:buNone/>
            </a:pPr>
            <a:endParaRPr lang="pl-PL" dirty="0"/>
          </a:p>
          <a:p>
            <a:endParaRPr lang="pl-PL"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1568" y="165816"/>
            <a:ext cx="1584176" cy="11251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6820" y="6024240"/>
            <a:ext cx="3127180" cy="792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51920" y="5929316"/>
            <a:ext cx="2264189" cy="9286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Grp="1" noChangeAspect="1" noChangeArrowheads="1"/>
          </p:cNvPicPr>
          <p:nvPr>
            <p:ph sz="half" idx="2"/>
          </p:nvPr>
        </p:nvPicPr>
        <p:blipFill>
          <a:blip r:embed="rId5" cstate="print">
            <a:extLst>
              <a:ext uri="{28A0092B-C50C-407E-A947-70E740481C1C}">
                <a14:useLocalDpi xmlns:a14="http://schemas.microsoft.com/office/drawing/2010/main" val="0"/>
              </a:ext>
            </a:extLst>
          </a:blip>
          <a:srcRect/>
          <a:stretch>
            <a:fillRect/>
          </a:stretch>
        </p:blipFill>
        <p:spPr bwMode="auto">
          <a:xfrm>
            <a:off x="5148064" y="1628800"/>
            <a:ext cx="3044820" cy="4127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6596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ytuł 1"/>
          <p:cNvSpPr>
            <a:spLocks noGrp="1"/>
          </p:cNvSpPr>
          <p:nvPr>
            <p:ph type="title"/>
          </p:nvPr>
        </p:nvSpPr>
        <p:spPr>
          <a:xfrm>
            <a:off x="1907704" y="274638"/>
            <a:ext cx="6779096" cy="1143000"/>
          </a:xfrm>
        </p:spPr>
        <p:txBody>
          <a:bodyPr>
            <a:normAutofit/>
          </a:bodyPr>
          <a:lstStyle/>
          <a:p>
            <a:r>
              <a:rPr lang="pl-PL" sz="2000" b="1" dirty="0"/>
              <a:t>Produkt nr 18:</a:t>
            </a:r>
            <a:br>
              <a:rPr lang="pl-PL" sz="2000" b="1" dirty="0"/>
            </a:br>
            <a:r>
              <a:rPr lang="pl-PL" sz="2000" b="1" dirty="0"/>
              <a:t>PANELE AKUSTYCZNE CELL</a:t>
            </a:r>
            <a:br>
              <a:rPr lang="pl-PL" sz="2000" b="1" dirty="0"/>
            </a:br>
            <a:r>
              <a:rPr lang="pl-PL" sz="2000" b="1" dirty="0"/>
              <a:t>MARBET Sp. z o.o.</a:t>
            </a:r>
          </a:p>
        </p:txBody>
      </p:sp>
      <p:sp>
        <p:nvSpPr>
          <p:cNvPr id="12" name="Symbol zastępczy zawartości 11"/>
          <p:cNvSpPr>
            <a:spLocks noGrp="1"/>
          </p:cNvSpPr>
          <p:nvPr>
            <p:ph sz="half" idx="1"/>
          </p:nvPr>
        </p:nvSpPr>
        <p:spPr/>
        <p:txBody>
          <a:bodyPr>
            <a:normAutofit fontScale="62500" lnSpcReduction="20000"/>
          </a:bodyPr>
          <a:lstStyle/>
          <a:p>
            <a:pPr marL="0" indent="0" algn="just">
              <a:buNone/>
            </a:pPr>
            <a:r>
              <a:rPr lang="pl-PL" b="1" dirty="0"/>
              <a:t>OPIS: </a:t>
            </a:r>
            <a:endParaRPr lang="pl-PL" dirty="0"/>
          </a:p>
          <a:p>
            <a:pPr marL="0" indent="0" algn="just">
              <a:buNone/>
            </a:pPr>
            <a:r>
              <a:rPr lang="pl-PL" dirty="0"/>
              <a:t>CELL to kolekcja paneli akustycznych projektu Macieja Karpiaka. W jej skład wchodzą zróżnicowane rozmiarowo, a zarazem komplementarne panele biurkowe, wolnostojące, ścienne, a także  kurtyny sufitowe i  ścianki akustyczne. Modułowość rozwiązania sprawia, że nasze produkty pasują do większości systemów mebli biurowych oraz pomieszczeń, poprawiając w nich akustykę i zwiększając komfort pracy. Produkty powstające pod marką MARBET FELT wykonane są z ekologicznego i innowacyjnego materiału powstającego z przetworzonych butelek PET. </a:t>
            </a: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1568" y="185288"/>
            <a:ext cx="1584176" cy="11251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6820" y="6024240"/>
            <a:ext cx="3127180" cy="792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51920" y="5929316"/>
            <a:ext cx="2264189" cy="9286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bwMode="auto">
          <a:xfrm>
            <a:off x="4716016" y="1988840"/>
            <a:ext cx="4131768" cy="29757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033170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ytuł 1"/>
          <p:cNvSpPr>
            <a:spLocks noGrp="1"/>
          </p:cNvSpPr>
          <p:nvPr>
            <p:ph type="title"/>
          </p:nvPr>
        </p:nvSpPr>
        <p:spPr>
          <a:xfrm>
            <a:off x="1907704" y="274638"/>
            <a:ext cx="6779096" cy="1143000"/>
          </a:xfrm>
        </p:spPr>
        <p:txBody>
          <a:bodyPr>
            <a:noAutofit/>
          </a:bodyPr>
          <a:lstStyle/>
          <a:p>
            <a:r>
              <a:rPr lang="pl-PL" sz="2000" b="1" dirty="0"/>
              <a:t>Produkt nr 19:</a:t>
            </a:r>
            <a:br>
              <a:rPr lang="pl-PL" sz="2000" b="1" dirty="0"/>
            </a:br>
            <a:r>
              <a:rPr lang="pl-PL" sz="2000" b="1" dirty="0"/>
              <a:t>PERL BOX</a:t>
            </a:r>
            <a:br>
              <a:rPr lang="pl-PL" sz="2000" b="1" dirty="0"/>
            </a:br>
            <a:r>
              <a:rPr lang="pl-PL" sz="2000" b="1" dirty="0" err="1"/>
              <a:t>Produkcyjno</a:t>
            </a:r>
            <a:r>
              <a:rPr lang="pl-PL" sz="2000" b="1" dirty="0"/>
              <a:t> Handlowe Przedsiębiorstwo Tex – Bis Grzegorz </a:t>
            </a:r>
            <a:r>
              <a:rPr lang="pl-PL" sz="2000" b="1" dirty="0" err="1"/>
              <a:t>Cieślarski</a:t>
            </a:r>
            <a:endParaRPr lang="pl-PL" sz="2000" b="1" dirty="0"/>
          </a:p>
        </p:txBody>
      </p:sp>
      <p:sp>
        <p:nvSpPr>
          <p:cNvPr id="12" name="Symbol zastępczy zawartości 11"/>
          <p:cNvSpPr>
            <a:spLocks noGrp="1"/>
          </p:cNvSpPr>
          <p:nvPr>
            <p:ph sz="half" idx="1"/>
          </p:nvPr>
        </p:nvSpPr>
        <p:spPr>
          <a:xfrm>
            <a:off x="211568" y="1600200"/>
            <a:ext cx="5728584" cy="4525963"/>
          </a:xfrm>
        </p:spPr>
        <p:txBody>
          <a:bodyPr>
            <a:normAutofit fontScale="47500" lnSpcReduction="20000"/>
          </a:bodyPr>
          <a:lstStyle/>
          <a:p>
            <a:pPr marL="0" indent="0" algn="just">
              <a:buNone/>
            </a:pPr>
            <a:r>
              <a:rPr lang="pl-PL" sz="3800" b="1" dirty="0"/>
              <a:t>OPIS: </a:t>
            </a:r>
            <a:endParaRPr lang="pl-PL" sz="3800" dirty="0"/>
          </a:p>
          <a:p>
            <a:pPr marL="0" indent="0" algn="just">
              <a:buNone/>
            </a:pPr>
            <a:r>
              <a:rPr lang="pl-PL" sz="3800" dirty="0"/>
              <a:t>Bloczek ścienny o wymiarach 240x240x380mm, dźwiękoizolacyjny i termoizolacyjny wykonany z perlitu, surowca naturalnego, powulkanicznego. PERL BOX jest produktem lekkim, ale wytrzymałym. Posiada właściwości ognioodporne i grzybobójcze. Z bloczków PERL BOX można wznosić budynki rekordowo szybko. Budynki z PERL BOX nie wymagają wykonywania dodatkowego ocieplenia styropianem lub wełną z uwagi na pierwotne właściwości PERL BOX, tj. współczynnik przewodzenia ciepła λ(lambda) równy 0,095 W/(m</a:t>
            </a:r>
            <a:r>
              <a:rPr lang="pl-PL" sz="3800" baseline="30000" dirty="0"/>
              <a:t>2</a:t>
            </a:r>
            <a:r>
              <a:rPr lang="pl-PL" sz="3800" dirty="0"/>
              <a:t>∙</a:t>
            </a:r>
            <a:r>
              <a:rPr lang="pl-PL" sz="3800"/>
              <a:t>K). To </a:t>
            </a:r>
            <a:r>
              <a:rPr lang="pl-PL" sz="3800" dirty="0"/>
              <a:t>właśnie współczynnik przenikania ciepła jest jednym z najważniejszych parametrów taniego i komfortowego budownictwa. Dzięki niskiemu współczynnikowi lambda PERL BOX może być stosowany do wznoszenia budynków zarówno energooszczędnych jak i pasywnych. Dodatkową zaletą produktu jest ograniczenie docierającego do wnętrza budynku hałasu z zewnątrz(mur z PERL BOX o gr. 10 cm pochłania 30 </a:t>
            </a:r>
            <a:r>
              <a:rPr lang="pl-PL" sz="3800" dirty="0" err="1"/>
              <a:t>db</a:t>
            </a:r>
            <a:r>
              <a:rPr lang="pl-PL" sz="3800" dirty="0"/>
              <a:t> hałasu).</a:t>
            </a:r>
          </a:p>
          <a:p>
            <a:pPr marL="0" indent="0">
              <a:buNone/>
            </a:pPr>
            <a:r>
              <a:rPr lang="pl-PL" b="1" dirty="0"/>
              <a:t> </a:t>
            </a:r>
            <a:endParaRPr lang="pl-PL" dirty="0"/>
          </a:p>
          <a:p>
            <a:pPr marL="0" indent="0">
              <a:buNone/>
            </a:pPr>
            <a:endParaRPr lang="pl-PL"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1568" y="185288"/>
            <a:ext cx="1584176" cy="11251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6820" y="6024240"/>
            <a:ext cx="3127180" cy="792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51920" y="5929316"/>
            <a:ext cx="2264189" cy="9286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bwMode="auto">
          <a:xfrm>
            <a:off x="6228184" y="2132856"/>
            <a:ext cx="2592288" cy="3062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721028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ytuł 1"/>
          <p:cNvSpPr>
            <a:spLocks noGrp="1"/>
          </p:cNvSpPr>
          <p:nvPr>
            <p:ph type="title"/>
          </p:nvPr>
        </p:nvSpPr>
        <p:spPr>
          <a:xfrm>
            <a:off x="1907704" y="274638"/>
            <a:ext cx="6779096" cy="1143000"/>
          </a:xfrm>
        </p:spPr>
        <p:txBody>
          <a:bodyPr>
            <a:normAutofit/>
          </a:bodyPr>
          <a:lstStyle/>
          <a:p>
            <a:r>
              <a:rPr lang="pl-PL" sz="2000" b="1" dirty="0"/>
              <a:t>Produkt nr 20: </a:t>
            </a:r>
            <a:r>
              <a:rPr lang="pl-PL" sz="2000" b="1" i="1" dirty="0">
                <a:solidFill>
                  <a:srgbClr val="FF0000"/>
                </a:solidFill>
              </a:rPr>
              <a:t> </a:t>
            </a:r>
            <a:br>
              <a:rPr lang="pl-PL" sz="2000" b="1" dirty="0"/>
            </a:br>
            <a:r>
              <a:rPr lang="pl-PL" sz="2000" b="1" dirty="0"/>
              <a:t>Opakowanie z tektury falistej </a:t>
            </a:r>
            <a:r>
              <a:rPr lang="pl-PL" sz="2000" b="1" dirty="0" err="1"/>
              <a:t>Smurfit</a:t>
            </a:r>
            <a:r>
              <a:rPr lang="pl-PL" sz="2000" b="1" dirty="0"/>
              <a:t> Kappa ETT</a:t>
            </a:r>
            <a:br>
              <a:rPr lang="pl-PL" sz="2000" b="1" dirty="0"/>
            </a:br>
            <a:r>
              <a:rPr lang="pl-PL" sz="2000" b="1" dirty="0" err="1"/>
              <a:t>Smurfit</a:t>
            </a:r>
            <a:r>
              <a:rPr lang="pl-PL" sz="2000" b="1" dirty="0"/>
              <a:t> Kappa Polska Sp. z o.o.</a:t>
            </a:r>
            <a:r>
              <a:rPr lang="pl-PL" sz="1400" b="1" dirty="0"/>
              <a:t>	</a:t>
            </a:r>
            <a:endParaRPr lang="pl-PL" sz="1300" b="1" dirty="0"/>
          </a:p>
        </p:txBody>
      </p:sp>
      <p:sp>
        <p:nvSpPr>
          <p:cNvPr id="12" name="Symbol zastępczy zawartości 11"/>
          <p:cNvSpPr>
            <a:spLocks noGrp="1"/>
          </p:cNvSpPr>
          <p:nvPr>
            <p:ph sz="half" idx="1"/>
          </p:nvPr>
        </p:nvSpPr>
        <p:spPr>
          <a:xfrm>
            <a:off x="457200" y="1600200"/>
            <a:ext cx="4618856" cy="4525963"/>
          </a:xfrm>
        </p:spPr>
        <p:txBody>
          <a:bodyPr>
            <a:normAutofit fontScale="55000" lnSpcReduction="20000"/>
          </a:bodyPr>
          <a:lstStyle/>
          <a:p>
            <a:pPr marL="0" indent="0" algn="just">
              <a:buNone/>
            </a:pPr>
            <a:r>
              <a:rPr lang="pl-PL" sz="3300" b="1" dirty="0"/>
              <a:t>OPIS: </a:t>
            </a:r>
            <a:endParaRPr lang="pl-PL" sz="3300" dirty="0"/>
          </a:p>
          <a:p>
            <a:pPr marL="0" indent="0" algn="just">
              <a:buNone/>
            </a:pPr>
            <a:r>
              <a:rPr lang="pl-PL" sz="3300" dirty="0"/>
              <a:t>Opakowanie z tektury falistej </a:t>
            </a:r>
            <a:r>
              <a:rPr lang="pl-PL" sz="3300" dirty="0" err="1"/>
              <a:t>Smurfit</a:t>
            </a:r>
            <a:r>
              <a:rPr lang="pl-PL" sz="3300" dirty="0"/>
              <a:t> Kappa ETT w naturalnej barwie z jednokolorowym nadrukiem </a:t>
            </a:r>
            <a:r>
              <a:rPr lang="pl-PL" sz="3300" dirty="0" err="1"/>
              <a:t>flexo</a:t>
            </a:r>
            <a:r>
              <a:rPr lang="pl-PL" sz="3300" dirty="0"/>
              <a:t> – farby wodne.</a:t>
            </a:r>
          </a:p>
          <a:p>
            <a:pPr marL="0" indent="0" algn="just">
              <a:buNone/>
            </a:pPr>
            <a:r>
              <a:rPr lang="pl-PL" sz="3300" dirty="0"/>
              <a:t>Dostępne w dwóch wariantach wielkościowych, w zależności od gabarytu sadzonki (forma ukorzenienia i wysokość sadzonki).</a:t>
            </a:r>
          </a:p>
          <a:p>
            <a:pPr marL="0" indent="0" algn="just">
              <a:buNone/>
            </a:pPr>
            <a:r>
              <a:rPr lang="pl-PL" sz="3300" dirty="0"/>
              <a:t>Wygodna rączka i zabezpieczone ukorzenienie.</a:t>
            </a:r>
          </a:p>
          <a:p>
            <a:pPr marL="0" indent="0" algn="just">
              <a:buNone/>
            </a:pPr>
            <a:r>
              <a:rPr lang="pl-PL" sz="3300" dirty="0"/>
              <a:t>Produkt służy do ekspozycji oraz sprzedaży sadzonki. Sama hodowla roślin odbywa się w doniczkach produkcyjnych, które pozostają w szkółce do wielorazowego użytku.</a:t>
            </a:r>
          </a:p>
          <a:p>
            <a:pPr marL="0" indent="0" algn="just">
              <a:buNone/>
            </a:pPr>
            <a:r>
              <a:rPr lang="pl-PL" sz="3300" dirty="0"/>
              <a:t>Opakowanie poręczne i atrakcyjne w formie dla sadzonek drzew i krzewów jakie w akcjach społecznościowych i promocyjnych organizuje np. Przedsiębiorstwo Lasy Państwowe.</a:t>
            </a:r>
          </a:p>
          <a:p>
            <a:pPr marL="0" indent="0">
              <a:buNone/>
            </a:pPr>
            <a:endParaRPr lang="pl-PL"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1568" y="185288"/>
            <a:ext cx="1584176" cy="11251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6820" y="6024240"/>
            <a:ext cx="3127180" cy="792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51920" y="5929316"/>
            <a:ext cx="2264189" cy="9286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4" name="Picture 2"/>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bwMode="auto">
          <a:xfrm>
            <a:off x="5508104" y="1700808"/>
            <a:ext cx="3273421" cy="3589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3108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ytuł 1"/>
          <p:cNvSpPr>
            <a:spLocks noGrp="1"/>
          </p:cNvSpPr>
          <p:nvPr>
            <p:ph type="title"/>
          </p:nvPr>
        </p:nvSpPr>
        <p:spPr>
          <a:xfrm>
            <a:off x="1907704" y="274638"/>
            <a:ext cx="6779096" cy="1354162"/>
          </a:xfrm>
        </p:spPr>
        <p:txBody>
          <a:bodyPr>
            <a:normAutofit fontScale="90000"/>
          </a:bodyPr>
          <a:lstStyle/>
          <a:p>
            <a:r>
              <a:rPr lang="pl-PL" sz="2200" b="1" dirty="0"/>
              <a:t>Produkt nr 21:  </a:t>
            </a:r>
            <a:r>
              <a:rPr lang="pl-PL" sz="2200" b="1" i="1" dirty="0">
                <a:solidFill>
                  <a:srgbClr val="FF0000"/>
                </a:solidFill>
              </a:rPr>
              <a:t> </a:t>
            </a:r>
            <a:br>
              <a:rPr lang="pl-PL" sz="2200" b="1" dirty="0"/>
            </a:br>
            <a:r>
              <a:rPr lang="pl-PL" sz="2200" b="1" dirty="0"/>
              <a:t>Domowy utylizator resztek kuchennych </a:t>
            </a:r>
            <a:br>
              <a:rPr lang="pl-PL" sz="2200" b="1" dirty="0"/>
            </a:br>
            <a:r>
              <a:rPr lang="pl-PL" sz="2200" b="1" dirty="0"/>
              <a:t>- „SMART BUCKET - SMARTCARA”</a:t>
            </a:r>
            <a:br>
              <a:rPr lang="pl-PL" sz="2200" b="1" dirty="0"/>
            </a:br>
            <a:r>
              <a:rPr lang="pl-PL" sz="2200" b="1" dirty="0"/>
              <a:t>INTEREKO BARBARA NIEMIEC - FALKUS</a:t>
            </a:r>
            <a:br>
              <a:rPr lang="pl-PL" sz="2200" b="1" dirty="0"/>
            </a:br>
            <a:r>
              <a:rPr lang="pl-PL" sz="1600" b="1" dirty="0"/>
              <a:t>	</a:t>
            </a:r>
          </a:p>
        </p:txBody>
      </p:sp>
      <p:sp>
        <p:nvSpPr>
          <p:cNvPr id="12" name="Symbol zastępczy zawartości 11"/>
          <p:cNvSpPr>
            <a:spLocks noGrp="1"/>
          </p:cNvSpPr>
          <p:nvPr>
            <p:ph sz="half" idx="1"/>
          </p:nvPr>
        </p:nvSpPr>
        <p:spPr>
          <a:xfrm>
            <a:off x="211568" y="1600200"/>
            <a:ext cx="5584568" cy="4329115"/>
          </a:xfrm>
        </p:spPr>
        <p:txBody>
          <a:bodyPr>
            <a:normAutofit fontScale="25000" lnSpcReduction="20000"/>
          </a:bodyPr>
          <a:lstStyle/>
          <a:p>
            <a:pPr marL="0" indent="0" algn="just">
              <a:buNone/>
            </a:pPr>
            <a:r>
              <a:rPr lang="pl-PL" sz="7200" b="1" dirty="0"/>
              <a:t>OPIS: </a:t>
            </a:r>
            <a:endParaRPr lang="pl-PL" sz="7200" dirty="0"/>
          </a:p>
          <a:p>
            <a:pPr marL="0" indent="0" algn="just">
              <a:buNone/>
            </a:pPr>
            <a:r>
              <a:rPr lang="pl-PL" sz="7200" dirty="0"/>
              <a:t>Domowy utylizator resztek kuchennych, to urządzenie które pozwala na przetworzenie w warunkach domowych wszelkich resztek kuchennych od ogryzka, aż po pozostałości  z ryb i drobiu w tym kości, skóry, resztki mięsa, makaron, ryż, owoce i warzywa, itp.</a:t>
            </a:r>
          </a:p>
          <a:p>
            <a:pPr marL="0" indent="0" algn="just">
              <a:buNone/>
            </a:pPr>
            <a:r>
              <a:rPr lang="pl-PL" sz="7200" dirty="0"/>
              <a:t>Urządzenie dzięki swej konstrukcji i zastosowaniu bardzo dużej mocy pozwala na zmielenie, zmieszania oraz co najważniejsze pozbawienie wszelkich nieprzyjemnych zapachów, jak również wysuszenie i redukcję objętości  do nawet 90% w czasie do 3 godzin w/w odpadów. Zastosowane w nim systemy podgrzewania, chłodzenia oraz potrójnej filtracji za pomocą filtra węglowego umożliwia ograniczenie objętości odpadów kuchennych poprzez wysuszenie – redukcję wody i odorów o 90% ich całkowitej masy. Produkt nadaje się do użytku w gospodarstwach domowych i zasilany jest zwykłą energią elektryczną 230v / 50hz. </a:t>
            </a:r>
          </a:p>
          <a:p>
            <a:pPr marL="0" indent="0">
              <a:buNone/>
            </a:pPr>
            <a:endParaRPr lang="pl-PL"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1568" y="185288"/>
            <a:ext cx="1584176" cy="11251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6820" y="6024240"/>
            <a:ext cx="3127180" cy="792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51920" y="5929316"/>
            <a:ext cx="2264189" cy="9286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ymbol zastępczy zawartości 3"/>
          <p:cNvSpPr>
            <a:spLocks noGrp="1"/>
          </p:cNvSpPr>
          <p:nvPr>
            <p:ph sz="half" idx="2"/>
          </p:nvPr>
        </p:nvSpPr>
        <p:spPr/>
        <p:txBody>
          <a:bodyPr>
            <a:normAutofit fontScale="25000" lnSpcReduction="20000"/>
          </a:bodyPr>
          <a:lstStyle/>
          <a:p>
            <a:pPr marL="0" indent="0">
              <a:buNone/>
            </a:pPr>
            <a:r>
              <a:rPr lang="pl-PL" dirty="0"/>
              <a:t> </a:t>
            </a:r>
          </a:p>
        </p:txBody>
      </p:sp>
      <p:pic>
        <p:nvPicPr>
          <p:cNvPr id="8" name="Obraz 7"/>
          <p:cNvPicPr/>
          <p:nvPr/>
        </p:nvPicPr>
        <p:blipFill>
          <a:blip r:embed="rId5">
            <a:extLst>
              <a:ext uri="{28A0092B-C50C-407E-A947-70E740481C1C}">
                <a14:useLocalDpi xmlns:a14="http://schemas.microsoft.com/office/drawing/2010/main" val="0"/>
              </a:ext>
            </a:extLst>
          </a:blip>
          <a:srcRect/>
          <a:stretch>
            <a:fillRect/>
          </a:stretch>
        </p:blipFill>
        <p:spPr bwMode="auto">
          <a:xfrm>
            <a:off x="6143640" y="1939290"/>
            <a:ext cx="2353945" cy="2979420"/>
          </a:xfrm>
          <a:prstGeom prst="rect">
            <a:avLst/>
          </a:prstGeom>
          <a:noFill/>
          <a:ln>
            <a:noFill/>
          </a:ln>
        </p:spPr>
      </p:pic>
    </p:spTree>
    <p:extLst>
      <p:ext uri="{BB962C8B-B14F-4D97-AF65-F5344CB8AC3E}">
        <p14:creationId xmlns:p14="http://schemas.microsoft.com/office/powerpoint/2010/main" val="39750411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ytuł 1"/>
          <p:cNvSpPr>
            <a:spLocks noGrp="1"/>
          </p:cNvSpPr>
          <p:nvPr>
            <p:ph type="title"/>
          </p:nvPr>
        </p:nvSpPr>
        <p:spPr>
          <a:xfrm>
            <a:off x="1907704" y="274638"/>
            <a:ext cx="6779096" cy="1143000"/>
          </a:xfrm>
        </p:spPr>
        <p:txBody>
          <a:bodyPr>
            <a:noAutofit/>
          </a:bodyPr>
          <a:lstStyle/>
          <a:p>
            <a:r>
              <a:rPr lang="pl-PL" sz="2000" b="1" dirty="0"/>
              <a:t>Produkt nr: 22</a:t>
            </a:r>
            <a:br>
              <a:rPr lang="pl-PL" sz="2000" b="1" dirty="0"/>
            </a:br>
            <a:r>
              <a:rPr lang="pl-PL" sz="2000" b="1" dirty="0" err="1"/>
              <a:t>Packoorang</a:t>
            </a:r>
            <a:r>
              <a:rPr lang="pl-PL" sz="2000" b="1" dirty="0"/>
              <a:t> – wielorazowa torba wysyłkowa</a:t>
            </a:r>
            <a:br>
              <a:rPr lang="pl-PL" sz="2000" b="1" dirty="0"/>
            </a:br>
            <a:r>
              <a:rPr lang="pl-PL" sz="2000" b="1" dirty="0"/>
              <a:t>ANNA DESOGUS</a:t>
            </a:r>
          </a:p>
        </p:txBody>
      </p:sp>
      <p:sp>
        <p:nvSpPr>
          <p:cNvPr id="12" name="Symbol zastępczy zawartości 11"/>
          <p:cNvSpPr>
            <a:spLocks noGrp="1"/>
          </p:cNvSpPr>
          <p:nvPr>
            <p:ph sz="half" idx="1"/>
          </p:nvPr>
        </p:nvSpPr>
        <p:spPr>
          <a:xfrm>
            <a:off x="211568" y="1310462"/>
            <a:ext cx="8680912" cy="4525963"/>
          </a:xfrm>
        </p:spPr>
        <p:txBody>
          <a:bodyPr>
            <a:noAutofit/>
          </a:bodyPr>
          <a:lstStyle/>
          <a:p>
            <a:pPr marL="0" indent="0">
              <a:buNone/>
            </a:pPr>
            <a:r>
              <a:rPr lang="pl-PL" sz="1800" b="1" dirty="0"/>
              <a:t>OPIS: </a:t>
            </a:r>
            <a:endParaRPr lang="pl-PL" sz="1800" dirty="0"/>
          </a:p>
          <a:p>
            <a:pPr marL="0" indent="0">
              <a:buNone/>
            </a:pPr>
            <a:r>
              <a:rPr lang="pl-PL" sz="1800" dirty="0" err="1"/>
              <a:t>Packoorang</a:t>
            </a:r>
            <a:r>
              <a:rPr lang="pl-PL" sz="1800" dirty="0"/>
              <a:t> to wielorazowa torba wysyłkowa zastępująca jednorazowe opakowania. Torba może być używana w następujących kontekstach: wysyłki wewnątrz firmy, wysyłki pomiędzy firmami, B2B, wysyłki do klientów indywidualnych (online / </a:t>
            </a:r>
            <a:r>
              <a:rPr lang="pl-PL" sz="1800" dirty="0" err="1"/>
              <a:t>ecommerce</a:t>
            </a:r>
            <a:r>
              <a:rPr lang="pl-PL" sz="1800" dirty="0"/>
              <a:t>)</a:t>
            </a:r>
          </a:p>
          <a:p>
            <a:pPr marL="0" indent="0">
              <a:buNone/>
            </a:pPr>
            <a:r>
              <a:rPr lang="pl-PL" sz="1800" dirty="0"/>
              <a:t> Nie ma potrzeby wykorzystywania wypełniaczy, jak bąbelkowa folia czy też styropianowy groszek, gdyż torbę zwija się tak by dopasowała się do zawartości – nie ma w środku wolnego miejsca i to co wewnątrz jest dodatkowo ochronione.</a:t>
            </a:r>
          </a:p>
          <a:p>
            <a:pPr marL="0" indent="0" algn="just">
              <a:buNone/>
            </a:pPr>
            <a:r>
              <a:rPr lang="pl-PL" sz="1800" dirty="0"/>
              <a:t>				Zasady działania torby w </a:t>
            </a:r>
            <a:r>
              <a:rPr lang="pl-PL" sz="1800" dirty="0" err="1"/>
              <a:t>ecommerce</a:t>
            </a:r>
            <a:r>
              <a:rPr lang="pl-PL" sz="1800" dirty="0"/>
              <a:t>:</a:t>
            </a:r>
          </a:p>
          <a:p>
            <a:pPr marL="0" indent="0" algn="just">
              <a:buNone/>
            </a:pPr>
            <a:r>
              <a:rPr lang="pl-PL" sz="1800" dirty="0"/>
              <a:t>				- przy zakupie klient ma opcje opakowania 					wielorazowego i uiszcza kaucje</a:t>
            </a:r>
          </a:p>
          <a:p>
            <a:pPr marL="0" indent="0" algn="just">
              <a:buNone/>
            </a:pPr>
            <a:r>
              <a:rPr lang="pl-PL" sz="1800" dirty="0"/>
              <a:t>				- po otrzymaniu produktu klient oddaje </a:t>
            </a:r>
            <a:r>
              <a:rPr lang="pl-PL" sz="1800" dirty="0" err="1"/>
              <a:t>torbe</a:t>
            </a:r>
            <a:r>
              <a:rPr lang="pl-PL" sz="1800" dirty="0"/>
              <a:t> i 					otrzymuje z powrotem kaucje (oraz np. punkty 					lojalnościowe bądź inny bonus)</a:t>
            </a:r>
          </a:p>
          <a:p>
            <a:pPr marL="0" indent="0" algn="just">
              <a:buNone/>
            </a:pPr>
            <a:r>
              <a:rPr lang="pl-PL" sz="1800" dirty="0"/>
              <a:t>				- torba jest sprawdzana, myta i wraca do obiegu – 				może być tak wykorzystana co najmniej 100 razy! </a:t>
            </a: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1568" y="185288"/>
            <a:ext cx="1584176" cy="11251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6820" y="6024240"/>
            <a:ext cx="3127180" cy="792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51920" y="5929316"/>
            <a:ext cx="2264189" cy="9286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bwMode="auto">
          <a:xfrm>
            <a:off x="211568" y="3987034"/>
            <a:ext cx="3640352" cy="2659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10433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ytuł 1"/>
          <p:cNvSpPr>
            <a:spLocks noGrp="1"/>
          </p:cNvSpPr>
          <p:nvPr>
            <p:ph type="title"/>
          </p:nvPr>
        </p:nvSpPr>
        <p:spPr>
          <a:xfrm>
            <a:off x="1907704" y="274638"/>
            <a:ext cx="6779096" cy="1143000"/>
          </a:xfrm>
        </p:spPr>
        <p:txBody>
          <a:bodyPr>
            <a:normAutofit/>
          </a:bodyPr>
          <a:lstStyle/>
          <a:p>
            <a:r>
              <a:rPr lang="pl-PL" sz="2000" b="1" dirty="0"/>
              <a:t>Produkt nr: 23 </a:t>
            </a:r>
            <a:br>
              <a:rPr lang="pl-PL" sz="2000" b="1" dirty="0"/>
            </a:br>
            <a:r>
              <a:rPr lang="pl-PL" sz="2000" b="1" dirty="0"/>
              <a:t>Kurtyna akustyczna wzór </a:t>
            </a:r>
            <a:r>
              <a:rPr lang="pl-PL" sz="2000" b="1" dirty="0" err="1"/>
              <a:t>Checker</a:t>
            </a:r>
            <a:br>
              <a:rPr lang="pl-PL" sz="2000" b="1" dirty="0"/>
            </a:br>
            <a:r>
              <a:rPr lang="pl-PL" sz="2000" b="1" dirty="0" err="1"/>
              <a:t>NoEcho</a:t>
            </a:r>
            <a:r>
              <a:rPr lang="pl-PL" sz="2000" b="1" dirty="0"/>
              <a:t> Spółka z ograniczoną odpowiedzialnością </a:t>
            </a:r>
          </a:p>
        </p:txBody>
      </p:sp>
      <p:sp>
        <p:nvSpPr>
          <p:cNvPr id="12" name="Symbol zastępczy zawartości 11"/>
          <p:cNvSpPr>
            <a:spLocks noGrp="1"/>
          </p:cNvSpPr>
          <p:nvPr>
            <p:ph sz="half" idx="1"/>
          </p:nvPr>
        </p:nvSpPr>
        <p:spPr>
          <a:xfrm>
            <a:off x="467544" y="1628800"/>
            <a:ext cx="4038600" cy="4525963"/>
          </a:xfrm>
        </p:spPr>
        <p:txBody>
          <a:bodyPr>
            <a:normAutofit/>
          </a:bodyPr>
          <a:lstStyle/>
          <a:p>
            <a:pPr marL="0" indent="0" algn="just">
              <a:buNone/>
            </a:pPr>
            <a:r>
              <a:rPr lang="pl-PL" sz="1800" b="1" dirty="0"/>
              <a:t>OPIS: </a:t>
            </a:r>
            <a:endParaRPr lang="pl-PL" sz="1800" dirty="0"/>
          </a:p>
          <a:p>
            <a:pPr marL="0" indent="0" algn="just">
              <a:buNone/>
            </a:pPr>
            <a:r>
              <a:rPr lang="pl-PL" sz="1800" dirty="0" err="1"/>
              <a:t>Checker</a:t>
            </a:r>
            <a:r>
              <a:rPr lang="pl-PL" sz="1800" dirty="0"/>
              <a:t> to ażurowa kurtyna akustyczna. </a:t>
            </a:r>
          </a:p>
          <a:p>
            <a:pPr marL="0" indent="0" algn="just">
              <a:buNone/>
            </a:pPr>
            <a:r>
              <a:rPr lang="pl-PL" sz="1800" dirty="0"/>
              <a:t>Oprócz funkcji pochłaniania dźwięku, służy do wydzielenia stref we wnętrzu. Jest lekka i łatwa w montażu. Pozwala na przenikanie światła i daje nieograniczone możliwości personalizacji. Dostępna w 36 kolorach</a:t>
            </a:r>
            <a:r>
              <a:rPr lang="pl-PL" sz="1800" b="1" u="sng" dirty="0"/>
              <a:t>. </a:t>
            </a:r>
            <a:endParaRPr lang="pl-PL" sz="1800"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1568" y="185288"/>
            <a:ext cx="1584176" cy="11251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6820" y="6024240"/>
            <a:ext cx="3127180" cy="792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51920" y="5929316"/>
            <a:ext cx="2264189" cy="9286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bwMode="auto">
          <a:xfrm>
            <a:off x="5436096" y="1533175"/>
            <a:ext cx="2596396" cy="4491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842055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ytuł 1"/>
          <p:cNvSpPr>
            <a:spLocks noGrp="1"/>
          </p:cNvSpPr>
          <p:nvPr>
            <p:ph type="title"/>
          </p:nvPr>
        </p:nvSpPr>
        <p:spPr>
          <a:xfrm>
            <a:off x="1907704" y="274638"/>
            <a:ext cx="6779096" cy="1143000"/>
          </a:xfrm>
        </p:spPr>
        <p:txBody>
          <a:bodyPr>
            <a:noAutofit/>
          </a:bodyPr>
          <a:lstStyle/>
          <a:p>
            <a:r>
              <a:rPr lang="pl-PL" sz="2000" b="1" dirty="0"/>
              <a:t>Produkt nr: 24</a:t>
            </a:r>
            <a:br>
              <a:rPr lang="pl-PL" sz="2000" b="1" dirty="0"/>
            </a:br>
            <a:r>
              <a:rPr lang="pl-PL" sz="2000" b="1" dirty="0"/>
              <a:t>Panel ścienny akustyczny Kolekcja Duplex wzór Linea</a:t>
            </a:r>
            <a:br>
              <a:rPr lang="pl-PL" sz="2000" b="1" dirty="0"/>
            </a:br>
            <a:r>
              <a:rPr lang="pl-PL" sz="2000" b="1" dirty="0" err="1"/>
              <a:t>NoEcho</a:t>
            </a:r>
            <a:r>
              <a:rPr lang="pl-PL" sz="2000" b="1" dirty="0"/>
              <a:t> Spółka z ograniczoną odpowiedzialnością </a:t>
            </a:r>
          </a:p>
        </p:txBody>
      </p:sp>
      <p:sp>
        <p:nvSpPr>
          <p:cNvPr id="12" name="Symbol zastępczy zawartości 11"/>
          <p:cNvSpPr>
            <a:spLocks noGrp="1"/>
          </p:cNvSpPr>
          <p:nvPr>
            <p:ph sz="half" idx="1"/>
          </p:nvPr>
        </p:nvSpPr>
        <p:spPr>
          <a:xfrm>
            <a:off x="467544" y="1628800"/>
            <a:ext cx="4038600" cy="4525963"/>
          </a:xfrm>
        </p:spPr>
        <p:txBody>
          <a:bodyPr>
            <a:normAutofit/>
          </a:bodyPr>
          <a:lstStyle/>
          <a:p>
            <a:pPr marL="0" indent="0" algn="just">
              <a:buNone/>
            </a:pPr>
            <a:r>
              <a:rPr lang="pl-PL" sz="1800" b="1" dirty="0"/>
              <a:t>OPIS: </a:t>
            </a:r>
            <a:endParaRPr lang="pl-PL" sz="1800" dirty="0"/>
          </a:p>
          <a:p>
            <a:pPr marL="0" indent="0" algn="just">
              <a:buNone/>
            </a:pPr>
            <a:r>
              <a:rPr lang="pl-PL" sz="1800" dirty="0"/>
              <a:t>Duplex to kolekcja wielkoformatowych paneli.</a:t>
            </a:r>
          </a:p>
          <a:p>
            <a:pPr marL="0" indent="0" algn="just">
              <a:buNone/>
            </a:pPr>
            <a:r>
              <a:rPr lang="pl-PL" sz="1800" dirty="0"/>
              <a:t>Panel składa się z dwóch warstw a oryginalne, liniowe wzory, dowolne połączenie kolorystyczne tworzą głęboki efekt 3d.</a:t>
            </a:r>
          </a:p>
          <a:p>
            <a:pPr marL="0" indent="0" algn="just">
              <a:buNone/>
            </a:pPr>
            <a:r>
              <a:rPr lang="pl-PL" sz="1800" dirty="0"/>
              <a:t>Wysoki współczynnik pochłaniania dźwięku, trwałość, trudnopalność, ekologia a do tego nietuzinkowy design pozwalają na stworzenie efektownych aranżacji. </a:t>
            </a: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1568" y="185288"/>
            <a:ext cx="1584176" cy="11251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6820" y="6024240"/>
            <a:ext cx="3127180" cy="792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51920" y="5929316"/>
            <a:ext cx="2264189" cy="9286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4" name="Picture 2"/>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bwMode="auto">
          <a:xfrm>
            <a:off x="5364088" y="1783692"/>
            <a:ext cx="2448272" cy="3906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90085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ytuł 1"/>
          <p:cNvSpPr>
            <a:spLocks noGrp="1"/>
          </p:cNvSpPr>
          <p:nvPr>
            <p:ph type="title"/>
          </p:nvPr>
        </p:nvSpPr>
        <p:spPr>
          <a:xfrm>
            <a:off x="1907704" y="274638"/>
            <a:ext cx="6779096" cy="1143000"/>
          </a:xfrm>
        </p:spPr>
        <p:txBody>
          <a:bodyPr>
            <a:noAutofit/>
          </a:bodyPr>
          <a:lstStyle/>
          <a:p>
            <a:r>
              <a:rPr lang="pl-PL" sz="2000" b="1" dirty="0"/>
              <a:t>Produkt nr: 25</a:t>
            </a:r>
            <a:br>
              <a:rPr lang="pl-PL" sz="2000" b="1" dirty="0"/>
            </a:br>
            <a:r>
              <a:rPr lang="pl-PL" sz="2000" b="1" dirty="0"/>
              <a:t>Panel akustyczny ścienny kolekcja Complete</a:t>
            </a:r>
            <a:br>
              <a:rPr lang="pl-PL" sz="2000" b="1" dirty="0"/>
            </a:br>
            <a:r>
              <a:rPr lang="pl-PL" sz="2000" b="1" dirty="0" err="1"/>
              <a:t>NoEcho</a:t>
            </a:r>
            <a:r>
              <a:rPr lang="pl-PL" sz="2000" b="1" dirty="0"/>
              <a:t> Spółka z ograniczoną odpowiedzialnością </a:t>
            </a:r>
          </a:p>
        </p:txBody>
      </p:sp>
      <p:sp>
        <p:nvSpPr>
          <p:cNvPr id="12" name="Symbol zastępczy zawartości 11"/>
          <p:cNvSpPr>
            <a:spLocks noGrp="1"/>
          </p:cNvSpPr>
          <p:nvPr>
            <p:ph sz="half" idx="1"/>
          </p:nvPr>
        </p:nvSpPr>
        <p:spPr>
          <a:xfrm>
            <a:off x="467544" y="1628801"/>
            <a:ext cx="4248472" cy="3672407"/>
          </a:xfrm>
        </p:spPr>
        <p:txBody>
          <a:bodyPr>
            <a:normAutofit fontScale="92500" lnSpcReduction="10000"/>
          </a:bodyPr>
          <a:lstStyle/>
          <a:p>
            <a:pPr marL="0" indent="0" algn="just">
              <a:buNone/>
            </a:pPr>
            <a:r>
              <a:rPr lang="pl-PL" sz="1900" b="1" dirty="0"/>
              <a:t>OPIS: </a:t>
            </a:r>
            <a:endParaRPr lang="pl-PL" sz="1900" dirty="0"/>
          </a:p>
          <a:p>
            <a:pPr marL="0" indent="0" algn="just">
              <a:buNone/>
            </a:pPr>
            <a:r>
              <a:rPr lang="pl-PL" sz="1900" dirty="0"/>
              <a:t>Complete to seria wielkoformatowych paneli akustycznych z filcu PET. </a:t>
            </a:r>
          </a:p>
          <a:p>
            <a:pPr marL="0" indent="0" algn="just">
              <a:buNone/>
            </a:pPr>
            <a:r>
              <a:rPr lang="pl-PL" sz="1900" dirty="0"/>
              <a:t>Modułowe panele Complete oferowane są w 36 kolorach; można je łączyć w pionie lub w poziomie, ponadto dostępne są też wzory z ryflowaniem, które są subtelnym, dekoracyjnym akcentem we wnętrzu. Z uwagi na duży format, są one najczęściej wybierane do wyciszania całych ścian np. w salach konferencyjnych. Wyciszają pomieszczenie Tworząc przyjazne środowisko do pracy. </a:t>
            </a:r>
          </a:p>
          <a:p>
            <a:pPr marL="0" indent="0">
              <a:buNone/>
            </a:pPr>
            <a:endParaRPr lang="pl-PL"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1568" y="185288"/>
            <a:ext cx="1584176" cy="11251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6820" y="6024240"/>
            <a:ext cx="3127180" cy="792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51920" y="5929316"/>
            <a:ext cx="2264189" cy="9286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2" name="Picture 2"/>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bwMode="auto">
          <a:xfrm>
            <a:off x="4860032" y="1700808"/>
            <a:ext cx="4176464" cy="3384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72383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ytuł 1"/>
          <p:cNvSpPr>
            <a:spLocks noGrp="1"/>
          </p:cNvSpPr>
          <p:nvPr>
            <p:ph type="title"/>
          </p:nvPr>
        </p:nvSpPr>
        <p:spPr>
          <a:xfrm>
            <a:off x="1907704" y="274638"/>
            <a:ext cx="6779096" cy="1143000"/>
          </a:xfrm>
        </p:spPr>
        <p:txBody>
          <a:bodyPr>
            <a:noAutofit/>
          </a:bodyPr>
          <a:lstStyle/>
          <a:p>
            <a:r>
              <a:rPr lang="pl-PL" sz="2000" b="1" dirty="0"/>
              <a:t>Produkt nr: 26</a:t>
            </a:r>
            <a:br>
              <a:rPr lang="pl-PL" sz="2000" b="1" dirty="0"/>
            </a:br>
            <a:r>
              <a:rPr lang="pl-PL" sz="2000" b="1" dirty="0"/>
              <a:t>Eco Line – seria produktów ekologicznych </a:t>
            </a:r>
            <a:br>
              <a:rPr lang="pl-PL" sz="2000" b="1" dirty="0"/>
            </a:br>
            <a:r>
              <a:rPr lang="en-US" sz="2000" b="1" dirty="0"/>
              <a:t>Gold Drop</a:t>
            </a:r>
            <a:r>
              <a:rPr lang="pl-PL" sz="2000" b="1" dirty="0"/>
              <a:t> S</a:t>
            </a:r>
            <a:r>
              <a:rPr lang="en-US" sz="2000" b="1" dirty="0"/>
              <a:t>p.</a:t>
            </a:r>
            <a:r>
              <a:rPr lang="pl-PL" sz="2000" b="1" dirty="0"/>
              <a:t> </a:t>
            </a:r>
            <a:r>
              <a:rPr lang="en-US" sz="2000" b="1" dirty="0"/>
              <a:t>z o.o</a:t>
            </a:r>
            <a:r>
              <a:rPr lang="pl-PL" sz="2000" b="1" dirty="0"/>
              <a:t>. </a:t>
            </a:r>
          </a:p>
        </p:txBody>
      </p:sp>
      <p:sp>
        <p:nvSpPr>
          <p:cNvPr id="12" name="Symbol zastępczy zawartości 11"/>
          <p:cNvSpPr>
            <a:spLocks noGrp="1"/>
          </p:cNvSpPr>
          <p:nvPr>
            <p:ph sz="half" idx="1"/>
          </p:nvPr>
        </p:nvSpPr>
        <p:spPr>
          <a:xfrm>
            <a:off x="467544" y="1628801"/>
            <a:ext cx="4516470" cy="4104455"/>
          </a:xfrm>
        </p:spPr>
        <p:txBody>
          <a:bodyPr>
            <a:noAutofit/>
          </a:bodyPr>
          <a:lstStyle/>
          <a:p>
            <a:pPr marL="0" indent="0" algn="just">
              <a:buNone/>
            </a:pPr>
            <a:r>
              <a:rPr lang="pl-PL" sz="1800" b="1" dirty="0"/>
              <a:t>OPIS: </a:t>
            </a:r>
            <a:endParaRPr lang="pl-PL" sz="1800" dirty="0"/>
          </a:p>
          <a:p>
            <a:pPr marL="0" indent="0" algn="just">
              <a:buNone/>
            </a:pPr>
            <a:r>
              <a:rPr lang="pl-PL" sz="1800" dirty="0"/>
              <a:t>Receptury ekologicznych produktów czyszczących oparte są na surowcach pochodzenia naturalnego, które poddane bardzo rygorystycznym wymaganiom zapewniają, że produkt jest przyjazny dla środowiska.</a:t>
            </a:r>
          </a:p>
          <a:p>
            <a:pPr marL="0" indent="0" algn="just">
              <a:buNone/>
            </a:pPr>
            <a:r>
              <a:rPr lang="pl-PL" sz="1800" dirty="0"/>
              <a:t>DELIKATNY ZAPACH </a:t>
            </a:r>
          </a:p>
          <a:p>
            <a:pPr marL="0" indent="0" algn="just">
              <a:buNone/>
            </a:pPr>
            <a:r>
              <a:rPr lang="pl-PL" sz="1800" dirty="0"/>
              <a:t>Specjalne kompozycje zapachowe nadają produktom delikatny i przyjemny zapach.</a:t>
            </a:r>
            <a:br>
              <a:rPr lang="pl-PL" sz="1800" dirty="0"/>
            </a:br>
            <a:endParaRPr lang="pl-PL" sz="1800"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1568" y="185288"/>
            <a:ext cx="1584176" cy="11251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6820" y="6024240"/>
            <a:ext cx="3127180" cy="792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51920" y="5929316"/>
            <a:ext cx="2264189" cy="9286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Grp="1" noChangeAspect="1" noChangeArrowheads="1"/>
          </p:cNvPicPr>
          <p:nvPr>
            <p:ph sz="half" idx="2"/>
          </p:nvPr>
        </p:nvPicPr>
        <p:blipFill>
          <a:blip r:embed="rId5" cstate="print">
            <a:extLst>
              <a:ext uri="{28A0092B-C50C-407E-A947-70E740481C1C}">
                <a14:useLocalDpi xmlns:a14="http://schemas.microsoft.com/office/drawing/2010/main" val="0"/>
              </a:ext>
            </a:extLst>
          </a:blip>
          <a:srcRect/>
          <a:stretch>
            <a:fillRect/>
          </a:stretch>
        </p:blipFill>
        <p:spPr bwMode="auto">
          <a:xfrm>
            <a:off x="5002270" y="1772816"/>
            <a:ext cx="4038600" cy="1847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61778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ytuł 1"/>
          <p:cNvSpPr>
            <a:spLocks noGrp="1"/>
          </p:cNvSpPr>
          <p:nvPr>
            <p:ph type="title"/>
          </p:nvPr>
        </p:nvSpPr>
        <p:spPr>
          <a:xfrm>
            <a:off x="1907704" y="274638"/>
            <a:ext cx="6779096" cy="1143000"/>
          </a:xfrm>
        </p:spPr>
        <p:txBody>
          <a:bodyPr>
            <a:noAutofit/>
          </a:bodyPr>
          <a:lstStyle/>
          <a:p>
            <a:r>
              <a:rPr lang="pl-PL" sz="2000" b="1" dirty="0"/>
              <a:t>Produkt nr: 26</a:t>
            </a:r>
            <a:br>
              <a:rPr lang="pl-PL" sz="2000" b="1" dirty="0"/>
            </a:br>
            <a:r>
              <a:rPr lang="pl-PL" sz="2000" b="1" dirty="0"/>
              <a:t>Eco Line – seria produktów ekologicznych </a:t>
            </a:r>
            <a:br>
              <a:rPr lang="pl-PL" sz="2000" b="1" dirty="0"/>
            </a:br>
            <a:r>
              <a:rPr lang="en-US" sz="2000" b="1" dirty="0"/>
              <a:t>Gold Drop</a:t>
            </a:r>
            <a:r>
              <a:rPr lang="pl-PL" sz="2000" b="1" dirty="0"/>
              <a:t> S</a:t>
            </a:r>
            <a:r>
              <a:rPr lang="en-US" sz="2000" b="1" dirty="0"/>
              <a:t>p.</a:t>
            </a:r>
            <a:r>
              <a:rPr lang="pl-PL" sz="2000" b="1" dirty="0"/>
              <a:t> </a:t>
            </a:r>
            <a:r>
              <a:rPr lang="en-US" sz="2000" b="1" dirty="0"/>
              <a:t>z o.o</a:t>
            </a:r>
            <a:r>
              <a:rPr lang="pl-PL" sz="2000" b="1" dirty="0"/>
              <a:t>. </a:t>
            </a:r>
          </a:p>
        </p:txBody>
      </p:sp>
      <p:sp>
        <p:nvSpPr>
          <p:cNvPr id="12" name="Symbol zastępczy zawartości 11"/>
          <p:cNvSpPr>
            <a:spLocks noGrp="1"/>
          </p:cNvSpPr>
          <p:nvPr>
            <p:ph sz="half" idx="1"/>
          </p:nvPr>
        </p:nvSpPr>
        <p:spPr>
          <a:xfrm>
            <a:off x="467544" y="1628801"/>
            <a:ext cx="8136904" cy="3960439"/>
          </a:xfrm>
        </p:spPr>
        <p:txBody>
          <a:bodyPr>
            <a:normAutofit fontScale="40000" lnSpcReduction="20000"/>
          </a:bodyPr>
          <a:lstStyle/>
          <a:p>
            <a:pPr marL="0" indent="0" algn="just">
              <a:buNone/>
            </a:pPr>
            <a:r>
              <a:rPr lang="pl-PL" sz="4500" dirty="0"/>
              <a:t>SUROWCE</a:t>
            </a:r>
          </a:p>
          <a:p>
            <a:pPr marL="0" indent="0" algn="just">
              <a:buNone/>
            </a:pPr>
            <a:r>
              <a:rPr lang="pl-PL" sz="4500" dirty="0"/>
              <a:t>Odpowiednio dobrane surowce zapewniają wysoką skuteczność czyszczenia jak również zminimalizowane oddziaływanie na środowisko. Użyte do produkcji surowce ulegają  biodegradacji tlenowej i beztlenowej. Ponadto są to produkty bez barwników, a użyte łagodne konserwanty skutecznie je zabezpieczają.</a:t>
            </a:r>
          </a:p>
          <a:p>
            <a:pPr marL="0" indent="0" algn="just">
              <a:buNone/>
            </a:pPr>
            <a:r>
              <a:rPr lang="pl-PL" sz="4500" dirty="0"/>
              <a:t>WYSOKA SKUTECZNOŚĆ</a:t>
            </a:r>
          </a:p>
          <a:p>
            <a:pPr marL="0" indent="0" algn="just">
              <a:buNone/>
            </a:pPr>
            <a:r>
              <a:rPr lang="pl-PL" sz="4500" dirty="0"/>
              <a:t>Dedykowane formuły sprawiają, że produkty są skuteczne w działaniu i usuwają nawet bardzo trudne zabrudzenia, co potwierdzają pozytywne opinie naszych Klientów.</a:t>
            </a:r>
          </a:p>
          <a:p>
            <a:pPr marL="0" indent="0" algn="just">
              <a:buNone/>
            </a:pPr>
            <a:r>
              <a:rPr lang="pl-PL" sz="4500" dirty="0"/>
              <a:t>PRZYJAZNA WEGANOM</a:t>
            </a:r>
          </a:p>
          <a:p>
            <a:pPr marL="0" indent="0" algn="just">
              <a:buNone/>
            </a:pPr>
            <a:r>
              <a:rPr lang="pl-PL" sz="4500" dirty="0"/>
              <a:t>Seria Eco Line jest przyjazna weganom, gdyż nie zawiera surowców pochodzenia zwierzęcego oraz nie jest testowana na zwierzętach.</a:t>
            </a:r>
          </a:p>
          <a:p>
            <a:pPr marL="0" indent="0" algn="just">
              <a:buNone/>
            </a:pPr>
            <a:r>
              <a:rPr lang="pl-PL" sz="4500" dirty="0"/>
              <a:t>RECYKLING</a:t>
            </a:r>
          </a:p>
          <a:p>
            <a:pPr marL="0" indent="0" algn="just">
              <a:buNone/>
            </a:pPr>
            <a:r>
              <a:rPr lang="pl-PL" sz="4500" dirty="0"/>
              <a:t>Wszystkie elementy opakowań nadają się do recyklingu. Obecne trwają prace nad wprowadzeniem opakowań pochodzących z surowców wtórnych /RPET, RHDPE/.</a:t>
            </a:r>
          </a:p>
          <a:p>
            <a:pPr marL="0" indent="0">
              <a:buNone/>
            </a:pPr>
            <a:endParaRPr lang="pl-PL"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1568" y="185288"/>
            <a:ext cx="1584176" cy="11251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6820" y="6024240"/>
            <a:ext cx="3127180" cy="792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51920" y="5929316"/>
            <a:ext cx="2264189" cy="9286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93117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907704" y="274638"/>
            <a:ext cx="6779096" cy="1426170"/>
          </a:xfrm>
        </p:spPr>
        <p:txBody>
          <a:bodyPr>
            <a:noAutofit/>
          </a:bodyPr>
          <a:lstStyle/>
          <a:p>
            <a:pPr lvl="0"/>
            <a:r>
              <a:rPr lang="pl-PL" sz="2000" b="1" dirty="0"/>
              <a:t>Produkt nr 2:</a:t>
            </a:r>
            <a:br>
              <a:rPr lang="pl-PL" sz="2000" b="1" dirty="0"/>
            </a:br>
            <a:r>
              <a:rPr lang="pl-PL" sz="2000" b="1" dirty="0"/>
              <a:t>Produkcja nowoczesnego materiału kompozytowego </a:t>
            </a:r>
            <a:br>
              <a:rPr lang="pl-PL" sz="2000" b="1" dirty="0"/>
            </a:br>
            <a:r>
              <a:rPr lang="pl-PL" sz="2000" b="1" dirty="0"/>
              <a:t>z surowców poprodukcyjnych</a:t>
            </a:r>
            <a:br>
              <a:rPr lang="pl-PL" sz="2000" b="1" dirty="0"/>
            </a:br>
            <a:r>
              <a:rPr lang="pl-PL" sz="2000" b="1" dirty="0"/>
              <a:t> Fundacja </a:t>
            </a:r>
            <a:r>
              <a:rPr lang="pl-PL" sz="2000" b="1" dirty="0" err="1"/>
              <a:t>E_compositum</a:t>
            </a:r>
            <a:endParaRPr lang="pl-PL" sz="2000" b="1" dirty="0"/>
          </a:p>
        </p:txBody>
      </p:sp>
      <p:sp>
        <p:nvSpPr>
          <p:cNvPr id="3" name="Symbol zastępczy zawartości 2"/>
          <p:cNvSpPr>
            <a:spLocks noGrp="1"/>
          </p:cNvSpPr>
          <p:nvPr>
            <p:ph sz="half" idx="1"/>
          </p:nvPr>
        </p:nvSpPr>
        <p:spPr>
          <a:xfrm>
            <a:off x="457200" y="1600200"/>
            <a:ext cx="3826768" cy="4525963"/>
          </a:xfrm>
        </p:spPr>
        <p:txBody>
          <a:bodyPr>
            <a:normAutofit/>
          </a:bodyPr>
          <a:lstStyle/>
          <a:p>
            <a:pPr marL="0" indent="0">
              <a:buNone/>
            </a:pPr>
            <a:r>
              <a:rPr lang="en-US" sz="1800" b="1" dirty="0"/>
              <a:t>OPIS: </a:t>
            </a:r>
            <a:endParaRPr lang="pl-PL" sz="1800" dirty="0"/>
          </a:p>
          <a:p>
            <a:pPr marL="0" indent="0" algn="just">
              <a:buNone/>
            </a:pPr>
            <a:r>
              <a:rPr lang="en-US" sz="1800" dirty="0" err="1"/>
              <a:t>Produkcja</a:t>
            </a:r>
            <a:r>
              <a:rPr lang="en-US" sz="1800" dirty="0"/>
              <a:t> </a:t>
            </a:r>
            <a:r>
              <a:rPr lang="en-US" sz="1800" dirty="0" err="1"/>
              <a:t>nowoczesnego</a:t>
            </a:r>
            <a:r>
              <a:rPr lang="en-US" sz="1800" dirty="0"/>
              <a:t> </a:t>
            </a:r>
            <a:r>
              <a:rPr lang="en-US" sz="1800" dirty="0" err="1"/>
              <a:t>materiału</a:t>
            </a:r>
            <a:r>
              <a:rPr lang="en-US" sz="1800" dirty="0"/>
              <a:t> </a:t>
            </a:r>
            <a:r>
              <a:rPr lang="en-US" sz="1800" dirty="0" err="1"/>
              <a:t>kompozytowego</a:t>
            </a:r>
            <a:r>
              <a:rPr lang="en-US" sz="1800" dirty="0"/>
              <a:t> z </a:t>
            </a:r>
            <a:r>
              <a:rPr lang="en-US" sz="1800" dirty="0" err="1"/>
              <a:t>surowców</a:t>
            </a:r>
            <a:r>
              <a:rPr lang="en-US" sz="1800" dirty="0"/>
              <a:t> </a:t>
            </a:r>
            <a:r>
              <a:rPr lang="en-US" sz="1800" dirty="0" err="1"/>
              <a:t>poprodukcyjnych</a:t>
            </a:r>
            <a:r>
              <a:rPr lang="en-US" sz="1800" dirty="0"/>
              <a:t> </a:t>
            </a:r>
            <a:r>
              <a:rPr lang="en-US" sz="1800" dirty="0" err="1"/>
              <a:t>takich</a:t>
            </a:r>
            <a:r>
              <a:rPr lang="en-US" sz="1800" dirty="0"/>
              <a:t> jak:</a:t>
            </a:r>
            <a:endParaRPr lang="pl-PL" sz="1800" dirty="0"/>
          </a:p>
          <a:p>
            <a:pPr algn="just"/>
            <a:r>
              <a:rPr lang="en-US" sz="1800" dirty="0"/>
              <a:t>     </a:t>
            </a:r>
            <a:r>
              <a:rPr lang="en-US" sz="1800" dirty="0" err="1"/>
              <a:t>odpady</a:t>
            </a:r>
            <a:r>
              <a:rPr lang="en-US" sz="1800" dirty="0"/>
              <a:t> </a:t>
            </a:r>
            <a:r>
              <a:rPr lang="en-US" sz="1800" dirty="0" err="1"/>
              <a:t>drzewne</a:t>
            </a:r>
            <a:r>
              <a:rPr lang="en-US" sz="1800" dirty="0"/>
              <a:t>, </a:t>
            </a:r>
            <a:endParaRPr lang="pl-PL" sz="1800" dirty="0"/>
          </a:p>
          <a:p>
            <a:pPr algn="just"/>
            <a:r>
              <a:rPr lang="en-US" sz="1800" dirty="0"/>
              <a:t>     </a:t>
            </a:r>
            <a:r>
              <a:rPr lang="en-US" sz="1800" dirty="0" err="1"/>
              <a:t>szmaciane</a:t>
            </a:r>
            <a:r>
              <a:rPr lang="en-US" sz="1800" dirty="0"/>
              <a:t>, </a:t>
            </a:r>
            <a:endParaRPr lang="pl-PL" sz="1800" dirty="0"/>
          </a:p>
          <a:p>
            <a:pPr algn="just"/>
            <a:r>
              <a:rPr lang="en-US" sz="1800" dirty="0"/>
              <a:t>     </a:t>
            </a:r>
            <a:r>
              <a:rPr lang="en-US" sz="1800" dirty="0" err="1"/>
              <a:t>tektura</a:t>
            </a:r>
            <a:r>
              <a:rPr lang="en-US" sz="1800" dirty="0"/>
              <a:t>/</a:t>
            </a:r>
            <a:r>
              <a:rPr lang="en-US" sz="1800" dirty="0" err="1"/>
              <a:t>karton</a:t>
            </a:r>
            <a:r>
              <a:rPr lang="en-US" sz="1800" dirty="0"/>
              <a:t>, </a:t>
            </a:r>
            <a:endParaRPr lang="pl-PL" sz="1800" dirty="0"/>
          </a:p>
          <a:p>
            <a:pPr algn="just"/>
            <a:r>
              <a:rPr lang="en-US" sz="1800" dirty="0"/>
              <a:t>     </a:t>
            </a:r>
            <a:r>
              <a:rPr lang="en-US" sz="1800" dirty="0" err="1"/>
              <a:t>słoma</a:t>
            </a:r>
            <a:r>
              <a:rPr lang="en-US" sz="1800" dirty="0"/>
              <a:t>. </a:t>
            </a:r>
            <a:endParaRPr lang="pl-PL" sz="1800" dirty="0"/>
          </a:p>
          <a:p>
            <a:pPr marL="0" indent="0" algn="just">
              <a:buNone/>
            </a:pPr>
            <a:r>
              <a:rPr lang="en-US" sz="1800" dirty="0" err="1"/>
              <a:t>Wdrożenie</a:t>
            </a:r>
            <a:r>
              <a:rPr lang="en-US" sz="1800" dirty="0"/>
              <a:t> Know-How na </a:t>
            </a:r>
            <a:r>
              <a:rPr lang="en-US" sz="1800" dirty="0" err="1"/>
              <a:t>bazie</a:t>
            </a:r>
            <a:r>
              <a:rPr lang="en-US" sz="1800" dirty="0"/>
              <a:t> </a:t>
            </a:r>
            <a:r>
              <a:rPr lang="en-US" sz="1800" dirty="0" err="1"/>
              <a:t>Patentów</a:t>
            </a:r>
            <a:r>
              <a:rPr lang="en-US" sz="1800" dirty="0"/>
              <a:t> </a:t>
            </a:r>
            <a:r>
              <a:rPr lang="en-US" sz="1800" dirty="0" err="1"/>
              <a:t>Polskich</a:t>
            </a:r>
            <a:r>
              <a:rPr lang="en-US" sz="1800" dirty="0"/>
              <a:t> w </a:t>
            </a:r>
            <a:r>
              <a:rPr lang="en-US" sz="1800" dirty="0" err="1"/>
              <a:t>technice</a:t>
            </a:r>
            <a:r>
              <a:rPr lang="en-US" sz="1800" dirty="0"/>
              <a:t> </a:t>
            </a:r>
            <a:r>
              <a:rPr lang="en-US" sz="1800" dirty="0" err="1"/>
              <a:t>produkcji</a:t>
            </a:r>
            <a:r>
              <a:rPr lang="en-US" sz="1800" dirty="0"/>
              <a:t> </a:t>
            </a:r>
            <a:r>
              <a:rPr lang="en-US" sz="1800" dirty="0" err="1"/>
              <a:t>artykułów</a:t>
            </a:r>
            <a:r>
              <a:rPr lang="en-US" sz="1800" dirty="0"/>
              <a:t> AGD. </a:t>
            </a:r>
            <a:endParaRPr lang="pl-PL" sz="1800" dirty="0"/>
          </a:p>
          <a:p>
            <a:pPr marL="0" indent="0" algn="just">
              <a:buNone/>
            </a:pPr>
            <a:r>
              <a:rPr lang="en-US" sz="1800" dirty="0" err="1"/>
              <a:t>Innowacyjna</a:t>
            </a:r>
            <a:r>
              <a:rPr lang="en-US" sz="1800" dirty="0"/>
              <a:t> i </a:t>
            </a:r>
            <a:r>
              <a:rPr lang="en-US" sz="1800" dirty="0" err="1"/>
              <a:t>nowoczesna</a:t>
            </a:r>
            <a:r>
              <a:rPr lang="en-US" sz="1800" dirty="0"/>
              <a:t> </a:t>
            </a:r>
            <a:r>
              <a:rPr lang="en-US" sz="1800" dirty="0" err="1"/>
              <a:t>technologia</a:t>
            </a:r>
            <a:r>
              <a:rPr lang="en-US" sz="1800" dirty="0"/>
              <a:t> w </a:t>
            </a:r>
            <a:r>
              <a:rPr lang="en-US" sz="1800" dirty="0" err="1"/>
              <a:t>środowisku</a:t>
            </a:r>
            <a:r>
              <a:rPr lang="pl-PL" sz="1800" dirty="0"/>
              <a:t>, b</a:t>
            </a:r>
            <a:r>
              <a:rPr lang="en-US" sz="1800" dirty="0" err="1"/>
              <a:t>iodegradowalna</a:t>
            </a:r>
            <a:r>
              <a:rPr lang="en-US" sz="1800" dirty="0"/>
              <a:t> i </a:t>
            </a:r>
            <a:r>
              <a:rPr lang="en-US" sz="1800" dirty="0" err="1"/>
              <a:t>bezodpadowa</a:t>
            </a:r>
            <a:r>
              <a:rPr lang="en-US" sz="1800" dirty="0"/>
              <a:t>.</a:t>
            </a:r>
            <a:endParaRPr lang="pl-PL" sz="1800"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1568" y="165816"/>
            <a:ext cx="1584176" cy="11251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6820" y="6024240"/>
            <a:ext cx="3127180" cy="792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51920" y="5929316"/>
            <a:ext cx="2264189" cy="9286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bwMode="auto">
          <a:xfrm>
            <a:off x="4572000" y="2132856"/>
            <a:ext cx="4320480" cy="3312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2597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907704" y="274638"/>
            <a:ext cx="6779096" cy="1210146"/>
          </a:xfrm>
        </p:spPr>
        <p:txBody>
          <a:bodyPr>
            <a:normAutofit fontScale="90000"/>
          </a:bodyPr>
          <a:lstStyle/>
          <a:p>
            <a:pPr lvl="0"/>
            <a:r>
              <a:rPr lang="pl-PL" sz="2200" b="1" dirty="0"/>
              <a:t>Produkt nr 3:</a:t>
            </a:r>
            <a:br>
              <a:rPr lang="pl-PL" sz="2200" b="1" dirty="0"/>
            </a:br>
            <a:r>
              <a:rPr lang="pl-PL" sz="2200" b="1" dirty="0"/>
              <a:t>Opakowania wykonane w strukturze BIO LIGHT PLUS </a:t>
            </a:r>
            <a:br>
              <a:rPr lang="pl-PL" sz="2200" b="1" dirty="0"/>
            </a:br>
            <a:r>
              <a:rPr lang="pl-PL" sz="2200" b="1" dirty="0"/>
              <a:t>oraz BIO WINDOW PLUS</a:t>
            </a:r>
            <a:br>
              <a:rPr lang="pl-PL" sz="2200" b="1" dirty="0"/>
            </a:br>
            <a:r>
              <a:rPr lang="en-US" sz="2200" b="1" dirty="0"/>
              <a:t>COFFEE SERVICE S</a:t>
            </a:r>
            <a:r>
              <a:rPr lang="pl-PL" sz="2200" b="1" dirty="0"/>
              <a:t>p. z o.o. </a:t>
            </a:r>
            <a:br>
              <a:rPr lang="pl-PL" sz="1400" dirty="0"/>
            </a:br>
            <a:endParaRPr lang="pl-PL" sz="1300" dirty="0"/>
          </a:p>
        </p:txBody>
      </p:sp>
      <p:sp>
        <p:nvSpPr>
          <p:cNvPr id="12" name="Symbol zastępczy zawartości 11"/>
          <p:cNvSpPr>
            <a:spLocks noGrp="1"/>
          </p:cNvSpPr>
          <p:nvPr>
            <p:ph sz="half" idx="1"/>
          </p:nvPr>
        </p:nvSpPr>
        <p:spPr>
          <a:xfrm>
            <a:off x="211568" y="1600200"/>
            <a:ext cx="5152520" cy="4525963"/>
          </a:xfrm>
        </p:spPr>
        <p:txBody>
          <a:bodyPr>
            <a:noAutofit/>
          </a:bodyPr>
          <a:lstStyle/>
          <a:p>
            <a:pPr marL="0" indent="0" algn="just">
              <a:buNone/>
            </a:pPr>
            <a:r>
              <a:rPr lang="en-US" sz="1800" b="1" dirty="0"/>
              <a:t>OPIS: </a:t>
            </a:r>
            <a:endParaRPr lang="pl-PL" sz="1800" dirty="0"/>
          </a:p>
          <a:p>
            <a:pPr marL="0" indent="0" algn="just">
              <a:buNone/>
            </a:pPr>
            <a:r>
              <a:rPr lang="pl-PL" sz="1800" dirty="0"/>
              <a:t>Opakowania wykonane w strukturze BIO LIGHT PLUS oraz BIO WINDOW PLUS to wynik własnych prac B+R </a:t>
            </a:r>
            <a:r>
              <a:rPr lang="pl-PL" sz="1800" dirty="0" err="1"/>
              <a:t>Coffee</a:t>
            </a:r>
            <a:r>
              <a:rPr lang="pl-PL" sz="1800" dirty="0"/>
              <a:t> Service. Ich produkcja odbywać się będzie w oparciu o własną technologię ich wytwarzania. W trakcie prowadzonych badań, przeprowadzono próbę, w której dobrze zgrzewalną folię biodegradowalną połączono z wysoce barierową folią na bazie celulozy. Udało się wyprodukować laminat o oczekiwanych właściwościach (BIO LIGHT PLUS) – opakowania wykazują wysoką barierowość, są w pełni transparentne, siła </a:t>
            </a:r>
            <a:r>
              <a:rPr lang="pl-PL" sz="1800" dirty="0" err="1"/>
              <a:t>zgrzewu</a:t>
            </a:r>
            <a:r>
              <a:rPr lang="pl-PL" sz="1800" dirty="0"/>
              <a:t> jest znacznie lepsza niż w przypadku opakowań BIO dostępnych w ofercie Spółki, a także opakowań z tworzywa sztucznego oraz istnieje możliwość wybiórczej laminacji z papierem.</a:t>
            </a:r>
          </a:p>
          <a:p>
            <a:pPr marL="0" indent="0" algn="just">
              <a:buNone/>
            </a:pPr>
            <a:endParaRPr lang="pl-PL" sz="1800"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1568" y="185288"/>
            <a:ext cx="1584176" cy="11251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6820" y="6024240"/>
            <a:ext cx="3127180" cy="792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51920" y="5929316"/>
            <a:ext cx="2264189" cy="9286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08879" y="2204864"/>
            <a:ext cx="3400966" cy="295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20581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907704" y="274638"/>
            <a:ext cx="6779096" cy="1210146"/>
          </a:xfrm>
        </p:spPr>
        <p:txBody>
          <a:bodyPr>
            <a:normAutofit fontScale="90000"/>
          </a:bodyPr>
          <a:lstStyle/>
          <a:p>
            <a:pPr lvl="0"/>
            <a:r>
              <a:rPr lang="pl-PL" sz="2200" b="1" dirty="0"/>
              <a:t>Produkt nr 3:</a:t>
            </a:r>
            <a:br>
              <a:rPr lang="pl-PL" sz="2200" b="1" dirty="0"/>
            </a:br>
            <a:r>
              <a:rPr lang="pl-PL" sz="2200" b="1" dirty="0"/>
              <a:t>Opakowania wykonane w strukturze BIO LIGHT PLUS </a:t>
            </a:r>
            <a:br>
              <a:rPr lang="pl-PL" sz="2200" b="1" dirty="0"/>
            </a:br>
            <a:r>
              <a:rPr lang="pl-PL" sz="2200" b="1" dirty="0"/>
              <a:t>oraz BIO WINDOW PLUS</a:t>
            </a:r>
            <a:br>
              <a:rPr lang="pl-PL" sz="2200" b="1" dirty="0"/>
            </a:br>
            <a:r>
              <a:rPr lang="en-US" sz="2200" b="1" dirty="0"/>
              <a:t>COFFEE SERVICE S</a:t>
            </a:r>
            <a:r>
              <a:rPr lang="pl-PL" sz="2200" b="1" dirty="0"/>
              <a:t>p. z o.o. </a:t>
            </a:r>
            <a:br>
              <a:rPr lang="pl-PL" sz="1400" dirty="0"/>
            </a:br>
            <a:endParaRPr lang="pl-PL" sz="1300" dirty="0"/>
          </a:p>
        </p:txBody>
      </p:sp>
      <p:sp>
        <p:nvSpPr>
          <p:cNvPr id="12" name="Symbol zastępczy zawartości 11"/>
          <p:cNvSpPr>
            <a:spLocks noGrp="1"/>
          </p:cNvSpPr>
          <p:nvPr>
            <p:ph sz="half" idx="1"/>
          </p:nvPr>
        </p:nvSpPr>
        <p:spPr>
          <a:xfrm>
            <a:off x="211568" y="1498277"/>
            <a:ext cx="8608904" cy="4525963"/>
          </a:xfrm>
        </p:spPr>
        <p:txBody>
          <a:bodyPr>
            <a:noAutofit/>
          </a:bodyPr>
          <a:lstStyle/>
          <a:p>
            <a:pPr marL="0" indent="0" algn="just">
              <a:buNone/>
            </a:pPr>
            <a:r>
              <a:rPr lang="pl-PL" sz="1800" dirty="0"/>
              <a:t>Tym samym nowe opakowania to pierwsze na rynku krajowym opakowania, wykonane z materiału biodegradowalnego laminowanego, w skład którego wchodzą warstwy: dwie folie biodegradowalne (BIO LIGHT PLUS) oraz papier (warstwa zewnętrzna) i dwie warstwy folii biodegradowalnej (BIO WINDOW PLUS).</a:t>
            </a:r>
          </a:p>
          <a:p>
            <a:pPr marL="0" indent="0" algn="just">
              <a:buNone/>
            </a:pPr>
            <a:r>
              <a:rPr lang="pl-PL" sz="1800" dirty="0"/>
              <a:t>Cechy charakterystyczne nowych opakowań BIO:</a:t>
            </a:r>
          </a:p>
          <a:p>
            <a:pPr marL="0" indent="0" algn="just">
              <a:buNone/>
            </a:pPr>
            <a:r>
              <a:rPr lang="pl-PL" sz="1800" dirty="0"/>
              <a:t>a) w pełni biodegradowalne;</a:t>
            </a:r>
          </a:p>
          <a:p>
            <a:pPr marL="0" indent="0" algn="just">
              <a:buNone/>
            </a:pPr>
            <a:r>
              <a:rPr lang="pl-PL" sz="1800" dirty="0"/>
              <a:t>b) transparentne (umożliwiające atrakcyjną prezentację zapakowanego wewnątrz produktu);</a:t>
            </a:r>
          </a:p>
          <a:p>
            <a:pPr marL="0" indent="0" algn="just">
              <a:buNone/>
            </a:pPr>
            <a:r>
              <a:rPr lang="pl-PL" sz="1800" dirty="0"/>
              <a:t>c) z możliwością wybiórczej laminacji z papierem (zewnętrzna warstwa papier, opakowanie typu </a:t>
            </a:r>
            <a:r>
              <a:rPr lang="pl-PL" sz="1800" dirty="0" err="1"/>
              <a:t>window</a:t>
            </a:r>
            <a:r>
              <a:rPr lang="pl-PL" sz="1800" dirty="0"/>
              <a:t>);</a:t>
            </a:r>
          </a:p>
          <a:p>
            <a:pPr marL="0" indent="0" algn="just">
              <a:buNone/>
            </a:pPr>
            <a:r>
              <a:rPr lang="pl-PL" sz="1800" dirty="0"/>
              <a:t>d) o dobrych właściwościach barierowych na tlen i parę wodną;</a:t>
            </a:r>
          </a:p>
          <a:p>
            <a:pPr marL="0" indent="0" algn="just">
              <a:buNone/>
            </a:pPr>
            <a:r>
              <a:rPr lang="pl-PL" sz="1800" dirty="0"/>
              <a:t>e) charakteryzujące się dużą wytrzymałością (wysoka siła </a:t>
            </a:r>
            <a:r>
              <a:rPr lang="pl-PL" sz="1800" dirty="0" err="1"/>
              <a:t>zgrzewów</a:t>
            </a:r>
            <a:r>
              <a:rPr lang="pl-PL" sz="1800" dirty="0"/>
              <a:t>).</a:t>
            </a:r>
          </a:p>
          <a:p>
            <a:pPr marL="0" indent="0" algn="just">
              <a:buNone/>
            </a:pPr>
            <a:endParaRPr lang="pl-PL" sz="1800"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1568" y="185288"/>
            <a:ext cx="1584176" cy="11251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6820" y="6024240"/>
            <a:ext cx="3127180" cy="792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51920" y="5929316"/>
            <a:ext cx="2264189" cy="9286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204153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907704" y="274638"/>
            <a:ext cx="6779096" cy="1282154"/>
          </a:xfrm>
        </p:spPr>
        <p:txBody>
          <a:bodyPr>
            <a:normAutofit fontScale="90000"/>
          </a:bodyPr>
          <a:lstStyle/>
          <a:p>
            <a:pPr lvl="0"/>
            <a:r>
              <a:rPr lang="pl-PL" sz="2200" b="1" dirty="0"/>
              <a:t>Produkt nr 4:</a:t>
            </a:r>
            <a:br>
              <a:rPr lang="pl-PL" sz="2200" b="1" dirty="0"/>
            </a:br>
            <a:r>
              <a:rPr lang="pl-PL" sz="2200" b="1" dirty="0" err="1"/>
              <a:t>Cechini</a:t>
            </a:r>
            <a:r>
              <a:rPr lang="pl-PL" sz="2200" b="1" dirty="0"/>
              <a:t> Muszyna – naturalna, </a:t>
            </a:r>
            <a:r>
              <a:rPr lang="pl-PL" sz="2200" b="1" dirty="0" err="1"/>
              <a:t>wysokozmineralizowana</a:t>
            </a:r>
            <a:r>
              <a:rPr lang="pl-PL" sz="2200" b="1" dirty="0"/>
              <a:t> woda w opakowaniu </a:t>
            </a:r>
            <a:r>
              <a:rPr lang="pl-PL" sz="2200" b="1" dirty="0" err="1"/>
              <a:t>rPET</a:t>
            </a:r>
            <a:r>
              <a:rPr lang="pl-PL" sz="2200" b="1" dirty="0"/>
              <a:t>, pojemność: 1,5L </a:t>
            </a:r>
            <a:br>
              <a:rPr lang="pl-PL" sz="2200" b="1" dirty="0"/>
            </a:br>
            <a:r>
              <a:rPr lang="pl-PL" sz="2200" b="1" dirty="0" err="1"/>
              <a:t>Cechini</a:t>
            </a:r>
            <a:r>
              <a:rPr lang="pl-PL" sz="2200" b="1" dirty="0"/>
              <a:t> Dystrybucja Sp. z o. o.</a:t>
            </a:r>
            <a:br>
              <a:rPr lang="pl-PL" sz="1400" b="1" dirty="0"/>
            </a:br>
            <a:endParaRPr lang="pl-PL" sz="1300" dirty="0"/>
          </a:p>
        </p:txBody>
      </p:sp>
      <p:sp>
        <p:nvSpPr>
          <p:cNvPr id="12" name="Symbol zastępczy zawartości 11"/>
          <p:cNvSpPr>
            <a:spLocks noGrp="1"/>
          </p:cNvSpPr>
          <p:nvPr>
            <p:ph sz="half" idx="1"/>
          </p:nvPr>
        </p:nvSpPr>
        <p:spPr>
          <a:xfrm>
            <a:off x="457200" y="1600201"/>
            <a:ext cx="4038600" cy="4133055"/>
          </a:xfrm>
        </p:spPr>
        <p:txBody>
          <a:bodyPr>
            <a:normAutofit fontScale="77500" lnSpcReduction="20000"/>
          </a:bodyPr>
          <a:lstStyle/>
          <a:p>
            <a:pPr marL="0" indent="0">
              <a:buNone/>
            </a:pPr>
            <a:r>
              <a:rPr lang="pl-PL" sz="2300" b="1" dirty="0"/>
              <a:t>OPIS: </a:t>
            </a:r>
          </a:p>
          <a:p>
            <a:pPr marL="0" indent="0" algn="just">
              <a:buNone/>
            </a:pPr>
            <a:r>
              <a:rPr lang="pl-PL" sz="2300" dirty="0" err="1"/>
              <a:t>Cechini</a:t>
            </a:r>
            <a:r>
              <a:rPr lang="pl-PL" sz="2300" dirty="0"/>
              <a:t> Muszyna – naturalna woda mineralna </a:t>
            </a:r>
            <a:r>
              <a:rPr lang="pl-PL" sz="2300" dirty="0" err="1"/>
              <a:t>wysokozmineralizowana</a:t>
            </a:r>
            <a:r>
              <a:rPr lang="pl-PL" sz="2300" dirty="0"/>
              <a:t>, </a:t>
            </a:r>
            <a:r>
              <a:rPr lang="pl-PL" sz="2300" dirty="0" err="1"/>
              <a:t>niskonasycona</a:t>
            </a:r>
            <a:r>
              <a:rPr lang="pl-PL" sz="2300" dirty="0"/>
              <a:t> o pojemności 1,5 l. </a:t>
            </a:r>
          </a:p>
          <a:p>
            <a:pPr marL="0" indent="0" algn="just">
              <a:buNone/>
            </a:pPr>
            <a:r>
              <a:rPr lang="pl-PL" sz="2300" dirty="0"/>
              <a:t>Sprzedawana w opakowaniu pochodzącym w 100% z recyklingu, nadającym się w 100% do recyklingu. </a:t>
            </a:r>
          </a:p>
          <a:p>
            <a:pPr marL="0" indent="0" algn="just">
              <a:buNone/>
            </a:pPr>
            <a:r>
              <a:rPr lang="pl-PL" sz="2300" dirty="0"/>
              <a:t>Woda wydobywana i rozlewana na terenie Uzdrowiska Muszyna, z ujęcia </a:t>
            </a:r>
            <a:r>
              <a:rPr lang="pl-PL" sz="2300" dirty="0" err="1"/>
              <a:t>Cechini</a:t>
            </a:r>
            <a:r>
              <a:rPr lang="pl-PL" sz="2300" dirty="0"/>
              <a:t> Muszyna (odwierty: Józef, Karolina, Marcin II, Anna, Anna II). W toku produkcji wodę poddano procesowi napowietrzania - częściowego odgazowania i filtracji. Woda </a:t>
            </a:r>
            <a:r>
              <a:rPr lang="pl-PL" sz="2300" dirty="0" err="1"/>
              <a:t>niskonasycona</a:t>
            </a:r>
            <a:r>
              <a:rPr lang="pl-PL" sz="2300" dirty="0"/>
              <a:t> dwutlenkiem węgla do stężenia 1500 mg/l CO2</a:t>
            </a:r>
            <a:r>
              <a:rPr lang="pl-PL" sz="2600" dirty="0"/>
              <a:t>.</a:t>
            </a:r>
          </a:p>
          <a:p>
            <a:pPr marL="0" indent="0">
              <a:buNone/>
            </a:pPr>
            <a:endParaRPr lang="pl-PL" dirty="0"/>
          </a:p>
          <a:p>
            <a:endParaRPr lang="pl-PL"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1568" y="185288"/>
            <a:ext cx="1584176" cy="11251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6820" y="6024240"/>
            <a:ext cx="3127180" cy="792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51920" y="5929316"/>
            <a:ext cx="2264189" cy="9286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bwMode="auto">
          <a:xfrm>
            <a:off x="5989677" y="1700808"/>
            <a:ext cx="1261981" cy="3974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17165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907704" y="274638"/>
            <a:ext cx="6779096" cy="1143000"/>
          </a:xfrm>
        </p:spPr>
        <p:txBody>
          <a:bodyPr>
            <a:noAutofit/>
          </a:bodyPr>
          <a:lstStyle/>
          <a:p>
            <a:r>
              <a:rPr lang="pl-PL" sz="2000" b="1" dirty="0"/>
              <a:t>Produkt nr 5:</a:t>
            </a:r>
            <a:br>
              <a:rPr lang="pl-PL" sz="2000" b="1" dirty="0"/>
            </a:br>
            <a:r>
              <a:rPr lang="pl-PL" sz="2000" b="1" dirty="0"/>
              <a:t> DUALIPACK </a:t>
            </a:r>
            <a:br>
              <a:rPr lang="pl-PL" sz="2000" b="1" dirty="0"/>
            </a:br>
            <a:r>
              <a:rPr lang="pl-PL" sz="2000" b="1" dirty="0"/>
              <a:t>GUILLIN POLSKA Sp. z o.o. </a:t>
            </a:r>
            <a:br>
              <a:rPr lang="pl-PL" sz="2000" b="1" dirty="0"/>
            </a:br>
            <a:endParaRPr lang="pl-PL" sz="2000" b="1" dirty="0"/>
          </a:p>
        </p:txBody>
      </p:sp>
      <p:sp>
        <p:nvSpPr>
          <p:cNvPr id="12" name="Symbol zastępczy zawartości 11"/>
          <p:cNvSpPr>
            <a:spLocks noGrp="1"/>
          </p:cNvSpPr>
          <p:nvPr>
            <p:ph sz="half" idx="1"/>
          </p:nvPr>
        </p:nvSpPr>
        <p:spPr>
          <a:xfrm>
            <a:off x="211568" y="1600200"/>
            <a:ext cx="5656576" cy="4525963"/>
          </a:xfrm>
        </p:spPr>
        <p:txBody>
          <a:bodyPr>
            <a:normAutofit fontScale="55000" lnSpcReduction="20000"/>
          </a:bodyPr>
          <a:lstStyle/>
          <a:p>
            <a:pPr marL="0" indent="0" algn="just">
              <a:buNone/>
            </a:pPr>
            <a:r>
              <a:rPr lang="pl-PL" sz="3300" b="1" dirty="0"/>
              <a:t>OPIS: </a:t>
            </a:r>
            <a:endParaRPr lang="pl-PL" sz="3300" dirty="0"/>
          </a:p>
          <a:p>
            <a:pPr marL="0" indent="0" algn="just">
              <a:buNone/>
            </a:pPr>
            <a:r>
              <a:rPr lang="pl-PL" sz="3300" dirty="0"/>
              <a:t>Rozwijamy naszą działalność zgodnie z modelem gospodarczym, który szanuje człowieka i przyrodę. Co oznacza ochronę zasobów naturalnych, poprzez tworzenie opakowań w sposób odpowiedzialny i zrównoważony oraz przynależność gospodarki, która charakteryzuje się obiegiem zamkniętym. Wszystkie nasze opakowania są produkowane w Europie i spełniają najwyższe normy bezpieczeństwa i higieny związane z dopuszczeniem opakowań do kontaktu z żywnością. Swoją działalnością chronimy żywność i zdrowie konsumentów dzisiaj. Jednocześnie zapewniając naszym dzieciom czyli przyszłym pokoleniom lepsze jutro.</a:t>
            </a:r>
          </a:p>
          <a:p>
            <a:pPr marL="0" indent="0" algn="just">
              <a:buNone/>
            </a:pPr>
            <a:r>
              <a:rPr lang="pl-PL" sz="3300" dirty="0" err="1"/>
              <a:t>Dualipack</a:t>
            </a:r>
            <a:r>
              <a:rPr lang="pl-PL" sz="3300" dirty="0"/>
              <a:t> to rozwiązanie </a:t>
            </a:r>
            <a:r>
              <a:rPr lang="pl-PL" sz="3300" b="1" dirty="0"/>
              <a:t>higieniczne, estetyczne oraz ekologiczne</a:t>
            </a:r>
            <a:r>
              <a:rPr lang="pl-PL" sz="3300" dirty="0"/>
              <a:t>. Jest to opakowanie do żywności w 100% do recyklingu, składające się z surowca RPET oraz kartonu z certyfikatem FSC. Jest to opakowanie z możliwością personalizacji, perfekcyjnie szczelne,  bezpieczne i odporne na działanie wszelkich czynników zewnętrznych.</a:t>
            </a:r>
          </a:p>
          <a:p>
            <a:endParaRPr lang="pl-PL"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1568" y="185288"/>
            <a:ext cx="1584176" cy="11251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6820" y="6024240"/>
            <a:ext cx="3127180" cy="792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51920" y="5929316"/>
            <a:ext cx="2264189" cy="9286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bwMode="auto">
          <a:xfrm>
            <a:off x="6038912" y="1772816"/>
            <a:ext cx="2763008" cy="3749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57123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907704" y="274638"/>
            <a:ext cx="6779096" cy="1282154"/>
          </a:xfrm>
        </p:spPr>
        <p:txBody>
          <a:bodyPr>
            <a:normAutofit fontScale="90000"/>
          </a:bodyPr>
          <a:lstStyle/>
          <a:p>
            <a:pPr lvl="0"/>
            <a:r>
              <a:rPr lang="pl-PL" sz="2200" b="1" dirty="0"/>
              <a:t>Produkt nr 6:</a:t>
            </a:r>
            <a:br>
              <a:rPr lang="pl-PL" sz="2200" b="1" dirty="0"/>
            </a:br>
            <a:r>
              <a:rPr lang="pl-PL" sz="2200" b="1" dirty="0"/>
              <a:t>Linia artykułów </a:t>
            </a:r>
            <a:r>
              <a:rPr lang="pl-PL" sz="2200" b="1" dirty="0" err="1"/>
              <a:t>higieniczno</a:t>
            </a:r>
            <a:r>
              <a:rPr lang="pl-PL" sz="2200" b="1" dirty="0"/>
              <a:t> sanitarnych (ręczniki papierowe, papiery toaletowe) marki Go Green  </a:t>
            </a:r>
            <a:br>
              <a:rPr lang="pl-PL" sz="2200" b="1" dirty="0"/>
            </a:br>
            <a:r>
              <a:rPr lang="pl-PL" sz="2200" b="1" dirty="0" err="1"/>
              <a:t>Private</a:t>
            </a:r>
            <a:r>
              <a:rPr lang="pl-PL" sz="2200" b="1" dirty="0"/>
              <a:t> </a:t>
            </a:r>
            <a:r>
              <a:rPr lang="pl-PL" sz="2200" b="1" dirty="0" err="1"/>
              <a:t>Label</a:t>
            </a:r>
            <a:r>
              <a:rPr lang="pl-PL" sz="2200" b="1" dirty="0"/>
              <a:t> </a:t>
            </a:r>
            <a:r>
              <a:rPr lang="pl-PL" sz="2200" b="1" dirty="0" err="1"/>
              <a:t>Tissue</a:t>
            </a:r>
            <a:r>
              <a:rPr lang="pl-PL" sz="2200" b="1" dirty="0"/>
              <a:t> Sp. z o.o.</a:t>
            </a:r>
            <a:br>
              <a:rPr lang="pl-PL" sz="1400" b="1" dirty="0"/>
            </a:br>
            <a:endParaRPr lang="pl-PL" sz="1300" dirty="0"/>
          </a:p>
        </p:txBody>
      </p:sp>
      <p:sp>
        <p:nvSpPr>
          <p:cNvPr id="12" name="Symbol zastępczy zawartości 11"/>
          <p:cNvSpPr>
            <a:spLocks noGrp="1"/>
          </p:cNvSpPr>
          <p:nvPr>
            <p:ph sz="half" idx="1"/>
          </p:nvPr>
        </p:nvSpPr>
        <p:spPr>
          <a:xfrm>
            <a:off x="107504" y="1484785"/>
            <a:ext cx="6336704" cy="6840760"/>
          </a:xfrm>
        </p:spPr>
        <p:txBody>
          <a:bodyPr>
            <a:noAutofit/>
          </a:bodyPr>
          <a:lstStyle/>
          <a:p>
            <a:pPr marL="0" indent="0">
              <a:buNone/>
            </a:pPr>
            <a:r>
              <a:rPr lang="pl-PL" sz="1800" b="1" dirty="0"/>
              <a:t>OPIS: </a:t>
            </a:r>
            <a:endParaRPr lang="pl-PL" sz="1800" dirty="0"/>
          </a:p>
          <a:p>
            <a:pPr marL="0" indent="0">
              <a:buNone/>
            </a:pPr>
            <a:r>
              <a:rPr lang="pl-PL" sz="1800" dirty="0"/>
              <a:t>Linia artykułów </a:t>
            </a:r>
            <a:r>
              <a:rPr lang="pl-PL" sz="1800" dirty="0" err="1"/>
              <a:t>higieniczno</a:t>
            </a:r>
            <a:r>
              <a:rPr lang="pl-PL" sz="1800" dirty="0"/>
              <a:t> sanitarnych marki Go Green to obecnie 5 artykułów: </a:t>
            </a:r>
            <a:br>
              <a:rPr lang="pl-PL" sz="1800" dirty="0"/>
            </a:br>
            <a:r>
              <a:rPr lang="pl-PL" sz="1800" dirty="0"/>
              <a:t>1. Ręcznik papierowy Go Green (1 rolka, 500 listków, 2 warstwy) </a:t>
            </a:r>
          </a:p>
          <a:p>
            <a:pPr marL="0" indent="0">
              <a:buNone/>
            </a:pPr>
            <a:r>
              <a:rPr lang="pl-PL" sz="1800" dirty="0"/>
              <a:t>2. Ręcznik papierowy Go Green (4 rolki, 51 listków, 3 warstwy) </a:t>
            </a:r>
          </a:p>
          <a:p>
            <a:pPr marL="0" indent="0">
              <a:buNone/>
            </a:pPr>
            <a:r>
              <a:rPr lang="pl-PL" sz="1800" dirty="0"/>
              <a:t>3. Papier toaletowy Go Green (4 rolki, 150 listków, 2 warstwy) </a:t>
            </a:r>
          </a:p>
          <a:p>
            <a:pPr marL="0" indent="0">
              <a:buNone/>
            </a:pPr>
            <a:r>
              <a:rPr lang="pl-PL" sz="1800" dirty="0"/>
              <a:t>4. Papier toaletowy Go Green (8 rolek, 150 listków, 2 warstwy) </a:t>
            </a:r>
          </a:p>
          <a:p>
            <a:pPr marL="0" indent="0">
              <a:buNone/>
            </a:pPr>
            <a:r>
              <a:rPr lang="pl-PL" sz="1800" dirty="0"/>
              <a:t>5. Papier toaletowy Go Green (8 rolek, 150 listków, 3 warstwy) </a:t>
            </a:r>
          </a:p>
          <a:p>
            <a:pPr marL="0" indent="0" algn="just">
              <a:buNone/>
            </a:pPr>
            <a:r>
              <a:rPr lang="pl-PL" sz="1800" dirty="0"/>
              <a:t>Marka Go Green to innowacyjna na polskim rynku linia artykułów </a:t>
            </a:r>
            <a:r>
              <a:rPr lang="pl-PL" sz="1800" dirty="0" err="1"/>
              <a:t>higieniczno</a:t>
            </a:r>
            <a:r>
              <a:rPr lang="pl-PL" sz="1800" dirty="0"/>
              <a:t> – sanitarnych, do których wyprodukowania użyto 100% włókien celulozowych przetworzonych, czyli surowca pochodzącego w 100% z recyklingu (makulatura).  W odróżnieniu od innych ręczników papierowych i papierów toaletowych dostępnych na rynku produkty </a:t>
            </a:r>
            <a:r>
              <a:rPr lang="pl-PL" sz="1800" dirty="0" err="1"/>
              <a:t>GoGreen</a:t>
            </a:r>
            <a:r>
              <a:rPr lang="pl-PL" sz="1800" dirty="0"/>
              <a:t> nie są pakowane w folię lecz naturalnie, czyli tylko i wyłącznie w papier.</a:t>
            </a: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1568" y="185288"/>
            <a:ext cx="1584176" cy="11251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6820" y="6024240"/>
            <a:ext cx="3127180" cy="792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51920" y="5929316"/>
            <a:ext cx="2264189" cy="9286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bwMode="auto">
          <a:xfrm>
            <a:off x="6444208" y="2492896"/>
            <a:ext cx="2562008" cy="247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1908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907704" y="274638"/>
            <a:ext cx="6779096" cy="1570186"/>
          </a:xfrm>
        </p:spPr>
        <p:txBody>
          <a:bodyPr>
            <a:normAutofit fontScale="90000"/>
          </a:bodyPr>
          <a:lstStyle/>
          <a:p>
            <a:r>
              <a:rPr lang="pl-PL" sz="2200" b="1" dirty="0"/>
              <a:t>Produkt nr 7:</a:t>
            </a:r>
            <a:br>
              <a:rPr lang="pl-PL" sz="2200" b="1" dirty="0"/>
            </a:br>
            <a:r>
              <a:rPr lang="pl-PL" sz="2200" b="1" dirty="0"/>
              <a:t>Maszyna </a:t>
            </a:r>
            <a:r>
              <a:rPr lang="pl-PL" sz="2200" b="1" dirty="0" err="1"/>
              <a:t>vendingowa</a:t>
            </a:r>
            <a:r>
              <a:rPr lang="pl-PL" sz="2200" b="1" dirty="0"/>
              <a:t> do dystrybucji produktów FMCG </a:t>
            </a:r>
            <a:br>
              <a:rPr lang="pl-PL" sz="2200" b="1" dirty="0"/>
            </a:br>
            <a:r>
              <a:rPr lang="pl-PL" sz="2200" b="1" dirty="0"/>
              <a:t>do swoich opakowań oraz model sprzedaży zakładający zwrot butelki wielokrotnego użytku</a:t>
            </a:r>
            <a:br>
              <a:rPr lang="pl-PL" sz="2200" b="1" dirty="0"/>
            </a:br>
            <a:r>
              <a:rPr lang="pl-PL" sz="2200" b="1" dirty="0" err="1"/>
              <a:t>Swapp</a:t>
            </a:r>
            <a:r>
              <a:rPr lang="pl-PL" sz="2200" b="1" dirty="0"/>
              <a:t>! Sp. z o.o. </a:t>
            </a:r>
            <a:endParaRPr lang="pl-PL" sz="1800" dirty="0"/>
          </a:p>
        </p:txBody>
      </p:sp>
      <p:sp>
        <p:nvSpPr>
          <p:cNvPr id="12" name="Symbol zastępczy zawartości 11"/>
          <p:cNvSpPr>
            <a:spLocks noGrp="1"/>
          </p:cNvSpPr>
          <p:nvPr>
            <p:ph sz="half" idx="1"/>
          </p:nvPr>
        </p:nvSpPr>
        <p:spPr>
          <a:xfrm>
            <a:off x="467544" y="1988840"/>
            <a:ext cx="4038600" cy="4525963"/>
          </a:xfrm>
        </p:spPr>
        <p:txBody>
          <a:bodyPr>
            <a:normAutofit fontScale="62500" lnSpcReduction="20000"/>
          </a:bodyPr>
          <a:lstStyle/>
          <a:p>
            <a:pPr marL="0" indent="0">
              <a:buNone/>
            </a:pPr>
            <a:r>
              <a:rPr lang="pl-PL" b="1" dirty="0"/>
              <a:t>OPIS: </a:t>
            </a:r>
            <a:endParaRPr lang="pl-PL" dirty="0"/>
          </a:p>
          <a:p>
            <a:pPr marL="0" indent="0" algn="just">
              <a:buNone/>
            </a:pPr>
            <a:r>
              <a:rPr lang="pl-PL" dirty="0"/>
              <a:t>Jest to nowy </a:t>
            </a:r>
            <a:r>
              <a:rPr lang="pl-PL" dirty="0" err="1"/>
              <a:t>sposób</a:t>
            </a:r>
            <a:r>
              <a:rPr lang="pl-PL" dirty="0"/>
              <a:t> </a:t>
            </a:r>
            <a:r>
              <a:rPr lang="pl-PL" dirty="0" err="1"/>
              <a:t>sprzedaży</a:t>
            </a:r>
            <a:r>
              <a:rPr lang="pl-PL" dirty="0"/>
              <a:t> detalicznej </a:t>
            </a:r>
            <a:r>
              <a:rPr lang="pl-PL" dirty="0" err="1"/>
              <a:t>produktów</a:t>
            </a:r>
            <a:r>
              <a:rPr lang="pl-PL" dirty="0"/>
              <a:t> FMCG (m.in. szampon, mydło w płynie, płyn do prania, </a:t>
            </a:r>
            <a:r>
              <a:rPr lang="pl-PL" dirty="0" err="1"/>
              <a:t>itp</a:t>
            </a:r>
            <a:r>
              <a:rPr lang="pl-PL" dirty="0"/>
              <a:t>) w obiegu </a:t>
            </a:r>
            <a:r>
              <a:rPr lang="pl-PL" dirty="0" err="1"/>
              <a:t>zamkniętym</a:t>
            </a:r>
            <a:r>
              <a:rPr lang="pl-PL" dirty="0"/>
              <a:t>, oparty o sieć </a:t>
            </a:r>
            <a:r>
              <a:rPr lang="pl-PL" dirty="0" err="1"/>
              <a:t>automatów</a:t>
            </a:r>
            <a:r>
              <a:rPr lang="pl-PL" dirty="0"/>
              <a:t> </a:t>
            </a:r>
            <a:r>
              <a:rPr lang="pl-PL" dirty="0" err="1"/>
              <a:t>vendingowych</a:t>
            </a:r>
            <a:r>
              <a:rPr lang="pl-PL" dirty="0"/>
              <a:t>, aplikację mobilną oraz pojemniki wielokrotnego </a:t>
            </a:r>
            <a:r>
              <a:rPr lang="pl-PL" dirty="0" err="1"/>
              <a:t>użytku</a:t>
            </a:r>
            <a:r>
              <a:rPr lang="pl-PL" dirty="0"/>
              <a:t> dla </a:t>
            </a:r>
            <a:r>
              <a:rPr lang="pl-PL" dirty="0" err="1"/>
              <a:t>konsumentów</a:t>
            </a:r>
            <a:r>
              <a:rPr lang="pl-PL" dirty="0"/>
              <a:t>. </a:t>
            </a:r>
          </a:p>
          <a:p>
            <a:pPr marL="0" indent="0" algn="just">
              <a:buNone/>
            </a:pPr>
            <a:r>
              <a:rPr lang="pl-PL" dirty="0" err="1"/>
              <a:t>Znacząco</a:t>
            </a:r>
            <a:r>
              <a:rPr lang="pl-PL" dirty="0"/>
              <a:t> zmniejszy </a:t>
            </a:r>
            <a:r>
              <a:rPr lang="pl-PL" dirty="0" err="1"/>
              <a:t>ilośc</a:t>
            </a:r>
            <a:r>
              <a:rPr lang="pl-PL" dirty="0"/>
              <a:t>́ produkowanych </a:t>
            </a:r>
            <a:r>
              <a:rPr lang="pl-PL" dirty="0" err="1"/>
              <a:t>opakowan</a:t>
            </a:r>
            <a:r>
              <a:rPr lang="pl-PL" dirty="0"/>
              <a:t>́ plastikowych i ułatwi </a:t>
            </a:r>
            <a:r>
              <a:rPr lang="pl-PL" dirty="0" err="1"/>
              <a:t>branży</a:t>
            </a:r>
            <a:r>
              <a:rPr lang="pl-PL" dirty="0"/>
              <a:t> FMCG dostosowanie do nowych regulacji prawnych </a:t>
            </a:r>
            <a:r>
              <a:rPr lang="pl-PL" dirty="0" err="1"/>
              <a:t>ograniczających</a:t>
            </a:r>
            <a:r>
              <a:rPr lang="pl-PL" dirty="0"/>
              <a:t> wykorzystanie tworzyw sztucznych. Pozwoli </a:t>
            </a:r>
            <a:r>
              <a:rPr lang="pl-PL" dirty="0" err="1"/>
              <a:t>dotrzec</a:t>
            </a:r>
            <a:r>
              <a:rPr lang="pl-PL" dirty="0"/>
              <a:t>́ do </a:t>
            </a:r>
            <a:r>
              <a:rPr lang="pl-PL" dirty="0" err="1"/>
              <a:t>klientów</a:t>
            </a:r>
            <a:r>
              <a:rPr lang="pl-PL" dirty="0"/>
              <a:t> </a:t>
            </a:r>
            <a:r>
              <a:rPr lang="pl-PL" dirty="0" err="1"/>
              <a:t>oczekujących</a:t>
            </a:r>
            <a:r>
              <a:rPr lang="pl-PL" dirty="0"/>
              <a:t> ekologicznych </a:t>
            </a:r>
            <a:r>
              <a:rPr lang="pl-PL" dirty="0" err="1"/>
              <a:t>rozwiązan</a:t>
            </a:r>
            <a:r>
              <a:rPr lang="pl-PL" dirty="0"/>
              <a:t>́.</a:t>
            </a: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1568" y="185288"/>
            <a:ext cx="1584176" cy="11251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6820" y="6024240"/>
            <a:ext cx="3127180" cy="792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51920" y="5929316"/>
            <a:ext cx="2264189" cy="9286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bwMode="auto">
          <a:xfrm>
            <a:off x="5076056" y="2014806"/>
            <a:ext cx="3779760" cy="3914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09504749"/>
      </p:ext>
    </p:extLst>
  </p:cSld>
  <p:clrMapOvr>
    <a:masterClrMapping/>
  </p:clrMapOvr>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812</TotalTime>
  <Words>3406</Words>
  <Application>Microsoft Office PowerPoint</Application>
  <PresentationFormat>Pokaz na ekranie (4:3)</PresentationFormat>
  <Paragraphs>143</Paragraphs>
  <Slides>29</Slides>
  <Notes>0</Notes>
  <HiddenSlides>16</HiddenSlides>
  <MMClips>0</MMClips>
  <ScaleCrop>false</ScaleCrop>
  <HeadingPairs>
    <vt:vector size="8" baseType="variant">
      <vt:variant>
        <vt:lpstr>Używane czcionki</vt:lpstr>
      </vt:variant>
      <vt:variant>
        <vt:i4>2</vt:i4>
      </vt:variant>
      <vt:variant>
        <vt:lpstr>Motyw</vt:lpstr>
      </vt:variant>
      <vt:variant>
        <vt:i4>1</vt:i4>
      </vt:variant>
      <vt:variant>
        <vt:lpstr>Osadzone serwery OLE</vt:lpstr>
      </vt:variant>
      <vt:variant>
        <vt:i4>1</vt:i4>
      </vt:variant>
      <vt:variant>
        <vt:lpstr>Tytuły slajdów</vt:lpstr>
      </vt:variant>
      <vt:variant>
        <vt:i4>29</vt:i4>
      </vt:variant>
    </vt:vector>
  </HeadingPairs>
  <TitlesOfParts>
    <vt:vector size="33" baseType="lpstr">
      <vt:lpstr>Arial</vt:lpstr>
      <vt:lpstr>Calibri</vt:lpstr>
      <vt:lpstr>Motyw pakietu Office</vt:lpstr>
      <vt:lpstr>Obraz - mapa bitowa</vt:lpstr>
      <vt:lpstr>Prezentacja programu PowerPoint</vt:lpstr>
      <vt:lpstr>Produkt nr 1:  Linia do produkcji kostki wspornikowej do palet  z paliwa alternatywnego RDF Centrum Inżynierii Artur Kania</vt:lpstr>
      <vt:lpstr>Produkt nr 2: Produkcja nowoczesnego materiału kompozytowego  z surowców poprodukcyjnych  Fundacja E_compositum</vt:lpstr>
      <vt:lpstr>Produkt nr 3: Opakowania wykonane w strukturze BIO LIGHT PLUS  oraz BIO WINDOW PLUS COFFEE SERVICE Sp. z o.o.  </vt:lpstr>
      <vt:lpstr>Produkt nr 3: Opakowania wykonane w strukturze BIO LIGHT PLUS  oraz BIO WINDOW PLUS COFFEE SERVICE Sp. z o.o.  </vt:lpstr>
      <vt:lpstr>Produkt nr 4: Cechini Muszyna – naturalna, wysokozmineralizowana woda w opakowaniu rPET, pojemność: 1,5L  Cechini Dystrybucja Sp. z o. o. </vt:lpstr>
      <vt:lpstr>Produkt nr 5:  DUALIPACK  GUILLIN POLSKA Sp. z o.o.  </vt:lpstr>
      <vt:lpstr>Produkt nr 6: Linia artykułów higieniczno sanitarnych (ręczniki papierowe, papiery toaletowe) marki Go Green   Private Label Tissue Sp. z o.o. </vt:lpstr>
      <vt:lpstr>Produkt nr 7: Maszyna vendingowa do dystrybucji produktów FMCG  do swoich opakowań oraz model sprzedaży zakładający zwrot butelki wielokrotnego użytku Swapp! Sp. z o.o. </vt:lpstr>
      <vt:lpstr>Produkt nr 8: NatureBioFilm Green Tree Group Sp. z.o.o.</vt:lpstr>
      <vt:lpstr>Produkt nr 9: Papier z ekobarierą wodo i tłuszczoodporną Transferdrukpapier Sp. Jawna Dolińska i Łabuz</vt:lpstr>
      <vt:lpstr>Produkt nr 10: Nawóz organiczno-mineralny „FENIKS” BIO-MED Spółka z ograniczoną odpowiedzialnością</vt:lpstr>
      <vt:lpstr>Produkt nr 11: System okienny energeto neo Aluplast Spółka z ograniczoną odpowiedzialnością</vt:lpstr>
      <vt:lpstr>Produkt nr 12: Kółko do kontenera na odpady GPR Guma i Plastik Recycling Sp. z o.o.</vt:lpstr>
      <vt:lpstr>Produkt nr 13: Innowacyjna płyta mcr Silboard MERCOR S.A.</vt:lpstr>
      <vt:lpstr>Produkt nr 14:  HIACYNT Bateria umywalkowa bezdotykowa  z regulacją temperatury BQH_N29V Deante Antczak Sp.j.</vt:lpstr>
      <vt:lpstr>Produkt nr 15: Wielopoziomowa skrzynka narzędziowa z tektury POSkładani.pl A.T. Nowak Sp. J.</vt:lpstr>
      <vt:lpstr>Produkt nr 16: Woda mineralna Od Nowa, której opakowania - butelka i etykieta są wykonane w 100% z materiałów z recyklingu. Żabka Polska Sp. z o.o.</vt:lpstr>
      <vt:lpstr>Produkt nr 17: PRIME SOFTSHELL TEXET POLAND Sp. z o.o. </vt:lpstr>
      <vt:lpstr>Produkt nr 18: PANELE AKUSTYCZNE CELL MARBET Sp. z o.o.</vt:lpstr>
      <vt:lpstr>Produkt nr 19: PERL BOX Produkcyjno Handlowe Przedsiębiorstwo Tex – Bis Grzegorz Cieślarski</vt:lpstr>
      <vt:lpstr>Produkt nr 20:   Opakowanie z tektury falistej Smurfit Kappa ETT Smurfit Kappa Polska Sp. z o.o. </vt:lpstr>
      <vt:lpstr>Produkt nr 21:    Domowy utylizator resztek kuchennych  - „SMART BUCKET - SMARTCARA” INTEREKO BARBARA NIEMIEC - FALKUS  </vt:lpstr>
      <vt:lpstr>Produkt nr: 22 Packoorang – wielorazowa torba wysyłkowa ANNA DESOGUS</vt:lpstr>
      <vt:lpstr>Produkt nr: 23  Kurtyna akustyczna wzór Checker NoEcho Spółka z ograniczoną odpowiedzialnością </vt:lpstr>
      <vt:lpstr>Produkt nr: 24 Panel ścienny akustyczny Kolekcja Duplex wzór Linea NoEcho Spółka z ograniczoną odpowiedzialnością </vt:lpstr>
      <vt:lpstr>Produkt nr: 25 Panel akustyczny ścienny kolekcja Complete NoEcho Spółka z ograniczoną odpowiedzialnością </vt:lpstr>
      <vt:lpstr>Produkt nr: 26 Eco Line – seria produktów ekologicznych  Gold Drop Sp. z o.o. </vt:lpstr>
      <vt:lpstr>Produkt nr: 26 Eco Line – seria produktów ekologicznych  Gold Drop Sp. z o.o. </vt:lpstr>
    </vt:vector>
  </TitlesOfParts>
  <Company>MTP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Hanna Pieczyńska</dc:creator>
  <cp:lastModifiedBy>MOSIONEK Marlena</cp:lastModifiedBy>
  <cp:revision>141</cp:revision>
  <dcterms:created xsi:type="dcterms:W3CDTF">2021-09-22T07:11:34Z</dcterms:created>
  <dcterms:modified xsi:type="dcterms:W3CDTF">2021-10-06T12:50:29Z</dcterms:modified>
</cp:coreProperties>
</file>