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75" r:id="rId7"/>
    <p:sldId id="276" r:id="rId8"/>
    <p:sldId id="281" r:id="rId9"/>
    <p:sldId id="291" r:id="rId10"/>
    <p:sldId id="292" r:id="rId11"/>
    <p:sldId id="278" r:id="rId12"/>
    <p:sldId id="280" r:id="rId13"/>
    <p:sldId id="283" r:id="rId14"/>
    <p:sldId id="293" r:id="rId15"/>
    <p:sldId id="284" r:id="rId16"/>
    <p:sldId id="277" r:id="rId17"/>
    <p:sldId id="259" r:id="rId18"/>
    <p:sldId id="260" r:id="rId19"/>
    <p:sldId id="285" r:id="rId20"/>
    <p:sldId id="261" r:id="rId21"/>
    <p:sldId id="286" r:id="rId22"/>
    <p:sldId id="262" r:id="rId23"/>
    <p:sldId id="267" r:id="rId24"/>
    <p:sldId id="265" r:id="rId25"/>
    <p:sldId id="266" r:id="rId26"/>
    <p:sldId id="273" r:id="rId27"/>
    <p:sldId id="268" r:id="rId28"/>
    <p:sldId id="269" r:id="rId29"/>
    <p:sldId id="287" r:id="rId30"/>
    <p:sldId id="288" r:id="rId31"/>
    <p:sldId id="270" r:id="rId32"/>
    <p:sldId id="289" r:id="rId33"/>
    <p:sldId id="290" r:id="rId34"/>
    <p:sldId id="2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FB0FB-49F0-4913-0859-EE6EE093FC13}" v="1" dt="2022-09-27T09:19:17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tke Witold" userId="S::witold.retke@nfosigw.gov.pl::5a390a0e-88be-4929-8399-d5ccf07a0646" providerId="AD" clId="Web-{9F9FB0FB-49F0-4913-0859-EE6EE093FC13}"/>
    <pc:docChg chg="modSld">
      <pc:chgData name="Retke Witold" userId="S::witold.retke@nfosigw.gov.pl::5a390a0e-88be-4929-8399-d5ccf07a0646" providerId="AD" clId="Web-{9F9FB0FB-49F0-4913-0859-EE6EE093FC13}" dt="2022-09-27T09:19:17.805" v="0" actId="20577"/>
      <pc:docMkLst>
        <pc:docMk/>
      </pc:docMkLst>
      <pc:sldChg chg="modSp">
        <pc:chgData name="Retke Witold" userId="S::witold.retke@nfosigw.gov.pl::5a390a0e-88be-4929-8399-d5ccf07a0646" providerId="AD" clId="Web-{9F9FB0FB-49F0-4913-0859-EE6EE093FC13}" dt="2022-09-27T09:19:17.805" v="0" actId="20577"/>
        <pc:sldMkLst>
          <pc:docMk/>
          <pc:sldMk cId="3546838213" sldId="256"/>
        </pc:sldMkLst>
        <pc:spChg chg="mod">
          <ac:chgData name="Retke Witold" userId="S::witold.retke@nfosigw.gov.pl::5a390a0e-88be-4929-8399-d5ccf07a0646" providerId="AD" clId="Web-{9F9FB0FB-49F0-4913-0859-EE6EE093FC13}" dt="2022-09-27T09:19:17.805" v="0" actId="20577"/>
          <ac:spMkLst>
            <pc:docMk/>
            <pc:sldMk cId="3546838213" sldId="256"/>
            <ac:spMk id="4" creationId="{CF98D122-A9CB-4D03-BFEE-7F475489F2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Symbol zastępczy obrazu 11" descr="Obraz zawierający siedzi, małe, stół, tort&#10;&#10;Opis wygenerowany automatycznie">
            <a:extLst>
              <a:ext uri="{FF2B5EF4-FFF2-40B4-BE49-F238E27FC236}">
                <a16:creationId xmlns:a16="http://schemas.microsoft.com/office/drawing/2014/main" id="{163103A3-3791-4999-AFB9-C21720F84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fika 14">
            <a:extLst>
              <a:ext uri="{FF2B5EF4-FFF2-40B4-BE49-F238E27FC236}">
                <a16:creationId xmlns:a16="http://schemas.microsoft.com/office/drawing/2014/main" id="{D4D69E7E-9C13-4C97-8A55-D72FF0892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3123" y="5979603"/>
            <a:ext cx="2139352" cy="74187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96" y="5960144"/>
            <a:ext cx="1929350" cy="7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0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1420937"/>
            <a:ext cx="2628900" cy="475602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1420937"/>
            <a:ext cx="7734300" cy="47560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2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47466" y="108568"/>
            <a:ext cx="8247178" cy="10360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6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1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31239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1312393"/>
            <a:ext cx="6172200" cy="4548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920816"/>
            <a:ext cx="3932237" cy="29481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133213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1332130"/>
            <a:ext cx="6172200" cy="452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3091856"/>
            <a:ext cx="3932237" cy="27771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4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 userDrawn="1"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47466" y="108568"/>
            <a:ext cx="8247178" cy="1036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31E0-157B-46A1-934E-00F8F15E143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37" y="252852"/>
            <a:ext cx="1654506" cy="55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3567"/>
            <a:ext cx="1556489" cy="6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2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wd.nfosigw.gov.p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6">
            <a:extLst>
              <a:ext uri="{FF2B5EF4-FFF2-40B4-BE49-F238E27FC236}">
                <a16:creationId xmlns:a16="http://schemas.microsoft.com/office/drawing/2014/main" id="{CF98D122-A9CB-4D03-BFEE-7F475489F2C9}"/>
              </a:ext>
            </a:extLst>
          </p:cNvPr>
          <p:cNvSpPr txBox="1">
            <a:spLocks/>
          </p:cNvSpPr>
          <p:nvPr/>
        </p:nvSpPr>
        <p:spPr>
          <a:xfrm>
            <a:off x="165148" y="148897"/>
            <a:ext cx="6410573" cy="53044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l-PL" sz="5400" b="1">
                <a:solidFill>
                  <a:schemeClr val="tx1">
                    <a:lumMod val="90000"/>
                    <a:lumOff val="10000"/>
                  </a:schemeClr>
                </a:solidFill>
                <a:ea typeface="Lato"/>
                <a:cs typeface="Lato"/>
              </a:rPr>
              <a:t>Działanie i funkcjonalność Generatora Wniosków o Dofinansowanie</a:t>
            </a:r>
            <a:br>
              <a:rPr lang="pl-PL" sz="5400"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4000"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4000"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4000"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4000"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400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200">
                <a:solidFill>
                  <a:schemeClr val="bg1"/>
                </a:solidFill>
                <a:ea typeface="Lato"/>
                <a:cs typeface="Lato"/>
              </a:rPr>
              <a:t>Katarzyna Jakubowska</a:t>
            </a:r>
            <a:br>
              <a:rPr lang="pl-PL" sz="320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>
                <a:solidFill>
                  <a:schemeClr val="bg1"/>
                </a:solidFill>
                <a:ea typeface="Lato"/>
                <a:cs typeface="Lato"/>
              </a:rPr>
              <a:t>Główny specjalista</a:t>
            </a:r>
          </a:p>
          <a:p>
            <a:pPr>
              <a:lnSpc>
                <a:spcPct val="100000"/>
              </a:lnSpc>
            </a:pPr>
            <a:r>
              <a:rPr lang="pl-PL" sz="2000">
                <a:solidFill>
                  <a:schemeClr val="bg1"/>
                </a:solidFill>
                <a:ea typeface="Lato"/>
                <a:cs typeface="Lato"/>
              </a:rPr>
              <a:t>Departament Informatyki</a:t>
            </a:r>
          </a:p>
        </p:txBody>
      </p:sp>
    </p:spTree>
    <p:extLst>
      <p:ext uri="{BB962C8B-B14F-4D97-AF65-F5344CB8AC3E}">
        <p14:creationId xmlns:p14="http://schemas.microsoft.com/office/powerpoint/2010/main" val="35468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/>
              <a:t>Uprawnienia do wniosku o dofinansowanie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/>
              <a:t>Uprawnienia nadawane są na poziomie poszczególnych wniosków. Użytkownik może mieć dla danego wniosku przypisane następujące uprawnienia:</a:t>
            </a:r>
          </a:p>
          <a:p>
            <a:pPr lvl="0"/>
            <a:r>
              <a:rPr lang="pl-PL" i="1"/>
              <a:t>Do odczytu</a:t>
            </a:r>
            <a:r>
              <a:rPr lang="pl-PL"/>
              <a:t> – umożliwiające przeglądanie, drukowanie oraz eksportowanie wniosku do pliku. W szczególności, użytkownik mający uprawnienie „do odczytu” nie ma możliwości zmiany treści wniosku.</a:t>
            </a:r>
          </a:p>
          <a:p>
            <a:pPr lvl="0"/>
            <a:r>
              <a:rPr lang="pl-PL" i="1"/>
              <a:t>Pełne</a:t>
            </a:r>
            <a:r>
              <a:rPr lang="pl-PL"/>
              <a:t> – umożliwiające również między innymi tworzenie i wypełnianie formularza wniosku, edytowanie danych, zatwierdzanie, cofanie do edycji, przekazywanie do Funduszu oraz usuwanie.</a:t>
            </a:r>
          </a:p>
          <a:p>
            <a:pPr marL="0" indent="0">
              <a:buNone/>
            </a:pPr>
            <a:endParaRPr lang="pl-PL"/>
          </a:p>
          <a:p>
            <a:r>
              <a:rPr lang="pl-PL"/>
              <a:t>Każdy użytkownik posiadający </a:t>
            </a:r>
            <a:r>
              <a:rPr lang="pl-PL" u="sng"/>
              <a:t>pełne uprawnienia</a:t>
            </a:r>
            <a:r>
              <a:rPr lang="pl-PL"/>
              <a:t> do wniosku, oprócz powyższych, ma również możliwość:</a:t>
            </a:r>
          </a:p>
          <a:p>
            <a:pPr lvl="0"/>
            <a:r>
              <a:rPr lang="pl-PL"/>
              <a:t>dodania uprawnień do wniosku dla wskazanego użytkownika systemu wraz z określeniem poziomu tych uprawnień,</a:t>
            </a:r>
          </a:p>
          <a:p>
            <a:pPr lvl="0"/>
            <a:r>
              <a:rPr lang="pl-PL"/>
              <a:t>wyświetlenia listy użytkowników posiadających uprawnienia do wniosku wraz z informacją o poziomie tych uprawnień,</a:t>
            </a:r>
          </a:p>
          <a:p>
            <a:pPr lvl="0"/>
            <a:r>
              <a:rPr lang="pl-PL"/>
              <a:t>odebrania uprawnień do wniosku dla wskazanego użytkownika,</a:t>
            </a:r>
          </a:p>
          <a:p>
            <a:pPr lvl="0"/>
            <a:r>
              <a:rPr lang="pl-PL"/>
              <a:t>zmiany poziomu uprawnień do wniosku dla wskazanego użytkownika.</a:t>
            </a:r>
          </a:p>
          <a:p>
            <a:endParaRPr lang="pl-PL"/>
          </a:p>
          <a:p>
            <a:r>
              <a:rPr lang="pl-PL"/>
              <a:t>Wnioskodawca tworzący nowy wniosek automatycznie posiada do niego </a:t>
            </a:r>
            <a:r>
              <a:rPr lang="pl-PL" u="sng"/>
              <a:t>pełne uprawnienia</a:t>
            </a:r>
            <a:r>
              <a:rPr lang="pl-PL"/>
              <a:t>.</a:t>
            </a:r>
          </a:p>
          <a:p>
            <a:r>
              <a:rPr lang="pl-PL" i="1"/>
              <a:t>Wnioskodawca</a:t>
            </a:r>
            <a:r>
              <a:rPr lang="pl-PL"/>
              <a:t> to osoba (fizyczna lub prawna), która zamierza wystąpić o dofinansowanie i w tym celu podpisuje i składa wniosek w Funduszu. </a:t>
            </a:r>
          </a:p>
        </p:txBody>
      </p:sp>
    </p:spTree>
    <p:extLst>
      <p:ext uri="{BB962C8B-B14F-4D97-AF65-F5344CB8AC3E}">
        <p14:creationId xmlns:p14="http://schemas.microsoft.com/office/powerpoint/2010/main" val="89736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/>
              <a:t>Nadawanie uprawnień do wniosku innym użytkownikom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/>
              <a:t>Aby nadać uprawnienia do wniosku innym użytkownikom należy na liście wniosków kliknąć </a:t>
            </a:r>
            <a:r>
              <a:rPr lang="pl-PL" i="1"/>
              <a:t>Upoważnieni</a:t>
            </a:r>
            <a:r>
              <a:rPr lang="pl-PL"/>
              <a:t> dla wybranego wniosku. Wyświetlona zostanie informacja dotycząca wniosku oraz lista użytkowników posiadających uprawnienia:</a:t>
            </a:r>
          </a:p>
          <a:p>
            <a:endParaRPr lang="pl-PL"/>
          </a:p>
        </p:txBody>
      </p:sp>
      <p:pic>
        <p:nvPicPr>
          <p:cNvPr id="4" name="Symbol zastępczy zawartości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81420" y="3436036"/>
            <a:ext cx="10515600" cy="317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9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466" y="108568"/>
            <a:ext cx="8247178" cy="1555232"/>
          </a:xfrm>
        </p:spPr>
        <p:txBody>
          <a:bodyPr>
            <a:normAutofit fontScale="90000"/>
          </a:bodyPr>
          <a:lstStyle/>
          <a:p>
            <a:r>
              <a:rPr lang="x-none" sz="4900"/>
              <a:t>Nadawanie uprawnień do wniosku innym użytkownikom</a:t>
            </a:r>
            <a:br>
              <a:rPr lang="pl-PL" b="1"/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84102"/>
            <a:ext cx="10515600" cy="4351338"/>
          </a:xfrm>
        </p:spPr>
        <p:txBody>
          <a:bodyPr/>
          <a:lstStyle/>
          <a:p>
            <a:r>
              <a:rPr lang="pl-PL" sz="2400"/>
              <a:t>Aby nadać uprawnienia należy wprowadzić login użytkownika zarejestrowanego wcześniej w systemie oraz określić poziom uprawnień (pełne lub do odczytu). Jeśli login zostanie poprawnie podany – nowy użytkownik będzie miał nadane uprawnienia do wskazanego wniosku, w przeciwnym wypadku – zostanie wyświetlona informacja, że wybrany użytkownik nie został znaleziony.</a:t>
            </a:r>
          </a:p>
          <a:p>
            <a:r>
              <a:rPr lang="pl-PL" sz="2400"/>
              <a:t>Uprawnienia użytkownika, któremu nadano pełne prawa do wniosku są identyczne, jak użytkownika tworzącego wniosek, w szczególności może on nadawać i odbierać uprawnienia do tego wniosku kolejnym użytkownikom.</a:t>
            </a:r>
          </a:p>
          <a:p>
            <a:endParaRPr lang="pl-PL"/>
          </a:p>
          <a:p>
            <a:endParaRPr lang="pl-PL"/>
          </a:p>
        </p:txBody>
      </p:sp>
      <p:pic>
        <p:nvPicPr>
          <p:cNvPr id="4" name="Obraz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41701" y="4386132"/>
            <a:ext cx="5759450" cy="191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9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Tworzenie i wypełnianie wniosku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14000"/>
              </a:lnSpc>
              <a:spcAft>
                <a:spcPts val="1200"/>
              </a:spcAft>
              <a:buClr>
                <a:prstClr val="white">
                  <a:lumMod val="50000"/>
                </a:prstClr>
              </a:buClr>
              <a:buSzPct val="130000"/>
              <a:buNone/>
            </a:pPr>
            <a:r>
              <a:rPr lang="pl-PL">
                <a:solidFill>
                  <a:prstClr val="black"/>
                </a:solidFill>
              </a:rPr>
              <a:t>Aby wypełnić wniosek użytkownik musi wybrać </a:t>
            </a:r>
            <a:r>
              <a:rPr lang="pl-PL">
                <a:solidFill>
                  <a:srgbClr val="C02048"/>
                </a:solidFill>
              </a:rPr>
              <a:t>zestaw</a:t>
            </a:r>
            <a:r>
              <a:rPr lang="pl-PL">
                <a:solidFill>
                  <a:prstClr val="black"/>
                </a:solidFill>
              </a:rPr>
              <a:t> </a:t>
            </a:r>
            <a:r>
              <a:rPr lang="pl-PL">
                <a:solidFill>
                  <a:srgbClr val="C02048"/>
                </a:solidFill>
              </a:rPr>
              <a:t>parametrów</a:t>
            </a:r>
            <a:r>
              <a:rPr lang="pl-PL">
                <a:solidFill>
                  <a:prstClr val="black"/>
                </a:solidFill>
              </a:rPr>
              <a:t>, które w sposób jednoznaczny determinują zawartość oraz wygląd wniosku.</a:t>
            </a:r>
          </a:p>
          <a:p>
            <a:pPr marL="0" lvl="0" indent="0" eaLnBrk="0" fontAlgn="base" hangingPunct="0">
              <a:lnSpc>
                <a:spcPct val="114000"/>
              </a:lnSpc>
              <a:spcAft>
                <a:spcPts val="1200"/>
              </a:spcAft>
              <a:buClr>
                <a:prstClr val="white">
                  <a:lumMod val="50000"/>
                </a:prstClr>
              </a:buClr>
              <a:buSzPct val="130000"/>
              <a:buNone/>
            </a:pPr>
            <a:r>
              <a:rPr lang="pl-PL">
                <a:solidFill>
                  <a:prstClr val="black"/>
                </a:solidFill>
              </a:rPr>
              <a:t>Po wyświetleniu formularza – użytkownik może przystąpić do pracy.</a:t>
            </a:r>
          </a:p>
          <a:p>
            <a:pPr marL="0" lvl="0" indent="0" eaLnBrk="0" fontAlgn="base" hangingPunct="0">
              <a:lnSpc>
                <a:spcPct val="114000"/>
              </a:lnSpc>
              <a:spcAft>
                <a:spcPts val="1200"/>
              </a:spcAft>
              <a:buClr>
                <a:prstClr val="white">
                  <a:lumMod val="50000"/>
                </a:prstClr>
              </a:buClr>
              <a:buSzPct val="130000"/>
              <a:buNone/>
            </a:pPr>
            <a:r>
              <a:rPr lang="pl-PL">
                <a:solidFill>
                  <a:prstClr val="black"/>
                </a:solidFill>
              </a:rPr>
              <a:t>Wniosek może zostać zapisany w każdej chwili w statusie </a:t>
            </a:r>
            <a:r>
              <a:rPr lang="pl-PL">
                <a:solidFill>
                  <a:srgbClr val="C02048"/>
                </a:solidFill>
              </a:rPr>
              <a:t>Roboczy</a:t>
            </a:r>
            <a:r>
              <a:rPr lang="pl-PL">
                <a:solidFill>
                  <a:prstClr val="black"/>
                </a:solidFill>
              </a:rPr>
              <a:t>. Wniosek ten może być modyfikowany w dowolnym momencie.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26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Tworzenie nowego wniosku</a:t>
            </a:r>
            <a:endParaRPr lang="pl-PL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/>
          <a:srcRect t="4419" b="6702"/>
          <a:stretch/>
        </p:blipFill>
        <p:spPr>
          <a:xfrm>
            <a:off x="435513" y="1466335"/>
            <a:ext cx="11006843" cy="5090984"/>
          </a:xfrm>
          <a:prstGeom prst="rect">
            <a:avLst/>
          </a:prstGeom>
        </p:spPr>
      </p:pic>
      <p:cxnSp>
        <p:nvCxnSpPr>
          <p:cNvPr id="6" name="Łącznik prosty ze strzałką 5"/>
          <p:cNvCxnSpPr/>
          <p:nvPr/>
        </p:nvCxnSpPr>
        <p:spPr>
          <a:xfrm>
            <a:off x="2688116" y="1850834"/>
            <a:ext cx="528809" cy="4957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9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Tworzenie nowego wniosku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/>
              <a:t>Wybór formularza wniosku</a:t>
            </a:r>
          </a:p>
        </p:txBody>
      </p:sp>
      <p:pic>
        <p:nvPicPr>
          <p:cNvPr id="4" name="Obraz 3"/>
          <p:cNvPicPr/>
          <p:nvPr/>
        </p:nvPicPr>
        <p:blipFill rotWithShape="1">
          <a:blip r:embed="rId2"/>
          <a:srcRect t="9141" b="4678"/>
          <a:stretch/>
        </p:blipFill>
        <p:spPr>
          <a:xfrm>
            <a:off x="1433384" y="2380735"/>
            <a:ext cx="7191632" cy="39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9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Wypełnianie wniosku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x-none" b="1"/>
              <a:t>Wypełnianie formularza</a:t>
            </a:r>
            <a:endParaRPr lang="pl-PL"/>
          </a:p>
          <a:p>
            <a:pPr marL="0" indent="0">
              <a:buNone/>
            </a:pPr>
            <a:r>
              <a:rPr lang="pl-PL"/>
              <a:t>Formularz wniosku o dofinansowanie zbudowany jest z pól różnych typów (np. pola tekstowe, listy rozwijalne, pola wyboru). Ponadto pola te mogą być obowiązkowe lub opcjonalne. Aby ułatwić użytkownikowi wypełnianie formularza wniosku – przyjęto następujące oznaczenia:</a:t>
            </a:r>
          </a:p>
          <a:p>
            <a:pPr lvl="0"/>
            <a:r>
              <a:rPr lang="x-none">
                <a:solidFill>
                  <a:srgbClr val="FFFF00"/>
                </a:solidFill>
              </a:rPr>
              <a:t>kolor żółty </a:t>
            </a:r>
            <a:r>
              <a:rPr lang="x-none"/>
              <a:t>– pola edytowalne w formularzu,</a:t>
            </a:r>
            <a:endParaRPr lang="pl-PL"/>
          </a:p>
          <a:p>
            <a:pPr lvl="0"/>
            <a:r>
              <a:rPr lang="x-none">
                <a:solidFill>
                  <a:srgbClr val="FFC000"/>
                </a:solidFill>
              </a:rPr>
              <a:t>kolor pomarańczowy </a:t>
            </a:r>
            <a:r>
              <a:rPr lang="x-none"/>
              <a:t>– pole, w którym aktualnie znajduje się kursor,</a:t>
            </a:r>
            <a:endParaRPr lang="pl-PL"/>
          </a:p>
          <a:p>
            <a:pPr lvl="0"/>
            <a:r>
              <a:rPr lang="x-none">
                <a:solidFill>
                  <a:srgbClr val="FF0000"/>
                </a:solidFill>
              </a:rPr>
              <a:t>kolor czerwony </a:t>
            </a:r>
            <a:r>
              <a:rPr lang="x-none"/>
              <a:t>– pole obowiązkowe,</a:t>
            </a:r>
            <a:endParaRPr lang="pl-PL"/>
          </a:p>
          <a:p>
            <a:pPr lvl="0"/>
            <a:r>
              <a:rPr lang="x-none">
                <a:solidFill>
                  <a:schemeClr val="bg1">
                    <a:lumMod val="50000"/>
                  </a:schemeClr>
                </a:solidFill>
              </a:rPr>
              <a:t>kolor szary </a:t>
            </a:r>
            <a:r>
              <a:rPr lang="x-none"/>
              <a:t>– pole niepodlegające edycji (jest ono automatycznie wyliczane przez system).</a:t>
            </a:r>
            <a:endParaRPr lang="pl-PL"/>
          </a:p>
          <a:p>
            <a:pPr marL="0" indent="0">
              <a:buNone/>
            </a:pPr>
            <a:r>
              <a:rPr lang="x-none" b="1"/>
              <a:t>Pola edycyjne do wprowadzania danych o określonym formacie</a:t>
            </a:r>
            <a:endParaRPr lang="pl-PL"/>
          </a:p>
          <a:p>
            <a:pPr marL="0" indent="0">
              <a:buNone/>
            </a:pPr>
            <a:r>
              <a:rPr lang="pl-PL"/>
              <a:t>Jeśli dane pole wymaga podania danych w konkretnym formacie – format ten jest wyświetlany np. w formie podkreśleń dla numeru konta</a:t>
            </a:r>
          </a:p>
        </p:txBody>
      </p:sp>
    </p:spTree>
    <p:extLst>
      <p:ext uri="{BB962C8B-B14F-4D97-AF65-F5344CB8AC3E}">
        <p14:creationId xmlns:p14="http://schemas.microsoft.com/office/powerpoint/2010/main" val="1839594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Wypełnianie wniosku</a:t>
            </a:r>
            <a:endParaRPr lang="pl-PL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/>
          <a:srcRect t="9973" b="4492"/>
          <a:stretch/>
        </p:blipFill>
        <p:spPr>
          <a:xfrm>
            <a:off x="1068637" y="1433384"/>
            <a:ext cx="9813547" cy="47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40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Wypełnianie wniosku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72" y="1540476"/>
            <a:ext cx="10291139" cy="46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Wypełnianie wniosku</a:t>
            </a:r>
            <a:endParaRPr lang="pl-PL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/>
          <a:srcRect t="9538" b="4512"/>
          <a:stretch/>
        </p:blipFill>
        <p:spPr>
          <a:xfrm>
            <a:off x="1458097" y="1614617"/>
            <a:ext cx="8530473" cy="436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6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Plan prezentacji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0CA01A"/>
              </a:buClr>
              <a:buSzPct val="130000"/>
            </a:pPr>
            <a:r>
              <a:rPr lang="pl-PL">
                <a:solidFill>
                  <a:prstClr val="black"/>
                </a:solidFill>
                <a:latin typeface="Tahoma" charset="0"/>
              </a:rPr>
              <a:t>O systemie</a:t>
            </a: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0CA01A"/>
              </a:buClr>
              <a:buSzPct val="130000"/>
            </a:pPr>
            <a:r>
              <a:rPr lang="pl-PL">
                <a:solidFill>
                  <a:prstClr val="black"/>
                </a:solidFill>
                <a:latin typeface="Tahoma" charset="0"/>
              </a:rPr>
              <a:t>Proces rejestracji użytkownika w systemie</a:t>
            </a: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0CA01A"/>
              </a:buClr>
              <a:buSzPct val="130000"/>
            </a:pPr>
            <a:r>
              <a:rPr lang="pl-PL">
                <a:solidFill>
                  <a:prstClr val="black"/>
                </a:solidFill>
                <a:latin typeface="Tahoma" charset="0"/>
              </a:rPr>
              <a:t>Opis narzędzi systemu </a:t>
            </a: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0CA01A"/>
              </a:buClr>
              <a:buSzPct val="130000"/>
            </a:pPr>
            <a:r>
              <a:rPr lang="pl-PL">
                <a:solidFill>
                  <a:prstClr val="black"/>
                </a:solidFill>
                <a:latin typeface="Tahoma" charset="0"/>
              </a:rPr>
              <a:t>Proces składania wniosku</a:t>
            </a: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0CA01A"/>
              </a:buClr>
              <a:buSzPct val="130000"/>
            </a:pPr>
            <a:r>
              <a:rPr lang="pl-PL">
                <a:solidFill>
                  <a:prstClr val="black"/>
                </a:solidFill>
                <a:latin typeface="Tahoma" charset="0"/>
              </a:rPr>
              <a:t>Aktualizacja wniosku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682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Sprawdzanie poprawności wniosku</a:t>
            </a:r>
            <a:endParaRPr lang="pl-PL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444" y="1313634"/>
            <a:ext cx="7884016" cy="1289524"/>
          </a:xfrm>
          <a:prstGeom prst="rect">
            <a:avLst/>
          </a:prstGeom>
        </p:spPr>
      </p:pic>
      <p:pic>
        <p:nvPicPr>
          <p:cNvPr id="5" name="Symbol zastępczy zawartości 3"/>
          <p:cNvPicPr>
            <a:picLocks/>
          </p:cNvPicPr>
          <p:nvPr/>
        </p:nvPicPr>
        <p:blipFill rotWithShape="1">
          <a:blip r:embed="rId3"/>
          <a:srcRect t="4675" b="7728"/>
          <a:stretch/>
        </p:blipFill>
        <p:spPr>
          <a:xfrm>
            <a:off x="1881954" y="2688044"/>
            <a:ext cx="7735712" cy="381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8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Sprawdzanie poprawności wniosku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/>
              <a:t>Zatwierdzony może zostać wyłącznie wniosek nie posiadający żadnych błędów, czyli wniosek:</a:t>
            </a:r>
          </a:p>
          <a:p>
            <a:pPr lvl="0"/>
            <a:r>
              <a:rPr lang="pl-PL"/>
              <a:t>korzystający z aktualnej wersji formularza,</a:t>
            </a:r>
          </a:p>
          <a:p>
            <a:pPr lvl="0"/>
            <a:r>
              <a:rPr lang="x-none"/>
              <a:t>z wypełnionymi wszystkimi polami obowiązkowymi,</a:t>
            </a:r>
            <a:endParaRPr lang="pl-PL"/>
          </a:p>
          <a:p>
            <a:pPr lvl="0"/>
            <a:r>
              <a:rPr lang="x-none"/>
              <a:t>z dołączonymi wymaganymi załącznikami.</a:t>
            </a:r>
            <a:endParaRPr lang="pl-PL"/>
          </a:p>
          <a:p>
            <a:r>
              <a:rPr lang="pl-PL"/>
              <a:t>Aby zatwierdzić wniosek należy wykonać jedną z dwóch opcji: </a:t>
            </a:r>
          </a:p>
          <a:p>
            <a:r>
              <a:rPr lang="pl-PL"/>
              <a:t>A – Zapisz i sprawdź</a:t>
            </a:r>
          </a:p>
          <a:p>
            <a:r>
              <a:rPr lang="pl-PL"/>
              <a:t>W przypadku, gdy wniosek nie będzie spełniał reguł poprawności, wyświetlona zostanie lista błędów w oknie Wynik weryfikacji.</a:t>
            </a:r>
            <a:r>
              <a:rPr lang="pl-PL" i="1"/>
              <a:t> </a:t>
            </a:r>
            <a:r>
              <a:rPr lang="pl-PL"/>
              <a:t>Każdy błąd na liście będzie linkiem, kliknięcie w niego będzie przenosić użytkownika do odpowiedniego miejsca na formularzu (pola, którego błąd dotyczy). Z kolei w przypadku spełnienia wszystkich reguł poprawności zaprezentowane zostanie okno Wynik weryfikacji</a:t>
            </a:r>
            <a:r>
              <a:rPr lang="pl-PL" i="1"/>
              <a:t> </a:t>
            </a:r>
            <a:r>
              <a:rPr lang="pl-PL"/>
              <a:t>z komunikatem: </a:t>
            </a:r>
          </a:p>
          <a:p>
            <a:r>
              <a:rPr lang="pl-PL"/>
              <a:t>Wniosek nie zawiera błędów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511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Sprawdzanie poprawności wniosku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/>
              <a:t>B - Zapisz i zatwierdź </a:t>
            </a:r>
          </a:p>
          <a:p>
            <a:r>
              <a:rPr lang="pl-PL"/>
              <a:t>Wybór tej opcji również spowoduje sprawdzenie poprawności wniosku. Dla wniosku niespełniającego reguł poprawności, wyświetlona zostanie lista znalezionych błędów w oknie Wynik weryfikacji. W przypadku weryfikacji zakończonej wynikiem pozytywnym pojawi się okno Potwierdzenie zatwierdzenia wniosku. Po zatwierdzeniu wniosku jego status zmieni się na </a:t>
            </a:r>
            <a:r>
              <a:rPr lang="pl-PL" i="1"/>
              <a:t>Wypełniony poprawnie</a:t>
            </a:r>
            <a:r>
              <a:rPr lang="pl-PL"/>
              <a:t> i nie będzie już dostępny do edycji.</a:t>
            </a:r>
          </a:p>
          <a:p>
            <a:pPr marL="0" indent="0">
              <a:buNone/>
            </a:pPr>
            <a:r>
              <a:rPr lang="x-none" b="1"/>
              <a:t>U</a:t>
            </a:r>
            <a:r>
              <a:rPr lang="pl-PL" b="1"/>
              <a:t>WAGA</a:t>
            </a:r>
            <a:r>
              <a:rPr lang="x-none" b="1"/>
              <a:t>!</a:t>
            </a:r>
            <a:endParaRPr lang="pl-PL" b="1"/>
          </a:p>
          <a:p>
            <a:r>
              <a:rPr lang="x-none"/>
              <a:t>Zatwierdzenie formularza wniosku nie oznacza, że wniosek został</a:t>
            </a:r>
            <a:r>
              <a:rPr lang="pl-PL"/>
              <a:t> skutecznie złożony w Funduszu</a:t>
            </a:r>
            <a:r>
              <a:rPr lang="x-none"/>
              <a:t> oraz </a:t>
            </a:r>
            <a:r>
              <a:rPr lang="x-none" b="1"/>
              <a:t>nie kończy procesu składania wniosku</a:t>
            </a:r>
            <a:r>
              <a:rPr lang="x-none"/>
              <a:t>.</a:t>
            </a:r>
            <a:endParaRPr lang="pl-PL" b="1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406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Podpisywanie wniosku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x-none" b="1"/>
              <a:t>Wycofanie wniosku</a:t>
            </a:r>
            <a:r>
              <a:rPr lang="pl-PL" b="1"/>
              <a:t> do edycji</a:t>
            </a:r>
          </a:p>
          <a:p>
            <a:r>
              <a:rPr lang="pl-PL" sz="2400"/>
              <a:t>Dla wniosku będącego w statusie </a:t>
            </a:r>
            <a:r>
              <a:rPr lang="pl-PL" sz="2400" b="1" i="1"/>
              <a:t>Wypełniony poprawnie</a:t>
            </a:r>
            <a:r>
              <a:rPr lang="pl-PL" sz="2400" i="1"/>
              <a:t> dostępna jest funkcja</a:t>
            </a:r>
            <a:r>
              <a:rPr lang="pl-PL" sz="2400"/>
              <a:t> </a:t>
            </a:r>
            <a:r>
              <a:rPr lang="pl-PL" sz="2400" i="1"/>
              <a:t>Wycofaj do edycji</a:t>
            </a:r>
            <a:r>
              <a:rPr lang="pl-PL" sz="2400"/>
              <a:t> umożliwiająca wycofanie wniosku do statusu </a:t>
            </a:r>
            <a:r>
              <a:rPr lang="pl-PL" sz="2400" i="1"/>
              <a:t>Roboczy</a:t>
            </a:r>
            <a:r>
              <a:rPr lang="pl-PL" sz="2400"/>
              <a:t>, który daje możliwość wprowadzania zmian.</a:t>
            </a:r>
          </a:p>
          <a:p>
            <a:endParaRPr lang="pl-PL" sz="2400"/>
          </a:p>
          <a:p>
            <a:pPr marL="457200" lvl="1" indent="0">
              <a:buNone/>
            </a:pPr>
            <a:r>
              <a:rPr lang="pl-PL" b="1"/>
              <a:t>Przygotowanie wniosku do podpisu</a:t>
            </a:r>
          </a:p>
          <a:p>
            <a:r>
              <a:rPr lang="pl-PL" sz="2400"/>
              <a:t>Dla wniosku znajdującego się w statusie </a:t>
            </a:r>
            <a:r>
              <a:rPr lang="pl-PL" sz="2400" i="1"/>
              <a:t>Wypełniony poprawnie </a:t>
            </a:r>
            <a:r>
              <a:rPr lang="pl-PL" sz="2400"/>
              <a:t>dostępna jest funkcja </a:t>
            </a:r>
            <a:r>
              <a:rPr lang="pl-PL" sz="2400" i="1"/>
              <a:t>Przygotuj do podpisu</a:t>
            </a:r>
            <a:r>
              <a:rPr lang="pl-PL" sz="2400"/>
              <a:t>.</a:t>
            </a:r>
          </a:p>
          <a:p>
            <a:endParaRPr lang="pl-PL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67" y="5011251"/>
            <a:ext cx="5758815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44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Podpisywanie wniosku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5318" y="16163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Wybór ikony „Przygotuj do podpisu” spowoduje wyświetlenie poniższego okna</a:t>
            </a:r>
            <a:r>
              <a:rPr lang="pl-PL" i="1"/>
              <a:t> </a:t>
            </a:r>
            <a:r>
              <a:rPr lang="pl-PL"/>
              <a:t>z komunikatem: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pPr marL="0" indent="0">
              <a:buNone/>
            </a:pPr>
            <a:r>
              <a:rPr lang="pl-PL"/>
              <a:t>Po potwierdzeniu operacji wniosek otrzyma status </a:t>
            </a:r>
            <a:r>
              <a:rPr lang="pl-PL" i="1"/>
              <a:t>Oczekuje na złożenie w Funduszu</a:t>
            </a:r>
            <a:r>
              <a:rPr lang="pl-PL"/>
              <a:t> i nie będzie dostępny do edycji.</a:t>
            </a:r>
          </a:p>
          <a:p>
            <a:endParaRPr lang="pl-PL"/>
          </a:p>
          <a:p>
            <a:endParaRPr lang="pl-PL"/>
          </a:p>
        </p:txBody>
      </p:sp>
      <p:pic>
        <p:nvPicPr>
          <p:cNvPr id="4" name="Obraz 3" descr="Obraz zawierający tekst&#10;&#10;Opis wygenerowany automatycznie"/>
          <p:cNvPicPr/>
          <p:nvPr/>
        </p:nvPicPr>
        <p:blipFill>
          <a:blip r:embed="rId2"/>
          <a:stretch>
            <a:fillRect/>
          </a:stretch>
        </p:blipFill>
        <p:spPr>
          <a:xfrm>
            <a:off x="4143057" y="2547302"/>
            <a:ext cx="3905885" cy="17633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6636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Podpisywanie wniosku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/>
              <a:t>Aby wniosek był ważny i mógł być dalej przetwarzany i oceniany, Fundusz musi otrzymać jego podpisaną wersję. Wniosek można podpisać i przesłać do Funduszu korzystając z jednego z trzech sposobów:</a:t>
            </a:r>
          </a:p>
          <a:p>
            <a:pPr lvl="0"/>
            <a:r>
              <a:rPr lang="es-PE"/>
              <a:t>Podpisać cyfrowym podpisem kwalifikowanym i wysłać elektronicznie przez ePUAP z poziomu systemu.</a:t>
            </a:r>
            <a:endParaRPr lang="pl-PL"/>
          </a:p>
          <a:p>
            <a:pPr lvl="0"/>
            <a:r>
              <a:rPr lang="es-PE"/>
              <a:t>Podpisać profilem zaufanym ePUAP i wysłać elektronicznie z poziomu systemu.</a:t>
            </a:r>
            <a:endParaRPr lang="pl-PL"/>
          </a:p>
          <a:p>
            <a:pPr lvl="0"/>
            <a:r>
              <a:rPr lang="es-PE"/>
              <a:t>Wydrukować, podpisać ręcznie i wysłać pocztą na adres Funduszu, o ile regulamin naboru na to pozwala.</a:t>
            </a:r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472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Podpisywanie wniosku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1800"/>
          </a:p>
          <a:p>
            <a:endParaRPr lang="pl-PL" sz="1800"/>
          </a:p>
          <a:p>
            <a:pPr marL="0" indent="0">
              <a:buNone/>
            </a:pPr>
            <a:r>
              <a:rPr lang="pl-PL" sz="1800"/>
              <a:t>Po kliknięciu użytkownik ma do wyboru:</a:t>
            </a:r>
          </a:p>
          <a:p>
            <a:pPr lvl="0"/>
            <a:r>
              <a:rPr lang="pl-PL" sz="1800"/>
              <a:t>Złożenie podpisu elektronicznego za pomocą podpisu kwalifikowanego z poziomu strony GWD,</a:t>
            </a:r>
          </a:p>
          <a:p>
            <a:pPr lvl="0"/>
            <a:r>
              <a:rPr lang="pl-PL" sz="1800"/>
              <a:t>Złożenie podpisu elektronicznego za pomocą Profilu Zaufanego platformy ePUAP,</a:t>
            </a:r>
          </a:p>
          <a:p>
            <a:pPr lvl="0"/>
            <a:r>
              <a:rPr lang="pl-PL" sz="1800"/>
              <a:t>Zrezygnowanie z podpisania dokumentu.</a:t>
            </a:r>
          </a:p>
          <a:p>
            <a:endParaRPr lang="pl-PL"/>
          </a:p>
        </p:txBody>
      </p:sp>
      <p:pic>
        <p:nvPicPr>
          <p:cNvPr id="6" name="Obraz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99412" y="4153900"/>
            <a:ext cx="4130140" cy="2540906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29" y="1307782"/>
            <a:ext cx="5758815" cy="10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61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Wysyłanie wniosku przez </a:t>
            </a:r>
            <a:r>
              <a:rPr lang="pl-PL" err="1"/>
              <a:t>epuap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/>
              <a:t>Jeśli podpis został złożony poprawnie możliwe jest wysłanie dokumentu do Funduszu. W tym celu należy kliknąć przycisk </a:t>
            </a:r>
            <a:r>
              <a:rPr lang="pl-PL" i="1"/>
              <a:t>Wyślij przez ePUAP</a:t>
            </a:r>
            <a:r>
              <a:rPr lang="pl-PL"/>
              <a:t> w menu głównym: 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/>
              <a:t>Ten krok kończy proces składania wniosku.</a:t>
            </a:r>
          </a:p>
          <a:p>
            <a:endParaRPr lang="pl-PL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5" y="3323226"/>
            <a:ext cx="5758815" cy="10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21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Aktualizacja wniosku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2946" y="13959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/>
              <a:t>W wielu przypadkach wniosek wymaga korekty. Korekty wniosku są wykonywane przez Wnioskodawcę, co do zasady na wezwanie oceniającego wniosek.</a:t>
            </a:r>
          </a:p>
          <a:p>
            <a:pPr marL="0" indent="0">
              <a:buNone/>
            </a:pPr>
            <a:r>
              <a:rPr lang="pl-PL" sz="2400"/>
              <a:t>Korekta wniosku jest wykonywana w procesie aktualizacji, poprzez utworzenie nowej wersji wniosku.</a:t>
            </a:r>
          </a:p>
          <a:p>
            <a:pPr marL="0" indent="0">
              <a:buNone/>
            </a:pPr>
            <a:r>
              <a:rPr lang="pl-PL" sz="2400"/>
              <a:t>Wnioski, dla których może być wykonana korekta mają na ekranie </a:t>
            </a:r>
            <a:r>
              <a:rPr lang="x-none" sz="2400"/>
              <a:t>Szczegóły </a:t>
            </a:r>
            <a:r>
              <a:rPr lang="pl-PL" sz="2400"/>
              <a:t>dostępną ikonę </a:t>
            </a:r>
            <a:r>
              <a:rPr lang="x-none" sz="2400"/>
              <a:t>Utwórz aktualizację</a:t>
            </a:r>
            <a:r>
              <a:rPr lang="pl-PL" sz="2400"/>
              <a:t> – jak na ilustracji poniżej.</a:t>
            </a:r>
          </a:p>
          <a:p>
            <a:pPr marL="0" indent="0">
              <a:buNone/>
            </a:pPr>
            <a:r>
              <a:rPr lang="pl-PL" sz="2400"/>
              <a:t>W celu stworzenia korekty wniosku należy kliknąć na ikonę Utwórz aktualizację.</a:t>
            </a:r>
          </a:p>
          <a:p>
            <a:endParaRPr lang="pl-PL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51" y="4729400"/>
            <a:ext cx="5758815" cy="10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1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Aktualizacja wniosku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/>
              <a:t>Po potwierdzeniu utworzenia aktualizacji wyświetli się wypełniony wniosek o </a:t>
            </a:r>
            <a:r>
              <a:rPr lang="pl-PL" sz="2000" b="1"/>
              <a:t>nowym numerze technicznym</a:t>
            </a:r>
            <a:r>
              <a:rPr lang="pl-PL" sz="2000"/>
              <a:t>. Nowy wniosek  o statusie </a:t>
            </a:r>
            <a:r>
              <a:rPr lang="pl-PL" sz="2000" i="1"/>
              <a:t>Roboczy</a:t>
            </a:r>
            <a:r>
              <a:rPr lang="pl-PL" sz="2000"/>
              <a:t> zostanie wypełniony treścią z poprzedniej wersji. Należy uzupełnić/skorygować treść wniosku o żądane informacje. </a:t>
            </a:r>
          </a:p>
          <a:p>
            <a:pPr marL="0" indent="0">
              <a:buNone/>
            </a:pPr>
            <a:r>
              <a:rPr lang="pl-PL" sz="2000"/>
              <a:t>Aktualizacja tworzona jest na bazie wcześniej istniejącego i złożonego w Funduszu wniosku, w związku z czym nowa wersja zawiera wszystkie dane z poprzedniej wersji wniosku. </a:t>
            </a:r>
            <a:r>
              <a:rPr lang="pl-PL" sz="2000" b="1"/>
              <a:t>Wyjątkiem są załączniki, które </a:t>
            </a:r>
            <a:r>
              <a:rPr lang="pl-PL" sz="2000" b="1" u="sng"/>
              <a:t>nie są automatycznie przenoszone z poprzedniej wersji wniosku</a:t>
            </a:r>
            <a:r>
              <a:rPr lang="pl-PL" sz="2000"/>
              <a:t>. Wnioskodawca musi dokonać potwierdzenia poprawności poprzedniej wersji załącznika poprzez pole „użyj poprzedniej wersji” lub dodanie nowego załącznika</a:t>
            </a:r>
          </a:p>
          <a:p>
            <a:endParaRPr lang="pl-PL"/>
          </a:p>
          <a:p>
            <a:endParaRPr lang="pl-PL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99" y="4693186"/>
            <a:ext cx="5520182" cy="139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0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O systemie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14000"/>
              </a:lnSpc>
              <a:spcAft>
                <a:spcPts val="1200"/>
              </a:spcAft>
              <a:buClr>
                <a:prstClr val="white">
                  <a:lumMod val="50000"/>
                </a:prstClr>
              </a:buClr>
              <a:buSzPct val="130000"/>
              <a:buNone/>
            </a:pPr>
            <a:r>
              <a:rPr lang="pl-PL">
                <a:solidFill>
                  <a:prstClr val="black"/>
                </a:solidFill>
              </a:rPr>
              <a:t>Generator wniosków o dofinansowanie ze środków krajowych jest </a:t>
            </a:r>
            <a:r>
              <a:rPr lang="pl-PL" sz="3000">
                <a:solidFill>
                  <a:prstClr val="black"/>
                </a:solidFill>
              </a:rPr>
              <a:t>narzędziem</a:t>
            </a:r>
            <a:r>
              <a:rPr lang="pl-PL">
                <a:solidFill>
                  <a:prstClr val="black"/>
                </a:solidFill>
              </a:rPr>
              <a:t> umożliwiającym przygotowanie i przekazanie do Narodowego Funduszu Ochrony Środowiska i Gospodarki Wodnej wniosków o dofinansowanie projektów ze środków krajowych. </a:t>
            </a:r>
          </a:p>
          <a:p>
            <a:pPr marL="0" lvl="0" indent="0" eaLnBrk="0" fontAlgn="base" hangingPunct="0">
              <a:lnSpc>
                <a:spcPct val="114000"/>
              </a:lnSpc>
              <a:spcAft>
                <a:spcPts val="1200"/>
              </a:spcAft>
              <a:buClr>
                <a:prstClr val="white">
                  <a:lumMod val="50000"/>
                </a:prstClr>
              </a:buClr>
              <a:buSzPct val="130000"/>
              <a:buNone/>
            </a:pPr>
            <a:r>
              <a:rPr lang="pl-PL">
                <a:solidFill>
                  <a:prstClr val="black"/>
                </a:solidFill>
              </a:rPr>
              <a:t>Korzystanie z Generatora polega na rejestrowaniu danych poprzez sieć Internet w bazie NFOŚiGW.</a:t>
            </a:r>
          </a:p>
          <a:p>
            <a:pPr marL="0" lvl="0" indent="0" eaLnBrk="0" fontAlgn="base" hangingPunct="0">
              <a:lnSpc>
                <a:spcPct val="114000"/>
              </a:lnSpc>
              <a:spcAft>
                <a:spcPts val="1200"/>
              </a:spcAft>
              <a:buClr>
                <a:srgbClr val="C02048"/>
              </a:buClr>
              <a:buSzPct val="130000"/>
              <a:buNone/>
            </a:pPr>
            <a:r>
              <a:rPr lang="pl-PL">
                <a:solidFill>
                  <a:prstClr val="black"/>
                </a:solidFill>
              </a:rPr>
              <a:t>W celu zautomatyzowania pracy – system posiada formularze wniosków gotowe do wypełnienia. 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182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Aktualizacja wniosku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/>
              <a:t>Nowa wersja wniosku ma nadany status </a:t>
            </a:r>
            <a:r>
              <a:rPr lang="pl-PL" i="1"/>
              <a:t>Roboczy</a:t>
            </a:r>
            <a:r>
              <a:rPr lang="pl-PL"/>
              <a:t> i do momentu jej przekazania do Funduszu niemożliwe jest tworzenie kolejnych aktualizacji (aktualizacja może być tworzona tylko do najnowszej wersji wniosku). Należy także potwierdzić, że załączone pliki nie zmieniły się (</a:t>
            </a:r>
            <a:r>
              <a:rPr lang="pl-PL" i="1"/>
              <a:t>Użyj poprzedniej wersji</a:t>
            </a:r>
            <a:r>
              <a:rPr lang="pl-PL"/>
              <a:t>) lub załączyć nowe pliki.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/>
              <a:t>Po wprowadzeniu zmian należy ponowne zatwierdzić i złożyć nową wersję wniosku do Funduszu. Proces ten odbywa się identycznie jak w przypadku nowego wniosku. Należy jednak zwrócić uwagę, że system ostrzega użytkownika w przypadku, gdy ten będzie próbował zatwierdzić nową wersję wniosku nie dokonując w nim żadnych zmian.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360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  <a:p>
            <a:endParaRPr lang="pl-PL"/>
          </a:p>
          <a:p>
            <a:endParaRPr lang="pl-PL"/>
          </a:p>
          <a:p>
            <a:pPr marL="0" indent="0">
              <a:buNone/>
            </a:pPr>
            <a:r>
              <a:rPr lang="pl-PL"/>
              <a:t>Dziękuję za uwagę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58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Proces rejestracji użytkownika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14000"/>
              </a:lnSpc>
              <a:spcAft>
                <a:spcPts val="1200"/>
              </a:spcAft>
              <a:buClr>
                <a:prstClr val="white">
                  <a:lumMod val="50000"/>
                </a:prstClr>
              </a:buClr>
              <a:buSzPct val="130000"/>
              <a:buNone/>
              <a:defRPr/>
            </a:pPr>
            <a:r>
              <a:rPr lang="pl-PL" sz="3100">
                <a:solidFill>
                  <a:prstClr val="black"/>
                </a:solidFill>
              </a:rPr>
              <a:t>Aby możliwe było korzystanie z Generatora – użytkownik musi posiadać w nim konto z odpowiednimi uprawnieniami:</a:t>
            </a:r>
          </a:p>
          <a:p>
            <a:pPr eaLnBrk="0" fontAlgn="base" hangingPunct="0">
              <a:lnSpc>
                <a:spcPct val="114000"/>
              </a:lnSpc>
              <a:spcAft>
                <a:spcPts val="1200"/>
              </a:spcAft>
              <a:buClr>
                <a:srgbClr val="0CA01A"/>
              </a:buClr>
              <a:buSzPct val="130000"/>
              <a:defRPr/>
            </a:pPr>
            <a:r>
              <a:rPr lang="pl-PL" sz="3100">
                <a:solidFill>
                  <a:prstClr val="black"/>
                </a:solidFill>
              </a:rPr>
              <a:t>do modułu Wnioskodawcy</a:t>
            </a:r>
          </a:p>
          <a:p>
            <a:pPr eaLnBrk="0" fontAlgn="base" hangingPunct="0">
              <a:lnSpc>
                <a:spcPct val="114000"/>
              </a:lnSpc>
              <a:spcAft>
                <a:spcPts val="1200"/>
              </a:spcAft>
              <a:buClr>
                <a:srgbClr val="0CA01A"/>
              </a:buClr>
              <a:buSzPct val="130000"/>
              <a:defRPr/>
            </a:pPr>
            <a:r>
              <a:rPr lang="pl-PL" sz="3100">
                <a:solidFill>
                  <a:prstClr val="black"/>
                </a:solidFill>
              </a:rPr>
              <a:t>do modułu NFOŚiGW</a:t>
            </a:r>
          </a:p>
          <a:p>
            <a:pPr marL="0" lvl="0" indent="0" eaLnBrk="0" fontAlgn="base" hangingPunct="0">
              <a:lnSpc>
                <a:spcPct val="114000"/>
              </a:lnSpc>
              <a:spcAft>
                <a:spcPts val="1200"/>
              </a:spcAft>
              <a:buClr>
                <a:srgbClr val="C02048"/>
              </a:buClr>
              <a:buSzPct val="130000"/>
              <a:buNone/>
              <a:defRPr/>
            </a:pPr>
            <a:r>
              <a:rPr lang="pl-PL" sz="3100">
                <a:solidFill>
                  <a:prstClr val="black"/>
                </a:solidFill>
              </a:rPr>
              <a:t>Po wpisaniu adresu strony wyświetlone zostaje okno logowania, gdzie można dokonać rejestracji. </a:t>
            </a:r>
          </a:p>
          <a:p>
            <a:pPr lvl="0" algn="ctr" eaLnBrk="0" fontAlgn="base" hangingPunct="0">
              <a:spcAft>
                <a:spcPct val="0"/>
              </a:spcAft>
              <a:buClr>
                <a:prstClr val="white">
                  <a:lumMod val="50000"/>
                </a:prstClr>
              </a:buClr>
              <a:buSzPct val="130000"/>
              <a:defRPr/>
            </a:pPr>
            <a:r>
              <a:rPr lang="pl-PL">
                <a:solidFill>
                  <a:srgbClr val="002060"/>
                </a:solidFill>
                <a:hlinkClick r:id="rId2"/>
              </a:rPr>
              <a:t>https://gwd.nfosigw.gov.pl</a:t>
            </a:r>
            <a:endParaRPr lang="pl-PL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2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Proces rejestracji użytkownika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1082" y="14510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2400"/>
              <a:t>Na stronie logowania, znajdują się niezbędne linki: do strony NFOŚiGW oraz BIP NFOŚiGW. W tym miejscu znajduje się także formularz kontaktowy oraz Pomoc ogólna</a:t>
            </a:r>
          </a:p>
          <a:p>
            <a:endParaRPr lang="pl-PL"/>
          </a:p>
          <a:p>
            <a:endParaRPr lang="pl-PL"/>
          </a:p>
        </p:txBody>
      </p:sp>
      <p:pic>
        <p:nvPicPr>
          <p:cNvPr id="4" name="Symbol zastępczy zawartości 3"/>
          <p:cNvPicPr>
            <a:picLocks/>
          </p:cNvPicPr>
          <p:nvPr/>
        </p:nvPicPr>
        <p:blipFill rotWithShape="1">
          <a:blip r:embed="rId2"/>
          <a:srcRect b="5195"/>
          <a:stretch/>
        </p:blipFill>
        <p:spPr>
          <a:xfrm>
            <a:off x="1985772" y="2341409"/>
            <a:ext cx="7735712" cy="41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z="4900"/>
              <a:t>Rejestracja – konto tradycyjne</a:t>
            </a:r>
            <a:br>
              <a:rPr lang="pl-PL" b="1"/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/>
              <a:t>Aby możliwe było korzystanie z systemu konieczne jest założenia konta w systemie. W tym celu na stronie logowania należy kliknąć link </a:t>
            </a:r>
            <a:r>
              <a:rPr lang="pl-PL" i="1"/>
              <a:t>Zarejestruj w sekcji Użytkownik GWD</a:t>
            </a:r>
            <a:r>
              <a:rPr lang="pl-PL"/>
              <a:t>: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pPr marL="0" indent="0">
              <a:buNone/>
            </a:pPr>
            <a:r>
              <a:rPr lang="pl-PL"/>
              <a:t>Nazwą użytkownika jest podany w trakcie rejestracji adres mailowy</a:t>
            </a:r>
          </a:p>
          <a:p>
            <a:pPr marL="0" indent="0">
              <a:buNone/>
            </a:pPr>
            <a:r>
              <a:rPr lang="pl-PL"/>
              <a:t>Hasło musi zawierać: min 8 znaków, w tym: co najmniej jedną dużą literę, cyfrę oraz znak specjalny (np. @#$%!^&amp;*()).</a:t>
            </a:r>
          </a:p>
          <a:p>
            <a:endParaRPr lang="pl-PL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68" y="3268504"/>
            <a:ext cx="5758815" cy="1465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219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466" y="108568"/>
            <a:ext cx="8247178" cy="1510912"/>
          </a:xfrm>
        </p:spPr>
        <p:txBody>
          <a:bodyPr>
            <a:normAutofit fontScale="90000"/>
          </a:bodyPr>
          <a:lstStyle/>
          <a:p>
            <a:r>
              <a:rPr lang="x-none"/>
              <a:t>Rejestracja z wykorzystaniem Węzła Krajowego</a:t>
            </a:r>
            <a:br>
              <a:rPr lang="pl-PL" b="1"/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2267" y="1373933"/>
            <a:ext cx="10515600" cy="5368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/>
              <a:t>Aby możliwe było korzystanie z systemu przy użyciu Tożsamości Login.gov.pl konieczne jest założenia konta w systemie. W tym celu na stronie logowania należy kliknąć link </a:t>
            </a:r>
            <a:r>
              <a:rPr lang="pl-PL" sz="2000" i="1"/>
              <a:t>Zarejestruj w sekcji Węzeł Krajowy/login.gov.pl</a:t>
            </a:r>
            <a:r>
              <a:rPr lang="pl-PL" sz="2000"/>
              <a:t>:</a:t>
            </a:r>
          </a:p>
          <a:p>
            <a:endParaRPr lang="pl-PL" sz="2000"/>
          </a:p>
          <a:p>
            <a:endParaRPr lang="pl-PL" sz="2000"/>
          </a:p>
          <a:p>
            <a:endParaRPr lang="pl-PL" sz="2000"/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r>
              <a:rPr lang="pl-PL" sz="2000"/>
              <a:t>wyświetli się strona </a:t>
            </a:r>
            <a:r>
              <a:rPr lang="pl-PL" sz="2000" i="1"/>
              <a:t>login.gov.pl</a:t>
            </a:r>
            <a:r>
              <a:rPr lang="pl-PL" sz="2000"/>
              <a:t> gdzie należy wybrać za pomocą jakiego poświadczenia Użytkownik zarejestruje konto:</a:t>
            </a:r>
          </a:p>
          <a:p>
            <a:r>
              <a:rPr lang="pl-PL" sz="2000"/>
              <a:t>Użytkownik ma możliwość rejestracji za pomocą:</a:t>
            </a:r>
          </a:p>
          <a:p>
            <a:pPr lvl="0"/>
            <a:r>
              <a:rPr lang="pl-PL" sz="2000" i="1"/>
              <a:t>Profil Zaufany</a:t>
            </a:r>
          </a:p>
          <a:p>
            <a:pPr lvl="0"/>
            <a:r>
              <a:rPr lang="pl-PL" sz="2000" i="1"/>
              <a:t>E-dowód</a:t>
            </a:r>
            <a:endParaRPr lang="pl-PL" sz="2000"/>
          </a:p>
          <a:p>
            <a:r>
              <a:rPr lang="pl-PL" sz="2000" i="1"/>
              <a:t>moje ID</a:t>
            </a:r>
            <a:endParaRPr lang="pl-PL" sz="2000"/>
          </a:p>
        </p:txBody>
      </p:sp>
      <p:pic>
        <p:nvPicPr>
          <p:cNvPr id="4" name="Obraz 3" descr="Obraz zawierający tekst&#10;&#10;Opis wygenerowany automatyczn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7" y="2470588"/>
            <a:ext cx="5758180" cy="1441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611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Funkcjonalność Generatora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/>
              <a:t>W ramach Wniosków o Dofinansowanie Generator umożliwia:</a:t>
            </a:r>
          </a:p>
          <a:p>
            <a:pPr lvl="0"/>
            <a:r>
              <a:rPr lang="x-none"/>
              <a:t>wypełnienie wniosku,</a:t>
            </a:r>
            <a:endParaRPr lang="pl-PL"/>
          </a:p>
          <a:p>
            <a:pPr lvl="0"/>
            <a:r>
              <a:rPr lang="pl-PL"/>
              <a:t>sprawdzenie poprawności </a:t>
            </a:r>
            <a:r>
              <a:rPr lang="x-none"/>
              <a:t>wniosku,</a:t>
            </a:r>
            <a:endParaRPr lang="pl-PL"/>
          </a:p>
          <a:p>
            <a:pPr lvl="0"/>
            <a:r>
              <a:rPr lang="x-none"/>
              <a:t>za</a:t>
            </a:r>
            <a:r>
              <a:rPr lang="pl-PL"/>
              <a:t>twierdzenie</a:t>
            </a:r>
            <a:r>
              <a:rPr lang="x-none"/>
              <a:t> wniosku,</a:t>
            </a:r>
            <a:endParaRPr lang="pl-PL"/>
          </a:p>
          <a:p>
            <a:pPr lvl="0"/>
            <a:r>
              <a:rPr lang="pl-PL"/>
              <a:t>podpisanie wniosku,</a:t>
            </a:r>
          </a:p>
          <a:p>
            <a:pPr lvl="0"/>
            <a:r>
              <a:rPr lang="pl-PL"/>
              <a:t>weryfikację podpisu,</a:t>
            </a:r>
          </a:p>
          <a:p>
            <a:pPr lvl="0"/>
            <a:r>
              <a:rPr lang="pl-PL"/>
              <a:t>pobranie podpisanego wniosku, </a:t>
            </a:r>
          </a:p>
          <a:p>
            <a:pPr lvl="0"/>
            <a:r>
              <a:rPr lang="x-none"/>
              <a:t>złożenie wniosku </a:t>
            </a:r>
            <a:r>
              <a:rPr lang="pl-PL"/>
              <a:t>w Funduszu,</a:t>
            </a:r>
          </a:p>
          <a:p>
            <a:pPr lvl="0"/>
            <a:r>
              <a:rPr lang="x-none"/>
              <a:t>aktualizowanie wniosku po wezwaniu do uzupełnienia,</a:t>
            </a:r>
            <a:endParaRPr lang="pl-PL"/>
          </a:p>
          <a:p>
            <a:pPr lvl="0"/>
            <a:r>
              <a:rPr lang="pl-PL"/>
              <a:t>porównanie wersji wniosku,</a:t>
            </a:r>
          </a:p>
          <a:p>
            <a:pPr lvl="0"/>
            <a:r>
              <a:rPr lang="pl-PL"/>
              <a:t>wycofanie wniosku,</a:t>
            </a:r>
          </a:p>
          <a:p>
            <a:pPr lvl="0"/>
            <a:r>
              <a:rPr lang="x-none"/>
              <a:t>śledzenie aktualnego statusu wniosku.</a:t>
            </a:r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26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Funkcjonalność Generatora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5318" y="12747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Generator wyposażony jest w podręczne menu znajdujące się w górnej części aplikacji, widoczne po zalogowaniu. W prawym górnym rogu wyświetlają się informacje o osobie, która jest aktualnie zalogowana oraz pliki pomocy i ustawień widoku. </a:t>
            </a:r>
          </a:p>
          <a:p>
            <a:endParaRPr lang="pl-PL"/>
          </a:p>
        </p:txBody>
      </p:sp>
      <p:pic>
        <p:nvPicPr>
          <p:cNvPr id="4" name="Obraz 3" descr="C:\Users\katarzyna.jakubowska\Desktop\Pictures\zrzut do instrukcji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18" y="3040656"/>
            <a:ext cx="9000782" cy="3437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4331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E943A9BA618B46AAEF70F6C4F2E2EC" ma:contentTypeVersion="23" ma:contentTypeDescription="Create a new document." ma:contentTypeScope="" ma:versionID="e961b9b90d93d69b6fef0b325744b23c">
  <xsd:schema xmlns:xsd="http://www.w3.org/2001/XMLSchema" xmlns:xs="http://www.w3.org/2001/XMLSchema" xmlns:p="http://schemas.microsoft.com/office/2006/metadata/properties" xmlns:ns2="2f4ca05a-8a13-40a3-9b9c-33e37de64ad1" xmlns:ns3="447e428d-1ecd-45fc-bac1-2e19ddc6b21f" targetNamespace="http://schemas.microsoft.com/office/2006/metadata/properties" ma:root="true" ma:fieldsID="e23d9e1c72553a3aa55d024525a89952" ns2:_="" ns3:_="">
    <xsd:import namespace="2f4ca05a-8a13-40a3-9b9c-33e37de64ad1"/>
    <xsd:import namespace="447e428d-1ecd-45fc-bac1-2e19ddc6b2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ca05a-8a13-40a3-9b9c-33e37de64a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hidden="true" ma:internalName="MediaServiceKeyPoints" ma:readOnly="true">
      <xsd:simpleType>
        <xsd:restriction base="dms:Note"/>
      </xsd:simpleType>
    </xsd:element>
    <xsd:element name="MediaServiceOCR" ma:index="10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e428d-1ecd-45fc-bac1-2e19ddc6b21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0" nillable="true" ma:displayName="Taxonomy Catch All Column" ma:hidden="true" ma:list="{620e1fac-76bc-4991-bf21-b58c01b830ea}" ma:internalName="TaxCatchAll" ma:showField="CatchAllData" ma:web="447e428d-1ecd-45fc-bac1-2e19ddc6b2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7e428d-1ecd-45fc-bac1-2e19ddc6b21f" xsi:nil="true"/>
    <lcf76f155ced4ddcb4097134ff3c332f xmlns="2f4ca05a-8a13-40a3-9b9c-33e37de64ad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931680-29D2-4FDF-ADE2-6280A99C04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9B10E8-0797-4DD8-B2DB-A5D43167887B}"/>
</file>

<file path=customXml/itemProps3.xml><?xml version="1.0" encoding="utf-8"?>
<ds:datastoreItem xmlns:ds="http://schemas.openxmlformats.org/officeDocument/2006/customXml" ds:itemID="{FC616013-0CFB-496B-B880-DB18D7DB72AB}">
  <ds:schemaRefs>
    <ds:schemaRef ds:uri="2f4ca05a-8a13-40a3-9b9c-33e37de64ad1"/>
    <ds:schemaRef ds:uri="447e428d-1ecd-45fc-bac1-2e19ddc6b21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Motyw pakietu Office</vt:lpstr>
      <vt:lpstr>PowerPoint Presentation</vt:lpstr>
      <vt:lpstr>Plan prezentacji</vt:lpstr>
      <vt:lpstr>O systemie</vt:lpstr>
      <vt:lpstr>Proces rejestracji użytkownika</vt:lpstr>
      <vt:lpstr>Proces rejestracji użytkownika</vt:lpstr>
      <vt:lpstr>Rejestracja – konto tradycyjne </vt:lpstr>
      <vt:lpstr>Rejestracja z wykorzystaniem Węzła Krajowego </vt:lpstr>
      <vt:lpstr>Funkcjonalność Generatora</vt:lpstr>
      <vt:lpstr>Funkcjonalność Generatora</vt:lpstr>
      <vt:lpstr>Uprawnienia do wniosku o dofinansowanie </vt:lpstr>
      <vt:lpstr>Nadawanie uprawnień do wniosku innym użytkownikom</vt:lpstr>
      <vt:lpstr>Nadawanie uprawnień do wniosku innym użytkownikom </vt:lpstr>
      <vt:lpstr>Tworzenie i wypełnianie wniosku</vt:lpstr>
      <vt:lpstr>Tworzenie nowego wniosku</vt:lpstr>
      <vt:lpstr>Tworzenie nowego wniosku</vt:lpstr>
      <vt:lpstr>Wypełnianie wniosku</vt:lpstr>
      <vt:lpstr>Wypełnianie wniosku</vt:lpstr>
      <vt:lpstr>Wypełnianie wniosku</vt:lpstr>
      <vt:lpstr>Wypełnianie wniosku</vt:lpstr>
      <vt:lpstr>Sprawdzanie poprawności wniosku</vt:lpstr>
      <vt:lpstr>Sprawdzanie poprawności wniosku</vt:lpstr>
      <vt:lpstr>Sprawdzanie poprawności wniosku</vt:lpstr>
      <vt:lpstr>Podpisywanie wniosku</vt:lpstr>
      <vt:lpstr>Podpisywanie wniosku</vt:lpstr>
      <vt:lpstr>Podpisywanie wniosku</vt:lpstr>
      <vt:lpstr>Podpisywanie wniosku</vt:lpstr>
      <vt:lpstr>Wysyłanie wniosku przez epuap</vt:lpstr>
      <vt:lpstr>Aktualizacja wniosku</vt:lpstr>
      <vt:lpstr>Aktualizacja wniosku</vt:lpstr>
      <vt:lpstr>Aktualizacja wniosku</vt:lpstr>
      <vt:lpstr>PowerPoint Presentation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Retke Witold</dc:creator>
  <cp:revision>1</cp:revision>
  <dcterms:created xsi:type="dcterms:W3CDTF">2022-09-19T11:55:08Z</dcterms:created>
  <dcterms:modified xsi:type="dcterms:W3CDTF">2022-09-27T09:19:19Z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0x0101006AE943A9BA618B46AAEF70F6C4F2E2EC</vt:lpwstr>
  </property>
  <property fmtid="{D5CDD505-2E9C-101B-9397-08002B2CF9AE}" pid="3" name="MediaServiceImageTags">
    <vt:lpwstr/>
  </property>
</Properties>
</file>