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  <p:sldMasterId id="2147483711" r:id="rId2"/>
  </p:sldMasterIdLst>
  <p:sldIdLst>
    <p:sldId id="256" r:id="rId3"/>
    <p:sldId id="298" r:id="rId4"/>
    <p:sldId id="279" r:id="rId5"/>
    <p:sldId id="265" r:id="rId6"/>
    <p:sldId id="278" r:id="rId7"/>
    <p:sldId id="296" r:id="rId8"/>
    <p:sldId id="281" r:id="rId9"/>
    <p:sldId id="292" r:id="rId10"/>
    <p:sldId id="293" r:id="rId11"/>
    <p:sldId id="282" r:id="rId12"/>
    <p:sldId id="269" r:id="rId13"/>
    <p:sldId id="259" r:id="rId14"/>
    <p:sldId id="294" r:id="rId15"/>
    <p:sldId id="284" r:id="rId16"/>
    <p:sldId id="285" r:id="rId17"/>
    <p:sldId id="260" r:id="rId18"/>
    <p:sldId id="286" r:id="rId19"/>
    <p:sldId id="287" r:id="rId20"/>
    <p:sldId id="288" r:id="rId21"/>
    <p:sldId id="290" r:id="rId22"/>
    <p:sldId id="291" r:id="rId23"/>
    <p:sldId id="289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kcja domyślna" id="{B1B28B8E-EA56-44E2-8AB7-80AFA9EADD6E}">
          <p14:sldIdLst>
            <p14:sldId id="256"/>
            <p14:sldId id="298"/>
            <p14:sldId id="279"/>
            <p14:sldId id="265"/>
          </p14:sldIdLst>
        </p14:section>
        <p14:section name="Sekcja bez tytułu" id="{3B96ED1B-BC5D-4066-85BF-A5D92B222413}">
          <p14:sldIdLst>
            <p14:sldId id="278"/>
            <p14:sldId id="296"/>
            <p14:sldId id="281"/>
            <p14:sldId id="292"/>
            <p14:sldId id="293"/>
            <p14:sldId id="282"/>
            <p14:sldId id="269"/>
            <p14:sldId id="259"/>
            <p14:sldId id="294"/>
            <p14:sldId id="284"/>
            <p14:sldId id="285"/>
            <p14:sldId id="260"/>
            <p14:sldId id="286"/>
            <p14:sldId id="287"/>
            <p14:sldId id="288"/>
            <p14:sldId id="290"/>
            <p14:sldId id="291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9" d="100"/>
          <a:sy n="119" d="100"/>
        </p:scale>
        <p:origin x="15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00BFEB-5A18-437A-9706-0BB19CF1037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67F002-1FB5-4A48-BC07-2935257933CC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200" dirty="0">
            <a:solidFill>
              <a:schemeClr val="tx1"/>
            </a:solidFill>
          </a:endParaRPr>
        </a:p>
      </dgm:t>
    </dgm:pt>
    <dgm:pt modelId="{767301B9-0D92-469A-AF01-B0DAABB4E99F}" type="parTrans" cxnId="{B33F57EA-6EB9-4CD9-9A89-FA961432AB5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619A5A1-FB9A-4E70-992B-A8BEA6F59C1D}" type="sibTrans" cxnId="{B33F57EA-6EB9-4CD9-9A89-FA961432AB5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FD8A417-7BEF-4F76-BDCE-6B89AB74B93A}">
      <dgm:prSet/>
      <dgm:spPr/>
      <dgm:t>
        <a:bodyPr/>
        <a:lstStyle/>
        <a:p>
          <a:pPr>
            <a:lnSpc>
              <a:spcPct val="100000"/>
            </a:lnSpc>
          </a:pPr>
          <a:r>
            <a:rPr lang="pl-PL" b="1" i="0" dirty="0">
              <a:solidFill>
                <a:schemeClr val="tx1"/>
              </a:solidFill>
            </a:rPr>
            <a:t>Przyczyną choroby jest wirusem wścieklizny,</a:t>
          </a:r>
          <a:r>
            <a:rPr lang="pl-PL" b="0" i="0" dirty="0">
              <a:solidFill>
                <a:schemeClr val="tx1"/>
              </a:solidFill>
            </a:rPr>
            <a:t> który namnaża się w układzie nerwowym.</a:t>
          </a:r>
        </a:p>
        <a:p>
          <a:pPr>
            <a:lnSpc>
              <a:spcPct val="100000"/>
            </a:lnSpc>
          </a:pPr>
          <a:r>
            <a:rPr lang="pl-PL" b="1" i="0" dirty="0">
              <a:solidFill>
                <a:schemeClr val="tx1"/>
              </a:solidFill>
            </a:rPr>
            <a:t> Głównym rezerwuarem wirusa są dzikie zwierzęta drapieżne</a:t>
          </a:r>
          <a:r>
            <a:rPr lang="pl-PL" b="0" i="0" dirty="0">
              <a:solidFill>
                <a:schemeClr val="tx1"/>
              </a:solidFill>
            </a:rPr>
            <a:t>. </a:t>
          </a:r>
          <a:endParaRPr lang="en-US" dirty="0">
            <a:solidFill>
              <a:schemeClr val="tx1"/>
            </a:solidFill>
          </a:endParaRPr>
        </a:p>
      </dgm:t>
    </dgm:pt>
    <dgm:pt modelId="{B24B7BF9-BD05-4847-A4B8-7E6F08891CD3}" type="parTrans" cxnId="{C0F8B455-2401-4D4F-A90C-2B5E9C40C54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F640205-9FCD-42EF-95F1-317AE6A259E4}" type="sibTrans" cxnId="{C0F8B455-2401-4D4F-A90C-2B5E9C40C54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7552E73-1812-4486-813C-F7FE85878D30}">
      <dgm:prSet/>
      <dgm:spPr/>
      <dgm:t>
        <a:bodyPr/>
        <a:lstStyle/>
        <a:p>
          <a:pPr>
            <a:lnSpc>
              <a:spcPct val="100000"/>
            </a:lnSpc>
          </a:pPr>
          <a:r>
            <a:rPr lang="pl-PL" b="1" i="0">
              <a:solidFill>
                <a:schemeClr val="tx1"/>
              </a:solidFill>
            </a:rPr>
            <a:t>Od dzikich zwierząt </a:t>
          </a:r>
          <a:r>
            <a:rPr lang="pl-PL" b="0" i="0">
              <a:solidFill>
                <a:schemeClr val="tx1"/>
              </a:solidFill>
            </a:rPr>
            <a:t>zakażenie może się szerzyć na nieszczepione </a:t>
          </a:r>
          <a:r>
            <a:rPr lang="pl-PL" b="1" i="0">
              <a:solidFill>
                <a:schemeClr val="tx1"/>
              </a:solidFill>
            </a:rPr>
            <a:t>zwierzęta</a:t>
          </a:r>
          <a:r>
            <a:rPr lang="pl-PL" b="0" i="0">
              <a:solidFill>
                <a:schemeClr val="tx1"/>
              </a:solidFill>
            </a:rPr>
            <a:t> </a:t>
          </a:r>
          <a:r>
            <a:rPr lang="pl-PL" b="1" i="0">
              <a:solidFill>
                <a:schemeClr val="tx1"/>
              </a:solidFill>
            </a:rPr>
            <a:t>domowe</a:t>
          </a:r>
          <a:r>
            <a:rPr lang="pl-PL" b="0" i="0">
              <a:solidFill>
                <a:schemeClr val="tx1"/>
              </a:solidFill>
            </a:rPr>
            <a:t> oraz </a:t>
          </a:r>
          <a:r>
            <a:rPr lang="pl-PL" b="1" i="0">
              <a:solidFill>
                <a:schemeClr val="tx1"/>
              </a:solidFill>
            </a:rPr>
            <a:t>gospodarskie</a:t>
          </a:r>
          <a:r>
            <a:rPr lang="pl-PL" b="0" i="0">
              <a:solidFill>
                <a:schemeClr val="tx1"/>
              </a:solidFill>
            </a:rPr>
            <a:t> i </a:t>
          </a:r>
          <a:r>
            <a:rPr lang="pl-PL" b="1" i="0">
              <a:solidFill>
                <a:schemeClr val="tx1"/>
              </a:solidFill>
            </a:rPr>
            <a:t>ludz</a:t>
          </a:r>
          <a:r>
            <a:rPr lang="pl-PL" b="0" i="0">
              <a:solidFill>
                <a:schemeClr val="tx1"/>
              </a:solidFill>
            </a:rPr>
            <a:t>i, jeśli zostaną </a:t>
          </a:r>
          <a:r>
            <a:rPr lang="pl-PL" b="1" i="0">
              <a:solidFill>
                <a:schemeClr val="tx1"/>
              </a:solidFill>
            </a:rPr>
            <a:t>ugryzieni, podrapani lub poślinieni na ranę lub śluzówkę przez wściekłe zwierzę</a:t>
          </a:r>
          <a:r>
            <a:rPr lang="pl-PL" b="0" i="0">
              <a:solidFill>
                <a:schemeClr val="tx1"/>
              </a:solidFill>
            </a:rPr>
            <a:t>. </a:t>
          </a:r>
          <a:endParaRPr lang="en-US" dirty="0">
            <a:solidFill>
              <a:schemeClr val="tx1"/>
            </a:solidFill>
          </a:endParaRPr>
        </a:p>
      </dgm:t>
    </dgm:pt>
    <dgm:pt modelId="{7CFC63A2-2AA1-444A-82B5-9B6E2ED628C6}" type="parTrans" cxnId="{F4BFFB36-727C-4158-B194-FEE068A02E2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69C188D-DF3D-4769-9BFB-92BCA1B6D094}" type="sibTrans" cxnId="{F4BFFB36-727C-4158-B194-FEE068A02E2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6C3E6AE-AFF0-4995-BCA1-9E36C632F6A3}">
      <dgm:prSet/>
      <dgm:spPr/>
      <dgm:t>
        <a:bodyPr/>
        <a:lstStyle/>
        <a:p>
          <a:pPr>
            <a:lnSpc>
              <a:spcPct val="100000"/>
            </a:lnSpc>
          </a:pPr>
          <a:r>
            <a:rPr lang="pl-PL" b="0" i="0">
              <a:solidFill>
                <a:schemeClr val="tx1"/>
              </a:solidFill>
            </a:rPr>
            <a:t>Gdy dana osoba zaczyna wykazywać objawy wścieklizny,</a:t>
          </a:r>
          <a:r>
            <a:rPr lang="pl-PL" b="1" i="0">
              <a:solidFill>
                <a:schemeClr val="tx1"/>
              </a:solidFill>
            </a:rPr>
            <a:t> choroba prawie zawsze powoduje śmierć</a:t>
          </a:r>
          <a:r>
            <a:rPr lang="pl-PL" b="0" i="0">
              <a:solidFill>
                <a:schemeClr val="tx1"/>
              </a:solidFill>
            </a:rPr>
            <a:t>. </a:t>
          </a:r>
          <a:endParaRPr lang="en-US" dirty="0">
            <a:solidFill>
              <a:schemeClr val="tx1"/>
            </a:solidFill>
          </a:endParaRPr>
        </a:p>
      </dgm:t>
    </dgm:pt>
    <dgm:pt modelId="{B2B7213E-AF6C-4AA6-B483-6ADE22F2654A}" type="parTrans" cxnId="{946B6039-7451-403E-8A98-C0CF34BE0F21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8A27D8B-811F-4289-8212-FE8E5B440C44}" type="sibTrans" cxnId="{946B6039-7451-403E-8A98-C0CF34BE0F21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91BEB7A-01F7-43AF-BC4D-652813D30C7B}">
      <dgm:prSet/>
      <dgm:spPr/>
      <dgm:t>
        <a:bodyPr/>
        <a:lstStyle/>
        <a:p>
          <a:pPr>
            <a:lnSpc>
              <a:spcPct val="100000"/>
            </a:lnSpc>
          </a:pPr>
          <a:r>
            <a:rPr lang="pl-PL" b="0" i="0">
              <a:solidFill>
                <a:schemeClr val="tx1"/>
              </a:solidFill>
            </a:rPr>
            <a:t>Z tego powodu każdy, kto jest narażony na ryzyko zarażenia się wścieklizną, powinien </a:t>
          </a:r>
          <a:r>
            <a:rPr lang="pl-PL" b="1" i="0">
              <a:solidFill>
                <a:schemeClr val="tx1"/>
              </a:solidFill>
            </a:rPr>
            <a:t>zaszczepić się przeciwko tej chorobie</a:t>
          </a:r>
          <a:r>
            <a:rPr lang="pl-PL" b="0" i="0">
              <a:solidFill>
                <a:schemeClr val="tx1"/>
              </a:solidFill>
            </a:rPr>
            <a:t>.</a:t>
          </a:r>
          <a:endParaRPr lang="en-US" dirty="0">
            <a:solidFill>
              <a:schemeClr val="tx1"/>
            </a:solidFill>
          </a:endParaRPr>
        </a:p>
      </dgm:t>
    </dgm:pt>
    <dgm:pt modelId="{E0E21085-8D2B-4659-A148-D6E1D9B7A224}" type="parTrans" cxnId="{FD2235B3-929E-46B6-AB9D-17FE0D41B92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3881239-D0B4-438E-B60D-310C52D67E64}" type="sibTrans" cxnId="{FD2235B3-929E-46B6-AB9D-17FE0D41B92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29890CE-FC82-47FE-886E-0E4E54341716}" type="pres">
      <dgm:prSet presAssocID="{2400BFEB-5A18-437A-9706-0BB19CF10374}" presName="root" presStyleCnt="0">
        <dgm:presLayoutVars>
          <dgm:dir/>
          <dgm:resizeHandles val="exact"/>
        </dgm:presLayoutVars>
      </dgm:prSet>
      <dgm:spPr/>
    </dgm:pt>
    <dgm:pt modelId="{C099EC4A-5E51-4225-90A0-5FA1DE42CEEB}" type="pres">
      <dgm:prSet presAssocID="{9967F002-1FB5-4A48-BC07-2935257933CC}" presName="compNode" presStyleCnt="0"/>
      <dgm:spPr/>
    </dgm:pt>
    <dgm:pt modelId="{98A1660F-59DF-4EF1-81BD-68B1D580060B}" type="pres">
      <dgm:prSet presAssocID="{9967F002-1FB5-4A48-BC07-2935257933CC}" presName="bgRect" presStyleLbl="bgShp" presStyleIdx="0" presStyleCnt="5" custFlipVert="0" custFlipHor="1" custScaleX="12129" custScaleY="26537" custLinFactNeighborX="-34175" custLinFactNeighborY="8844"/>
      <dgm:spPr/>
    </dgm:pt>
    <dgm:pt modelId="{E301C2C8-9535-49F7-8C28-CEE2B51ADBFB}" type="pres">
      <dgm:prSet presAssocID="{9967F002-1FB5-4A48-BC07-2935257933CC}" presName="iconRect" presStyleLbl="node1" presStyleIdx="0" presStyleCnt="5" custFlipVert="0" custFlipHor="0" custScaleX="7284" custScaleY="104092"/>
      <dgm:spPr/>
    </dgm:pt>
    <dgm:pt modelId="{48C2A333-4EBC-46C0-A534-BBD86B7480A6}" type="pres">
      <dgm:prSet presAssocID="{9967F002-1FB5-4A48-BC07-2935257933CC}" presName="spaceRect" presStyleCnt="0"/>
      <dgm:spPr/>
    </dgm:pt>
    <dgm:pt modelId="{E9972B6E-F33D-4C07-A347-2EC132FBB44F}" type="pres">
      <dgm:prSet presAssocID="{9967F002-1FB5-4A48-BC07-2935257933CC}" presName="parTx" presStyleLbl="revTx" presStyleIdx="0" presStyleCnt="5">
        <dgm:presLayoutVars>
          <dgm:chMax val="0"/>
          <dgm:chPref val="0"/>
        </dgm:presLayoutVars>
      </dgm:prSet>
      <dgm:spPr/>
    </dgm:pt>
    <dgm:pt modelId="{FCC7035B-2766-461E-A598-F8DB06956ED2}" type="pres">
      <dgm:prSet presAssocID="{C619A5A1-FB9A-4E70-992B-A8BEA6F59C1D}" presName="sibTrans" presStyleCnt="0"/>
      <dgm:spPr/>
    </dgm:pt>
    <dgm:pt modelId="{FCA26284-4240-4903-9E66-1D66462CD48D}" type="pres">
      <dgm:prSet presAssocID="{7FD8A417-7BEF-4F76-BDCE-6B89AB74B93A}" presName="compNode" presStyleCnt="0"/>
      <dgm:spPr/>
    </dgm:pt>
    <dgm:pt modelId="{EFE8ECB2-EE72-4895-94E0-BEFD3187D5A4}" type="pres">
      <dgm:prSet presAssocID="{7FD8A417-7BEF-4F76-BDCE-6B89AB74B93A}" presName="bgRect" presStyleLbl="bgShp" presStyleIdx="1" presStyleCnt="5" custLinFactNeighborX="-1145" custLinFactNeighborY="2557"/>
      <dgm:spPr/>
    </dgm:pt>
    <dgm:pt modelId="{CDDDF482-44CE-4795-8070-45AEB1CDDE1F}" type="pres">
      <dgm:prSet presAssocID="{7FD8A417-7BEF-4F76-BDCE-6B89AB74B93A}" presName="iconRect" presStyleLbl="node1" presStyleIdx="1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s z wypełnieniem pełnym"/>
        </a:ext>
      </dgm:extLst>
    </dgm:pt>
    <dgm:pt modelId="{D333CEB6-AAED-4311-8379-D5A88870BE5B}" type="pres">
      <dgm:prSet presAssocID="{7FD8A417-7BEF-4F76-BDCE-6B89AB74B93A}" presName="spaceRect" presStyleCnt="0"/>
      <dgm:spPr/>
    </dgm:pt>
    <dgm:pt modelId="{B6B0845D-B02D-438D-9EEC-FD75CC950D6D}" type="pres">
      <dgm:prSet presAssocID="{7FD8A417-7BEF-4F76-BDCE-6B89AB74B93A}" presName="parTx" presStyleLbl="revTx" presStyleIdx="1" presStyleCnt="5">
        <dgm:presLayoutVars>
          <dgm:chMax val="0"/>
          <dgm:chPref val="0"/>
        </dgm:presLayoutVars>
      </dgm:prSet>
      <dgm:spPr/>
    </dgm:pt>
    <dgm:pt modelId="{47C0989D-52A7-4D3C-92CF-BA712E6A62ED}" type="pres">
      <dgm:prSet presAssocID="{7F640205-9FCD-42EF-95F1-317AE6A259E4}" presName="sibTrans" presStyleCnt="0"/>
      <dgm:spPr/>
    </dgm:pt>
    <dgm:pt modelId="{F84F18F1-F63E-43F5-AB9F-8081D0F71523}" type="pres">
      <dgm:prSet presAssocID="{E7552E73-1812-4486-813C-F7FE85878D30}" presName="compNode" presStyleCnt="0"/>
      <dgm:spPr/>
    </dgm:pt>
    <dgm:pt modelId="{0C5105E5-C792-45FD-AEB7-36BDFEAEA8EB}" type="pres">
      <dgm:prSet presAssocID="{E7552E73-1812-4486-813C-F7FE85878D30}" presName="bgRect" presStyleLbl="bgShp" presStyleIdx="2" presStyleCnt="5"/>
      <dgm:spPr/>
    </dgm:pt>
    <dgm:pt modelId="{A4B95C1E-14E9-4E7A-BC76-B5475ED741DF}" type="pres">
      <dgm:prSet presAssocID="{E7552E73-1812-4486-813C-F7FE85878D30}" presName="iconRect" presStyleLbl="nod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es"/>
        </a:ext>
      </dgm:extLst>
    </dgm:pt>
    <dgm:pt modelId="{4A89898F-16FB-4F1A-9F75-707D87F19778}" type="pres">
      <dgm:prSet presAssocID="{E7552E73-1812-4486-813C-F7FE85878D30}" presName="spaceRect" presStyleCnt="0"/>
      <dgm:spPr/>
    </dgm:pt>
    <dgm:pt modelId="{BF38BA4B-9ED8-4D95-BCD5-15D03997919B}" type="pres">
      <dgm:prSet presAssocID="{E7552E73-1812-4486-813C-F7FE85878D30}" presName="parTx" presStyleLbl="revTx" presStyleIdx="2" presStyleCnt="5">
        <dgm:presLayoutVars>
          <dgm:chMax val="0"/>
          <dgm:chPref val="0"/>
        </dgm:presLayoutVars>
      </dgm:prSet>
      <dgm:spPr/>
    </dgm:pt>
    <dgm:pt modelId="{8CA6F804-F686-42CE-BB8F-ACD585A2DD8E}" type="pres">
      <dgm:prSet presAssocID="{A69C188D-DF3D-4769-9BFB-92BCA1B6D094}" presName="sibTrans" presStyleCnt="0"/>
      <dgm:spPr/>
    </dgm:pt>
    <dgm:pt modelId="{811764E9-42FD-49C7-AF05-8DBA9A4C9CB3}" type="pres">
      <dgm:prSet presAssocID="{06C3E6AE-AFF0-4995-BCA1-9E36C632F6A3}" presName="compNode" presStyleCnt="0"/>
      <dgm:spPr/>
    </dgm:pt>
    <dgm:pt modelId="{5890B971-1F5B-4F27-B395-84B42079DA00}" type="pres">
      <dgm:prSet presAssocID="{06C3E6AE-AFF0-4995-BCA1-9E36C632F6A3}" presName="bgRect" presStyleLbl="bgShp" presStyleIdx="3" presStyleCnt="5"/>
      <dgm:spPr/>
    </dgm:pt>
    <dgm:pt modelId="{36249665-AD13-467A-9CEC-A9CB0E4913FB}" type="pres">
      <dgm:prSet presAssocID="{06C3E6AE-AFF0-4995-BCA1-9E36C632F6A3}" presName="iconRect" presStyleLbl="node1" presStyleIdx="3" presStyleCnt="5"/>
      <dgm:spPr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1C0A84B-235D-4F6D-850E-9BF5D82BA4E2}" type="pres">
      <dgm:prSet presAssocID="{06C3E6AE-AFF0-4995-BCA1-9E36C632F6A3}" presName="spaceRect" presStyleCnt="0"/>
      <dgm:spPr/>
    </dgm:pt>
    <dgm:pt modelId="{4C057D5E-7F60-4212-9B3E-4FCE06F56769}" type="pres">
      <dgm:prSet presAssocID="{06C3E6AE-AFF0-4995-BCA1-9E36C632F6A3}" presName="parTx" presStyleLbl="revTx" presStyleIdx="3" presStyleCnt="5">
        <dgm:presLayoutVars>
          <dgm:chMax val="0"/>
          <dgm:chPref val="0"/>
        </dgm:presLayoutVars>
      </dgm:prSet>
      <dgm:spPr/>
    </dgm:pt>
    <dgm:pt modelId="{5F6B7292-5C90-4C4C-B2DE-BF3121D264DB}" type="pres">
      <dgm:prSet presAssocID="{C8A27D8B-811F-4289-8212-FE8E5B440C44}" presName="sibTrans" presStyleCnt="0"/>
      <dgm:spPr/>
    </dgm:pt>
    <dgm:pt modelId="{468CF98F-362F-4D03-B54D-887754A1CE8C}" type="pres">
      <dgm:prSet presAssocID="{491BEB7A-01F7-43AF-BC4D-652813D30C7B}" presName="compNode" presStyleCnt="0"/>
      <dgm:spPr/>
    </dgm:pt>
    <dgm:pt modelId="{B91AFE7D-9F7C-4704-91C2-F82295015E4E}" type="pres">
      <dgm:prSet presAssocID="{491BEB7A-01F7-43AF-BC4D-652813D30C7B}" presName="bgRect" presStyleLbl="bgShp" presStyleIdx="4" presStyleCnt="5"/>
      <dgm:spPr/>
    </dgm:pt>
    <dgm:pt modelId="{F3556EE0-765A-44A5-A873-94222358E5DA}" type="pres">
      <dgm:prSet presAssocID="{491BEB7A-01F7-43AF-BC4D-652813D30C7B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gła z wypełnieniem pełnym"/>
        </a:ext>
      </dgm:extLst>
    </dgm:pt>
    <dgm:pt modelId="{67832C7A-D0BD-4EEB-8B7C-5E9E3DE41B83}" type="pres">
      <dgm:prSet presAssocID="{491BEB7A-01F7-43AF-BC4D-652813D30C7B}" presName="spaceRect" presStyleCnt="0"/>
      <dgm:spPr/>
    </dgm:pt>
    <dgm:pt modelId="{0D770345-4BEF-49E5-9432-44E68C1C860B}" type="pres">
      <dgm:prSet presAssocID="{491BEB7A-01F7-43AF-BC4D-652813D30C7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4BFFB36-727C-4158-B194-FEE068A02E23}" srcId="{2400BFEB-5A18-437A-9706-0BB19CF10374}" destId="{E7552E73-1812-4486-813C-F7FE85878D30}" srcOrd="2" destOrd="0" parTransId="{7CFC63A2-2AA1-444A-82B5-9B6E2ED628C6}" sibTransId="{A69C188D-DF3D-4769-9BFB-92BCA1B6D094}"/>
    <dgm:cxn modelId="{946B6039-7451-403E-8A98-C0CF34BE0F21}" srcId="{2400BFEB-5A18-437A-9706-0BB19CF10374}" destId="{06C3E6AE-AFF0-4995-BCA1-9E36C632F6A3}" srcOrd="3" destOrd="0" parTransId="{B2B7213E-AF6C-4AA6-B483-6ADE22F2654A}" sibTransId="{C8A27D8B-811F-4289-8212-FE8E5B440C44}"/>
    <dgm:cxn modelId="{C0F8B455-2401-4D4F-A90C-2B5E9C40C54E}" srcId="{2400BFEB-5A18-437A-9706-0BB19CF10374}" destId="{7FD8A417-7BEF-4F76-BDCE-6B89AB74B93A}" srcOrd="1" destOrd="0" parTransId="{B24B7BF9-BD05-4847-A4B8-7E6F08891CD3}" sibTransId="{7F640205-9FCD-42EF-95F1-317AE6A259E4}"/>
    <dgm:cxn modelId="{5F794E83-4D87-4CCA-A428-B33F8D92CB1D}" type="presOf" srcId="{2400BFEB-5A18-437A-9706-0BB19CF10374}" destId="{229890CE-FC82-47FE-886E-0E4E54341716}" srcOrd="0" destOrd="0" presId="urn:microsoft.com/office/officeart/2018/2/layout/IconVerticalSolidList"/>
    <dgm:cxn modelId="{FD2235B3-929E-46B6-AB9D-17FE0D41B924}" srcId="{2400BFEB-5A18-437A-9706-0BB19CF10374}" destId="{491BEB7A-01F7-43AF-BC4D-652813D30C7B}" srcOrd="4" destOrd="0" parTransId="{E0E21085-8D2B-4659-A148-D6E1D9B7A224}" sibTransId="{03881239-D0B4-438E-B60D-310C52D67E64}"/>
    <dgm:cxn modelId="{E29AF1D2-CC9A-4B44-8FCB-FF4E20CA3016}" type="presOf" srcId="{7FD8A417-7BEF-4F76-BDCE-6B89AB74B93A}" destId="{B6B0845D-B02D-438D-9EEC-FD75CC950D6D}" srcOrd="0" destOrd="0" presId="urn:microsoft.com/office/officeart/2018/2/layout/IconVerticalSolidList"/>
    <dgm:cxn modelId="{45D5BED8-913A-419B-829C-7D97014A408B}" type="presOf" srcId="{9967F002-1FB5-4A48-BC07-2935257933CC}" destId="{E9972B6E-F33D-4C07-A347-2EC132FBB44F}" srcOrd="0" destOrd="0" presId="urn:microsoft.com/office/officeart/2018/2/layout/IconVerticalSolidList"/>
    <dgm:cxn modelId="{B33F57EA-6EB9-4CD9-9A89-FA961432AB58}" srcId="{2400BFEB-5A18-437A-9706-0BB19CF10374}" destId="{9967F002-1FB5-4A48-BC07-2935257933CC}" srcOrd="0" destOrd="0" parTransId="{767301B9-0D92-469A-AF01-B0DAABB4E99F}" sibTransId="{C619A5A1-FB9A-4E70-992B-A8BEA6F59C1D}"/>
    <dgm:cxn modelId="{18B7C7F0-C221-434D-8819-4E8D60EDCB40}" type="presOf" srcId="{E7552E73-1812-4486-813C-F7FE85878D30}" destId="{BF38BA4B-9ED8-4D95-BCD5-15D03997919B}" srcOrd="0" destOrd="0" presId="urn:microsoft.com/office/officeart/2018/2/layout/IconVerticalSolidList"/>
    <dgm:cxn modelId="{0C2606F5-1764-42BE-B0E9-D670A2B21CC4}" type="presOf" srcId="{491BEB7A-01F7-43AF-BC4D-652813D30C7B}" destId="{0D770345-4BEF-49E5-9432-44E68C1C860B}" srcOrd="0" destOrd="0" presId="urn:microsoft.com/office/officeart/2018/2/layout/IconVerticalSolidList"/>
    <dgm:cxn modelId="{395CC9F7-B172-42A9-AC80-43800D55606C}" type="presOf" srcId="{06C3E6AE-AFF0-4995-BCA1-9E36C632F6A3}" destId="{4C057D5E-7F60-4212-9B3E-4FCE06F56769}" srcOrd="0" destOrd="0" presId="urn:microsoft.com/office/officeart/2018/2/layout/IconVerticalSolidList"/>
    <dgm:cxn modelId="{63FC4CB8-2874-4022-868A-C75ECEE6B314}" type="presParOf" srcId="{229890CE-FC82-47FE-886E-0E4E54341716}" destId="{C099EC4A-5E51-4225-90A0-5FA1DE42CEEB}" srcOrd="0" destOrd="0" presId="urn:microsoft.com/office/officeart/2018/2/layout/IconVerticalSolidList"/>
    <dgm:cxn modelId="{831485A7-00CF-4030-946A-95F63BD83C9B}" type="presParOf" srcId="{C099EC4A-5E51-4225-90A0-5FA1DE42CEEB}" destId="{98A1660F-59DF-4EF1-81BD-68B1D580060B}" srcOrd="0" destOrd="0" presId="urn:microsoft.com/office/officeart/2018/2/layout/IconVerticalSolidList"/>
    <dgm:cxn modelId="{A29D01CD-1E30-4930-B96C-D26C80E514FC}" type="presParOf" srcId="{C099EC4A-5E51-4225-90A0-5FA1DE42CEEB}" destId="{E301C2C8-9535-49F7-8C28-CEE2B51ADBFB}" srcOrd="1" destOrd="0" presId="urn:microsoft.com/office/officeart/2018/2/layout/IconVerticalSolidList"/>
    <dgm:cxn modelId="{08345A06-240F-4F53-A219-96BE68D86788}" type="presParOf" srcId="{C099EC4A-5E51-4225-90A0-5FA1DE42CEEB}" destId="{48C2A333-4EBC-46C0-A534-BBD86B7480A6}" srcOrd="2" destOrd="0" presId="urn:microsoft.com/office/officeart/2018/2/layout/IconVerticalSolidList"/>
    <dgm:cxn modelId="{F469FB94-3912-4CF9-BF1B-DBEC3BD4FB59}" type="presParOf" srcId="{C099EC4A-5E51-4225-90A0-5FA1DE42CEEB}" destId="{E9972B6E-F33D-4C07-A347-2EC132FBB44F}" srcOrd="3" destOrd="0" presId="urn:microsoft.com/office/officeart/2018/2/layout/IconVerticalSolidList"/>
    <dgm:cxn modelId="{AD930D23-FE1D-4831-8F63-9477EE665268}" type="presParOf" srcId="{229890CE-FC82-47FE-886E-0E4E54341716}" destId="{FCC7035B-2766-461E-A598-F8DB06956ED2}" srcOrd="1" destOrd="0" presId="urn:microsoft.com/office/officeart/2018/2/layout/IconVerticalSolidList"/>
    <dgm:cxn modelId="{F0EA530F-467C-4730-A94F-83AC072A319F}" type="presParOf" srcId="{229890CE-FC82-47FE-886E-0E4E54341716}" destId="{FCA26284-4240-4903-9E66-1D66462CD48D}" srcOrd="2" destOrd="0" presId="urn:microsoft.com/office/officeart/2018/2/layout/IconVerticalSolidList"/>
    <dgm:cxn modelId="{85942D06-CC35-4B18-AC3B-8F21A38D5FC9}" type="presParOf" srcId="{FCA26284-4240-4903-9E66-1D66462CD48D}" destId="{EFE8ECB2-EE72-4895-94E0-BEFD3187D5A4}" srcOrd="0" destOrd="0" presId="urn:microsoft.com/office/officeart/2018/2/layout/IconVerticalSolidList"/>
    <dgm:cxn modelId="{1960FB71-FA18-4AE6-8264-D8572B186408}" type="presParOf" srcId="{FCA26284-4240-4903-9E66-1D66462CD48D}" destId="{CDDDF482-44CE-4795-8070-45AEB1CDDE1F}" srcOrd="1" destOrd="0" presId="urn:microsoft.com/office/officeart/2018/2/layout/IconVerticalSolidList"/>
    <dgm:cxn modelId="{ADC7601F-C254-4ECC-BC57-0BDF9BA8A24C}" type="presParOf" srcId="{FCA26284-4240-4903-9E66-1D66462CD48D}" destId="{D333CEB6-AAED-4311-8379-D5A88870BE5B}" srcOrd="2" destOrd="0" presId="urn:microsoft.com/office/officeart/2018/2/layout/IconVerticalSolidList"/>
    <dgm:cxn modelId="{D2C1F66E-FB04-4BA9-8741-E96C8F714C86}" type="presParOf" srcId="{FCA26284-4240-4903-9E66-1D66462CD48D}" destId="{B6B0845D-B02D-438D-9EEC-FD75CC950D6D}" srcOrd="3" destOrd="0" presId="urn:microsoft.com/office/officeart/2018/2/layout/IconVerticalSolidList"/>
    <dgm:cxn modelId="{ED5B5C6B-E87B-4165-987D-0964B2C1ABA7}" type="presParOf" srcId="{229890CE-FC82-47FE-886E-0E4E54341716}" destId="{47C0989D-52A7-4D3C-92CF-BA712E6A62ED}" srcOrd="3" destOrd="0" presId="urn:microsoft.com/office/officeart/2018/2/layout/IconVerticalSolidList"/>
    <dgm:cxn modelId="{C9310315-7008-43E6-9082-2F265357C5CC}" type="presParOf" srcId="{229890CE-FC82-47FE-886E-0E4E54341716}" destId="{F84F18F1-F63E-43F5-AB9F-8081D0F71523}" srcOrd="4" destOrd="0" presId="urn:microsoft.com/office/officeart/2018/2/layout/IconVerticalSolidList"/>
    <dgm:cxn modelId="{0D6A00B6-6837-4208-A0C4-16E5EB4D3867}" type="presParOf" srcId="{F84F18F1-F63E-43F5-AB9F-8081D0F71523}" destId="{0C5105E5-C792-45FD-AEB7-36BDFEAEA8EB}" srcOrd="0" destOrd="0" presId="urn:microsoft.com/office/officeart/2018/2/layout/IconVerticalSolidList"/>
    <dgm:cxn modelId="{4829835F-B533-4ADA-94D4-A2FA3165B033}" type="presParOf" srcId="{F84F18F1-F63E-43F5-AB9F-8081D0F71523}" destId="{A4B95C1E-14E9-4E7A-BC76-B5475ED741DF}" srcOrd="1" destOrd="0" presId="urn:microsoft.com/office/officeart/2018/2/layout/IconVerticalSolidList"/>
    <dgm:cxn modelId="{41474DFD-83A4-4B88-A0E9-D14890F34EB0}" type="presParOf" srcId="{F84F18F1-F63E-43F5-AB9F-8081D0F71523}" destId="{4A89898F-16FB-4F1A-9F75-707D87F19778}" srcOrd="2" destOrd="0" presId="urn:microsoft.com/office/officeart/2018/2/layout/IconVerticalSolidList"/>
    <dgm:cxn modelId="{F3453A69-CABE-4609-8A48-0E30A1B906B8}" type="presParOf" srcId="{F84F18F1-F63E-43F5-AB9F-8081D0F71523}" destId="{BF38BA4B-9ED8-4D95-BCD5-15D03997919B}" srcOrd="3" destOrd="0" presId="urn:microsoft.com/office/officeart/2018/2/layout/IconVerticalSolidList"/>
    <dgm:cxn modelId="{6BA774E0-D30C-4956-A5EC-5380FC3E6293}" type="presParOf" srcId="{229890CE-FC82-47FE-886E-0E4E54341716}" destId="{8CA6F804-F686-42CE-BB8F-ACD585A2DD8E}" srcOrd="5" destOrd="0" presId="urn:microsoft.com/office/officeart/2018/2/layout/IconVerticalSolidList"/>
    <dgm:cxn modelId="{B887A663-AB15-40D5-BD6E-7CC072F675FF}" type="presParOf" srcId="{229890CE-FC82-47FE-886E-0E4E54341716}" destId="{811764E9-42FD-49C7-AF05-8DBA9A4C9CB3}" srcOrd="6" destOrd="0" presId="urn:microsoft.com/office/officeart/2018/2/layout/IconVerticalSolidList"/>
    <dgm:cxn modelId="{53AAFB45-035A-45C2-A86C-32A4DDB8F7E0}" type="presParOf" srcId="{811764E9-42FD-49C7-AF05-8DBA9A4C9CB3}" destId="{5890B971-1F5B-4F27-B395-84B42079DA00}" srcOrd="0" destOrd="0" presId="urn:microsoft.com/office/officeart/2018/2/layout/IconVerticalSolidList"/>
    <dgm:cxn modelId="{3488A808-549E-4B5C-8FA8-65D1F96DD042}" type="presParOf" srcId="{811764E9-42FD-49C7-AF05-8DBA9A4C9CB3}" destId="{36249665-AD13-467A-9CEC-A9CB0E4913FB}" srcOrd="1" destOrd="0" presId="urn:microsoft.com/office/officeart/2018/2/layout/IconVerticalSolidList"/>
    <dgm:cxn modelId="{278D88FD-3853-400D-8030-8116BD31D59B}" type="presParOf" srcId="{811764E9-42FD-49C7-AF05-8DBA9A4C9CB3}" destId="{F1C0A84B-235D-4F6D-850E-9BF5D82BA4E2}" srcOrd="2" destOrd="0" presId="urn:microsoft.com/office/officeart/2018/2/layout/IconVerticalSolidList"/>
    <dgm:cxn modelId="{8E11DB72-C4E9-4225-8EE3-2887C5FCF966}" type="presParOf" srcId="{811764E9-42FD-49C7-AF05-8DBA9A4C9CB3}" destId="{4C057D5E-7F60-4212-9B3E-4FCE06F56769}" srcOrd="3" destOrd="0" presId="urn:microsoft.com/office/officeart/2018/2/layout/IconVerticalSolidList"/>
    <dgm:cxn modelId="{4965C3C3-480E-4B05-8FE4-5C83FF7F8604}" type="presParOf" srcId="{229890CE-FC82-47FE-886E-0E4E54341716}" destId="{5F6B7292-5C90-4C4C-B2DE-BF3121D264DB}" srcOrd="7" destOrd="0" presId="urn:microsoft.com/office/officeart/2018/2/layout/IconVerticalSolidList"/>
    <dgm:cxn modelId="{654D8C19-2471-4764-A1DE-6A64D25CFE64}" type="presParOf" srcId="{229890CE-FC82-47FE-886E-0E4E54341716}" destId="{468CF98F-362F-4D03-B54D-887754A1CE8C}" srcOrd="8" destOrd="0" presId="urn:microsoft.com/office/officeart/2018/2/layout/IconVerticalSolidList"/>
    <dgm:cxn modelId="{813A3CEA-95FF-41AC-889D-D807C1D4B911}" type="presParOf" srcId="{468CF98F-362F-4D03-B54D-887754A1CE8C}" destId="{B91AFE7D-9F7C-4704-91C2-F82295015E4E}" srcOrd="0" destOrd="0" presId="urn:microsoft.com/office/officeart/2018/2/layout/IconVerticalSolidList"/>
    <dgm:cxn modelId="{9643C716-F667-43D9-B528-1552A4B1C3AD}" type="presParOf" srcId="{468CF98F-362F-4D03-B54D-887754A1CE8C}" destId="{F3556EE0-765A-44A5-A873-94222358E5DA}" srcOrd="1" destOrd="0" presId="urn:microsoft.com/office/officeart/2018/2/layout/IconVerticalSolidList"/>
    <dgm:cxn modelId="{C7AB3095-613D-458A-9A2F-EA041D1C31F1}" type="presParOf" srcId="{468CF98F-362F-4D03-B54D-887754A1CE8C}" destId="{67832C7A-D0BD-4EEB-8B7C-5E9E3DE41B83}" srcOrd="2" destOrd="0" presId="urn:microsoft.com/office/officeart/2018/2/layout/IconVerticalSolidList"/>
    <dgm:cxn modelId="{203C46C6-124A-4DAE-B1B8-C0E41636DC4E}" type="presParOf" srcId="{468CF98F-362F-4D03-B54D-887754A1CE8C}" destId="{0D770345-4BEF-49E5-9432-44E68C1C86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562184-B36B-48E1-8FA0-B0BBA85FAD0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AE9A1CE-4E93-4C1D-915D-EB24ABE3C59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pl-PL" sz="1600" b="0" i="0" dirty="0"/>
            <a:t>Przyczyną choroby jest wirus (z rodzaju </a:t>
          </a:r>
          <a:r>
            <a:rPr lang="pl-PL" sz="1600" b="0" i="1" dirty="0" err="1"/>
            <a:t>Lyssavirus</a:t>
          </a:r>
          <a:r>
            <a:rPr lang="pl-PL" sz="1600" b="0" i="0" dirty="0"/>
            <a:t>). </a:t>
          </a:r>
          <a:endParaRPr lang="en-US" sz="1600" dirty="0"/>
        </a:p>
      </dgm:t>
    </dgm:pt>
    <dgm:pt modelId="{64D62F72-F141-409E-BD67-86486C310E52}" type="parTrans" cxnId="{C14B41B4-D5F9-4D7E-9641-B8C3541209BD}">
      <dgm:prSet/>
      <dgm:spPr/>
      <dgm:t>
        <a:bodyPr/>
        <a:lstStyle/>
        <a:p>
          <a:endParaRPr lang="en-US" sz="4000"/>
        </a:p>
      </dgm:t>
    </dgm:pt>
    <dgm:pt modelId="{945A286C-D6C7-4D49-91A7-9F269B7A71B0}" type="sibTrans" cxnId="{C14B41B4-D5F9-4D7E-9641-B8C3541209BD}">
      <dgm:prSet/>
      <dgm:spPr/>
      <dgm:t>
        <a:bodyPr/>
        <a:lstStyle/>
        <a:p>
          <a:pPr>
            <a:lnSpc>
              <a:spcPct val="100000"/>
            </a:lnSpc>
          </a:pPr>
          <a:endParaRPr lang="en-US" sz="2800"/>
        </a:p>
      </dgm:t>
    </dgm:pt>
    <dgm:pt modelId="{31A4C620-1285-45FA-86A2-8E85E7DD84B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pl-PL" sz="1600" b="0" i="0" dirty="0"/>
            <a:t>Głównym rezerwuarem wirusa są zwierzęta dzikie (</a:t>
          </a:r>
          <a:r>
            <a:rPr lang="pl-PL" sz="1600" b="1" i="0" dirty="0"/>
            <a:t>wilki, lisy, wiewiórki, nietoperze, sarny</a:t>
          </a:r>
          <a:r>
            <a:rPr lang="pl-PL" sz="1600" b="0" i="0" dirty="0"/>
            <a:t>) i domowe (głównie </a:t>
          </a:r>
          <a:r>
            <a:rPr lang="pl-PL" sz="1600" b="1" i="0" dirty="0"/>
            <a:t>psy i koty</a:t>
          </a:r>
          <a:r>
            <a:rPr lang="pl-PL" sz="1600" b="0" i="0" dirty="0"/>
            <a:t>), ale także zwierzęta gospodarskie (np. </a:t>
          </a:r>
          <a:r>
            <a:rPr lang="pl-PL" sz="1600" b="1" i="0" dirty="0"/>
            <a:t>krowy, konie</a:t>
          </a:r>
          <a:r>
            <a:rPr lang="pl-PL" sz="1600" b="0" i="0" dirty="0"/>
            <a:t>).</a:t>
          </a:r>
          <a:endParaRPr lang="en-US" sz="1600" dirty="0"/>
        </a:p>
      </dgm:t>
    </dgm:pt>
    <dgm:pt modelId="{2B68BA9A-BE8F-4D50-BD44-C12714F34F96}" type="parTrans" cxnId="{45752741-5F8A-4916-8A73-2D801F135E7C}">
      <dgm:prSet/>
      <dgm:spPr/>
      <dgm:t>
        <a:bodyPr/>
        <a:lstStyle/>
        <a:p>
          <a:endParaRPr lang="en-US" sz="4000"/>
        </a:p>
      </dgm:t>
    </dgm:pt>
    <dgm:pt modelId="{F6AA1D45-7505-49FB-8102-18C7377FBAE9}" type="sibTrans" cxnId="{45752741-5F8A-4916-8A73-2D801F135E7C}">
      <dgm:prSet/>
      <dgm:spPr/>
      <dgm:t>
        <a:bodyPr/>
        <a:lstStyle/>
        <a:p>
          <a:pPr>
            <a:lnSpc>
              <a:spcPct val="100000"/>
            </a:lnSpc>
          </a:pPr>
          <a:endParaRPr lang="en-US" sz="2800"/>
        </a:p>
      </dgm:t>
    </dgm:pt>
    <dgm:pt modelId="{AB323840-1E5A-4332-BF97-CD9C66E28CA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pl-PL" sz="1600" b="0" i="0" dirty="0"/>
            <a:t>Małe gryzonie, takie jak </a:t>
          </a:r>
          <a:r>
            <a:rPr lang="pl-PL" sz="1600" b="1" i="0" dirty="0"/>
            <a:t>myszy, wiewiórki, świnki morskie, szczury i króliki</a:t>
          </a:r>
          <a:r>
            <a:rPr lang="pl-PL" sz="1600" b="0" i="0" dirty="0"/>
            <a:t> także zarażają się wścieklizną.</a:t>
          </a:r>
          <a:endParaRPr lang="en-US" sz="1600" dirty="0"/>
        </a:p>
      </dgm:t>
    </dgm:pt>
    <dgm:pt modelId="{65F504EB-303F-4F6F-B210-6E13C5910AC0}" type="parTrans" cxnId="{44F89C67-9DB6-469B-BB4C-73AC94FCAC7B}">
      <dgm:prSet/>
      <dgm:spPr/>
      <dgm:t>
        <a:bodyPr/>
        <a:lstStyle/>
        <a:p>
          <a:endParaRPr lang="en-US" sz="4000"/>
        </a:p>
      </dgm:t>
    </dgm:pt>
    <dgm:pt modelId="{D4CFA2D6-0982-4E58-B7E9-2F38FB2ED0A6}" type="sibTrans" cxnId="{44F89C67-9DB6-469B-BB4C-73AC94FCAC7B}">
      <dgm:prSet/>
      <dgm:spPr/>
      <dgm:t>
        <a:bodyPr/>
        <a:lstStyle/>
        <a:p>
          <a:endParaRPr lang="en-US" sz="2800"/>
        </a:p>
      </dgm:t>
    </dgm:pt>
    <dgm:pt modelId="{276EEC49-3686-4C7F-8588-9462BCD266A6}" type="pres">
      <dgm:prSet presAssocID="{AF562184-B36B-48E1-8FA0-B0BBA85FAD08}" presName="root" presStyleCnt="0">
        <dgm:presLayoutVars>
          <dgm:dir/>
          <dgm:resizeHandles val="exact"/>
        </dgm:presLayoutVars>
      </dgm:prSet>
      <dgm:spPr/>
    </dgm:pt>
    <dgm:pt modelId="{70A0FEE4-B871-442A-8D8A-043F95A6959F}" type="pres">
      <dgm:prSet presAssocID="{2AE9A1CE-4E93-4C1D-915D-EB24ABE3C594}" presName="compNode" presStyleCnt="0"/>
      <dgm:spPr/>
    </dgm:pt>
    <dgm:pt modelId="{BA4A8926-076E-4D02-A76B-F4578CCA4587}" type="pres">
      <dgm:prSet presAssocID="{2AE9A1CE-4E93-4C1D-915D-EB24ABE3C594}" presName="bgRect" presStyleLbl="bgShp" presStyleIdx="0" presStyleCnt="3"/>
      <dgm:spPr/>
    </dgm:pt>
    <dgm:pt modelId="{BF1EDA0D-1A12-4605-A8BB-0C64574E770A}" type="pres">
      <dgm:prSet presAssocID="{2AE9A1CE-4E93-4C1D-915D-EB24ABE3C59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gła"/>
        </a:ext>
      </dgm:extLst>
    </dgm:pt>
    <dgm:pt modelId="{1EAC21EE-E2A0-4473-BA7D-88C4BBB20EC9}" type="pres">
      <dgm:prSet presAssocID="{2AE9A1CE-4E93-4C1D-915D-EB24ABE3C594}" presName="spaceRect" presStyleCnt="0"/>
      <dgm:spPr/>
    </dgm:pt>
    <dgm:pt modelId="{D36C3B74-20B2-4718-A3EB-3448E20BA27A}" type="pres">
      <dgm:prSet presAssocID="{2AE9A1CE-4E93-4C1D-915D-EB24ABE3C594}" presName="parTx" presStyleLbl="revTx" presStyleIdx="0" presStyleCnt="3">
        <dgm:presLayoutVars>
          <dgm:chMax val="0"/>
          <dgm:chPref val="0"/>
        </dgm:presLayoutVars>
      </dgm:prSet>
      <dgm:spPr/>
    </dgm:pt>
    <dgm:pt modelId="{979E3BE9-8AB7-4A41-B75D-D8E52AFA1913}" type="pres">
      <dgm:prSet presAssocID="{945A286C-D6C7-4D49-91A7-9F269B7A71B0}" presName="sibTrans" presStyleCnt="0"/>
      <dgm:spPr/>
    </dgm:pt>
    <dgm:pt modelId="{327250EA-7C3C-4B15-914A-A11CD9149B95}" type="pres">
      <dgm:prSet presAssocID="{31A4C620-1285-45FA-86A2-8E85E7DD84B4}" presName="compNode" presStyleCnt="0"/>
      <dgm:spPr/>
    </dgm:pt>
    <dgm:pt modelId="{29194509-B418-47D0-A962-7D8BF07BBD8C}" type="pres">
      <dgm:prSet presAssocID="{31A4C620-1285-45FA-86A2-8E85E7DD84B4}" presName="bgRect" presStyleLbl="bgShp" presStyleIdx="1" presStyleCnt="3"/>
      <dgm:spPr/>
    </dgm:pt>
    <dgm:pt modelId="{738C43DC-B2F0-4D8A-9876-ADCEAB26833D}" type="pres">
      <dgm:prSet presAssocID="{31A4C620-1285-45FA-86A2-8E85E7DD84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ietoperze"/>
        </a:ext>
      </dgm:extLst>
    </dgm:pt>
    <dgm:pt modelId="{119D97C3-1D74-437E-8338-F4B242E01CBD}" type="pres">
      <dgm:prSet presAssocID="{31A4C620-1285-45FA-86A2-8E85E7DD84B4}" presName="spaceRect" presStyleCnt="0"/>
      <dgm:spPr/>
    </dgm:pt>
    <dgm:pt modelId="{0E4FFE1D-4564-4470-B660-0A454B9E64E4}" type="pres">
      <dgm:prSet presAssocID="{31A4C620-1285-45FA-86A2-8E85E7DD84B4}" presName="parTx" presStyleLbl="revTx" presStyleIdx="1" presStyleCnt="3">
        <dgm:presLayoutVars>
          <dgm:chMax val="0"/>
          <dgm:chPref val="0"/>
        </dgm:presLayoutVars>
      </dgm:prSet>
      <dgm:spPr/>
    </dgm:pt>
    <dgm:pt modelId="{FE5F6446-9B5E-44E7-B26C-E83782234357}" type="pres">
      <dgm:prSet presAssocID="{F6AA1D45-7505-49FB-8102-18C7377FBAE9}" presName="sibTrans" presStyleCnt="0"/>
      <dgm:spPr/>
    </dgm:pt>
    <dgm:pt modelId="{2CA65872-FB63-487B-B951-B42C4788E51F}" type="pres">
      <dgm:prSet presAssocID="{AB323840-1E5A-4332-BF97-CD9C66E28CA6}" presName="compNode" presStyleCnt="0"/>
      <dgm:spPr/>
    </dgm:pt>
    <dgm:pt modelId="{8BF6481C-75C5-4292-AB5D-93A248439590}" type="pres">
      <dgm:prSet presAssocID="{AB323840-1E5A-4332-BF97-CD9C66E28CA6}" presName="bgRect" presStyleLbl="bgShp" presStyleIdx="2" presStyleCnt="3"/>
      <dgm:spPr/>
    </dgm:pt>
    <dgm:pt modelId="{FF4919FA-04BD-4FDB-AAC2-9C5579553CF4}" type="pres">
      <dgm:prSet presAssocID="{AB323840-1E5A-4332-BF97-CD9C66E28C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omik"/>
        </a:ext>
      </dgm:extLst>
    </dgm:pt>
    <dgm:pt modelId="{23155728-AE42-44AC-93F1-36431C7EFFB9}" type="pres">
      <dgm:prSet presAssocID="{AB323840-1E5A-4332-BF97-CD9C66E28CA6}" presName="spaceRect" presStyleCnt="0"/>
      <dgm:spPr/>
    </dgm:pt>
    <dgm:pt modelId="{50706618-0A99-4DA2-9A5D-7480A623A5F2}" type="pres">
      <dgm:prSet presAssocID="{AB323840-1E5A-4332-BF97-CD9C66E28CA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5752741-5F8A-4916-8A73-2D801F135E7C}" srcId="{AF562184-B36B-48E1-8FA0-B0BBA85FAD08}" destId="{31A4C620-1285-45FA-86A2-8E85E7DD84B4}" srcOrd="1" destOrd="0" parTransId="{2B68BA9A-BE8F-4D50-BD44-C12714F34F96}" sibTransId="{F6AA1D45-7505-49FB-8102-18C7377FBAE9}"/>
    <dgm:cxn modelId="{44F89C67-9DB6-469B-BB4C-73AC94FCAC7B}" srcId="{AF562184-B36B-48E1-8FA0-B0BBA85FAD08}" destId="{AB323840-1E5A-4332-BF97-CD9C66E28CA6}" srcOrd="2" destOrd="0" parTransId="{65F504EB-303F-4F6F-B210-6E13C5910AC0}" sibTransId="{D4CFA2D6-0982-4E58-B7E9-2F38FB2ED0A6}"/>
    <dgm:cxn modelId="{6B31436B-62C8-4EA1-8706-BC4C8DD80970}" type="presOf" srcId="{AB323840-1E5A-4332-BF97-CD9C66E28CA6}" destId="{50706618-0A99-4DA2-9A5D-7480A623A5F2}" srcOrd="0" destOrd="0" presId="urn:microsoft.com/office/officeart/2018/2/layout/IconVerticalSolidList"/>
    <dgm:cxn modelId="{62C97C4F-E2E1-46A2-8729-DDF3B36EF934}" type="presOf" srcId="{AF562184-B36B-48E1-8FA0-B0BBA85FAD08}" destId="{276EEC49-3686-4C7F-8588-9462BCD266A6}" srcOrd="0" destOrd="0" presId="urn:microsoft.com/office/officeart/2018/2/layout/IconVerticalSolidList"/>
    <dgm:cxn modelId="{69C65B7F-6FF7-4218-9F5B-1A02037A515E}" type="presOf" srcId="{2AE9A1CE-4E93-4C1D-915D-EB24ABE3C594}" destId="{D36C3B74-20B2-4718-A3EB-3448E20BA27A}" srcOrd="0" destOrd="0" presId="urn:microsoft.com/office/officeart/2018/2/layout/IconVerticalSolidList"/>
    <dgm:cxn modelId="{C14B41B4-D5F9-4D7E-9641-B8C3541209BD}" srcId="{AF562184-B36B-48E1-8FA0-B0BBA85FAD08}" destId="{2AE9A1CE-4E93-4C1D-915D-EB24ABE3C594}" srcOrd="0" destOrd="0" parTransId="{64D62F72-F141-409E-BD67-86486C310E52}" sibTransId="{945A286C-D6C7-4D49-91A7-9F269B7A71B0}"/>
    <dgm:cxn modelId="{A25FA8C4-B850-4209-8110-F0F78ECA36C5}" type="presOf" srcId="{31A4C620-1285-45FA-86A2-8E85E7DD84B4}" destId="{0E4FFE1D-4564-4470-B660-0A454B9E64E4}" srcOrd="0" destOrd="0" presId="urn:microsoft.com/office/officeart/2018/2/layout/IconVerticalSolidList"/>
    <dgm:cxn modelId="{EB65E01C-68E6-457A-A36D-0D5E2E94FE12}" type="presParOf" srcId="{276EEC49-3686-4C7F-8588-9462BCD266A6}" destId="{70A0FEE4-B871-442A-8D8A-043F95A6959F}" srcOrd="0" destOrd="0" presId="urn:microsoft.com/office/officeart/2018/2/layout/IconVerticalSolidList"/>
    <dgm:cxn modelId="{67FF7D1F-3EB5-44A2-89BC-444AAAA6610A}" type="presParOf" srcId="{70A0FEE4-B871-442A-8D8A-043F95A6959F}" destId="{BA4A8926-076E-4D02-A76B-F4578CCA4587}" srcOrd="0" destOrd="0" presId="urn:microsoft.com/office/officeart/2018/2/layout/IconVerticalSolidList"/>
    <dgm:cxn modelId="{AB8C4091-FFA7-4B86-AD54-70AAB3A2628A}" type="presParOf" srcId="{70A0FEE4-B871-442A-8D8A-043F95A6959F}" destId="{BF1EDA0D-1A12-4605-A8BB-0C64574E770A}" srcOrd="1" destOrd="0" presId="urn:microsoft.com/office/officeart/2018/2/layout/IconVerticalSolidList"/>
    <dgm:cxn modelId="{5E871237-09B0-4FB0-9A2C-4D72979B4693}" type="presParOf" srcId="{70A0FEE4-B871-442A-8D8A-043F95A6959F}" destId="{1EAC21EE-E2A0-4473-BA7D-88C4BBB20EC9}" srcOrd="2" destOrd="0" presId="urn:microsoft.com/office/officeart/2018/2/layout/IconVerticalSolidList"/>
    <dgm:cxn modelId="{EE96F0DD-D011-4D83-B1F1-DDC21DD5DB1C}" type="presParOf" srcId="{70A0FEE4-B871-442A-8D8A-043F95A6959F}" destId="{D36C3B74-20B2-4718-A3EB-3448E20BA27A}" srcOrd="3" destOrd="0" presId="urn:microsoft.com/office/officeart/2018/2/layout/IconVerticalSolidList"/>
    <dgm:cxn modelId="{2069657D-9EDC-48A6-8F7D-8430AA909A15}" type="presParOf" srcId="{276EEC49-3686-4C7F-8588-9462BCD266A6}" destId="{979E3BE9-8AB7-4A41-B75D-D8E52AFA1913}" srcOrd="1" destOrd="0" presId="urn:microsoft.com/office/officeart/2018/2/layout/IconVerticalSolidList"/>
    <dgm:cxn modelId="{6B15931A-385E-46B9-BC15-9DB8C1FCC09D}" type="presParOf" srcId="{276EEC49-3686-4C7F-8588-9462BCD266A6}" destId="{327250EA-7C3C-4B15-914A-A11CD9149B95}" srcOrd="2" destOrd="0" presId="urn:microsoft.com/office/officeart/2018/2/layout/IconVerticalSolidList"/>
    <dgm:cxn modelId="{D14462C7-630F-40E7-AACC-4D87E6A136BA}" type="presParOf" srcId="{327250EA-7C3C-4B15-914A-A11CD9149B95}" destId="{29194509-B418-47D0-A962-7D8BF07BBD8C}" srcOrd="0" destOrd="0" presId="urn:microsoft.com/office/officeart/2018/2/layout/IconVerticalSolidList"/>
    <dgm:cxn modelId="{E114F8AD-9275-42FF-9876-52D95E86DFE3}" type="presParOf" srcId="{327250EA-7C3C-4B15-914A-A11CD9149B95}" destId="{738C43DC-B2F0-4D8A-9876-ADCEAB26833D}" srcOrd="1" destOrd="0" presId="urn:microsoft.com/office/officeart/2018/2/layout/IconVerticalSolidList"/>
    <dgm:cxn modelId="{09EB6A09-489B-4340-9B1C-38324B25A7CF}" type="presParOf" srcId="{327250EA-7C3C-4B15-914A-A11CD9149B95}" destId="{119D97C3-1D74-437E-8338-F4B242E01CBD}" srcOrd="2" destOrd="0" presId="urn:microsoft.com/office/officeart/2018/2/layout/IconVerticalSolidList"/>
    <dgm:cxn modelId="{B9ACFD5F-5A0E-4818-AB7A-FF2827CDF0FD}" type="presParOf" srcId="{327250EA-7C3C-4B15-914A-A11CD9149B95}" destId="{0E4FFE1D-4564-4470-B660-0A454B9E64E4}" srcOrd="3" destOrd="0" presId="urn:microsoft.com/office/officeart/2018/2/layout/IconVerticalSolidList"/>
    <dgm:cxn modelId="{0FD9C701-F87B-4F43-9F64-C2AE067F14BC}" type="presParOf" srcId="{276EEC49-3686-4C7F-8588-9462BCD266A6}" destId="{FE5F6446-9B5E-44E7-B26C-E83782234357}" srcOrd="3" destOrd="0" presId="urn:microsoft.com/office/officeart/2018/2/layout/IconVerticalSolidList"/>
    <dgm:cxn modelId="{AE2C4DF6-D18F-48D9-8374-042E45435AC5}" type="presParOf" srcId="{276EEC49-3686-4C7F-8588-9462BCD266A6}" destId="{2CA65872-FB63-487B-B951-B42C4788E51F}" srcOrd="4" destOrd="0" presId="urn:microsoft.com/office/officeart/2018/2/layout/IconVerticalSolidList"/>
    <dgm:cxn modelId="{6C8BB333-3E2E-4177-B2F1-6B9769430F52}" type="presParOf" srcId="{2CA65872-FB63-487B-B951-B42C4788E51F}" destId="{8BF6481C-75C5-4292-AB5D-93A248439590}" srcOrd="0" destOrd="0" presId="urn:microsoft.com/office/officeart/2018/2/layout/IconVerticalSolidList"/>
    <dgm:cxn modelId="{8B830631-9C46-4682-9D08-9AFDFB9FDD72}" type="presParOf" srcId="{2CA65872-FB63-487B-B951-B42C4788E51F}" destId="{FF4919FA-04BD-4FDB-AAC2-9C5579553CF4}" srcOrd="1" destOrd="0" presId="urn:microsoft.com/office/officeart/2018/2/layout/IconVerticalSolidList"/>
    <dgm:cxn modelId="{61E719A5-4A8E-4D92-B17A-29CD6205F7B4}" type="presParOf" srcId="{2CA65872-FB63-487B-B951-B42C4788E51F}" destId="{23155728-AE42-44AC-93F1-36431C7EFFB9}" srcOrd="2" destOrd="0" presId="urn:microsoft.com/office/officeart/2018/2/layout/IconVerticalSolidList"/>
    <dgm:cxn modelId="{B1FFD696-398B-4500-B486-4FD5E4BD8D1E}" type="presParOf" srcId="{2CA65872-FB63-487B-B951-B42C4788E51F}" destId="{50706618-0A99-4DA2-9A5D-7480A623A5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8A72A4-3DFF-4E35-A615-9BD30060232D}" type="doc">
      <dgm:prSet loTypeId="urn:microsoft.com/office/officeart/2005/8/layout/default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434C5329-56D8-4CAD-86B4-3DB1F5C32944}">
      <dgm:prSet/>
      <dgm:spPr/>
      <dgm:t>
        <a:bodyPr/>
        <a:lstStyle/>
        <a:p>
          <a:r>
            <a:rPr lang="pl-PL" b="0" i="0" dirty="0"/>
            <a:t>Szczepiąc zwierzęta domowe.</a:t>
          </a:r>
          <a:endParaRPr lang="en-US" dirty="0"/>
        </a:p>
      </dgm:t>
    </dgm:pt>
    <dgm:pt modelId="{F2E9B396-0D64-4A68-892B-177D3BEC4E0B}" type="parTrans" cxnId="{9F656583-EF66-42B1-BC48-983C7016B5CA}">
      <dgm:prSet/>
      <dgm:spPr/>
      <dgm:t>
        <a:bodyPr/>
        <a:lstStyle/>
        <a:p>
          <a:endParaRPr lang="en-US" sz="2800"/>
        </a:p>
      </dgm:t>
    </dgm:pt>
    <dgm:pt modelId="{C2E268C9-BF64-4728-8A2A-AFF716A076C2}" type="sibTrans" cxnId="{9F656583-EF66-42B1-BC48-983C7016B5CA}">
      <dgm:prSet/>
      <dgm:spPr/>
      <dgm:t>
        <a:bodyPr/>
        <a:lstStyle/>
        <a:p>
          <a:endParaRPr lang="en-US"/>
        </a:p>
      </dgm:t>
    </dgm:pt>
    <dgm:pt modelId="{7C4D6292-62A8-48F6-A0BA-9E4BFFF00D81}">
      <dgm:prSet/>
      <dgm:spPr/>
      <dgm:t>
        <a:bodyPr/>
        <a:lstStyle/>
        <a:p>
          <a:r>
            <a:rPr lang="pl-PL" b="0" i="0" dirty="0"/>
            <a:t>Unikając kontaktów z nieznanymi i dzikimi zwierzętami.</a:t>
          </a:r>
          <a:endParaRPr lang="en-US" dirty="0"/>
        </a:p>
      </dgm:t>
    </dgm:pt>
    <dgm:pt modelId="{91E103E3-8C40-4B72-87FA-E33886B09751}" type="parTrans" cxnId="{54EB3294-DF30-4831-BEA5-C6AC06C6D351}">
      <dgm:prSet/>
      <dgm:spPr/>
      <dgm:t>
        <a:bodyPr/>
        <a:lstStyle/>
        <a:p>
          <a:endParaRPr lang="en-US" sz="2800"/>
        </a:p>
      </dgm:t>
    </dgm:pt>
    <dgm:pt modelId="{0BED413E-33A6-48DC-96EA-530EF3F963EE}" type="sibTrans" cxnId="{54EB3294-DF30-4831-BEA5-C6AC06C6D351}">
      <dgm:prSet/>
      <dgm:spPr/>
      <dgm:t>
        <a:bodyPr/>
        <a:lstStyle/>
        <a:p>
          <a:endParaRPr lang="en-US"/>
        </a:p>
      </dgm:t>
    </dgm:pt>
    <dgm:pt modelId="{D0308688-A6AA-46DE-B297-04D8B2C2E429}">
      <dgm:prSet/>
      <dgm:spPr/>
      <dgm:t>
        <a:bodyPr/>
        <a:lstStyle/>
        <a:p>
          <a:r>
            <a:rPr lang="pl-PL" b="0" i="0" dirty="0"/>
            <a:t>Nie należy dotykać znalezionych zwierząt padłych lub zabitych.  </a:t>
          </a:r>
          <a:endParaRPr lang="en-US" dirty="0"/>
        </a:p>
      </dgm:t>
    </dgm:pt>
    <dgm:pt modelId="{071E2D43-E8EA-4725-A97A-60A5184165A0}" type="parTrans" cxnId="{8BBF6FEF-52FD-4E15-AE4C-EAE863FFF98A}">
      <dgm:prSet/>
      <dgm:spPr/>
      <dgm:t>
        <a:bodyPr/>
        <a:lstStyle/>
        <a:p>
          <a:endParaRPr lang="en-US" sz="2800"/>
        </a:p>
      </dgm:t>
    </dgm:pt>
    <dgm:pt modelId="{7F309A08-A194-4DA6-B4AC-6062BBE01ECF}" type="sibTrans" cxnId="{8BBF6FEF-52FD-4E15-AE4C-EAE863FFF98A}">
      <dgm:prSet/>
      <dgm:spPr/>
      <dgm:t>
        <a:bodyPr/>
        <a:lstStyle/>
        <a:p>
          <a:endParaRPr lang="en-US"/>
        </a:p>
      </dgm:t>
    </dgm:pt>
    <dgm:pt modelId="{D7E8AFF2-2C59-4F5F-9CCF-FA7AE9BB4034}">
      <dgm:prSet/>
      <dgm:spPr/>
      <dgm:t>
        <a:bodyPr/>
        <a:lstStyle/>
        <a:p>
          <a:r>
            <a:rPr lang="pl-PL" b="0" i="0" dirty="0"/>
            <a:t>Nie karmić i nie zbliżać się do dzikiego zwierzęcia ‒ nie dotykać go, nawet jeśli zachowuje się bardzo przyjaźnie.</a:t>
          </a:r>
          <a:endParaRPr lang="en-US" dirty="0"/>
        </a:p>
      </dgm:t>
    </dgm:pt>
    <dgm:pt modelId="{5DF59D2B-74DE-4D05-815B-5B062D3EB947}" type="parTrans" cxnId="{9FBCBA43-0FD6-4C6D-A939-418D4BD8A78A}">
      <dgm:prSet/>
      <dgm:spPr/>
      <dgm:t>
        <a:bodyPr/>
        <a:lstStyle/>
        <a:p>
          <a:endParaRPr lang="en-US" sz="2800"/>
        </a:p>
      </dgm:t>
    </dgm:pt>
    <dgm:pt modelId="{3F695325-0ED0-4721-8F00-DCCF65AB694D}" type="sibTrans" cxnId="{9FBCBA43-0FD6-4C6D-A939-418D4BD8A78A}">
      <dgm:prSet/>
      <dgm:spPr/>
      <dgm:t>
        <a:bodyPr/>
        <a:lstStyle/>
        <a:p>
          <a:endParaRPr lang="en-US"/>
        </a:p>
      </dgm:t>
    </dgm:pt>
    <dgm:pt modelId="{7894FA88-E7BC-4461-A576-56F7BE04FBF2}">
      <dgm:prSet/>
      <dgm:spPr/>
      <dgm:t>
        <a:bodyPr/>
        <a:lstStyle/>
        <a:p>
          <a:r>
            <a:rPr lang="pl-PL" b="0" i="0" dirty="0"/>
            <a:t>Jak najszybciej odbyć konsultację medyczną po narażeniu na zakażenie. </a:t>
          </a:r>
          <a:endParaRPr lang="en-US" dirty="0"/>
        </a:p>
      </dgm:t>
    </dgm:pt>
    <dgm:pt modelId="{9430B7D1-EC19-411C-83EF-B1F3F67F8BAA}" type="parTrans" cxnId="{658338B4-E461-4DE1-8FAB-A92E16DE23B2}">
      <dgm:prSet/>
      <dgm:spPr/>
      <dgm:t>
        <a:bodyPr/>
        <a:lstStyle/>
        <a:p>
          <a:endParaRPr lang="en-US" sz="2800"/>
        </a:p>
      </dgm:t>
    </dgm:pt>
    <dgm:pt modelId="{263BFC18-2862-46B2-AAE8-AFFAF46C1EAA}" type="sibTrans" cxnId="{658338B4-E461-4DE1-8FAB-A92E16DE23B2}">
      <dgm:prSet/>
      <dgm:spPr/>
      <dgm:t>
        <a:bodyPr/>
        <a:lstStyle/>
        <a:p>
          <a:endParaRPr lang="en-US"/>
        </a:p>
      </dgm:t>
    </dgm:pt>
    <dgm:pt modelId="{E3AC23D9-6B00-4818-A420-B1D327F15832}" type="pres">
      <dgm:prSet presAssocID="{8C8A72A4-3DFF-4E35-A615-9BD30060232D}" presName="diagram" presStyleCnt="0">
        <dgm:presLayoutVars>
          <dgm:dir/>
          <dgm:resizeHandles val="exact"/>
        </dgm:presLayoutVars>
      </dgm:prSet>
      <dgm:spPr/>
    </dgm:pt>
    <dgm:pt modelId="{0827302F-469C-46BA-84DB-F58B8BFB6A16}" type="pres">
      <dgm:prSet presAssocID="{434C5329-56D8-4CAD-86B4-3DB1F5C32944}" presName="node" presStyleLbl="node1" presStyleIdx="0" presStyleCnt="5">
        <dgm:presLayoutVars>
          <dgm:bulletEnabled val="1"/>
        </dgm:presLayoutVars>
      </dgm:prSet>
      <dgm:spPr/>
    </dgm:pt>
    <dgm:pt modelId="{81BABF1F-752E-474E-BFC5-D83E40923DF3}" type="pres">
      <dgm:prSet presAssocID="{C2E268C9-BF64-4728-8A2A-AFF716A076C2}" presName="sibTrans" presStyleCnt="0"/>
      <dgm:spPr/>
    </dgm:pt>
    <dgm:pt modelId="{C462A54F-A588-4F51-BF5A-7149D417CAC6}" type="pres">
      <dgm:prSet presAssocID="{7C4D6292-62A8-48F6-A0BA-9E4BFFF00D81}" presName="node" presStyleLbl="node1" presStyleIdx="1" presStyleCnt="5">
        <dgm:presLayoutVars>
          <dgm:bulletEnabled val="1"/>
        </dgm:presLayoutVars>
      </dgm:prSet>
      <dgm:spPr/>
    </dgm:pt>
    <dgm:pt modelId="{D8DF2DF7-E531-4E34-BBAE-11FD73D75B3E}" type="pres">
      <dgm:prSet presAssocID="{0BED413E-33A6-48DC-96EA-530EF3F963EE}" presName="sibTrans" presStyleCnt="0"/>
      <dgm:spPr/>
    </dgm:pt>
    <dgm:pt modelId="{A00903C0-14E2-4B23-BC53-7DF45BC10A62}" type="pres">
      <dgm:prSet presAssocID="{D0308688-A6AA-46DE-B297-04D8B2C2E429}" presName="node" presStyleLbl="node1" presStyleIdx="2" presStyleCnt="5">
        <dgm:presLayoutVars>
          <dgm:bulletEnabled val="1"/>
        </dgm:presLayoutVars>
      </dgm:prSet>
      <dgm:spPr/>
    </dgm:pt>
    <dgm:pt modelId="{8AAE9E37-1F83-4848-A72F-43639E506D8A}" type="pres">
      <dgm:prSet presAssocID="{7F309A08-A194-4DA6-B4AC-6062BBE01ECF}" presName="sibTrans" presStyleCnt="0"/>
      <dgm:spPr/>
    </dgm:pt>
    <dgm:pt modelId="{1B59DC73-F97E-4175-8386-F941F1C9509F}" type="pres">
      <dgm:prSet presAssocID="{D7E8AFF2-2C59-4F5F-9CCF-FA7AE9BB4034}" presName="node" presStyleLbl="node1" presStyleIdx="3" presStyleCnt="5">
        <dgm:presLayoutVars>
          <dgm:bulletEnabled val="1"/>
        </dgm:presLayoutVars>
      </dgm:prSet>
      <dgm:spPr/>
    </dgm:pt>
    <dgm:pt modelId="{83E51097-2607-4418-87EC-3B85CBC4E8AC}" type="pres">
      <dgm:prSet presAssocID="{3F695325-0ED0-4721-8F00-DCCF65AB694D}" presName="sibTrans" presStyleCnt="0"/>
      <dgm:spPr/>
    </dgm:pt>
    <dgm:pt modelId="{82BEBE71-408E-408E-909D-BC5C2388E64A}" type="pres">
      <dgm:prSet presAssocID="{7894FA88-E7BC-4461-A576-56F7BE04FBF2}" presName="node" presStyleLbl="node1" presStyleIdx="4" presStyleCnt="5">
        <dgm:presLayoutVars>
          <dgm:bulletEnabled val="1"/>
        </dgm:presLayoutVars>
      </dgm:prSet>
      <dgm:spPr/>
    </dgm:pt>
  </dgm:ptLst>
  <dgm:cxnLst>
    <dgm:cxn modelId="{29308912-DC76-478D-8C8B-D0E919B0E605}" type="presOf" srcId="{8C8A72A4-3DFF-4E35-A615-9BD30060232D}" destId="{E3AC23D9-6B00-4818-A420-B1D327F15832}" srcOrd="0" destOrd="0" presId="urn:microsoft.com/office/officeart/2005/8/layout/default"/>
    <dgm:cxn modelId="{B138821A-A1AD-40E0-88C2-DAA1761A9259}" type="presOf" srcId="{D7E8AFF2-2C59-4F5F-9CCF-FA7AE9BB4034}" destId="{1B59DC73-F97E-4175-8386-F941F1C9509F}" srcOrd="0" destOrd="0" presId="urn:microsoft.com/office/officeart/2005/8/layout/default"/>
    <dgm:cxn modelId="{9FBCBA43-0FD6-4C6D-A939-418D4BD8A78A}" srcId="{8C8A72A4-3DFF-4E35-A615-9BD30060232D}" destId="{D7E8AFF2-2C59-4F5F-9CCF-FA7AE9BB4034}" srcOrd="3" destOrd="0" parTransId="{5DF59D2B-74DE-4D05-815B-5B062D3EB947}" sibTransId="{3F695325-0ED0-4721-8F00-DCCF65AB694D}"/>
    <dgm:cxn modelId="{23BE0445-3D96-4EF0-9824-22045AE24024}" type="presOf" srcId="{434C5329-56D8-4CAD-86B4-3DB1F5C32944}" destId="{0827302F-469C-46BA-84DB-F58B8BFB6A16}" srcOrd="0" destOrd="0" presId="urn:microsoft.com/office/officeart/2005/8/layout/default"/>
    <dgm:cxn modelId="{9F656583-EF66-42B1-BC48-983C7016B5CA}" srcId="{8C8A72A4-3DFF-4E35-A615-9BD30060232D}" destId="{434C5329-56D8-4CAD-86B4-3DB1F5C32944}" srcOrd="0" destOrd="0" parTransId="{F2E9B396-0D64-4A68-892B-177D3BEC4E0B}" sibTransId="{C2E268C9-BF64-4728-8A2A-AFF716A076C2}"/>
    <dgm:cxn modelId="{54EB3294-DF30-4831-BEA5-C6AC06C6D351}" srcId="{8C8A72A4-3DFF-4E35-A615-9BD30060232D}" destId="{7C4D6292-62A8-48F6-A0BA-9E4BFFF00D81}" srcOrd="1" destOrd="0" parTransId="{91E103E3-8C40-4B72-87FA-E33886B09751}" sibTransId="{0BED413E-33A6-48DC-96EA-530EF3F963EE}"/>
    <dgm:cxn modelId="{76FF6CB1-4934-43C9-B9AA-5110359F9584}" type="presOf" srcId="{7C4D6292-62A8-48F6-A0BA-9E4BFFF00D81}" destId="{C462A54F-A588-4F51-BF5A-7149D417CAC6}" srcOrd="0" destOrd="0" presId="urn:microsoft.com/office/officeart/2005/8/layout/default"/>
    <dgm:cxn modelId="{658338B4-E461-4DE1-8FAB-A92E16DE23B2}" srcId="{8C8A72A4-3DFF-4E35-A615-9BD30060232D}" destId="{7894FA88-E7BC-4461-A576-56F7BE04FBF2}" srcOrd="4" destOrd="0" parTransId="{9430B7D1-EC19-411C-83EF-B1F3F67F8BAA}" sibTransId="{263BFC18-2862-46B2-AAE8-AFFAF46C1EAA}"/>
    <dgm:cxn modelId="{667ED0EE-3201-43A8-BAB6-98604FA2F7C7}" type="presOf" srcId="{7894FA88-E7BC-4461-A576-56F7BE04FBF2}" destId="{82BEBE71-408E-408E-909D-BC5C2388E64A}" srcOrd="0" destOrd="0" presId="urn:microsoft.com/office/officeart/2005/8/layout/default"/>
    <dgm:cxn modelId="{8BBF6FEF-52FD-4E15-AE4C-EAE863FFF98A}" srcId="{8C8A72A4-3DFF-4E35-A615-9BD30060232D}" destId="{D0308688-A6AA-46DE-B297-04D8B2C2E429}" srcOrd="2" destOrd="0" parTransId="{071E2D43-E8EA-4725-A97A-60A5184165A0}" sibTransId="{7F309A08-A194-4DA6-B4AC-6062BBE01ECF}"/>
    <dgm:cxn modelId="{2821E3FD-D2FD-4CD7-B683-08AACB42D730}" type="presOf" srcId="{D0308688-A6AA-46DE-B297-04D8B2C2E429}" destId="{A00903C0-14E2-4B23-BC53-7DF45BC10A62}" srcOrd="0" destOrd="0" presId="urn:microsoft.com/office/officeart/2005/8/layout/default"/>
    <dgm:cxn modelId="{954733C5-0A88-4072-B2D3-E7AE3370F51D}" type="presParOf" srcId="{E3AC23D9-6B00-4818-A420-B1D327F15832}" destId="{0827302F-469C-46BA-84DB-F58B8BFB6A16}" srcOrd="0" destOrd="0" presId="urn:microsoft.com/office/officeart/2005/8/layout/default"/>
    <dgm:cxn modelId="{5040E1DE-9030-4076-8E19-EB8C6EFDD944}" type="presParOf" srcId="{E3AC23D9-6B00-4818-A420-B1D327F15832}" destId="{81BABF1F-752E-474E-BFC5-D83E40923DF3}" srcOrd="1" destOrd="0" presId="urn:microsoft.com/office/officeart/2005/8/layout/default"/>
    <dgm:cxn modelId="{5A80FDAF-6C64-4D6B-87F5-8EE269197ED9}" type="presParOf" srcId="{E3AC23D9-6B00-4818-A420-B1D327F15832}" destId="{C462A54F-A588-4F51-BF5A-7149D417CAC6}" srcOrd="2" destOrd="0" presId="urn:microsoft.com/office/officeart/2005/8/layout/default"/>
    <dgm:cxn modelId="{FA30E5FC-1B3E-4BE0-AEBA-40BD6AEB4D2E}" type="presParOf" srcId="{E3AC23D9-6B00-4818-A420-B1D327F15832}" destId="{D8DF2DF7-E531-4E34-BBAE-11FD73D75B3E}" srcOrd="3" destOrd="0" presId="urn:microsoft.com/office/officeart/2005/8/layout/default"/>
    <dgm:cxn modelId="{2D106A36-377B-4908-8D1F-D9094F19341A}" type="presParOf" srcId="{E3AC23D9-6B00-4818-A420-B1D327F15832}" destId="{A00903C0-14E2-4B23-BC53-7DF45BC10A62}" srcOrd="4" destOrd="0" presId="urn:microsoft.com/office/officeart/2005/8/layout/default"/>
    <dgm:cxn modelId="{7E794019-6680-4E67-BF33-241720368BC9}" type="presParOf" srcId="{E3AC23D9-6B00-4818-A420-B1D327F15832}" destId="{8AAE9E37-1F83-4848-A72F-43639E506D8A}" srcOrd="5" destOrd="0" presId="urn:microsoft.com/office/officeart/2005/8/layout/default"/>
    <dgm:cxn modelId="{1E2C4DFD-7272-410F-B813-C9A1D4524C5A}" type="presParOf" srcId="{E3AC23D9-6B00-4818-A420-B1D327F15832}" destId="{1B59DC73-F97E-4175-8386-F941F1C9509F}" srcOrd="6" destOrd="0" presId="urn:microsoft.com/office/officeart/2005/8/layout/default"/>
    <dgm:cxn modelId="{1BEB65EC-F09B-4C5D-8B91-0A30D812CA46}" type="presParOf" srcId="{E3AC23D9-6B00-4818-A420-B1D327F15832}" destId="{83E51097-2607-4418-87EC-3B85CBC4E8AC}" srcOrd="7" destOrd="0" presId="urn:microsoft.com/office/officeart/2005/8/layout/default"/>
    <dgm:cxn modelId="{CB4E5065-6AEE-45DA-B76D-AE7320371F12}" type="presParOf" srcId="{E3AC23D9-6B00-4818-A420-B1D327F15832}" destId="{82BEBE71-408E-408E-909D-BC5C2388E64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21A7586-883C-42C4-BB6A-B303953D00B7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62D7BC0-798D-4017-AD13-C60B3D8496D9}">
      <dgm:prSet custT="1"/>
      <dgm:spPr/>
      <dgm:t>
        <a:bodyPr/>
        <a:lstStyle/>
        <a:p>
          <a:r>
            <a:rPr lang="pl-PL" sz="2000" b="0" i="0" dirty="0">
              <a:solidFill>
                <a:schemeClr val="tx1"/>
              </a:solidFill>
            </a:rPr>
            <a:t>Kontakt z produktami spożywczymi skażonymi odchodami kotów.</a:t>
          </a:r>
          <a:endParaRPr lang="en-US" sz="2000" dirty="0">
            <a:solidFill>
              <a:schemeClr val="tx1"/>
            </a:solidFill>
          </a:endParaRPr>
        </a:p>
      </dgm:t>
    </dgm:pt>
    <dgm:pt modelId="{83594F07-A8F9-4C9C-A40E-4013C71170C4}" type="parTrans" cxnId="{8BBC436B-2960-44B8-9381-0EEDE5BDB009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4BC05254-8212-4F67-BBC4-C210D7DEFD94}" type="sibTrans" cxnId="{8BBC436B-2960-44B8-9381-0EEDE5BDB00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08C18A8-3460-4A42-92AE-EA4DA5EA1DD9}">
      <dgm:prSet/>
      <dgm:spPr/>
      <dgm:t>
        <a:bodyPr/>
        <a:lstStyle/>
        <a:p>
          <a:r>
            <a:rPr lang="pl-PL" b="0" i="0" dirty="0">
              <a:solidFill>
                <a:schemeClr val="tx1"/>
              </a:solidFill>
            </a:rPr>
            <a:t>Spożywanie surowego, suszonego lub wędzonego mięsa.</a:t>
          </a:r>
          <a:endParaRPr lang="en-US" dirty="0">
            <a:solidFill>
              <a:schemeClr val="tx1"/>
            </a:solidFill>
          </a:endParaRPr>
        </a:p>
      </dgm:t>
    </dgm:pt>
    <dgm:pt modelId="{93F3777E-AF1A-492B-8255-9A76235B779E}" type="parTrans" cxnId="{6C1E6656-9507-4EF5-836B-846CE39F92A2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F464F3E8-F39D-4FBF-ACF8-521E79C5CEB7}" type="sibTrans" cxnId="{6C1E6656-9507-4EF5-836B-846CE39F92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19BF90F-0326-449B-9227-1D75267E11EC}">
      <dgm:prSet/>
      <dgm:spPr/>
      <dgm:t>
        <a:bodyPr/>
        <a:lstStyle/>
        <a:p>
          <a:r>
            <a:rPr lang="pl-PL" b="0" i="0" dirty="0">
              <a:solidFill>
                <a:schemeClr val="tx1"/>
              </a:solidFill>
            </a:rPr>
            <a:t>Spożywanie niepasteryzowanego mleka i jego przetworów.</a:t>
          </a:r>
          <a:endParaRPr lang="en-US" dirty="0">
            <a:solidFill>
              <a:schemeClr val="tx1"/>
            </a:solidFill>
          </a:endParaRPr>
        </a:p>
      </dgm:t>
    </dgm:pt>
    <dgm:pt modelId="{8F32C66D-A217-4841-8C56-DBA0F383F0EB}" type="parTrans" cxnId="{A092DF55-B572-4483-A244-DDCE660672ED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FE15C5C2-9FCF-4E20-9809-27A46C05E47F}" type="sibTrans" cxnId="{A092DF55-B572-4483-A244-DDCE660672E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320505F-8FC5-48D8-B084-0D5E3D355E6A}">
      <dgm:prSet/>
      <dgm:spPr/>
      <dgm:t>
        <a:bodyPr/>
        <a:lstStyle/>
        <a:p>
          <a:r>
            <a:rPr lang="pl-PL" b="0" i="0" dirty="0">
              <a:solidFill>
                <a:schemeClr val="tx1"/>
              </a:solidFill>
            </a:rPr>
            <a:t>Kontakt z kotami i ich odchodami.</a:t>
          </a:r>
          <a:endParaRPr lang="en-US" dirty="0">
            <a:solidFill>
              <a:schemeClr val="tx1"/>
            </a:solidFill>
          </a:endParaRPr>
        </a:p>
      </dgm:t>
    </dgm:pt>
    <dgm:pt modelId="{D06B6ACD-A086-43E6-A830-921405329CFF}" type="parTrans" cxnId="{3D5C737E-71F7-4909-A1C1-EEF1EE152660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54A8959B-E5BF-427B-A03C-8168B5413190}" type="sibTrans" cxnId="{3D5C737E-71F7-4909-A1C1-EEF1EE15266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B889152-6EAC-4891-A490-876C5A3E0F9C}">
      <dgm:prSet/>
      <dgm:spPr/>
      <dgm:t>
        <a:bodyPr/>
        <a:lstStyle/>
        <a:p>
          <a:r>
            <a:rPr lang="pl-PL" b="0" i="0" dirty="0">
              <a:solidFill>
                <a:schemeClr val="tx1"/>
              </a:solidFill>
            </a:rPr>
            <a:t>Kontakt ze skażoną ziemią. </a:t>
          </a:r>
          <a:endParaRPr lang="en-US" dirty="0">
            <a:solidFill>
              <a:schemeClr val="tx1"/>
            </a:solidFill>
          </a:endParaRPr>
        </a:p>
      </dgm:t>
    </dgm:pt>
    <dgm:pt modelId="{8D47795A-2A7B-43C6-993A-0D11E1639107}" type="parTrans" cxnId="{9ECF6C33-170B-4448-A5B6-1E35EEF98542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BF00BDD3-4BAD-4ED9-80B0-F97C1AA417A7}" type="sibTrans" cxnId="{9ECF6C33-170B-4448-A5B6-1E35EEF9854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0B94EF2-205E-4F2B-9D5B-1C7B7D1BC2BB}">
      <dgm:prSet/>
      <dgm:spPr/>
      <dgm:t>
        <a:bodyPr/>
        <a:lstStyle/>
        <a:p>
          <a:r>
            <a:rPr lang="pl-PL" b="0" i="0" dirty="0">
              <a:solidFill>
                <a:schemeClr val="tx1"/>
              </a:solidFill>
            </a:rPr>
            <a:t>Przyczyną toksoplazmozy wrodzonej jest przejście pierwotniaka do dziecka przez łożysko podczas pierwotnego zakażenia u matki.</a:t>
          </a:r>
          <a:endParaRPr lang="en-US" dirty="0">
            <a:solidFill>
              <a:schemeClr val="tx1"/>
            </a:solidFill>
          </a:endParaRPr>
        </a:p>
      </dgm:t>
    </dgm:pt>
    <dgm:pt modelId="{70B8991B-EDA2-4369-B2C7-7CA5F48637F3}" type="parTrans" cxnId="{E9FED0E9-2BD2-4C8B-BB5D-6CECF1BCECAC}">
      <dgm:prSet/>
      <dgm:spPr/>
      <dgm:t>
        <a:bodyPr/>
        <a:lstStyle/>
        <a:p>
          <a:endParaRPr lang="en-US" sz="6600">
            <a:solidFill>
              <a:schemeClr val="tx1"/>
            </a:solidFill>
          </a:endParaRPr>
        </a:p>
      </dgm:t>
    </dgm:pt>
    <dgm:pt modelId="{D73CA771-3FFC-473C-97DF-9C25AA796648}" type="sibTrans" cxnId="{E9FED0E9-2BD2-4C8B-BB5D-6CECF1BCECA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96B8F85-7407-451B-9417-F350A7231DD8}" type="pres">
      <dgm:prSet presAssocID="{421A7586-883C-42C4-BB6A-B303953D00B7}" presName="linear" presStyleCnt="0">
        <dgm:presLayoutVars>
          <dgm:animLvl val="lvl"/>
          <dgm:resizeHandles val="exact"/>
        </dgm:presLayoutVars>
      </dgm:prSet>
      <dgm:spPr/>
    </dgm:pt>
    <dgm:pt modelId="{FA7B9728-87AD-4760-8FD2-4B06C1C64D0C}" type="pres">
      <dgm:prSet presAssocID="{562D7BC0-798D-4017-AD13-C60B3D8496D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DF3A77A-5F66-4FEB-BB5D-DAA4A087F939}" type="pres">
      <dgm:prSet presAssocID="{4BC05254-8212-4F67-BBC4-C210D7DEFD94}" presName="spacer" presStyleCnt="0"/>
      <dgm:spPr/>
    </dgm:pt>
    <dgm:pt modelId="{46131561-3029-48D9-BD43-DA24F2375B6E}" type="pres">
      <dgm:prSet presAssocID="{808C18A8-3460-4A42-92AE-EA4DA5EA1DD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C46078F-9BFD-43E5-9F09-78EDF9390B7A}" type="pres">
      <dgm:prSet presAssocID="{F464F3E8-F39D-4FBF-ACF8-521E79C5CEB7}" presName="spacer" presStyleCnt="0"/>
      <dgm:spPr/>
    </dgm:pt>
    <dgm:pt modelId="{505D4D6E-E971-4E1C-B245-9CDA76BE6AF6}" type="pres">
      <dgm:prSet presAssocID="{119BF90F-0326-449B-9227-1D75267E11E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7A17009-006F-4488-A4C5-582FDB192CD8}" type="pres">
      <dgm:prSet presAssocID="{FE15C5C2-9FCF-4E20-9809-27A46C05E47F}" presName="spacer" presStyleCnt="0"/>
      <dgm:spPr/>
    </dgm:pt>
    <dgm:pt modelId="{C1628222-B83F-4A42-9583-468B8ADCF699}" type="pres">
      <dgm:prSet presAssocID="{0320505F-8FC5-48D8-B084-0D5E3D355E6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7D34933-0984-4A38-8709-6A9A8EBEC276}" type="pres">
      <dgm:prSet presAssocID="{54A8959B-E5BF-427B-A03C-8168B5413190}" presName="spacer" presStyleCnt="0"/>
      <dgm:spPr/>
    </dgm:pt>
    <dgm:pt modelId="{C946E014-5325-4CC1-821F-E7EF9670F3D6}" type="pres">
      <dgm:prSet presAssocID="{CB889152-6EAC-4891-A490-876C5A3E0F9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1348B81-7054-407F-A0F4-EFC71A6984E0}" type="pres">
      <dgm:prSet presAssocID="{BF00BDD3-4BAD-4ED9-80B0-F97C1AA417A7}" presName="spacer" presStyleCnt="0"/>
      <dgm:spPr/>
    </dgm:pt>
    <dgm:pt modelId="{4C243C43-C79A-4EF2-BB4B-A3704318EC76}" type="pres">
      <dgm:prSet presAssocID="{50B94EF2-205E-4F2B-9D5B-1C7B7D1BC2B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56E9529-440F-40D8-A289-EF36B9BFE1A9}" type="presOf" srcId="{808C18A8-3460-4A42-92AE-EA4DA5EA1DD9}" destId="{46131561-3029-48D9-BD43-DA24F2375B6E}" srcOrd="0" destOrd="0" presId="urn:microsoft.com/office/officeart/2005/8/layout/vList2"/>
    <dgm:cxn modelId="{9ECF6C33-170B-4448-A5B6-1E35EEF98542}" srcId="{421A7586-883C-42C4-BB6A-B303953D00B7}" destId="{CB889152-6EAC-4891-A490-876C5A3E0F9C}" srcOrd="4" destOrd="0" parTransId="{8D47795A-2A7B-43C6-993A-0D11E1639107}" sibTransId="{BF00BDD3-4BAD-4ED9-80B0-F97C1AA417A7}"/>
    <dgm:cxn modelId="{82BDEA46-0CAE-4103-BC5F-595ADBDB3BE7}" type="presOf" srcId="{0320505F-8FC5-48D8-B084-0D5E3D355E6A}" destId="{C1628222-B83F-4A42-9583-468B8ADCF699}" srcOrd="0" destOrd="0" presId="urn:microsoft.com/office/officeart/2005/8/layout/vList2"/>
    <dgm:cxn modelId="{8BBC436B-2960-44B8-9381-0EEDE5BDB009}" srcId="{421A7586-883C-42C4-BB6A-B303953D00B7}" destId="{562D7BC0-798D-4017-AD13-C60B3D8496D9}" srcOrd="0" destOrd="0" parTransId="{83594F07-A8F9-4C9C-A40E-4013C71170C4}" sibTransId="{4BC05254-8212-4F67-BBC4-C210D7DEFD94}"/>
    <dgm:cxn modelId="{08D31E4C-C942-4359-AB9A-CA14605BB1C4}" type="presOf" srcId="{119BF90F-0326-449B-9227-1D75267E11EC}" destId="{505D4D6E-E971-4E1C-B245-9CDA76BE6AF6}" srcOrd="0" destOrd="0" presId="urn:microsoft.com/office/officeart/2005/8/layout/vList2"/>
    <dgm:cxn modelId="{9AA4F950-6CF6-46A3-ADE8-8B12A0FB818B}" type="presOf" srcId="{50B94EF2-205E-4F2B-9D5B-1C7B7D1BC2BB}" destId="{4C243C43-C79A-4EF2-BB4B-A3704318EC76}" srcOrd="0" destOrd="0" presId="urn:microsoft.com/office/officeart/2005/8/layout/vList2"/>
    <dgm:cxn modelId="{A092DF55-B572-4483-A244-DDCE660672ED}" srcId="{421A7586-883C-42C4-BB6A-B303953D00B7}" destId="{119BF90F-0326-449B-9227-1D75267E11EC}" srcOrd="2" destOrd="0" parTransId="{8F32C66D-A217-4841-8C56-DBA0F383F0EB}" sibTransId="{FE15C5C2-9FCF-4E20-9809-27A46C05E47F}"/>
    <dgm:cxn modelId="{6C1E6656-9507-4EF5-836B-846CE39F92A2}" srcId="{421A7586-883C-42C4-BB6A-B303953D00B7}" destId="{808C18A8-3460-4A42-92AE-EA4DA5EA1DD9}" srcOrd="1" destOrd="0" parTransId="{93F3777E-AF1A-492B-8255-9A76235B779E}" sibTransId="{F464F3E8-F39D-4FBF-ACF8-521E79C5CEB7}"/>
    <dgm:cxn modelId="{3D5C737E-71F7-4909-A1C1-EEF1EE152660}" srcId="{421A7586-883C-42C4-BB6A-B303953D00B7}" destId="{0320505F-8FC5-48D8-B084-0D5E3D355E6A}" srcOrd="3" destOrd="0" parTransId="{D06B6ACD-A086-43E6-A830-921405329CFF}" sibTransId="{54A8959B-E5BF-427B-A03C-8168B5413190}"/>
    <dgm:cxn modelId="{E061C4D7-989F-4BBB-902E-945BF1ABA80F}" type="presOf" srcId="{CB889152-6EAC-4891-A490-876C5A3E0F9C}" destId="{C946E014-5325-4CC1-821F-E7EF9670F3D6}" srcOrd="0" destOrd="0" presId="urn:microsoft.com/office/officeart/2005/8/layout/vList2"/>
    <dgm:cxn modelId="{8E8216E7-C0D7-45CB-A8D3-D8E3F01A8674}" type="presOf" srcId="{562D7BC0-798D-4017-AD13-C60B3D8496D9}" destId="{FA7B9728-87AD-4760-8FD2-4B06C1C64D0C}" srcOrd="0" destOrd="0" presId="urn:microsoft.com/office/officeart/2005/8/layout/vList2"/>
    <dgm:cxn modelId="{E9FED0E9-2BD2-4C8B-BB5D-6CECF1BCECAC}" srcId="{421A7586-883C-42C4-BB6A-B303953D00B7}" destId="{50B94EF2-205E-4F2B-9D5B-1C7B7D1BC2BB}" srcOrd="5" destOrd="0" parTransId="{70B8991B-EDA2-4369-B2C7-7CA5F48637F3}" sibTransId="{D73CA771-3FFC-473C-97DF-9C25AA796648}"/>
    <dgm:cxn modelId="{4629E5F3-3203-41D7-9297-3B3A64C51933}" type="presOf" srcId="{421A7586-883C-42C4-BB6A-B303953D00B7}" destId="{296B8F85-7407-451B-9417-F350A7231DD8}" srcOrd="0" destOrd="0" presId="urn:microsoft.com/office/officeart/2005/8/layout/vList2"/>
    <dgm:cxn modelId="{2158FC7F-EB67-4BFB-B317-7BC5C07F607B}" type="presParOf" srcId="{296B8F85-7407-451B-9417-F350A7231DD8}" destId="{FA7B9728-87AD-4760-8FD2-4B06C1C64D0C}" srcOrd="0" destOrd="0" presId="urn:microsoft.com/office/officeart/2005/8/layout/vList2"/>
    <dgm:cxn modelId="{7CC0C688-FAA8-42F9-9EC0-F231936FF9B9}" type="presParOf" srcId="{296B8F85-7407-451B-9417-F350A7231DD8}" destId="{FDF3A77A-5F66-4FEB-BB5D-DAA4A087F939}" srcOrd="1" destOrd="0" presId="urn:microsoft.com/office/officeart/2005/8/layout/vList2"/>
    <dgm:cxn modelId="{AA592629-2090-4892-ADFA-C9BDF8E19306}" type="presParOf" srcId="{296B8F85-7407-451B-9417-F350A7231DD8}" destId="{46131561-3029-48D9-BD43-DA24F2375B6E}" srcOrd="2" destOrd="0" presId="urn:microsoft.com/office/officeart/2005/8/layout/vList2"/>
    <dgm:cxn modelId="{E26EF1D2-ACF2-4135-9950-F247BC223B2C}" type="presParOf" srcId="{296B8F85-7407-451B-9417-F350A7231DD8}" destId="{9C46078F-9BFD-43E5-9F09-78EDF9390B7A}" srcOrd="3" destOrd="0" presId="urn:microsoft.com/office/officeart/2005/8/layout/vList2"/>
    <dgm:cxn modelId="{44A9E179-B207-4DC3-940C-CBA91B6C712F}" type="presParOf" srcId="{296B8F85-7407-451B-9417-F350A7231DD8}" destId="{505D4D6E-E971-4E1C-B245-9CDA76BE6AF6}" srcOrd="4" destOrd="0" presId="urn:microsoft.com/office/officeart/2005/8/layout/vList2"/>
    <dgm:cxn modelId="{85EC8E1D-1D02-4814-A45A-9AAB9D0DBFF6}" type="presParOf" srcId="{296B8F85-7407-451B-9417-F350A7231DD8}" destId="{B7A17009-006F-4488-A4C5-582FDB192CD8}" srcOrd="5" destOrd="0" presId="urn:microsoft.com/office/officeart/2005/8/layout/vList2"/>
    <dgm:cxn modelId="{B94DB4AC-C19D-4F1E-88CA-C4FBADB6E030}" type="presParOf" srcId="{296B8F85-7407-451B-9417-F350A7231DD8}" destId="{C1628222-B83F-4A42-9583-468B8ADCF699}" srcOrd="6" destOrd="0" presId="urn:microsoft.com/office/officeart/2005/8/layout/vList2"/>
    <dgm:cxn modelId="{328E0AEC-5911-44E5-B0FA-3183036697B3}" type="presParOf" srcId="{296B8F85-7407-451B-9417-F350A7231DD8}" destId="{F7D34933-0984-4A38-8709-6A9A8EBEC276}" srcOrd="7" destOrd="0" presId="urn:microsoft.com/office/officeart/2005/8/layout/vList2"/>
    <dgm:cxn modelId="{B30751CF-62FC-48E8-8372-6CD9E9AE70A4}" type="presParOf" srcId="{296B8F85-7407-451B-9417-F350A7231DD8}" destId="{C946E014-5325-4CC1-821F-E7EF9670F3D6}" srcOrd="8" destOrd="0" presId="urn:microsoft.com/office/officeart/2005/8/layout/vList2"/>
    <dgm:cxn modelId="{103EF648-B20A-4D82-8417-1A2B68CE1D96}" type="presParOf" srcId="{296B8F85-7407-451B-9417-F350A7231DD8}" destId="{E1348B81-7054-407F-A0F4-EFC71A6984E0}" srcOrd="9" destOrd="0" presId="urn:microsoft.com/office/officeart/2005/8/layout/vList2"/>
    <dgm:cxn modelId="{1A8013B7-7168-48F1-BEC8-9F0B2CF1AC62}" type="presParOf" srcId="{296B8F85-7407-451B-9417-F350A7231DD8}" destId="{4C243C43-C79A-4EF2-BB4B-A3704318EC7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258785B-2C86-4591-9AB1-6EAA4226CC7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9D537D6-2E0A-48BF-AC8A-AC6E5A676B14}">
      <dgm:prSet custT="1"/>
      <dgm:spPr/>
      <dgm:t>
        <a:bodyPr/>
        <a:lstStyle/>
        <a:p>
          <a:r>
            <a:rPr lang="pl-PL" sz="1800" b="0" i="0" dirty="0"/>
            <a:t>Unikaj jedzenia i próbowania surowego, półsurowego lub wędzonego mięsa i wędlin.</a:t>
          </a:r>
          <a:endParaRPr lang="en-US" sz="1800" dirty="0"/>
        </a:p>
      </dgm:t>
    </dgm:pt>
    <dgm:pt modelId="{581E27C2-6E39-4BCA-A2E0-1CC4F4C52030}" type="parTrans" cxnId="{DF2C9881-E16E-450E-9F5E-8C48A2A570D9}">
      <dgm:prSet/>
      <dgm:spPr/>
      <dgm:t>
        <a:bodyPr/>
        <a:lstStyle/>
        <a:p>
          <a:endParaRPr lang="en-US" sz="2000"/>
        </a:p>
      </dgm:t>
    </dgm:pt>
    <dgm:pt modelId="{60BF6C6F-C626-46EE-85CC-C88FD815361F}" type="sibTrans" cxnId="{DF2C9881-E16E-450E-9F5E-8C48A2A570D9}">
      <dgm:prSet/>
      <dgm:spPr/>
      <dgm:t>
        <a:bodyPr/>
        <a:lstStyle/>
        <a:p>
          <a:endParaRPr lang="en-US" sz="2000"/>
        </a:p>
      </dgm:t>
    </dgm:pt>
    <dgm:pt modelId="{5A0E12BC-DEA9-4A89-B8A9-CD211B5DCA31}">
      <dgm:prSet custT="1"/>
      <dgm:spPr/>
      <dgm:t>
        <a:bodyPr/>
        <a:lstStyle/>
        <a:p>
          <a:r>
            <a:rPr lang="pl-PL" sz="1800" b="0" i="0" dirty="0"/>
            <a:t>Pij wodę i mleko tylko przegotowane.</a:t>
          </a:r>
          <a:endParaRPr lang="en-US" sz="1800" dirty="0"/>
        </a:p>
      </dgm:t>
    </dgm:pt>
    <dgm:pt modelId="{C98531A5-A6BD-474F-868B-A0D6F892EDD0}" type="parTrans" cxnId="{E3FE1DC5-97E5-48A6-BA76-4ACDDD86DA71}">
      <dgm:prSet/>
      <dgm:spPr/>
      <dgm:t>
        <a:bodyPr/>
        <a:lstStyle/>
        <a:p>
          <a:endParaRPr lang="en-US" sz="2000"/>
        </a:p>
      </dgm:t>
    </dgm:pt>
    <dgm:pt modelId="{5987FB55-AA2C-4CAF-9D55-FAFF5081C249}" type="sibTrans" cxnId="{E3FE1DC5-97E5-48A6-BA76-4ACDDD86DA71}">
      <dgm:prSet/>
      <dgm:spPr/>
      <dgm:t>
        <a:bodyPr/>
        <a:lstStyle/>
        <a:p>
          <a:endParaRPr lang="en-US" sz="2000"/>
        </a:p>
      </dgm:t>
    </dgm:pt>
    <dgm:pt modelId="{3C8ABCE4-DB3A-4958-B0E7-D2BBC8B396C9}">
      <dgm:prSet custT="1"/>
      <dgm:spPr/>
      <dgm:t>
        <a:bodyPr/>
        <a:lstStyle/>
        <a:p>
          <a:r>
            <a:rPr lang="pl-PL" sz="1800" b="0" i="0" dirty="0"/>
            <a:t>Dokładnie myj ręce i narzędzia kuchenne po przygotowywaniu surowego mięsa.</a:t>
          </a:r>
          <a:endParaRPr lang="en-US" sz="1800" dirty="0"/>
        </a:p>
      </dgm:t>
    </dgm:pt>
    <dgm:pt modelId="{110C1B2E-32B6-46E8-9317-DB1B757E4A12}" type="parTrans" cxnId="{80E13ECE-E862-4156-BF91-A874C9746EFC}">
      <dgm:prSet/>
      <dgm:spPr/>
      <dgm:t>
        <a:bodyPr/>
        <a:lstStyle/>
        <a:p>
          <a:endParaRPr lang="en-US" sz="2000"/>
        </a:p>
      </dgm:t>
    </dgm:pt>
    <dgm:pt modelId="{3A101280-F0D9-43A2-B652-FA488DE21B78}" type="sibTrans" cxnId="{80E13ECE-E862-4156-BF91-A874C9746EFC}">
      <dgm:prSet/>
      <dgm:spPr/>
      <dgm:t>
        <a:bodyPr/>
        <a:lstStyle/>
        <a:p>
          <a:endParaRPr lang="en-US" sz="2000"/>
        </a:p>
      </dgm:t>
    </dgm:pt>
    <dgm:pt modelId="{F967BF57-FBFE-473C-BA66-637C29902F09}">
      <dgm:prSet custT="1"/>
      <dgm:spPr/>
      <dgm:t>
        <a:bodyPr/>
        <a:lstStyle/>
        <a:p>
          <a:r>
            <a:rPr lang="pl-PL" sz="1800" b="0" i="0" dirty="0"/>
            <a:t>Dokładnie myj warzywa i owoce przed spożyciem</a:t>
          </a:r>
          <a:r>
            <a:rPr lang="pl-PL" sz="1400" b="0" i="0" dirty="0"/>
            <a:t>.</a:t>
          </a:r>
          <a:endParaRPr lang="en-US" sz="1400" dirty="0"/>
        </a:p>
      </dgm:t>
    </dgm:pt>
    <dgm:pt modelId="{404CE729-56D6-42BA-8843-B19901058D55}" type="parTrans" cxnId="{AE112ADE-5BE8-48C0-9132-D16B5F4860EE}">
      <dgm:prSet/>
      <dgm:spPr/>
      <dgm:t>
        <a:bodyPr/>
        <a:lstStyle/>
        <a:p>
          <a:endParaRPr lang="en-US" sz="2000"/>
        </a:p>
      </dgm:t>
    </dgm:pt>
    <dgm:pt modelId="{F3329274-29AC-4EBE-AD7E-3ABDB5AEA786}" type="sibTrans" cxnId="{AE112ADE-5BE8-48C0-9132-D16B5F4860EE}">
      <dgm:prSet/>
      <dgm:spPr/>
      <dgm:t>
        <a:bodyPr/>
        <a:lstStyle/>
        <a:p>
          <a:endParaRPr lang="en-US" sz="2000"/>
        </a:p>
      </dgm:t>
    </dgm:pt>
    <dgm:pt modelId="{1B98A8F2-2E8D-4A48-8AAF-EA4D35784955}">
      <dgm:prSet custT="1"/>
      <dgm:spPr/>
      <dgm:t>
        <a:bodyPr/>
        <a:lstStyle/>
        <a:p>
          <a:r>
            <a:rPr lang="pl-PL" sz="1800" b="0" i="0" dirty="0"/>
            <a:t>Chroń żywność przed muchami, ponieważ mogą one przenosić pasożyty.</a:t>
          </a:r>
          <a:endParaRPr lang="en-US" sz="1800" dirty="0"/>
        </a:p>
      </dgm:t>
    </dgm:pt>
    <dgm:pt modelId="{2152D6BD-8D6D-4448-9538-02448C6AEAC5}" type="parTrans" cxnId="{44D93024-F029-4551-A1D6-98EFE16914CF}">
      <dgm:prSet/>
      <dgm:spPr/>
      <dgm:t>
        <a:bodyPr/>
        <a:lstStyle/>
        <a:p>
          <a:endParaRPr lang="en-US" sz="2000"/>
        </a:p>
      </dgm:t>
    </dgm:pt>
    <dgm:pt modelId="{D87314E7-78A2-41DA-B7C3-EFB8446496E0}" type="sibTrans" cxnId="{44D93024-F029-4551-A1D6-98EFE16914CF}">
      <dgm:prSet/>
      <dgm:spPr/>
      <dgm:t>
        <a:bodyPr/>
        <a:lstStyle/>
        <a:p>
          <a:endParaRPr lang="en-US" sz="2000"/>
        </a:p>
      </dgm:t>
    </dgm:pt>
    <dgm:pt modelId="{B0720ED8-ED0A-49BA-B474-44FE36516119}">
      <dgm:prSet custT="1"/>
      <dgm:spPr/>
      <dgm:t>
        <a:bodyPr/>
        <a:lstStyle/>
        <a:p>
          <a:r>
            <a:rPr lang="pl-PL" sz="1800" b="0" i="0" dirty="0"/>
            <a:t>Stosuj gumowe/ lateksowe rękawice do prac w ogrodzie lub na balkonie. Po kontakcie z ziemią dokładnie umyj ręce.</a:t>
          </a:r>
          <a:endParaRPr lang="en-US" sz="1800" dirty="0"/>
        </a:p>
      </dgm:t>
    </dgm:pt>
    <dgm:pt modelId="{9C338DA6-ACD1-4D60-9E95-29CF94DDEA91}" type="parTrans" cxnId="{560665CA-1C0B-4544-B554-17D05AAD3CAF}">
      <dgm:prSet/>
      <dgm:spPr/>
      <dgm:t>
        <a:bodyPr/>
        <a:lstStyle/>
        <a:p>
          <a:endParaRPr lang="en-US" sz="2000"/>
        </a:p>
      </dgm:t>
    </dgm:pt>
    <dgm:pt modelId="{CCF7CF0F-9676-494B-9A60-4F3462D12D0D}" type="sibTrans" cxnId="{560665CA-1C0B-4544-B554-17D05AAD3CAF}">
      <dgm:prSet/>
      <dgm:spPr/>
      <dgm:t>
        <a:bodyPr/>
        <a:lstStyle/>
        <a:p>
          <a:endParaRPr lang="en-US" sz="2000"/>
        </a:p>
      </dgm:t>
    </dgm:pt>
    <dgm:pt modelId="{A8EF9B06-84A8-433B-BCA9-05B1F7D334AF}">
      <dgm:prSet custT="1"/>
      <dgm:spPr/>
      <dgm:t>
        <a:bodyPr/>
        <a:lstStyle/>
        <a:p>
          <a:r>
            <a:rPr lang="pl-PL" sz="1800" b="0" i="0" dirty="0"/>
            <a:t>Codziennie czyść kocią kuwetę w maseczce na twarzy i dokładnie umyj po tym ręce. Myj ręce po kontakcie z kotem.</a:t>
          </a:r>
          <a:endParaRPr lang="en-US" sz="1800" dirty="0"/>
        </a:p>
      </dgm:t>
    </dgm:pt>
    <dgm:pt modelId="{9D4406D0-B427-4BEA-8F0D-57DA7BD5CCF0}" type="parTrans" cxnId="{E45A705D-1C58-4FCD-8FBC-BAB89030A9FF}">
      <dgm:prSet/>
      <dgm:spPr/>
      <dgm:t>
        <a:bodyPr/>
        <a:lstStyle/>
        <a:p>
          <a:endParaRPr lang="en-US" sz="2000"/>
        </a:p>
      </dgm:t>
    </dgm:pt>
    <dgm:pt modelId="{57E710A6-C1CB-46AF-84BF-58F711C0B41C}" type="sibTrans" cxnId="{E45A705D-1C58-4FCD-8FBC-BAB89030A9FF}">
      <dgm:prSet/>
      <dgm:spPr/>
      <dgm:t>
        <a:bodyPr/>
        <a:lstStyle/>
        <a:p>
          <a:endParaRPr lang="en-US" sz="2000"/>
        </a:p>
      </dgm:t>
    </dgm:pt>
    <dgm:pt modelId="{A874DC33-BAE1-4BE3-8670-426A7AAB393E}">
      <dgm:prSet custT="1"/>
      <dgm:spPr/>
      <dgm:t>
        <a:bodyPr/>
        <a:lstStyle/>
        <a:p>
          <a:r>
            <a:rPr lang="pl-PL" sz="1800" b="0" i="0" dirty="0"/>
            <a:t>Kobiety planujące ciążę powinny wykonać badanie na obecność przeciwciał, w zależności od wyniku, powtarzać je podczas ciąży.</a:t>
          </a:r>
          <a:endParaRPr lang="en-US" sz="1800" dirty="0"/>
        </a:p>
      </dgm:t>
    </dgm:pt>
    <dgm:pt modelId="{7272BF72-119E-4D1D-8131-1D9404BE4A03}" type="parTrans" cxnId="{57CDE121-EF6D-46D9-8A48-A572F756AB10}">
      <dgm:prSet/>
      <dgm:spPr/>
      <dgm:t>
        <a:bodyPr/>
        <a:lstStyle/>
        <a:p>
          <a:endParaRPr lang="en-US" sz="2000"/>
        </a:p>
      </dgm:t>
    </dgm:pt>
    <dgm:pt modelId="{C970B048-DFDE-4101-87AD-A584DA858001}" type="sibTrans" cxnId="{57CDE121-EF6D-46D9-8A48-A572F756AB10}">
      <dgm:prSet/>
      <dgm:spPr/>
      <dgm:t>
        <a:bodyPr/>
        <a:lstStyle/>
        <a:p>
          <a:endParaRPr lang="en-US" sz="2000"/>
        </a:p>
      </dgm:t>
    </dgm:pt>
    <dgm:pt modelId="{8D170132-5D09-4600-9415-173B6BB72B1A}" type="pres">
      <dgm:prSet presAssocID="{E258785B-2C86-4591-9AB1-6EAA4226CC7E}" presName="diagram" presStyleCnt="0">
        <dgm:presLayoutVars>
          <dgm:dir/>
          <dgm:resizeHandles val="exact"/>
        </dgm:presLayoutVars>
      </dgm:prSet>
      <dgm:spPr/>
    </dgm:pt>
    <dgm:pt modelId="{553C45FF-E394-4A69-BA90-6C158610E148}" type="pres">
      <dgm:prSet presAssocID="{89D537D6-2E0A-48BF-AC8A-AC6E5A676B14}" presName="node" presStyleLbl="node1" presStyleIdx="0" presStyleCnt="8" custLinFactNeighborX="-1195" custLinFactNeighborY="-570">
        <dgm:presLayoutVars>
          <dgm:bulletEnabled val="1"/>
        </dgm:presLayoutVars>
      </dgm:prSet>
      <dgm:spPr/>
    </dgm:pt>
    <dgm:pt modelId="{3811CEF5-40B0-4D6A-9DDA-E3908BF2AF16}" type="pres">
      <dgm:prSet presAssocID="{60BF6C6F-C626-46EE-85CC-C88FD815361F}" presName="sibTrans" presStyleCnt="0"/>
      <dgm:spPr/>
    </dgm:pt>
    <dgm:pt modelId="{943CDC22-BCAC-40A4-BE2F-135CEA364A8C}" type="pres">
      <dgm:prSet presAssocID="{5A0E12BC-DEA9-4A89-B8A9-CD211B5DCA31}" presName="node" presStyleLbl="node1" presStyleIdx="1" presStyleCnt="8" custLinFactNeighborX="1580" custLinFactNeighborY="-1081">
        <dgm:presLayoutVars>
          <dgm:bulletEnabled val="1"/>
        </dgm:presLayoutVars>
      </dgm:prSet>
      <dgm:spPr/>
    </dgm:pt>
    <dgm:pt modelId="{ADB47FAE-3E33-402E-A684-8902D8E2C1FF}" type="pres">
      <dgm:prSet presAssocID="{5987FB55-AA2C-4CAF-9D55-FAFF5081C249}" presName="sibTrans" presStyleCnt="0"/>
      <dgm:spPr/>
    </dgm:pt>
    <dgm:pt modelId="{273B0C12-CD13-40EC-83C8-A2AB9C2E5D3B}" type="pres">
      <dgm:prSet presAssocID="{3C8ABCE4-DB3A-4958-B0E7-D2BBC8B396C9}" presName="node" presStyleLbl="node1" presStyleIdx="2" presStyleCnt="8">
        <dgm:presLayoutVars>
          <dgm:bulletEnabled val="1"/>
        </dgm:presLayoutVars>
      </dgm:prSet>
      <dgm:spPr/>
    </dgm:pt>
    <dgm:pt modelId="{3D3FF337-B8C6-476D-AB84-8FB46D3FFA10}" type="pres">
      <dgm:prSet presAssocID="{3A101280-F0D9-43A2-B652-FA488DE21B78}" presName="sibTrans" presStyleCnt="0"/>
      <dgm:spPr/>
    </dgm:pt>
    <dgm:pt modelId="{0846CA84-AE49-40C8-8DB1-78D8EA614C84}" type="pres">
      <dgm:prSet presAssocID="{F967BF57-FBFE-473C-BA66-637C29902F09}" presName="node" presStyleLbl="node1" presStyleIdx="3" presStyleCnt="8">
        <dgm:presLayoutVars>
          <dgm:bulletEnabled val="1"/>
        </dgm:presLayoutVars>
      </dgm:prSet>
      <dgm:spPr/>
    </dgm:pt>
    <dgm:pt modelId="{8B08A576-2BCC-4E06-A91C-3B030FA0A9D6}" type="pres">
      <dgm:prSet presAssocID="{F3329274-29AC-4EBE-AD7E-3ABDB5AEA786}" presName="sibTrans" presStyleCnt="0"/>
      <dgm:spPr/>
    </dgm:pt>
    <dgm:pt modelId="{5EBD77B2-001A-44A1-9F91-152F01B74C7A}" type="pres">
      <dgm:prSet presAssocID="{1B98A8F2-2E8D-4A48-8AAF-EA4D35784955}" presName="node" presStyleLbl="node1" presStyleIdx="4" presStyleCnt="8" custLinFactNeighborX="-2046" custLinFactNeighborY="-754">
        <dgm:presLayoutVars>
          <dgm:bulletEnabled val="1"/>
        </dgm:presLayoutVars>
      </dgm:prSet>
      <dgm:spPr/>
    </dgm:pt>
    <dgm:pt modelId="{A878B181-A19C-4491-83CD-C34FA7045EF8}" type="pres">
      <dgm:prSet presAssocID="{D87314E7-78A2-41DA-B7C3-EFB8446496E0}" presName="sibTrans" presStyleCnt="0"/>
      <dgm:spPr/>
    </dgm:pt>
    <dgm:pt modelId="{094BD92F-DBA7-4A37-A9CD-2FEE64F1F577}" type="pres">
      <dgm:prSet presAssocID="{B0720ED8-ED0A-49BA-B474-44FE36516119}" presName="node" presStyleLbl="node1" presStyleIdx="5" presStyleCnt="8">
        <dgm:presLayoutVars>
          <dgm:bulletEnabled val="1"/>
        </dgm:presLayoutVars>
      </dgm:prSet>
      <dgm:spPr/>
    </dgm:pt>
    <dgm:pt modelId="{8F918ED6-292F-4667-BAEC-0F6E72718C46}" type="pres">
      <dgm:prSet presAssocID="{CCF7CF0F-9676-494B-9A60-4F3462D12D0D}" presName="sibTrans" presStyleCnt="0"/>
      <dgm:spPr/>
    </dgm:pt>
    <dgm:pt modelId="{D673704E-1945-49D3-9980-EF11A758990E}" type="pres">
      <dgm:prSet presAssocID="{A8EF9B06-84A8-433B-BCA9-05B1F7D334AF}" presName="node" presStyleLbl="node1" presStyleIdx="6" presStyleCnt="8" custLinFactNeighborX="-790" custLinFactNeighborY="-2403">
        <dgm:presLayoutVars>
          <dgm:bulletEnabled val="1"/>
        </dgm:presLayoutVars>
      </dgm:prSet>
      <dgm:spPr/>
    </dgm:pt>
    <dgm:pt modelId="{1EF4FC5B-2AC3-4BE7-A4EF-896215943A34}" type="pres">
      <dgm:prSet presAssocID="{57E710A6-C1CB-46AF-84BF-58F711C0B41C}" presName="sibTrans" presStyleCnt="0"/>
      <dgm:spPr/>
    </dgm:pt>
    <dgm:pt modelId="{8FF0C2B6-9B67-4828-85C5-1A441DFEF298}" type="pres">
      <dgm:prSet presAssocID="{A874DC33-BAE1-4BE3-8670-426A7AAB393E}" presName="node" presStyleLbl="node1" presStyleIdx="7" presStyleCnt="8" custLinFactNeighborX="1580" custLinFactNeighborY="-2403">
        <dgm:presLayoutVars>
          <dgm:bulletEnabled val="1"/>
        </dgm:presLayoutVars>
      </dgm:prSet>
      <dgm:spPr/>
    </dgm:pt>
  </dgm:ptLst>
  <dgm:cxnLst>
    <dgm:cxn modelId="{57CDE121-EF6D-46D9-8A48-A572F756AB10}" srcId="{E258785B-2C86-4591-9AB1-6EAA4226CC7E}" destId="{A874DC33-BAE1-4BE3-8670-426A7AAB393E}" srcOrd="7" destOrd="0" parTransId="{7272BF72-119E-4D1D-8131-1D9404BE4A03}" sibTransId="{C970B048-DFDE-4101-87AD-A584DA858001}"/>
    <dgm:cxn modelId="{781CEE22-AFC5-4132-9D59-1F97A432894C}" type="presOf" srcId="{89D537D6-2E0A-48BF-AC8A-AC6E5A676B14}" destId="{553C45FF-E394-4A69-BA90-6C158610E148}" srcOrd="0" destOrd="0" presId="urn:microsoft.com/office/officeart/2005/8/layout/default"/>
    <dgm:cxn modelId="{44D93024-F029-4551-A1D6-98EFE16914CF}" srcId="{E258785B-2C86-4591-9AB1-6EAA4226CC7E}" destId="{1B98A8F2-2E8D-4A48-8AAF-EA4D35784955}" srcOrd="4" destOrd="0" parTransId="{2152D6BD-8D6D-4448-9538-02448C6AEAC5}" sibTransId="{D87314E7-78A2-41DA-B7C3-EFB8446496E0}"/>
    <dgm:cxn modelId="{E03CBE28-11F5-4973-9412-17FEED6704FE}" type="presOf" srcId="{A874DC33-BAE1-4BE3-8670-426A7AAB393E}" destId="{8FF0C2B6-9B67-4828-85C5-1A441DFEF298}" srcOrd="0" destOrd="0" presId="urn:microsoft.com/office/officeart/2005/8/layout/default"/>
    <dgm:cxn modelId="{FDAB2C31-8610-4D76-A37D-385AA36F771B}" type="presOf" srcId="{5A0E12BC-DEA9-4A89-B8A9-CD211B5DCA31}" destId="{943CDC22-BCAC-40A4-BE2F-135CEA364A8C}" srcOrd="0" destOrd="0" presId="urn:microsoft.com/office/officeart/2005/8/layout/default"/>
    <dgm:cxn modelId="{E45A705D-1C58-4FCD-8FBC-BAB89030A9FF}" srcId="{E258785B-2C86-4591-9AB1-6EAA4226CC7E}" destId="{A8EF9B06-84A8-433B-BCA9-05B1F7D334AF}" srcOrd="6" destOrd="0" parTransId="{9D4406D0-B427-4BEA-8F0D-57DA7BD5CCF0}" sibTransId="{57E710A6-C1CB-46AF-84BF-58F711C0B41C}"/>
    <dgm:cxn modelId="{CDA78862-BA6D-4884-A7E6-BE0B08666E20}" type="presOf" srcId="{A8EF9B06-84A8-433B-BCA9-05B1F7D334AF}" destId="{D673704E-1945-49D3-9980-EF11A758990E}" srcOrd="0" destOrd="0" presId="urn:microsoft.com/office/officeart/2005/8/layout/default"/>
    <dgm:cxn modelId="{DC326253-07FE-4332-87CB-C97840613827}" type="presOf" srcId="{B0720ED8-ED0A-49BA-B474-44FE36516119}" destId="{094BD92F-DBA7-4A37-A9CD-2FEE64F1F577}" srcOrd="0" destOrd="0" presId="urn:microsoft.com/office/officeart/2005/8/layout/default"/>
    <dgm:cxn modelId="{E7BA5053-3DAF-428E-92E4-2220159C81C2}" type="presOf" srcId="{F967BF57-FBFE-473C-BA66-637C29902F09}" destId="{0846CA84-AE49-40C8-8DB1-78D8EA614C84}" srcOrd="0" destOrd="0" presId="urn:microsoft.com/office/officeart/2005/8/layout/default"/>
    <dgm:cxn modelId="{5A3AFE5A-5BFD-4EB7-A39D-18F9CAC17023}" type="presOf" srcId="{3C8ABCE4-DB3A-4958-B0E7-D2BBC8B396C9}" destId="{273B0C12-CD13-40EC-83C8-A2AB9C2E5D3B}" srcOrd="0" destOrd="0" presId="urn:microsoft.com/office/officeart/2005/8/layout/default"/>
    <dgm:cxn modelId="{DF2C9881-E16E-450E-9F5E-8C48A2A570D9}" srcId="{E258785B-2C86-4591-9AB1-6EAA4226CC7E}" destId="{89D537D6-2E0A-48BF-AC8A-AC6E5A676B14}" srcOrd="0" destOrd="0" parTransId="{581E27C2-6E39-4BCA-A2E0-1CC4F4C52030}" sibTransId="{60BF6C6F-C626-46EE-85CC-C88FD815361F}"/>
    <dgm:cxn modelId="{06288DC0-CA7D-4CD7-8F81-266A774813CD}" type="presOf" srcId="{1B98A8F2-2E8D-4A48-8AAF-EA4D35784955}" destId="{5EBD77B2-001A-44A1-9F91-152F01B74C7A}" srcOrd="0" destOrd="0" presId="urn:microsoft.com/office/officeart/2005/8/layout/default"/>
    <dgm:cxn modelId="{E3FE1DC5-97E5-48A6-BA76-4ACDDD86DA71}" srcId="{E258785B-2C86-4591-9AB1-6EAA4226CC7E}" destId="{5A0E12BC-DEA9-4A89-B8A9-CD211B5DCA31}" srcOrd="1" destOrd="0" parTransId="{C98531A5-A6BD-474F-868B-A0D6F892EDD0}" sibTransId="{5987FB55-AA2C-4CAF-9D55-FAFF5081C249}"/>
    <dgm:cxn modelId="{560665CA-1C0B-4544-B554-17D05AAD3CAF}" srcId="{E258785B-2C86-4591-9AB1-6EAA4226CC7E}" destId="{B0720ED8-ED0A-49BA-B474-44FE36516119}" srcOrd="5" destOrd="0" parTransId="{9C338DA6-ACD1-4D60-9E95-29CF94DDEA91}" sibTransId="{CCF7CF0F-9676-494B-9A60-4F3462D12D0D}"/>
    <dgm:cxn modelId="{80E13ECE-E862-4156-BF91-A874C9746EFC}" srcId="{E258785B-2C86-4591-9AB1-6EAA4226CC7E}" destId="{3C8ABCE4-DB3A-4958-B0E7-D2BBC8B396C9}" srcOrd="2" destOrd="0" parTransId="{110C1B2E-32B6-46E8-9317-DB1B757E4A12}" sibTransId="{3A101280-F0D9-43A2-B652-FA488DE21B78}"/>
    <dgm:cxn modelId="{AE112ADE-5BE8-48C0-9132-D16B5F4860EE}" srcId="{E258785B-2C86-4591-9AB1-6EAA4226CC7E}" destId="{F967BF57-FBFE-473C-BA66-637C29902F09}" srcOrd="3" destOrd="0" parTransId="{404CE729-56D6-42BA-8843-B19901058D55}" sibTransId="{F3329274-29AC-4EBE-AD7E-3ABDB5AEA786}"/>
    <dgm:cxn modelId="{85D097FE-A88C-42F6-A566-7DEFA9EA3CD6}" type="presOf" srcId="{E258785B-2C86-4591-9AB1-6EAA4226CC7E}" destId="{8D170132-5D09-4600-9415-173B6BB72B1A}" srcOrd="0" destOrd="0" presId="urn:microsoft.com/office/officeart/2005/8/layout/default"/>
    <dgm:cxn modelId="{396497C4-7047-488A-90BB-EABEA048D7B7}" type="presParOf" srcId="{8D170132-5D09-4600-9415-173B6BB72B1A}" destId="{553C45FF-E394-4A69-BA90-6C158610E148}" srcOrd="0" destOrd="0" presId="urn:microsoft.com/office/officeart/2005/8/layout/default"/>
    <dgm:cxn modelId="{92AA01D8-82D3-40E7-ACF2-29B893857314}" type="presParOf" srcId="{8D170132-5D09-4600-9415-173B6BB72B1A}" destId="{3811CEF5-40B0-4D6A-9DDA-E3908BF2AF16}" srcOrd="1" destOrd="0" presId="urn:microsoft.com/office/officeart/2005/8/layout/default"/>
    <dgm:cxn modelId="{C9839979-A16F-4BDF-A600-F675F04A3F83}" type="presParOf" srcId="{8D170132-5D09-4600-9415-173B6BB72B1A}" destId="{943CDC22-BCAC-40A4-BE2F-135CEA364A8C}" srcOrd="2" destOrd="0" presId="urn:microsoft.com/office/officeart/2005/8/layout/default"/>
    <dgm:cxn modelId="{8284B788-79CD-4F9D-9BF3-18EF6D2432F7}" type="presParOf" srcId="{8D170132-5D09-4600-9415-173B6BB72B1A}" destId="{ADB47FAE-3E33-402E-A684-8902D8E2C1FF}" srcOrd="3" destOrd="0" presId="urn:microsoft.com/office/officeart/2005/8/layout/default"/>
    <dgm:cxn modelId="{8BC56679-9263-4B91-98DC-11A6ED0EBAE9}" type="presParOf" srcId="{8D170132-5D09-4600-9415-173B6BB72B1A}" destId="{273B0C12-CD13-40EC-83C8-A2AB9C2E5D3B}" srcOrd="4" destOrd="0" presId="urn:microsoft.com/office/officeart/2005/8/layout/default"/>
    <dgm:cxn modelId="{D6B29CCD-B51A-42F5-9798-FC96AA5AA2F7}" type="presParOf" srcId="{8D170132-5D09-4600-9415-173B6BB72B1A}" destId="{3D3FF337-B8C6-476D-AB84-8FB46D3FFA10}" srcOrd="5" destOrd="0" presId="urn:microsoft.com/office/officeart/2005/8/layout/default"/>
    <dgm:cxn modelId="{F520B1F0-CEDE-4342-BF8A-CA2794B52EFD}" type="presParOf" srcId="{8D170132-5D09-4600-9415-173B6BB72B1A}" destId="{0846CA84-AE49-40C8-8DB1-78D8EA614C84}" srcOrd="6" destOrd="0" presId="urn:microsoft.com/office/officeart/2005/8/layout/default"/>
    <dgm:cxn modelId="{F3E8E591-DF26-4DA8-ADAF-102B56F96F3B}" type="presParOf" srcId="{8D170132-5D09-4600-9415-173B6BB72B1A}" destId="{8B08A576-2BCC-4E06-A91C-3B030FA0A9D6}" srcOrd="7" destOrd="0" presId="urn:microsoft.com/office/officeart/2005/8/layout/default"/>
    <dgm:cxn modelId="{E556C228-61D6-4E1F-837E-CACEE0AF2465}" type="presParOf" srcId="{8D170132-5D09-4600-9415-173B6BB72B1A}" destId="{5EBD77B2-001A-44A1-9F91-152F01B74C7A}" srcOrd="8" destOrd="0" presId="urn:microsoft.com/office/officeart/2005/8/layout/default"/>
    <dgm:cxn modelId="{1AE9FCE9-1C9D-40FF-8AFD-598857B4FEAF}" type="presParOf" srcId="{8D170132-5D09-4600-9415-173B6BB72B1A}" destId="{A878B181-A19C-4491-83CD-C34FA7045EF8}" srcOrd="9" destOrd="0" presId="urn:microsoft.com/office/officeart/2005/8/layout/default"/>
    <dgm:cxn modelId="{BCB57B1B-8C1D-4EBE-A81F-713F2FADF631}" type="presParOf" srcId="{8D170132-5D09-4600-9415-173B6BB72B1A}" destId="{094BD92F-DBA7-4A37-A9CD-2FEE64F1F577}" srcOrd="10" destOrd="0" presId="urn:microsoft.com/office/officeart/2005/8/layout/default"/>
    <dgm:cxn modelId="{D9F120BA-F607-41AA-AABA-369DD6C1ABDE}" type="presParOf" srcId="{8D170132-5D09-4600-9415-173B6BB72B1A}" destId="{8F918ED6-292F-4667-BAEC-0F6E72718C46}" srcOrd="11" destOrd="0" presId="urn:microsoft.com/office/officeart/2005/8/layout/default"/>
    <dgm:cxn modelId="{8360C3A3-A9E3-4AAE-AA17-315BC3725CBB}" type="presParOf" srcId="{8D170132-5D09-4600-9415-173B6BB72B1A}" destId="{D673704E-1945-49D3-9980-EF11A758990E}" srcOrd="12" destOrd="0" presId="urn:microsoft.com/office/officeart/2005/8/layout/default"/>
    <dgm:cxn modelId="{D5554BC8-3828-46C5-A236-A81E1D2C1861}" type="presParOf" srcId="{8D170132-5D09-4600-9415-173B6BB72B1A}" destId="{1EF4FC5B-2AC3-4BE7-A4EF-896215943A34}" srcOrd="13" destOrd="0" presId="urn:microsoft.com/office/officeart/2005/8/layout/default"/>
    <dgm:cxn modelId="{3CFB87BF-A7C8-422B-943C-B12E90FF1F60}" type="presParOf" srcId="{8D170132-5D09-4600-9415-173B6BB72B1A}" destId="{8FF0C2B6-9B67-4828-85C5-1A441DFEF29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6E5A34-546C-4E6A-AAFA-A7F00EC53EA1}" type="doc">
      <dgm:prSet loTypeId="urn:microsoft.com/office/officeart/2005/8/layout/vProcess5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AC996EE-BA31-48D5-8EC0-EFF1CE2AD429}">
      <dgm:prSet custT="1"/>
      <dgm:spPr/>
      <dgm:t>
        <a:bodyPr/>
        <a:lstStyle/>
        <a:p>
          <a:r>
            <a:rPr lang="pl-PL" sz="2400" b="1" baseline="0" dirty="0"/>
            <a:t>J</a:t>
          </a:r>
          <a:r>
            <a:rPr lang="pl-PL" sz="2400" b="1" i="0" baseline="0" dirty="0"/>
            <a:t>est to pasożytnicza choroba wywołana przez glistę psią lub kocią</a:t>
          </a:r>
          <a:r>
            <a:rPr lang="pl-PL" sz="1700" b="1" i="0" baseline="0" dirty="0"/>
            <a:t>. </a:t>
          </a:r>
        </a:p>
      </dgm:t>
    </dgm:pt>
    <dgm:pt modelId="{475C0107-03FB-4047-80EB-D18CD5BE600B}" type="parTrans" cxnId="{0B7B1BC8-C1DA-4C50-8E94-BE285AD9B5BB}">
      <dgm:prSet/>
      <dgm:spPr/>
      <dgm:t>
        <a:bodyPr/>
        <a:lstStyle/>
        <a:p>
          <a:endParaRPr lang="en-US" sz="2800"/>
        </a:p>
      </dgm:t>
    </dgm:pt>
    <dgm:pt modelId="{B6B873AF-F5FF-4195-A5EB-E5F0B646A9A6}" type="sibTrans" cxnId="{0B7B1BC8-C1DA-4C50-8E94-BE285AD9B5BB}">
      <dgm:prSet/>
      <dgm:spPr/>
      <dgm:t>
        <a:bodyPr/>
        <a:lstStyle/>
        <a:p>
          <a:endParaRPr lang="en-US"/>
        </a:p>
      </dgm:t>
    </dgm:pt>
    <dgm:pt modelId="{4AABCDD4-634A-4666-8216-29107A4574AC}">
      <dgm:prSet custT="1"/>
      <dgm:spPr/>
      <dgm:t>
        <a:bodyPr/>
        <a:lstStyle/>
        <a:p>
          <a:pPr algn="l"/>
          <a:r>
            <a:rPr lang="pl-PL" sz="2200" b="1" i="0" baseline="0" dirty="0"/>
            <a:t>Często przebiega bezobjawowo lub stwierdza się niecharakterystyczne objawy – </a:t>
          </a:r>
          <a:endParaRPr lang="en-US" sz="2200" dirty="0"/>
        </a:p>
      </dgm:t>
    </dgm:pt>
    <dgm:pt modelId="{FF806803-3B47-4331-AFA5-7A5CE03E8C98}" type="parTrans" cxnId="{7EEB08E0-7818-47DB-9FAA-7D35A9C1A76D}">
      <dgm:prSet/>
      <dgm:spPr/>
      <dgm:t>
        <a:bodyPr/>
        <a:lstStyle/>
        <a:p>
          <a:endParaRPr lang="pl-PL" sz="2800"/>
        </a:p>
      </dgm:t>
    </dgm:pt>
    <dgm:pt modelId="{9AE039D8-C342-4FEC-A6A2-CB06155632FB}" type="sibTrans" cxnId="{7EEB08E0-7818-47DB-9FAA-7D35A9C1A76D}">
      <dgm:prSet/>
      <dgm:spPr/>
      <dgm:t>
        <a:bodyPr/>
        <a:lstStyle/>
        <a:p>
          <a:endParaRPr lang="pl-PL"/>
        </a:p>
      </dgm:t>
    </dgm:pt>
    <dgm:pt modelId="{60B3528A-571B-459F-AD31-036E3CF7C784}">
      <dgm:prSet/>
      <dgm:spPr/>
      <dgm:t>
        <a:bodyPr/>
        <a:lstStyle/>
        <a:p>
          <a:pPr algn="l"/>
          <a:r>
            <a:rPr lang="pl-PL" b="1" i="0" baseline="0" dirty="0"/>
            <a:t>ból brzucha, głowy, gorączka, zaburzenia widzenia, kaszel i duszność.  </a:t>
          </a:r>
          <a:endParaRPr lang="pl-PL" dirty="0"/>
        </a:p>
      </dgm:t>
    </dgm:pt>
    <dgm:pt modelId="{21AB1EAF-ABB8-4547-AB2A-9BD7EE10A458}" type="parTrans" cxnId="{EDBE02A6-A1A7-49F5-8478-D5505AEC2A35}">
      <dgm:prSet/>
      <dgm:spPr/>
      <dgm:t>
        <a:bodyPr/>
        <a:lstStyle/>
        <a:p>
          <a:endParaRPr lang="pl-PL"/>
        </a:p>
      </dgm:t>
    </dgm:pt>
    <dgm:pt modelId="{A437CACD-8942-479C-B47B-F93EF1011523}" type="sibTrans" cxnId="{EDBE02A6-A1A7-49F5-8478-D5505AEC2A35}">
      <dgm:prSet/>
      <dgm:spPr/>
      <dgm:t>
        <a:bodyPr/>
        <a:lstStyle/>
        <a:p>
          <a:endParaRPr lang="pl-PL"/>
        </a:p>
      </dgm:t>
    </dgm:pt>
    <dgm:pt modelId="{7A47CC36-3D6E-4DDB-899E-FF90CC631D5C}" type="pres">
      <dgm:prSet presAssocID="{546E5A34-546C-4E6A-AAFA-A7F00EC53EA1}" presName="outerComposite" presStyleCnt="0">
        <dgm:presLayoutVars>
          <dgm:chMax val="5"/>
          <dgm:dir/>
          <dgm:resizeHandles val="exact"/>
        </dgm:presLayoutVars>
      </dgm:prSet>
      <dgm:spPr/>
    </dgm:pt>
    <dgm:pt modelId="{E0BB5E06-74DE-4366-8CB2-F2D85D192F00}" type="pres">
      <dgm:prSet presAssocID="{546E5A34-546C-4E6A-AAFA-A7F00EC53EA1}" presName="dummyMaxCanvas" presStyleCnt="0">
        <dgm:presLayoutVars/>
      </dgm:prSet>
      <dgm:spPr/>
    </dgm:pt>
    <dgm:pt modelId="{1D123E03-6314-4B82-9E39-4C5FD9028EA1}" type="pres">
      <dgm:prSet presAssocID="{546E5A34-546C-4E6A-AAFA-A7F00EC53EA1}" presName="ThreeNodes_1" presStyleLbl="node1" presStyleIdx="0" presStyleCnt="3">
        <dgm:presLayoutVars>
          <dgm:bulletEnabled val="1"/>
        </dgm:presLayoutVars>
      </dgm:prSet>
      <dgm:spPr/>
    </dgm:pt>
    <dgm:pt modelId="{EF5DC07D-B00B-428C-928B-5132F9FEAB26}" type="pres">
      <dgm:prSet presAssocID="{546E5A34-546C-4E6A-AAFA-A7F00EC53EA1}" presName="ThreeNodes_2" presStyleLbl="node1" presStyleIdx="1" presStyleCnt="3">
        <dgm:presLayoutVars>
          <dgm:bulletEnabled val="1"/>
        </dgm:presLayoutVars>
      </dgm:prSet>
      <dgm:spPr/>
    </dgm:pt>
    <dgm:pt modelId="{9475D6ED-B65C-4F0E-A9F8-4509B286070C}" type="pres">
      <dgm:prSet presAssocID="{546E5A34-546C-4E6A-AAFA-A7F00EC53EA1}" presName="ThreeNodes_3" presStyleLbl="node1" presStyleIdx="2" presStyleCnt="3" custLinFactNeighborX="0" custLinFactNeighborY="0">
        <dgm:presLayoutVars>
          <dgm:bulletEnabled val="1"/>
        </dgm:presLayoutVars>
      </dgm:prSet>
      <dgm:spPr/>
    </dgm:pt>
    <dgm:pt modelId="{7B558EF1-30DB-4B76-83C4-FE5DCF99B3E0}" type="pres">
      <dgm:prSet presAssocID="{546E5A34-546C-4E6A-AAFA-A7F00EC53EA1}" presName="ThreeConn_1-2" presStyleLbl="fgAccFollowNode1" presStyleIdx="0" presStyleCnt="2">
        <dgm:presLayoutVars>
          <dgm:bulletEnabled val="1"/>
        </dgm:presLayoutVars>
      </dgm:prSet>
      <dgm:spPr/>
    </dgm:pt>
    <dgm:pt modelId="{6783760E-208C-4757-8F80-6AE1A90B6A26}" type="pres">
      <dgm:prSet presAssocID="{546E5A34-546C-4E6A-AAFA-A7F00EC53EA1}" presName="ThreeConn_2-3" presStyleLbl="fgAccFollowNode1" presStyleIdx="1" presStyleCnt="2">
        <dgm:presLayoutVars>
          <dgm:bulletEnabled val="1"/>
        </dgm:presLayoutVars>
      </dgm:prSet>
      <dgm:spPr/>
    </dgm:pt>
    <dgm:pt modelId="{3F49F028-C04E-438F-A954-DBB08080E7AB}" type="pres">
      <dgm:prSet presAssocID="{546E5A34-546C-4E6A-AAFA-A7F00EC53EA1}" presName="ThreeNodes_1_text" presStyleLbl="node1" presStyleIdx="2" presStyleCnt="3">
        <dgm:presLayoutVars>
          <dgm:bulletEnabled val="1"/>
        </dgm:presLayoutVars>
      </dgm:prSet>
      <dgm:spPr/>
    </dgm:pt>
    <dgm:pt modelId="{27BF0A36-AF68-45BD-977A-A5B13C5365CD}" type="pres">
      <dgm:prSet presAssocID="{546E5A34-546C-4E6A-AAFA-A7F00EC53EA1}" presName="ThreeNodes_2_text" presStyleLbl="node1" presStyleIdx="2" presStyleCnt="3">
        <dgm:presLayoutVars>
          <dgm:bulletEnabled val="1"/>
        </dgm:presLayoutVars>
      </dgm:prSet>
      <dgm:spPr/>
    </dgm:pt>
    <dgm:pt modelId="{B0DC3576-8264-4F76-BD1E-6E0EE91DC79D}" type="pres">
      <dgm:prSet presAssocID="{546E5A34-546C-4E6A-AAFA-A7F00EC53EA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A86B007-8F4D-45EC-9FB1-B83C493C01AF}" type="presOf" srcId="{60B3528A-571B-459F-AD31-036E3CF7C784}" destId="{B0DC3576-8264-4F76-BD1E-6E0EE91DC79D}" srcOrd="1" destOrd="0" presId="urn:microsoft.com/office/officeart/2005/8/layout/vProcess5"/>
    <dgm:cxn modelId="{B9479B13-D391-4E8E-BF65-521A824E0B11}" type="presOf" srcId="{4AABCDD4-634A-4666-8216-29107A4574AC}" destId="{27BF0A36-AF68-45BD-977A-A5B13C5365CD}" srcOrd="1" destOrd="0" presId="urn:microsoft.com/office/officeart/2005/8/layout/vProcess5"/>
    <dgm:cxn modelId="{C239B942-469A-4DD8-862E-57C444AAB1FD}" type="presOf" srcId="{9AC996EE-BA31-48D5-8EC0-EFF1CE2AD429}" destId="{1D123E03-6314-4B82-9E39-4C5FD9028EA1}" srcOrd="0" destOrd="0" presId="urn:microsoft.com/office/officeart/2005/8/layout/vProcess5"/>
    <dgm:cxn modelId="{0F3D1665-3A39-417C-95E5-C1A31EE6DC62}" type="presOf" srcId="{B6B873AF-F5FF-4195-A5EB-E5F0B646A9A6}" destId="{7B558EF1-30DB-4B76-83C4-FE5DCF99B3E0}" srcOrd="0" destOrd="0" presId="urn:microsoft.com/office/officeart/2005/8/layout/vProcess5"/>
    <dgm:cxn modelId="{BD854A50-F6DC-4116-9C93-FCE4E1AD1855}" type="presOf" srcId="{9AE039D8-C342-4FEC-A6A2-CB06155632FB}" destId="{6783760E-208C-4757-8F80-6AE1A90B6A26}" srcOrd="0" destOrd="0" presId="urn:microsoft.com/office/officeart/2005/8/layout/vProcess5"/>
    <dgm:cxn modelId="{DC9FA087-504E-44F6-9D07-E0E572EC31B9}" type="presOf" srcId="{546E5A34-546C-4E6A-AAFA-A7F00EC53EA1}" destId="{7A47CC36-3D6E-4DDB-899E-FF90CC631D5C}" srcOrd="0" destOrd="0" presId="urn:microsoft.com/office/officeart/2005/8/layout/vProcess5"/>
    <dgm:cxn modelId="{F6A9FE89-1984-4213-A3FD-4B45F0365F72}" type="presOf" srcId="{9AC996EE-BA31-48D5-8EC0-EFF1CE2AD429}" destId="{3F49F028-C04E-438F-A954-DBB08080E7AB}" srcOrd="1" destOrd="0" presId="urn:microsoft.com/office/officeart/2005/8/layout/vProcess5"/>
    <dgm:cxn modelId="{EDBE02A6-A1A7-49F5-8478-D5505AEC2A35}" srcId="{546E5A34-546C-4E6A-AAFA-A7F00EC53EA1}" destId="{60B3528A-571B-459F-AD31-036E3CF7C784}" srcOrd="2" destOrd="0" parTransId="{21AB1EAF-ABB8-4547-AB2A-9BD7EE10A458}" sibTransId="{A437CACD-8942-479C-B47B-F93EF1011523}"/>
    <dgm:cxn modelId="{0B7B1BC8-C1DA-4C50-8E94-BE285AD9B5BB}" srcId="{546E5A34-546C-4E6A-AAFA-A7F00EC53EA1}" destId="{9AC996EE-BA31-48D5-8EC0-EFF1CE2AD429}" srcOrd="0" destOrd="0" parTransId="{475C0107-03FB-4047-80EB-D18CD5BE600B}" sibTransId="{B6B873AF-F5FF-4195-A5EB-E5F0B646A9A6}"/>
    <dgm:cxn modelId="{0E43CBD4-7445-42CE-B4A7-C22CA4DB803B}" type="presOf" srcId="{60B3528A-571B-459F-AD31-036E3CF7C784}" destId="{9475D6ED-B65C-4F0E-A9F8-4509B286070C}" srcOrd="0" destOrd="0" presId="urn:microsoft.com/office/officeart/2005/8/layout/vProcess5"/>
    <dgm:cxn modelId="{7EEB08E0-7818-47DB-9FAA-7D35A9C1A76D}" srcId="{546E5A34-546C-4E6A-AAFA-A7F00EC53EA1}" destId="{4AABCDD4-634A-4666-8216-29107A4574AC}" srcOrd="1" destOrd="0" parTransId="{FF806803-3B47-4331-AFA5-7A5CE03E8C98}" sibTransId="{9AE039D8-C342-4FEC-A6A2-CB06155632FB}"/>
    <dgm:cxn modelId="{24C70AF6-2FCC-485F-A3A7-C2EBE9E01241}" type="presOf" srcId="{4AABCDD4-634A-4666-8216-29107A4574AC}" destId="{EF5DC07D-B00B-428C-928B-5132F9FEAB26}" srcOrd="0" destOrd="0" presId="urn:microsoft.com/office/officeart/2005/8/layout/vProcess5"/>
    <dgm:cxn modelId="{312BA73A-F6B9-4253-8F99-B66F89BD9292}" type="presParOf" srcId="{7A47CC36-3D6E-4DDB-899E-FF90CC631D5C}" destId="{E0BB5E06-74DE-4366-8CB2-F2D85D192F00}" srcOrd="0" destOrd="0" presId="urn:microsoft.com/office/officeart/2005/8/layout/vProcess5"/>
    <dgm:cxn modelId="{93BB3CEF-7DC3-4EE3-AD5D-C19B142C2963}" type="presParOf" srcId="{7A47CC36-3D6E-4DDB-899E-FF90CC631D5C}" destId="{1D123E03-6314-4B82-9E39-4C5FD9028EA1}" srcOrd="1" destOrd="0" presId="urn:microsoft.com/office/officeart/2005/8/layout/vProcess5"/>
    <dgm:cxn modelId="{8F5FBCED-B11D-4BA8-BE53-E4B7520A458B}" type="presParOf" srcId="{7A47CC36-3D6E-4DDB-899E-FF90CC631D5C}" destId="{EF5DC07D-B00B-428C-928B-5132F9FEAB26}" srcOrd="2" destOrd="0" presId="urn:microsoft.com/office/officeart/2005/8/layout/vProcess5"/>
    <dgm:cxn modelId="{B6C49ECF-60E2-45EC-A973-A516D3D2E4A7}" type="presParOf" srcId="{7A47CC36-3D6E-4DDB-899E-FF90CC631D5C}" destId="{9475D6ED-B65C-4F0E-A9F8-4509B286070C}" srcOrd="3" destOrd="0" presId="urn:microsoft.com/office/officeart/2005/8/layout/vProcess5"/>
    <dgm:cxn modelId="{0EAADFB5-714B-4D10-BBC2-9EB519DAB391}" type="presParOf" srcId="{7A47CC36-3D6E-4DDB-899E-FF90CC631D5C}" destId="{7B558EF1-30DB-4B76-83C4-FE5DCF99B3E0}" srcOrd="4" destOrd="0" presId="urn:microsoft.com/office/officeart/2005/8/layout/vProcess5"/>
    <dgm:cxn modelId="{59406E69-1138-4579-8F56-BC4B143FFFBC}" type="presParOf" srcId="{7A47CC36-3D6E-4DDB-899E-FF90CC631D5C}" destId="{6783760E-208C-4757-8F80-6AE1A90B6A26}" srcOrd="5" destOrd="0" presId="urn:microsoft.com/office/officeart/2005/8/layout/vProcess5"/>
    <dgm:cxn modelId="{47060173-EFF0-480F-876A-20D872E0DD7B}" type="presParOf" srcId="{7A47CC36-3D6E-4DDB-899E-FF90CC631D5C}" destId="{3F49F028-C04E-438F-A954-DBB08080E7AB}" srcOrd="6" destOrd="0" presId="urn:microsoft.com/office/officeart/2005/8/layout/vProcess5"/>
    <dgm:cxn modelId="{452F6285-62B2-4D42-97CE-16452DD5D574}" type="presParOf" srcId="{7A47CC36-3D6E-4DDB-899E-FF90CC631D5C}" destId="{27BF0A36-AF68-45BD-977A-A5B13C5365CD}" srcOrd="7" destOrd="0" presId="urn:microsoft.com/office/officeart/2005/8/layout/vProcess5"/>
    <dgm:cxn modelId="{022A8A6F-9E99-4600-AB11-90AA72095A03}" type="presParOf" srcId="{7A47CC36-3D6E-4DDB-899E-FF90CC631D5C}" destId="{B0DC3576-8264-4F76-BD1E-6E0EE91DC79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46E5A34-546C-4E6A-AAFA-A7F00EC53EA1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C996EE-BA31-48D5-8EC0-EFF1CE2AD429}">
      <dgm:prSet/>
      <dgm:spPr/>
      <dgm:t>
        <a:bodyPr/>
        <a:lstStyle/>
        <a:p>
          <a:r>
            <a:rPr lang="pl-PL"/>
            <a:t>U dzieci do 5 r.ż. występuje jako zespół larwy trzewnej dający dodatkowo  objawy tj.: </a:t>
          </a:r>
          <a:r>
            <a:rPr lang="pl-PL" b="1"/>
            <a:t>powiększenie wątroby i śledziony, zapalenie płuc, zmiany skórne, artropatia (</a:t>
          </a:r>
          <a:r>
            <a:rPr lang="pl-PL" b="0" i="0"/>
            <a:t>ból, obrzęk i sztywność stawów)</a:t>
          </a:r>
          <a:r>
            <a:rPr lang="pl-PL" b="1"/>
            <a:t>, mialgia </a:t>
          </a:r>
          <a:r>
            <a:rPr lang="pl-PL" b="0"/>
            <a:t>(ból mięśni).</a:t>
          </a:r>
          <a:endParaRPr lang="pl-PL" b="0" i="0" baseline="0"/>
        </a:p>
      </dgm:t>
    </dgm:pt>
    <dgm:pt modelId="{475C0107-03FB-4047-80EB-D18CD5BE600B}" type="parTrans" cxnId="{0B7B1BC8-C1DA-4C50-8E94-BE285AD9B5BB}">
      <dgm:prSet/>
      <dgm:spPr/>
      <dgm:t>
        <a:bodyPr/>
        <a:lstStyle/>
        <a:p>
          <a:endParaRPr lang="en-US" sz="2800"/>
        </a:p>
      </dgm:t>
    </dgm:pt>
    <dgm:pt modelId="{B6B873AF-F5FF-4195-A5EB-E5F0B646A9A6}" type="sibTrans" cxnId="{0B7B1BC8-C1DA-4C50-8E94-BE285AD9B5BB}">
      <dgm:prSet/>
      <dgm:spPr/>
      <dgm:t>
        <a:bodyPr/>
        <a:lstStyle/>
        <a:p>
          <a:endParaRPr lang="en-US"/>
        </a:p>
      </dgm:t>
    </dgm:pt>
    <dgm:pt modelId="{4AABCDD4-634A-4666-8216-29107A4574AC}">
      <dgm:prSet/>
      <dgm:spPr/>
      <dgm:t>
        <a:bodyPr/>
        <a:lstStyle/>
        <a:p>
          <a:r>
            <a:rPr lang="pl-PL"/>
            <a:t>Jeśli larwy przedostaną się do układu nerwowego i gałki ocznej dają trwałe uszkodzenia.</a:t>
          </a:r>
          <a:endParaRPr lang="en-US"/>
        </a:p>
      </dgm:t>
    </dgm:pt>
    <dgm:pt modelId="{FF806803-3B47-4331-AFA5-7A5CE03E8C98}" type="parTrans" cxnId="{7EEB08E0-7818-47DB-9FAA-7D35A9C1A76D}">
      <dgm:prSet/>
      <dgm:spPr/>
      <dgm:t>
        <a:bodyPr/>
        <a:lstStyle/>
        <a:p>
          <a:endParaRPr lang="pl-PL" sz="2800"/>
        </a:p>
      </dgm:t>
    </dgm:pt>
    <dgm:pt modelId="{9AE039D8-C342-4FEC-A6A2-CB06155632FB}" type="sibTrans" cxnId="{7EEB08E0-7818-47DB-9FAA-7D35A9C1A76D}">
      <dgm:prSet/>
      <dgm:spPr/>
      <dgm:t>
        <a:bodyPr/>
        <a:lstStyle/>
        <a:p>
          <a:endParaRPr lang="pl-PL"/>
        </a:p>
      </dgm:t>
    </dgm:pt>
    <dgm:pt modelId="{63E9ACBD-D94B-48C7-8B2F-F20A17DE1904}" type="pres">
      <dgm:prSet presAssocID="{546E5A34-546C-4E6A-AAFA-A7F00EC53EA1}" presName="outerComposite" presStyleCnt="0">
        <dgm:presLayoutVars>
          <dgm:chMax val="5"/>
          <dgm:dir/>
          <dgm:resizeHandles val="exact"/>
        </dgm:presLayoutVars>
      </dgm:prSet>
      <dgm:spPr/>
    </dgm:pt>
    <dgm:pt modelId="{FBA98028-6A7C-42BE-A707-9A79C8F77829}" type="pres">
      <dgm:prSet presAssocID="{546E5A34-546C-4E6A-AAFA-A7F00EC53EA1}" presName="dummyMaxCanvas" presStyleCnt="0">
        <dgm:presLayoutVars/>
      </dgm:prSet>
      <dgm:spPr/>
    </dgm:pt>
    <dgm:pt modelId="{4ABBEDD0-6475-4357-B892-3DBE493CC327}" type="pres">
      <dgm:prSet presAssocID="{546E5A34-546C-4E6A-AAFA-A7F00EC53EA1}" presName="TwoNodes_1" presStyleLbl="node1" presStyleIdx="0" presStyleCnt="2">
        <dgm:presLayoutVars>
          <dgm:bulletEnabled val="1"/>
        </dgm:presLayoutVars>
      </dgm:prSet>
      <dgm:spPr/>
    </dgm:pt>
    <dgm:pt modelId="{45ED0ECB-C97C-4066-98C2-E915CF13AC66}" type="pres">
      <dgm:prSet presAssocID="{546E5A34-546C-4E6A-AAFA-A7F00EC53EA1}" presName="TwoNodes_2" presStyleLbl="node1" presStyleIdx="1" presStyleCnt="2">
        <dgm:presLayoutVars>
          <dgm:bulletEnabled val="1"/>
        </dgm:presLayoutVars>
      </dgm:prSet>
      <dgm:spPr/>
    </dgm:pt>
    <dgm:pt modelId="{C0072EB4-4BC1-4E9C-904B-7A6D7F54B0E0}" type="pres">
      <dgm:prSet presAssocID="{546E5A34-546C-4E6A-AAFA-A7F00EC53EA1}" presName="TwoConn_1-2" presStyleLbl="fgAccFollowNode1" presStyleIdx="0" presStyleCnt="1">
        <dgm:presLayoutVars>
          <dgm:bulletEnabled val="1"/>
        </dgm:presLayoutVars>
      </dgm:prSet>
      <dgm:spPr/>
    </dgm:pt>
    <dgm:pt modelId="{15171642-D877-42B9-8B22-A34FF95051E3}" type="pres">
      <dgm:prSet presAssocID="{546E5A34-546C-4E6A-AAFA-A7F00EC53EA1}" presName="TwoNodes_1_text" presStyleLbl="node1" presStyleIdx="1" presStyleCnt="2">
        <dgm:presLayoutVars>
          <dgm:bulletEnabled val="1"/>
        </dgm:presLayoutVars>
      </dgm:prSet>
      <dgm:spPr/>
    </dgm:pt>
    <dgm:pt modelId="{F0E46C60-D6BF-4143-B39B-63C001E369ED}" type="pres">
      <dgm:prSet presAssocID="{546E5A34-546C-4E6A-AAFA-A7F00EC53EA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495CAA33-924C-4693-AA98-CB3F3100D789}" type="presOf" srcId="{546E5A34-546C-4E6A-AAFA-A7F00EC53EA1}" destId="{63E9ACBD-D94B-48C7-8B2F-F20A17DE1904}" srcOrd="0" destOrd="0" presId="urn:microsoft.com/office/officeart/2005/8/layout/vProcess5"/>
    <dgm:cxn modelId="{49B40B43-A638-488D-8087-5F1C73AA1D16}" type="presOf" srcId="{B6B873AF-F5FF-4195-A5EB-E5F0B646A9A6}" destId="{C0072EB4-4BC1-4E9C-904B-7A6D7F54B0E0}" srcOrd="0" destOrd="0" presId="urn:microsoft.com/office/officeart/2005/8/layout/vProcess5"/>
    <dgm:cxn modelId="{820C2167-34A4-41A5-B6B1-B8B8DB7D729C}" type="presOf" srcId="{4AABCDD4-634A-4666-8216-29107A4574AC}" destId="{45ED0ECB-C97C-4066-98C2-E915CF13AC66}" srcOrd="0" destOrd="0" presId="urn:microsoft.com/office/officeart/2005/8/layout/vProcess5"/>
    <dgm:cxn modelId="{1C9AE890-68C9-4EC2-BFFF-459EFB6DE183}" type="presOf" srcId="{9AC996EE-BA31-48D5-8EC0-EFF1CE2AD429}" destId="{15171642-D877-42B9-8B22-A34FF95051E3}" srcOrd="1" destOrd="0" presId="urn:microsoft.com/office/officeart/2005/8/layout/vProcess5"/>
    <dgm:cxn modelId="{9BE611B4-AFDE-4D2A-BA92-B8F35FE8629B}" type="presOf" srcId="{9AC996EE-BA31-48D5-8EC0-EFF1CE2AD429}" destId="{4ABBEDD0-6475-4357-B892-3DBE493CC327}" srcOrd="0" destOrd="0" presId="urn:microsoft.com/office/officeart/2005/8/layout/vProcess5"/>
    <dgm:cxn modelId="{0B7B1BC8-C1DA-4C50-8E94-BE285AD9B5BB}" srcId="{546E5A34-546C-4E6A-AAFA-A7F00EC53EA1}" destId="{9AC996EE-BA31-48D5-8EC0-EFF1CE2AD429}" srcOrd="0" destOrd="0" parTransId="{475C0107-03FB-4047-80EB-D18CD5BE600B}" sibTransId="{B6B873AF-F5FF-4195-A5EB-E5F0B646A9A6}"/>
    <dgm:cxn modelId="{D09E2ED7-80AB-4FA7-9B2A-6A9621EA3B8C}" type="presOf" srcId="{4AABCDD4-634A-4666-8216-29107A4574AC}" destId="{F0E46C60-D6BF-4143-B39B-63C001E369ED}" srcOrd="1" destOrd="0" presId="urn:microsoft.com/office/officeart/2005/8/layout/vProcess5"/>
    <dgm:cxn modelId="{7EEB08E0-7818-47DB-9FAA-7D35A9C1A76D}" srcId="{546E5A34-546C-4E6A-AAFA-A7F00EC53EA1}" destId="{4AABCDD4-634A-4666-8216-29107A4574AC}" srcOrd="1" destOrd="0" parTransId="{FF806803-3B47-4331-AFA5-7A5CE03E8C98}" sibTransId="{9AE039D8-C342-4FEC-A6A2-CB06155632FB}"/>
    <dgm:cxn modelId="{7845E1FC-4EBD-4280-89C2-D100B30C9346}" type="presParOf" srcId="{63E9ACBD-D94B-48C7-8B2F-F20A17DE1904}" destId="{FBA98028-6A7C-42BE-A707-9A79C8F77829}" srcOrd="0" destOrd="0" presId="urn:microsoft.com/office/officeart/2005/8/layout/vProcess5"/>
    <dgm:cxn modelId="{36B23654-FA34-48A8-A69A-CA216AA821CE}" type="presParOf" srcId="{63E9ACBD-D94B-48C7-8B2F-F20A17DE1904}" destId="{4ABBEDD0-6475-4357-B892-3DBE493CC327}" srcOrd="1" destOrd="0" presId="urn:microsoft.com/office/officeart/2005/8/layout/vProcess5"/>
    <dgm:cxn modelId="{5152F55E-F8B5-403B-B281-68ABE1D51882}" type="presParOf" srcId="{63E9ACBD-D94B-48C7-8B2F-F20A17DE1904}" destId="{45ED0ECB-C97C-4066-98C2-E915CF13AC66}" srcOrd="2" destOrd="0" presId="urn:microsoft.com/office/officeart/2005/8/layout/vProcess5"/>
    <dgm:cxn modelId="{F8A2D559-B1B6-4E7E-87A4-AD662ECFD97A}" type="presParOf" srcId="{63E9ACBD-D94B-48C7-8B2F-F20A17DE1904}" destId="{C0072EB4-4BC1-4E9C-904B-7A6D7F54B0E0}" srcOrd="3" destOrd="0" presId="urn:microsoft.com/office/officeart/2005/8/layout/vProcess5"/>
    <dgm:cxn modelId="{546FCA9E-2922-4121-A94F-194EE2158C0F}" type="presParOf" srcId="{63E9ACBD-D94B-48C7-8B2F-F20A17DE1904}" destId="{15171642-D877-42B9-8B22-A34FF95051E3}" srcOrd="4" destOrd="0" presId="urn:microsoft.com/office/officeart/2005/8/layout/vProcess5"/>
    <dgm:cxn modelId="{2344846D-A136-445E-BBD5-86F302F2BBFB}" type="presParOf" srcId="{63E9ACBD-D94B-48C7-8B2F-F20A17DE1904}" destId="{F0E46C60-D6BF-4143-B39B-63C001E369E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D603BB2-80BB-439D-AD78-3E4A786941E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DD4E5F-33EA-4806-A923-1664808D5820}">
      <dgm:prSet/>
      <dgm:spPr/>
      <dgm:t>
        <a:bodyPr/>
        <a:lstStyle/>
        <a:p>
          <a:r>
            <a:rPr lang="pl-PL" b="0" i="0" dirty="0"/>
            <a:t>Do zakażenia u człowieka dochodzi poprzez przypadkowe </a:t>
          </a:r>
          <a:r>
            <a:rPr lang="pl-PL" b="1" i="0" dirty="0"/>
            <a:t>spożycie inwazyjnych jaj glisty znajdujących się na niedomytych warzywach lub owocach, lub poprzez jedzenie brudnymi rękami. </a:t>
          </a:r>
          <a:endParaRPr lang="en-US" b="1" dirty="0"/>
        </a:p>
      </dgm:t>
    </dgm:pt>
    <dgm:pt modelId="{261BE349-1BD1-4552-94AA-E77E6EE7CE9E}" type="parTrans" cxnId="{152CE084-DBE6-49C9-89E4-90395C00FA7F}">
      <dgm:prSet/>
      <dgm:spPr/>
      <dgm:t>
        <a:bodyPr/>
        <a:lstStyle/>
        <a:p>
          <a:endParaRPr lang="en-US" sz="2800" b="1"/>
        </a:p>
      </dgm:t>
    </dgm:pt>
    <dgm:pt modelId="{36B673FF-61EC-44D5-8BDD-CB92E6C11CC1}" type="sibTrans" cxnId="{152CE084-DBE6-49C9-89E4-90395C00FA7F}">
      <dgm:prSet/>
      <dgm:spPr/>
      <dgm:t>
        <a:bodyPr/>
        <a:lstStyle/>
        <a:p>
          <a:endParaRPr lang="en-US" b="1"/>
        </a:p>
      </dgm:t>
    </dgm:pt>
    <dgm:pt modelId="{DFFF2F05-D93D-41F4-BA12-E59C5907ED30}">
      <dgm:prSet/>
      <dgm:spPr/>
      <dgm:t>
        <a:bodyPr/>
        <a:lstStyle/>
        <a:p>
          <a:r>
            <a:rPr lang="pl-PL" b="0" i="0" dirty="0" err="1"/>
            <a:t>Toksokarozą</a:t>
          </a:r>
          <a:r>
            <a:rPr lang="pl-PL" b="0" i="0" dirty="0"/>
            <a:t> można zarazić się także poprzez bezpośredni </a:t>
          </a:r>
          <a:r>
            <a:rPr lang="pl-PL" b="1" i="0" dirty="0"/>
            <a:t>kontakt z zarażonym psem lub kotem, gdyż wydalone jaja mogą być w sierści zwierząt. </a:t>
          </a:r>
          <a:endParaRPr lang="en-US" b="1" dirty="0"/>
        </a:p>
      </dgm:t>
    </dgm:pt>
    <dgm:pt modelId="{48DD0834-02D9-4E2E-934D-4572AFA0CBCB}" type="parTrans" cxnId="{88976D51-17FC-4729-B036-DCC3D5075728}">
      <dgm:prSet/>
      <dgm:spPr/>
      <dgm:t>
        <a:bodyPr/>
        <a:lstStyle/>
        <a:p>
          <a:endParaRPr lang="en-US" sz="2800" b="1"/>
        </a:p>
      </dgm:t>
    </dgm:pt>
    <dgm:pt modelId="{26A3633B-5915-4233-9EC8-A37C93F19F81}" type="sibTrans" cxnId="{88976D51-17FC-4729-B036-DCC3D5075728}">
      <dgm:prSet/>
      <dgm:spPr/>
      <dgm:t>
        <a:bodyPr/>
        <a:lstStyle/>
        <a:p>
          <a:endParaRPr lang="en-US" b="1"/>
        </a:p>
      </dgm:t>
    </dgm:pt>
    <dgm:pt modelId="{898CF04F-65D3-414B-B5D2-4DA9E9B5A362}" type="pres">
      <dgm:prSet presAssocID="{4D603BB2-80BB-439D-AD78-3E4A786941E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4A6E20E-5AFC-413D-9BB8-2BB22C72BCF6}" type="pres">
      <dgm:prSet presAssocID="{47DD4E5F-33EA-4806-A923-1664808D5820}" presName="hierRoot1" presStyleCnt="0"/>
      <dgm:spPr/>
    </dgm:pt>
    <dgm:pt modelId="{5B083CDD-1E2B-4ECE-909F-2E85EFC47EBE}" type="pres">
      <dgm:prSet presAssocID="{47DD4E5F-33EA-4806-A923-1664808D5820}" presName="composite" presStyleCnt="0"/>
      <dgm:spPr/>
    </dgm:pt>
    <dgm:pt modelId="{99B0F3D6-0E4F-4C31-A870-1F458B8FA319}" type="pres">
      <dgm:prSet presAssocID="{47DD4E5F-33EA-4806-A923-1664808D5820}" presName="background" presStyleLbl="node0" presStyleIdx="0" presStyleCnt="2"/>
      <dgm:spPr/>
    </dgm:pt>
    <dgm:pt modelId="{9FC62B1E-46FD-4101-A04E-0394AB086889}" type="pres">
      <dgm:prSet presAssocID="{47DD4E5F-33EA-4806-A923-1664808D5820}" presName="text" presStyleLbl="fgAcc0" presStyleIdx="0" presStyleCnt="2" custLinFactNeighborX="6405" custLinFactNeighborY="-87683">
        <dgm:presLayoutVars>
          <dgm:chPref val="3"/>
        </dgm:presLayoutVars>
      </dgm:prSet>
      <dgm:spPr/>
    </dgm:pt>
    <dgm:pt modelId="{C3C20A5A-1455-428A-8527-C38D8EC9D4D5}" type="pres">
      <dgm:prSet presAssocID="{47DD4E5F-33EA-4806-A923-1664808D5820}" presName="hierChild2" presStyleCnt="0"/>
      <dgm:spPr/>
    </dgm:pt>
    <dgm:pt modelId="{3FF5FA3D-7FDB-4BFC-9457-461EEADB7151}" type="pres">
      <dgm:prSet presAssocID="{DFFF2F05-D93D-41F4-BA12-E59C5907ED30}" presName="hierRoot1" presStyleCnt="0"/>
      <dgm:spPr/>
    </dgm:pt>
    <dgm:pt modelId="{9DDC3676-F19F-4182-88D9-8AD7A542D886}" type="pres">
      <dgm:prSet presAssocID="{DFFF2F05-D93D-41F4-BA12-E59C5907ED30}" presName="composite" presStyleCnt="0"/>
      <dgm:spPr/>
    </dgm:pt>
    <dgm:pt modelId="{2B561E2A-2F49-4D01-85E2-A3E4EE2DAB98}" type="pres">
      <dgm:prSet presAssocID="{DFFF2F05-D93D-41F4-BA12-E59C5907ED30}" presName="background" presStyleLbl="node0" presStyleIdx="1" presStyleCnt="2"/>
      <dgm:spPr/>
    </dgm:pt>
    <dgm:pt modelId="{E436A701-0193-4EC9-872C-D75AD8BBC482}" type="pres">
      <dgm:prSet presAssocID="{DFFF2F05-D93D-41F4-BA12-E59C5907ED30}" presName="text" presStyleLbl="fgAcc0" presStyleIdx="1" presStyleCnt="2" custLinFactX="-14156" custLinFactNeighborX="-100000" custLinFactNeighborY="41579">
        <dgm:presLayoutVars>
          <dgm:chPref val="3"/>
        </dgm:presLayoutVars>
      </dgm:prSet>
      <dgm:spPr/>
    </dgm:pt>
    <dgm:pt modelId="{188E411C-F268-42B8-98B8-FD888BFF4DA4}" type="pres">
      <dgm:prSet presAssocID="{DFFF2F05-D93D-41F4-BA12-E59C5907ED30}" presName="hierChild2" presStyleCnt="0"/>
      <dgm:spPr/>
    </dgm:pt>
  </dgm:ptLst>
  <dgm:cxnLst>
    <dgm:cxn modelId="{AE509F1E-0F8B-4C44-B9E6-FF7BDFF62ABB}" type="presOf" srcId="{47DD4E5F-33EA-4806-A923-1664808D5820}" destId="{9FC62B1E-46FD-4101-A04E-0394AB086889}" srcOrd="0" destOrd="0" presId="urn:microsoft.com/office/officeart/2005/8/layout/hierarchy1"/>
    <dgm:cxn modelId="{5EA7F350-C88C-4703-A00A-6CB9C7C91FFD}" type="presOf" srcId="{DFFF2F05-D93D-41F4-BA12-E59C5907ED30}" destId="{E436A701-0193-4EC9-872C-D75AD8BBC482}" srcOrd="0" destOrd="0" presId="urn:microsoft.com/office/officeart/2005/8/layout/hierarchy1"/>
    <dgm:cxn modelId="{88976D51-17FC-4729-B036-DCC3D5075728}" srcId="{4D603BB2-80BB-439D-AD78-3E4A786941EB}" destId="{DFFF2F05-D93D-41F4-BA12-E59C5907ED30}" srcOrd="1" destOrd="0" parTransId="{48DD0834-02D9-4E2E-934D-4572AFA0CBCB}" sibTransId="{26A3633B-5915-4233-9EC8-A37C93F19F81}"/>
    <dgm:cxn modelId="{152CE084-DBE6-49C9-89E4-90395C00FA7F}" srcId="{4D603BB2-80BB-439D-AD78-3E4A786941EB}" destId="{47DD4E5F-33EA-4806-A923-1664808D5820}" srcOrd="0" destOrd="0" parTransId="{261BE349-1BD1-4552-94AA-E77E6EE7CE9E}" sibTransId="{36B673FF-61EC-44D5-8BDD-CB92E6C11CC1}"/>
    <dgm:cxn modelId="{49FDAFAD-A0FE-473D-BFB8-7D549DE14957}" type="presOf" srcId="{4D603BB2-80BB-439D-AD78-3E4A786941EB}" destId="{898CF04F-65D3-414B-B5D2-4DA9E9B5A362}" srcOrd="0" destOrd="0" presId="urn:microsoft.com/office/officeart/2005/8/layout/hierarchy1"/>
    <dgm:cxn modelId="{BAB046C1-02F8-433E-81B8-B29193255776}" type="presParOf" srcId="{898CF04F-65D3-414B-B5D2-4DA9E9B5A362}" destId="{F4A6E20E-5AFC-413D-9BB8-2BB22C72BCF6}" srcOrd="0" destOrd="0" presId="urn:microsoft.com/office/officeart/2005/8/layout/hierarchy1"/>
    <dgm:cxn modelId="{1A48C80B-1665-46EF-A9E5-10D3EA4B69F6}" type="presParOf" srcId="{F4A6E20E-5AFC-413D-9BB8-2BB22C72BCF6}" destId="{5B083CDD-1E2B-4ECE-909F-2E85EFC47EBE}" srcOrd="0" destOrd="0" presId="urn:microsoft.com/office/officeart/2005/8/layout/hierarchy1"/>
    <dgm:cxn modelId="{80D80445-DFDB-49C2-BE1F-BBBA0C8B5EF0}" type="presParOf" srcId="{5B083CDD-1E2B-4ECE-909F-2E85EFC47EBE}" destId="{99B0F3D6-0E4F-4C31-A870-1F458B8FA319}" srcOrd="0" destOrd="0" presId="urn:microsoft.com/office/officeart/2005/8/layout/hierarchy1"/>
    <dgm:cxn modelId="{92E055FE-F151-47AE-99BC-A9678260F8E0}" type="presParOf" srcId="{5B083CDD-1E2B-4ECE-909F-2E85EFC47EBE}" destId="{9FC62B1E-46FD-4101-A04E-0394AB086889}" srcOrd="1" destOrd="0" presId="urn:microsoft.com/office/officeart/2005/8/layout/hierarchy1"/>
    <dgm:cxn modelId="{11621715-2784-4991-B328-D63EAE570F6A}" type="presParOf" srcId="{F4A6E20E-5AFC-413D-9BB8-2BB22C72BCF6}" destId="{C3C20A5A-1455-428A-8527-C38D8EC9D4D5}" srcOrd="1" destOrd="0" presId="urn:microsoft.com/office/officeart/2005/8/layout/hierarchy1"/>
    <dgm:cxn modelId="{86A16DFD-E734-40F8-B344-B8BA5F11DE35}" type="presParOf" srcId="{898CF04F-65D3-414B-B5D2-4DA9E9B5A362}" destId="{3FF5FA3D-7FDB-4BFC-9457-461EEADB7151}" srcOrd="1" destOrd="0" presId="urn:microsoft.com/office/officeart/2005/8/layout/hierarchy1"/>
    <dgm:cxn modelId="{7631D1E8-432F-4952-A3A2-EC53918BEDF4}" type="presParOf" srcId="{3FF5FA3D-7FDB-4BFC-9457-461EEADB7151}" destId="{9DDC3676-F19F-4182-88D9-8AD7A542D886}" srcOrd="0" destOrd="0" presId="urn:microsoft.com/office/officeart/2005/8/layout/hierarchy1"/>
    <dgm:cxn modelId="{61787284-5D55-48E1-869A-70797F9DADF3}" type="presParOf" srcId="{9DDC3676-F19F-4182-88D9-8AD7A542D886}" destId="{2B561E2A-2F49-4D01-85E2-A3E4EE2DAB98}" srcOrd="0" destOrd="0" presId="urn:microsoft.com/office/officeart/2005/8/layout/hierarchy1"/>
    <dgm:cxn modelId="{F4D0505E-797D-4C74-B31B-55FD4C18D550}" type="presParOf" srcId="{9DDC3676-F19F-4182-88D9-8AD7A542D886}" destId="{E436A701-0193-4EC9-872C-D75AD8BBC482}" srcOrd="1" destOrd="0" presId="urn:microsoft.com/office/officeart/2005/8/layout/hierarchy1"/>
    <dgm:cxn modelId="{98DE0C3C-D2B1-4505-9252-42B9DD55283E}" type="presParOf" srcId="{3FF5FA3D-7FDB-4BFC-9457-461EEADB7151}" destId="{188E411C-F268-42B8-98B8-FD888BFF4DA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51E43A6-6D59-423A-9662-5F2BE5E3BF7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FE1BA9-0EF5-42FB-8264-DD34630F0699}">
      <dgm:prSet custT="1"/>
      <dgm:spPr/>
      <dgm:t>
        <a:bodyPr/>
        <a:lstStyle/>
        <a:p>
          <a:r>
            <a:rPr lang="pl-PL" sz="2400" b="0" i="0" dirty="0">
              <a:solidFill>
                <a:schemeClr val="tx1"/>
              </a:solidFill>
            </a:rPr>
            <a:t>W odróżnieniu od pcheł </a:t>
          </a:r>
          <a:r>
            <a:rPr lang="pl-PL" sz="2400" b="1" i="0" dirty="0">
              <a:solidFill>
                <a:schemeClr val="tx1"/>
              </a:solidFill>
            </a:rPr>
            <a:t>wszy nie potrafią skakać </a:t>
          </a:r>
          <a:r>
            <a:rPr lang="pl-PL" sz="2400" b="0" i="0" dirty="0">
              <a:solidFill>
                <a:schemeClr val="tx1"/>
              </a:solidFill>
            </a:rPr>
            <a:t>więc do zarażenia wszami konieczny jest bezpośredni kontakt z osobą chorą na wszawicę lub jej rzeczami osobistymi.</a:t>
          </a:r>
          <a:endParaRPr lang="en-US" sz="2400" b="0" dirty="0">
            <a:solidFill>
              <a:schemeClr val="tx1"/>
            </a:solidFill>
          </a:endParaRPr>
        </a:p>
      </dgm:t>
    </dgm:pt>
    <dgm:pt modelId="{561925CC-5C56-446B-ACB5-73983819018A}" type="parTrans" cxnId="{B5DFA481-2CC4-4528-99BF-C437F1573BBB}">
      <dgm:prSet/>
      <dgm:spPr/>
      <dgm:t>
        <a:bodyPr/>
        <a:lstStyle/>
        <a:p>
          <a:endParaRPr lang="en-US" sz="2400" b="0">
            <a:solidFill>
              <a:schemeClr val="tx1"/>
            </a:solidFill>
          </a:endParaRPr>
        </a:p>
      </dgm:t>
    </dgm:pt>
    <dgm:pt modelId="{8A7C582B-F7F4-4635-9D29-AFC571ED372D}" type="sibTrans" cxnId="{B5DFA481-2CC4-4528-99BF-C437F1573BBB}">
      <dgm:prSet/>
      <dgm:spPr/>
      <dgm:t>
        <a:bodyPr/>
        <a:lstStyle/>
        <a:p>
          <a:endParaRPr lang="en-US" sz="2000" b="0">
            <a:solidFill>
              <a:schemeClr val="tx1"/>
            </a:solidFill>
          </a:endParaRPr>
        </a:p>
      </dgm:t>
    </dgm:pt>
    <dgm:pt modelId="{77A56B89-CDB8-47F6-B7A7-DD752F1CA114}">
      <dgm:prSet custT="1"/>
      <dgm:spPr/>
      <dgm:t>
        <a:bodyPr/>
        <a:lstStyle/>
        <a:p>
          <a:r>
            <a:rPr lang="pl-PL" sz="2400" b="0" dirty="0">
              <a:solidFill>
                <a:schemeClr val="tx1"/>
              </a:solidFill>
            </a:rPr>
            <a:t>Najczęściej zarażają się dzieci w wieku 3-12 lat przez kontakty bezpośrednie w trakcie zabawy oraz nie w pełni wyrobione nawyki higieniczne, np. </a:t>
          </a:r>
          <a:r>
            <a:rPr lang="pl-PL" sz="2400" b="1" dirty="0">
              <a:solidFill>
                <a:schemeClr val="tx1"/>
              </a:solidFill>
            </a:rPr>
            <a:t>stosowanie wspólnych przedmiotów (szczotki, spinki, grzebienie, ubrania, nakrycia głowy, pluszowe zabawki, materace, pościel</a:t>
          </a:r>
          <a:r>
            <a:rPr lang="pl-PL" sz="2400" b="0" dirty="0">
              <a:solidFill>
                <a:schemeClr val="tx1"/>
              </a:solidFill>
            </a:rPr>
            <a:t>).</a:t>
          </a:r>
          <a:endParaRPr lang="en-US" sz="2400" b="0" dirty="0">
            <a:solidFill>
              <a:schemeClr val="tx1"/>
            </a:solidFill>
          </a:endParaRPr>
        </a:p>
      </dgm:t>
    </dgm:pt>
    <dgm:pt modelId="{D86D0337-15B6-43BE-8323-37B106F49F37}" type="parTrans" cxnId="{DDB006DA-7F9E-4999-9B1A-9BBFDACBB614}">
      <dgm:prSet/>
      <dgm:spPr/>
      <dgm:t>
        <a:bodyPr/>
        <a:lstStyle/>
        <a:p>
          <a:endParaRPr lang="en-US" sz="2400" b="0">
            <a:solidFill>
              <a:schemeClr val="tx1"/>
            </a:solidFill>
          </a:endParaRPr>
        </a:p>
      </dgm:t>
    </dgm:pt>
    <dgm:pt modelId="{9111655E-6EE3-42DB-B6EB-5A949D30D220}" type="sibTrans" cxnId="{DDB006DA-7F9E-4999-9B1A-9BBFDACBB614}">
      <dgm:prSet/>
      <dgm:spPr/>
      <dgm:t>
        <a:bodyPr/>
        <a:lstStyle/>
        <a:p>
          <a:endParaRPr lang="en-US" sz="2000" b="0">
            <a:solidFill>
              <a:schemeClr val="tx1"/>
            </a:solidFill>
          </a:endParaRPr>
        </a:p>
      </dgm:t>
    </dgm:pt>
    <dgm:pt modelId="{77885086-9CE2-4D7B-9B07-1E0C54E753D4}">
      <dgm:prSet custT="1"/>
      <dgm:spPr/>
      <dgm:t>
        <a:bodyPr/>
        <a:lstStyle/>
        <a:p>
          <a:endParaRPr lang="pl-PL" sz="2400" b="0" i="0" dirty="0">
            <a:solidFill>
              <a:schemeClr val="tx1"/>
            </a:solidFill>
          </a:endParaRPr>
        </a:p>
        <a:p>
          <a:r>
            <a:rPr lang="pl-PL" sz="2400" b="0" i="0" dirty="0">
              <a:solidFill>
                <a:schemeClr val="tx1"/>
              </a:solidFill>
            </a:rPr>
            <a:t>Do miejsc wysokiego ryzyka zalicza się </a:t>
          </a:r>
          <a:r>
            <a:rPr lang="pl-PL" sz="2400" b="1" i="0" dirty="0">
              <a:solidFill>
                <a:schemeClr val="tx1"/>
              </a:solidFill>
            </a:rPr>
            <a:t>środki transportu osobowego, przedszkola, szkoły, place i sale zabaw dla dzieci oraz wszędzie tam gdzie jest tłoczno.</a:t>
          </a:r>
          <a:endParaRPr lang="en-US" sz="2400" b="1" dirty="0">
            <a:solidFill>
              <a:schemeClr val="tx1"/>
            </a:solidFill>
          </a:endParaRPr>
        </a:p>
      </dgm:t>
    </dgm:pt>
    <dgm:pt modelId="{36333F38-87F7-4383-906A-1EB454D185C4}" type="parTrans" cxnId="{6614559A-0037-411C-876E-5AF162A6E150}">
      <dgm:prSet/>
      <dgm:spPr/>
      <dgm:t>
        <a:bodyPr/>
        <a:lstStyle/>
        <a:p>
          <a:endParaRPr lang="en-US" sz="2400" b="0">
            <a:solidFill>
              <a:schemeClr val="tx1"/>
            </a:solidFill>
          </a:endParaRPr>
        </a:p>
      </dgm:t>
    </dgm:pt>
    <dgm:pt modelId="{EF2C12DA-25EC-4922-9606-965B172504F6}" type="sibTrans" cxnId="{6614559A-0037-411C-876E-5AF162A6E150}">
      <dgm:prSet/>
      <dgm:spPr/>
      <dgm:t>
        <a:bodyPr/>
        <a:lstStyle/>
        <a:p>
          <a:endParaRPr lang="en-US" sz="2000" b="0">
            <a:solidFill>
              <a:schemeClr val="tx1"/>
            </a:solidFill>
          </a:endParaRPr>
        </a:p>
      </dgm:t>
    </dgm:pt>
    <dgm:pt modelId="{04CEC375-47D3-4370-92A3-27DDED8B1A58}" type="pres">
      <dgm:prSet presAssocID="{A51E43A6-6D59-423A-9662-5F2BE5E3BF73}" presName="vert0" presStyleCnt="0">
        <dgm:presLayoutVars>
          <dgm:dir/>
          <dgm:animOne val="branch"/>
          <dgm:animLvl val="lvl"/>
        </dgm:presLayoutVars>
      </dgm:prSet>
      <dgm:spPr/>
    </dgm:pt>
    <dgm:pt modelId="{49466190-45B8-45D4-B9DB-A49BAA7779FA}" type="pres">
      <dgm:prSet presAssocID="{ADFE1BA9-0EF5-42FB-8264-DD34630F0699}" presName="thickLine" presStyleLbl="alignNode1" presStyleIdx="0" presStyleCnt="3"/>
      <dgm:spPr/>
    </dgm:pt>
    <dgm:pt modelId="{6C10EF4D-AD99-438E-A16E-36B52D0BE1A9}" type="pres">
      <dgm:prSet presAssocID="{ADFE1BA9-0EF5-42FB-8264-DD34630F0699}" presName="horz1" presStyleCnt="0"/>
      <dgm:spPr/>
    </dgm:pt>
    <dgm:pt modelId="{2ED784E9-6B5F-454D-8868-2D1B2DFEE94B}" type="pres">
      <dgm:prSet presAssocID="{ADFE1BA9-0EF5-42FB-8264-DD34630F0699}" presName="tx1" presStyleLbl="revTx" presStyleIdx="0" presStyleCnt="3"/>
      <dgm:spPr/>
    </dgm:pt>
    <dgm:pt modelId="{99A0BE0F-790D-45CC-9C46-8F49A2156FC1}" type="pres">
      <dgm:prSet presAssocID="{ADFE1BA9-0EF5-42FB-8264-DD34630F0699}" presName="vert1" presStyleCnt="0"/>
      <dgm:spPr/>
    </dgm:pt>
    <dgm:pt modelId="{D1A23123-E23B-492D-BED8-7B4AE761C994}" type="pres">
      <dgm:prSet presAssocID="{77A56B89-CDB8-47F6-B7A7-DD752F1CA114}" presName="thickLine" presStyleLbl="alignNode1" presStyleIdx="1" presStyleCnt="3"/>
      <dgm:spPr/>
    </dgm:pt>
    <dgm:pt modelId="{0AC92ADC-CD06-487C-B5DA-7F81AB8AC2F4}" type="pres">
      <dgm:prSet presAssocID="{77A56B89-CDB8-47F6-B7A7-DD752F1CA114}" presName="horz1" presStyleCnt="0"/>
      <dgm:spPr/>
    </dgm:pt>
    <dgm:pt modelId="{B1ACDA16-1A7F-4DB8-B2BC-7DFF08AC732C}" type="pres">
      <dgm:prSet presAssocID="{77A56B89-CDB8-47F6-B7A7-DD752F1CA114}" presName="tx1" presStyleLbl="revTx" presStyleIdx="1" presStyleCnt="3"/>
      <dgm:spPr/>
    </dgm:pt>
    <dgm:pt modelId="{8C326BDE-9FA8-4465-8D90-E28D7D93324C}" type="pres">
      <dgm:prSet presAssocID="{77A56B89-CDB8-47F6-B7A7-DD752F1CA114}" presName="vert1" presStyleCnt="0"/>
      <dgm:spPr/>
    </dgm:pt>
    <dgm:pt modelId="{0B7580BF-C735-4456-A76C-3A11B54D02CF}" type="pres">
      <dgm:prSet presAssocID="{77885086-9CE2-4D7B-9B07-1E0C54E753D4}" presName="thickLine" presStyleLbl="alignNode1" presStyleIdx="2" presStyleCnt="3"/>
      <dgm:spPr/>
    </dgm:pt>
    <dgm:pt modelId="{8645B9C1-FE4C-4367-B94C-CE5E1C7F6299}" type="pres">
      <dgm:prSet presAssocID="{77885086-9CE2-4D7B-9B07-1E0C54E753D4}" presName="horz1" presStyleCnt="0"/>
      <dgm:spPr/>
    </dgm:pt>
    <dgm:pt modelId="{E6CCCD56-5A26-48D8-AB7B-4F82C9CA25BC}" type="pres">
      <dgm:prSet presAssocID="{77885086-9CE2-4D7B-9B07-1E0C54E753D4}" presName="tx1" presStyleLbl="revTx" presStyleIdx="2" presStyleCnt="3"/>
      <dgm:spPr/>
    </dgm:pt>
    <dgm:pt modelId="{F022904F-1920-485B-BE20-3D04C9EAB4B2}" type="pres">
      <dgm:prSet presAssocID="{77885086-9CE2-4D7B-9B07-1E0C54E753D4}" presName="vert1" presStyleCnt="0"/>
      <dgm:spPr/>
    </dgm:pt>
  </dgm:ptLst>
  <dgm:cxnLst>
    <dgm:cxn modelId="{7DF10A78-9D7F-4907-9C2C-EDE9074B928C}" type="presOf" srcId="{ADFE1BA9-0EF5-42FB-8264-DD34630F0699}" destId="{2ED784E9-6B5F-454D-8868-2D1B2DFEE94B}" srcOrd="0" destOrd="0" presId="urn:microsoft.com/office/officeart/2008/layout/LinedList"/>
    <dgm:cxn modelId="{B5DFA481-2CC4-4528-99BF-C437F1573BBB}" srcId="{A51E43A6-6D59-423A-9662-5F2BE5E3BF73}" destId="{ADFE1BA9-0EF5-42FB-8264-DD34630F0699}" srcOrd="0" destOrd="0" parTransId="{561925CC-5C56-446B-ACB5-73983819018A}" sibTransId="{8A7C582B-F7F4-4635-9D29-AFC571ED372D}"/>
    <dgm:cxn modelId="{6614559A-0037-411C-876E-5AF162A6E150}" srcId="{A51E43A6-6D59-423A-9662-5F2BE5E3BF73}" destId="{77885086-9CE2-4D7B-9B07-1E0C54E753D4}" srcOrd="2" destOrd="0" parTransId="{36333F38-87F7-4383-906A-1EB454D185C4}" sibTransId="{EF2C12DA-25EC-4922-9606-965B172504F6}"/>
    <dgm:cxn modelId="{9C5DCF9C-23B3-4277-8C3D-03F2DFD47414}" type="presOf" srcId="{A51E43A6-6D59-423A-9662-5F2BE5E3BF73}" destId="{04CEC375-47D3-4370-92A3-27DDED8B1A58}" srcOrd="0" destOrd="0" presId="urn:microsoft.com/office/officeart/2008/layout/LinedList"/>
    <dgm:cxn modelId="{914C7BC6-7AE7-4A69-AC8A-3CC005738FD9}" type="presOf" srcId="{77A56B89-CDB8-47F6-B7A7-DD752F1CA114}" destId="{B1ACDA16-1A7F-4DB8-B2BC-7DFF08AC732C}" srcOrd="0" destOrd="0" presId="urn:microsoft.com/office/officeart/2008/layout/LinedList"/>
    <dgm:cxn modelId="{DDB006DA-7F9E-4999-9B1A-9BBFDACBB614}" srcId="{A51E43A6-6D59-423A-9662-5F2BE5E3BF73}" destId="{77A56B89-CDB8-47F6-B7A7-DD752F1CA114}" srcOrd="1" destOrd="0" parTransId="{D86D0337-15B6-43BE-8323-37B106F49F37}" sibTransId="{9111655E-6EE3-42DB-B6EB-5A949D30D220}"/>
    <dgm:cxn modelId="{BAB638F1-44B6-40B6-9C25-185DCE835E55}" type="presOf" srcId="{77885086-9CE2-4D7B-9B07-1E0C54E753D4}" destId="{E6CCCD56-5A26-48D8-AB7B-4F82C9CA25BC}" srcOrd="0" destOrd="0" presId="urn:microsoft.com/office/officeart/2008/layout/LinedList"/>
    <dgm:cxn modelId="{A07C103E-128E-4E1E-BF66-FDFF6089E200}" type="presParOf" srcId="{04CEC375-47D3-4370-92A3-27DDED8B1A58}" destId="{49466190-45B8-45D4-B9DB-A49BAA7779FA}" srcOrd="0" destOrd="0" presId="urn:microsoft.com/office/officeart/2008/layout/LinedList"/>
    <dgm:cxn modelId="{AD05F3A4-38AA-43BD-909D-A15BA61A650B}" type="presParOf" srcId="{04CEC375-47D3-4370-92A3-27DDED8B1A58}" destId="{6C10EF4D-AD99-438E-A16E-36B52D0BE1A9}" srcOrd="1" destOrd="0" presId="urn:microsoft.com/office/officeart/2008/layout/LinedList"/>
    <dgm:cxn modelId="{ED3B6B49-1BAC-4EB9-A82B-5C19911792D1}" type="presParOf" srcId="{6C10EF4D-AD99-438E-A16E-36B52D0BE1A9}" destId="{2ED784E9-6B5F-454D-8868-2D1B2DFEE94B}" srcOrd="0" destOrd="0" presId="urn:microsoft.com/office/officeart/2008/layout/LinedList"/>
    <dgm:cxn modelId="{42A6B723-E450-4B40-B9FF-D3877A833842}" type="presParOf" srcId="{6C10EF4D-AD99-438E-A16E-36B52D0BE1A9}" destId="{99A0BE0F-790D-45CC-9C46-8F49A2156FC1}" srcOrd="1" destOrd="0" presId="urn:microsoft.com/office/officeart/2008/layout/LinedList"/>
    <dgm:cxn modelId="{AABCC57E-FD57-4A98-9600-36139C52F599}" type="presParOf" srcId="{04CEC375-47D3-4370-92A3-27DDED8B1A58}" destId="{D1A23123-E23B-492D-BED8-7B4AE761C994}" srcOrd="2" destOrd="0" presId="urn:microsoft.com/office/officeart/2008/layout/LinedList"/>
    <dgm:cxn modelId="{0D3CD74D-E4CF-4E18-A0A5-8F80B85498DC}" type="presParOf" srcId="{04CEC375-47D3-4370-92A3-27DDED8B1A58}" destId="{0AC92ADC-CD06-487C-B5DA-7F81AB8AC2F4}" srcOrd="3" destOrd="0" presId="urn:microsoft.com/office/officeart/2008/layout/LinedList"/>
    <dgm:cxn modelId="{F386C736-969E-46E8-8157-9D5F556B7EF6}" type="presParOf" srcId="{0AC92ADC-CD06-487C-B5DA-7F81AB8AC2F4}" destId="{B1ACDA16-1A7F-4DB8-B2BC-7DFF08AC732C}" srcOrd="0" destOrd="0" presId="urn:microsoft.com/office/officeart/2008/layout/LinedList"/>
    <dgm:cxn modelId="{9E1E713C-6CD9-48D5-93E9-CDB0D508DFCE}" type="presParOf" srcId="{0AC92ADC-CD06-487C-B5DA-7F81AB8AC2F4}" destId="{8C326BDE-9FA8-4465-8D90-E28D7D93324C}" srcOrd="1" destOrd="0" presId="urn:microsoft.com/office/officeart/2008/layout/LinedList"/>
    <dgm:cxn modelId="{A4A3D1AA-9EA9-4BD8-8EE6-B5C2F211F013}" type="presParOf" srcId="{04CEC375-47D3-4370-92A3-27DDED8B1A58}" destId="{0B7580BF-C735-4456-A76C-3A11B54D02CF}" srcOrd="4" destOrd="0" presId="urn:microsoft.com/office/officeart/2008/layout/LinedList"/>
    <dgm:cxn modelId="{D48A06EB-9CF2-4DDA-A5BF-F02D890B262C}" type="presParOf" srcId="{04CEC375-47D3-4370-92A3-27DDED8B1A58}" destId="{8645B9C1-FE4C-4367-B94C-CE5E1C7F6299}" srcOrd="5" destOrd="0" presId="urn:microsoft.com/office/officeart/2008/layout/LinedList"/>
    <dgm:cxn modelId="{DE9DB53F-72F7-4459-95C1-B00C9F26BFD9}" type="presParOf" srcId="{8645B9C1-FE4C-4367-B94C-CE5E1C7F6299}" destId="{E6CCCD56-5A26-48D8-AB7B-4F82C9CA25BC}" srcOrd="0" destOrd="0" presId="urn:microsoft.com/office/officeart/2008/layout/LinedList"/>
    <dgm:cxn modelId="{B61BD686-863C-44B2-80E2-7B275E84B3B5}" type="presParOf" srcId="{8645B9C1-FE4C-4367-B94C-CE5E1C7F6299}" destId="{F022904F-1920-485B-BE20-3D04C9EAB4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A1660F-59DF-4EF1-81BD-68B1D580060B}">
      <dsp:nvSpPr>
        <dsp:cNvPr id="0" name=""/>
        <dsp:cNvSpPr/>
      </dsp:nvSpPr>
      <dsp:spPr>
        <a:xfrm flipH="1">
          <a:off x="553808" y="525471"/>
          <a:ext cx="1478767" cy="3028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01C2C8-9535-49F7-8C28-CEE2B51ADBFB}">
      <dsp:nvSpPr>
        <dsp:cNvPr id="0" name=""/>
        <dsp:cNvSpPr/>
      </dsp:nvSpPr>
      <dsp:spPr>
        <a:xfrm>
          <a:off x="0" y="249288"/>
          <a:ext cx="45719" cy="6533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72B6E-F33D-4C07-A347-2EC132FBB44F}">
      <dsp:nvSpPr>
        <dsp:cNvPr id="0" name=""/>
        <dsp:cNvSpPr/>
      </dsp:nvSpPr>
      <dsp:spPr>
        <a:xfrm>
          <a:off x="681910" y="5357"/>
          <a:ext cx="10873897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>
            <a:solidFill>
              <a:schemeClr val="tx1"/>
            </a:solidFill>
          </a:endParaRPr>
        </a:p>
      </dsp:txBody>
      <dsp:txXfrm>
        <a:off x="681910" y="5357"/>
        <a:ext cx="10873897" cy="1141214"/>
      </dsp:txXfrm>
    </dsp:sp>
    <dsp:sp modelId="{EFE8ECB2-EE72-4895-94E0-BEFD3187D5A4}">
      <dsp:nvSpPr>
        <dsp:cNvPr id="0" name=""/>
        <dsp:cNvSpPr/>
      </dsp:nvSpPr>
      <dsp:spPr>
        <a:xfrm>
          <a:off x="0" y="1461056"/>
          <a:ext cx="12192000" cy="11412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DDF482-44CE-4795-8070-45AEB1CDDE1F}">
      <dsp:nvSpPr>
        <dsp:cNvPr id="0" name=""/>
        <dsp:cNvSpPr/>
      </dsp:nvSpPr>
      <dsp:spPr>
        <a:xfrm>
          <a:off x="345217" y="1688648"/>
          <a:ext cx="627667" cy="627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0845D-B02D-438D-9EEC-FD75CC950D6D}">
      <dsp:nvSpPr>
        <dsp:cNvPr id="0" name=""/>
        <dsp:cNvSpPr/>
      </dsp:nvSpPr>
      <dsp:spPr>
        <a:xfrm>
          <a:off x="1318102" y="1431875"/>
          <a:ext cx="10873897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1" i="0" kern="1200" dirty="0">
              <a:solidFill>
                <a:schemeClr val="tx1"/>
              </a:solidFill>
            </a:rPr>
            <a:t>Przyczyną choroby jest wirusem wścieklizny,</a:t>
          </a:r>
          <a:r>
            <a:rPr lang="pl-PL" sz="1900" b="0" i="0" kern="1200" dirty="0">
              <a:solidFill>
                <a:schemeClr val="tx1"/>
              </a:solidFill>
            </a:rPr>
            <a:t> który namnaża się w układzie nerwowym.</a:t>
          </a:r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1" i="0" kern="1200" dirty="0">
              <a:solidFill>
                <a:schemeClr val="tx1"/>
              </a:solidFill>
            </a:rPr>
            <a:t> Głównym rezerwuarem wirusa są dzikie zwierzęta drapieżne</a:t>
          </a:r>
          <a:r>
            <a:rPr lang="pl-PL" sz="1900" b="0" i="0" kern="1200" dirty="0">
              <a:solidFill>
                <a:schemeClr val="tx1"/>
              </a:solidFill>
            </a:rPr>
            <a:t>. 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1318102" y="1431875"/>
        <a:ext cx="10873897" cy="1141214"/>
      </dsp:txXfrm>
    </dsp:sp>
    <dsp:sp modelId="{0C5105E5-C792-45FD-AEB7-36BDFEAEA8EB}">
      <dsp:nvSpPr>
        <dsp:cNvPr id="0" name=""/>
        <dsp:cNvSpPr/>
      </dsp:nvSpPr>
      <dsp:spPr>
        <a:xfrm>
          <a:off x="0" y="2858393"/>
          <a:ext cx="12192000" cy="11412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B95C1E-14E9-4E7A-BC76-B5475ED741DF}">
      <dsp:nvSpPr>
        <dsp:cNvPr id="0" name=""/>
        <dsp:cNvSpPr/>
      </dsp:nvSpPr>
      <dsp:spPr>
        <a:xfrm>
          <a:off x="345217" y="3115166"/>
          <a:ext cx="627667" cy="627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8BA4B-9ED8-4D95-BCD5-15D03997919B}">
      <dsp:nvSpPr>
        <dsp:cNvPr id="0" name=""/>
        <dsp:cNvSpPr/>
      </dsp:nvSpPr>
      <dsp:spPr>
        <a:xfrm>
          <a:off x="1318102" y="2858393"/>
          <a:ext cx="10873897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1" i="0" kern="1200">
              <a:solidFill>
                <a:schemeClr val="tx1"/>
              </a:solidFill>
            </a:rPr>
            <a:t>Od dzikich zwierząt </a:t>
          </a:r>
          <a:r>
            <a:rPr lang="pl-PL" sz="1900" b="0" i="0" kern="1200">
              <a:solidFill>
                <a:schemeClr val="tx1"/>
              </a:solidFill>
            </a:rPr>
            <a:t>zakażenie może się szerzyć na nieszczepione </a:t>
          </a:r>
          <a:r>
            <a:rPr lang="pl-PL" sz="1900" b="1" i="0" kern="1200">
              <a:solidFill>
                <a:schemeClr val="tx1"/>
              </a:solidFill>
            </a:rPr>
            <a:t>zwierzęta</a:t>
          </a:r>
          <a:r>
            <a:rPr lang="pl-PL" sz="1900" b="0" i="0" kern="1200">
              <a:solidFill>
                <a:schemeClr val="tx1"/>
              </a:solidFill>
            </a:rPr>
            <a:t> </a:t>
          </a:r>
          <a:r>
            <a:rPr lang="pl-PL" sz="1900" b="1" i="0" kern="1200">
              <a:solidFill>
                <a:schemeClr val="tx1"/>
              </a:solidFill>
            </a:rPr>
            <a:t>domowe</a:t>
          </a:r>
          <a:r>
            <a:rPr lang="pl-PL" sz="1900" b="0" i="0" kern="1200">
              <a:solidFill>
                <a:schemeClr val="tx1"/>
              </a:solidFill>
            </a:rPr>
            <a:t> oraz </a:t>
          </a:r>
          <a:r>
            <a:rPr lang="pl-PL" sz="1900" b="1" i="0" kern="1200">
              <a:solidFill>
                <a:schemeClr val="tx1"/>
              </a:solidFill>
            </a:rPr>
            <a:t>gospodarskie</a:t>
          </a:r>
          <a:r>
            <a:rPr lang="pl-PL" sz="1900" b="0" i="0" kern="1200">
              <a:solidFill>
                <a:schemeClr val="tx1"/>
              </a:solidFill>
            </a:rPr>
            <a:t> i </a:t>
          </a:r>
          <a:r>
            <a:rPr lang="pl-PL" sz="1900" b="1" i="0" kern="1200">
              <a:solidFill>
                <a:schemeClr val="tx1"/>
              </a:solidFill>
            </a:rPr>
            <a:t>ludz</a:t>
          </a:r>
          <a:r>
            <a:rPr lang="pl-PL" sz="1900" b="0" i="0" kern="1200">
              <a:solidFill>
                <a:schemeClr val="tx1"/>
              </a:solidFill>
            </a:rPr>
            <a:t>i, jeśli zostaną </a:t>
          </a:r>
          <a:r>
            <a:rPr lang="pl-PL" sz="1900" b="1" i="0" kern="1200">
              <a:solidFill>
                <a:schemeClr val="tx1"/>
              </a:solidFill>
            </a:rPr>
            <a:t>ugryzieni, podrapani lub poślinieni na ranę lub śluzówkę przez wściekłe zwierzę</a:t>
          </a:r>
          <a:r>
            <a:rPr lang="pl-PL" sz="1900" b="0" i="0" kern="1200">
              <a:solidFill>
                <a:schemeClr val="tx1"/>
              </a:solidFill>
            </a:rPr>
            <a:t>. 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1318102" y="2858393"/>
        <a:ext cx="10873897" cy="1141214"/>
      </dsp:txXfrm>
    </dsp:sp>
    <dsp:sp modelId="{5890B971-1F5B-4F27-B395-84B42079DA00}">
      <dsp:nvSpPr>
        <dsp:cNvPr id="0" name=""/>
        <dsp:cNvSpPr/>
      </dsp:nvSpPr>
      <dsp:spPr>
        <a:xfrm>
          <a:off x="0" y="4284911"/>
          <a:ext cx="12192000" cy="11412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249665-AD13-467A-9CEC-A9CB0E4913FB}">
      <dsp:nvSpPr>
        <dsp:cNvPr id="0" name=""/>
        <dsp:cNvSpPr/>
      </dsp:nvSpPr>
      <dsp:spPr>
        <a:xfrm>
          <a:off x="345217" y="4541684"/>
          <a:ext cx="627667" cy="627667"/>
        </a:xfrm>
        <a:prstGeom prst="rect">
          <a:avLst/>
        </a:prstGeom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057D5E-7F60-4212-9B3E-4FCE06F56769}">
      <dsp:nvSpPr>
        <dsp:cNvPr id="0" name=""/>
        <dsp:cNvSpPr/>
      </dsp:nvSpPr>
      <dsp:spPr>
        <a:xfrm>
          <a:off x="1318102" y="4284911"/>
          <a:ext cx="10873897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>
              <a:solidFill>
                <a:schemeClr val="tx1"/>
              </a:solidFill>
            </a:rPr>
            <a:t>Gdy dana osoba zaczyna wykazywać objawy wścieklizny,</a:t>
          </a:r>
          <a:r>
            <a:rPr lang="pl-PL" sz="1900" b="1" i="0" kern="1200">
              <a:solidFill>
                <a:schemeClr val="tx1"/>
              </a:solidFill>
            </a:rPr>
            <a:t> choroba prawie zawsze powoduje śmierć</a:t>
          </a:r>
          <a:r>
            <a:rPr lang="pl-PL" sz="1900" b="0" i="0" kern="1200">
              <a:solidFill>
                <a:schemeClr val="tx1"/>
              </a:solidFill>
            </a:rPr>
            <a:t>. 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1318102" y="4284911"/>
        <a:ext cx="10873897" cy="1141214"/>
      </dsp:txXfrm>
    </dsp:sp>
    <dsp:sp modelId="{B91AFE7D-9F7C-4704-91C2-F82295015E4E}">
      <dsp:nvSpPr>
        <dsp:cNvPr id="0" name=""/>
        <dsp:cNvSpPr/>
      </dsp:nvSpPr>
      <dsp:spPr>
        <a:xfrm>
          <a:off x="0" y="5711428"/>
          <a:ext cx="12192000" cy="11412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556EE0-765A-44A5-A873-94222358E5DA}">
      <dsp:nvSpPr>
        <dsp:cNvPr id="0" name=""/>
        <dsp:cNvSpPr/>
      </dsp:nvSpPr>
      <dsp:spPr>
        <a:xfrm>
          <a:off x="345217" y="5968202"/>
          <a:ext cx="627667" cy="6276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70345-4BEF-49E5-9432-44E68C1C860B}">
      <dsp:nvSpPr>
        <dsp:cNvPr id="0" name=""/>
        <dsp:cNvSpPr/>
      </dsp:nvSpPr>
      <dsp:spPr>
        <a:xfrm>
          <a:off x="1318102" y="5711428"/>
          <a:ext cx="10873897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9" tIns="120779" rIns="120779" bIns="12077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>
              <a:solidFill>
                <a:schemeClr val="tx1"/>
              </a:solidFill>
            </a:rPr>
            <a:t>Z tego powodu każdy, kto jest narażony na ryzyko zarażenia się wścieklizną, powinien </a:t>
          </a:r>
          <a:r>
            <a:rPr lang="pl-PL" sz="1900" b="1" i="0" kern="1200">
              <a:solidFill>
                <a:schemeClr val="tx1"/>
              </a:solidFill>
            </a:rPr>
            <a:t>zaszczepić się przeciwko tej chorobie</a:t>
          </a:r>
          <a:r>
            <a:rPr lang="pl-PL" sz="1900" b="0" i="0" kern="1200">
              <a:solidFill>
                <a:schemeClr val="tx1"/>
              </a:solidFill>
            </a:rPr>
            <a:t>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1318102" y="5711428"/>
        <a:ext cx="10873897" cy="11412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4A8926-076E-4D02-A76B-F4578CCA4587}">
      <dsp:nvSpPr>
        <dsp:cNvPr id="0" name=""/>
        <dsp:cNvSpPr/>
      </dsp:nvSpPr>
      <dsp:spPr>
        <a:xfrm>
          <a:off x="0" y="4986"/>
          <a:ext cx="6096000" cy="17080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1EDA0D-1A12-4605-A8BB-0C64574E770A}">
      <dsp:nvSpPr>
        <dsp:cNvPr id="0" name=""/>
        <dsp:cNvSpPr/>
      </dsp:nvSpPr>
      <dsp:spPr>
        <a:xfrm>
          <a:off x="516676" y="389290"/>
          <a:ext cx="940329" cy="9394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C3B74-20B2-4718-A3EB-3448E20BA27A}">
      <dsp:nvSpPr>
        <dsp:cNvPr id="0" name=""/>
        <dsp:cNvSpPr/>
      </dsp:nvSpPr>
      <dsp:spPr>
        <a:xfrm>
          <a:off x="1973681" y="4986"/>
          <a:ext cx="4018639" cy="170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942" tIns="180942" rIns="180942" bIns="18094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 dirty="0"/>
            <a:t>Przyczyną choroby jest wirus (z rodzaju </a:t>
          </a:r>
          <a:r>
            <a:rPr lang="pl-PL" sz="1600" b="0" i="1" kern="1200" dirty="0" err="1"/>
            <a:t>Lyssavirus</a:t>
          </a:r>
          <a:r>
            <a:rPr lang="pl-PL" sz="1600" b="0" i="0" kern="1200" dirty="0"/>
            <a:t>). </a:t>
          </a:r>
          <a:endParaRPr lang="en-US" sz="1600" kern="1200" dirty="0"/>
        </a:p>
      </dsp:txBody>
      <dsp:txXfrm>
        <a:off x="1973681" y="4986"/>
        <a:ext cx="4018639" cy="1709689"/>
      </dsp:txXfrm>
    </dsp:sp>
    <dsp:sp modelId="{29194509-B418-47D0-A962-7D8BF07BBD8C}">
      <dsp:nvSpPr>
        <dsp:cNvPr id="0" name=""/>
        <dsp:cNvSpPr/>
      </dsp:nvSpPr>
      <dsp:spPr>
        <a:xfrm>
          <a:off x="0" y="2116955"/>
          <a:ext cx="6096000" cy="17080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8C43DC-B2F0-4D8A-9876-ADCEAB26833D}">
      <dsp:nvSpPr>
        <dsp:cNvPr id="0" name=""/>
        <dsp:cNvSpPr/>
      </dsp:nvSpPr>
      <dsp:spPr>
        <a:xfrm>
          <a:off x="516676" y="2501260"/>
          <a:ext cx="940329" cy="9394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FFE1D-4564-4470-B660-0A454B9E64E4}">
      <dsp:nvSpPr>
        <dsp:cNvPr id="0" name=""/>
        <dsp:cNvSpPr/>
      </dsp:nvSpPr>
      <dsp:spPr>
        <a:xfrm>
          <a:off x="1973681" y="2116955"/>
          <a:ext cx="4018639" cy="170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942" tIns="180942" rIns="180942" bIns="18094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 dirty="0"/>
            <a:t>Głównym rezerwuarem wirusa są zwierzęta dzikie (</a:t>
          </a:r>
          <a:r>
            <a:rPr lang="pl-PL" sz="1600" b="1" i="0" kern="1200" dirty="0"/>
            <a:t>wilki, lisy, wiewiórki, nietoperze, sarny</a:t>
          </a:r>
          <a:r>
            <a:rPr lang="pl-PL" sz="1600" b="0" i="0" kern="1200" dirty="0"/>
            <a:t>) i domowe (głównie </a:t>
          </a:r>
          <a:r>
            <a:rPr lang="pl-PL" sz="1600" b="1" i="0" kern="1200" dirty="0"/>
            <a:t>psy i koty</a:t>
          </a:r>
          <a:r>
            <a:rPr lang="pl-PL" sz="1600" b="0" i="0" kern="1200" dirty="0"/>
            <a:t>), ale także zwierzęta gospodarskie (np. </a:t>
          </a:r>
          <a:r>
            <a:rPr lang="pl-PL" sz="1600" b="1" i="0" kern="1200" dirty="0"/>
            <a:t>krowy, konie</a:t>
          </a:r>
          <a:r>
            <a:rPr lang="pl-PL" sz="1600" b="0" i="0" kern="1200" dirty="0"/>
            <a:t>).</a:t>
          </a:r>
          <a:endParaRPr lang="en-US" sz="1600" kern="1200" dirty="0"/>
        </a:p>
      </dsp:txBody>
      <dsp:txXfrm>
        <a:off x="1973681" y="2116955"/>
        <a:ext cx="4018639" cy="1709689"/>
      </dsp:txXfrm>
    </dsp:sp>
    <dsp:sp modelId="{8BF6481C-75C5-4292-AB5D-93A248439590}">
      <dsp:nvSpPr>
        <dsp:cNvPr id="0" name=""/>
        <dsp:cNvSpPr/>
      </dsp:nvSpPr>
      <dsp:spPr>
        <a:xfrm>
          <a:off x="0" y="4228925"/>
          <a:ext cx="6096000" cy="17080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919FA-04BD-4FDB-AAC2-9C5579553CF4}">
      <dsp:nvSpPr>
        <dsp:cNvPr id="0" name=""/>
        <dsp:cNvSpPr/>
      </dsp:nvSpPr>
      <dsp:spPr>
        <a:xfrm>
          <a:off x="516676" y="4613229"/>
          <a:ext cx="940329" cy="9394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06618-0A99-4DA2-9A5D-7480A623A5F2}">
      <dsp:nvSpPr>
        <dsp:cNvPr id="0" name=""/>
        <dsp:cNvSpPr/>
      </dsp:nvSpPr>
      <dsp:spPr>
        <a:xfrm>
          <a:off x="1973681" y="4228925"/>
          <a:ext cx="4018639" cy="170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942" tIns="180942" rIns="180942" bIns="18094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600" b="0" i="0" kern="1200" dirty="0"/>
            <a:t>Małe gryzonie, takie jak </a:t>
          </a:r>
          <a:r>
            <a:rPr lang="pl-PL" sz="1600" b="1" i="0" kern="1200" dirty="0"/>
            <a:t>myszy, wiewiórki, świnki morskie, szczury i króliki</a:t>
          </a:r>
          <a:r>
            <a:rPr lang="pl-PL" sz="1600" b="0" i="0" kern="1200" dirty="0"/>
            <a:t> także zarażają się wścieklizną.</a:t>
          </a:r>
          <a:endParaRPr lang="en-US" sz="1600" kern="1200" dirty="0"/>
        </a:p>
      </dsp:txBody>
      <dsp:txXfrm>
        <a:off x="1973681" y="4228925"/>
        <a:ext cx="4018639" cy="17096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27302F-469C-46BA-84DB-F58B8BFB6A16}">
      <dsp:nvSpPr>
        <dsp:cNvPr id="0" name=""/>
        <dsp:cNvSpPr/>
      </dsp:nvSpPr>
      <dsp:spPr>
        <a:xfrm>
          <a:off x="0" y="22207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 dirty="0"/>
            <a:t>Szczepiąc zwierzęta domowe.</a:t>
          </a:r>
          <a:endParaRPr lang="en-US" sz="1900" kern="1200" dirty="0"/>
        </a:p>
      </dsp:txBody>
      <dsp:txXfrm>
        <a:off x="0" y="222070"/>
        <a:ext cx="2915329" cy="1749197"/>
      </dsp:txXfrm>
    </dsp:sp>
    <dsp:sp modelId="{C462A54F-A588-4F51-BF5A-7149D417CAC6}">
      <dsp:nvSpPr>
        <dsp:cNvPr id="0" name=""/>
        <dsp:cNvSpPr/>
      </dsp:nvSpPr>
      <dsp:spPr>
        <a:xfrm>
          <a:off x="3206862" y="22207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 dirty="0"/>
            <a:t>Unikając kontaktów z nieznanymi i dzikimi zwierzętami.</a:t>
          </a:r>
          <a:endParaRPr lang="en-US" sz="1900" kern="1200" dirty="0"/>
        </a:p>
      </dsp:txBody>
      <dsp:txXfrm>
        <a:off x="3206862" y="222070"/>
        <a:ext cx="2915329" cy="1749197"/>
      </dsp:txXfrm>
    </dsp:sp>
    <dsp:sp modelId="{A00903C0-14E2-4B23-BC53-7DF45BC10A62}">
      <dsp:nvSpPr>
        <dsp:cNvPr id="0" name=""/>
        <dsp:cNvSpPr/>
      </dsp:nvSpPr>
      <dsp:spPr>
        <a:xfrm>
          <a:off x="6413725" y="22207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 dirty="0"/>
            <a:t>Nie należy dotykać znalezionych zwierząt padłych lub zabitych.  </a:t>
          </a:r>
          <a:endParaRPr lang="en-US" sz="1900" kern="1200" dirty="0"/>
        </a:p>
      </dsp:txBody>
      <dsp:txXfrm>
        <a:off x="6413725" y="222070"/>
        <a:ext cx="2915329" cy="1749197"/>
      </dsp:txXfrm>
    </dsp:sp>
    <dsp:sp modelId="{1B59DC73-F97E-4175-8386-F941F1C9509F}">
      <dsp:nvSpPr>
        <dsp:cNvPr id="0" name=""/>
        <dsp:cNvSpPr/>
      </dsp:nvSpPr>
      <dsp:spPr>
        <a:xfrm>
          <a:off x="1603431" y="226280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 dirty="0"/>
            <a:t>Nie karmić i nie zbliżać się do dzikiego zwierzęcia ‒ nie dotykać go, nawet jeśli zachowuje się bardzo przyjaźnie.</a:t>
          </a:r>
          <a:endParaRPr lang="en-US" sz="1900" kern="1200" dirty="0"/>
        </a:p>
      </dsp:txBody>
      <dsp:txXfrm>
        <a:off x="1603431" y="2262800"/>
        <a:ext cx="2915329" cy="1749197"/>
      </dsp:txXfrm>
    </dsp:sp>
    <dsp:sp modelId="{82BEBE71-408E-408E-909D-BC5C2388E64A}">
      <dsp:nvSpPr>
        <dsp:cNvPr id="0" name=""/>
        <dsp:cNvSpPr/>
      </dsp:nvSpPr>
      <dsp:spPr>
        <a:xfrm>
          <a:off x="4810293" y="2262800"/>
          <a:ext cx="2915329" cy="17491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b="0" i="0" kern="1200" dirty="0"/>
            <a:t>Jak najszybciej odbyć konsultację medyczną po narażeniu na zakażenie. </a:t>
          </a:r>
          <a:endParaRPr lang="en-US" sz="1900" kern="1200" dirty="0"/>
        </a:p>
      </dsp:txBody>
      <dsp:txXfrm>
        <a:off x="4810293" y="2262800"/>
        <a:ext cx="2915329" cy="17491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B9728-87AD-4760-8FD2-4B06C1C64D0C}">
      <dsp:nvSpPr>
        <dsp:cNvPr id="0" name=""/>
        <dsp:cNvSpPr/>
      </dsp:nvSpPr>
      <dsp:spPr>
        <a:xfrm>
          <a:off x="0" y="946462"/>
          <a:ext cx="8261023" cy="7795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>
              <a:solidFill>
                <a:schemeClr val="tx1"/>
              </a:solidFill>
            </a:rPr>
            <a:t>Kontakt z produktami spożywczymi skażonymi odchodami kotów.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053" y="984515"/>
        <a:ext cx="8184917" cy="703406"/>
      </dsp:txXfrm>
    </dsp:sp>
    <dsp:sp modelId="{46131561-3029-48D9-BD43-DA24F2375B6E}">
      <dsp:nvSpPr>
        <dsp:cNvPr id="0" name=""/>
        <dsp:cNvSpPr/>
      </dsp:nvSpPr>
      <dsp:spPr>
        <a:xfrm>
          <a:off x="0" y="1783575"/>
          <a:ext cx="8261023" cy="77951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>
              <a:solidFill>
                <a:schemeClr val="tx1"/>
              </a:solidFill>
            </a:rPr>
            <a:t>Spożywanie surowego, suszonego lub wędzonego mięsa.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053" y="1821628"/>
        <a:ext cx="8184917" cy="703406"/>
      </dsp:txXfrm>
    </dsp:sp>
    <dsp:sp modelId="{505D4D6E-E971-4E1C-B245-9CDA76BE6AF6}">
      <dsp:nvSpPr>
        <dsp:cNvPr id="0" name=""/>
        <dsp:cNvSpPr/>
      </dsp:nvSpPr>
      <dsp:spPr>
        <a:xfrm>
          <a:off x="0" y="2620687"/>
          <a:ext cx="8261023" cy="77951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4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>
              <a:solidFill>
                <a:schemeClr val="tx1"/>
              </a:solidFill>
            </a:rPr>
            <a:t>Spożywanie niepasteryzowanego mleka i jego przetworów.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053" y="2658740"/>
        <a:ext cx="8184917" cy="703406"/>
      </dsp:txXfrm>
    </dsp:sp>
    <dsp:sp modelId="{C1628222-B83F-4A42-9583-468B8ADCF699}">
      <dsp:nvSpPr>
        <dsp:cNvPr id="0" name=""/>
        <dsp:cNvSpPr/>
      </dsp:nvSpPr>
      <dsp:spPr>
        <a:xfrm>
          <a:off x="0" y="3457800"/>
          <a:ext cx="8261023" cy="77951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>
              <a:solidFill>
                <a:schemeClr val="tx1"/>
              </a:solidFill>
            </a:rPr>
            <a:t>Kontakt z kotami i ich odchodami.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053" y="3495853"/>
        <a:ext cx="8184917" cy="703406"/>
      </dsp:txXfrm>
    </dsp:sp>
    <dsp:sp modelId="{C946E014-5325-4CC1-821F-E7EF9670F3D6}">
      <dsp:nvSpPr>
        <dsp:cNvPr id="0" name=""/>
        <dsp:cNvSpPr/>
      </dsp:nvSpPr>
      <dsp:spPr>
        <a:xfrm>
          <a:off x="0" y="4294912"/>
          <a:ext cx="8261023" cy="77951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6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>
              <a:solidFill>
                <a:schemeClr val="tx1"/>
              </a:solidFill>
            </a:rPr>
            <a:t>Kontakt ze skażoną ziemią.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053" y="4332965"/>
        <a:ext cx="8184917" cy="703406"/>
      </dsp:txXfrm>
    </dsp:sp>
    <dsp:sp modelId="{4C243C43-C79A-4EF2-BB4B-A3704318EC76}">
      <dsp:nvSpPr>
        <dsp:cNvPr id="0" name=""/>
        <dsp:cNvSpPr/>
      </dsp:nvSpPr>
      <dsp:spPr>
        <a:xfrm>
          <a:off x="0" y="5132025"/>
          <a:ext cx="8261023" cy="7795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25400" dir="5400000" algn="tl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9050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25000"/>
              <a:satMod val="1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>
              <a:solidFill>
                <a:schemeClr val="tx1"/>
              </a:solidFill>
            </a:rPr>
            <a:t>Przyczyną toksoplazmozy wrodzonej jest przejście pierwotniaka do dziecka przez łożysko podczas pierwotnego zakażenia u matki.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053" y="5170078"/>
        <a:ext cx="8184917" cy="7034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C45FF-E394-4A69-BA90-6C158610E148}">
      <dsp:nvSpPr>
        <dsp:cNvPr id="0" name=""/>
        <dsp:cNvSpPr/>
      </dsp:nvSpPr>
      <dsp:spPr>
        <a:xfrm>
          <a:off x="0" y="583127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b="0" i="0" kern="1200" dirty="0"/>
            <a:t>Unikaj jedzenia i próbowania surowego, półsurowego lub wędzonego mięsa i wędlin.</a:t>
          </a:r>
          <a:endParaRPr lang="en-US" sz="1800" kern="1200" dirty="0"/>
        </a:p>
      </dsp:txBody>
      <dsp:txXfrm>
        <a:off x="0" y="583127"/>
        <a:ext cx="2755940" cy="1653564"/>
      </dsp:txXfrm>
    </dsp:sp>
    <dsp:sp modelId="{943CDC22-BCAC-40A4-BE2F-135CEA364A8C}">
      <dsp:nvSpPr>
        <dsp:cNvPr id="0" name=""/>
        <dsp:cNvSpPr/>
      </dsp:nvSpPr>
      <dsp:spPr>
        <a:xfrm>
          <a:off x="3075078" y="574677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b="0" i="0" kern="1200" dirty="0"/>
            <a:t>Pij wodę i mleko tylko przegotowane.</a:t>
          </a:r>
          <a:endParaRPr lang="en-US" sz="1800" kern="1200" dirty="0"/>
        </a:p>
      </dsp:txBody>
      <dsp:txXfrm>
        <a:off x="3075078" y="574677"/>
        <a:ext cx="2755940" cy="1653564"/>
      </dsp:txXfrm>
    </dsp:sp>
    <dsp:sp modelId="{273B0C12-CD13-40EC-83C8-A2AB9C2E5D3B}">
      <dsp:nvSpPr>
        <dsp:cNvPr id="0" name=""/>
        <dsp:cNvSpPr/>
      </dsp:nvSpPr>
      <dsp:spPr>
        <a:xfrm>
          <a:off x="6063069" y="592552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b="0" i="0" kern="1200" dirty="0"/>
            <a:t>Dokładnie myj ręce i narzędzia kuchenne po przygotowywaniu surowego mięsa.</a:t>
          </a:r>
          <a:endParaRPr lang="en-US" sz="1800" kern="1200" dirty="0"/>
        </a:p>
      </dsp:txBody>
      <dsp:txXfrm>
        <a:off x="6063069" y="592552"/>
        <a:ext cx="2755940" cy="1653564"/>
      </dsp:txXfrm>
    </dsp:sp>
    <dsp:sp modelId="{0846CA84-AE49-40C8-8DB1-78D8EA614C84}">
      <dsp:nvSpPr>
        <dsp:cNvPr id="0" name=""/>
        <dsp:cNvSpPr/>
      </dsp:nvSpPr>
      <dsp:spPr>
        <a:xfrm>
          <a:off x="0" y="2521710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b="0" i="0" kern="1200" dirty="0"/>
            <a:t>Dokładnie myj warzywa i owoce przed spożyciem</a:t>
          </a:r>
          <a:r>
            <a:rPr lang="pl-PL" sz="1400" b="0" i="0" kern="1200" dirty="0"/>
            <a:t>.</a:t>
          </a:r>
          <a:endParaRPr lang="en-US" sz="1400" kern="1200" dirty="0"/>
        </a:p>
      </dsp:txBody>
      <dsp:txXfrm>
        <a:off x="0" y="2521710"/>
        <a:ext cx="2755940" cy="1653564"/>
      </dsp:txXfrm>
    </dsp:sp>
    <dsp:sp modelId="{5EBD77B2-001A-44A1-9F91-152F01B74C7A}">
      <dsp:nvSpPr>
        <dsp:cNvPr id="0" name=""/>
        <dsp:cNvSpPr/>
      </dsp:nvSpPr>
      <dsp:spPr>
        <a:xfrm>
          <a:off x="2975148" y="2509242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b="0" i="0" kern="1200" dirty="0"/>
            <a:t>Chroń żywność przed muchami, ponieważ mogą one przenosić pasożyty.</a:t>
          </a:r>
          <a:endParaRPr lang="en-US" sz="1800" kern="1200" dirty="0"/>
        </a:p>
      </dsp:txBody>
      <dsp:txXfrm>
        <a:off x="2975148" y="2509242"/>
        <a:ext cx="2755940" cy="1653564"/>
      </dsp:txXfrm>
    </dsp:sp>
    <dsp:sp modelId="{094BD92F-DBA7-4A37-A9CD-2FEE64F1F577}">
      <dsp:nvSpPr>
        <dsp:cNvPr id="0" name=""/>
        <dsp:cNvSpPr/>
      </dsp:nvSpPr>
      <dsp:spPr>
        <a:xfrm>
          <a:off x="6063069" y="2521710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b="0" i="0" kern="1200" dirty="0"/>
            <a:t>Stosuj gumowe/ lateksowe rękawice do prac w ogrodzie lub na balkonie. Po kontakcie z ziemią dokładnie umyj ręce.</a:t>
          </a:r>
          <a:endParaRPr lang="en-US" sz="1800" kern="1200" dirty="0"/>
        </a:p>
      </dsp:txBody>
      <dsp:txXfrm>
        <a:off x="6063069" y="2521710"/>
        <a:ext cx="2755940" cy="1653564"/>
      </dsp:txXfrm>
    </dsp:sp>
    <dsp:sp modelId="{D673704E-1945-49D3-9980-EF11A758990E}">
      <dsp:nvSpPr>
        <dsp:cNvPr id="0" name=""/>
        <dsp:cNvSpPr/>
      </dsp:nvSpPr>
      <dsp:spPr>
        <a:xfrm>
          <a:off x="1493995" y="4411134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b="0" i="0" kern="1200" dirty="0"/>
            <a:t>Codziennie czyść kocią kuwetę w maseczce na twarzy i dokładnie umyj po tym ręce. Myj ręce po kontakcie z kotem.</a:t>
          </a:r>
          <a:endParaRPr lang="en-US" sz="1800" kern="1200" dirty="0"/>
        </a:p>
      </dsp:txBody>
      <dsp:txXfrm>
        <a:off x="1493995" y="4411134"/>
        <a:ext cx="2755940" cy="1653564"/>
      </dsp:txXfrm>
    </dsp:sp>
    <dsp:sp modelId="{8FF0C2B6-9B67-4828-85C5-1A441DFEF298}">
      <dsp:nvSpPr>
        <dsp:cNvPr id="0" name=""/>
        <dsp:cNvSpPr/>
      </dsp:nvSpPr>
      <dsp:spPr>
        <a:xfrm>
          <a:off x="4590845" y="4411134"/>
          <a:ext cx="2755940" cy="1653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b="0" i="0" kern="1200" dirty="0"/>
            <a:t>Kobiety planujące ciążę powinny wykonać badanie na obecność przeciwciał, w zależności od wyniku, powtarzać je podczas ciąży.</a:t>
          </a:r>
          <a:endParaRPr lang="en-US" sz="1800" kern="1200" dirty="0"/>
        </a:p>
      </dsp:txBody>
      <dsp:txXfrm>
        <a:off x="4590845" y="4411134"/>
        <a:ext cx="2755940" cy="165356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23E03-6314-4B82-9E39-4C5FD9028EA1}">
      <dsp:nvSpPr>
        <dsp:cNvPr id="0" name=""/>
        <dsp:cNvSpPr/>
      </dsp:nvSpPr>
      <dsp:spPr>
        <a:xfrm>
          <a:off x="0" y="0"/>
          <a:ext cx="5931178" cy="144027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1" kern="1200" baseline="0" dirty="0"/>
            <a:t>J</a:t>
          </a:r>
          <a:r>
            <a:rPr lang="pl-PL" sz="2400" b="1" i="0" kern="1200" baseline="0" dirty="0"/>
            <a:t>est to pasożytnicza choroba wywołana przez glistę psią lub kocią</a:t>
          </a:r>
          <a:r>
            <a:rPr lang="pl-PL" sz="1700" b="1" i="0" kern="1200" baseline="0" dirty="0"/>
            <a:t>. </a:t>
          </a:r>
        </a:p>
      </dsp:txBody>
      <dsp:txXfrm>
        <a:off x="42184" y="42184"/>
        <a:ext cx="4377009" cy="1355907"/>
      </dsp:txXfrm>
    </dsp:sp>
    <dsp:sp modelId="{EF5DC07D-B00B-428C-928B-5132F9FEAB26}">
      <dsp:nvSpPr>
        <dsp:cNvPr id="0" name=""/>
        <dsp:cNvSpPr/>
      </dsp:nvSpPr>
      <dsp:spPr>
        <a:xfrm>
          <a:off x="523339" y="1680320"/>
          <a:ext cx="5931178" cy="1440275"/>
        </a:xfrm>
        <a:prstGeom prst="roundRect">
          <a:avLst>
            <a:gd name="adj" fmla="val 10000"/>
          </a:avLst>
        </a:prstGeom>
        <a:solidFill>
          <a:schemeClr val="accent5">
            <a:hueOff val="-9534578"/>
            <a:satOff val="2515"/>
            <a:lumOff val="1275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-9534578"/>
              <a:satOff val="2515"/>
              <a:lumOff val="1275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200" b="1" i="0" kern="1200" baseline="0" dirty="0"/>
            <a:t>Często przebiega bezobjawowo lub stwierdza się niecharakterystyczne objawy – </a:t>
          </a:r>
          <a:endParaRPr lang="en-US" sz="2200" kern="1200" dirty="0"/>
        </a:p>
      </dsp:txBody>
      <dsp:txXfrm>
        <a:off x="565523" y="1722504"/>
        <a:ext cx="4387292" cy="1355907"/>
      </dsp:txXfrm>
    </dsp:sp>
    <dsp:sp modelId="{9475D6ED-B65C-4F0E-A9F8-4509B286070C}">
      <dsp:nvSpPr>
        <dsp:cNvPr id="0" name=""/>
        <dsp:cNvSpPr/>
      </dsp:nvSpPr>
      <dsp:spPr>
        <a:xfrm>
          <a:off x="1046678" y="3360641"/>
          <a:ext cx="5931178" cy="1440275"/>
        </a:xfrm>
        <a:prstGeom prst="roundRect">
          <a:avLst>
            <a:gd name="adj" fmla="val 10000"/>
          </a:avLst>
        </a:prstGeom>
        <a:solidFill>
          <a:schemeClr val="accent5">
            <a:hueOff val="-19069156"/>
            <a:satOff val="5029"/>
            <a:lumOff val="2549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-19069156"/>
              <a:satOff val="5029"/>
              <a:lumOff val="2549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200" b="1" i="0" kern="1200" baseline="0" dirty="0"/>
            <a:t>ból brzucha, głowy, gorączka, zaburzenia widzenia, kaszel i duszność.  </a:t>
          </a:r>
          <a:endParaRPr lang="pl-PL" sz="2200" kern="1200" dirty="0"/>
        </a:p>
      </dsp:txBody>
      <dsp:txXfrm>
        <a:off x="1088862" y="3402825"/>
        <a:ext cx="4387292" cy="1355907"/>
      </dsp:txXfrm>
    </dsp:sp>
    <dsp:sp modelId="{7B558EF1-30DB-4B76-83C4-FE5DCF99B3E0}">
      <dsp:nvSpPr>
        <dsp:cNvPr id="0" name=""/>
        <dsp:cNvSpPr/>
      </dsp:nvSpPr>
      <dsp:spPr>
        <a:xfrm>
          <a:off x="4994999" y="1092208"/>
          <a:ext cx="936178" cy="93617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05639" y="1092208"/>
        <a:ext cx="514898" cy="704474"/>
      </dsp:txXfrm>
    </dsp:sp>
    <dsp:sp modelId="{6783760E-208C-4757-8F80-6AE1A90B6A26}">
      <dsp:nvSpPr>
        <dsp:cNvPr id="0" name=""/>
        <dsp:cNvSpPr/>
      </dsp:nvSpPr>
      <dsp:spPr>
        <a:xfrm>
          <a:off x="5518338" y="2762927"/>
          <a:ext cx="936178" cy="93617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9425287"/>
            <a:satOff val="4925"/>
            <a:lumOff val="625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3600" kern="1200"/>
        </a:p>
      </dsp:txBody>
      <dsp:txXfrm>
        <a:off x="5728978" y="2762927"/>
        <a:ext cx="514898" cy="7044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BBEDD0-6475-4357-B892-3DBE493CC327}">
      <dsp:nvSpPr>
        <dsp:cNvPr id="0" name=""/>
        <dsp:cNvSpPr/>
      </dsp:nvSpPr>
      <dsp:spPr>
        <a:xfrm>
          <a:off x="0" y="0"/>
          <a:ext cx="7511903" cy="18784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kern="1200"/>
            <a:t>U dzieci do 5 r.ż. występuje jako zespół larwy trzewnej dający dodatkowo  objawy tj.: </a:t>
          </a:r>
          <a:r>
            <a:rPr lang="pl-PL" sz="1900" b="1" kern="1200"/>
            <a:t>powiększenie wątroby i śledziony, zapalenie płuc, zmiany skórne, artropatia (</a:t>
          </a:r>
          <a:r>
            <a:rPr lang="pl-PL" sz="1900" b="0" i="0" kern="1200"/>
            <a:t>ból, obrzęk i sztywność stawów)</a:t>
          </a:r>
          <a:r>
            <a:rPr lang="pl-PL" sz="1900" b="1" kern="1200"/>
            <a:t>, mialgia </a:t>
          </a:r>
          <a:r>
            <a:rPr lang="pl-PL" sz="1900" b="0" kern="1200"/>
            <a:t>(ból mięśni).</a:t>
          </a:r>
          <a:endParaRPr lang="pl-PL" sz="1900" b="0" i="0" kern="1200" baseline="0"/>
        </a:p>
      </dsp:txBody>
      <dsp:txXfrm>
        <a:off x="55019" y="55019"/>
        <a:ext cx="5570347" cy="1768441"/>
      </dsp:txXfrm>
    </dsp:sp>
    <dsp:sp modelId="{45ED0ECB-C97C-4066-98C2-E915CF13AC66}">
      <dsp:nvSpPr>
        <dsp:cNvPr id="0" name=""/>
        <dsp:cNvSpPr/>
      </dsp:nvSpPr>
      <dsp:spPr>
        <a:xfrm>
          <a:off x="1325629" y="2295918"/>
          <a:ext cx="7511903" cy="18784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900" kern="1200"/>
            <a:t>Jeśli larwy przedostaną się do układu nerwowego i gałki ocznej dają trwałe uszkodzenia.</a:t>
          </a:r>
          <a:endParaRPr lang="en-US" sz="1900" kern="1200"/>
        </a:p>
      </dsp:txBody>
      <dsp:txXfrm>
        <a:off x="1380648" y="2350937"/>
        <a:ext cx="4855223" cy="1768441"/>
      </dsp:txXfrm>
    </dsp:sp>
    <dsp:sp modelId="{C0072EB4-4BC1-4E9C-904B-7A6D7F54B0E0}">
      <dsp:nvSpPr>
        <dsp:cNvPr id="0" name=""/>
        <dsp:cNvSpPr/>
      </dsp:nvSpPr>
      <dsp:spPr>
        <a:xfrm>
          <a:off x="6290891" y="1476693"/>
          <a:ext cx="1221011" cy="122101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565618" y="1476693"/>
        <a:ext cx="671557" cy="9188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F3D6-0E4F-4C31-A870-1F458B8FA319}">
      <dsp:nvSpPr>
        <dsp:cNvPr id="0" name=""/>
        <dsp:cNvSpPr/>
      </dsp:nvSpPr>
      <dsp:spPr>
        <a:xfrm>
          <a:off x="256403" y="582939"/>
          <a:ext cx="3985450" cy="25307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C62B1E-46FD-4101-A04E-0394AB086889}">
      <dsp:nvSpPr>
        <dsp:cNvPr id="0" name=""/>
        <dsp:cNvSpPr/>
      </dsp:nvSpPr>
      <dsp:spPr>
        <a:xfrm>
          <a:off x="699231" y="1003626"/>
          <a:ext cx="3985450" cy="25307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/>
            <a:t>Do zakażenia u człowieka dochodzi poprzez przypadkowe </a:t>
          </a:r>
          <a:r>
            <a:rPr lang="pl-PL" sz="2000" b="1" i="0" kern="1200" dirty="0"/>
            <a:t>spożycie inwazyjnych jaj glisty znajdujących się na niedomytych warzywach lub owocach, lub poprzez jedzenie brudnymi rękami. </a:t>
          </a:r>
          <a:endParaRPr lang="en-US" sz="2000" b="1" kern="1200" dirty="0"/>
        </a:p>
      </dsp:txBody>
      <dsp:txXfrm>
        <a:off x="773354" y="1077749"/>
        <a:ext cx="3837204" cy="2382514"/>
      </dsp:txXfrm>
    </dsp:sp>
    <dsp:sp modelId="{2B561E2A-2F49-4D01-85E2-A3E4EE2DAB98}">
      <dsp:nvSpPr>
        <dsp:cNvPr id="0" name=""/>
        <dsp:cNvSpPr/>
      </dsp:nvSpPr>
      <dsp:spPr>
        <a:xfrm>
          <a:off x="322610" y="3854251"/>
          <a:ext cx="3985450" cy="25307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6A701-0193-4EC9-872C-D75AD8BBC482}">
      <dsp:nvSpPr>
        <dsp:cNvPr id="0" name=""/>
        <dsp:cNvSpPr/>
      </dsp:nvSpPr>
      <dsp:spPr>
        <a:xfrm>
          <a:off x="765438" y="4274938"/>
          <a:ext cx="3985450" cy="25307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000" b="0" i="0" kern="1200" dirty="0" err="1"/>
            <a:t>Toksokarozą</a:t>
          </a:r>
          <a:r>
            <a:rPr lang="pl-PL" sz="2000" b="0" i="0" kern="1200" dirty="0"/>
            <a:t> można zarazić się także poprzez bezpośredni </a:t>
          </a:r>
          <a:r>
            <a:rPr lang="pl-PL" sz="2000" b="1" i="0" kern="1200" dirty="0"/>
            <a:t>kontakt z zarażonym psem lub kotem, gdyż wydalone jaja mogą być w sierści zwierząt. </a:t>
          </a:r>
          <a:endParaRPr lang="en-US" sz="2000" b="1" kern="1200" dirty="0"/>
        </a:p>
      </dsp:txBody>
      <dsp:txXfrm>
        <a:off x="839561" y="4349061"/>
        <a:ext cx="3837204" cy="238251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466190-45B8-45D4-B9DB-A49BAA7779FA}">
      <dsp:nvSpPr>
        <dsp:cNvPr id="0" name=""/>
        <dsp:cNvSpPr/>
      </dsp:nvSpPr>
      <dsp:spPr>
        <a:xfrm>
          <a:off x="0" y="3003"/>
          <a:ext cx="75386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D784E9-6B5F-454D-8868-2D1B2DFEE94B}">
      <dsp:nvSpPr>
        <dsp:cNvPr id="0" name=""/>
        <dsp:cNvSpPr/>
      </dsp:nvSpPr>
      <dsp:spPr>
        <a:xfrm>
          <a:off x="0" y="3003"/>
          <a:ext cx="7538688" cy="2048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0" i="0" kern="1200" dirty="0">
              <a:solidFill>
                <a:schemeClr val="tx1"/>
              </a:solidFill>
            </a:rPr>
            <a:t>W odróżnieniu od pcheł </a:t>
          </a:r>
          <a:r>
            <a:rPr lang="pl-PL" sz="2400" b="1" i="0" kern="1200" dirty="0">
              <a:solidFill>
                <a:schemeClr val="tx1"/>
              </a:solidFill>
            </a:rPr>
            <a:t>wszy nie potrafią skakać </a:t>
          </a:r>
          <a:r>
            <a:rPr lang="pl-PL" sz="2400" b="0" i="0" kern="1200" dirty="0">
              <a:solidFill>
                <a:schemeClr val="tx1"/>
              </a:solidFill>
            </a:rPr>
            <a:t>więc do zarażenia wszami konieczny jest bezpośredni kontakt z osobą chorą na wszawicę lub jej rzeczami osobistymi.</a:t>
          </a:r>
          <a:endParaRPr lang="en-US" sz="2400" b="0" kern="1200" dirty="0">
            <a:solidFill>
              <a:schemeClr val="tx1"/>
            </a:solidFill>
          </a:endParaRPr>
        </a:p>
      </dsp:txBody>
      <dsp:txXfrm>
        <a:off x="0" y="3003"/>
        <a:ext cx="7538688" cy="2048324"/>
      </dsp:txXfrm>
    </dsp:sp>
    <dsp:sp modelId="{D1A23123-E23B-492D-BED8-7B4AE761C994}">
      <dsp:nvSpPr>
        <dsp:cNvPr id="0" name=""/>
        <dsp:cNvSpPr/>
      </dsp:nvSpPr>
      <dsp:spPr>
        <a:xfrm>
          <a:off x="0" y="2051327"/>
          <a:ext cx="7538688" cy="0"/>
        </a:xfrm>
        <a:prstGeom prst="line">
          <a:avLst/>
        </a:prstGeom>
        <a:solidFill>
          <a:schemeClr val="accent2">
            <a:hueOff val="-3712334"/>
            <a:satOff val="1211"/>
            <a:lumOff val="-1079"/>
            <a:alphaOff val="0"/>
          </a:schemeClr>
        </a:solidFill>
        <a:ln w="9525" cap="flat" cmpd="sng" algn="ctr">
          <a:solidFill>
            <a:schemeClr val="accent2">
              <a:hueOff val="-3712334"/>
              <a:satOff val="1211"/>
              <a:lumOff val="-1079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-3712334"/>
              <a:satOff val="1211"/>
              <a:lumOff val="-1079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ACDA16-1A7F-4DB8-B2BC-7DFF08AC732C}">
      <dsp:nvSpPr>
        <dsp:cNvPr id="0" name=""/>
        <dsp:cNvSpPr/>
      </dsp:nvSpPr>
      <dsp:spPr>
        <a:xfrm>
          <a:off x="0" y="2051327"/>
          <a:ext cx="7538688" cy="2048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0" kern="1200" dirty="0">
              <a:solidFill>
                <a:schemeClr val="tx1"/>
              </a:solidFill>
            </a:rPr>
            <a:t>Najczęściej zarażają się dzieci w wieku 3-12 lat przez kontakty bezpośrednie w trakcie zabawy oraz nie w pełni wyrobione nawyki higieniczne, np. </a:t>
          </a:r>
          <a:r>
            <a:rPr lang="pl-PL" sz="2400" b="1" kern="1200" dirty="0">
              <a:solidFill>
                <a:schemeClr val="tx1"/>
              </a:solidFill>
            </a:rPr>
            <a:t>stosowanie wspólnych przedmiotów (szczotki, spinki, grzebienie, ubrania, nakrycia głowy, pluszowe zabawki, materace, pościel</a:t>
          </a:r>
          <a:r>
            <a:rPr lang="pl-PL" sz="2400" b="0" kern="1200" dirty="0">
              <a:solidFill>
                <a:schemeClr val="tx1"/>
              </a:solidFill>
            </a:rPr>
            <a:t>).</a:t>
          </a:r>
          <a:endParaRPr lang="en-US" sz="2400" b="0" kern="1200" dirty="0">
            <a:solidFill>
              <a:schemeClr val="tx1"/>
            </a:solidFill>
          </a:endParaRPr>
        </a:p>
      </dsp:txBody>
      <dsp:txXfrm>
        <a:off x="0" y="2051327"/>
        <a:ext cx="7538688" cy="2048324"/>
      </dsp:txXfrm>
    </dsp:sp>
    <dsp:sp modelId="{0B7580BF-C735-4456-A76C-3A11B54D02CF}">
      <dsp:nvSpPr>
        <dsp:cNvPr id="0" name=""/>
        <dsp:cNvSpPr/>
      </dsp:nvSpPr>
      <dsp:spPr>
        <a:xfrm>
          <a:off x="0" y="4099652"/>
          <a:ext cx="7538688" cy="0"/>
        </a:xfrm>
        <a:prstGeom prst="line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9525" cap="flat" cmpd="sng" algn="ctr">
          <a:solidFill>
            <a:schemeClr val="accent2">
              <a:hueOff val="-7424668"/>
              <a:satOff val="2422"/>
              <a:lumOff val="-2157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-7424668"/>
              <a:satOff val="2422"/>
              <a:lumOff val="-2157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CCCD56-5A26-48D8-AB7B-4F82C9CA25BC}">
      <dsp:nvSpPr>
        <dsp:cNvPr id="0" name=""/>
        <dsp:cNvSpPr/>
      </dsp:nvSpPr>
      <dsp:spPr>
        <a:xfrm>
          <a:off x="0" y="4099652"/>
          <a:ext cx="7538688" cy="2048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2400" b="0" i="0" kern="1200" dirty="0">
            <a:solidFill>
              <a:schemeClr val="tx1"/>
            </a:solidFill>
          </a:endParaRP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0" i="0" kern="1200" dirty="0">
              <a:solidFill>
                <a:schemeClr val="tx1"/>
              </a:solidFill>
            </a:rPr>
            <a:t>Do miejsc wysokiego ryzyka zalicza się </a:t>
          </a:r>
          <a:r>
            <a:rPr lang="pl-PL" sz="2400" b="1" i="0" kern="1200" dirty="0">
              <a:solidFill>
                <a:schemeClr val="tx1"/>
              </a:solidFill>
            </a:rPr>
            <a:t>środki transportu osobowego, przedszkola, szkoły, place i sale zabaw dla dzieci oraz wszędzie tam gdzie jest tłoczno.</a:t>
          </a:r>
          <a:endParaRPr lang="en-US" sz="2400" b="1" kern="1200" dirty="0">
            <a:solidFill>
              <a:schemeClr val="tx1"/>
            </a:solidFill>
          </a:endParaRPr>
        </a:p>
      </dsp:txBody>
      <dsp:txXfrm>
        <a:off x="0" y="4099652"/>
        <a:ext cx="7538688" cy="20483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ajd tytułowy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73013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46649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2964022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45350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pl-PL"/>
              <a:t>Kliknij, aby edytować style wzorca tekstu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96003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6171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13088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9820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61707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42427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15656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8361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8065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338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5270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404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4198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387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2933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1536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6427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115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6EF7C3A7-D6F6-4D38-A7C3-B72967BB81A6}" type="datetime1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204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11/7/2023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2405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8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0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EFBB176-B6C1-4B5A-AADA-F930947E0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20400" cy="494995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18CDC34-0F26-409D-B10F-578D4DCC4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20409269-49E5-03B3-07C8-EC9C4C746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4183" y="5181600"/>
            <a:ext cx="10156435" cy="1076324"/>
          </a:xfrm>
        </p:spPr>
        <p:txBody>
          <a:bodyPr>
            <a:normAutofit/>
          </a:bodyPr>
          <a:lstStyle/>
          <a:p>
            <a:r>
              <a:rPr lang="pl-PL" sz="4200"/>
              <a:t>Odzwierzęce choroby zakaźne człowieka</a:t>
            </a:r>
          </a:p>
        </p:txBody>
      </p:sp>
      <p:pic>
        <p:nvPicPr>
          <p:cNvPr id="6" name="Obraz 5" descr="Obraz zawierający godło, symbol, logo, Znak towarowy&#10;&#10;Opis wygenerowany automatycznie">
            <a:extLst>
              <a:ext uri="{FF2B5EF4-FFF2-40B4-BE49-F238E27FC236}">
                <a16:creationId xmlns:a16="http://schemas.microsoft.com/office/drawing/2014/main" id="{FEF9673D-7C3E-E053-AF55-ADB1A10B99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338"/>
          <a:stretch/>
        </p:blipFill>
        <p:spPr bwMode="auto">
          <a:xfrm>
            <a:off x="757099" y="1157591"/>
            <a:ext cx="3569389" cy="3521738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Symbol zastępczy zawartości 12" descr="Osoba w słuchawkach rozsyłająca kociak">
            <a:extLst>
              <a:ext uri="{FF2B5EF4-FFF2-40B4-BE49-F238E27FC236}">
                <a16:creationId xmlns:a16="http://schemas.microsoft.com/office/drawing/2014/main" id="{1E3D3A28-3900-C3DF-E0E8-B6C3506C45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3492" y="212528"/>
            <a:ext cx="7651972" cy="5107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71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609194F-451A-8803-3342-3DF28AE8D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038497"/>
          </a:xfrm>
        </p:spPr>
        <p:txBody>
          <a:bodyPr>
            <a:normAutofit/>
          </a:bodyPr>
          <a:lstStyle/>
          <a:p>
            <a:r>
              <a:rPr lang="pl-PL" b="1" i="0" dirty="0"/>
              <a:t>Wścieklizna</a:t>
            </a:r>
            <a:endParaRPr lang="pl-PL" dirty="0"/>
          </a:p>
        </p:txBody>
      </p:sp>
      <p:pic>
        <p:nvPicPr>
          <p:cNvPr id="7" name="Picture 4" descr="Za rośliny">
            <a:extLst>
              <a:ext uri="{FF2B5EF4-FFF2-40B4-BE49-F238E27FC236}">
                <a16:creationId xmlns:a16="http://schemas.microsoft.com/office/drawing/2014/main" id="{DAE1701E-B0CC-F8FF-45A9-EED0B7D2EA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29" r="42680" b="-1"/>
          <a:stretch/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6" name="Symbol zastępczy zawartości 5">
            <a:extLst>
              <a:ext uri="{FF2B5EF4-FFF2-40B4-BE49-F238E27FC236}">
                <a16:creationId xmlns:a16="http://schemas.microsoft.com/office/drawing/2014/main" id="{7A72B560-4E91-02EB-8807-EC81EABEA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290" y="1578429"/>
            <a:ext cx="6015571" cy="4601708"/>
          </a:xfrm>
        </p:spPr>
        <p:txBody>
          <a:bodyPr>
            <a:normAutofit fontScale="92500" lnSpcReduction="10000"/>
          </a:bodyPr>
          <a:lstStyle/>
          <a:p>
            <a:r>
              <a:rPr lang="pl-PL" sz="2400" b="1" dirty="0"/>
              <a:t>J</a:t>
            </a:r>
            <a:r>
              <a:rPr lang="pl-PL" sz="2400" b="1" i="0" dirty="0"/>
              <a:t>est śmiertelną </a:t>
            </a:r>
            <a:r>
              <a:rPr lang="pl-PL" sz="2400" b="0" i="0" dirty="0"/>
              <a:t>chorobą odzwierzęcą. Objawia się ostrym zapaleniem mózgu i rdzenia, które prowadzi do śpiączki, a najczęściej w ciągu 10 dni od pierwszych objawów do śmierci. </a:t>
            </a:r>
          </a:p>
          <a:p>
            <a:r>
              <a:rPr lang="pl-PL" sz="2400" b="0" i="0" dirty="0"/>
              <a:t>W pierwszym okresie choroby pojawia się gorączka, ból głowy i nudności. Chory staje się niespokojny, czasami występują napady szału.</a:t>
            </a:r>
          </a:p>
          <a:p>
            <a:r>
              <a:rPr lang="pl-PL" sz="2400" b="0" i="0" dirty="0"/>
              <a:t>Charakterystycznym objawem jest wodowstręt polegający na gwałtownych kurczach mięśni gardła i głośni przy połykaniu płynów lub na słyszenie szum płynącej wody.</a:t>
            </a:r>
            <a:endParaRPr lang="en-US" sz="2400" dirty="0"/>
          </a:p>
          <a:p>
            <a:endParaRPr lang="pl-PL" sz="2000" dirty="0"/>
          </a:p>
        </p:txBody>
      </p:sp>
    </p:spTree>
    <p:extLst>
      <p:ext uri="{BB962C8B-B14F-4D97-AF65-F5344CB8AC3E}">
        <p14:creationId xmlns:p14="http://schemas.microsoft.com/office/powerpoint/2010/main" val="1662408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Symbol zastępczy zawartości 2">
            <a:extLst>
              <a:ext uri="{FF2B5EF4-FFF2-40B4-BE49-F238E27FC236}">
                <a16:creationId xmlns:a16="http://schemas.microsoft.com/office/drawing/2014/main" id="{8F11762C-CFDA-F1DE-ABD7-0330138CB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6486721"/>
              </p:ext>
            </p:extLst>
          </p:nvPr>
        </p:nvGraphicFramePr>
        <p:xfrm>
          <a:off x="0" y="0"/>
          <a:ext cx="12192000" cy="685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ytuł 1">
            <a:extLst>
              <a:ext uri="{FF2B5EF4-FFF2-40B4-BE49-F238E27FC236}">
                <a16:creationId xmlns:a16="http://schemas.microsoft.com/office/drawing/2014/main" id="{AE70626D-B115-C9F9-66EA-0D32C76AD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27" y="268143"/>
            <a:ext cx="4969626" cy="855219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pl-PL" sz="5400" b="1" dirty="0"/>
              <a:t>Wścieklizna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2410182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88C0B08-7BED-727F-AECD-DB06045AE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2944" y="0"/>
            <a:ext cx="5602356" cy="1013791"/>
          </a:xfrm>
        </p:spPr>
        <p:txBody>
          <a:bodyPr>
            <a:normAutofit/>
          </a:bodyPr>
          <a:lstStyle/>
          <a:p>
            <a:r>
              <a:rPr lang="pl-PL" sz="2800" b="0" i="0" dirty="0">
                <a:effectLst/>
                <a:latin typeface="Open Sans" panose="020B0606030504020204" pitchFamily="34" charset="0"/>
              </a:rPr>
              <a:t>Przyczyny wścieklizny</a:t>
            </a:r>
            <a:br>
              <a:rPr lang="pl-PL" sz="2800" b="0" i="0" dirty="0">
                <a:effectLst/>
                <a:latin typeface="Open Sans" panose="020B0606030504020204" pitchFamily="34" charset="0"/>
              </a:rPr>
            </a:br>
            <a:endParaRPr lang="pl-PL" sz="2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graphicFrame>
        <p:nvGraphicFramePr>
          <p:cNvPr id="14" name="Symbol zastępczy zawartości 2">
            <a:extLst>
              <a:ext uri="{FF2B5EF4-FFF2-40B4-BE49-F238E27FC236}">
                <a16:creationId xmlns:a16="http://schemas.microsoft.com/office/drawing/2014/main" id="{AC23CD08-6D11-4FB5-3BC4-05A4C77AB2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625889"/>
              </p:ext>
            </p:extLst>
          </p:nvPr>
        </p:nvGraphicFramePr>
        <p:xfrm>
          <a:off x="6096000" y="675871"/>
          <a:ext cx="6096000" cy="5943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az 4" descr="Kij wysunięcie z gałęzi">
            <a:extLst>
              <a:ext uri="{FF2B5EF4-FFF2-40B4-BE49-F238E27FC236}">
                <a16:creationId xmlns:a16="http://schemas.microsoft.com/office/drawing/2014/main" id="{BF6AE6DE-83E4-ABE2-162D-FC5BE9D4C01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524" t="5799" r="32618" b="-5799"/>
          <a:stretch/>
        </p:blipFill>
        <p:spPr>
          <a:xfrm>
            <a:off x="-1099457" y="0"/>
            <a:ext cx="7108371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165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6CC5116F-3CE3-3174-5545-D7F271AFB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495" y="4096573"/>
            <a:ext cx="2816087" cy="2503010"/>
          </a:xfrm>
        </p:spPr>
        <p:txBody>
          <a:bodyPr>
            <a:normAutofit/>
          </a:bodyPr>
          <a:lstStyle/>
          <a:p>
            <a:r>
              <a:rPr lang="pl-PL" sz="3700" b="0" i="0" dirty="0">
                <a:effectLst/>
                <a:latin typeface="Open Sans" panose="020B0606030504020204" pitchFamily="34" charset="0"/>
              </a:rPr>
              <a:t>Chorobie można zapobiec:</a:t>
            </a:r>
            <a:br>
              <a:rPr lang="pl-PL" sz="3700" b="0" i="0" dirty="0">
                <a:effectLst/>
                <a:latin typeface="Open Sans" panose="020B0606030504020204" pitchFamily="34" charset="0"/>
              </a:rPr>
            </a:br>
            <a:endParaRPr lang="pl-PL" sz="3700" dirty="0"/>
          </a:p>
        </p:txBody>
      </p:sp>
      <p:pic>
        <p:nvPicPr>
          <p:cNvPr id="3" name="Picture 4" descr="Zbliżenie oczu lisa">
            <a:extLst>
              <a:ext uri="{FF2B5EF4-FFF2-40B4-BE49-F238E27FC236}">
                <a16:creationId xmlns:a16="http://schemas.microsoft.com/office/drawing/2014/main" id="{F3C9E2A2-0829-2866-91BF-68D225B939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90" r="1" b="31601"/>
          <a:stretch/>
        </p:blipFill>
        <p:spPr>
          <a:xfrm>
            <a:off x="476" y="-33773"/>
            <a:ext cx="12191524" cy="2965816"/>
          </a:xfrm>
          <a:custGeom>
            <a:avLst/>
            <a:gdLst/>
            <a:ahLst/>
            <a:cxnLst/>
            <a:rect l="l" t="t" r="r" b="b"/>
            <a:pathLst>
              <a:path w="12191524" h="3820944">
                <a:moveTo>
                  <a:pt x="0" y="0"/>
                </a:moveTo>
                <a:lnTo>
                  <a:pt x="12191524" y="0"/>
                </a:lnTo>
                <a:lnTo>
                  <a:pt x="12191524" y="999522"/>
                </a:lnTo>
                <a:lnTo>
                  <a:pt x="12191524" y="1442807"/>
                </a:lnTo>
                <a:lnTo>
                  <a:pt x="12122577" y="1473667"/>
                </a:lnTo>
                <a:cubicBezTo>
                  <a:pt x="12109137" y="1479237"/>
                  <a:pt x="12094348" y="1482309"/>
                  <a:pt x="12082252" y="1489797"/>
                </a:cubicBezTo>
                <a:cubicBezTo>
                  <a:pt x="12026558" y="1523980"/>
                  <a:pt x="11972595" y="1560851"/>
                  <a:pt x="11916137" y="1593691"/>
                </a:cubicBezTo>
                <a:cubicBezTo>
                  <a:pt x="11857951" y="1627681"/>
                  <a:pt x="11805909" y="1667816"/>
                  <a:pt x="11765771" y="1722164"/>
                </a:cubicBezTo>
                <a:cubicBezTo>
                  <a:pt x="11728516" y="1772670"/>
                  <a:pt x="11692413" y="1823942"/>
                  <a:pt x="11655351" y="1874640"/>
                </a:cubicBezTo>
                <a:cubicBezTo>
                  <a:pt x="11645941" y="1887507"/>
                  <a:pt x="11637298" y="1902679"/>
                  <a:pt x="11624432" y="1910938"/>
                </a:cubicBezTo>
                <a:cubicBezTo>
                  <a:pt x="11597739" y="1928220"/>
                  <a:pt x="11568548" y="1942239"/>
                  <a:pt x="11539935" y="1956449"/>
                </a:cubicBezTo>
                <a:cubicBezTo>
                  <a:pt x="11515354" y="1968548"/>
                  <a:pt x="11489237" y="1977572"/>
                  <a:pt x="11465234" y="1990631"/>
                </a:cubicBezTo>
                <a:cubicBezTo>
                  <a:pt x="11446031" y="2001003"/>
                  <a:pt x="11428938" y="2015406"/>
                  <a:pt x="11411078" y="2028464"/>
                </a:cubicBezTo>
                <a:cubicBezTo>
                  <a:pt x="11395523" y="2039793"/>
                  <a:pt x="11378432" y="2049587"/>
                  <a:pt x="11365374" y="2063224"/>
                </a:cubicBezTo>
                <a:cubicBezTo>
                  <a:pt x="11333494" y="2096253"/>
                  <a:pt x="11301423" y="2128708"/>
                  <a:pt x="11261864" y="2153097"/>
                </a:cubicBezTo>
                <a:cubicBezTo>
                  <a:pt x="11222880" y="2177292"/>
                  <a:pt x="11186009" y="2204371"/>
                  <a:pt x="11147219" y="2228952"/>
                </a:cubicBezTo>
                <a:cubicBezTo>
                  <a:pt x="11109194" y="2252957"/>
                  <a:pt x="11074820" y="2279264"/>
                  <a:pt x="11055040" y="2321898"/>
                </a:cubicBezTo>
                <a:cubicBezTo>
                  <a:pt x="11046207" y="2340716"/>
                  <a:pt x="11033723" y="2361265"/>
                  <a:pt x="11017016" y="2372212"/>
                </a:cubicBezTo>
                <a:cubicBezTo>
                  <a:pt x="10993203" y="2387766"/>
                  <a:pt x="10963054" y="2393336"/>
                  <a:pt x="10937127" y="2406587"/>
                </a:cubicBezTo>
                <a:cubicBezTo>
                  <a:pt x="10906594" y="2422142"/>
                  <a:pt x="10871260" y="2435584"/>
                  <a:pt x="10850520" y="2460357"/>
                </a:cubicBezTo>
                <a:cubicBezTo>
                  <a:pt x="10832083" y="2482442"/>
                  <a:pt x="10813456" y="2499725"/>
                  <a:pt x="10789065" y="2513743"/>
                </a:cubicBezTo>
                <a:cubicBezTo>
                  <a:pt x="10771977" y="2523538"/>
                  <a:pt x="10759302" y="2541396"/>
                  <a:pt x="10741635" y="2549463"/>
                </a:cubicBezTo>
                <a:cubicBezTo>
                  <a:pt x="10718398" y="2560217"/>
                  <a:pt x="10694970" y="2568667"/>
                  <a:pt x="10674613" y="2585374"/>
                </a:cubicBezTo>
                <a:cubicBezTo>
                  <a:pt x="10653488" y="2602657"/>
                  <a:pt x="10629485" y="2616291"/>
                  <a:pt x="10607400" y="2632424"/>
                </a:cubicBezTo>
                <a:cubicBezTo>
                  <a:pt x="10595686" y="2641064"/>
                  <a:pt x="10586083" y="2652395"/>
                  <a:pt x="10574755" y="2661421"/>
                </a:cubicBezTo>
                <a:cubicBezTo>
                  <a:pt x="10554014" y="2677936"/>
                  <a:pt x="10532889" y="2694066"/>
                  <a:pt x="10511572" y="2709621"/>
                </a:cubicBezTo>
                <a:cubicBezTo>
                  <a:pt x="10490258" y="2725177"/>
                  <a:pt x="10469901" y="2743228"/>
                  <a:pt x="10446472" y="2754559"/>
                </a:cubicBezTo>
                <a:cubicBezTo>
                  <a:pt x="10406530" y="2773763"/>
                  <a:pt x="10362937" y="2785286"/>
                  <a:pt x="10324143" y="2806024"/>
                </a:cubicBezTo>
                <a:cubicBezTo>
                  <a:pt x="10284778" y="2827147"/>
                  <a:pt x="10247712" y="2853650"/>
                  <a:pt x="10212763" y="2881687"/>
                </a:cubicBezTo>
                <a:cubicBezTo>
                  <a:pt x="10185110" y="2903772"/>
                  <a:pt x="10159185" y="2925665"/>
                  <a:pt x="10124423" y="2936993"/>
                </a:cubicBezTo>
                <a:cubicBezTo>
                  <a:pt x="10105029" y="2943332"/>
                  <a:pt x="10084674" y="2957158"/>
                  <a:pt x="10072957" y="2973291"/>
                </a:cubicBezTo>
                <a:cubicBezTo>
                  <a:pt x="10047608" y="3008432"/>
                  <a:pt x="10015155" y="3033205"/>
                  <a:pt x="9978476" y="3054330"/>
                </a:cubicBezTo>
                <a:cubicBezTo>
                  <a:pt x="9929506" y="3082751"/>
                  <a:pt x="9881112" y="3111748"/>
                  <a:pt x="9831950" y="3139593"/>
                </a:cubicBezTo>
                <a:cubicBezTo>
                  <a:pt x="9802955" y="3156110"/>
                  <a:pt x="9774150" y="3173585"/>
                  <a:pt x="9743420" y="3185683"/>
                </a:cubicBezTo>
                <a:cubicBezTo>
                  <a:pt x="9680626" y="3210648"/>
                  <a:pt x="9616293" y="3231963"/>
                  <a:pt x="9552921" y="3255202"/>
                </a:cubicBezTo>
                <a:cubicBezTo>
                  <a:pt x="9532180" y="3262690"/>
                  <a:pt x="9512591" y="3273445"/>
                  <a:pt x="9491467" y="3279975"/>
                </a:cubicBezTo>
                <a:cubicBezTo>
                  <a:pt x="9468614" y="3287079"/>
                  <a:pt x="9444037" y="3289191"/>
                  <a:pt x="9421184" y="3296297"/>
                </a:cubicBezTo>
                <a:cubicBezTo>
                  <a:pt x="9383158" y="3308010"/>
                  <a:pt x="9346287" y="3322991"/>
                  <a:pt x="9308263" y="3334897"/>
                </a:cubicBezTo>
                <a:cubicBezTo>
                  <a:pt x="9234905" y="3357750"/>
                  <a:pt x="9161354" y="3379643"/>
                  <a:pt x="9087805" y="3401342"/>
                </a:cubicBezTo>
                <a:cubicBezTo>
                  <a:pt x="9072058" y="3405952"/>
                  <a:pt x="9054966" y="3406528"/>
                  <a:pt x="9039413" y="3411520"/>
                </a:cubicBezTo>
                <a:cubicBezTo>
                  <a:pt x="8998123" y="3424963"/>
                  <a:pt x="8957026" y="3439557"/>
                  <a:pt x="8916122" y="3454344"/>
                </a:cubicBezTo>
                <a:cubicBezTo>
                  <a:pt x="8891351" y="3463370"/>
                  <a:pt x="8867152" y="3474508"/>
                  <a:pt x="8842189" y="3483149"/>
                </a:cubicBezTo>
                <a:cubicBezTo>
                  <a:pt x="8822216" y="3490063"/>
                  <a:pt x="8801668" y="3495439"/>
                  <a:pt x="8780927" y="3499665"/>
                </a:cubicBezTo>
                <a:cubicBezTo>
                  <a:pt x="8763068" y="3503316"/>
                  <a:pt x="8744441" y="3502930"/>
                  <a:pt x="8726773" y="3507348"/>
                </a:cubicBezTo>
                <a:cubicBezTo>
                  <a:pt x="8678955" y="3519252"/>
                  <a:pt x="8631715" y="3532697"/>
                  <a:pt x="8584281" y="3545369"/>
                </a:cubicBezTo>
                <a:cubicBezTo>
                  <a:pt x="8565270" y="3550363"/>
                  <a:pt x="8545874" y="3554014"/>
                  <a:pt x="8527437" y="3560350"/>
                </a:cubicBezTo>
                <a:cubicBezTo>
                  <a:pt x="8478083" y="3577056"/>
                  <a:pt x="8429499" y="3596067"/>
                  <a:pt x="8379953" y="3611816"/>
                </a:cubicBezTo>
                <a:cubicBezTo>
                  <a:pt x="8338858" y="3624874"/>
                  <a:pt x="8296608" y="3634283"/>
                  <a:pt x="8254935" y="3645805"/>
                </a:cubicBezTo>
                <a:cubicBezTo>
                  <a:pt x="8237268" y="3650799"/>
                  <a:pt x="8220369" y="3657906"/>
                  <a:pt x="8202705" y="3662128"/>
                </a:cubicBezTo>
                <a:cubicBezTo>
                  <a:pt x="8163143" y="3671732"/>
                  <a:pt x="8123007" y="3679796"/>
                  <a:pt x="8083256" y="3689399"/>
                </a:cubicBezTo>
                <a:cubicBezTo>
                  <a:pt x="8060593" y="3694967"/>
                  <a:pt x="8038702" y="3704953"/>
                  <a:pt x="8015657" y="3708604"/>
                </a:cubicBezTo>
                <a:cubicBezTo>
                  <a:pt x="7960927" y="3717244"/>
                  <a:pt x="7905813" y="3723388"/>
                  <a:pt x="7850697" y="3730302"/>
                </a:cubicBezTo>
                <a:cubicBezTo>
                  <a:pt x="7793857" y="3737407"/>
                  <a:pt x="7737204" y="3744897"/>
                  <a:pt x="7680358" y="3751233"/>
                </a:cubicBezTo>
                <a:cubicBezTo>
                  <a:pt x="7649249" y="3754499"/>
                  <a:pt x="7617946" y="3755075"/>
                  <a:pt x="7586836" y="3758148"/>
                </a:cubicBezTo>
                <a:cubicBezTo>
                  <a:pt x="7559567" y="3760838"/>
                  <a:pt x="7532490" y="3765830"/>
                  <a:pt x="7505221" y="3769096"/>
                </a:cubicBezTo>
                <a:cubicBezTo>
                  <a:pt x="7481600" y="3771782"/>
                  <a:pt x="7457787" y="3773318"/>
                  <a:pt x="7434167" y="3776008"/>
                </a:cubicBezTo>
                <a:cubicBezTo>
                  <a:pt x="7396337" y="3780424"/>
                  <a:pt x="7358696" y="3785419"/>
                  <a:pt x="7321059" y="3790027"/>
                </a:cubicBezTo>
                <a:cubicBezTo>
                  <a:pt x="7305312" y="3791755"/>
                  <a:pt x="7288795" y="3796555"/>
                  <a:pt x="7274008" y="3793677"/>
                </a:cubicBezTo>
                <a:cubicBezTo>
                  <a:pt x="7236753" y="3786377"/>
                  <a:pt x="7200073" y="3788491"/>
                  <a:pt x="7163010" y="3793483"/>
                </a:cubicBezTo>
                <a:cubicBezTo>
                  <a:pt x="7150336" y="3795213"/>
                  <a:pt x="7136701" y="3794827"/>
                  <a:pt x="7124411" y="3791563"/>
                </a:cubicBezTo>
                <a:cubicBezTo>
                  <a:pt x="7099253" y="3785033"/>
                  <a:pt x="7074865" y="3775814"/>
                  <a:pt x="7050092" y="3767750"/>
                </a:cubicBezTo>
                <a:cubicBezTo>
                  <a:pt x="7047401" y="3766790"/>
                  <a:pt x="7044138" y="3766598"/>
                  <a:pt x="7041259" y="3766022"/>
                </a:cubicBezTo>
                <a:cubicBezTo>
                  <a:pt x="7024935" y="3762756"/>
                  <a:pt x="7008806" y="3759492"/>
                  <a:pt x="6992479" y="3756611"/>
                </a:cubicBezTo>
                <a:cubicBezTo>
                  <a:pt x="6983647" y="3755075"/>
                  <a:pt x="6974621" y="3754883"/>
                  <a:pt x="6965786" y="3753539"/>
                </a:cubicBezTo>
                <a:cubicBezTo>
                  <a:pt x="6931605" y="3748161"/>
                  <a:pt x="6893965" y="3757188"/>
                  <a:pt x="6864390" y="3733953"/>
                </a:cubicBezTo>
                <a:cubicBezTo>
                  <a:pt x="6845188" y="3718972"/>
                  <a:pt x="6826559" y="3722430"/>
                  <a:pt x="6806012" y="3724734"/>
                </a:cubicBezTo>
                <a:cubicBezTo>
                  <a:pt x="6790457" y="3726462"/>
                  <a:pt x="6774517" y="3725884"/>
                  <a:pt x="6758771" y="3726078"/>
                </a:cubicBezTo>
                <a:cubicBezTo>
                  <a:pt x="6731118" y="3726652"/>
                  <a:pt x="6703464" y="3726846"/>
                  <a:pt x="6675809" y="3727806"/>
                </a:cubicBezTo>
                <a:cubicBezTo>
                  <a:pt x="6666975" y="3728190"/>
                  <a:pt x="6657953" y="3732993"/>
                  <a:pt x="6649308" y="3732225"/>
                </a:cubicBezTo>
                <a:cubicBezTo>
                  <a:pt x="6609365" y="3728574"/>
                  <a:pt x="6569421" y="3722812"/>
                  <a:pt x="6529475" y="3719548"/>
                </a:cubicBezTo>
                <a:cubicBezTo>
                  <a:pt x="6506816" y="3717630"/>
                  <a:pt x="6483579" y="3721276"/>
                  <a:pt x="6461111" y="3718588"/>
                </a:cubicBezTo>
                <a:cubicBezTo>
                  <a:pt x="6435188" y="3715516"/>
                  <a:pt x="6409839" y="3707644"/>
                  <a:pt x="6384104" y="3702841"/>
                </a:cubicBezTo>
                <a:cubicBezTo>
                  <a:pt x="6377000" y="3701497"/>
                  <a:pt x="6369125" y="3703225"/>
                  <a:pt x="6361637" y="3703609"/>
                </a:cubicBezTo>
                <a:cubicBezTo>
                  <a:pt x="6353187" y="3703993"/>
                  <a:pt x="6344928" y="3704761"/>
                  <a:pt x="6336480" y="3704953"/>
                </a:cubicBezTo>
                <a:cubicBezTo>
                  <a:pt x="6310745" y="3705339"/>
                  <a:pt x="6285014" y="3704761"/>
                  <a:pt x="6259279" y="3706108"/>
                </a:cubicBezTo>
                <a:cubicBezTo>
                  <a:pt x="6243533" y="3706876"/>
                  <a:pt x="6227020" y="3714748"/>
                  <a:pt x="6212421" y="3711868"/>
                </a:cubicBezTo>
                <a:cubicBezTo>
                  <a:pt x="6182658" y="3706298"/>
                  <a:pt x="6152891" y="3718780"/>
                  <a:pt x="6123127" y="3708412"/>
                </a:cubicBezTo>
                <a:cubicBezTo>
                  <a:pt x="6113907" y="3705339"/>
                  <a:pt x="6101232" y="3713020"/>
                  <a:pt x="6090095" y="3713404"/>
                </a:cubicBezTo>
                <a:cubicBezTo>
                  <a:pt x="6062249" y="3714364"/>
                  <a:pt x="6034404" y="3714172"/>
                  <a:pt x="6006559" y="3713980"/>
                </a:cubicBezTo>
                <a:cubicBezTo>
                  <a:pt x="5981594" y="3713788"/>
                  <a:pt x="5955667" y="3716476"/>
                  <a:pt x="5931664" y="3711100"/>
                </a:cubicBezTo>
                <a:cubicBezTo>
                  <a:pt x="5906505" y="3705339"/>
                  <a:pt x="5883846" y="3706108"/>
                  <a:pt x="5859457" y="3712636"/>
                </a:cubicBezTo>
                <a:cubicBezTo>
                  <a:pt x="5842749" y="3717052"/>
                  <a:pt x="5825082" y="3717630"/>
                  <a:pt x="5807800" y="3718972"/>
                </a:cubicBezTo>
                <a:cubicBezTo>
                  <a:pt x="5789173" y="3720508"/>
                  <a:pt x="5768624" y="3716476"/>
                  <a:pt x="5751725" y="3722812"/>
                </a:cubicBezTo>
                <a:cubicBezTo>
                  <a:pt x="5701409" y="3741633"/>
                  <a:pt x="5649751" y="3745665"/>
                  <a:pt x="5597135" y="3745665"/>
                </a:cubicBezTo>
                <a:cubicBezTo>
                  <a:pt x="5587530" y="3745665"/>
                  <a:pt x="5577737" y="3742979"/>
                  <a:pt x="5568522" y="3740097"/>
                </a:cubicBezTo>
                <a:cubicBezTo>
                  <a:pt x="5514748" y="3722812"/>
                  <a:pt x="5460785" y="3724348"/>
                  <a:pt x="5406055" y="3734911"/>
                </a:cubicBezTo>
                <a:cubicBezTo>
                  <a:pt x="5394725" y="3737217"/>
                  <a:pt x="5382052" y="3737601"/>
                  <a:pt x="5370722" y="3735297"/>
                </a:cubicBezTo>
                <a:cubicBezTo>
                  <a:pt x="5338843" y="3728574"/>
                  <a:pt x="5307923" y="3717436"/>
                  <a:pt x="5275854" y="3712636"/>
                </a:cubicBezTo>
                <a:cubicBezTo>
                  <a:pt x="5222853" y="3704761"/>
                  <a:pt x="5176956" y="3731262"/>
                  <a:pt x="5129523" y="3748547"/>
                </a:cubicBezTo>
                <a:cubicBezTo>
                  <a:pt x="5084393" y="3764870"/>
                  <a:pt x="5045986" y="3801741"/>
                  <a:pt x="4992598" y="3793483"/>
                </a:cubicBezTo>
                <a:cubicBezTo>
                  <a:pt x="4987223" y="3792715"/>
                  <a:pt x="4981269" y="3797899"/>
                  <a:pt x="4975315" y="3799245"/>
                </a:cubicBezTo>
                <a:cubicBezTo>
                  <a:pt x="4958992" y="3802893"/>
                  <a:pt x="4942670" y="3807309"/>
                  <a:pt x="4926153" y="3809040"/>
                </a:cubicBezTo>
                <a:cubicBezTo>
                  <a:pt x="4905990" y="3811344"/>
                  <a:pt x="4885441" y="3810576"/>
                  <a:pt x="4865279" y="3812496"/>
                </a:cubicBezTo>
                <a:cubicBezTo>
                  <a:pt x="4839352" y="3814800"/>
                  <a:pt x="4813813" y="3820944"/>
                  <a:pt x="4788077" y="3820944"/>
                </a:cubicBezTo>
                <a:cubicBezTo>
                  <a:pt x="4767337" y="3820944"/>
                  <a:pt x="4746790" y="3813840"/>
                  <a:pt x="4726243" y="3810382"/>
                </a:cubicBezTo>
                <a:cubicBezTo>
                  <a:pt x="4697244" y="3805581"/>
                  <a:pt x="4665364" y="3806925"/>
                  <a:pt x="4639824" y="3794635"/>
                </a:cubicBezTo>
                <a:cubicBezTo>
                  <a:pt x="4612556" y="3781576"/>
                  <a:pt x="4586629" y="3775624"/>
                  <a:pt x="4558401" y="3779656"/>
                </a:cubicBezTo>
                <a:cubicBezTo>
                  <a:pt x="4548990" y="3781000"/>
                  <a:pt x="4536892" y="3789067"/>
                  <a:pt x="4532667" y="3797323"/>
                </a:cubicBezTo>
                <a:cubicBezTo>
                  <a:pt x="4523257" y="3815760"/>
                  <a:pt x="4510393" y="3819026"/>
                  <a:pt x="4492916" y="3812686"/>
                </a:cubicBezTo>
                <a:cubicBezTo>
                  <a:pt x="4477745" y="3807309"/>
                  <a:pt x="4459117" y="3804621"/>
                  <a:pt x="4448748" y="3794251"/>
                </a:cubicBezTo>
                <a:cubicBezTo>
                  <a:pt x="4419365" y="3764870"/>
                  <a:pt x="4381917" y="3763910"/>
                  <a:pt x="4345430" y="3756037"/>
                </a:cubicBezTo>
                <a:cubicBezTo>
                  <a:pt x="4323158" y="3751233"/>
                  <a:pt x="4302414" y="3751043"/>
                  <a:pt x="4280138" y="3754307"/>
                </a:cubicBezTo>
                <a:cubicBezTo>
                  <a:pt x="4231745" y="3761606"/>
                  <a:pt x="4184696" y="3751233"/>
                  <a:pt x="4138222" y="3737985"/>
                </a:cubicBezTo>
                <a:cubicBezTo>
                  <a:pt x="4107495" y="3729150"/>
                  <a:pt x="4076002" y="3723774"/>
                  <a:pt x="4045468" y="3714748"/>
                </a:cubicBezTo>
                <a:cubicBezTo>
                  <a:pt x="4022615" y="3707836"/>
                  <a:pt x="3999765" y="3699577"/>
                  <a:pt x="3978834" y="3688439"/>
                </a:cubicBezTo>
                <a:cubicBezTo>
                  <a:pt x="3948489" y="3672114"/>
                  <a:pt x="3921990" y="3647533"/>
                  <a:pt x="3883388" y="3654063"/>
                </a:cubicBezTo>
                <a:cubicBezTo>
                  <a:pt x="3849397" y="3659824"/>
                  <a:pt x="3818673" y="3647727"/>
                  <a:pt x="3787562" y="3636205"/>
                </a:cubicBezTo>
                <a:cubicBezTo>
                  <a:pt x="3764709" y="3627754"/>
                  <a:pt x="3741860" y="3619112"/>
                  <a:pt x="3718236" y="3613736"/>
                </a:cubicBezTo>
                <a:cubicBezTo>
                  <a:pt x="3690198" y="3607398"/>
                  <a:pt x="3658511" y="3610088"/>
                  <a:pt x="3633546" y="3598371"/>
                </a:cubicBezTo>
                <a:cubicBezTo>
                  <a:pt x="3607429" y="3586081"/>
                  <a:pt x="3585730" y="3594339"/>
                  <a:pt x="3562493" y="3597797"/>
                </a:cubicBezTo>
                <a:cubicBezTo>
                  <a:pt x="3525430" y="3603173"/>
                  <a:pt x="3488557" y="3613160"/>
                  <a:pt x="3451111" y="3600485"/>
                </a:cubicBezTo>
                <a:cubicBezTo>
                  <a:pt x="3405599" y="3585123"/>
                  <a:pt x="3360470" y="3568608"/>
                  <a:pt x="3314766" y="3554014"/>
                </a:cubicBezTo>
                <a:cubicBezTo>
                  <a:pt x="3297095" y="3548441"/>
                  <a:pt x="3278088" y="3546137"/>
                  <a:pt x="3259650" y="3543641"/>
                </a:cubicBezTo>
                <a:cubicBezTo>
                  <a:pt x="3242177" y="3541529"/>
                  <a:pt x="3221244" y="3546905"/>
                  <a:pt x="3207800" y="3538841"/>
                </a:cubicBezTo>
                <a:cubicBezTo>
                  <a:pt x="3173232" y="3518102"/>
                  <a:pt x="3137707" y="3507924"/>
                  <a:pt x="3097761" y="3507924"/>
                </a:cubicBezTo>
                <a:cubicBezTo>
                  <a:pt x="3082781" y="3507924"/>
                  <a:pt x="3068186" y="3499281"/>
                  <a:pt x="3053018" y="3497743"/>
                </a:cubicBezTo>
                <a:cubicBezTo>
                  <a:pt x="3032275" y="3495825"/>
                  <a:pt x="3008462" y="3490639"/>
                  <a:pt x="2990411" y="3497937"/>
                </a:cubicBezTo>
                <a:cubicBezTo>
                  <a:pt x="2947971" y="3515220"/>
                  <a:pt x="2913598" y="3500817"/>
                  <a:pt x="2876535" y="3483727"/>
                </a:cubicBezTo>
                <a:cubicBezTo>
                  <a:pt x="2840045" y="3466826"/>
                  <a:pt x="2801638" y="3453386"/>
                  <a:pt x="2762848" y="3442245"/>
                </a:cubicBezTo>
                <a:cubicBezTo>
                  <a:pt x="2748254" y="3438213"/>
                  <a:pt x="2730779" y="3444935"/>
                  <a:pt x="2714647" y="3446277"/>
                </a:cubicBezTo>
                <a:cubicBezTo>
                  <a:pt x="2708884" y="3446663"/>
                  <a:pt x="2702546" y="3447239"/>
                  <a:pt x="2697364" y="3445319"/>
                </a:cubicBezTo>
                <a:cubicBezTo>
                  <a:pt x="2647242" y="3426883"/>
                  <a:pt x="2596350" y="3412864"/>
                  <a:pt x="2542006" y="3422464"/>
                </a:cubicBezTo>
                <a:cubicBezTo>
                  <a:pt x="2537013" y="3423426"/>
                  <a:pt x="2531443" y="3421314"/>
                  <a:pt x="2526449" y="3419970"/>
                </a:cubicBezTo>
                <a:cubicBezTo>
                  <a:pt x="2502060" y="3413056"/>
                  <a:pt x="2478247" y="3402110"/>
                  <a:pt x="2453476" y="3399614"/>
                </a:cubicBezTo>
                <a:cubicBezTo>
                  <a:pt x="2392408" y="3393469"/>
                  <a:pt x="2330957" y="3390971"/>
                  <a:pt x="2269501" y="3386939"/>
                </a:cubicBezTo>
                <a:cubicBezTo>
                  <a:pt x="2265661" y="3386747"/>
                  <a:pt x="2261629" y="3386747"/>
                  <a:pt x="2258173" y="3385403"/>
                </a:cubicBezTo>
                <a:cubicBezTo>
                  <a:pt x="2235512" y="3377145"/>
                  <a:pt x="2215733" y="3379835"/>
                  <a:pt x="2196526" y="3395579"/>
                </a:cubicBezTo>
                <a:cubicBezTo>
                  <a:pt x="2188078" y="3402494"/>
                  <a:pt x="2176555" y="3406142"/>
                  <a:pt x="2165995" y="3409984"/>
                </a:cubicBezTo>
                <a:cubicBezTo>
                  <a:pt x="2150438" y="3415746"/>
                  <a:pt x="2134500" y="3421314"/>
                  <a:pt x="2118369" y="3424963"/>
                </a:cubicBezTo>
                <a:cubicBezTo>
                  <a:pt x="2102428" y="3428419"/>
                  <a:pt x="2085338" y="3433219"/>
                  <a:pt x="2069975" y="3430533"/>
                </a:cubicBezTo>
                <a:cubicBezTo>
                  <a:pt x="2042322" y="3425731"/>
                  <a:pt x="2016011" y="3414978"/>
                  <a:pt x="1988742" y="3407870"/>
                </a:cubicBezTo>
                <a:cubicBezTo>
                  <a:pt x="1979334" y="3405374"/>
                  <a:pt x="1968961" y="3405760"/>
                  <a:pt x="1959169" y="3405566"/>
                </a:cubicBezTo>
                <a:cubicBezTo>
                  <a:pt x="1936700" y="3404992"/>
                  <a:pt x="1913655" y="3410560"/>
                  <a:pt x="1893300" y="3394621"/>
                </a:cubicBezTo>
                <a:cubicBezTo>
                  <a:pt x="1874482" y="3379643"/>
                  <a:pt x="1855467" y="3384057"/>
                  <a:pt x="1835688" y="3395389"/>
                </a:cubicBezTo>
                <a:cubicBezTo>
                  <a:pt x="1821477" y="3403456"/>
                  <a:pt x="1805349" y="3409792"/>
                  <a:pt x="1789408" y="3412864"/>
                </a:cubicBezTo>
                <a:cubicBezTo>
                  <a:pt x="1767515" y="3417088"/>
                  <a:pt x="1745815" y="3418818"/>
                  <a:pt x="1722194" y="3416320"/>
                </a:cubicBezTo>
                <a:cubicBezTo>
                  <a:pt x="1705487" y="3414592"/>
                  <a:pt x="1691850" y="3413824"/>
                  <a:pt x="1678792" y="3403646"/>
                </a:cubicBezTo>
                <a:cubicBezTo>
                  <a:pt x="1676682" y="3402110"/>
                  <a:pt x="1672842" y="3401726"/>
                  <a:pt x="1669960" y="3401920"/>
                </a:cubicBezTo>
                <a:cubicBezTo>
                  <a:pt x="1632128" y="3405184"/>
                  <a:pt x="1594681" y="3403456"/>
                  <a:pt x="1556465" y="3401150"/>
                </a:cubicBezTo>
                <a:cubicBezTo>
                  <a:pt x="1507881" y="3398077"/>
                  <a:pt x="1456797" y="3407102"/>
                  <a:pt x="1414742" y="3439365"/>
                </a:cubicBezTo>
                <a:cubicBezTo>
                  <a:pt x="1408597" y="3444167"/>
                  <a:pt x="1399379" y="3446277"/>
                  <a:pt x="1391313" y="3447431"/>
                </a:cubicBezTo>
                <a:cubicBezTo>
                  <a:pt x="1353289" y="3452424"/>
                  <a:pt x="1315074" y="3455882"/>
                  <a:pt x="1277050" y="3461450"/>
                </a:cubicBezTo>
                <a:cubicBezTo>
                  <a:pt x="1256309" y="3464522"/>
                  <a:pt x="1234609" y="3467212"/>
                  <a:pt x="1215792" y="3475661"/>
                </a:cubicBezTo>
                <a:cubicBezTo>
                  <a:pt x="1197357" y="3483917"/>
                  <a:pt x="1182567" y="3493711"/>
                  <a:pt x="1171622" y="3476429"/>
                </a:cubicBezTo>
                <a:cubicBezTo>
                  <a:pt x="1152035" y="3485647"/>
                  <a:pt x="1134940" y="3493329"/>
                  <a:pt x="1118238" y="3501586"/>
                </a:cubicBezTo>
                <a:cubicBezTo>
                  <a:pt x="1112090" y="3504658"/>
                  <a:pt x="1106906" y="3509652"/>
                  <a:pt x="1100759" y="3512532"/>
                </a:cubicBezTo>
                <a:cubicBezTo>
                  <a:pt x="1094229" y="3515606"/>
                  <a:pt x="1086933" y="3517524"/>
                  <a:pt x="1079829" y="3519060"/>
                </a:cubicBezTo>
                <a:cubicBezTo>
                  <a:pt x="1048141" y="3525974"/>
                  <a:pt x="1016454" y="3532311"/>
                  <a:pt x="984963" y="3539801"/>
                </a:cubicBezTo>
                <a:cubicBezTo>
                  <a:pt x="978814" y="3541337"/>
                  <a:pt x="973630" y="3547483"/>
                  <a:pt x="968060" y="3551515"/>
                </a:cubicBezTo>
                <a:cubicBezTo>
                  <a:pt x="964412" y="3554204"/>
                  <a:pt x="960764" y="3558236"/>
                  <a:pt x="956730" y="3558814"/>
                </a:cubicBezTo>
                <a:cubicBezTo>
                  <a:pt x="926004" y="3563422"/>
                  <a:pt x="895471" y="3568800"/>
                  <a:pt x="864554" y="3571104"/>
                </a:cubicBezTo>
                <a:cubicBezTo>
                  <a:pt x="838629" y="3573022"/>
                  <a:pt x="813662" y="3572448"/>
                  <a:pt x="806942" y="3605862"/>
                </a:cubicBezTo>
                <a:cubicBezTo>
                  <a:pt x="805790" y="3611624"/>
                  <a:pt x="797532" y="3617770"/>
                  <a:pt x="791197" y="3620648"/>
                </a:cubicBezTo>
                <a:cubicBezTo>
                  <a:pt x="773144" y="3628906"/>
                  <a:pt x="753938" y="3634475"/>
                  <a:pt x="736079" y="3642925"/>
                </a:cubicBezTo>
                <a:cubicBezTo>
                  <a:pt x="677509" y="3671154"/>
                  <a:pt x="616250" y="3689015"/>
                  <a:pt x="550764" y="3685751"/>
                </a:cubicBezTo>
                <a:cubicBezTo>
                  <a:pt x="530409" y="3684791"/>
                  <a:pt x="510628" y="3674418"/>
                  <a:pt x="497762" y="3670578"/>
                </a:cubicBezTo>
                <a:cubicBezTo>
                  <a:pt x="460700" y="3685751"/>
                  <a:pt x="429589" y="3700345"/>
                  <a:pt x="397134" y="3711290"/>
                </a:cubicBezTo>
                <a:cubicBezTo>
                  <a:pt x="368521" y="3721084"/>
                  <a:pt x="338562" y="3727230"/>
                  <a:pt x="309178" y="3734335"/>
                </a:cubicBezTo>
                <a:cubicBezTo>
                  <a:pt x="298424" y="3737025"/>
                  <a:pt x="287479" y="3738561"/>
                  <a:pt x="276533" y="3739905"/>
                </a:cubicBezTo>
                <a:cubicBezTo>
                  <a:pt x="242352" y="3744129"/>
                  <a:pt x="206632" y="3733953"/>
                  <a:pt x="173219" y="3750083"/>
                </a:cubicBezTo>
                <a:cubicBezTo>
                  <a:pt x="155742" y="3758534"/>
                  <a:pt x="138458" y="3768710"/>
                  <a:pt x="120023" y="3773128"/>
                </a:cubicBezTo>
                <a:cubicBezTo>
                  <a:pt x="100244" y="3777928"/>
                  <a:pt x="80895" y="3785419"/>
                  <a:pt x="61139" y="3790771"/>
                </a:cubicBezTo>
                <a:lnTo>
                  <a:pt x="0" y="3795581"/>
                </a:lnTo>
                <a:lnTo>
                  <a:pt x="0" y="3082393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A027D562-8F7E-478A-942E-D959A950C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" y="965747"/>
            <a:ext cx="12191524" cy="2821422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48A28C56-2619-47F0-B448-9D145309B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" y="965747"/>
            <a:ext cx="12191524" cy="2821422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Symbol zastępczy zawartości 2">
            <a:extLst>
              <a:ext uri="{FF2B5EF4-FFF2-40B4-BE49-F238E27FC236}">
                <a16:creationId xmlns:a16="http://schemas.microsoft.com/office/drawing/2014/main" id="{9758737E-7418-12B2-A126-85ECA9E5E8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0785387"/>
              </p:ext>
            </p:extLst>
          </p:nvPr>
        </p:nvGraphicFramePr>
        <p:xfrm>
          <a:off x="2862470" y="2623930"/>
          <a:ext cx="9329055" cy="4234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5291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39BC8DCE-48EB-DAD2-2197-FAD14A28E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5866" y="762001"/>
            <a:ext cx="3810001" cy="2318656"/>
          </a:xfr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pl-PL" b="1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Szczepionka przeciwko </a:t>
            </a:r>
            <a:r>
              <a:rPr lang="pl-PL" b="1" dirty="0"/>
              <a:t>w</a:t>
            </a:r>
            <a:r>
              <a:rPr lang="en-US" b="1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ściekli</a:t>
            </a:r>
            <a:r>
              <a:rPr lang="pl-PL" b="1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źnie dla lisów wolno żyjących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24B5DF55-7C49-42A4-18F6-FB7F51EA3C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" r="2656"/>
          <a:stretch/>
        </p:blipFill>
        <p:spPr bwMode="auto">
          <a:xfrm>
            <a:off x="762000" y="762001"/>
            <a:ext cx="6095524" cy="4707593"/>
          </a:xfrm>
          <a:custGeom>
            <a:avLst/>
            <a:gdLst/>
            <a:ahLst/>
            <a:cxnLst/>
            <a:rect l="l" t="t" r="r" b="b"/>
            <a:pathLst>
              <a:path w="6095524" h="4707593">
                <a:moveTo>
                  <a:pt x="0" y="0"/>
                </a:moveTo>
                <a:lnTo>
                  <a:pt x="6095524" y="0"/>
                </a:lnTo>
                <a:lnTo>
                  <a:pt x="6095524" y="3296937"/>
                </a:lnTo>
                <a:lnTo>
                  <a:pt x="6095524" y="3518571"/>
                </a:lnTo>
                <a:lnTo>
                  <a:pt x="6061052" y="3534000"/>
                </a:lnTo>
                <a:cubicBezTo>
                  <a:pt x="6054332" y="3536785"/>
                  <a:pt x="6046938" y="3538321"/>
                  <a:pt x="6040890" y="3542065"/>
                </a:cubicBezTo>
                <a:cubicBezTo>
                  <a:pt x="6013044" y="3559156"/>
                  <a:pt x="5986064" y="3577591"/>
                  <a:pt x="5957836" y="3594010"/>
                </a:cubicBezTo>
                <a:cubicBezTo>
                  <a:pt x="5928744" y="3611004"/>
                  <a:pt x="5902724" y="3631071"/>
                  <a:pt x="5882656" y="3658244"/>
                </a:cubicBezTo>
                <a:cubicBezTo>
                  <a:pt x="5864029" y="3683496"/>
                  <a:pt x="5845978" y="3709131"/>
                  <a:pt x="5827448" y="3734479"/>
                </a:cubicBezTo>
                <a:cubicBezTo>
                  <a:pt x="5822743" y="3740912"/>
                  <a:pt x="5818422" y="3748498"/>
                  <a:pt x="5811989" y="3752627"/>
                </a:cubicBezTo>
                <a:cubicBezTo>
                  <a:pt x="5798643" y="3761268"/>
                  <a:pt x="5784048" y="3768277"/>
                  <a:pt x="5769742" y="3775382"/>
                </a:cubicBezTo>
                <a:cubicBezTo>
                  <a:pt x="5757452" y="3781431"/>
                  <a:pt x="5744394" y="3785943"/>
                  <a:pt x="5732393" y="3792472"/>
                </a:cubicBezTo>
                <a:cubicBezTo>
                  <a:pt x="5722792" y="3797658"/>
                  <a:pt x="5714246" y="3804859"/>
                  <a:pt x="5705316" y="3811388"/>
                </a:cubicBezTo>
                <a:cubicBezTo>
                  <a:pt x="5697539" y="3817052"/>
                  <a:pt x="5688994" y="3821949"/>
                  <a:pt x="5682465" y="3828767"/>
                </a:cubicBezTo>
                <a:cubicBezTo>
                  <a:pt x="5666526" y="3845281"/>
                  <a:pt x="5650491" y="3861508"/>
                  <a:pt x="5630712" y="3873702"/>
                </a:cubicBezTo>
                <a:cubicBezTo>
                  <a:pt x="5611221" y="3885799"/>
                  <a:pt x="5592786" y="3899338"/>
                  <a:pt x="5573392" y="3911628"/>
                </a:cubicBezTo>
                <a:cubicBezTo>
                  <a:pt x="5554380" y="3923630"/>
                  <a:pt x="5537194" y="3936783"/>
                  <a:pt x="5527304" y="3958099"/>
                </a:cubicBezTo>
                <a:cubicBezTo>
                  <a:pt x="5522888" y="3967508"/>
                  <a:pt x="5516646" y="3977782"/>
                  <a:pt x="5508293" y="3983255"/>
                </a:cubicBezTo>
                <a:cubicBezTo>
                  <a:pt x="5496387" y="3991032"/>
                  <a:pt x="5481313" y="3993817"/>
                  <a:pt x="5468350" y="4000442"/>
                </a:cubicBezTo>
                <a:cubicBezTo>
                  <a:pt x="5453084" y="4008219"/>
                  <a:pt x="5435418" y="4014940"/>
                  <a:pt x="5425048" y="4027326"/>
                </a:cubicBezTo>
                <a:cubicBezTo>
                  <a:pt x="5415830" y="4038368"/>
                  <a:pt x="5406517" y="4047009"/>
                  <a:pt x="5394322" y="4054018"/>
                </a:cubicBezTo>
                <a:cubicBezTo>
                  <a:pt x="5385778" y="4058915"/>
                  <a:pt x="5379441" y="4067844"/>
                  <a:pt x="5370608" y="4071877"/>
                </a:cubicBezTo>
                <a:cubicBezTo>
                  <a:pt x="5358990" y="4077254"/>
                  <a:pt x="5347276" y="4081479"/>
                  <a:pt x="5337098" y="4089832"/>
                </a:cubicBezTo>
                <a:cubicBezTo>
                  <a:pt x="5326536" y="4098473"/>
                  <a:pt x="5314535" y="4105290"/>
                  <a:pt x="5303493" y="4113356"/>
                </a:cubicBezTo>
                <a:cubicBezTo>
                  <a:pt x="5297636" y="4117676"/>
                  <a:pt x="5292835" y="4123341"/>
                  <a:pt x="5287171" y="4127854"/>
                </a:cubicBezTo>
                <a:cubicBezTo>
                  <a:pt x="5276801" y="4136111"/>
                  <a:pt x="5266239" y="4144176"/>
                  <a:pt x="5255581" y="4151953"/>
                </a:cubicBezTo>
                <a:cubicBezTo>
                  <a:pt x="5244924" y="4159731"/>
                  <a:pt x="5234746" y="4168756"/>
                  <a:pt x="5223032" y="4174421"/>
                </a:cubicBezTo>
                <a:cubicBezTo>
                  <a:pt x="5203062" y="4184023"/>
                  <a:pt x="5181266" y="4189784"/>
                  <a:pt x="5161870" y="4200153"/>
                </a:cubicBezTo>
                <a:cubicBezTo>
                  <a:pt x="5142188" y="4210714"/>
                  <a:pt x="5123656" y="4223965"/>
                  <a:pt x="5106182" y="4237983"/>
                </a:cubicBezTo>
                <a:cubicBezTo>
                  <a:pt x="5092356" y="4249025"/>
                  <a:pt x="5079394" y="4259971"/>
                  <a:pt x="5062014" y="4265635"/>
                </a:cubicBezTo>
                <a:cubicBezTo>
                  <a:pt x="5052317" y="4268804"/>
                  <a:pt x="5042140" y="4275717"/>
                  <a:pt x="5036282" y="4283783"/>
                </a:cubicBezTo>
                <a:cubicBezTo>
                  <a:pt x="5023608" y="4301353"/>
                  <a:pt x="5007382" y="4313739"/>
                  <a:pt x="4989043" y="4324301"/>
                </a:cubicBezTo>
                <a:cubicBezTo>
                  <a:pt x="4964559" y="4338511"/>
                  <a:pt x="4940363" y="4353009"/>
                  <a:pt x="4915783" y="4366931"/>
                </a:cubicBezTo>
                <a:cubicBezTo>
                  <a:pt x="4901286" y="4375189"/>
                  <a:pt x="4886884" y="4383926"/>
                  <a:pt x="4871520" y="4389975"/>
                </a:cubicBezTo>
                <a:cubicBezTo>
                  <a:pt x="4840124" y="4402457"/>
                  <a:pt x="4807959" y="4413114"/>
                  <a:pt x="4776274" y="4424733"/>
                </a:cubicBezTo>
                <a:cubicBezTo>
                  <a:pt x="4765904" y="4428477"/>
                  <a:pt x="4756110" y="4433854"/>
                  <a:pt x="4745548" y="4437119"/>
                </a:cubicBezTo>
                <a:cubicBezTo>
                  <a:pt x="4734122" y="4440671"/>
                  <a:pt x="4721834" y="4441727"/>
                  <a:pt x="4710408" y="4445280"/>
                </a:cubicBezTo>
                <a:cubicBezTo>
                  <a:pt x="4691396" y="4451136"/>
                  <a:pt x="4672961" y="4458626"/>
                  <a:pt x="4653950" y="4464579"/>
                </a:cubicBezTo>
                <a:cubicBezTo>
                  <a:pt x="4617272" y="4476005"/>
                  <a:pt x="4580498" y="4486951"/>
                  <a:pt x="4543725" y="4497800"/>
                </a:cubicBezTo>
                <a:cubicBezTo>
                  <a:pt x="4535852" y="4500105"/>
                  <a:pt x="4527306" y="4500393"/>
                  <a:pt x="4519530" y="4502889"/>
                </a:cubicBezTo>
                <a:cubicBezTo>
                  <a:pt x="4498886" y="4509610"/>
                  <a:pt x="4478338" y="4516907"/>
                  <a:pt x="4457887" y="4524300"/>
                </a:cubicBezTo>
                <a:cubicBezTo>
                  <a:pt x="4445502" y="4528813"/>
                  <a:pt x="4433403" y="4534382"/>
                  <a:pt x="4420922" y="4538702"/>
                </a:cubicBezTo>
                <a:cubicBezTo>
                  <a:pt x="4410936" y="4542159"/>
                  <a:pt x="4400662" y="4544847"/>
                  <a:pt x="4390292" y="4546960"/>
                </a:cubicBezTo>
                <a:cubicBezTo>
                  <a:pt x="4381363" y="4548785"/>
                  <a:pt x="4372050" y="4548592"/>
                  <a:pt x="4363216" y="4550801"/>
                </a:cubicBezTo>
                <a:cubicBezTo>
                  <a:pt x="4339308" y="4556753"/>
                  <a:pt x="4315689" y="4563475"/>
                  <a:pt x="4291973" y="4569811"/>
                </a:cubicBezTo>
                <a:cubicBezTo>
                  <a:pt x="4282468" y="4572308"/>
                  <a:pt x="4272770" y="4574133"/>
                  <a:pt x="4263552" y="4577301"/>
                </a:cubicBezTo>
                <a:cubicBezTo>
                  <a:pt x="4238876" y="4585654"/>
                  <a:pt x="4214585" y="4595159"/>
                  <a:pt x="4189813" y="4603033"/>
                </a:cubicBezTo>
                <a:cubicBezTo>
                  <a:pt x="4169266" y="4609562"/>
                  <a:pt x="4148142" y="4614266"/>
                  <a:pt x="4127306" y="4620027"/>
                </a:cubicBezTo>
                <a:cubicBezTo>
                  <a:pt x="4118473" y="4622524"/>
                  <a:pt x="4110024" y="4626077"/>
                  <a:pt x="4101192" y="4628188"/>
                </a:cubicBezTo>
                <a:cubicBezTo>
                  <a:pt x="4081412" y="4632990"/>
                  <a:pt x="4061345" y="4637022"/>
                  <a:pt x="4041470" y="4641823"/>
                </a:cubicBezTo>
                <a:cubicBezTo>
                  <a:pt x="4030139" y="4644607"/>
                  <a:pt x="4019194" y="4649600"/>
                  <a:pt x="4007672" y="4651425"/>
                </a:cubicBezTo>
                <a:cubicBezTo>
                  <a:pt x="3980308" y="4655745"/>
                  <a:pt x="3952752" y="4658817"/>
                  <a:pt x="3925195" y="4662274"/>
                </a:cubicBezTo>
                <a:cubicBezTo>
                  <a:pt x="3896776" y="4665826"/>
                  <a:pt x="3868451" y="4669571"/>
                  <a:pt x="3840029" y="4672739"/>
                </a:cubicBezTo>
                <a:cubicBezTo>
                  <a:pt x="3824475" y="4674372"/>
                  <a:pt x="3808824" y="4674660"/>
                  <a:pt x="3793270" y="4676196"/>
                </a:cubicBezTo>
                <a:cubicBezTo>
                  <a:pt x="3779636" y="4677541"/>
                  <a:pt x="3766098" y="4680037"/>
                  <a:pt x="3752464" y="4681670"/>
                </a:cubicBezTo>
                <a:cubicBezTo>
                  <a:pt x="3740654" y="4683013"/>
                  <a:pt x="3728748" y="4683781"/>
                  <a:pt x="3716938" y="4685126"/>
                </a:cubicBezTo>
                <a:cubicBezTo>
                  <a:pt x="3698024" y="4687334"/>
                  <a:pt x="3679204" y="4689831"/>
                  <a:pt x="3660386" y="4692135"/>
                </a:cubicBezTo>
                <a:cubicBezTo>
                  <a:pt x="3652513" y="4692999"/>
                  <a:pt x="3644255" y="4695399"/>
                  <a:pt x="3636862" y="4693960"/>
                </a:cubicBezTo>
                <a:cubicBezTo>
                  <a:pt x="3618235" y="4690310"/>
                  <a:pt x="3599896" y="4691367"/>
                  <a:pt x="3581365" y="4693863"/>
                </a:cubicBezTo>
                <a:cubicBezTo>
                  <a:pt x="3575028" y="4694728"/>
                  <a:pt x="3568211" y="4694535"/>
                  <a:pt x="3562066" y="4692903"/>
                </a:cubicBezTo>
                <a:cubicBezTo>
                  <a:pt x="3549488" y="4689638"/>
                  <a:pt x="3537294" y="4685029"/>
                  <a:pt x="3524908" y="4680997"/>
                </a:cubicBezTo>
                <a:cubicBezTo>
                  <a:pt x="3523563" y="4680517"/>
                  <a:pt x="3521931" y="4680421"/>
                  <a:pt x="3520492" y="4680133"/>
                </a:cubicBezTo>
                <a:cubicBezTo>
                  <a:pt x="3512330" y="4678500"/>
                  <a:pt x="3504266" y="4676868"/>
                  <a:pt x="3496103" y="4675428"/>
                </a:cubicBezTo>
                <a:cubicBezTo>
                  <a:pt x="3491687" y="4674660"/>
                  <a:pt x="3487174" y="4674564"/>
                  <a:pt x="3482757" y="4673892"/>
                </a:cubicBezTo>
                <a:cubicBezTo>
                  <a:pt x="3465667" y="4671203"/>
                  <a:pt x="3446848" y="4675716"/>
                  <a:pt x="3432061" y="4664099"/>
                </a:cubicBezTo>
                <a:cubicBezTo>
                  <a:pt x="3422460" y="4656609"/>
                  <a:pt x="3413146" y="4658338"/>
                  <a:pt x="3402873" y="4659490"/>
                </a:cubicBezTo>
                <a:cubicBezTo>
                  <a:pt x="3395096" y="4660354"/>
                  <a:pt x="3387126" y="4660065"/>
                  <a:pt x="3379253" y="4660162"/>
                </a:cubicBezTo>
                <a:cubicBezTo>
                  <a:pt x="3365427" y="4660449"/>
                  <a:pt x="3351601" y="4660546"/>
                  <a:pt x="3337774" y="4661026"/>
                </a:cubicBezTo>
                <a:cubicBezTo>
                  <a:pt x="3333357" y="4661218"/>
                  <a:pt x="3328846" y="4663619"/>
                  <a:pt x="3324524" y="4663235"/>
                </a:cubicBezTo>
                <a:cubicBezTo>
                  <a:pt x="3304553" y="4661410"/>
                  <a:pt x="3284582" y="4658529"/>
                  <a:pt x="3264610" y="4656897"/>
                </a:cubicBezTo>
                <a:cubicBezTo>
                  <a:pt x="3253281" y="4655938"/>
                  <a:pt x="3241663" y="4657761"/>
                  <a:pt x="3230429" y="4656417"/>
                </a:cubicBezTo>
                <a:cubicBezTo>
                  <a:pt x="3217468" y="4654881"/>
                  <a:pt x="3204794" y="4650945"/>
                  <a:pt x="3191927" y="4648544"/>
                </a:cubicBezTo>
                <a:cubicBezTo>
                  <a:pt x="3188375" y="4647872"/>
                  <a:pt x="3184438" y="4648736"/>
                  <a:pt x="3180694" y="4648928"/>
                </a:cubicBezTo>
                <a:cubicBezTo>
                  <a:pt x="3176469" y="4649120"/>
                  <a:pt x="3172340" y="4649504"/>
                  <a:pt x="3168116" y="4649600"/>
                </a:cubicBezTo>
                <a:cubicBezTo>
                  <a:pt x="3155249" y="4649793"/>
                  <a:pt x="3142384" y="4649504"/>
                  <a:pt x="3129517" y="4650177"/>
                </a:cubicBezTo>
                <a:cubicBezTo>
                  <a:pt x="3121644" y="4650561"/>
                  <a:pt x="3113388" y="4654497"/>
                  <a:pt x="3106089" y="4653057"/>
                </a:cubicBezTo>
                <a:cubicBezTo>
                  <a:pt x="3091208" y="4650272"/>
                  <a:pt x="3076325" y="4656513"/>
                  <a:pt x="3061444" y="4651329"/>
                </a:cubicBezTo>
                <a:cubicBezTo>
                  <a:pt x="3056834" y="4649793"/>
                  <a:pt x="3050497" y="4653633"/>
                  <a:pt x="3044928" y="4653825"/>
                </a:cubicBezTo>
                <a:cubicBezTo>
                  <a:pt x="3031006" y="4654305"/>
                  <a:pt x="3017084" y="4654209"/>
                  <a:pt x="3003162" y="4654113"/>
                </a:cubicBezTo>
                <a:cubicBezTo>
                  <a:pt x="2990680" y="4654017"/>
                  <a:pt x="2977717" y="4655361"/>
                  <a:pt x="2965716" y="4652673"/>
                </a:cubicBezTo>
                <a:cubicBezTo>
                  <a:pt x="2953137" y="4649793"/>
                  <a:pt x="2941808" y="4650177"/>
                  <a:pt x="2929614" y="4653441"/>
                </a:cubicBezTo>
                <a:cubicBezTo>
                  <a:pt x="2921260" y="4655649"/>
                  <a:pt x="2912427" y="4655938"/>
                  <a:pt x="2903786" y="4656609"/>
                </a:cubicBezTo>
                <a:cubicBezTo>
                  <a:pt x="2894473" y="4657377"/>
                  <a:pt x="2884199" y="4655361"/>
                  <a:pt x="2875750" y="4658529"/>
                </a:cubicBezTo>
                <a:cubicBezTo>
                  <a:pt x="2850593" y="4667939"/>
                  <a:pt x="2824765" y="4669955"/>
                  <a:pt x="2798458" y="4669955"/>
                </a:cubicBezTo>
                <a:cubicBezTo>
                  <a:pt x="2793656" y="4669955"/>
                  <a:pt x="2788759" y="4668612"/>
                  <a:pt x="2784152" y="4667171"/>
                </a:cubicBezTo>
                <a:cubicBezTo>
                  <a:pt x="2757266" y="4658529"/>
                  <a:pt x="2730286" y="4659297"/>
                  <a:pt x="2702922" y="4664578"/>
                </a:cubicBezTo>
                <a:cubicBezTo>
                  <a:pt x="2697257" y="4665731"/>
                  <a:pt x="2690921" y="4665923"/>
                  <a:pt x="2685256" y="4664771"/>
                </a:cubicBezTo>
                <a:cubicBezTo>
                  <a:pt x="2669317" y="4661410"/>
                  <a:pt x="2653858" y="4655841"/>
                  <a:pt x="2637824" y="4653441"/>
                </a:cubicBezTo>
                <a:cubicBezTo>
                  <a:pt x="2611324" y="4649504"/>
                  <a:pt x="2588377" y="4662754"/>
                  <a:pt x="2564661" y="4671396"/>
                </a:cubicBezTo>
                <a:cubicBezTo>
                  <a:pt x="2542097" y="4679557"/>
                  <a:pt x="2522894" y="4697992"/>
                  <a:pt x="2496201" y="4693863"/>
                </a:cubicBezTo>
                <a:cubicBezTo>
                  <a:pt x="2493514" y="4693479"/>
                  <a:pt x="2490537" y="4696071"/>
                  <a:pt x="2487560" y="4696744"/>
                </a:cubicBezTo>
                <a:cubicBezTo>
                  <a:pt x="2479399" y="4698568"/>
                  <a:pt x="2471238" y="4700776"/>
                  <a:pt x="2462980" y="4701641"/>
                </a:cubicBezTo>
                <a:cubicBezTo>
                  <a:pt x="2452899" y="4702793"/>
                  <a:pt x="2442625" y="4702409"/>
                  <a:pt x="2432544" y="4703369"/>
                </a:cubicBezTo>
                <a:cubicBezTo>
                  <a:pt x="2419581" y="4704521"/>
                  <a:pt x="2406812" y="4707593"/>
                  <a:pt x="2393945" y="4707593"/>
                </a:cubicBezTo>
                <a:cubicBezTo>
                  <a:pt x="2383575" y="4707593"/>
                  <a:pt x="2373302" y="4704041"/>
                  <a:pt x="2363029" y="4702312"/>
                </a:cubicBezTo>
                <a:cubicBezTo>
                  <a:pt x="2348530" y="4699912"/>
                  <a:pt x="2332591" y="4700584"/>
                  <a:pt x="2319821" y="4694439"/>
                </a:cubicBezTo>
                <a:cubicBezTo>
                  <a:pt x="2306188" y="4687910"/>
                  <a:pt x="2293225" y="4684934"/>
                  <a:pt x="2279111" y="4686950"/>
                </a:cubicBezTo>
                <a:cubicBezTo>
                  <a:pt x="2274406" y="4687622"/>
                  <a:pt x="2268357" y="4691655"/>
                  <a:pt x="2266245" y="4695783"/>
                </a:cubicBezTo>
                <a:cubicBezTo>
                  <a:pt x="2261540" y="4705001"/>
                  <a:pt x="2255108" y="4706634"/>
                  <a:pt x="2246370" y="4703464"/>
                </a:cubicBezTo>
                <a:cubicBezTo>
                  <a:pt x="2238785" y="4700776"/>
                  <a:pt x="2229471" y="4699432"/>
                  <a:pt x="2224287" y="4694247"/>
                </a:cubicBezTo>
                <a:cubicBezTo>
                  <a:pt x="2209596" y="4679557"/>
                  <a:pt x="2190873" y="4679077"/>
                  <a:pt x="2172630" y="4675141"/>
                </a:cubicBezTo>
                <a:cubicBezTo>
                  <a:pt x="2161494" y="4672739"/>
                  <a:pt x="2151123" y="4672644"/>
                  <a:pt x="2139985" y="4674276"/>
                </a:cubicBezTo>
                <a:cubicBezTo>
                  <a:pt x="2115790" y="4677925"/>
                  <a:pt x="2092266" y="4672739"/>
                  <a:pt x="2069030" y="4666115"/>
                </a:cubicBezTo>
                <a:cubicBezTo>
                  <a:pt x="2053667" y="4661698"/>
                  <a:pt x="2037921" y="4659010"/>
                  <a:pt x="2022655" y="4654497"/>
                </a:cubicBezTo>
                <a:cubicBezTo>
                  <a:pt x="2011229" y="4651041"/>
                  <a:pt x="1999804" y="4646912"/>
                  <a:pt x="1989339" y="4641343"/>
                </a:cubicBezTo>
                <a:cubicBezTo>
                  <a:pt x="1974167" y="4633181"/>
                  <a:pt x="1960918" y="4620891"/>
                  <a:pt x="1941618" y="4624156"/>
                </a:cubicBezTo>
                <a:cubicBezTo>
                  <a:pt x="1924623" y="4627036"/>
                  <a:pt x="1909262" y="4620988"/>
                  <a:pt x="1893707" y="4615227"/>
                </a:cubicBezTo>
                <a:cubicBezTo>
                  <a:pt x="1882281" y="4611002"/>
                  <a:pt x="1870857" y="4606681"/>
                  <a:pt x="1859045" y="4603993"/>
                </a:cubicBezTo>
                <a:cubicBezTo>
                  <a:pt x="1845027" y="4600824"/>
                  <a:pt x="1829184" y="4602169"/>
                  <a:pt x="1816702" y="4596311"/>
                </a:cubicBezTo>
                <a:cubicBezTo>
                  <a:pt x="1803644" y="4590166"/>
                  <a:pt x="1792795" y="4594295"/>
                  <a:pt x="1781177" y="4596024"/>
                </a:cubicBezTo>
                <a:cubicBezTo>
                  <a:pt x="1762646" y="4598712"/>
                  <a:pt x="1744210" y="4603705"/>
                  <a:pt x="1725488" y="4597368"/>
                </a:cubicBezTo>
                <a:cubicBezTo>
                  <a:pt x="1702733" y="4589687"/>
                  <a:pt x="1680169" y="4581430"/>
                  <a:pt x="1657318" y="4574133"/>
                </a:cubicBezTo>
                <a:cubicBezTo>
                  <a:pt x="1648483" y="4571347"/>
                  <a:pt x="1638980" y="4570195"/>
                  <a:pt x="1629761" y="4568947"/>
                </a:cubicBezTo>
                <a:cubicBezTo>
                  <a:pt x="1621025" y="4567891"/>
                  <a:pt x="1610559" y="4570579"/>
                  <a:pt x="1603837" y="4566547"/>
                </a:cubicBezTo>
                <a:cubicBezTo>
                  <a:pt x="1586554" y="4556178"/>
                  <a:pt x="1568792" y="4551089"/>
                  <a:pt x="1548820" y="4551089"/>
                </a:cubicBezTo>
                <a:cubicBezTo>
                  <a:pt x="1541330" y="4551089"/>
                  <a:pt x="1534033" y="4546768"/>
                  <a:pt x="1526449" y="4545999"/>
                </a:cubicBezTo>
                <a:cubicBezTo>
                  <a:pt x="1516078" y="4545040"/>
                  <a:pt x="1504172" y="4542447"/>
                  <a:pt x="1495147" y="4546096"/>
                </a:cubicBezTo>
                <a:cubicBezTo>
                  <a:pt x="1473928" y="4554737"/>
                  <a:pt x="1456742" y="4547536"/>
                  <a:pt x="1438211" y="4538991"/>
                </a:cubicBezTo>
                <a:cubicBezTo>
                  <a:pt x="1419967" y="4530541"/>
                  <a:pt x="1400764" y="4523821"/>
                  <a:pt x="1381370" y="4518251"/>
                </a:cubicBezTo>
                <a:cubicBezTo>
                  <a:pt x="1374073" y="4516235"/>
                  <a:pt x="1365336" y="4519596"/>
                  <a:pt x="1357270" y="4520267"/>
                </a:cubicBezTo>
                <a:cubicBezTo>
                  <a:pt x="1354389" y="4520460"/>
                  <a:pt x="1351220" y="4520748"/>
                  <a:pt x="1348629" y="4519788"/>
                </a:cubicBezTo>
                <a:cubicBezTo>
                  <a:pt x="1323569" y="4510570"/>
                  <a:pt x="1298124" y="4503561"/>
                  <a:pt x="1270953" y="4508361"/>
                </a:cubicBezTo>
                <a:cubicBezTo>
                  <a:pt x="1268457" y="4508842"/>
                  <a:pt x="1265672" y="4507786"/>
                  <a:pt x="1263175" y="4507114"/>
                </a:cubicBezTo>
                <a:cubicBezTo>
                  <a:pt x="1250981" y="4503657"/>
                  <a:pt x="1239075" y="4498184"/>
                  <a:pt x="1226690" y="4496936"/>
                </a:cubicBezTo>
                <a:cubicBezTo>
                  <a:pt x="1196157" y="4493864"/>
                  <a:pt x="1165433" y="4492615"/>
                  <a:pt x="1134706" y="4490599"/>
                </a:cubicBezTo>
                <a:cubicBezTo>
                  <a:pt x="1132786" y="4490503"/>
                  <a:pt x="1130770" y="4490503"/>
                  <a:pt x="1129042" y="4489831"/>
                </a:cubicBezTo>
                <a:cubicBezTo>
                  <a:pt x="1117712" y="4485702"/>
                  <a:pt x="1107823" y="4487047"/>
                  <a:pt x="1098220" y="4494919"/>
                </a:cubicBezTo>
                <a:cubicBezTo>
                  <a:pt x="1093996" y="4498376"/>
                  <a:pt x="1088235" y="4500200"/>
                  <a:pt x="1082955" y="4502121"/>
                </a:cubicBezTo>
                <a:cubicBezTo>
                  <a:pt x="1075177" y="4505002"/>
                  <a:pt x="1067208" y="4507786"/>
                  <a:pt x="1059143" y="4509610"/>
                </a:cubicBezTo>
                <a:cubicBezTo>
                  <a:pt x="1051173" y="4511338"/>
                  <a:pt x="1042628" y="4513738"/>
                  <a:pt x="1034947" y="4512395"/>
                </a:cubicBezTo>
                <a:cubicBezTo>
                  <a:pt x="1021121" y="4509994"/>
                  <a:pt x="1007966" y="4504618"/>
                  <a:pt x="994332" y="4501064"/>
                </a:cubicBezTo>
                <a:cubicBezTo>
                  <a:pt x="989628" y="4499816"/>
                  <a:pt x="984442" y="4500009"/>
                  <a:pt x="979546" y="4499912"/>
                </a:cubicBezTo>
                <a:cubicBezTo>
                  <a:pt x="968312" y="4499625"/>
                  <a:pt x="956790" y="4502409"/>
                  <a:pt x="946613" y="4494440"/>
                </a:cubicBezTo>
                <a:cubicBezTo>
                  <a:pt x="937204" y="4486951"/>
                  <a:pt x="927697" y="4489158"/>
                  <a:pt x="917808" y="4494824"/>
                </a:cubicBezTo>
                <a:cubicBezTo>
                  <a:pt x="910703" y="4498857"/>
                  <a:pt x="902639" y="4502025"/>
                  <a:pt x="894669" y="4503561"/>
                </a:cubicBezTo>
                <a:cubicBezTo>
                  <a:pt x="883723" y="4505673"/>
                  <a:pt x="872873" y="4506538"/>
                  <a:pt x="861063" y="4505289"/>
                </a:cubicBezTo>
                <a:cubicBezTo>
                  <a:pt x="852710" y="4504425"/>
                  <a:pt x="845892" y="4504041"/>
                  <a:pt x="839363" y="4498952"/>
                </a:cubicBezTo>
                <a:cubicBezTo>
                  <a:pt x="838308" y="4498184"/>
                  <a:pt x="836388" y="4497992"/>
                  <a:pt x="834947" y="4498089"/>
                </a:cubicBezTo>
                <a:cubicBezTo>
                  <a:pt x="816032" y="4499721"/>
                  <a:pt x="797309" y="4498857"/>
                  <a:pt x="778202" y="4497704"/>
                </a:cubicBezTo>
                <a:cubicBezTo>
                  <a:pt x="753911" y="4496168"/>
                  <a:pt x="728370" y="4500680"/>
                  <a:pt x="707343" y="4516811"/>
                </a:cubicBezTo>
                <a:cubicBezTo>
                  <a:pt x="704271" y="4519212"/>
                  <a:pt x="699662" y="4520267"/>
                  <a:pt x="695629" y="4520844"/>
                </a:cubicBezTo>
                <a:cubicBezTo>
                  <a:pt x="676618" y="4523340"/>
                  <a:pt x="657511" y="4525069"/>
                  <a:pt x="638500" y="4527853"/>
                </a:cubicBezTo>
                <a:cubicBezTo>
                  <a:pt x="628130" y="4529389"/>
                  <a:pt x="617280" y="4530734"/>
                  <a:pt x="607872" y="4534958"/>
                </a:cubicBezTo>
                <a:cubicBezTo>
                  <a:pt x="598655" y="4539086"/>
                  <a:pt x="591260" y="4543983"/>
                  <a:pt x="585788" y="4535342"/>
                </a:cubicBezTo>
                <a:cubicBezTo>
                  <a:pt x="575995" y="4539951"/>
                  <a:pt x="567448" y="4543792"/>
                  <a:pt x="559097" y="4547920"/>
                </a:cubicBezTo>
                <a:cubicBezTo>
                  <a:pt x="556023" y="4549456"/>
                  <a:pt x="553431" y="4551953"/>
                  <a:pt x="550358" y="4553393"/>
                </a:cubicBezTo>
                <a:cubicBezTo>
                  <a:pt x="547093" y="4554930"/>
                  <a:pt x="543445" y="4555889"/>
                  <a:pt x="539893" y="4556657"/>
                </a:cubicBezTo>
                <a:cubicBezTo>
                  <a:pt x="524050" y="4560114"/>
                  <a:pt x="508207" y="4563282"/>
                  <a:pt x="492462" y="4567027"/>
                </a:cubicBezTo>
                <a:cubicBezTo>
                  <a:pt x="489388" y="4567795"/>
                  <a:pt x="486796" y="4570868"/>
                  <a:pt x="484011" y="4572884"/>
                </a:cubicBezTo>
                <a:cubicBezTo>
                  <a:pt x="482187" y="4574228"/>
                  <a:pt x="480363" y="4576244"/>
                  <a:pt x="478346" y="4576533"/>
                </a:cubicBezTo>
                <a:cubicBezTo>
                  <a:pt x="462984" y="4578837"/>
                  <a:pt x="447718" y="4581526"/>
                  <a:pt x="432260" y="4582678"/>
                </a:cubicBezTo>
                <a:cubicBezTo>
                  <a:pt x="419298" y="4583637"/>
                  <a:pt x="406815" y="4583350"/>
                  <a:pt x="403455" y="4600056"/>
                </a:cubicBezTo>
                <a:cubicBezTo>
                  <a:pt x="402879" y="4602937"/>
                  <a:pt x="398750" y="4606010"/>
                  <a:pt x="395583" y="4607449"/>
                </a:cubicBezTo>
                <a:cubicBezTo>
                  <a:pt x="386557" y="4611578"/>
                  <a:pt x="376954" y="4614362"/>
                  <a:pt x="368025" y="4618587"/>
                </a:cubicBezTo>
                <a:cubicBezTo>
                  <a:pt x="338741" y="4632701"/>
                  <a:pt x="308113" y="4641631"/>
                  <a:pt x="275371" y="4639999"/>
                </a:cubicBezTo>
                <a:cubicBezTo>
                  <a:pt x="265194" y="4639519"/>
                  <a:pt x="255304" y="4634333"/>
                  <a:pt x="248871" y="4632413"/>
                </a:cubicBezTo>
                <a:cubicBezTo>
                  <a:pt x="230341" y="4639999"/>
                  <a:pt x="214786" y="4647296"/>
                  <a:pt x="198559" y="4652768"/>
                </a:cubicBezTo>
                <a:cubicBezTo>
                  <a:pt x="184253" y="4657665"/>
                  <a:pt x="169274" y="4660738"/>
                  <a:pt x="154583" y="4664290"/>
                </a:cubicBezTo>
                <a:cubicBezTo>
                  <a:pt x="149206" y="4665635"/>
                  <a:pt x="143734" y="4666403"/>
                  <a:pt x="138261" y="4667075"/>
                </a:cubicBezTo>
                <a:cubicBezTo>
                  <a:pt x="121171" y="4669187"/>
                  <a:pt x="103312" y="4664099"/>
                  <a:pt x="86606" y="4672164"/>
                </a:cubicBezTo>
                <a:cubicBezTo>
                  <a:pt x="77868" y="4676389"/>
                  <a:pt x="69226" y="4681477"/>
                  <a:pt x="60009" y="4683686"/>
                </a:cubicBezTo>
                <a:cubicBezTo>
                  <a:pt x="50120" y="4686086"/>
                  <a:pt x="40446" y="4689831"/>
                  <a:pt x="30568" y="4692507"/>
                </a:cubicBezTo>
                <a:lnTo>
                  <a:pt x="0" y="4694912"/>
                </a:lnTo>
                <a:lnTo>
                  <a:pt x="0" y="4338332"/>
                </a:lnTo>
                <a:close/>
              </a:path>
            </a:pathLst>
          </a:custGeom>
          <a:noFill/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27D562-8F7E-478A-942E-D959A950C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5">
            <a:extLst>
              <a:ext uri="{FF2B5EF4-FFF2-40B4-BE49-F238E27FC236}">
                <a16:creationId xmlns:a16="http://schemas.microsoft.com/office/drawing/2014/main" id="{48A28C56-2619-47F0-B448-9D145309B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BBF57F8B-F588-6509-83C4-ACFFDC59CA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32171" y="3429000"/>
            <a:ext cx="4931229" cy="288471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LYSVULPEN, ZAWIESINA DOUSTNA DLA LISÓW RUDYCH</a:t>
            </a:r>
          </a:p>
          <a:p>
            <a:endParaRPr lang="pl-PL" sz="2400" dirty="0"/>
          </a:p>
          <a:p>
            <a:r>
              <a:rPr lang="en-US" sz="1200" dirty="0"/>
              <a:t>https://www.bioveta.pl/produkty/produkty-weterynaryjne/lysvulpen-zawiesina-doustna-dla-lisow-rudych.html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51560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CA4FAF9-0E4D-1459-EA2D-79EFA9687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4695" y="-737206"/>
            <a:ext cx="6291470" cy="1951490"/>
          </a:xfrm>
        </p:spPr>
        <p:txBody>
          <a:bodyPr>
            <a:normAutofit/>
          </a:bodyPr>
          <a:lstStyle/>
          <a:p>
            <a:r>
              <a:rPr lang="pl-PL" sz="6600" dirty="0"/>
              <a:t>Toksoplazmoza</a:t>
            </a:r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AAD56E60-728C-F614-4822-141DDCCA4C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21829" y="1348718"/>
            <a:ext cx="5719309" cy="5270743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800" dirty="0">
                <a:latin typeface="Open Sans" panose="020B0606030504020204" pitchFamily="34" charset="0"/>
              </a:rPr>
              <a:t>W</a:t>
            </a:r>
            <a:r>
              <a:rPr lang="pl-PL" sz="2800" b="0" i="0" dirty="0">
                <a:effectLst/>
                <a:latin typeface="Open Sans" panose="020B0606030504020204" pitchFamily="34" charset="0"/>
              </a:rPr>
              <a:t>ystępuje na całym świecie i jest jedną z najczęstszych chorób pasożytniczych.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800" b="0" i="0" dirty="0">
                <a:effectLst/>
                <a:latin typeface="Open Sans" panose="020B0606030504020204" pitchFamily="34" charset="0"/>
              </a:rPr>
              <a:t>Powoduje ją pasożytniczy pierwotniak </a:t>
            </a:r>
            <a:r>
              <a:rPr lang="pl-PL" sz="2800" b="1" i="0" dirty="0" err="1">
                <a:effectLst/>
                <a:latin typeface="Open Sans" panose="020B0606030504020204" pitchFamily="34" charset="0"/>
              </a:rPr>
              <a:t>Toksoplasma</a:t>
            </a:r>
            <a:r>
              <a:rPr lang="pl-PL" sz="2800" b="1" i="0" dirty="0">
                <a:effectLst/>
                <a:latin typeface="Open Sans" panose="020B0606030504020204" pitchFamily="34" charset="0"/>
              </a:rPr>
              <a:t> </a:t>
            </a:r>
            <a:r>
              <a:rPr lang="pl-PL" sz="2800" b="1" i="0" dirty="0" err="1">
                <a:effectLst/>
                <a:latin typeface="Open Sans" panose="020B0606030504020204" pitchFamily="34" charset="0"/>
              </a:rPr>
              <a:t>gondii</a:t>
            </a:r>
            <a:r>
              <a:rPr lang="pl-PL" sz="2800" b="0" i="0" dirty="0">
                <a:effectLst/>
                <a:latin typeface="Open Sans" panose="020B0606030504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800" dirty="0">
                <a:latin typeface="Open Sans" panose="020B0606030504020204" pitchFamily="34" charset="0"/>
              </a:rPr>
              <a:t>Pasożyt </a:t>
            </a:r>
            <a:r>
              <a:rPr lang="pl-PL" sz="2800" b="1" dirty="0">
                <a:latin typeface="Open Sans" panose="020B0606030504020204" pitchFamily="34" charset="0"/>
              </a:rPr>
              <a:t>n</a:t>
            </a:r>
            <a:r>
              <a:rPr lang="pl-PL" sz="2800" b="1" i="0" dirty="0">
                <a:effectLst/>
                <a:latin typeface="Open Sans" panose="020B0606030504020204" pitchFamily="34" charset="0"/>
              </a:rPr>
              <a:t>amnaża się wewnątrz komórek wszystkich narządów i tkanek</a:t>
            </a:r>
            <a:r>
              <a:rPr lang="pl-PL" sz="2800" b="0" i="0" dirty="0">
                <a:effectLst/>
                <a:latin typeface="Open Sans" panose="020B0606030504020204" pitchFamily="34" charset="0"/>
              </a:rPr>
              <a:t> zarażonego żywiciela. Najczęściej </a:t>
            </a:r>
            <a:r>
              <a:rPr lang="pl-PL" sz="2800" b="1" i="0" dirty="0">
                <a:effectLst/>
                <a:latin typeface="Open Sans" panose="020B0606030504020204" pitchFamily="34" charset="0"/>
              </a:rPr>
              <a:t>w mięśniach szkieletowych, mięśniu sercowym, OUN i na dnie oka</a:t>
            </a:r>
            <a:r>
              <a:rPr lang="pl-PL" sz="2800" b="0" i="0" dirty="0">
                <a:effectLst/>
                <a:latin typeface="Open Sans" panose="020B0606030504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800" b="0" i="0" dirty="0">
                <a:effectLst/>
                <a:latin typeface="Open Sans" panose="020B0606030504020204" pitchFamily="34" charset="0"/>
              </a:rPr>
              <a:t>Pasożyt przenosi się na człowieka ze zwierząt, </a:t>
            </a:r>
            <a:r>
              <a:rPr lang="pl-PL" sz="2800" b="1" i="0" dirty="0">
                <a:effectLst/>
                <a:latin typeface="Open Sans" panose="020B0606030504020204" pitchFamily="34" charset="0"/>
              </a:rPr>
              <a:t>głównie z kotów</a:t>
            </a:r>
            <a:r>
              <a:rPr lang="pl-PL" sz="2800" b="0" i="0" dirty="0">
                <a:effectLst/>
                <a:latin typeface="Open Sans" panose="020B0606030504020204" pitchFamily="34" charset="0"/>
              </a:rPr>
              <a:t>, które są żywicielami ostatecznymi.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800" b="0" i="0" dirty="0">
                <a:effectLst/>
                <a:latin typeface="Open Sans" panose="020B0606030504020204" pitchFamily="34" charset="0"/>
              </a:rPr>
              <a:t>Jest szczególnie </a:t>
            </a:r>
            <a:r>
              <a:rPr lang="pl-PL" sz="2800" b="1" i="0" dirty="0">
                <a:effectLst/>
                <a:latin typeface="Open Sans" panose="020B0606030504020204" pitchFamily="34" charset="0"/>
              </a:rPr>
              <a:t>niebezpieczna dla płodu</a:t>
            </a:r>
            <a:r>
              <a:rPr lang="pl-PL" sz="2800" b="0" i="0" dirty="0">
                <a:effectLst/>
                <a:latin typeface="Open Sans" panose="020B0606030504020204" pitchFamily="34" charset="0"/>
              </a:rPr>
              <a:t>, jeśli choruje na nią kobieta w ciąży.</a:t>
            </a:r>
            <a:endParaRPr lang="pl-PL" sz="2800" dirty="0"/>
          </a:p>
          <a:p>
            <a:endParaRPr lang="pl-PL" sz="3200" dirty="0"/>
          </a:p>
        </p:txBody>
      </p:sp>
      <p:pic>
        <p:nvPicPr>
          <p:cNvPr id="30" name="Picture 3">
            <a:extLst>
              <a:ext uri="{FF2B5EF4-FFF2-40B4-BE49-F238E27FC236}">
                <a16:creationId xmlns:a16="http://schemas.microsoft.com/office/drawing/2014/main" id="{8E9F8ED3-5179-2E92-62C5-668BC79702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0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E245F156-60A2-FA68-A0BE-DA4EDBE7F8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36" r="19914"/>
          <a:stretch/>
        </p:blipFill>
        <p:spPr>
          <a:xfrm>
            <a:off x="-167890" y="-134435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707642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4CA4FAF9-0E4D-1459-EA2D-79EFA9687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9032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/>
              <a:t>Toksoplazmoza(T)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AAD56E60-728C-F614-4822-141DDCCA4C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1139" y="2005739"/>
            <a:ext cx="6015571" cy="417439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182880">
              <a:buFont typeface="Arial" panose="020B0604020202020204" pitchFamily="34" charset="0"/>
              <a:buChar char="•"/>
            </a:pPr>
            <a:r>
              <a:rPr lang="en-US"/>
              <a:t>Choroba może być wrodzona lub nabyta.</a:t>
            </a:r>
          </a:p>
          <a:p>
            <a:pPr marL="457200" indent="-182880">
              <a:buFont typeface="Arial" panose="020B0604020202020204" pitchFamily="34" charset="0"/>
              <a:buChar char="•"/>
            </a:pPr>
            <a:r>
              <a:rPr lang="en-US"/>
              <a:t>T. wrodzona występuje u noworodków (N.) i objawia się: zapaleniem spojówki i naczyniówki, skazą krwotoczną, żółtaczką, oczopląsem, wodogłowiem, małogłowiem, czy zapaleniem mózgu. </a:t>
            </a:r>
          </a:p>
          <a:p>
            <a:pPr marL="457200" indent="-182880">
              <a:buFont typeface="Arial" panose="020B0604020202020204" pitchFamily="34" charset="0"/>
              <a:buChar char="•"/>
            </a:pPr>
            <a:r>
              <a:rPr lang="en-US"/>
              <a:t>Intensywność objawów u N. zależy od okresu ciąży, kiedy doszło do zakażenia płodu.</a:t>
            </a:r>
          </a:p>
          <a:p>
            <a:pPr marL="457200" indent="-182880">
              <a:buFont typeface="Arial" panose="020B0604020202020204" pitchFamily="34" charset="0"/>
              <a:buChar char="•"/>
            </a:pPr>
            <a:endParaRPr lang="en-US"/>
          </a:p>
          <a:p>
            <a:pPr marL="457200" indent="-18288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66D3FE9-B9B9-C029-36C2-04EC9CF8B0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221" r="30800" b="1"/>
          <a:stretch/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567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CA4FAF9-0E4D-1459-EA2D-79EFA9687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1573" y="758952"/>
            <a:ext cx="4070137" cy="1760512"/>
          </a:xfrm>
        </p:spPr>
        <p:txBody>
          <a:bodyPr>
            <a:normAutofit/>
          </a:bodyPr>
          <a:lstStyle/>
          <a:p>
            <a:r>
              <a:rPr lang="pl-PL" sz="3600" dirty="0"/>
              <a:t>Toksoplazmoza</a:t>
            </a:r>
            <a:r>
              <a:rPr lang="pl-PL" sz="3100" dirty="0"/>
              <a:t>(T)</a:t>
            </a:r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AAD56E60-728C-F614-4822-141DDCCA4C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27095" y="2801566"/>
            <a:ext cx="3753096" cy="369067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pl-PL" sz="2400" dirty="0">
                <a:solidFill>
                  <a:schemeClr val="tx1">
                    <a:lumMod val="85000"/>
                  </a:schemeClr>
                </a:solidFill>
                <a:latin typeface="Open Sans" panose="020B0606030504020204" pitchFamily="34" charset="0"/>
              </a:rPr>
              <a:t>Zakażenie płodu w ostatnim trymestrze ciąży powoduje upośledzenie funkcji poznawczych, intelektualnych, zaburzenia motoryki, upośledzenie słuchu.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pl-PL" sz="2400" dirty="0">
              <a:solidFill>
                <a:schemeClr val="tx1">
                  <a:lumMod val="85000"/>
                </a:schemeClr>
              </a:solidFill>
              <a:latin typeface="Open Sans" panose="020B0606030504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pl-PL" sz="24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F4684C4-CCCA-4CCE-9C14-A19EE96EA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3" y="0"/>
            <a:ext cx="608735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3">
            <a:extLst>
              <a:ext uri="{FF2B5EF4-FFF2-40B4-BE49-F238E27FC236}">
                <a16:creationId xmlns:a16="http://schemas.microsoft.com/office/drawing/2014/main" id="{8E9F8ED3-5179-2E92-62C5-668BC79702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99" r="1" b="1"/>
          <a:stretch/>
        </p:blipFill>
        <p:spPr>
          <a:xfrm>
            <a:off x="599302" y="160866"/>
            <a:ext cx="3762123" cy="3772147"/>
          </a:xfrm>
          <a:custGeom>
            <a:avLst/>
            <a:gdLst/>
            <a:ahLst/>
            <a:cxnLst/>
            <a:rect l="l" t="t" r="r" b="b"/>
            <a:pathLst>
              <a:path w="3762123" h="3772147">
                <a:moveTo>
                  <a:pt x="0" y="0"/>
                </a:moveTo>
                <a:lnTo>
                  <a:pt x="3762123" y="0"/>
                </a:lnTo>
                <a:lnTo>
                  <a:pt x="3762123" y="2803198"/>
                </a:lnTo>
                <a:lnTo>
                  <a:pt x="1898122" y="2803198"/>
                </a:lnTo>
                <a:lnTo>
                  <a:pt x="1898122" y="3772147"/>
                </a:lnTo>
                <a:lnTo>
                  <a:pt x="0" y="3772147"/>
                </a:lnTo>
                <a:close/>
              </a:path>
            </a:pathLst>
          </a:cu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B528D9C8-93FB-4E52-AF24-076526483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7497" y="160866"/>
            <a:ext cx="1856777" cy="28031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C3449B1-671D-4BDA-BB9B-F727C2EE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51" y="4093880"/>
            <a:ext cx="1883167" cy="261798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245F156-60A2-FA68-A0BE-DA4EDBE7F8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694" r="18772"/>
          <a:stretch/>
        </p:blipFill>
        <p:spPr>
          <a:xfrm>
            <a:off x="2651686" y="3124931"/>
            <a:ext cx="3732588" cy="3586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638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FBF548F-006B-FA7E-2EFE-7469C512A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2589" y="117864"/>
            <a:ext cx="5865676" cy="1133998"/>
          </a:xfrm>
        </p:spPr>
        <p:txBody>
          <a:bodyPr>
            <a:normAutofit/>
          </a:bodyPr>
          <a:lstStyle/>
          <a:p>
            <a:r>
              <a:rPr lang="pl-PL" sz="3200" b="0" i="0" dirty="0">
                <a:effectLst/>
                <a:latin typeface="Open Sans" panose="020B0606030504020204" pitchFamily="34" charset="0"/>
              </a:rPr>
              <a:t>Przyczyny toksoplazmozy</a:t>
            </a:r>
            <a:br>
              <a:rPr lang="pl-PL" sz="3200" b="0" i="0" dirty="0">
                <a:effectLst/>
                <a:latin typeface="Open Sans" panose="020B0606030504020204" pitchFamily="34" charset="0"/>
              </a:rPr>
            </a:br>
            <a:endParaRPr lang="pl-PL" sz="3200" dirty="0"/>
          </a:p>
        </p:txBody>
      </p:sp>
      <p:pic>
        <p:nvPicPr>
          <p:cNvPr id="4" name="Obraz 3" descr="Kot w myślach">
            <a:extLst>
              <a:ext uri="{FF2B5EF4-FFF2-40B4-BE49-F238E27FC236}">
                <a16:creationId xmlns:a16="http://schemas.microsoft.com/office/drawing/2014/main" id="{31E607DA-6E83-80DA-5FEB-E2FC2A90DF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68" r="16386" b="-2"/>
          <a:stretch/>
        </p:blipFill>
        <p:spPr>
          <a:xfrm>
            <a:off x="-1268814" y="0"/>
            <a:ext cx="5865676" cy="6858000"/>
          </a:xfrm>
          <a:prstGeom prst="rect">
            <a:avLst/>
          </a:prstGeom>
        </p:spPr>
      </p:pic>
      <p:graphicFrame>
        <p:nvGraphicFramePr>
          <p:cNvPr id="19" name="Symbol zastępczy zawartości 2">
            <a:extLst>
              <a:ext uri="{FF2B5EF4-FFF2-40B4-BE49-F238E27FC236}">
                <a16:creationId xmlns:a16="http://schemas.microsoft.com/office/drawing/2014/main" id="{6F6DFAD9-1F9D-B6F8-5798-DF6D265912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2363188"/>
              </p:ext>
            </p:extLst>
          </p:nvPr>
        </p:nvGraphicFramePr>
        <p:xfrm>
          <a:off x="3930977" y="207390"/>
          <a:ext cx="8261023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5152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039D44-D9E7-4F27-B51A-A9D87AB78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ymbol zastępczy zawartości 16" descr="Zbliżenie dziecka przed parasolem plażowym, jedzenie jabłko">
            <a:extLst>
              <a:ext uri="{FF2B5EF4-FFF2-40B4-BE49-F238E27FC236}">
                <a16:creationId xmlns:a16="http://schemas.microsoft.com/office/drawing/2014/main" id="{C2C96C18-2002-C046-60A7-4DA9722628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7" r="4" b="4"/>
          <a:stretch/>
        </p:blipFill>
        <p:spPr>
          <a:xfrm>
            <a:off x="-95421" y="-24539"/>
            <a:ext cx="3632147" cy="3641182"/>
          </a:xfrm>
          <a:custGeom>
            <a:avLst/>
            <a:gdLst/>
            <a:ahLst/>
            <a:cxnLst/>
            <a:rect l="l" t="t" r="r" b="b"/>
            <a:pathLst>
              <a:path w="3923275" h="3933014">
                <a:moveTo>
                  <a:pt x="0" y="0"/>
                </a:moveTo>
                <a:lnTo>
                  <a:pt x="3923275" y="0"/>
                </a:lnTo>
                <a:lnTo>
                  <a:pt x="3923275" y="2938430"/>
                </a:lnTo>
                <a:lnTo>
                  <a:pt x="2058168" y="2938430"/>
                </a:lnTo>
                <a:lnTo>
                  <a:pt x="2058168" y="3933014"/>
                </a:lnTo>
                <a:lnTo>
                  <a:pt x="0" y="3933014"/>
                </a:lnTo>
                <a:close/>
              </a:path>
            </a:pathLst>
          </a:cu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2C1DDAA-D882-4FF1-A3CE-E86DB88D4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8776" y="160866"/>
            <a:ext cx="1827348" cy="28031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Symbol zastępczy zawartości 2">
            <a:extLst>
              <a:ext uri="{FF2B5EF4-FFF2-40B4-BE49-F238E27FC236}">
                <a16:creationId xmlns:a16="http://schemas.microsoft.com/office/drawing/2014/main" id="{B0F0EB74-216C-044B-7884-979405AC64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9409723"/>
              </p:ext>
            </p:extLst>
          </p:nvPr>
        </p:nvGraphicFramePr>
        <p:xfrm>
          <a:off x="3372990" y="161014"/>
          <a:ext cx="8819010" cy="6696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Rectangle 13">
            <a:extLst>
              <a:ext uri="{FF2B5EF4-FFF2-40B4-BE49-F238E27FC236}">
                <a16:creationId xmlns:a16="http://schemas.microsoft.com/office/drawing/2014/main" id="{E3010638-0FEA-47F7-8EC7-88B0FE33E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001" y="4110824"/>
            <a:ext cx="1883167" cy="257622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ycinki gulasz na rozwidleniu mięsa">
            <a:extLst>
              <a:ext uri="{FF2B5EF4-FFF2-40B4-BE49-F238E27FC236}">
                <a16:creationId xmlns:a16="http://schemas.microsoft.com/office/drawing/2014/main" id="{83C7A544-0D6E-1E4B-D4E0-F4DA610F45E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272" r="31340" b="3"/>
          <a:stretch/>
        </p:blipFill>
        <p:spPr>
          <a:xfrm>
            <a:off x="0" y="3391723"/>
            <a:ext cx="3277569" cy="3295324"/>
          </a:xfrm>
          <a:prstGeom prst="rect">
            <a:avLst/>
          </a:pr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989434C1-1A37-5D0C-8256-9E55A157E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2114" y="-157894"/>
            <a:ext cx="8073225" cy="1157591"/>
          </a:xfrm>
        </p:spPr>
        <p:txBody>
          <a:bodyPr>
            <a:normAutofit/>
          </a:bodyPr>
          <a:lstStyle/>
          <a:p>
            <a:r>
              <a:rPr lang="pl-PL" sz="2800" b="0" i="0" dirty="0">
                <a:effectLst/>
                <a:latin typeface="Open Sans" panose="020B0606030504020204" pitchFamily="34" charset="0"/>
              </a:rPr>
              <a:t>W jaki sposób zapobiegać toksoplazmozie?</a:t>
            </a:r>
            <a:br>
              <a:rPr lang="pl-PL" sz="2800" b="0" i="0" dirty="0">
                <a:effectLst/>
                <a:latin typeface="Open Sans" panose="020B0606030504020204" pitchFamily="34" charset="0"/>
              </a:rPr>
            </a:br>
            <a:endParaRPr lang="pl-PL" sz="2800" dirty="0"/>
          </a:p>
        </p:txBody>
      </p:sp>
    </p:spTree>
    <p:extLst>
      <p:ext uri="{BB962C8B-B14F-4D97-AF65-F5344CB8AC3E}">
        <p14:creationId xmlns:p14="http://schemas.microsoft.com/office/powerpoint/2010/main" val="3595168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D419CEA-BB4E-9EFE-D38D-5427C619F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7994" y="365760"/>
            <a:ext cx="6977857" cy="1325562"/>
          </a:xfrm>
        </p:spPr>
        <p:txBody>
          <a:bodyPr>
            <a:normAutofit/>
          </a:bodyPr>
          <a:lstStyle/>
          <a:p>
            <a:r>
              <a:rPr lang="pl-PL" dirty="0" err="1"/>
              <a:t>Toksokaroza</a:t>
            </a:r>
            <a:endParaRPr lang="pl-PL" dirty="0"/>
          </a:p>
        </p:txBody>
      </p:sp>
      <p:pic>
        <p:nvPicPr>
          <p:cNvPr id="12" name="Obraz 11" descr="Pies na plażaie przy zachód słońca">
            <a:extLst>
              <a:ext uri="{FF2B5EF4-FFF2-40B4-BE49-F238E27FC236}">
                <a16:creationId xmlns:a16="http://schemas.microsoft.com/office/drawing/2014/main" id="{47874608-0228-0AFA-C2A0-568953DBF3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61" r="26822" b="1"/>
          <a:stretch/>
        </p:blipFill>
        <p:spPr>
          <a:xfrm>
            <a:off x="178925" y="0"/>
            <a:ext cx="3555185" cy="6857990"/>
          </a:xfrm>
          <a:prstGeom prst="rect">
            <a:avLst/>
          </a:prstGeom>
        </p:spPr>
      </p:pic>
      <p:graphicFrame>
        <p:nvGraphicFramePr>
          <p:cNvPr id="14" name="Symbol zastępczy zawartości 2">
            <a:extLst>
              <a:ext uri="{FF2B5EF4-FFF2-40B4-BE49-F238E27FC236}">
                <a16:creationId xmlns:a16="http://schemas.microsoft.com/office/drawing/2014/main" id="{D510A618-D5E6-8DAD-312B-FF6185C56A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4152434"/>
              </p:ext>
            </p:extLst>
          </p:nvPr>
        </p:nvGraphicFramePr>
        <p:xfrm>
          <a:off x="3937994" y="1691322"/>
          <a:ext cx="6977857" cy="4800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73146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D419CEA-BB4E-9EFE-D38D-5427C619F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pl-PL" err="1"/>
              <a:t>Toksokaroza</a:t>
            </a:r>
            <a:endParaRPr lang="pl-PL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graphicFrame>
        <p:nvGraphicFramePr>
          <p:cNvPr id="14" name="Symbol zastępczy zawartości 2">
            <a:extLst>
              <a:ext uri="{FF2B5EF4-FFF2-40B4-BE49-F238E27FC236}">
                <a16:creationId xmlns:a16="http://schemas.microsoft.com/office/drawing/2014/main" id="{D510A618-D5E6-8DAD-312B-FF6185C56A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3487008"/>
              </p:ext>
            </p:extLst>
          </p:nvPr>
        </p:nvGraphicFramePr>
        <p:xfrm>
          <a:off x="1211139" y="2005739"/>
          <a:ext cx="8837533" cy="4174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8893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Kobieta bawiąca się z dziećmi na placu zabaw">
            <a:extLst>
              <a:ext uri="{FF2B5EF4-FFF2-40B4-BE49-F238E27FC236}">
                <a16:creationId xmlns:a16="http://schemas.microsoft.com/office/drawing/2014/main" id="{1A5D16B5-C6EB-1D2A-FCE0-FA38155009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13" b="608"/>
          <a:stretch/>
        </p:blipFill>
        <p:spPr>
          <a:xfrm>
            <a:off x="1536895" y="10"/>
            <a:ext cx="11292820" cy="6857990"/>
          </a:xfrm>
          <a:prstGeom prst="rect">
            <a:avLst/>
          </a:prstGeom>
        </p:spPr>
      </p:pic>
      <p:graphicFrame>
        <p:nvGraphicFramePr>
          <p:cNvPr id="11" name="Symbol zastępczy zawartości 2">
            <a:extLst>
              <a:ext uri="{FF2B5EF4-FFF2-40B4-BE49-F238E27FC236}">
                <a16:creationId xmlns:a16="http://schemas.microsoft.com/office/drawing/2014/main" id="{FCBD38D0-CB5A-FAEA-49A3-0B5D803569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357186"/>
              </p:ext>
            </p:extLst>
          </p:nvPr>
        </p:nvGraphicFramePr>
        <p:xfrm>
          <a:off x="-1" y="-273269"/>
          <a:ext cx="9301655" cy="8555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88632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0CF6C96-4596-4D83-A9F9-A3AB22AB4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972CB218-D7CA-F900-60B4-BF3B041CE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58417"/>
            <a:ext cx="5519058" cy="63809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pl-PL" sz="3000" b="1" dirty="0">
                <a:effectLst/>
                <a:latin typeface="Lato" panose="020F0502020204030203" pitchFamily="34" charset="0"/>
              </a:rPr>
              <a:t>Jak zapobiegać </a:t>
            </a:r>
            <a:r>
              <a:rPr lang="pl-PL" sz="3000" b="1" dirty="0" err="1">
                <a:effectLst/>
                <a:latin typeface="Lato" panose="020F0502020204030203" pitchFamily="34" charset="0"/>
              </a:rPr>
              <a:t>toksokarozie</a:t>
            </a:r>
            <a:r>
              <a:rPr lang="pl-PL" sz="3000" b="1" dirty="0">
                <a:effectLst/>
                <a:latin typeface="Lato" panose="020F0502020204030203" pitchFamily="34" charset="0"/>
              </a:rPr>
              <a:t>?  </a:t>
            </a:r>
          </a:p>
          <a:p>
            <a:pPr marL="0" indent="0">
              <a:buNone/>
            </a:pPr>
            <a:r>
              <a:rPr lang="pl-PL" sz="2400" dirty="0">
                <a:latin typeface="Lato" panose="020F0502020204030203" pitchFamily="34" charset="0"/>
              </a:rPr>
              <a:t>N</a:t>
            </a:r>
            <a:r>
              <a:rPr lang="pl-PL" sz="2400" b="0" dirty="0">
                <a:effectLst/>
                <a:latin typeface="Lato" panose="020F0502020204030203" pitchFamily="34" charset="0"/>
              </a:rPr>
              <a:t>ależy stosować się do następujących zaleceń: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dirty="0">
                <a:effectLst/>
              </a:rPr>
              <a:t>dokładne </a:t>
            </a:r>
            <a:r>
              <a:rPr lang="pl-PL" sz="2400" b="1" dirty="0">
                <a:effectLst/>
              </a:rPr>
              <a:t>mycie warzyw i owoców </a:t>
            </a:r>
            <a:r>
              <a:rPr lang="pl-PL" sz="2400" dirty="0">
                <a:effectLst/>
              </a:rPr>
              <a:t>przed spożyciem,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b="1" dirty="0">
                <a:effectLst/>
              </a:rPr>
              <a:t>mycie rąk </a:t>
            </a:r>
            <a:r>
              <a:rPr lang="pl-PL" sz="2400" dirty="0">
                <a:effectLst/>
              </a:rPr>
              <a:t>przed jedzeniem,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dirty="0">
                <a:solidFill>
                  <a:srgbClr val="FF0000"/>
                </a:solidFill>
                <a:effectLst/>
              </a:rPr>
              <a:t>regularne </a:t>
            </a:r>
            <a:r>
              <a:rPr lang="pl-PL" sz="2400" b="1" dirty="0">
                <a:solidFill>
                  <a:srgbClr val="FF0000"/>
                </a:solidFill>
                <a:effectLst/>
              </a:rPr>
              <a:t>odrobaczanie psów i kotów</a:t>
            </a:r>
            <a:r>
              <a:rPr lang="pl-PL" sz="2400" dirty="0">
                <a:solidFill>
                  <a:srgbClr val="FF0000"/>
                </a:solidFill>
                <a:effectLst/>
              </a:rPr>
              <a:t>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b="1" dirty="0">
                <a:solidFill>
                  <a:srgbClr val="FF0000"/>
                </a:solidFill>
                <a:effectLst/>
              </a:rPr>
              <a:t>ochrona piaskownic przed zanieczyszczeniami odchodami zwierząt</a:t>
            </a:r>
            <a:r>
              <a:rPr lang="pl-PL" sz="2400" dirty="0">
                <a:solidFill>
                  <a:srgbClr val="FF0000"/>
                </a:solidFill>
                <a:effectLst/>
              </a:rPr>
              <a:t>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b="1" dirty="0">
                <a:effectLst/>
              </a:rPr>
              <a:t>zakładanie rękawic ochronnych </a:t>
            </a:r>
            <a:r>
              <a:rPr lang="pl-PL" sz="2400" dirty="0">
                <a:effectLst/>
              </a:rPr>
              <a:t>do pracy w ogrodzie,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sz="2400" b="1" dirty="0">
                <a:solidFill>
                  <a:srgbClr val="FF0000"/>
                </a:solidFill>
                <a:effectLst/>
              </a:rPr>
              <a:t>sprzątanie odchodów zwierząt</a:t>
            </a:r>
            <a:r>
              <a:rPr lang="pl-PL" sz="2400" dirty="0">
                <a:solidFill>
                  <a:srgbClr val="FF0000"/>
                </a:solidFill>
                <a:effectLst/>
              </a:rPr>
              <a:t>. </a:t>
            </a:r>
          </a:p>
        </p:txBody>
      </p:sp>
      <p:pic>
        <p:nvPicPr>
          <p:cNvPr id="12" name="Picture 4" descr="Obraz szczeniak w kąpieli z bąbelkami">
            <a:extLst>
              <a:ext uri="{FF2B5EF4-FFF2-40B4-BE49-F238E27FC236}">
                <a16:creationId xmlns:a16="http://schemas.microsoft.com/office/drawing/2014/main" id="{CC90B6F8-2872-85CF-7142-E9C6FB90D5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381" r="10853"/>
          <a:stretch/>
        </p:blipFill>
        <p:spPr>
          <a:xfrm>
            <a:off x="6553200" y="10896"/>
            <a:ext cx="5638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9853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Obraz 7" descr="Pęczek jagód">
            <a:extLst>
              <a:ext uri="{FF2B5EF4-FFF2-40B4-BE49-F238E27FC236}">
                <a16:creationId xmlns:a16="http://schemas.microsoft.com/office/drawing/2014/main" id="{58CC271D-B41A-A461-5160-1AEC86D4F7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028"/>
          <a:stretch/>
        </p:blipFill>
        <p:spPr>
          <a:xfrm>
            <a:off x="0" y="10896"/>
            <a:ext cx="12191981" cy="6857990"/>
          </a:xfrm>
          <a:prstGeom prst="rect">
            <a:avLst/>
          </a:pr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2AE96C16-12B8-20CF-7286-383706209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8771" y="-96695"/>
            <a:ext cx="7326086" cy="1325562"/>
          </a:xfrm>
        </p:spPr>
        <p:txBody>
          <a:bodyPr>
            <a:normAutofit/>
          </a:bodyPr>
          <a:lstStyle/>
          <a:p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Bąblowiec wielojamowy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90B5CB35-B6AC-D498-3EA5-0FE494C0C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160" y="1325561"/>
            <a:ext cx="10051869" cy="4764339"/>
          </a:xfrm>
        </p:spPr>
        <p:txBody>
          <a:bodyPr>
            <a:normAutofit fontScale="92500" lnSpcReduction="20000"/>
          </a:bodyPr>
          <a:lstStyle/>
          <a:p>
            <a:r>
              <a:rPr lang="pl-PL" sz="2400" b="1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Bąblowica jest chorobą odzwierzęcą</a:t>
            </a:r>
            <a:r>
              <a:rPr lang="pl-PL" sz="2400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, </a:t>
            </a:r>
            <a:r>
              <a:rPr lang="pl-PL" sz="2400" b="1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wywoływaną przez larwy tasiemców bąblowcowych</a:t>
            </a:r>
            <a:r>
              <a:rPr lang="pl-PL" sz="2400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:</a:t>
            </a:r>
            <a:r>
              <a:rPr lang="pl-PL" sz="2400" b="1" dirty="0">
                <a:solidFill>
                  <a:schemeClr val="bg1"/>
                </a:solidFill>
                <a:latin typeface="Verdana" panose="020B0604030504040204" pitchFamily="34" charset="0"/>
              </a:rPr>
              <a:t>                                         </a:t>
            </a:r>
            <a:r>
              <a:rPr lang="pl-PL" sz="2400" dirty="0">
                <a:solidFill>
                  <a:schemeClr val="bg1"/>
                </a:solidFill>
                <a:latin typeface="Verdana" panose="020B0604030504040204" pitchFamily="34" charset="0"/>
              </a:rPr>
              <a:t>(</a:t>
            </a:r>
            <a:r>
              <a:rPr lang="pl-PL" sz="1900" dirty="0" err="1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Echinococcus</a:t>
            </a:r>
            <a:r>
              <a:rPr lang="pl-PL" sz="1900" dirty="0">
                <a:solidFill>
                  <a:schemeClr val="bg1"/>
                </a:solidFill>
                <a:latin typeface="Verdana" panose="020B0604030504040204" pitchFamily="34" charset="0"/>
              </a:rPr>
              <a:t> </a:t>
            </a:r>
            <a:r>
              <a:rPr lang="pl-PL" sz="1900" dirty="0" err="1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granulosus</a:t>
            </a:r>
            <a:r>
              <a:rPr lang="pl-PL" sz="190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 powodującego bąblowicę jednokomorową</a:t>
            </a:r>
            <a:r>
              <a:rPr lang="pl-PL" sz="1900" dirty="0">
                <a:solidFill>
                  <a:schemeClr val="bg1"/>
                </a:solidFill>
                <a:latin typeface="Verdana" panose="020B0604030504040204" pitchFamily="34" charset="0"/>
              </a:rPr>
              <a:t> </a:t>
            </a:r>
            <a:r>
              <a:rPr lang="pl-PL" sz="190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oraz </a:t>
            </a:r>
            <a:r>
              <a:rPr lang="pl-PL" sz="1900" dirty="0" err="1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Echinococcus</a:t>
            </a:r>
            <a:r>
              <a:rPr lang="pl-PL" sz="190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pl-PL" sz="1900" dirty="0" err="1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multilocularis</a:t>
            </a:r>
            <a:r>
              <a:rPr lang="pl-PL" sz="190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 powodującego bąblowicę wielokomorową).</a:t>
            </a:r>
          </a:p>
          <a:p>
            <a:r>
              <a:rPr lang="pl-PL" sz="2400" b="1" dirty="0">
                <a:solidFill>
                  <a:schemeClr val="bg1"/>
                </a:solidFill>
                <a:latin typeface="Verdana" panose="020B0604030504040204" pitchFamily="34" charset="0"/>
              </a:rPr>
              <a:t>Larwy tych tasiemców, rozwijając się, tworzą formy pęcherzy.</a:t>
            </a:r>
          </a:p>
          <a:p>
            <a:r>
              <a:rPr lang="pl-PL" sz="2400" b="1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Przebieg choroby uzależniony jest od lokalizacji pasożyta. Mogą ulokować się w każdej tkance i organie</a:t>
            </a:r>
            <a:r>
              <a:rPr lang="pl-PL" sz="2400" b="1" dirty="0">
                <a:solidFill>
                  <a:schemeClr val="bg1"/>
                </a:solidFill>
                <a:latin typeface="Verdana" panose="020B0604030504040204" pitchFamily="34" charset="0"/>
              </a:rPr>
              <a:t>, najczęściej              w wątrobie i płucach.</a:t>
            </a:r>
          </a:p>
          <a:p>
            <a:r>
              <a:rPr lang="pl-PL" sz="2400" b="1" i="0" dirty="0">
                <a:solidFill>
                  <a:schemeClr val="bg1"/>
                </a:solidFill>
                <a:effectLst/>
                <a:latin typeface="Verdana" panose="020B0604030504040204" pitchFamily="34" charset="0"/>
              </a:rPr>
              <a:t>W wyniku kilkuletniego rozwoju bąblowce mogą osiągać średnicę do kilkunastu centymetrów i uciskają wtedy na narządy np. drogi żółciowe, czy płuca.</a:t>
            </a:r>
          </a:p>
          <a:p>
            <a:r>
              <a:rPr lang="pl-PL" sz="2400" b="1" dirty="0">
                <a:solidFill>
                  <a:schemeClr val="bg1"/>
                </a:solidFill>
                <a:latin typeface="Verdana" panose="020B0604030504040204" pitchFamily="34" charset="0"/>
              </a:rPr>
              <a:t>Larwy mogą rozwijać się także w układzie nerwowym i gałce ocznej.</a:t>
            </a:r>
            <a:endParaRPr lang="pl-PL" sz="2400" i="0" dirty="0">
              <a:solidFill>
                <a:schemeClr val="bg1"/>
              </a:solidFill>
              <a:effectLst/>
              <a:latin typeface="Verdana" panose="020B0604030504040204" pitchFamily="34" charset="0"/>
            </a:endParaRPr>
          </a:p>
          <a:p>
            <a:endParaRPr lang="pl-PL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2702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4" descr="Dziewczynka i pies w łóżku">
            <a:extLst>
              <a:ext uri="{FF2B5EF4-FFF2-40B4-BE49-F238E27FC236}">
                <a16:creationId xmlns:a16="http://schemas.microsoft.com/office/drawing/2014/main" id="{D412715D-B089-BC74-1D32-D9F9378E22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00" r="18277" b="-1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C089261E-D88C-592B-34B5-870439005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820" y="304800"/>
            <a:ext cx="5225850" cy="6553200"/>
          </a:xfrm>
        </p:spPr>
        <p:txBody>
          <a:bodyPr>
            <a:normAutofit/>
          </a:bodyPr>
          <a:lstStyle/>
          <a:p>
            <a:r>
              <a:rPr lang="pl-PL" sz="2000" dirty="0">
                <a:latin typeface="Verdana" panose="020B0604030504040204" pitchFamily="34" charset="0"/>
              </a:rPr>
              <a:t>Ż</a:t>
            </a:r>
            <a:r>
              <a:rPr lang="pl-PL" sz="2000" b="0" i="0" dirty="0">
                <a:effectLst/>
                <a:latin typeface="Verdana" panose="020B0604030504040204" pitchFamily="34" charset="0"/>
              </a:rPr>
              <a:t>ywicielem tasiemca jest </a:t>
            </a:r>
            <a:r>
              <a:rPr lang="pl-PL" sz="2000" b="1" i="0" dirty="0">
                <a:effectLst/>
                <a:latin typeface="Verdana" panose="020B0604030504040204" pitchFamily="34" charset="0"/>
              </a:rPr>
              <a:t>pies i lis</a:t>
            </a:r>
            <a:r>
              <a:rPr lang="pl-PL" sz="2000" b="0" i="0" dirty="0">
                <a:effectLst/>
                <a:latin typeface="Verdana" panose="020B0604030504040204" pitchFamily="34" charset="0"/>
              </a:rPr>
              <a:t>, który zaraża się </a:t>
            </a:r>
            <a:r>
              <a:rPr lang="pl-PL" sz="2000" b="1" i="0" dirty="0">
                <a:effectLst/>
                <a:latin typeface="Verdana" panose="020B0604030504040204" pitchFamily="34" charset="0"/>
              </a:rPr>
              <a:t>zjadając surowe mięso lub odpady mięsne </a:t>
            </a:r>
            <a:r>
              <a:rPr lang="pl-PL" sz="2000" i="0" dirty="0">
                <a:effectLst/>
                <a:latin typeface="Verdana" panose="020B0604030504040204" pitchFamily="34" charset="0"/>
              </a:rPr>
              <a:t>pochodzące</a:t>
            </a:r>
            <a:r>
              <a:rPr lang="pl-PL" sz="2000" b="1" i="0" dirty="0">
                <a:effectLst/>
                <a:latin typeface="Verdana" panose="020B0604030504040204" pitchFamily="34" charset="0"/>
              </a:rPr>
              <a:t> </a:t>
            </a:r>
            <a:r>
              <a:rPr lang="pl-PL" sz="2000" b="0" i="0" dirty="0">
                <a:effectLst/>
                <a:latin typeface="Verdana" panose="020B0604030504040204" pitchFamily="34" charset="0"/>
              </a:rPr>
              <a:t>od zwierząt będących żywicielami pośrednimi tego pasożyta: </a:t>
            </a:r>
            <a:r>
              <a:rPr lang="pl-PL" sz="2000" b="1" i="0" dirty="0">
                <a:effectLst/>
                <a:latin typeface="Verdana" panose="020B0604030504040204" pitchFamily="34" charset="0"/>
              </a:rPr>
              <a:t>świń, owiec, bydła. </a:t>
            </a:r>
          </a:p>
          <a:p>
            <a:r>
              <a:rPr lang="pl-PL" sz="2000" b="0" i="0" dirty="0">
                <a:effectLst/>
                <a:latin typeface="Verdana" panose="020B0604030504040204" pitchFamily="34" charset="0"/>
              </a:rPr>
              <a:t>Odchodami psów mogą być zabrudzone produkty spożywcze mające </a:t>
            </a:r>
            <a:r>
              <a:rPr lang="pl-PL" sz="2000" b="1" i="0" dirty="0">
                <a:effectLst/>
                <a:latin typeface="Verdana" panose="020B0604030504040204" pitchFamily="34" charset="0"/>
              </a:rPr>
              <a:t>kontakt z ziemią</a:t>
            </a:r>
            <a:r>
              <a:rPr lang="pl-PL" sz="2000" b="0" i="0" dirty="0">
                <a:effectLst/>
                <a:latin typeface="Verdana" panose="020B0604030504040204" pitchFamily="34" charset="0"/>
              </a:rPr>
              <a:t>, jaja mogą też zostać przeniesione na zabrudzonych rękach. </a:t>
            </a:r>
          </a:p>
          <a:p>
            <a:r>
              <a:rPr lang="pl-PL" sz="2000" b="0" i="0" dirty="0">
                <a:effectLst/>
                <a:latin typeface="Verdana" panose="020B0604030504040204" pitchFamily="34" charset="0"/>
              </a:rPr>
              <a:t>Czasem jaja tasiemca znajdują się na </a:t>
            </a:r>
            <a:r>
              <a:rPr lang="pl-PL" sz="2000" b="1" i="0" dirty="0">
                <a:effectLst/>
                <a:latin typeface="Verdana" panose="020B0604030504040204" pitchFamily="34" charset="0"/>
              </a:rPr>
              <a:t>sierści psa</a:t>
            </a:r>
            <a:r>
              <a:rPr lang="pl-PL" sz="2000" b="0" i="0" dirty="0">
                <a:effectLst/>
                <a:latin typeface="Verdana" panose="020B0604030504040204" pitchFamily="34" charset="0"/>
              </a:rPr>
              <a:t>.</a:t>
            </a:r>
          </a:p>
          <a:p>
            <a:r>
              <a:rPr lang="pl-PL" sz="2000" b="0" i="0" dirty="0">
                <a:effectLst/>
                <a:latin typeface="Verdana" panose="020B0604030504040204" pitchFamily="34" charset="0"/>
              </a:rPr>
              <a:t>Człowiek jest żywicielem przypadkowym. Zaraża się jajami tasiemca znajdującymi się na </a:t>
            </a:r>
            <a:r>
              <a:rPr lang="pl-PL" sz="2000" b="1" i="0" dirty="0">
                <a:effectLst/>
                <a:latin typeface="Verdana" panose="020B0604030504040204" pitchFamily="34" charset="0"/>
              </a:rPr>
              <a:t>runie leśnym </a:t>
            </a:r>
            <a:r>
              <a:rPr lang="pl-PL" sz="2000" b="0" i="0" dirty="0">
                <a:effectLst/>
                <a:latin typeface="Verdana" panose="020B0604030504040204" pitchFamily="34" charset="0"/>
              </a:rPr>
              <a:t>(</a:t>
            </a:r>
            <a:r>
              <a:rPr lang="pl-PL" sz="2000" i="0" dirty="0">
                <a:effectLst/>
                <a:latin typeface="Verdana" panose="020B0604030504040204" pitchFamily="34" charset="0"/>
              </a:rPr>
              <a:t>jagody, poziomki, borówki, grzyby</a:t>
            </a:r>
            <a:r>
              <a:rPr lang="pl-PL" sz="2000" b="0" i="0" dirty="0">
                <a:effectLst/>
                <a:latin typeface="Verdana" panose="020B0604030504040204" pitchFamily="34" charset="0"/>
              </a:rPr>
              <a:t>) zanieczyszczonym odchodami lisów.</a:t>
            </a:r>
            <a:endParaRPr lang="pl-PL" sz="2000" dirty="0"/>
          </a:p>
        </p:txBody>
      </p:sp>
    </p:spTree>
    <p:extLst>
      <p:ext uri="{BB962C8B-B14F-4D97-AF65-F5344CB8AC3E}">
        <p14:creationId xmlns:p14="http://schemas.microsoft.com/office/powerpoint/2010/main" val="2941487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53F4E5A-C9EE-4859-B46B-F018F7D73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arzywa i owoce w rzędzie">
            <a:extLst>
              <a:ext uri="{FF2B5EF4-FFF2-40B4-BE49-F238E27FC236}">
                <a16:creationId xmlns:a16="http://schemas.microsoft.com/office/drawing/2014/main" id="{56BC1BAD-A6E3-52B7-0915-91AE03EBD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989" b="12125"/>
          <a:stretch/>
        </p:blipFill>
        <p:spPr>
          <a:xfrm>
            <a:off x="20" y="1"/>
            <a:ext cx="11292820" cy="4212708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7A7C93C9-BFCB-241F-AE47-D104C9220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614" y="4212709"/>
            <a:ext cx="11414234" cy="25664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pl-PL" sz="2800" b="1" dirty="0">
                <a:effectLst/>
              </a:rPr>
              <a:t>  Co robić, aby uniknąć zachorowania na bąblowicę?</a:t>
            </a:r>
          </a:p>
          <a:p>
            <a:pPr marL="0" indent="0">
              <a:buNone/>
            </a:pPr>
            <a:r>
              <a:rPr lang="pl-PL" sz="2400" b="0" i="0" dirty="0">
                <a:effectLst/>
                <a:latin typeface="Verdana" panose="020B0604030504040204" pitchFamily="34" charset="0"/>
              </a:rPr>
              <a:t>Przed zachorowaniem na bąblowicę najlepiej chroni przestrzeganie podstawowych zasad higieny, przede wszystkim </a:t>
            </a:r>
            <a:r>
              <a:rPr lang="pl-PL" sz="2400" b="1" i="0" dirty="0">
                <a:effectLst/>
                <a:latin typeface="Verdana" panose="020B0604030504040204" pitchFamily="34" charset="0"/>
              </a:rPr>
              <a:t>mycie rąk </a:t>
            </a:r>
            <a:r>
              <a:rPr lang="pl-PL" sz="2400" b="0" i="0" dirty="0">
                <a:effectLst/>
                <a:latin typeface="Verdana" panose="020B0604030504040204" pitchFamily="34" charset="0"/>
              </a:rPr>
              <a:t>przed posiłkiem oraz dokładne </a:t>
            </a:r>
            <a:r>
              <a:rPr lang="pl-PL" sz="2400" b="1" i="0" dirty="0">
                <a:effectLst/>
                <a:latin typeface="Verdana" panose="020B0604030504040204" pitchFamily="34" charset="0"/>
              </a:rPr>
              <a:t>mycie warzyw i owoców </a:t>
            </a:r>
            <a:r>
              <a:rPr lang="pl-PL" sz="2400" b="0" i="0" dirty="0">
                <a:effectLst/>
                <a:latin typeface="Verdana" panose="020B0604030504040204" pitchFamily="34" charset="0"/>
              </a:rPr>
              <a:t>przed spożyciem.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9862293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Rectangle 1037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Bezpłatne Darmowe zdjęcie z galerii z dzieci, dziewczyny, naprawianie włosów Zdjęcie z galerii">
            <a:extLst>
              <a:ext uri="{FF2B5EF4-FFF2-40B4-BE49-F238E27FC236}">
                <a16:creationId xmlns:a16="http://schemas.microsoft.com/office/drawing/2014/main" id="{079A1EE8-DAC9-1488-7B61-54413FDC77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56" b="765"/>
          <a:stretch/>
        </p:blipFill>
        <p:spPr bwMode="auto">
          <a:xfrm>
            <a:off x="20" y="10"/>
            <a:ext cx="1129282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B712D793-9593-CD46-94FC-2416CD1D5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pl-PL" b="1">
                <a:solidFill>
                  <a:schemeClr val="bg1"/>
                </a:solidFill>
              </a:rPr>
              <a:t>Wszawica</a:t>
            </a:r>
            <a:r>
              <a:rPr lang="pl-PL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1110D351-DC73-934E-B73F-01B09BC27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2005739"/>
            <a:ext cx="8595360" cy="4174398"/>
          </a:xfrm>
        </p:spPr>
        <p:txBody>
          <a:bodyPr>
            <a:normAutofit/>
          </a:bodyPr>
          <a:lstStyle/>
          <a:p>
            <a:r>
              <a:rPr lang="pl-PL" sz="3200" b="1" dirty="0">
                <a:solidFill>
                  <a:schemeClr val="bg1"/>
                </a:solidFill>
              </a:rPr>
              <a:t>Jest chorobą pasożytniczą wywołaną przez wesz głowową (</a:t>
            </a:r>
            <a:r>
              <a:rPr lang="pl-PL" sz="3200" b="1" dirty="0" err="1">
                <a:solidFill>
                  <a:schemeClr val="bg1"/>
                </a:solidFill>
              </a:rPr>
              <a:t>Pediculus</a:t>
            </a:r>
            <a:r>
              <a:rPr lang="pl-PL" sz="3200" b="1" dirty="0">
                <a:solidFill>
                  <a:schemeClr val="bg1"/>
                </a:solidFill>
              </a:rPr>
              <a:t> </a:t>
            </a:r>
            <a:r>
              <a:rPr lang="pl-PL" sz="3200" b="1" dirty="0" err="1">
                <a:solidFill>
                  <a:schemeClr val="bg1"/>
                </a:solidFill>
              </a:rPr>
              <a:t>humanus</a:t>
            </a:r>
            <a:r>
              <a:rPr lang="pl-PL" sz="3200" b="1" dirty="0">
                <a:solidFill>
                  <a:schemeClr val="bg1"/>
                </a:solidFill>
              </a:rPr>
              <a:t> </a:t>
            </a:r>
            <a:r>
              <a:rPr lang="pl-PL" sz="3200" b="1" dirty="0" err="1">
                <a:solidFill>
                  <a:schemeClr val="bg1"/>
                </a:solidFill>
              </a:rPr>
              <a:t>capitis</a:t>
            </a:r>
            <a:r>
              <a:rPr lang="pl-PL" sz="3200" b="1" dirty="0">
                <a:solidFill>
                  <a:schemeClr val="bg1"/>
                </a:solidFill>
              </a:rPr>
              <a:t>).</a:t>
            </a:r>
          </a:p>
          <a:p>
            <a:r>
              <a:rPr lang="pl-PL" sz="3200" b="1" dirty="0">
                <a:solidFill>
                  <a:schemeClr val="bg1"/>
                </a:solidFill>
              </a:rPr>
              <a:t>Jest to powszechny problem, który nie zawsze jest oznaką braku higieny.</a:t>
            </a:r>
          </a:p>
          <a:p>
            <a:r>
              <a:rPr lang="pl-PL" sz="3200" b="1" dirty="0">
                <a:solidFill>
                  <a:schemeClr val="bg1"/>
                </a:solidFill>
              </a:rPr>
              <a:t>Wszawica nie jest chorobą skóry, lecz chorobą pasożytniczą.</a:t>
            </a:r>
          </a:p>
          <a:p>
            <a:pPr marL="0" indent="0">
              <a:buNone/>
            </a:pPr>
            <a:endParaRPr lang="pl-PL" sz="2400" dirty="0">
              <a:solidFill>
                <a:schemeClr val="bg1"/>
              </a:solidFill>
            </a:endParaRPr>
          </a:p>
          <a:p>
            <a:endParaRPr lang="pl-PL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846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4B5C873-C6F5-B984-CC6F-3CE1B1454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393" y="-2610"/>
            <a:ext cx="5997678" cy="1086692"/>
          </a:xfrm>
        </p:spPr>
        <p:txBody>
          <a:bodyPr>
            <a:normAutofit/>
          </a:bodyPr>
          <a:lstStyle/>
          <a:p>
            <a:r>
              <a:rPr lang="pl-PL" sz="3100" b="1" dirty="0"/>
              <a:t>Jak dochodzi do zarażenia?</a:t>
            </a:r>
            <a:br>
              <a:rPr lang="pl-PL" sz="3100" b="1" dirty="0"/>
            </a:br>
            <a:endParaRPr lang="pl-PL" sz="3100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pic>
        <p:nvPicPr>
          <p:cNvPr id="2052" name="Picture 4" descr="ludzie, grać, sprzęt, park, dziecko, wolny czas, dzieciństwo, uśmiechnięty, na dworze, dziewczyny, zabawa, szczęśliwy, plac zabaw, Brzdąc, przedszkole, plac zabaw dla dzieci, pozycje człowieka, Sprzęt zabaw na świeżym powietrzu, drążki">
            <a:extLst>
              <a:ext uri="{FF2B5EF4-FFF2-40B4-BE49-F238E27FC236}">
                <a16:creationId xmlns:a16="http://schemas.microsoft.com/office/drawing/2014/main" id="{57F6D43A-1821-314D-EA94-57498C2659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53" r="18558"/>
          <a:stretch/>
        </p:blipFill>
        <p:spPr bwMode="auto">
          <a:xfrm>
            <a:off x="7538689" y="10"/>
            <a:ext cx="465331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56" name="Symbol zastępczy zawartości 2">
            <a:extLst>
              <a:ext uri="{FF2B5EF4-FFF2-40B4-BE49-F238E27FC236}">
                <a16:creationId xmlns:a16="http://schemas.microsoft.com/office/drawing/2014/main" id="{DFA8338F-331F-B46E-BE77-74285BA60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1747349"/>
              </p:ext>
            </p:extLst>
          </p:nvPr>
        </p:nvGraphicFramePr>
        <p:xfrm>
          <a:off x="1" y="707010"/>
          <a:ext cx="7538688" cy="6150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5925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3732D19-68F2-6AD3-E674-BA3DE3AEE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355" y="239052"/>
            <a:ext cx="4440488" cy="1045462"/>
          </a:xfrm>
        </p:spPr>
        <p:txBody>
          <a:bodyPr>
            <a:normAutofit fontScale="90000"/>
          </a:bodyPr>
          <a:lstStyle/>
          <a:p>
            <a:r>
              <a:rPr lang="pl-PL" sz="2800" b="1" dirty="0"/>
              <a:t>Jak zapobiegać wszawicy</a:t>
            </a:r>
            <a:br>
              <a:rPr lang="pl-PL" sz="4000" b="1" dirty="0"/>
            </a:br>
            <a:endParaRPr lang="pl-PL" sz="4000" dirty="0"/>
          </a:p>
        </p:txBody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7CBFFB10-5F3C-45A5-9821-92FB368A3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4481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1">
            <a:extLst>
              <a:ext uri="{FF2B5EF4-FFF2-40B4-BE49-F238E27FC236}">
                <a16:creationId xmlns:a16="http://schemas.microsoft.com/office/drawing/2014/main" id="{F2D1D0DF-B556-464D-8B70-C84F513E5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264" y="239052"/>
            <a:ext cx="3152881" cy="374983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Obraz 14">
            <a:extLst>
              <a:ext uri="{FF2B5EF4-FFF2-40B4-BE49-F238E27FC236}">
                <a16:creationId xmlns:a16="http://schemas.microsoft.com/office/drawing/2014/main" id="{7E19DFAC-88C9-AA46-C007-BB02F8D1F1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54" y="233264"/>
            <a:ext cx="3494453" cy="523513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12316E4-8A32-4D31-BCBA-DA0E40A9B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3793" y="239052"/>
            <a:ext cx="2582207" cy="24749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CD16D11-6E07-4936-9174-D33F9D88E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264" y="4154694"/>
            <a:ext cx="3152881" cy="24700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FAC2A80-44B3-424E-9614-534D5F430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8095" y="2874898"/>
            <a:ext cx="2577906" cy="374983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FCB68F86-13F6-B2AB-7E60-927656980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9932" y="1832791"/>
            <a:ext cx="3236068" cy="4848040"/>
          </a:xfrm>
          <a:prstGeom prst="rect">
            <a:avLst/>
          </a:prstGeom>
        </p:spPr>
      </p:pic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C648B047-282B-5576-4680-26F01D6F3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079" y="990601"/>
            <a:ext cx="4429455" cy="56283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pl-PL" dirty="0"/>
              <a:t>Zastosowanie kilku prostych zasad może uchronić nas i nasze dzieci przed wszawicą: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dokonuj </a:t>
            </a:r>
            <a:r>
              <a:rPr lang="pl-PL" b="1" dirty="0"/>
              <a:t>systematycznych przeglądów włosów dziecka </a:t>
            </a:r>
            <a:r>
              <a:rPr lang="pl-PL" dirty="0"/>
              <a:t>(zwłaszcza okolic karku, skroni, za uszami),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staraj się pamiętać o </a:t>
            </a:r>
            <a:r>
              <a:rPr lang="pl-PL" b="1" dirty="0"/>
              <a:t>codziennym</a:t>
            </a:r>
            <a:r>
              <a:rPr lang="pl-PL" dirty="0"/>
              <a:t> </a:t>
            </a:r>
            <a:r>
              <a:rPr lang="pl-PL" b="1" dirty="0"/>
              <a:t>wyczesywaniu włosów</a:t>
            </a:r>
            <a:r>
              <a:rPr lang="pl-PL" dirty="0"/>
              <a:t>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podczas zabawy z innymi dziećmi, treningów, zajęć grupowych, </a:t>
            </a:r>
            <a:r>
              <a:rPr lang="pl-PL" b="1" dirty="0"/>
              <a:t>upinaj lub związuj włosy dziecka,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przypominaj dzieciom o przestrzeganiu </a:t>
            </a:r>
            <a:r>
              <a:rPr lang="pl-PL" b="1" dirty="0"/>
              <a:t>zasad higieny osobistej</a:t>
            </a:r>
            <a:r>
              <a:rPr lang="pl-PL" dirty="0"/>
              <a:t>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l-PL" dirty="0"/>
              <a:t>uczulaj dzieci, </a:t>
            </a:r>
            <a:r>
              <a:rPr lang="pl-PL" b="1" dirty="0"/>
              <a:t>aby nie wymieniały się z rówieśnikami rzeczami osobistymi </a:t>
            </a:r>
            <a:r>
              <a:rPr lang="pl-PL" dirty="0"/>
              <a:t>(np. szczotką, grzebieniem, czapką).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9497890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752D81DE-647C-AD33-5C60-B4ED1C946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820" y="640080"/>
            <a:ext cx="370941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Dziękuj</a:t>
            </a:r>
            <a:r>
              <a:rPr lang="pl-PL" dirty="0"/>
              <a:t>emy</a:t>
            </a:r>
            <a:r>
              <a:rPr lang="en-US" dirty="0"/>
              <a:t> za uwagę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l-PL"/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47F1DF93-9301-FADB-23B4-3210D7152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301555"/>
            <a:ext cx="3709418" cy="2007798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 algn="ctr"/>
            <a:r>
              <a:rPr lang="en-US" sz="1600" b="1" dirty="0">
                <a:solidFill>
                  <a:schemeClr val="tx1"/>
                </a:solidFill>
              </a:rPr>
              <a:t>Renata Liszewska</a:t>
            </a:r>
          </a:p>
          <a:p>
            <a:pPr indent="-182880" algn="ctr"/>
            <a:r>
              <a:rPr lang="en-US" sz="1600" b="1" dirty="0">
                <a:solidFill>
                  <a:schemeClr val="tx1"/>
                </a:solidFill>
              </a:rPr>
              <a:t>Anna Zegadło</a:t>
            </a:r>
            <a:endParaRPr lang="pl-PL" sz="1600" b="1" dirty="0">
              <a:solidFill>
                <a:schemeClr val="tx1"/>
              </a:solidFill>
            </a:endParaRPr>
          </a:p>
          <a:p>
            <a:pPr indent="-182880" algn="ctr"/>
            <a:endParaRPr lang="en-US" sz="1600" dirty="0"/>
          </a:p>
          <a:p>
            <a:pPr indent="-182880" algn="ctr"/>
            <a:r>
              <a:rPr lang="en-US" sz="1800" b="1" dirty="0"/>
              <a:t>Powiatowa Stacja </a:t>
            </a:r>
            <a:br>
              <a:rPr lang="pl-PL" sz="1800" b="1" dirty="0"/>
            </a:br>
            <a:r>
              <a:rPr lang="en-US" sz="1800" b="1" dirty="0"/>
              <a:t>Sanitarno-Epidemiologiczna w Garwolinie</a:t>
            </a:r>
          </a:p>
        </p:txBody>
      </p:sp>
      <p:pic>
        <p:nvPicPr>
          <p:cNvPr id="4" name="Symbol zastępczy zawartości 3" descr="Dziecko z lupą lesie">
            <a:extLst>
              <a:ext uri="{FF2B5EF4-FFF2-40B4-BE49-F238E27FC236}">
                <a16:creationId xmlns:a16="http://schemas.microsoft.com/office/drawing/2014/main" id="{910016F6-DF35-F092-2C73-25520CC796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4" r="161" b="-1"/>
          <a:stretch/>
        </p:blipFill>
        <p:spPr>
          <a:xfrm>
            <a:off x="4639057" y="10"/>
            <a:ext cx="75529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481495"/>
      </p:ext>
    </p:extLst>
  </p:cSld>
  <p:clrMapOvr>
    <a:masterClrMapping/>
  </p:clrMapOvr>
</p:sld>
</file>

<file path=ppt/theme/theme1.xml><?xml version="1.0" encoding="utf-8"?>
<a:theme xmlns:a="http://schemas.openxmlformats.org/drawingml/2006/main" name="Widok">
  <a:themeElements>
    <a:clrScheme name="Widok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Wid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dok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TM03457515[[fn=Widok]]</Template>
  <TotalTime>988</TotalTime>
  <Words>1310</Words>
  <Application>Microsoft Office PowerPoint</Application>
  <PresentationFormat>Panoramiczny</PresentationFormat>
  <Paragraphs>104</Paragraphs>
  <Slides>22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8</vt:i4>
      </vt:variant>
      <vt:variant>
        <vt:lpstr>Motyw</vt:lpstr>
      </vt:variant>
      <vt:variant>
        <vt:i4>2</vt:i4>
      </vt:variant>
      <vt:variant>
        <vt:lpstr>Tytuły slajdów</vt:lpstr>
      </vt:variant>
      <vt:variant>
        <vt:i4>22</vt:i4>
      </vt:variant>
    </vt:vector>
  </HeadingPairs>
  <TitlesOfParts>
    <vt:vector size="32" baseType="lpstr">
      <vt:lpstr>Arial</vt:lpstr>
      <vt:lpstr>Century Schoolbook</vt:lpstr>
      <vt:lpstr>Lato</vt:lpstr>
      <vt:lpstr>Open Sans</vt:lpstr>
      <vt:lpstr>Verdana</vt:lpstr>
      <vt:lpstr>Verdana Pro</vt:lpstr>
      <vt:lpstr>Verdana Pro Cond SemiBold</vt:lpstr>
      <vt:lpstr>Wingdings 2</vt:lpstr>
      <vt:lpstr>Widok</vt:lpstr>
      <vt:lpstr>TornVTI</vt:lpstr>
      <vt:lpstr>Odzwierzęce choroby zakaźne człowieka</vt:lpstr>
      <vt:lpstr>Wścieklizna</vt:lpstr>
      <vt:lpstr>Wścieklizna</vt:lpstr>
      <vt:lpstr>Przyczyny wścieklizny </vt:lpstr>
      <vt:lpstr>Chorobie można zapobiec: </vt:lpstr>
      <vt:lpstr>Szczepionka przeciwko wściekliźnie dla lisów wolno żyjących</vt:lpstr>
      <vt:lpstr>Toksoplazmoza</vt:lpstr>
      <vt:lpstr>Toksoplazmoza(T)</vt:lpstr>
      <vt:lpstr>Toksoplazmoza(T)</vt:lpstr>
      <vt:lpstr>Przyczyny toksoplazmozy </vt:lpstr>
      <vt:lpstr>W jaki sposób zapobiegać toksoplazmozie? </vt:lpstr>
      <vt:lpstr>Toksokaroza</vt:lpstr>
      <vt:lpstr>Toksokaroza</vt:lpstr>
      <vt:lpstr>Prezentacja programu PowerPoint</vt:lpstr>
      <vt:lpstr>Prezentacja programu PowerPoint</vt:lpstr>
      <vt:lpstr> Bąblowiec wielojamowy</vt:lpstr>
      <vt:lpstr>Prezentacja programu PowerPoint</vt:lpstr>
      <vt:lpstr>Prezentacja programu PowerPoint</vt:lpstr>
      <vt:lpstr>Wszawica </vt:lpstr>
      <vt:lpstr>Jak dochodzi do zarażenia? </vt:lpstr>
      <vt:lpstr>Jak zapobiegać wszawicy </vt:lpstr>
      <vt:lpstr>Dziękujemy za uwagę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Odzwierzęce choroby zakaźne człowieka</dc:title>
  <dc:creator>PSSE Garwolin - Anna Zegadło</dc:creator>
  <cp:lastModifiedBy>PSSE Garwolin - Renata Liszewska</cp:lastModifiedBy>
  <cp:revision>103</cp:revision>
  <dcterms:created xsi:type="dcterms:W3CDTF">2023-08-28T10:26:27Z</dcterms:created>
  <dcterms:modified xsi:type="dcterms:W3CDTF">2023-11-07T12:50:30Z</dcterms:modified>
</cp:coreProperties>
</file>