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3" r:id="rId11"/>
    <p:sldId id="330" r:id="rId12"/>
    <p:sldId id="331" r:id="rId13"/>
    <p:sldId id="334" r:id="rId14"/>
    <p:sldId id="335" r:id="rId15"/>
    <p:sldId id="336" r:id="rId16"/>
    <p:sldId id="337" r:id="rId17"/>
    <p:sldId id="338" r:id="rId18"/>
    <p:sldId id="343" r:id="rId19"/>
    <p:sldId id="349" r:id="rId20"/>
    <p:sldId id="340" r:id="rId21"/>
    <p:sldId id="341" r:id="rId22"/>
    <p:sldId id="342" r:id="rId23"/>
    <p:sldId id="344" r:id="rId24"/>
    <p:sldId id="369" r:id="rId25"/>
    <p:sldId id="346" r:id="rId26"/>
    <p:sldId id="348" r:id="rId27"/>
    <p:sldId id="347" r:id="rId28"/>
    <p:sldId id="350" r:id="rId29"/>
    <p:sldId id="351" r:id="rId30"/>
    <p:sldId id="352" r:id="rId31"/>
    <p:sldId id="353" r:id="rId32"/>
    <p:sldId id="354" r:id="rId33"/>
    <p:sldId id="355" r:id="rId34"/>
    <p:sldId id="357" r:id="rId35"/>
    <p:sldId id="358" r:id="rId36"/>
    <p:sldId id="371" r:id="rId37"/>
    <p:sldId id="370" r:id="rId38"/>
    <p:sldId id="363" r:id="rId39"/>
    <p:sldId id="360" r:id="rId40"/>
    <p:sldId id="361" r:id="rId41"/>
    <p:sldId id="364" r:id="rId42"/>
    <p:sldId id="365" r:id="rId43"/>
    <p:sldId id="366" r:id="rId44"/>
    <p:sldId id="367" r:id="rId45"/>
    <p:sldId id="372" r:id="rId46"/>
    <p:sldId id="373" r:id="rId47"/>
    <p:sldId id="374" r:id="rId48"/>
    <p:sldId id="375" r:id="rId49"/>
    <p:sldId id="368" r:id="rId5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2313-0284-4779-A4C3-5623B0AC45BF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97FF5-3DF4-48A3-9E51-76930A8B90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673356"/>
            <a:ext cx="9144000" cy="1470025"/>
          </a:xfrm>
        </p:spPr>
        <p:txBody>
          <a:bodyPr/>
          <a:lstStyle/>
          <a:p>
            <a:r>
              <a:rPr lang="pl-PL" sz="2800" dirty="0"/>
              <a:t>BŁĘDY W ROZPOZNAWANIU PODŁOŻA GRUNTOWEGO PRZY REALIZACJI INWESTYCJI BUDOWLANYCH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32176" y="333375"/>
            <a:ext cx="69119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2000" dirty="0">
                <a:solidFill>
                  <a:schemeClr val="tx2"/>
                </a:solidFill>
              </a:rPr>
              <a:t>WOJSKOWA   AKADEMIA   TECHNICZNA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im. gen. Jarosława Dąbrowskiego</a:t>
            </a:r>
            <a:br>
              <a:rPr lang="pl-PL" sz="2000" dirty="0">
                <a:solidFill>
                  <a:schemeClr val="tx2"/>
                </a:solidFill>
              </a:rPr>
            </a:b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WYDZIAŁ INŻYNIERII LĄDOWEJ I GEODEZJI</a:t>
            </a:r>
          </a:p>
        </p:txBody>
      </p:sp>
      <p:pic>
        <p:nvPicPr>
          <p:cNvPr id="2053" name="Picture 5" descr="w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6" y="476250"/>
            <a:ext cx="14716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2063552" y="1556792"/>
            <a:ext cx="993710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184232" y="6121166"/>
            <a:ext cx="3672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/>
              <a:t>Ppłk dr hab. inż. Ryszard Chmielewski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984CDE4F-AD05-735D-5C5C-E869454E4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22878"/>
              </p:ext>
            </p:extLst>
          </p:nvPr>
        </p:nvGraphicFramePr>
        <p:xfrm>
          <a:off x="2495600" y="1340768"/>
          <a:ext cx="69127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032">
                  <a:extLst>
                    <a:ext uri="{9D8B030D-6E8A-4147-A177-3AD203B41FA5}">
                      <a16:colId xmlns:a16="http://schemas.microsoft.com/office/drawing/2014/main" val="282333764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157616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29771234"/>
                    </a:ext>
                  </a:extLst>
                </a:gridCol>
                <a:gridCol w="2052736">
                  <a:extLst>
                    <a:ext uri="{9D8B030D-6E8A-4147-A177-3AD203B41FA5}">
                      <a16:colId xmlns:a16="http://schemas.microsoft.com/office/drawing/2014/main" val="796422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Kategoria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Kategoria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Kategoria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89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Proste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OG, DBPG, 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OG, DBPG, PG, DGI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33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Złożone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OG, DBPG, 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OG, DBPG, PG, DGI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37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Skomplikowane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OG, DBPG, PG, DGI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84301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ABB9389F-AAE0-0F38-C5CA-FC5DE0047D7F}"/>
              </a:ext>
            </a:extLst>
          </p:cNvPr>
          <p:cNvSpPr txBox="1"/>
          <p:nvPr/>
        </p:nvSpPr>
        <p:spPr>
          <a:xfrm>
            <a:off x="2279576" y="3645024"/>
            <a:ext cx="7632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OG - opinia geotechniczna 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DBPG – dokumentacja badań podłoża gruntowego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PG – projekt geotechniczny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DGI – dokumentacja geologiczna – inżynierska zgodnie z  przepisami ustawy z  dnia 9 czerwca 2011 r. – Prawo geologiczne i górnicze (Dz. U. Nr 163, poz. 981).</a:t>
            </a:r>
            <a:endParaRPr lang="pl-PL" dirty="0"/>
          </a:p>
        </p:txBody>
      </p:sp>
      <p:sp>
        <p:nvSpPr>
          <p:cNvPr id="6" name="Prostokąt 3">
            <a:extLst>
              <a:ext uri="{FF2B5EF4-FFF2-40B4-BE49-F238E27FC236}">
                <a16:creationId xmlns:a16="http://schemas.microsoft.com/office/drawing/2014/main" id="{40666AD2-01F2-AC9E-D6BA-22553067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289B17F2-F8BC-8ADC-EA6F-C004EEA09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AFFD2C-4E30-C588-470A-C3E44AF8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40352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726C11-3D45-8ED4-72ED-0B1B9B02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6" y="1236663"/>
            <a:ext cx="8785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Opinia geotechniczna 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powinna ustalać przydatność gruntów na potrzeby budownictwa oraz wskazywać kategorię geotechniczną obiektu budowlanego.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0BED83E-D6E9-57C1-B7E8-6ADB5164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6" y="2589214"/>
            <a:ext cx="87598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Dokumentacja badań podłoża gruntowego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zgodnie z </a:t>
            </a:r>
            <a:r>
              <a:rPr lang="pl-PL" altLang="pl-PL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Polskimi Normami PN-EN 1997-1: </a:t>
            </a:r>
            <a:r>
              <a:rPr lang="pl-PL" altLang="pl-PL" sz="18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Eurokod</a:t>
            </a:r>
            <a:r>
              <a:rPr lang="pl-PL" altLang="pl-PL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7: Projektowanie geotechniczne – Część 1: Zasady ogólne 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altLang="pl-PL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PN-EN 1997-2: </a:t>
            </a:r>
            <a:r>
              <a:rPr lang="pl-PL" altLang="pl-PL" sz="18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Eurokod</a:t>
            </a:r>
            <a:r>
              <a:rPr lang="pl-PL" altLang="pl-PL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7: Projektowanie geotechniczne – Część 2: Rozpoznanie i badanie podłoża gruntowego 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powinna zawierać opis metodyki polowych i laboratoryjnych badań gruntów, ich wyniki i interpretację, model geologiczny oraz zestawienie wyprowadzonych wartości danych geotechnicznych dla każdej warstwy.</a:t>
            </a:r>
          </a:p>
        </p:txBody>
      </p:sp>
      <p:sp>
        <p:nvSpPr>
          <p:cNvPr id="5" name="Prostokąt 6">
            <a:extLst>
              <a:ext uri="{FF2B5EF4-FFF2-40B4-BE49-F238E27FC236}">
                <a16:creationId xmlns:a16="http://schemas.microsoft.com/office/drawing/2014/main" id="{81031438-2302-88E0-4846-CB6672BE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23956FA7-9D14-6DA8-CF51-620673352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886B7-D706-E6D3-3487-0B69BE4F7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291814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3">
            <a:extLst>
              <a:ext uri="{FF2B5EF4-FFF2-40B4-BE49-F238E27FC236}">
                <a16:creationId xmlns:a16="http://schemas.microsoft.com/office/drawing/2014/main" id="{99EEA652-1480-DD70-C38C-6DCA64C5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046164"/>
            <a:ext cx="87852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geotechniczny 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zgodnie z </a:t>
            </a:r>
            <a:r>
              <a:rPr lang="pl-PL" altLang="pl-PL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Polskimi Normami PN-EN 1997-1: </a:t>
            </a:r>
            <a:r>
              <a:rPr lang="pl-PL" altLang="pl-PL" sz="18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Eurokod</a:t>
            </a:r>
            <a:r>
              <a:rPr lang="pl-PL" altLang="pl-PL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7: Projektowanie geotechniczne – Część 1: Zasady ogólne 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altLang="pl-PL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PN-EN 1997-2: </a:t>
            </a:r>
            <a:r>
              <a:rPr lang="pl-PL" altLang="pl-PL" sz="18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Eurokod</a:t>
            </a:r>
            <a:r>
              <a:rPr lang="pl-PL" altLang="pl-PL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7: Projektowanie geotechniczne – Część 2: Rozpoznanie i badanie podłoża gruntowego 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powinien zawierać: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prognozę zmian właściwości podłoża gruntowego w czasie;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określenie obliczeniowych parametrów geotechnicznych;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określenie częściowych współczynników bezpieczeństwa do obliczeń geotechnicznych;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 określenie oddziaływań od gruntu;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5) przyjęcie modelu obliczeniowego podłoża gruntowego, a w prostych przypadkach projektowego przekroju geotechnicznego;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6) obliczenie nośności i osiadania podłoża gruntowego oraz ogólnej stateczności;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7) ustalenie danych niezbędnych do zaprojektowania fundamentów;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8) specyfikację badań niezbędnych do zapewnienia wymaganej jakości robót ziemnych i specjalistycznych robót geotechnicznych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9) określenie szkodliwości oddziaływań </a:t>
            </a:r>
            <a:r>
              <a:rPr lang="pl-PL" altLang="pl-PL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wód gruntowych 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obiekt budowlany i sposobów przeciwdziałania tym zagrożeniom;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10) określenie </a:t>
            </a:r>
            <a:r>
              <a:rPr lang="pl-PL" altLang="pl-PL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zakresu niezbędnego monitorowania 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wybudowanego obiektu budowlanego, obiektów sąsiadujących i otaczającego gruntu, niezbędnego do rozpoznania zagrożeń mogących wystąpić w trakcie robót budowlanych lub w ich wyniku oraz w czasie użytkowania obiektu budowlanego.</a:t>
            </a:r>
          </a:p>
        </p:txBody>
      </p:sp>
      <p:sp>
        <p:nvSpPr>
          <p:cNvPr id="3" name="Prostokąt 5">
            <a:extLst>
              <a:ext uri="{FF2B5EF4-FFF2-40B4-BE49-F238E27FC236}">
                <a16:creationId xmlns:a16="http://schemas.microsoft.com/office/drawing/2014/main" id="{BBA7CC34-0A14-C924-650A-B15B27DD9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096047E9-F075-65D0-42FF-F0785DA0D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CD12D5D-ECC0-5911-97E4-17EF23F85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176194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>
            <a:extLst>
              <a:ext uri="{FF2B5EF4-FFF2-40B4-BE49-F238E27FC236}">
                <a16:creationId xmlns:a16="http://schemas.microsoft.com/office/drawing/2014/main" id="{9103D191-CB9B-1765-E0C4-BF9781A4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560389"/>
            <a:ext cx="598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 dirty="0">
                <a:solidFill>
                  <a:srgbClr val="7030A0"/>
                </a:solidFill>
                <a:latin typeface="Calibri" panose="020F0502020204030204" pitchFamily="34" charset="0"/>
              </a:rPr>
              <a:t>Obszar oddziaływania inwestycji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AFCCD0-49BC-68A8-E26C-21412D451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43000"/>
            <a:ext cx="892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USTAWA z dnia 7 lipca 1994 r. Prawo budowlane Dz. U. 1994 Nr 89 poz. 414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9F14B1E-420B-0CDA-C81B-7335828D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693864"/>
            <a:ext cx="89281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Rozdział 1 Przepisy ogólne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Art. 3. Ilekroć w ustawie jest mowa o: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20)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obszarze oddziaływania obiektu 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– należy przez to rozumieć teren wyznaczony w otoczeniu obiektu budowlanego na podstawie przepisów odrębnych, wprowadzających związane z tym obiektem ograniczenia w zabudowie tego terenu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Art. 5.1.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Obiekt budowlany jako całość oraz jego poszczególne częśc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i, wraz ze związanymi z nim urządzeniami budowlanymi należy, biorąc pod uwagę przewidywany okres użytkowania,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projektować i budować w sposób określony w przepisach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, w tym techniczno-budowlanych, oraz zgodnie z zasadami wiedzy technicznej, </a:t>
            </a:r>
            <a:r>
              <a:rPr lang="pl-PL" altLang="pl-PL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zapewniając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9) poszanowanie,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występujących w obszarze oddziaływania obiektu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, uzasadnionych interesów osób trzecich, w tym zapewnienie dostępu do drogi publicznej;</a:t>
            </a: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E38A6FB5-ED94-6F42-756A-4F7CCDD00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137085-BFAD-B2B2-A77E-62418C95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348952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>
            <a:extLst>
              <a:ext uri="{FF2B5EF4-FFF2-40B4-BE49-F238E27FC236}">
                <a16:creationId xmlns:a16="http://schemas.microsoft.com/office/drawing/2014/main" id="{B46E9746-3A6F-1F7F-2D26-4C718E4B2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9" y="560389"/>
            <a:ext cx="598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>
                <a:solidFill>
                  <a:srgbClr val="7030A0"/>
                </a:solidFill>
                <a:latin typeface="Calibri" panose="020F0502020204030204" pitchFamily="34" charset="0"/>
              </a:rPr>
              <a:t>Obszar oddziaływania inwestycji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70E8DFE-FD8A-7680-047E-6526E7BD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143000"/>
            <a:ext cx="892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USTAWA z dnia 7 lipca 1994 r. Prawo budowlane Dz. U. 1994 Nr 89 poz. 414</a:t>
            </a:r>
          </a:p>
        </p:txBody>
      </p:sp>
      <p:sp>
        <p:nvSpPr>
          <p:cNvPr id="5" name="pole tekstowe 3">
            <a:extLst>
              <a:ext uri="{FF2B5EF4-FFF2-40B4-BE49-F238E27FC236}">
                <a16:creationId xmlns:a16="http://schemas.microsoft.com/office/drawing/2014/main" id="{78C5ADB6-1E2E-9801-E23B-4E0F7EECB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711326"/>
            <a:ext cx="8929688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Rozdział 3 Prawa i obowiązki uczestników procesu budowlanego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Art. 20. 1. Do podstawowych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obowiązków projektanta 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należy: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1c) określenie obszaru oddziaływania obiektu;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Rozdział 4 Postępowanie poprzedzające rozpoczęcie robót budowlanych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Art. 28. 2.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Stronami w postępowaniu 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w sprawie pozwolenia na budowę są: inwestor oraz właściciele, użytkownicy wieczyści lub zarządcy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nieruchomości znajdujących się w obszarze oddziaływania obiektu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19BA41D2-EB9F-05EF-F908-61DF2DEBF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19888AE-0215-4E72-F1EC-16CB2DD0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421229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>
            <a:extLst>
              <a:ext uri="{FF2B5EF4-FFF2-40B4-BE49-F238E27FC236}">
                <a16:creationId xmlns:a16="http://schemas.microsoft.com/office/drawing/2014/main" id="{A0A471CD-4850-DE9B-D6E7-7365CE701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560389"/>
            <a:ext cx="598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>
                <a:solidFill>
                  <a:srgbClr val="7030A0"/>
                </a:solidFill>
                <a:latin typeface="Calibri" panose="020F0502020204030204" pitchFamily="34" charset="0"/>
              </a:rPr>
              <a:t>Obszar oddziaływania inwestycji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9763754-F4F4-480D-FB88-AE2A06946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43000"/>
            <a:ext cx="892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USTAWA z dnia 7 lipca 1994 r. Prawo budowlane Dz. U. 1994 Nr 89 poz. 414</a:t>
            </a:r>
          </a:p>
        </p:txBody>
      </p:sp>
      <p:sp>
        <p:nvSpPr>
          <p:cNvPr id="5" name="pole tekstowe 3">
            <a:extLst>
              <a:ext uri="{FF2B5EF4-FFF2-40B4-BE49-F238E27FC236}">
                <a16:creationId xmlns:a16="http://schemas.microsoft.com/office/drawing/2014/main" id="{66AC728D-FFF8-CEB1-271C-4D92AA80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1628775"/>
            <a:ext cx="89281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Rozdział 4 Postępowanie poprzedzające rozpoczęcie robót budowlanych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Art. 29. 1. </a:t>
            </a:r>
            <a:r>
              <a:rPr lang="pl-PL" altLang="pl-PL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wymaga decyzji o pozwoleniu na budowę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, natomiast wymaga zgłoszenia, o którym mowa w art. 30, budowa: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1) wolno stojących budynków mieszkalnych jednorodzinnych,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których obszar oddziaływania mieści się w całości na działce lub działkach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, na których zostały zaprojektowane;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1a) wolno stojących, nie więcej niż dwukondygnacyjnych budynków mieszkalnych jednorodzinnych o powierzchni zabudowy do 70 m</a:t>
            </a:r>
            <a:r>
              <a:rPr lang="pl-PL" altLang="pl-PL" sz="16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których obszar oddziaływania mieści się w całości na działce lub działkach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, na których zostały zaprojektowane, a budowa jest prowadzona w celu zaspokojenia własnych potrzeb mieszkaniowych inwestora;</a:t>
            </a: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A2FD2546-A2F1-2481-E7C7-AD23C2319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2567DCB-13C2-720D-419A-A34A89B3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225595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>
            <a:extLst>
              <a:ext uri="{FF2B5EF4-FFF2-40B4-BE49-F238E27FC236}">
                <a16:creationId xmlns:a16="http://schemas.microsoft.com/office/drawing/2014/main" id="{85B4A5B9-865C-455C-9DB8-610F197A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560389"/>
            <a:ext cx="598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 dirty="0">
                <a:solidFill>
                  <a:srgbClr val="7030A0"/>
                </a:solidFill>
                <a:latin typeface="Calibri" panose="020F0502020204030204" pitchFamily="34" charset="0"/>
              </a:rPr>
              <a:t>Obszar oddziaływania inwestycji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343F106-5D2F-A27A-FB53-CF9032F97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43000"/>
            <a:ext cx="892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USTAWA z dnia 7 lipca 1994 r. Prawo budowlane Dz. U. 1994 Nr 89 poz. 414</a:t>
            </a:r>
          </a:p>
        </p:txBody>
      </p:sp>
      <p:sp>
        <p:nvSpPr>
          <p:cNvPr id="5" name="pole tekstowe 3">
            <a:extLst>
              <a:ext uri="{FF2B5EF4-FFF2-40B4-BE49-F238E27FC236}">
                <a16:creationId xmlns:a16="http://schemas.microsoft.com/office/drawing/2014/main" id="{E41A1C39-FB88-82F5-4BD3-20FDDAAF1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628776"/>
            <a:ext cx="89281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Rozdział 4 Postępowanie poprzedzające rozpoczęcie robót budowlanych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Art. 29. 3. </a:t>
            </a:r>
            <a:r>
              <a:rPr lang="pl-PL" altLang="pl-PL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wymaga decyzji o pozwoleniu na budowę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, natomiast wymaga zgłoszenia, o którym mowa w art. 30, wykonywanie robót budowlanych polegających na: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1) przebudowie: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	a) przegród zewnętrznych oraz elementów konstrukcyjnych budynków mieszkalnych 	jednorodzinnych, o ile nie prowadzi ona do zwiększenia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obszaru oddziaływania obiektu poza 	działkę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, na której budynek jest usytuowany,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Art. 34. 3. Projekt budowlany zawiera: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1) projekt zagospodarowania działki lub terenu sporządzony na aktualnej mapie do celów projektowych lub jej kopii, obejmujący: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	e) informację o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obszarze oddziaływania obiektu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D4BA565-2437-AE8D-78B9-BAE22B0B1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CE50B5F-7E00-5FC6-7799-9492BCD3E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378997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>
            <a:extLst>
              <a:ext uri="{FF2B5EF4-FFF2-40B4-BE49-F238E27FC236}">
                <a16:creationId xmlns:a16="http://schemas.microsoft.com/office/drawing/2014/main" id="{02AC8B7E-9C04-7C6F-6C38-1FC6A7D40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560389"/>
            <a:ext cx="598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 dirty="0">
                <a:solidFill>
                  <a:srgbClr val="7030A0"/>
                </a:solidFill>
                <a:latin typeface="Calibri" panose="020F0502020204030204" pitchFamily="34" charset="0"/>
              </a:rPr>
              <a:t>Obszar oddziaływania inwestycji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3CEACCF-CC12-DA20-41A6-27402E8E1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43000"/>
            <a:ext cx="892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USTAWA z dnia 7 lipca 1994 r. Prawo budowlane Dz. U. 1994 Nr 89 poz. 414</a:t>
            </a:r>
          </a:p>
        </p:txBody>
      </p:sp>
      <p:sp>
        <p:nvSpPr>
          <p:cNvPr id="5" name="pole tekstowe 3">
            <a:extLst>
              <a:ext uri="{FF2B5EF4-FFF2-40B4-BE49-F238E27FC236}">
                <a16:creationId xmlns:a16="http://schemas.microsoft.com/office/drawing/2014/main" id="{A44031BA-ACDD-8651-F6CE-4C7AD7B3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700214"/>
            <a:ext cx="89281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  <a:cs typeface="Calibri" panose="020F0502020204030204" pitchFamily="34" charset="0"/>
              </a:rPr>
              <a:t>Rozdział 4 Postępowanie poprzedzające rozpoczęcie robót budowlanych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Art. 36a. 1.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Istotne odstąpienie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 od zatwierdzonego projektu zagospodarowania działki lub terenu oraz projektu architektoniczno-budowlanego lub innych warunków decyzji o pozwoleniu na budowę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jest dopuszczalne jedynie po uzyskaniu decyzji o zmianie pozwolenia na budowę 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wydanej przez organ administracji architektoniczno-budowlanej.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Istotne odstąpienie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 od zatwierdzonego projektu zagospodarowania działki lub terenu lub projektu architektoniczno-budowlanego lub innych warunków pozwolenia na budowę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stanowi odstąpienie w zakresie: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1) projektu zagospodarowania działki lub terenu, </a:t>
            </a:r>
            <a:r>
              <a:rPr lang="pl-PL" altLang="pl-PL" sz="1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zwiększenia obszaru oddziaływania obiektu poza działkę</a:t>
            </a:r>
            <a:r>
              <a:rPr lang="pl-PL" altLang="pl-PL" sz="1600">
                <a:latin typeface="Calibri" panose="020F0502020204030204" pitchFamily="34" charset="0"/>
                <a:cs typeface="Calibri" panose="020F0502020204030204" pitchFamily="34" charset="0"/>
              </a:rPr>
              <a:t>, na której obiekt budowlany został zaprojektowany;</a:t>
            </a: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7AEEE23D-4936-F06C-0D29-9158CB518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06AF09-AA2D-C3E4-1700-7C83DA57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154045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71060CD-0082-B43A-CDBC-B183336DD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28" y="1124745"/>
            <a:ext cx="8254538" cy="297318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CC6FEB4-9D36-BF9C-9B90-FF896BAEFF88}"/>
              </a:ext>
            </a:extLst>
          </p:cNvPr>
          <p:cNvSpPr txBox="1"/>
          <p:nvPr/>
        </p:nvSpPr>
        <p:spPr>
          <a:xfrm>
            <a:off x="1913428" y="4593902"/>
            <a:ext cx="8431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Uszkodzone w wyniku nadmiernego osiadania naroże budynku magazynowego, </a:t>
            </a:r>
          </a:p>
          <a:p>
            <a:pPr marL="342900" indent="-342900">
              <a:buAutoNum type="alphaLcParenR"/>
            </a:pPr>
            <a:r>
              <a:rPr lang="pl-PL" dirty="0"/>
              <a:t>ściana wzdłuż obudowy wykopu, </a:t>
            </a:r>
          </a:p>
          <a:p>
            <a:pPr marL="342900" indent="-342900">
              <a:buAutoNum type="alphaLcParenR"/>
            </a:pPr>
            <a:r>
              <a:rPr lang="pl-PL" dirty="0"/>
              <a:t>ściana prostopadła do obudowy wykopu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BEEB53A-A699-8EB4-90CC-8BCF2543C1F5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1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3CE86191-D07C-5D06-AC5B-08B410EA5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3CF45E-5B32-07EC-8125-13010C13C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1947707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89888A5-4B76-A490-5C0B-75E398C305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20" y="1453482"/>
            <a:ext cx="4305300" cy="322897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C6332E7-AE5F-41CE-4942-5881264891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870" y="2420268"/>
            <a:ext cx="4705350" cy="35290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0939A98-738E-4FF2-2404-98BEC177BDE8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1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3E6ECEC7-54BA-65DF-1449-BC06437EC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D96FDB-9C3E-B908-3574-53D6D939C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202085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D0D8A10-E789-CDE5-1EBA-84154BDF9BDA}"/>
              </a:ext>
            </a:extLst>
          </p:cNvPr>
          <p:cNvSpPr/>
          <p:nvPr/>
        </p:nvSpPr>
        <p:spPr>
          <a:xfrm>
            <a:off x="263352" y="1239838"/>
            <a:ext cx="11809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Ustalanie geotechnicznych warunków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</a:rPr>
              <a:t>posadawiania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polega na:</a:t>
            </a:r>
          </a:p>
          <a:p>
            <a:pPr eaLnBrk="1" hangingPunct="1"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1) zaliczeniu obiektu budowlanego do odpowiedniej </a:t>
            </a:r>
            <a:r>
              <a:rPr lang="pl-PL" b="1" i="1" dirty="0">
                <a:solidFill>
                  <a:srgbClr val="00B050"/>
                </a:solidFill>
                <a:latin typeface="Calibri" panose="020F0502020204030204" pitchFamily="34" charset="0"/>
              </a:rPr>
              <a:t>kategorii geotechnicznej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marL="457200" indent="-457200">
              <a:buFontTx/>
              <a:buAutoNum type="arabicParenR"/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2) zaprojektowaniu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</a:rPr>
              <a:t>odwodnień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budowlanych;</a:t>
            </a:r>
          </a:p>
          <a:p>
            <a:pPr eaLnBrk="1" hangingPunct="1"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3) przygotowaniu oceny przydatności gruntów stosowanych w budowlach ziemnych;</a:t>
            </a:r>
          </a:p>
          <a:p>
            <a:pPr eaLnBrk="1" hangingPunct="1"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4) zaprojektowaniu barier lub ekranów uszczelniających;</a:t>
            </a:r>
          </a:p>
          <a:p>
            <a:pPr eaLnBrk="1" hangingPunct="1"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5) określeniu nośności, przemieszczeń i ogólnej stateczności podłoża gruntowego;</a:t>
            </a:r>
          </a:p>
          <a:p>
            <a:pPr eaLnBrk="1" hangingPunct="1"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6) ustaleniu wzajemnego oddziaływania obiektu budowlanego i podłoża gruntowego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w różnych fazach budowy i eksploatacji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, a także wzajemnego oddziaływania obiektu budowlanego z obiektami sąsiadującymi;</a:t>
            </a:r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8FEE721-1D23-4812-099A-D089FC216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</p:spTree>
    <p:extLst>
      <p:ext uri="{BB962C8B-B14F-4D97-AF65-F5344CB8AC3E}">
        <p14:creationId xmlns:p14="http://schemas.microsoft.com/office/powerpoint/2010/main" val="301046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F5AA823-C6F9-32DE-D4B5-FD3CC0866D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590" y="1051400"/>
            <a:ext cx="7368746" cy="3698068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D78F5C0-4CAE-65BD-4151-6B420100F892}"/>
              </a:ext>
            </a:extLst>
          </p:cNvPr>
          <p:cNvCxnSpPr>
            <a:cxnSpLocks/>
          </p:cNvCxnSpPr>
          <p:nvPr/>
        </p:nvCxnSpPr>
        <p:spPr>
          <a:xfrm>
            <a:off x="6096001" y="2060848"/>
            <a:ext cx="17215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F3B219D7-86E4-DF49-22FA-57440771A09B}"/>
              </a:ext>
            </a:extLst>
          </p:cNvPr>
          <p:cNvCxnSpPr>
            <a:cxnSpLocks/>
          </p:cNvCxnSpPr>
          <p:nvPr/>
        </p:nvCxnSpPr>
        <p:spPr>
          <a:xfrm>
            <a:off x="2809619" y="2204864"/>
            <a:ext cx="17215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CE0900-F3D2-CC7D-F9CF-2497B00E7B5E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1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47BD5B63-5782-76AB-B166-DD929A4EE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68B1F28-0930-E535-6B03-A7F256CC6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75258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614ADF1-5ABA-5477-60C4-7AAD0424ED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410" y="2680484"/>
            <a:ext cx="5895975" cy="377285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7FE5DF0-B88C-1644-5270-6C89C30E47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6920" y="1135602"/>
            <a:ext cx="5704954" cy="1267776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07C05E17-5588-9F8A-389E-083DE98109D1}"/>
              </a:ext>
            </a:extLst>
          </p:cNvPr>
          <p:cNvSpPr/>
          <p:nvPr/>
        </p:nvSpPr>
        <p:spPr>
          <a:xfrm>
            <a:off x="2151409" y="1137925"/>
            <a:ext cx="5704954" cy="1336203"/>
          </a:xfrm>
          <a:prstGeom prst="rect">
            <a:avLst/>
          </a:prstGeom>
          <a:noFill/>
          <a:ln w="31750">
            <a:solidFill>
              <a:srgbClr val="0EF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437CA47-467D-ADB1-43C2-1B7FB5316B79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1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4992FDB5-EDEC-8A35-5484-E3F29E559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289BA97-0310-A086-7509-F24287167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2240096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9BDCD72-F7A2-97EB-7653-74AAE35EA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700" y="578791"/>
            <a:ext cx="5400600" cy="628184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74280F7-7637-4EDB-994D-5497692490F0}"/>
              </a:ext>
            </a:extLst>
          </p:cNvPr>
          <p:cNvSpPr/>
          <p:nvPr/>
        </p:nvSpPr>
        <p:spPr>
          <a:xfrm>
            <a:off x="3395700" y="4437113"/>
            <a:ext cx="5400364" cy="117925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F8DF555-700D-30AF-48EF-E702F445AED7}"/>
              </a:ext>
            </a:extLst>
          </p:cNvPr>
          <p:cNvSpPr/>
          <p:nvPr/>
        </p:nvSpPr>
        <p:spPr>
          <a:xfrm>
            <a:off x="3395936" y="1545272"/>
            <a:ext cx="5400364" cy="47874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3D6A79A-3249-B1C8-1A13-AB2A69C6B275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1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48DE37F3-C09A-9E14-4986-41312C4E6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D09A3F6-63F4-8564-7167-360915FA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1205520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52FEE1-FABA-E6A5-85C2-F7350034E1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157" y="1272058"/>
            <a:ext cx="8027372" cy="453650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9E758D6-3D87-13A0-A7BB-78E7721E8D62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1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0BCA4937-FE1E-A115-B7AD-B77092771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0464B7B-07E8-B7C1-1668-9C8EBAE5D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3146156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>
            <a:extLst>
              <a:ext uri="{FF2B5EF4-FFF2-40B4-BE49-F238E27FC236}">
                <a16:creationId xmlns:a16="http://schemas.microsoft.com/office/drawing/2014/main" id="{7AEEE23D-4936-F06C-0D29-9158CB518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06AF09-AA2D-C3E4-1700-7C83DA57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8053C1-833F-E2AE-81FB-B4D7C3FB6B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92696"/>
            <a:ext cx="9239672" cy="308782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92B0ECC-78BD-68AD-9B4B-B04A4A6A4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96" y="1124744"/>
            <a:ext cx="2992474" cy="54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05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0A150F3-5983-14DB-530B-B06F4CAB2D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452" y="1150587"/>
            <a:ext cx="8878044" cy="460236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A129A31-1082-1567-30C3-34C1C6A81613}"/>
              </a:ext>
            </a:extLst>
          </p:cNvPr>
          <p:cNvSpPr txBox="1"/>
          <p:nvPr/>
        </p:nvSpPr>
        <p:spPr>
          <a:xfrm>
            <a:off x="1682452" y="5879014"/>
            <a:ext cx="8878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Lokalizacja obiektu, a) mapa hydroizohips ustabilizowanego pierwszego poziomu wód gruntowych w [m] od poziomu terenu, b) lokalizacja obiektu, który uległ awarii.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3DCBCBE-83B1-0FA0-F3A6-391B2CC27E7A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1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3CEF375-941C-3D89-AA83-D3793ABA4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F96DE9C-5BC1-32F4-8DEC-ACFCABBCC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3336850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zewnętrzne, podłoże&#10;&#10;Opis wygenerowany automatycznie">
            <a:extLst>
              <a:ext uri="{FF2B5EF4-FFF2-40B4-BE49-F238E27FC236}">
                <a16:creationId xmlns:a16="http://schemas.microsoft.com/office/drawing/2014/main" id="{89D8B950-2DA0-FA13-6BC1-BFCEF4CE2B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675" y="1268760"/>
            <a:ext cx="9144000" cy="337825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16D01AA-CD46-BCD1-1A55-1340B97A02DF}"/>
              </a:ext>
            </a:extLst>
          </p:cNvPr>
          <p:cNvSpPr txBox="1"/>
          <p:nvPr/>
        </p:nvSpPr>
        <p:spPr>
          <a:xfrm>
            <a:off x="1788572" y="5085185"/>
            <a:ext cx="8771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Pojawienie się wody gruntowej w wykopie, a) oznaki wysokiego poziomu wód gruntowych pod dnem wykopu, b) wyraźne zwierciadło wód gruntowych w wykopie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7DFF076-1498-D952-D021-4D9A00B58F77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1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BBD5AB53-4DD6-302A-1551-1E54C8EB4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C96CCF-59DD-2109-7E4D-7F57CAB1D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2932325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DF744CFF-ECBD-8D3D-F236-1D9E84F6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648" y="1556792"/>
            <a:ext cx="4891836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10">
            <a:extLst>
              <a:ext uri="{FF2B5EF4-FFF2-40B4-BE49-F238E27FC236}">
                <a16:creationId xmlns:a16="http://schemas.microsoft.com/office/drawing/2014/main" id="{85C4D64D-2C51-032E-8AB8-B84CA617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279" y="891232"/>
            <a:ext cx="4275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99"/>
                </a:solidFill>
                <a:latin typeface="Calibri" panose="020F0502020204030204" pitchFamily="34" charset="0"/>
              </a:rPr>
              <a:t>Obniżenie zwierciadła wody gruntowej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EBF1CFE-A94E-6E2F-AC53-84FF41FF23D5}"/>
              </a:ext>
            </a:extLst>
          </p:cNvPr>
          <p:cNvSpPr/>
          <p:nvPr/>
        </p:nvSpPr>
        <p:spPr>
          <a:xfrm>
            <a:off x="3005618" y="5115176"/>
            <a:ext cx="4891836" cy="94297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2ECCE6C-BD0E-3A62-2455-7E6EEB3C5F96}"/>
              </a:ext>
            </a:extLst>
          </p:cNvPr>
          <p:cNvCxnSpPr>
            <a:cxnSpLocks/>
          </p:cNvCxnSpPr>
          <p:nvPr/>
        </p:nvCxnSpPr>
        <p:spPr>
          <a:xfrm>
            <a:off x="7672672" y="2186236"/>
            <a:ext cx="150930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1CC139C-D9D8-E145-E615-4C9F166790D6}"/>
              </a:ext>
            </a:extLst>
          </p:cNvPr>
          <p:cNvCxnSpPr>
            <a:cxnSpLocks/>
          </p:cNvCxnSpPr>
          <p:nvPr/>
        </p:nvCxnSpPr>
        <p:spPr>
          <a:xfrm>
            <a:off x="6663022" y="2710111"/>
            <a:ext cx="25189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115386-FD9B-5BF4-F1A9-5A847C040C9F}"/>
              </a:ext>
            </a:extLst>
          </p:cNvPr>
          <p:cNvCxnSpPr>
            <a:cxnSpLocks/>
          </p:cNvCxnSpPr>
          <p:nvPr/>
        </p:nvCxnSpPr>
        <p:spPr>
          <a:xfrm>
            <a:off x="6663022" y="3976936"/>
            <a:ext cx="25189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829B745-484F-A4BB-FF6E-8E8C2C786C3D}"/>
              </a:ext>
            </a:extLst>
          </p:cNvPr>
          <p:cNvCxnSpPr>
            <a:cxnSpLocks/>
          </p:cNvCxnSpPr>
          <p:nvPr/>
        </p:nvCxnSpPr>
        <p:spPr>
          <a:xfrm>
            <a:off x="6663022" y="5094536"/>
            <a:ext cx="25189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7FD09C5-8865-883E-4C10-C19DCBAB982E}"/>
              </a:ext>
            </a:extLst>
          </p:cNvPr>
          <p:cNvSpPr txBox="1"/>
          <p:nvPr/>
        </p:nvSpPr>
        <p:spPr>
          <a:xfrm>
            <a:off x="4161664" y="1694005"/>
            <a:ext cx="242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Pompowanie </a:t>
            </a:r>
            <a:r>
              <a:rPr lang="pl-PL" b="1" dirty="0">
                <a:solidFill>
                  <a:srgbClr val="FF0000"/>
                </a:solidFill>
              </a:rPr>
              <a:t>120</a:t>
            </a:r>
            <a:r>
              <a:rPr lang="pl-PL" b="1" dirty="0">
                <a:solidFill>
                  <a:srgbClr val="00B0F0"/>
                </a:solidFill>
              </a:rPr>
              <a:t> m</a:t>
            </a:r>
            <a:r>
              <a:rPr lang="pl-PL" b="1" baseline="30000" dirty="0">
                <a:solidFill>
                  <a:srgbClr val="00B0F0"/>
                </a:solidFill>
              </a:rPr>
              <a:t>3</a:t>
            </a:r>
            <a:r>
              <a:rPr lang="pl-PL" b="1" dirty="0">
                <a:solidFill>
                  <a:srgbClr val="00B0F0"/>
                </a:solidFill>
              </a:rPr>
              <a:t>/h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37138A7-4372-D748-837A-5671276D08A7}"/>
              </a:ext>
            </a:extLst>
          </p:cNvPr>
          <p:cNvSpPr/>
          <p:nvPr/>
        </p:nvSpPr>
        <p:spPr>
          <a:xfrm>
            <a:off x="4036891" y="2404518"/>
            <a:ext cx="2607080" cy="10779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353B5E1-3214-C8F3-2192-5434EFF45ED6}"/>
              </a:ext>
            </a:extLst>
          </p:cNvPr>
          <p:cNvSpPr/>
          <p:nvPr/>
        </p:nvSpPr>
        <p:spPr>
          <a:xfrm>
            <a:off x="4036891" y="3483464"/>
            <a:ext cx="2607080" cy="49347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E780EF-9AD3-531E-C282-CF7BD3DF01EE}"/>
              </a:ext>
            </a:extLst>
          </p:cNvPr>
          <p:cNvCxnSpPr>
            <a:cxnSpLocks/>
          </p:cNvCxnSpPr>
          <p:nvPr/>
        </p:nvCxnSpPr>
        <p:spPr>
          <a:xfrm flipV="1">
            <a:off x="4526246" y="2195761"/>
            <a:ext cx="0" cy="181689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93DCEC87-864F-54D2-5ED6-BC40D15F02A9}"/>
              </a:ext>
            </a:extLst>
          </p:cNvPr>
          <p:cNvCxnSpPr>
            <a:cxnSpLocks/>
          </p:cNvCxnSpPr>
          <p:nvPr/>
        </p:nvCxnSpPr>
        <p:spPr>
          <a:xfrm flipV="1">
            <a:off x="6024847" y="2065983"/>
            <a:ext cx="0" cy="192047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306A6DBB-2E45-E272-ABDF-F9E7F114705E}"/>
              </a:ext>
            </a:extLst>
          </p:cNvPr>
          <p:cNvCxnSpPr>
            <a:cxnSpLocks/>
          </p:cNvCxnSpPr>
          <p:nvPr/>
        </p:nvCxnSpPr>
        <p:spPr>
          <a:xfrm>
            <a:off x="6663022" y="3482430"/>
            <a:ext cx="25189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552D1EE-600E-6990-8660-1B8448AAC51E}"/>
              </a:ext>
            </a:extLst>
          </p:cNvPr>
          <p:cNvSpPr txBox="1"/>
          <p:nvPr/>
        </p:nvSpPr>
        <p:spPr>
          <a:xfrm>
            <a:off x="8556084" y="1857256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p.t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42D7A16-BFD0-4178-FF34-AF78C01EBEBD}"/>
              </a:ext>
            </a:extLst>
          </p:cNvPr>
          <p:cNvSpPr txBox="1"/>
          <p:nvPr/>
        </p:nvSpPr>
        <p:spPr>
          <a:xfrm>
            <a:off x="8335802" y="2385100"/>
            <a:ext cx="124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2,0 m p.p.t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E63878D-F663-0AE8-B9F4-4B757FF304E4}"/>
              </a:ext>
            </a:extLst>
          </p:cNvPr>
          <p:cNvSpPr txBox="1"/>
          <p:nvPr/>
        </p:nvSpPr>
        <p:spPr>
          <a:xfrm>
            <a:off x="8427325" y="3103573"/>
            <a:ext cx="124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7,5 m p.p.t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403A9E3-5595-5193-B782-2FB7DDF5EC1C}"/>
              </a:ext>
            </a:extLst>
          </p:cNvPr>
          <p:cNvSpPr txBox="1"/>
          <p:nvPr/>
        </p:nvSpPr>
        <p:spPr>
          <a:xfrm>
            <a:off x="8410623" y="3612090"/>
            <a:ext cx="124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10 m p.p.t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1EAFA38-5E43-E962-65F1-A2644993B30A}"/>
              </a:ext>
            </a:extLst>
          </p:cNvPr>
          <p:cNvSpPr txBox="1"/>
          <p:nvPr/>
        </p:nvSpPr>
        <p:spPr>
          <a:xfrm>
            <a:off x="8447741" y="4725204"/>
            <a:ext cx="124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~24 m p.p.t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F036A900-446E-EF34-7F39-B6514685B745}"/>
              </a:ext>
            </a:extLst>
          </p:cNvPr>
          <p:cNvCxnSpPr>
            <a:cxnSpLocks/>
          </p:cNvCxnSpPr>
          <p:nvPr/>
        </p:nvCxnSpPr>
        <p:spPr>
          <a:xfrm flipV="1">
            <a:off x="4038884" y="2144962"/>
            <a:ext cx="0" cy="181689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1371D771-B5B5-898C-6D0D-391FC09FE249}"/>
              </a:ext>
            </a:extLst>
          </p:cNvPr>
          <p:cNvCxnSpPr>
            <a:cxnSpLocks/>
          </p:cNvCxnSpPr>
          <p:nvPr/>
        </p:nvCxnSpPr>
        <p:spPr>
          <a:xfrm flipV="1">
            <a:off x="6672547" y="2160042"/>
            <a:ext cx="0" cy="181689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41832B3-84C2-426A-0B3A-FF8AD68C2F81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1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Line 3">
            <a:extLst>
              <a:ext uri="{FF2B5EF4-FFF2-40B4-BE49-F238E27FC236}">
                <a16:creationId xmlns:a16="http://schemas.microsoft.com/office/drawing/2014/main" id="{18D9BBA3-56B6-133D-A51C-4E08C4495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2172D088-39F0-DA6B-F159-C142455D1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2268042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2">
            <a:extLst>
              <a:ext uri="{FF2B5EF4-FFF2-40B4-BE49-F238E27FC236}">
                <a16:creationId xmlns:a16="http://schemas.microsoft.com/office/drawing/2014/main" id="{BC7424D8-2D04-EA92-255A-3B951739C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335" y="974090"/>
            <a:ext cx="6677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99"/>
                </a:solidFill>
                <a:latin typeface="Calibri" panose="020F0502020204030204" pitchFamily="34" charset="0"/>
              </a:rPr>
              <a:t>Odcięcie zasilania wody gruntowej do wykopu (przepona pionowa)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7F2CDAF-F661-37D7-9A07-D8C26595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648" y="1556792"/>
            <a:ext cx="4891836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780CD8C-5FAA-9818-FDFB-AF9494630F0D}"/>
              </a:ext>
            </a:extLst>
          </p:cNvPr>
          <p:cNvSpPr/>
          <p:nvPr/>
        </p:nvSpPr>
        <p:spPr>
          <a:xfrm>
            <a:off x="2927648" y="5125493"/>
            <a:ext cx="4891836" cy="94297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A2E3AA40-6D5C-D983-0B2F-2D633FB9099C}"/>
              </a:ext>
            </a:extLst>
          </p:cNvPr>
          <p:cNvCxnSpPr>
            <a:cxnSpLocks/>
          </p:cNvCxnSpPr>
          <p:nvPr/>
        </p:nvCxnSpPr>
        <p:spPr>
          <a:xfrm>
            <a:off x="7672672" y="2186236"/>
            <a:ext cx="150930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F4ED3508-1C80-31DA-63C0-2723EA958551}"/>
              </a:ext>
            </a:extLst>
          </p:cNvPr>
          <p:cNvCxnSpPr>
            <a:cxnSpLocks/>
          </p:cNvCxnSpPr>
          <p:nvPr/>
        </p:nvCxnSpPr>
        <p:spPr>
          <a:xfrm>
            <a:off x="6663022" y="2710111"/>
            <a:ext cx="25189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ABEE8BE-2D0E-3852-22AB-51DD51F81428}"/>
              </a:ext>
            </a:extLst>
          </p:cNvPr>
          <p:cNvCxnSpPr>
            <a:cxnSpLocks/>
          </p:cNvCxnSpPr>
          <p:nvPr/>
        </p:nvCxnSpPr>
        <p:spPr>
          <a:xfrm>
            <a:off x="6663022" y="3976936"/>
            <a:ext cx="25189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56A376F-852B-A860-AAB3-081455BA97B7}"/>
              </a:ext>
            </a:extLst>
          </p:cNvPr>
          <p:cNvCxnSpPr>
            <a:cxnSpLocks/>
          </p:cNvCxnSpPr>
          <p:nvPr/>
        </p:nvCxnSpPr>
        <p:spPr>
          <a:xfrm>
            <a:off x="6663022" y="5094536"/>
            <a:ext cx="25189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A147648-3973-249F-8A03-AD6337EA4812}"/>
              </a:ext>
            </a:extLst>
          </p:cNvPr>
          <p:cNvSpPr txBox="1"/>
          <p:nvPr/>
        </p:nvSpPr>
        <p:spPr>
          <a:xfrm>
            <a:off x="4161664" y="1694005"/>
            <a:ext cx="238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Pompowanie </a:t>
            </a:r>
            <a:r>
              <a:rPr lang="pl-PL" b="1" dirty="0">
                <a:solidFill>
                  <a:srgbClr val="00B050"/>
                </a:solidFill>
              </a:rPr>
              <a:t>240 </a:t>
            </a:r>
            <a:r>
              <a:rPr lang="pl-PL" b="1" dirty="0">
                <a:solidFill>
                  <a:srgbClr val="00B0F0"/>
                </a:solidFill>
              </a:rPr>
              <a:t>m</a:t>
            </a:r>
            <a:r>
              <a:rPr lang="pl-PL" b="1" baseline="30000" dirty="0">
                <a:solidFill>
                  <a:srgbClr val="00B0F0"/>
                </a:solidFill>
              </a:rPr>
              <a:t>3</a:t>
            </a:r>
            <a:r>
              <a:rPr lang="pl-PL" b="1" dirty="0">
                <a:solidFill>
                  <a:srgbClr val="00B0F0"/>
                </a:solidFill>
              </a:rPr>
              <a:t>/h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8450F7-8115-2D80-0E8D-AEC1AC0E2F58}"/>
              </a:ext>
            </a:extLst>
          </p:cNvPr>
          <p:cNvSpPr/>
          <p:nvPr/>
        </p:nvSpPr>
        <p:spPr>
          <a:xfrm>
            <a:off x="4036891" y="2404518"/>
            <a:ext cx="2607080" cy="10779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0E2B4B1-72EA-FEDD-942B-76620B7E676B}"/>
              </a:ext>
            </a:extLst>
          </p:cNvPr>
          <p:cNvSpPr/>
          <p:nvPr/>
        </p:nvSpPr>
        <p:spPr>
          <a:xfrm>
            <a:off x="4036891" y="3483464"/>
            <a:ext cx="2607080" cy="16110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8F1A4AC-DEE9-9553-E13A-E4050367F9F4}"/>
              </a:ext>
            </a:extLst>
          </p:cNvPr>
          <p:cNvCxnSpPr>
            <a:cxnSpLocks/>
          </p:cNvCxnSpPr>
          <p:nvPr/>
        </p:nvCxnSpPr>
        <p:spPr>
          <a:xfrm flipV="1">
            <a:off x="4526246" y="2195761"/>
            <a:ext cx="0" cy="181689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DAF2E4AF-0223-85FE-2DA5-F74F753079D3}"/>
              </a:ext>
            </a:extLst>
          </p:cNvPr>
          <p:cNvCxnSpPr>
            <a:cxnSpLocks/>
          </p:cNvCxnSpPr>
          <p:nvPr/>
        </p:nvCxnSpPr>
        <p:spPr>
          <a:xfrm flipV="1">
            <a:off x="6024847" y="2065983"/>
            <a:ext cx="0" cy="192047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4D0B2184-C39E-2B8C-547B-815E81F5E820}"/>
              </a:ext>
            </a:extLst>
          </p:cNvPr>
          <p:cNvCxnSpPr>
            <a:cxnSpLocks/>
          </p:cNvCxnSpPr>
          <p:nvPr/>
        </p:nvCxnSpPr>
        <p:spPr>
          <a:xfrm>
            <a:off x="6663022" y="3482430"/>
            <a:ext cx="25189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BD25CBD-6CD4-D0EA-2DDE-5412F8F2D554}"/>
              </a:ext>
            </a:extLst>
          </p:cNvPr>
          <p:cNvSpPr txBox="1"/>
          <p:nvPr/>
        </p:nvSpPr>
        <p:spPr>
          <a:xfrm>
            <a:off x="8556084" y="1857256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p.t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A7D795B-F50F-21DB-120B-E918B5B1236D}"/>
              </a:ext>
            </a:extLst>
          </p:cNvPr>
          <p:cNvSpPr txBox="1"/>
          <p:nvPr/>
        </p:nvSpPr>
        <p:spPr>
          <a:xfrm>
            <a:off x="8335802" y="2385100"/>
            <a:ext cx="124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2,0 m p.p.t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2107C69-FB6C-3B7E-315E-0FD7204D7EEB}"/>
              </a:ext>
            </a:extLst>
          </p:cNvPr>
          <p:cNvSpPr txBox="1"/>
          <p:nvPr/>
        </p:nvSpPr>
        <p:spPr>
          <a:xfrm>
            <a:off x="8427325" y="3103573"/>
            <a:ext cx="124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7,2 m p.p.t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1A0420E-73E0-A518-68AA-1FA9B1A4F689}"/>
              </a:ext>
            </a:extLst>
          </p:cNvPr>
          <p:cNvSpPr txBox="1"/>
          <p:nvPr/>
        </p:nvSpPr>
        <p:spPr>
          <a:xfrm>
            <a:off x="8410623" y="3612090"/>
            <a:ext cx="124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10 m p.p.t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701589F-0189-95C3-2ED8-FA62E7BEDB04}"/>
              </a:ext>
            </a:extLst>
          </p:cNvPr>
          <p:cNvSpPr txBox="1"/>
          <p:nvPr/>
        </p:nvSpPr>
        <p:spPr>
          <a:xfrm>
            <a:off x="8447741" y="4725204"/>
            <a:ext cx="124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~24 m p.p.t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8EBB6516-AF6A-4466-48E8-96F07208B0DA}"/>
              </a:ext>
            </a:extLst>
          </p:cNvPr>
          <p:cNvCxnSpPr>
            <a:cxnSpLocks/>
          </p:cNvCxnSpPr>
          <p:nvPr/>
        </p:nvCxnSpPr>
        <p:spPr>
          <a:xfrm flipV="1">
            <a:off x="4038884" y="2160043"/>
            <a:ext cx="0" cy="182641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A22BB9B-F0CE-DD8E-C9C4-430461A8BBA3}"/>
              </a:ext>
            </a:extLst>
          </p:cNvPr>
          <p:cNvCxnSpPr>
            <a:cxnSpLocks/>
          </p:cNvCxnSpPr>
          <p:nvPr/>
        </p:nvCxnSpPr>
        <p:spPr>
          <a:xfrm flipH="1" flipV="1">
            <a:off x="6672548" y="2160042"/>
            <a:ext cx="18425" cy="181689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DB55EE69-83B6-A414-BEA0-B27743B16BC4}"/>
              </a:ext>
            </a:extLst>
          </p:cNvPr>
          <p:cNvCxnSpPr>
            <a:cxnSpLocks/>
          </p:cNvCxnSpPr>
          <p:nvPr/>
        </p:nvCxnSpPr>
        <p:spPr>
          <a:xfrm flipV="1">
            <a:off x="3970216" y="3712281"/>
            <a:ext cx="0" cy="1604605"/>
          </a:xfrm>
          <a:prstGeom prst="line">
            <a:avLst/>
          </a:prstGeom>
          <a:ln w="76200">
            <a:solidFill>
              <a:srgbClr val="0EF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56AFC8F7-CCFB-0120-A2F0-231D2EF3DAF9}"/>
              </a:ext>
            </a:extLst>
          </p:cNvPr>
          <p:cNvCxnSpPr>
            <a:cxnSpLocks/>
          </p:cNvCxnSpPr>
          <p:nvPr/>
        </p:nvCxnSpPr>
        <p:spPr>
          <a:xfrm flipV="1">
            <a:off x="6770566" y="3750381"/>
            <a:ext cx="0" cy="1604605"/>
          </a:xfrm>
          <a:prstGeom prst="line">
            <a:avLst/>
          </a:prstGeom>
          <a:ln w="76200">
            <a:solidFill>
              <a:srgbClr val="0EF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329C207-CF95-4EB1-A749-1518B0DDFDB7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1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Line 3">
            <a:extLst>
              <a:ext uri="{FF2B5EF4-FFF2-40B4-BE49-F238E27FC236}">
                <a16:creationId xmlns:a16="http://schemas.microsoft.com/office/drawing/2014/main" id="{336AACC9-8C75-05CB-9B28-EFB1B4FA4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15122D40-38E9-2007-DEF1-4E9A3034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3783020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20190822_092046">
            <a:extLst>
              <a:ext uri="{FF2B5EF4-FFF2-40B4-BE49-F238E27FC236}">
                <a16:creationId xmlns:a16="http://schemas.microsoft.com/office/drawing/2014/main" id="{FA219433-C407-D0BC-B2ED-53E3E86773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1462437"/>
            <a:ext cx="4698389" cy="35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IMG_20190822_092523">
            <a:extLst>
              <a:ext uri="{FF2B5EF4-FFF2-40B4-BE49-F238E27FC236}">
                <a16:creationId xmlns:a16="http://schemas.microsoft.com/office/drawing/2014/main" id="{98CB0673-D02E-9055-A7EB-CA345A6BCA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178" y="3302156"/>
            <a:ext cx="4431311" cy="332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714AB3D-4F1B-E9EB-7D47-8869ADC877F6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Przypadek 2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EDE4F6DF-FDE2-474A-F2B7-AB43A6959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E0B5F71-09A8-BCE5-9C21-7C6E9190D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417304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2">
            <a:extLst>
              <a:ext uri="{FF2B5EF4-FFF2-40B4-BE49-F238E27FC236}">
                <a16:creationId xmlns:a16="http://schemas.microsoft.com/office/drawing/2014/main" id="{69B4DEC6-8878-A144-01DE-CEF29EB51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1143001"/>
            <a:ext cx="1188132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Ustalanie geotechnicznych warunków </a:t>
            </a:r>
            <a:r>
              <a:rPr lang="pl-PL" alt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posadawiania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 polega na (cd.):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7) ocenie stateczności zboczy, skarp wykopów i nasypów;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8) wyborze metody wzmacniania podłoża gruntowego i stabilizacji zboczy, skarp wykopów i nasypów;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9) ocenie </a:t>
            </a:r>
            <a:r>
              <a:rPr lang="pl-PL" altLang="pl-PL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wzajemnego oddziaływania </a:t>
            </a:r>
            <a:r>
              <a:rPr lang="pl-PL" altLang="pl-PL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wód gruntowych </a:t>
            </a:r>
            <a:r>
              <a:rPr lang="pl-PL" altLang="pl-PL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i obiektu budowlanego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10) ocenie </a:t>
            </a:r>
            <a:r>
              <a:rPr lang="pl-PL" altLang="pl-PL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stopnia zanieczyszczenia podłoża gruntowego 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i doboru metody oczyszczania gruntów.</a:t>
            </a:r>
          </a:p>
        </p:txBody>
      </p:sp>
      <p:sp>
        <p:nvSpPr>
          <p:cNvPr id="3" name="Prostokąt 4">
            <a:extLst>
              <a:ext uri="{FF2B5EF4-FFF2-40B4-BE49-F238E27FC236}">
                <a16:creationId xmlns:a16="http://schemas.microsoft.com/office/drawing/2014/main" id="{5E79F636-9706-AE5D-6CA7-4903A9A9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9AD006CE-C4AA-77AC-3225-587EC8ED5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8E8FC6D-2E34-4AFD-5AA4-6DFCCD1C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199835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2C46D4A-B788-5AB6-4C92-41B97D04F0A7}"/>
              </a:ext>
            </a:extLst>
          </p:cNvPr>
          <p:cNvSpPr txBox="1"/>
          <p:nvPr/>
        </p:nvSpPr>
        <p:spPr>
          <a:xfrm>
            <a:off x="1631504" y="1052736"/>
            <a:ext cx="8928992" cy="406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Wytyczne zawarte w PFU jednoznacznie ustalają zakres prac projektowych, w tym: </a:t>
            </a:r>
            <a:endParaRPr lang="pl-PL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(1a) w punkcie 1.2.1 przedstawiono zapis: „…</a:t>
            </a:r>
            <a:r>
              <a:rPr lang="pl-PL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Zakres opracowań projektowych powinien być kompletny dla realizacji prawidłowego działania całości planowanej inwestycji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…”,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(1b) w punkcie 1.2.2 wśród wykazu wymaganych prac przygotowawczych i zakresie obsługi inwestycji wymieniono „</a:t>
            </a:r>
            <a:r>
              <a:rPr lang="pl-PL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Wykonanie dokumentacji badań podłoża gruntowego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(1c) w punkcie 1.2.4 dla projektu budowlanego zapisano: „…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budowlany obejmuje budowę wszystkich obiektów budowlanych i urządzeń technicznych, </a:t>
            </a:r>
            <a:r>
              <a:rPr lang="pl-PL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rozbiórkę istniejących obiektów i urządzeń 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oraz zagospodarowanie terenu własnego i niezbędne zmiany w zagospodarowaniu terenów przyległych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…”,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(1d) w punkcie 1.3.2 opisując stan istniejący terenu inwestycji zapisano: „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Na terenie tym istniały zabudowania zakładów mechanicznych </a:t>
            </a:r>
            <a:r>
              <a:rPr lang="pl-PL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Na działce wcześniej była zlokalizowana hala produkcyjna o prostokątnym obrysie, która została rozebrana…”,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DE32692-BD03-CCF2-D541-FF962AE82E49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Przypadek 2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C65EFE8D-596D-BF7C-29CC-E4D1B703D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D23401-70A6-3B29-1CE1-AE728DB09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2634312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C5F62BB-1009-0831-BE1A-58561C3D85EC}"/>
              </a:ext>
            </a:extLst>
          </p:cNvPr>
          <p:cNvSpPr txBox="1"/>
          <p:nvPr/>
        </p:nvSpPr>
        <p:spPr>
          <a:xfrm>
            <a:off x="1580272" y="1196753"/>
            <a:ext cx="8980225" cy="3534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Wytyczne zawarte w PFU jednoznacznie ustalają zakres prac projektowych, w tym: </a:t>
            </a:r>
            <a:endParaRPr lang="pl-PL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(1e) w punkcie 1.3.3 dla istniejącej infrastruktury technicznej zapisano: „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Do terenu dochodzi szereg starych nieczynnych przyłączy, w tym kanalizacyjnych, szczególnie od strony południowej. Na terenie własnym inwestycji </a:t>
            </a:r>
            <a:r>
              <a:rPr lang="pl-PL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należy spodziewać się poniżej poziomu terenu pozostałości obiektów budowlanych takich jak fundamenty oraz elementy infrastruktury technicznej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Należy się też </a:t>
            </a:r>
            <a:r>
              <a:rPr lang="pl-PL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spodziewać nieregularnych nasypów niebudowlanych o zróżnicowanej głębokości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(1f) w punkcie 2.2.1 przygotowanie terenu budowy: „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Żadne elementy obecnego zagospodarowania terenu przeznaczone do demontażu lub rozbiórki nie podlegają wykorzystaniu. Wszystkie zdemontowane elementy i materiały należy natychmiast wywieźć z terenu budowy, a materiały szkodliwe zutylizować…”.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0DECA5B-0D4B-7D9D-8E50-0B004D4FCFC4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Przypadek 2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794EFBE7-9516-758B-4B58-2991AD87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6D3E311-BA32-AEFD-2E1A-D44BB806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1022091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7D1785C-C1EE-E424-9334-16634695548E}"/>
              </a:ext>
            </a:extLst>
          </p:cNvPr>
          <p:cNvSpPr txBox="1"/>
          <p:nvPr/>
        </p:nvSpPr>
        <p:spPr>
          <a:xfrm>
            <a:off x="1536668" y="1018452"/>
            <a:ext cx="9023829" cy="5506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  <a:tabLst>
                <a:tab pos="1252538" algn="l"/>
              </a:tabLst>
            </a:pP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Budowlany </a:t>
            </a:r>
            <a:r>
              <a:rPr lang="pl-PL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 I 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zawiera uzgodnienia i załączniki. Jednym z elementów tego tomu projektu jest opracowana przez XXX „</a:t>
            </a:r>
            <a:r>
              <a:rPr lang="pl-PL" b="1" i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Opinia geotechniczna z dokumentacją badań podłoża gruntowego do projektu xxx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W charakterystyce terenu badań zapisano: </a:t>
            </a:r>
            <a:endParaRPr lang="pl-PL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(2a) „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Teren inwestycji wchodził w skład Zakładów </a:t>
            </a:r>
            <a:r>
              <a:rPr lang="pl-PL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w miejscu projektowanego przedszkola znajdowała się jedna z hal tych zakładów. W zdecydowanej większości terenu przeznaczonego pod inwestycję pokrywa posadzka dawnej hali…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(2b) w punkcie 6 tej opinii ustalono geotechniczne warunki posadowienia jako 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proste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jednocześnie zapisano: „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pl-PL" b="1" i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Nasypy niebudowlane należy usunąć spod posadzki obiektu i zastąpić zagęszczona pospółką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Konieczność wymian nasypów wystąpić także w wykopach pod fundamenty. Dotyczy to wschodniego narożnika projektowanego budynku. Miąższość gruntów wymagających usunięcia wyniesie od 0,7 m do około 2,5 m a średnią wartość miąższości gruntów wymiany szacuje się na 1,6 m. </a:t>
            </a:r>
            <a:r>
              <a:rPr lang="pl-PL" b="1" i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Wykopy fundamentowe pod budynek zaleca się zasypać gliną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(2c) w opinii geotechnicznej we wstępie określono, że: „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…Projektowany obiekt zalicza się do </a:t>
            </a:r>
            <a:r>
              <a:rPr lang="pl-PL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pierwszej kategorii geotechnicznej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3823F31-208B-87CC-5EB3-A2A99D340B28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Przypadek 2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93328E64-65FA-7409-5FFC-861075774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537A17-36A2-D999-A8A3-5534C196A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182246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C6919BE-ED97-29FC-CDF8-D70645766BB0}"/>
              </a:ext>
            </a:extLst>
          </p:cNvPr>
          <p:cNvSpPr txBox="1"/>
          <p:nvPr/>
        </p:nvSpPr>
        <p:spPr>
          <a:xfrm>
            <a:off x="1631504" y="1148552"/>
            <a:ext cx="8999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Budowlany </a:t>
            </a:r>
            <a:r>
              <a:rPr lang="pl-PL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 V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branża konstrukcji. Autorzy tego dokumentu znając opinię geotechniczna określili: 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(3a) „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Warunki geotechniczne w rejonie posadowienia budynku przedszkola określono jako proste. </a:t>
            </a:r>
            <a:r>
              <a:rPr lang="pl-PL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Kategoria geotechniczna II (druga)</a:t>
            </a:r>
            <a:r>
              <a:rPr lang="pl-PL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C35F00E-A780-F55D-40D5-BC7417D46796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Przypadek 2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ED731228-5ACD-77C4-8F2C-D35C08100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FE7960-1C25-DFDF-6C38-735EC4A2A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1091499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46E32E4-5C70-FF43-2320-984816D80D8D}"/>
              </a:ext>
            </a:extLst>
          </p:cNvPr>
          <p:cNvSpPr txBox="1"/>
          <p:nvPr/>
        </p:nvSpPr>
        <p:spPr>
          <a:xfrm>
            <a:off x="1631505" y="1279402"/>
            <a:ext cx="9036496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W Projekcie Budowlanym w tomie I przyjęto pierwszą (2c) natomiast w tomie V drugą kategorię geotechniczną (3a) – jest to 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istotna nieścisłość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dokumentacji projektowej.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W naszej ocenie prawidłowym byłoby przyjęcie dla projektowanego budynku przedszkola </a:t>
            </a:r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drugiej kategorii geotechnicznej w złożonych warunkach gruntowych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Nie przyjęcie drugiej kategorii geotechnicznej przy złożonych warunkach gruntowych skutkowało niewystarczającym zakresem rozpoznania podłoża gruntowego pod kątem posadowienia projektowanego budynku.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Generalny Wykonawca zgodnie z zapisami PFU miał za zadanie zapewnić dokumentację projektową kompletną dla potrzeb realizacji inwestycji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(1a), w tym zapewnić właściwe i pełne rozpoznanie podłożą gruntowego (1b) oraz usunąć nasypy niekontrolowane  i pozostałości po poprzedniej zabudowie terenu (1c, 1d, 1e) a pozyskane materiały usunąć z terenu budowy (1f). Występowanie pozostałości po zakładach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potwierdzono również w opinii geotechnicznej, zawartej w tomie I Projektu Budowlanego (2a)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06C06AB-BCDE-F6F3-C161-D9A232DD702F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Przypadek 2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18B647DE-9EA3-2E44-8A88-97528155B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5ECBF4-7D34-3A74-B136-5CBA96BD6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2273122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917F0E9-3969-732C-BFF1-11E6743B31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61" y="1082119"/>
            <a:ext cx="4685495" cy="273630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0EE03A-7313-C1D3-DBF3-B7A04AD43070}"/>
              </a:ext>
            </a:extLst>
          </p:cNvPr>
          <p:cNvSpPr txBox="1"/>
          <p:nvPr/>
        </p:nvSpPr>
        <p:spPr>
          <a:xfrm>
            <a:off x="6888088" y="1140843"/>
            <a:ext cx="3024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ściana zewnętrzna – widok od frontu budynku (strona południowa)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B771D0B-3EDB-A9CF-F919-E2C3C07B13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36" y="4043940"/>
            <a:ext cx="4709340" cy="276943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92FDFFD-6499-D2F9-6981-4D6F065310A6}"/>
              </a:ext>
            </a:extLst>
          </p:cNvPr>
          <p:cNvSpPr txBox="1"/>
          <p:nvPr/>
        </p:nvSpPr>
        <p:spPr>
          <a:xfrm>
            <a:off x="1631504" y="4180205"/>
            <a:ext cx="3384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ściana zewnętrzna – widok od tyłu budynku (strona północna)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2388B5-0730-6EE4-F6BA-D5847B474A29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FF9900"/>
                </a:solidFill>
                <a:latin typeface="Calibri" panose="020F0502020204030204" pitchFamily="34" charset="0"/>
              </a:rPr>
              <a:t>Przypadek 3a</a:t>
            </a:r>
            <a:endParaRPr lang="pl-PL" sz="2400" dirty="0">
              <a:solidFill>
                <a:srgbClr val="FF9900"/>
              </a:solidFill>
            </a:endParaRP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143FD648-BCF1-A1D5-CED3-853EFEC18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7116DE6-5EE5-F201-AD86-C55E60A49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2139918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2388B5-0730-6EE4-F6BA-D5847B474A29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FF9900"/>
                </a:solidFill>
                <a:latin typeface="Calibri" panose="020F0502020204030204" pitchFamily="34" charset="0"/>
              </a:rPr>
              <a:t>Przypadek 3a</a:t>
            </a:r>
            <a:endParaRPr lang="pl-PL" sz="2400" dirty="0">
              <a:solidFill>
                <a:srgbClr val="FF9900"/>
              </a:solidFill>
            </a:endParaRP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143FD648-BCF1-A1D5-CED3-853EFEC18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7116DE6-5EE5-F201-AD86-C55E60A49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701C8C2-137C-4779-E04B-9708CA15BF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1236472"/>
            <a:ext cx="4039164" cy="538555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40BCAD3-49F6-BC23-6F1E-6DC2BDF344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80" y="1205644"/>
            <a:ext cx="4039164" cy="53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2388B5-0730-6EE4-F6BA-D5847B474A29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FF9900"/>
                </a:solidFill>
                <a:latin typeface="Calibri" panose="020F0502020204030204" pitchFamily="34" charset="0"/>
              </a:rPr>
              <a:t>Przypadek 3a</a:t>
            </a:r>
            <a:endParaRPr lang="pl-PL" sz="2400" dirty="0">
              <a:solidFill>
                <a:srgbClr val="FF9900"/>
              </a:solidFill>
            </a:endParaRP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143FD648-BCF1-A1D5-CED3-853EFEC18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7116DE6-5EE5-F201-AD86-C55E60A49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882305-B55A-FB9E-05AF-50F1A590A3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236471"/>
            <a:ext cx="3912644" cy="521685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10D4A8-C283-00D5-8EC0-51F010941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73" t="34818" r="53062" b="38956"/>
          <a:stretch/>
        </p:blipFill>
        <p:spPr>
          <a:xfrm>
            <a:off x="6168008" y="985877"/>
            <a:ext cx="3600400" cy="4886246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5C1FA3C-9A57-73E9-52BB-AB6D9071E951}"/>
              </a:ext>
            </a:extLst>
          </p:cNvPr>
          <p:cNvCxnSpPr/>
          <p:nvPr/>
        </p:nvCxnSpPr>
        <p:spPr>
          <a:xfrm>
            <a:off x="1671842" y="4293096"/>
            <a:ext cx="5504278" cy="43204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190E9031-AF81-67D9-6C8C-5F0C2E03489B}"/>
              </a:ext>
            </a:extLst>
          </p:cNvPr>
          <p:cNvCxnSpPr>
            <a:cxnSpLocks/>
          </p:cNvCxnSpPr>
          <p:nvPr/>
        </p:nvCxnSpPr>
        <p:spPr>
          <a:xfrm flipV="1">
            <a:off x="1991544" y="2564904"/>
            <a:ext cx="5616624" cy="9347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89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052D2B-77EC-81D8-3053-6D7D7C2B1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41" y="207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4337" name="Picture 1">
            <a:extLst>
              <a:ext uri="{FF2B5EF4-FFF2-40B4-BE49-F238E27FC236}">
                <a16:creationId xmlns:a16="http://schemas.microsoft.com/office/drawing/2014/main" id="{556DD69B-E4FF-9452-A1CF-734C1562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5" y="1124743"/>
            <a:ext cx="4991519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2A3B990-93DC-BBE9-B1B0-647B3860A9EC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FF9900"/>
                </a:solidFill>
                <a:latin typeface="Calibri" panose="020F0502020204030204" pitchFamily="34" charset="0"/>
              </a:rPr>
              <a:t>Przypadek 3a</a:t>
            </a:r>
            <a:endParaRPr lang="pl-PL" sz="2400" dirty="0">
              <a:solidFill>
                <a:srgbClr val="FF9900"/>
              </a:solidFill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45E2A4A0-A1FE-C715-641D-090C745D5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5A67A3D-29E2-A019-F494-014FD9383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7CB75F5-62EB-2931-6F28-9C49CA3540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88" y="3577595"/>
            <a:ext cx="7224280" cy="32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60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6289AE3-82BC-DEAE-08B1-5EE96B9A7E47}"/>
              </a:ext>
            </a:extLst>
          </p:cNvPr>
          <p:cNvSpPr txBox="1"/>
          <p:nvPr/>
        </p:nvSpPr>
        <p:spPr>
          <a:xfrm>
            <a:off x="1631504" y="1052736"/>
            <a:ext cx="896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Budynek został zlokalizowany </a:t>
            </a:r>
            <a:r>
              <a:rPr lang="pl-PL" b="1" dirty="0">
                <a:solidFill>
                  <a:srgbClr val="FF0000"/>
                </a:solidFill>
              </a:rPr>
              <a:t>na podłożu gruntowym niestabilnym </a:t>
            </a:r>
            <a:r>
              <a:rPr lang="pl-PL" dirty="0"/>
              <a:t>– w szczególności w jego środkowej części. W związku z tym posadowiono go na płycie fundamentowej podwójnie „załamane” na różnych poziomach. Ta „skokowa” zmiana głębokości posadowienia fundamentu następuje (zgodnie z dokumentacją rysunkową): </a:t>
            </a:r>
          </a:p>
          <a:p>
            <a:pPr algn="just"/>
            <a:r>
              <a:rPr lang="pl-PL" dirty="0"/>
              <a:t>• pomiędzy nawą boczną od strony zachodniej (głębokość posadowienia: -6,08 m) i nawą środkową (głębokość posadowienia: -4,88 m) – w konstrukcyjnej osi „3”,</a:t>
            </a:r>
          </a:p>
          <a:p>
            <a:pPr algn="just"/>
            <a:r>
              <a:rPr lang="pl-PL" dirty="0"/>
              <a:t>• pomiędzy nawą boczną od strony wschodniej (głębokość posadowienia: -6,08 m) i nawą środkową (głębokość posadowienia: -4,88 m) – w konstrukcyjnej osi „12”.</a:t>
            </a:r>
          </a:p>
        </p:txBody>
      </p:sp>
      <p:pic>
        <p:nvPicPr>
          <p:cNvPr id="17410" name="Obraz 5">
            <a:extLst>
              <a:ext uri="{FF2B5EF4-FFF2-40B4-BE49-F238E27FC236}">
                <a16:creationId xmlns:a16="http://schemas.microsoft.com/office/drawing/2014/main" id="{DFCE8129-288B-F755-7077-8C39515BB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92" y="3611148"/>
            <a:ext cx="3528392" cy="29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Obraz 6">
            <a:extLst>
              <a:ext uri="{FF2B5EF4-FFF2-40B4-BE49-F238E27FC236}">
                <a16:creationId xmlns:a16="http://schemas.microsoft.com/office/drawing/2014/main" id="{2784D81F-D663-199B-E57E-634E3792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6" y="3874310"/>
            <a:ext cx="3056658" cy="2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B4B79BA-3A74-21F8-4DFE-A6E0EE00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26AAB-DE62-68C3-AAD8-B4076317C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38052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3D523-325D-766B-F2CF-2ACE5130C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168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7B4D39-EDB3-A54C-5ACF-36C2726E1B18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FF9900"/>
                </a:solidFill>
                <a:latin typeface="Calibri" panose="020F0502020204030204" pitchFamily="34" charset="0"/>
              </a:rPr>
              <a:t>Przypadek 3a</a:t>
            </a:r>
            <a:endParaRPr lang="pl-PL" sz="2400" dirty="0">
              <a:solidFill>
                <a:srgbClr val="FF9900"/>
              </a:solidFill>
            </a:endParaRP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56895E61-C065-C9AE-607C-451E1CCA9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8C1D7FD-158E-5693-914F-BED05F690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19256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7197CA8-38C8-2D65-2301-D279C2BBF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2971801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Dokumentacja geotechniczna uzyskiwana na podstawie badań </a:t>
            </a:r>
            <a:r>
              <a:rPr lang="pl-PL" altLang="pl-PL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zawiera informacje o: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właściwościach, cechach wytrzymałościowych i  odkształcalności gruntu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poziomie wód gruntowych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stateczności wykopów i nasypów</a:t>
            </a:r>
          </a:p>
        </p:txBody>
      </p:sp>
      <p:sp>
        <p:nvSpPr>
          <p:cNvPr id="3" name="Prostokąt 1">
            <a:extLst>
              <a:ext uri="{FF2B5EF4-FFF2-40B4-BE49-F238E27FC236}">
                <a16:creationId xmlns:a16="http://schemas.microsoft.com/office/drawing/2014/main" id="{D872FF7E-8CC1-8D4F-090C-CD235791E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9" y="1143000"/>
            <a:ext cx="8734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Zakres badań polowych oraz wymaganą ich dokumentację ustala: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TRANSPORTU, BUDOWNICTWA I GOSPODARKI MORSKIEJ </a:t>
            </a: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z dnia 25 kwietnia 2012 r. </a:t>
            </a:r>
            <a:r>
              <a:rPr lang="pl-PL" altLang="pl-PL" sz="2000" i="1">
                <a:solidFill>
                  <a:srgbClr val="000000"/>
                </a:solidFill>
                <a:latin typeface="Calibri" panose="020F0502020204030204" pitchFamily="34" charset="0"/>
              </a:rPr>
              <a:t>W sprawie ustalania geotechnicznych warunków posadawiania obiektów budowlanych</a:t>
            </a:r>
          </a:p>
        </p:txBody>
      </p:sp>
      <p:sp>
        <p:nvSpPr>
          <p:cNvPr id="5" name="Prostokąt 2">
            <a:extLst>
              <a:ext uri="{FF2B5EF4-FFF2-40B4-BE49-F238E27FC236}">
                <a16:creationId xmlns:a16="http://schemas.microsoft.com/office/drawing/2014/main" id="{DC6ACCB8-BA3C-1C03-5380-9B4871C32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9" y="4605339"/>
            <a:ext cx="8823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i="1">
                <a:solidFill>
                  <a:srgbClr val="000000"/>
                </a:solidFill>
                <a:latin typeface="Calibri" panose="020F0502020204030204" pitchFamily="34" charset="0"/>
              </a:rPr>
              <a:t>Geotechniczne warunki posadowienia</a:t>
            </a: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 (zakres) przedstawia się w formie: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1) opinii geotechnicznej;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2) dokumentacji badań podłoża gruntowego;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3) projektu geotechnicznego.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W zależności od </a:t>
            </a:r>
            <a:r>
              <a:rPr lang="pl-PL" altLang="pl-PL" sz="2000" b="1" i="1">
                <a:solidFill>
                  <a:srgbClr val="00B050"/>
                </a:solidFill>
                <a:latin typeface="Calibri" panose="020F0502020204030204" pitchFamily="34" charset="0"/>
              </a:rPr>
              <a:t>KATEGORII GEOTECHNICZNEJ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rostokąt 1">
            <a:extLst>
              <a:ext uri="{FF2B5EF4-FFF2-40B4-BE49-F238E27FC236}">
                <a16:creationId xmlns:a16="http://schemas.microsoft.com/office/drawing/2014/main" id="{40764A28-655F-D3F3-6291-8016B2B7B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43A44767-A134-CA9D-0D18-E9B968854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530079C-1FE3-6485-C20B-45AB16BE0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1697465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A8DB809-2FCD-DBA0-7463-73E35866A5ED}"/>
              </a:ext>
            </a:extLst>
          </p:cNvPr>
          <p:cNvSpPr txBox="1"/>
          <p:nvPr/>
        </p:nvSpPr>
        <p:spPr>
          <a:xfrm>
            <a:off x="1631504" y="1052736"/>
            <a:ext cx="9001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Układ konstrukcyjny budynku składa się z zestawionych ze sobą dwóch ram typu H ze wspornikiem korytarzowym (ramy żelbetowe w układzie poprzeczny o rozpiętości: 6,0 m + 1,5 m) w rozstawie co 6 m zakończone uzupełniającymi stalowymi ustrojami. W osiach konstrukcyjnych „8” i „9” ramy te są zdublowane – tworzą dylatację konstrukcyjną budynku. Poniżej przedstawiono wyciąg z dokumentacji rysunkowej rzutu fundamentu w omawianym obszarze osi „8” i „9”.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B810BA-EA11-A7B0-0593-BEEE918AFD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784" y="3140969"/>
            <a:ext cx="3744416" cy="350424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42DBB91-9123-78C6-9EDA-668F20CF33FD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FF9900"/>
                </a:solidFill>
                <a:latin typeface="Calibri" panose="020F0502020204030204" pitchFamily="34" charset="0"/>
              </a:rPr>
              <a:t>Przypadek 3a</a:t>
            </a:r>
            <a:endParaRPr lang="pl-PL" sz="2400" dirty="0">
              <a:solidFill>
                <a:srgbClr val="FF9900"/>
              </a:solidFill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B4F7D8C-A8AC-6250-2292-1E71D9016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8373FDE-8768-0472-5D7F-0C7E9A28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3644259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8FC938-C95D-93B8-CDBB-0F93AC3AE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41" y="1241165"/>
            <a:ext cx="5114328" cy="3744416"/>
          </a:xfrm>
          <a:prstGeom prst="rect">
            <a:avLst/>
          </a:prstGeom>
        </p:spPr>
      </p:pic>
      <p:sp>
        <p:nvSpPr>
          <p:cNvPr id="2" name="Line 3">
            <a:extLst>
              <a:ext uri="{FF2B5EF4-FFF2-40B4-BE49-F238E27FC236}">
                <a16:creationId xmlns:a16="http://schemas.microsoft.com/office/drawing/2014/main" id="{831B2F20-2F0B-6E7B-894D-D2433ED2B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3D3C8F-8EB0-7490-4F5F-C5906089A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pic>
        <p:nvPicPr>
          <p:cNvPr id="7" name="Obraz 6" descr="Obraz zawierający podłoże, wewnątrz, budynek&#10;&#10;Opis wygenerowany automatycznie">
            <a:extLst>
              <a:ext uri="{FF2B5EF4-FFF2-40B4-BE49-F238E27FC236}">
                <a16:creationId xmlns:a16="http://schemas.microsoft.com/office/drawing/2014/main" id="{F4F86A2E-3966-D12B-33BF-0F3B9685C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564904"/>
            <a:ext cx="4834958" cy="362621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E087EF-7587-96E5-0E69-5C6BF9F0F30D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Przypadek 3b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5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634BB91-4BB2-A464-662E-F35C0FFAEA8A}"/>
              </a:ext>
            </a:extLst>
          </p:cNvPr>
          <p:cNvSpPr txBox="1"/>
          <p:nvPr/>
        </p:nvSpPr>
        <p:spPr>
          <a:xfrm>
            <a:off x="551384" y="1170376"/>
            <a:ext cx="72728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celu dokładnego określenia rodzaju i stanu gruntów w podłożu bezpośrednio pod fundamentem wykonano jego odkrywkę, a następnie otwór badawczy. Pobrano trzy próbki gruntów do badań laboratoryjnych, pierwszą (1) na głębokości 0,2 m </a:t>
            </a:r>
            <a:r>
              <a:rPr lang="pl-PL" dirty="0" err="1"/>
              <a:t>p.p.p</a:t>
            </a:r>
            <a:r>
              <a:rPr lang="pl-PL" dirty="0"/>
              <a:t>, drugą (2) na głębokości 1,2 m </a:t>
            </a:r>
            <a:r>
              <a:rPr lang="pl-PL" dirty="0" err="1"/>
              <a:t>p.p.p</a:t>
            </a:r>
            <a:r>
              <a:rPr lang="pl-PL" dirty="0"/>
              <a:t>. oraz trzecią (3) na głębokości 1,5 m </a:t>
            </a:r>
            <a:r>
              <a:rPr lang="pl-PL" dirty="0" err="1"/>
              <a:t>p.p.p</a:t>
            </a:r>
            <a:r>
              <a:rPr lang="pl-PL" dirty="0"/>
              <a:t>.. W pierwszej kolejności wykonano oznaczenie zawartości frakcji organicznych, uzyskano następujące wyniki:</a:t>
            </a:r>
          </a:p>
          <a:p>
            <a:pPr algn="just"/>
            <a:r>
              <a:rPr lang="pl-PL" dirty="0"/>
              <a:t>- próbka (1) </a:t>
            </a:r>
            <a:r>
              <a:rPr lang="pl-PL" dirty="0" err="1"/>
              <a:t>I</a:t>
            </a:r>
            <a:r>
              <a:rPr lang="pl-PL" baseline="-25000" dirty="0" err="1"/>
              <a:t>om</a:t>
            </a:r>
            <a:r>
              <a:rPr lang="pl-PL" dirty="0"/>
              <a:t> = 15,6 %,</a:t>
            </a:r>
          </a:p>
          <a:p>
            <a:pPr algn="just"/>
            <a:r>
              <a:rPr lang="pl-PL" dirty="0"/>
              <a:t>- próbka (2) </a:t>
            </a:r>
            <a:r>
              <a:rPr lang="pl-PL" dirty="0" err="1"/>
              <a:t>I</a:t>
            </a:r>
            <a:r>
              <a:rPr lang="pl-PL" baseline="-25000" dirty="0" err="1"/>
              <a:t>om</a:t>
            </a:r>
            <a:r>
              <a:rPr lang="pl-PL" dirty="0"/>
              <a:t> = 12,3 %, </a:t>
            </a:r>
          </a:p>
          <a:p>
            <a:pPr algn="just"/>
            <a:r>
              <a:rPr lang="pl-PL" dirty="0"/>
              <a:t>- próbka (3) </a:t>
            </a:r>
            <a:r>
              <a:rPr lang="pl-PL" dirty="0" err="1"/>
              <a:t>I</a:t>
            </a:r>
            <a:r>
              <a:rPr lang="pl-PL" baseline="-25000" dirty="0" err="1"/>
              <a:t>om</a:t>
            </a:r>
            <a:r>
              <a:rPr lang="pl-PL" dirty="0"/>
              <a:t> = 1,6 %,</a:t>
            </a:r>
          </a:p>
          <a:p>
            <a:pPr algn="just"/>
            <a:r>
              <a:rPr lang="pl-PL" dirty="0"/>
              <a:t>stąd jednoznacznie wynika, że przedmiotowy budynek od strony budynku nr 5 posadowiony jest bezpośrednio na warstwie namułów. Gruntu tego typu </a:t>
            </a:r>
            <a:r>
              <a:rPr lang="pl-PL" dirty="0">
                <a:solidFill>
                  <a:srgbClr val="FF0000"/>
                </a:solidFill>
              </a:rPr>
              <a:t>nie nadają się do posadowienia bezpośredniego</a:t>
            </a:r>
            <a:r>
              <a:rPr lang="pl-PL" dirty="0"/>
              <a:t>, zwłaszcza że grubość warstwy nienośnej wynosi około 1,5 m.</a:t>
            </a: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8234DE9C-30D0-35F0-8258-2798B24B5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55EB735-4F0B-2E15-C768-67F1BC8BE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9A26D08-EC24-1FCA-CB88-EF878B35D7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208" y="1320852"/>
            <a:ext cx="4117385" cy="548984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BD8CE13-133A-683D-9150-03AD1D112821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Przypadek 3b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87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F361355-2F23-AAB9-737E-298100B160B6}"/>
              </a:ext>
            </a:extLst>
          </p:cNvPr>
          <p:cNvSpPr txBox="1"/>
          <p:nvPr/>
        </p:nvSpPr>
        <p:spPr>
          <a:xfrm>
            <a:off x="1631504" y="1052737"/>
            <a:ext cx="885698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ekspertyzie z 2015 r. zaproponowano dwie metody, pierwsza polegająca na zastosowaniu </a:t>
            </a:r>
            <a:r>
              <a:rPr lang="pl-PL" dirty="0" err="1">
                <a:solidFill>
                  <a:srgbClr val="00B050"/>
                </a:solidFill>
              </a:rPr>
              <a:t>mikropali</a:t>
            </a:r>
            <a:r>
              <a:rPr lang="pl-PL" dirty="0"/>
              <a:t> oraz druga z wykorzystaniem technologii </a:t>
            </a:r>
            <a:r>
              <a:rPr lang="pl-PL" dirty="0" err="1">
                <a:solidFill>
                  <a:srgbClr val="00B0F0"/>
                </a:solidFill>
              </a:rPr>
              <a:t>jet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 err="1">
                <a:solidFill>
                  <a:srgbClr val="00B0F0"/>
                </a:solidFill>
              </a:rPr>
              <a:t>grounding</a:t>
            </a:r>
            <a:r>
              <a:rPr lang="pl-PL" dirty="0"/>
              <a:t>. </a:t>
            </a:r>
          </a:p>
          <a:p>
            <a:pPr algn="just"/>
            <a:r>
              <a:rPr lang="pl-PL" dirty="0"/>
              <a:t>W przypadku pierwszej z nich wykonanie „kozłów” z </a:t>
            </a:r>
            <a:r>
              <a:rPr lang="pl-PL" dirty="0" err="1"/>
              <a:t>mikropali</a:t>
            </a:r>
            <a:r>
              <a:rPr lang="pl-PL" dirty="0"/>
              <a:t> wymagałoby odsłonięcia fundamentu oraz oczepu fundamentu. Takie rozwiązanie byłoby obarczone </a:t>
            </a:r>
            <a:r>
              <a:rPr lang="pl-PL" b="1" dirty="0">
                <a:solidFill>
                  <a:srgbClr val="FF0000"/>
                </a:solidFill>
              </a:rPr>
              <a:t>dużym ryzykiem </a:t>
            </a:r>
            <a:r>
              <a:rPr lang="pl-PL" dirty="0"/>
              <a:t>ze względu na obecny stan konstrukcji nośnej.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Drugie rozwiązanie w postaci iniekcji </a:t>
            </a:r>
            <a:r>
              <a:rPr lang="pl-PL" dirty="0" err="1"/>
              <a:t>jet</a:t>
            </a:r>
            <a:r>
              <a:rPr lang="pl-PL" dirty="0"/>
              <a:t> </a:t>
            </a:r>
            <a:r>
              <a:rPr lang="pl-PL" dirty="0" err="1"/>
              <a:t>grounding</a:t>
            </a:r>
            <a:r>
              <a:rPr lang="pl-PL" dirty="0"/>
              <a:t> byłoby bardziej korzystne ze względu na możliwość wykonywania kolejnych kolumn bez odsłaniania fundamentu. W tym miejscu należy jednak podkreślić, że technologia ta wiąże się z wprowadzeniem dużej ilości wody (w zaczynie cementowym) w podłoże gruntowe co w początkowej fazie </a:t>
            </a:r>
            <a:r>
              <a:rPr lang="pl-PL" b="1" dirty="0">
                <a:solidFill>
                  <a:srgbClr val="FF0000"/>
                </a:solidFill>
              </a:rPr>
              <a:t>powoduje dodatkowe osiadania</a:t>
            </a:r>
            <a:r>
              <a:rPr lang="pl-PL" dirty="0"/>
              <a:t>. Osiadania te przy istniejących uszkodzeniach również mogłyby doprowadzić do lokalnego zniszczenia elementów konstrukcji nośnej budynku. W wypadku wzmacniania tą metodą konieczne byłoby wykonanie dodatkowych, tymczasowych konstrukcji wsporczych. </a:t>
            </a: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78F82D43-6861-0FCB-A748-77A7F7203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B7B6-4C09-7338-D9F0-B851B4080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C93AA98-A793-1529-47C0-D43AAE93E81B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Przypadek 3b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16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A49253F-1949-8A3F-7941-80DD3E4457B7}"/>
              </a:ext>
            </a:extLst>
          </p:cNvPr>
          <p:cNvSpPr txBox="1"/>
          <p:nvPr/>
        </p:nvSpPr>
        <p:spPr>
          <a:xfrm>
            <a:off x="1631504" y="1181066"/>
            <a:ext cx="892899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kosztach remontu budynku należy uwzględnić zarówno koszt wzmocnienia posadowienia jak również koszt robót remontowych wewnątrz budynku z uwzględnieniem jego wieku (t =72 lata), trwałości (T  120 lat) i stanu technicznego jego utrzymania (dobry). Stopień technicznego zużycia </a:t>
            </a:r>
            <a:r>
              <a:rPr lang="pl-PL" dirty="0" err="1"/>
              <a:t>Sz</a:t>
            </a:r>
            <a:r>
              <a:rPr lang="pl-PL" dirty="0"/>
              <a:t> tego obiektu wyznaczony metodą czasową z teorii eksploatacji obiektów budowlanych wynosi: </a:t>
            </a:r>
            <a:r>
              <a:rPr lang="pl-PL" dirty="0" err="1"/>
              <a:t>Sz</a:t>
            </a:r>
            <a:r>
              <a:rPr lang="pl-PL" dirty="0"/>
              <a:t> = t(</a:t>
            </a:r>
            <a:r>
              <a:rPr lang="pl-PL" dirty="0" err="1"/>
              <a:t>t+T</a:t>
            </a:r>
            <a:r>
              <a:rPr lang="pl-PL" dirty="0"/>
              <a:t>)/2T</a:t>
            </a:r>
            <a:r>
              <a:rPr lang="pl-PL" baseline="30000" dirty="0"/>
              <a:t>2</a:t>
            </a:r>
            <a:r>
              <a:rPr lang="pl-PL" dirty="0"/>
              <a:t> = 0,48.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Określono całkowity szacowany koszt niezbędnych robót remontowych na kwotę 4 960 tys. PLN netto, zaś koszt budowy nowego budynku o takiej samej powierzchni użytkowej i kubaturze (koszt m</a:t>
            </a:r>
            <a:r>
              <a:rPr lang="pl-PL" baseline="30000" dirty="0"/>
              <a:t>2</a:t>
            </a:r>
            <a:r>
              <a:rPr lang="pl-PL" dirty="0"/>
              <a:t> 3,5 tys. PLN netto) wyniósłby 4 550 tys. PLN netto. (poziom cen lipiec 2020 r.)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Reasumując: z analizy opłacalności remontów wynika że naprawa główna przedmiotowego budynku nr 4 w kompleksie wojskowym nr 1039 jest </a:t>
            </a:r>
            <a:r>
              <a:rPr lang="pl-PL" b="1" dirty="0">
                <a:solidFill>
                  <a:srgbClr val="C00000"/>
                </a:solidFill>
              </a:rPr>
              <a:t>nieopłacalna</a:t>
            </a:r>
            <a:r>
              <a:rPr lang="pl-PL" dirty="0"/>
              <a:t>. Koszt takiego remontu byłby porównywalny (około 10 % wyższy) od budowy nowego budynku o takich samych parametrach użytkowych. </a:t>
            </a: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D41E2B71-014F-7390-6373-E1CAC0980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2B36BF-11B4-3155-BAC2-CC26AD8FF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83EA1E-DDEA-BF74-5D6A-9431B9B2D11A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Przypadek 3b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id="{D41E2B71-014F-7390-6373-E1CAC0980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2B36BF-11B4-3155-BAC2-CC26AD8FF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83EA1E-DDEA-BF74-5D6A-9431B9B2D11A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4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2E95F65-138B-0B3B-A02F-FF3F7EE33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5" t="10613" r="3744" b="24107"/>
          <a:stretch/>
        </p:blipFill>
        <p:spPr bwMode="auto">
          <a:xfrm>
            <a:off x="710088" y="1236471"/>
            <a:ext cx="6344995" cy="2912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547C376-2B1C-22FB-5D90-DFCCFA25D7FF}"/>
              </a:ext>
            </a:extLst>
          </p:cNvPr>
          <p:cNvSpPr/>
          <p:nvPr/>
        </p:nvSpPr>
        <p:spPr>
          <a:xfrm>
            <a:off x="3719736" y="2194359"/>
            <a:ext cx="2376264" cy="1378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51DA99-DC98-AE3C-165A-DAEEAED67B78}"/>
              </a:ext>
            </a:extLst>
          </p:cNvPr>
          <p:cNvSpPr txBox="1"/>
          <p:nvPr/>
        </p:nvSpPr>
        <p:spPr>
          <a:xfrm>
            <a:off x="335360" y="4543960"/>
            <a:ext cx="115932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Zespół budynków posadowiony jest w iłach oraz iłach z gipsami, dla których wskaźnik swobodnego pęcznienia zawiera się w przedziale </a:t>
            </a:r>
            <a:r>
              <a:rPr lang="pl-PL" dirty="0" err="1"/>
              <a:t>ε</a:t>
            </a:r>
            <a:r>
              <a:rPr lang="pl-PL" baseline="-25000" dirty="0" err="1"/>
              <a:t>p</a:t>
            </a:r>
            <a:r>
              <a:rPr lang="pl-PL" dirty="0"/>
              <a:t>= 21,0-45,6%. W związku z tym grunty te zaliczono jako grunty silnie i bardzo silnie pęczniejących, wartość ciśnienia pęcznienia tych gruntów przyjęto w granicach 100÷250 </a:t>
            </a:r>
            <a:r>
              <a:rPr lang="pl-PL" dirty="0" err="1"/>
              <a:t>kPa</a:t>
            </a:r>
            <a:r>
              <a:rPr lang="pl-PL" dirty="0"/>
              <a:t>. Posadowienie zespołu budynków biurowych zaprojektowano jako bezpośrednie na żelbetowej płycie fundamentowej, zaś  grubość płyty to 80 cm, z lokalnymi pogrubieniami pod słupy </a:t>
            </a:r>
          </a:p>
        </p:txBody>
      </p:sp>
    </p:spTree>
    <p:extLst>
      <p:ext uri="{BB962C8B-B14F-4D97-AF65-F5344CB8AC3E}">
        <p14:creationId xmlns:p14="http://schemas.microsoft.com/office/powerpoint/2010/main" val="618382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id="{D41E2B71-014F-7390-6373-E1CAC0980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2B36BF-11B4-3155-BAC2-CC26AD8FF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83EA1E-DDEA-BF74-5D6A-9431B9B2D11A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4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01BC9CF-FD34-B04B-2D4C-603AEEE61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1" t="23256" r="31416" b="27760"/>
          <a:stretch/>
        </p:blipFill>
        <p:spPr bwMode="auto">
          <a:xfrm>
            <a:off x="2783632" y="1236472"/>
            <a:ext cx="6768752" cy="5115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D6FC148-740A-8C23-4355-59DC66129B11}"/>
              </a:ext>
            </a:extLst>
          </p:cNvPr>
          <p:cNvSpPr/>
          <p:nvPr/>
        </p:nvSpPr>
        <p:spPr>
          <a:xfrm>
            <a:off x="4583832" y="1236472"/>
            <a:ext cx="4320480" cy="32030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1095236-2BE5-6C8A-7471-D1853ED9CF83}"/>
              </a:ext>
            </a:extLst>
          </p:cNvPr>
          <p:cNvSpPr/>
          <p:nvPr/>
        </p:nvSpPr>
        <p:spPr>
          <a:xfrm>
            <a:off x="5479740" y="1228719"/>
            <a:ext cx="400236" cy="256031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E9446AB-BD03-FF53-FCBD-E434B183B1EE}"/>
              </a:ext>
            </a:extLst>
          </p:cNvPr>
          <p:cNvSpPr txBox="1"/>
          <p:nvPr/>
        </p:nvSpPr>
        <p:spPr>
          <a:xfrm>
            <a:off x="9012324" y="1184209"/>
            <a:ext cx="1368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2÷2,7 mm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B7C417D-A7E0-C88F-1387-5F0D9DAB523F}"/>
              </a:ext>
            </a:extLst>
          </p:cNvPr>
          <p:cNvSpPr txBox="1"/>
          <p:nvPr/>
        </p:nvSpPr>
        <p:spPr>
          <a:xfrm>
            <a:off x="9696400" y="4797152"/>
            <a:ext cx="1368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2÷5,9 mm</a:t>
            </a:r>
          </a:p>
        </p:txBody>
      </p:sp>
    </p:spTree>
    <p:extLst>
      <p:ext uri="{BB962C8B-B14F-4D97-AF65-F5344CB8AC3E}">
        <p14:creationId xmlns:p14="http://schemas.microsoft.com/office/powerpoint/2010/main" val="1653057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id="{D41E2B71-014F-7390-6373-E1CAC0980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2B36BF-11B4-3155-BAC2-CC26AD8FF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83EA1E-DDEA-BF74-5D6A-9431B9B2D11A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4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D13830-AF52-829E-F8AD-224D70C05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2364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BFC9381-6BBE-705C-94CC-FDA7CE1DB9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908720"/>
            <a:ext cx="4427776" cy="2664296"/>
          </a:xfrm>
          <a:prstGeom prst="rect">
            <a:avLst/>
          </a:prstGeom>
          <a:noFill/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9419984-2EA5-028A-2DB5-C557E0EF43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940" y="3774581"/>
            <a:ext cx="4427776" cy="2664296"/>
          </a:xfrm>
          <a:prstGeom prst="rect">
            <a:avLst/>
          </a:prstGeom>
          <a:noFill/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53FAA74-6FD6-87FA-5C4E-009723AEC3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374" y="1241714"/>
            <a:ext cx="5754624" cy="5088636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2AD0A10A-FADA-E7AC-596D-19CD92447857}"/>
              </a:ext>
            </a:extLst>
          </p:cNvPr>
          <p:cNvCxnSpPr>
            <a:cxnSpLocks/>
          </p:cNvCxnSpPr>
          <p:nvPr/>
        </p:nvCxnSpPr>
        <p:spPr>
          <a:xfrm>
            <a:off x="5295306" y="1553084"/>
            <a:ext cx="1808806" cy="129985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05A4C7F-1233-AC39-43C2-A5B0A5DDFDB3}"/>
              </a:ext>
            </a:extLst>
          </p:cNvPr>
          <p:cNvSpPr txBox="1"/>
          <p:nvPr/>
        </p:nvSpPr>
        <p:spPr>
          <a:xfrm>
            <a:off x="5603268" y="2372813"/>
            <a:ext cx="1368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2÷2,7 mm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9C03C96-49FE-9B1B-CFAC-46DFE9893179}"/>
              </a:ext>
            </a:extLst>
          </p:cNvPr>
          <p:cNvSpPr txBox="1"/>
          <p:nvPr/>
        </p:nvSpPr>
        <p:spPr>
          <a:xfrm>
            <a:off x="5379307" y="5423352"/>
            <a:ext cx="1368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2÷5,9 mm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E66B88E-B6DD-9825-DB85-FF0CDBF520BE}"/>
              </a:ext>
            </a:extLst>
          </p:cNvPr>
          <p:cNvCxnSpPr>
            <a:cxnSpLocks/>
          </p:cNvCxnSpPr>
          <p:nvPr/>
        </p:nvCxnSpPr>
        <p:spPr>
          <a:xfrm>
            <a:off x="1991544" y="3429000"/>
            <a:ext cx="4979876" cy="219252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20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id="{D41E2B71-014F-7390-6373-E1CAC0980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2B36BF-11B4-3155-BAC2-CC26AD8FF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83EA1E-DDEA-BF74-5D6A-9431B9B2D11A}"/>
              </a:ext>
            </a:extLst>
          </p:cNvPr>
          <p:cNvSpPr txBox="1"/>
          <p:nvPr/>
        </p:nvSpPr>
        <p:spPr>
          <a:xfrm>
            <a:off x="1671842" y="589736"/>
            <a:ext cx="2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Przypadek 4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66AF92E-099E-49E5-5B46-7792469A2E76}"/>
              </a:ext>
            </a:extLst>
          </p:cNvPr>
          <p:cNvSpPr txBox="1"/>
          <p:nvPr/>
        </p:nvSpPr>
        <p:spPr>
          <a:xfrm>
            <a:off x="191344" y="1052736"/>
            <a:ext cx="114492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- wykonanie wykopu szerokoprzestrzennego z pozostawieniem warstwy ochronnej o grubości minimum 0,5 m, </a:t>
            </a:r>
          </a:p>
          <a:p>
            <a:pPr algn="just"/>
            <a:r>
              <a:rPr lang="pl-PL" dirty="0"/>
              <a:t>- wybieranie warstwy ochronnej w taki sposób, by odspojona od poziomu posadowienia w danym dniu powierzchnia wykopu została w tym samym dniu  zabezpieczona warstwą chudego betonu o gr. 10-20cm, </a:t>
            </a:r>
          </a:p>
          <a:p>
            <a:pPr algn="just"/>
            <a:r>
              <a:rPr lang="pl-PL" dirty="0"/>
              <a:t>- ukształtowanie odpowiednich spadków chudego betonu umożliwiających natychmiastowe odpompowanie gromadzących się wód opadowych, </a:t>
            </a:r>
          </a:p>
          <a:p>
            <a:pPr algn="just"/>
            <a:r>
              <a:rPr lang="pl-PL" dirty="0"/>
              <a:t>- skarpy boczne należy zabezpieczyć folią budowlaną, tak aby woda spływała do wykopu i tam była zbierana i odpompowywana, </a:t>
            </a:r>
          </a:p>
          <a:p>
            <a:pPr algn="just"/>
            <a:r>
              <a:rPr lang="pl-PL" dirty="0"/>
              <a:t>- w żadnym wypadku nie wolno stosować pod chudym betonem podsypki piaskowej, </a:t>
            </a:r>
          </a:p>
          <a:p>
            <a:pPr algn="just"/>
            <a:r>
              <a:rPr lang="pl-PL" dirty="0"/>
              <a:t>- w miejscach, gdzie podczas prac ziemnych </a:t>
            </a:r>
            <a:r>
              <a:rPr lang="pl-PL" b="1" dirty="0">
                <a:solidFill>
                  <a:srgbClr val="FF0000"/>
                </a:solidFill>
              </a:rPr>
              <a:t>naruszono grunt rodzimy i uległ on uplastycznieniu </a:t>
            </a:r>
            <a:r>
              <a:rPr lang="pl-PL" dirty="0"/>
              <a:t>należy dokonać </a:t>
            </a:r>
            <a:r>
              <a:rPr lang="pl-PL" b="1" dirty="0">
                <a:solidFill>
                  <a:srgbClr val="FF0000"/>
                </a:solidFill>
              </a:rPr>
              <a:t>wymiany na chudy beton</a:t>
            </a:r>
            <a:r>
              <a:rPr lang="pl-PL" dirty="0"/>
              <a:t>,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BE35A92-6CA9-3FC4-F88D-947C0321A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42" t="19803" r="39442" b="27769"/>
          <a:stretch/>
        </p:blipFill>
        <p:spPr bwMode="auto">
          <a:xfrm>
            <a:off x="7896200" y="3573016"/>
            <a:ext cx="4104456" cy="3252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2979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F4EADD9-DE49-72AD-28F8-D8706DBC7522}"/>
              </a:ext>
            </a:extLst>
          </p:cNvPr>
          <p:cNvSpPr txBox="1"/>
          <p:nvPr/>
        </p:nvSpPr>
        <p:spPr>
          <a:xfrm>
            <a:off x="6744072" y="5877273"/>
            <a:ext cx="3560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Dziękuję za cierpliwość</a:t>
            </a:r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0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374A3C9-690F-95CB-E811-758DCDBD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006476"/>
            <a:ext cx="8915400" cy="4708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bg2"/>
                </a:solidFill>
                <a:latin typeface="Tahoma" pitchFamily="34" charset="0"/>
              </a:defRPr>
            </a:lvl1pPr>
            <a:lvl2pPr eaLnBrk="0" hangingPunct="0">
              <a:defRPr u="sng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u="sng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u="sng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u="sng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2000" b="1" u="none" dirty="0">
                <a:solidFill>
                  <a:srgbClr val="000000"/>
                </a:solidFill>
                <a:latin typeface="Calibri" panose="020F0502020204030204" pitchFamily="34" charset="0"/>
              </a:rPr>
              <a:t>Kategoria geotechniczna </a:t>
            </a:r>
            <a:r>
              <a:rPr lang="pl-PL" alt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ustalana jest na podstawie </a:t>
            </a:r>
            <a:r>
              <a:rPr lang="pl-PL" altLang="pl-PL" sz="2000" i="1" u="none" dirty="0">
                <a:solidFill>
                  <a:srgbClr val="00B050"/>
                </a:solidFill>
                <a:latin typeface="Calibri" panose="020F0502020204030204" pitchFamily="34" charset="0"/>
              </a:rPr>
              <a:t>opinii geotechnicznej </a:t>
            </a:r>
            <a:r>
              <a:rPr lang="pl-PL" alt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i odnosi się do zagrożenia bezpieczeństwa obiektu budowlanego i </a:t>
            </a:r>
            <a:r>
              <a:rPr lang="en-US" alt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jest </a:t>
            </a:r>
            <a:r>
              <a:rPr lang="pl-PL" alt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uwarunkowana:</a:t>
            </a:r>
          </a:p>
          <a:p>
            <a:pPr lvl="1" eaLnBrk="1" hangingPunct="1">
              <a:buFontTx/>
              <a:buChar char="•"/>
              <a:defRPr/>
            </a:pPr>
            <a:r>
              <a:rPr lang="pl-PL" alt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 stopniem skomplikowania warunków gruntowych</a:t>
            </a:r>
          </a:p>
          <a:p>
            <a:pPr lvl="1" eaLnBrk="1" hangingPunct="1">
              <a:buFontTx/>
              <a:buChar char="•"/>
              <a:defRPr/>
            </a:pPr>
            <a:r>
              <a:rPr lang="pl-PL" alt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 konstrukcją samego obiektu budowlanego </a:t>
            </a:r>
          </a:p>
          <a:p>
            <a:pPr>
              <a:defRPr/>
            </a:pPr>
            <a:r>
              <a:rPr 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charakteryzujących : 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możliwość przenoszenia odkształceń i drgań (SWD), 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stopień złożoności oddziaływań, 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stopień zagrożenia życia i mienia awarią konstrukcji, 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wartość zabytkową lub technicznej obiektu budowlanego,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możliwość znaczącego oddziaływania tego obiektu na środowisko.</a:t>
            </a:r>
          </a:p>
          <a:p>
            <a:pPr>
              <a:defRPr/>
            </a:pPr>
            <a:endParaRPr lang="pl-PL" altLang="pl-PL" sz="2000" u="non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pl-PL" alt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 Kategoria geotechniczna ma wpływ na:</a:t>
            </a:r>
          </a:p>
          <a:p>
            <a:pPr lvl="1" eaLnBrk="1" hangingPunct="1">
              <a:buFontTx/>
              <a:buChar char="•"/>
              <a:defRPr/>
            </a:pPr>
            <a:r>
              <a:rPr lang="pl-PL" alt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  ustalenie rodzaju i zakresu badań geotechnicznych</a:t>
            </a:r>
          </a:p>
          <a:p>
            <a:pPr lvl="1" eaLnBrk="1" hangingPunct="1">
              <a:buFontTx/>
              <a:buChar char="•"/>
              <a:defRPr/>
            </a:pPr>
            <a:r>
              <a:rPr lang="pl-PL" alt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  przyjęcie obliczeń projektowych obiektu budowlanego</a:t>
            </a:r>
          </a:p>
          <a:p>
            <a:pPr lvl="1" eaLnBrk="1" hangingPunct="1">
              <a:buFontTx/>
              <a:buChar char="•"/>
              <a:defRPr/>
            </a:pPr>
            <a:r>
              <a:rPr lang="pl-PL" altLang="pl-PL" sz="2000" u="none" dirty="0">
                <a:solidFill>
                  <a:srgbClr val="000000"/>
                </a:solidFill>
                <a:latin typeface="Calibri" panose="020F0502020204030204" pitchFamily="34" charset="0"/>
              </a:rPr>
              <a:t>  sposób kontroli konstrukcji obiektu budowlanego</a:t>
            </a:r>
          </a:p>
        </p:txBody>
      </p:sp>
      <p:sp>
        <p:nvSpPr>
          <p:cNvPr id="3" name="Prostokąt 4">
            <a:extLst>
              <a:ext uri="{FF2B5EF4-FFF2-40B4-BE49-F238E27FC236}">
                <a16:creationId xmlns:a16="http://schemas.microsoft.com/office/drawing/2014/main" id="{4B618BEE-F6F6-F283-9725-C4CC56EA8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8D7D766C-AEBA-8E70-6D45-37B23A59D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FC8F6D-76AB-F8DE-1FEC-D0B123E67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322141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7">
            <a:extLst>
              <a:ext uri="{FF2B5EF4-FFF2-40B4-BE49-F238E27FC236}">
                <a16:creationId xmlns:a16="http://schemas.microsoft.com/office/drawing/2014/main" id="{D725E969-022A-B309-B484-AF20EEF31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17290"/>
              </p:ext>
            </p:extLst>
          </p:nvPr>
        </p:nvGraphicFramePr>
        <p:xfrm>
          <a:off x="1663700" y="1143001"/>
          <a:ext cx="8999538" cy="5262563"/>
        </p:xfrm>
        <a:graphic>
          <a:graphicData uri="http://schemas.openxmlformats.org/drawingml/2006/table">
            <a:tbl>
              <a:tblPr/>
              <a:tblGrid>
                <a:gridCol w="23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7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PROSTE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warunki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gruntowe</a:t>
                      </a: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jednorodne i równoległe warstwy gruntów o dobrej nośności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poziom wody gruntowej poniżej projektowanego poziomu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posadowienia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brak niekorzystnych zjawisk geologicznych</a:t>
                      </a:r>
                      <a:endParaRPr kumimoji="0" 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endParaRPr kumimoji="0" 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ZŁOŻONE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warunki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gruntowe</a:t>
                      </a:r>
                      <a:endParaRPr kumimoji="0" 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niejednorodne, nieciągłe </a:t>
                      </a:r>
                      <a:r>
                        <a:rPr lang="pl-PL" sz="1800" b="0" u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zmienne genetycznie i litologicznie </a:t>
                      </a: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warstwy gruntów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występowanie warstw gruntów słabonośnych , organicznych 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 nasypów niekontrolowanych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poziom wody gruntowej na poziomie posadowienia lub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  powyżej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brak niekorzystnych zjawisk geologiczny</a:t>
                      </a:r>
                      <a:endParaRPr kumimoji="0" 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1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endParaRPr kumimoji="0" 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SKOMPLIKOWANE warunki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gruntowe</a:t>
                      </a: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występowanie niekorzystnych procesów geologicznych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(zjawiska i formy krasowe, osuwiskowe, </a:t>
                      </a:r>
                      <a:r>
                        <a:rPr kumimoji="0" lang="pl-P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sufozyjne</a:t>
                      </a: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, kurzawki, </a:t>
                      </a:r>
                      <a:r>
                        <a:rPr kumimoji="0" lang="pl-P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glacitektonicznych</a:t>
                      </a: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grunty ekspansywne bądź zapadowe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obszary szkód górniczych,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możliwe nieciągłe deformacje górotworu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184150" algn="l"/>
                          <a:tab pos="342900" algn="l"/>
                          <a:tab pos="915988" algn="l"/>
                        </a:tabLst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- obszary delt rzek i obszary morskie</a:t>
                      </a:r>
                      <a:endParaRPr kumimoji="0" 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4">
            <a:extLst>
              <a:ext uri="{FF2B5EF4-FFF2-40B4-BE49-F238E27FC236}">
                <a16:creationId xmlns:a16="http://schemas.microsoft.com/office/drawing/2014/main" id="{F590C5A8-25E1-0195-C573-26569F8F4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DC0DF36B-A6C0-1692-C5B1-153A1B043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F568FD-E0CA-4611-F6A1-06684BFC2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284089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2">
            <a:extLst>
              <a:ext uri="{FF2B5EF4-FFF2-40B4-BE49-F238E27FC236}">
                <a16:creationId xmlns:a16="http://schemas.microsoft.com/office/drawing/2014/main" id="{9FC65989-59AC-79D0-285D-D17D3AA1BF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7589" y="1095376"/>
          <a:ext cx="507682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76000" imgH="4161600" progId="Visio.Drawing.6">
                  <p:embed/>
                </p:oleObj>
              </mc:Choice>
              <mc:Fallback>
                <p:oleObj r:id="rId2" imgW="5076000" imgH="4161600" progId="Visio.Drawing.6">
                  <p:embed/>
                  <p:pic>
                    <p:nvPicPr>
                      <p:cNvPr id="15364" name="Obiekt 2">
                        <a:extLst>
                          <a:ext uri="{FF2B5EF4-FFF2-40B4-BE49-F238E27FC236}">
                            <a16:creationId xmlns:a16="http://schemas.microsoft.com/office/drawing/2014/main" id="{5D8355E0-626D-8595-6318-3C7FA126DB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9" y="1095376"/>
                        <a:ext cx="5076825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5">
            <a:extLst>
              <a:ext uri="{FF2B5EF4-FFF2-40B4-BE49-F238E27FC236}">
                <a16:creationId xmlns:a16="http://schemas.microsoft.com/office/drawing/2014/main" id="{31F2E69E-F4D1-7728-2D62-C6008CBBF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37E0CDD4-846B-0B4D-F22D-5EBA51E16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BBF9B0C-4539-9F0C-4E9A-D5CD826FD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369716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2">
            <a:extLst>
              <a:ext uri="{FF2B5EF4-FFF2-40B4-BE49-F238E27FC236}">
                <a16:creationId xmlns:a16="http://schemas.microsoft.com/office/drawing/2014/main" id="{908CCB34-E3D8-676E-B42A-1C789DB194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7589" y="1104900"/>
          <a:ext cx="507682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76000" imgH="4390200" progId="Visio.Drawing.6">
                  <p:embed/>
                </p:oleObj>
              </mc:Choice>
              <mc:Fallback>
                <p:oleObj r:id="rId2" imgW="5076000" imgH="4390200" progId="Visio.Drawing.6">
                  <p:embed/>
                  <p:pic>
                    <p:nvPicPr>
                      <p:cNvPr id="16388" name="Obiekt 2">
                        <a:extLst>
                          <a:ext uri="{FF2B5EF4-FFF2-40B4-BE49-F238E27FC236}">
                            <a16:creationId xmlns:a16="http://schemas.microsoft.com/office/drawing/2014/main" id="{F0356187-DC40-5F48-2F44-EEE7FF0E67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9" y="1104900"/>
                        <a:ext cx="5076825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5">
            <a:extLst>
              <a:ext uri="{FF2B5EF4-FFF2-40B4-BE49-F238E27FC236}">
                <a16:creationId xmlns:a16="http://schemas.microsoft.com/office/drawing/2014/main" id="{AE79EB8D-7E6E-1ABB-1CAD-36C7A6B1E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C9C70964-E1C3-4265-E378-BC7ED936D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5D6B10-84B9-8035-1D1C-1CCECFCE7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393652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2">
            <a:extLst>
              <a:ext uri="{FF2B5EF4-FFF2-40B4-BE49-F238E27FC236}">
                <a16:creationId xmlns:a16="http://schemas.microsoft.com/office/drawing/2014/main" id="{3657265E-9BAD-0AE7-B2C9-4AF44129C5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979489"/>
          <a:ext cx="3983038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76000" imgH="7419240" progId="Visio.Drawing.6">
                  <p:embed/>
                </p:oleObj>
              </mc:Choice>
              <mc:Fallback>
                <p:oleObj r:id="rId2" imgW="5076000" imgH="7419240" progId="Visio.Drawing.6">
                  <p:embed/>
                  <p:pic>
                    <p:nvPicPr>
                      <p:cNvPr id="17411" name="Obiekt 2">
                        <a:extLst>
                          <a:ext uri="{FF2B5EF4-FFF2-40B4-BE49-F238E27FC236}">
                            <a16:creationId xmlns:a16="http://schemas.microsoft.com/office/drawing/2014/main" id="{7D88F736-0052-1626-9078-01FD8C2574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79489"/>
                        <a:ext cx="3983038" cy="581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3">
            <a:extLst>
              <a:ext uri="{FF2B5EF4-FFF2-40B4-BE49-F238E27FC236}">
                <a16:creationId xmlns:a16="http://schemas.microsoft.com/office/drawing/2014/main" id="{E065F1D7-C60A-967B-EE66-6DA9238D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673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996633"/>
                </a:solidFill>
                <a:latin typeface="Calibri" panose="020F0502020204030204" pitchFamily="34" charset="0"/>
              </a:rPr>
              <a:t>Zakres badań polowych oraz wymagana dokumentacja</a:t>
            </a: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79A7F970-7BFB-A5A4-CE9A-41CDB8FCA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4664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37B886-A0A1-9961-0B72-BC2B9AB9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20" y="44625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Błędy w rozpoznawaniu podłoża gruntowego przy realizacji inwestycji budowlanych</a:t>
            </a:r>
          </a:p>
        </p:txBody>
      </p:sp>
    </p:spTree>
    <p:extLst>
      <p:ext uri="{BB962C8B-B14F-4D97-AF65-F5344CB8AC3E}">
        <p14:creationId xmlns:p14="http://schemas.microsoft.com/office/powerpoint/2010/main" val="40120280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3653</Words>
  <Application>Microsoft Office PowerPoint</Application>
  <PresentationFormat>Panoramiczny</PresentationFormat>
  <Paragraphs>304</Paragraphs>
  <Slides>49</Slides>
  <Notes>0</Notes>
  <HiddenSlides>1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4" baseType="lpstr">
      <vt:lpstr>Arial</vt:lpstr>
      <vt:lpstr>Calibri</vt:lpstr>
      <vt:lpstr>Times New Roman</vt:lpstr>
      <vt:lpstr>Motyw pakietu Office</vt:lpstr>
      <vt:lpstr>Visio.Drawing.6</vt:lpstr>
      <vt:lpstr>BŁĘDY W ROZPOZNAWANIU PODŁOŻA GRUNTOWEGO PRZY REALIZACJI INWESTYCJI BUDOWLANYCH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Praca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ZASTOSOWAŃ KONSTRUKCJI MOSTU MS-54  W ODTWARZANIU PRZEJEZDNOŚCI DRÓG</dc:title>
  <dc:creator>Chmielewski</dc:creator>
  <cp:lastModifiedBy>Chmielewski Ryszard</cp:lastModifiedBy>
  <cp:revision>64</cp:revision>
  <dcterms:created xsi:type="dcterms:W3CDTF">2016-04-11T05:42:38Z</dcterms:created>
  <dcterms:modified xsi:type="dcterms:W3CDTF">2023-01-28T15:59:43Z</dcterms:modified>
</cp:coreProperties>
</file>