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73" r:id="rId6"/>
    <p:sldId id="260" r:id="rId7"/>
    <p:sldId id="266" r:id="rId8"/>
    <p:sldId id="265" r:id="rId9"/>
    <p:sldId id="272" r:id="rId10"/>
    <p:sldId id="258" r:id="rId11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AF5DA860-C42D-95DD-84A3-ACC8132F5657}" v="18" dt="2021-01-28T13:35:43.938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-3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5336C-25D3-4552-B07A-63CD85C5176D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736F4-604F-4896-8A6E-8FEA14CFB5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9643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736F4-604F-4896-8A6E-8FEA14CFB55F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9964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736F4-604F-4896-8A6E-8FEA14CFB55F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6776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2021-01-28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332642" y="1680829"/>
            <a:ext cx="11526715" cy="24252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l-PL" sz="4400">
                <a:solidFill>
                  <a:schemeClr val="bg1"/>
                </a:solidFill>
                <a:latin typeface="Century Schoolbook" panose="02040604050505020304"/>
                <a:ea typeface="+mj-ea"/>
                <a:cs typeface="+mj-cs"/>
              </a:rPr>
              <a:t>Centrum </a:t>
            </a:r>
            <a:r>
              <a:rPr lang="pl-PL" sz="4400" err="1">
                <a:solidFill>
                  <a:schemeClr val="bg1"/>
                </a:solidFill>
                <a:latin typeface="Century Schoolbook" panose="02040604050505020304"/>
                <a:ea typeface="+mj-ea"/>
                <a:cs typeface="+mj-cs"/>
              </a:rPr>
              <a:t>Cyberbezpieczeństwa</a:t>
            </a:r>
            <a:r>
              <a:rPr lang="pl-PL" sz="4400">
                <a:solidFill>
                  <a:schemeClr val="bg1"/>
                </a:solidFill>
                <a:latin typeface="Century Schoolbook" panose="02040604050505020304"/>
                <a:ea typeface="+mj-ea"/>
                <a:cs typeface="+mj-cs"/>
              </a:rPr>
              <a:t> Zamość</a:t>
            </a:r>
          </a:p>
          <a:p>
            <a:pPr algn="ctr"/>
            <a:endParaRPr lang="pl-PL" sz="4400">
              <a:solidFill>
                <a:prstClr val="white"/>
              </a:solidFill>
              <a:latin typeface="Century Schoolbook" panose="02040604050505020304"/>
              <a:ea typeface="+mj-ea"/>
              <a:cs typeface="+mj-cs"/>
            </a:endParaRPr>
          </a:p>
          <a:p>
            <a:pPr lvl="0">
              <a:lnSpc>
                <a:spcPct val="90000"/>
              </a:lnSpc>
              <a:buClr>
                <a:srgbClr val="B2D0B4"/>
              </a:buClr>
            </a:pPr>
            <a:r>
              <a:rPr lang="pl-PL" sz="2400">
                <a:solidFill>
                  <a:srgbClr val="B2D0B4"/>
                </a:solidFill>
                <a:latin typeface="Century Schoolbook" panose="02040604050505020304"/>
              </a:rPr>
              <a:t>          Utworzenie Instytucji Gospodarki Budżetowej</a:t>
            </a:r>
          </a:p>
          <a:p>
            <a:pPr algn="ctr"/>
            <a:endParaRPr lang="pl-PL" sz="4200" b="1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/>
          <p:cNvSpPr txBox="1"/>
          <p:nvPr/>
        </p:nvSpPr>
        <p:spPr>
          <a:xfrm>
            <a:off x="1772072" y="5453882"/>
            <a:ext cx="84041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>
                <a:solidFill>
                  <a:schemeClr val="bg1"/>
                </a:solidFill>
              </a:rPr>
              <a:t>Jan Kostrzewa – Dyrektor Biura </a:t>
            </a:r>
            <a:r>
              <a:rPr lang="pl-PL" sz="2400" err="1">
                <a:solidFill>
                  <a:schemeClr val="bg1"/>
                </a:solidFill>
              </a:rPr>
              <a:t>Cyberbezpieczeństwa</a:t>
            </a:r>
            <a:endParaRPr lang="pl-PL" sz="2400">
              <a:solidFill>
                <a:schemeClr val="bg1"/>
              </a:solidFill>
            </a:endParaRPr>
          </a:p>
          <a:p>
            <a:pPr algn="ctr"/>
            <a:r>
              <a:rPr lang="pl-PL" sz="2400">
                <a:solidFill>
                  <a:schemeClr val="bg1"/>
                </a:solidFill>
              </a:rPr>
              <a:t>Ministerstwo Sprawiedliwości</a:t>
            </a: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rostokąt 2">
            <a:extLst>
              <a:ext uri="{FF2B5EF4-FFF2-40B4-BE49-F238E27FC236}">
                <a16:creationId xmlns:a16="http://schemas.microsoft.com/office/drawing/2014/main" id="{63E71F32-9F11-4E67-98AB-C11A3AF7C882}"/>
              </a:ext>
            </a:extLst>
          </p:cNvPr>
          <p:cNvSpPr/>
          <p:nvPr/>
        </p:nvSpPr>
        <p:spPr>
          <a:xfrm>
            <a:off x="191588" y="1240972"/>
            <a:ext cx="55863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200" b="1">
                <a:solidFill>
                  <a:srgbClr val="002060"/>
                </a:solidFill>
                <a:latin typeface="Century Schoolbook" panose="02040604050505020304" pitchFamily="18" charset="0"/>
              </a:rPr>
              <a:t>Obecna sytuacja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97FD83E6-4D64-4BF8-A0BD-54CCA18F935B}"/>
              </a:ext>
            </a:extLst>
          </p:cNvPr>
          <p:cNvSpPr/>
          <p:nvPr/>
        </p:nvSpPr>
        <p:spPr>
          <a:xfrm>
            <a:off x="191588" y="2055275"/>
            <a:ext cx="11808823" cy="4802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Silna potrzeba zwiększenia poziomu </a:t>
            </a:r>
            <a:r>
              <a:rPr lang="pl-PL" sz="2000" err="1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cyberbezpieczeństwa</a:t>
            </a:r>
            <a: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 resortu sprawiedliwości spowodowana nasileniem się ataków. Wzrost ataków utrzymuje się od lat, a Covid-19 </a:t>
            </a:r>
            <a:b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</a:br>
            <a: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i informatyzacja z nim związana jeszcze przyśpieszył wzrost zagrożenia.</a:t>
            </a:r>
            <a:b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</a:br>
            <a:endParaRPr lang="pl-PL" sz="2000">
              <a:solidFill>
                <a:schemeClr val="accent5">
                  <a:lumMod val="50000"/>
                </a:schemeClr>
              </a:solidFill>
              <a:latin typeface="Century Schoolbook" panose="02040604050505020304" pitchFamily="18" charset="0"/>
            </a:endParaRPr>
          </a:p>
          <a:p>
            <a:pPr marL="285750" lvl="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Brak ekspertów z zakresu </a:t>
            </a:r>
            <a:r>
              <a:rPr lang="pl-PL" sz="2000" err="1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cyberbezpieczeństwa</a:t>
            </a:r>
            <a: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 wewnątrz resortu sprawiedliwości</a:t>
            </a:r>
            <a:b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</a:br>
            <a:endParaRPr lang="pl-PL" sz="2000">
              <a:solidFill>
                <a:schemeClr val="accent5">
                  <a:lumMod val="50000"/>
                </a:schemeClr>
              </a:solidFill>
              <a:latin typeface="Century Schoolbook" panose="02040604050505020304" pitchFamily="18" charset="0"/>
            </a:endParaRPr>
          </a:p>
          <a:p>
            <a:pPr marL="285750" lvl="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Zlecanie firmom zewnętrznym co skutkuje:</a:t>
            </a:r>
            <a:b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</a:br>
            <a:endParaRPr lang="pl-PL" sz="2000">
              <a:solidFill>
                <a:schemeClr val="accent5">
                  <a:lumMod val="50000"/>
                </a:schemeClr>
              </a:solidFill>
              <a:latin typeface="Century Schoolbook" panose="02040604050505020304" pitchFamily="18" charset="0"/>
            </a:endParaRPr>
          </a:p>
          <a:p>
            <a:pPr marL="285750" lvl="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Wysoką marżą firm komercyjnych</a:t>
            </a:r>
          </a:p>
          <a:p>
            <a:pPr marL="285750" lvl="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Rozdawanie dostępów do wrażliwej infrastruktury wielu różnym firmom, które są ograniczone tylko NDA. </a:t>
            </a:r>
          </a:p>
          <a:p>
            <a:pPr marL="285750" lvl="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Brak kontroli nad pracownikami, którzy pracują w komercyjnych firmach. Przykład </a:t>
            </a:r>
            <a:r>
              <a:rPr lang="pl-PL" sz="2000" err="1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Snowdena</a:t>
            </a:r>
            <a: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 czy Cambridge </a:t>
            </a:r>
            <a:r>
              <a:rPr lang="pl-PL" sz="2000" err="1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Analitics</a:t>
            </a:r>
            <a:r>
              <a:rPr lang="pl-PL" sz="200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, pokazuje, że często wyciek informacji ma miejsce z wewnątrz a nie z ataku z zewnątrz. </a:t>
            </a:r>
          </a:p>
        </p:txBody>
      </p:sp>
    </p:spTree>
    <p:extLst>
      <p:ext uri="{BB962C8B-B14F-4D97-AF65-F5344CB8AC3E}">
        <p14:creationId xmlns:p14="http://schemas.microsoft.com/office/powerpoint/2010/main" val="1529612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rostokąt 2">
            <a:extLst>
              <a:ext uri="{FF2B5EF4-FFF2-40B4-BE49-F238E27FC236}">
                <a16:creationId xmlns:a16="http://schemas.microsoft.com/office/drawing/2014/main" id="{63E71F32-9F11-4E67-98AB-C11A3AF7C882}"/>
              </a:ext>
            </a:extLst>
          </p:cNvPr>
          <p:cNvSpPr/>
          <p:nvPr/>
        </p:nvSpPr>
        <p:spPr>
          <a:xfrm>
            <a:off x="191588" y="1698172"/>
            <a:ext cx="55863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200" b="1">
                <a:solidFill>
                  <a:srgbClr val="002060"/>
                </a:solidFill>
                <a:latin typeface="Century Schoolbook" panose="02040604050505020304" pitchFamily="18" charset="0"/>
              </a:rPr>
              <a:t>IGB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97FD83E6-4D64-4BF8-A0BD-54CCA18F935B}"/>
              </a:ext>
            </a:extLst>
          </p:cNvPr>
          <p:cNvSpPr/>
          <p:nvPr/>
        </p:nvSpPr>
        <p:spPr>
          <a:xfrm>
            <a:off x="191588" y="2692099"/>
            <a:ext cx="11808823" cy="2432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Bezpieczeństwo – budowanie kadr wewnątrz resortu umożliwia kontrolę nad nimi. </a:t>
            </a:r>
          </a:p>
          <a:p>
            <a:pPr marL="285750" lvl="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Bardziej elastyczna forma pracy, szczególnie potrzebna do SOC 24/7.</a:t>
            </a:r>
          </a:p>
          <a:p>
            <a:pPr marL="285750" lvl="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Bardziej elastyczna forma płac dla ekspertów.</a:t>
            </a:r>
          </a:p>
          <a:p>
            <a:pPr marL="285750" lvl="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Niższe koszty spowodowane przeniesieniem IGB poza Warszawę.</a:t>
            </a:r>
          </a:p>
          <a:p>
            <a:pPr marL="285750" lvl="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Oszczędności wynikające z wykonywania pracy na minimalnej marży.</a:t>
            </a:r>
          </a:p>
          <a:p>
            <a:pPr marL="285750" lvl="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Gwarantowana jakość usług. Dyrektor IGB musi brać odpowiedzialność za jakość usług bezpieczeństwa, nawet gdy zarzuty wobec nich nie są możliwe do formalnego sprecyzowania.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413326" y="1142643"/>
            <a:ext cx="11298028" cy="549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just"/>
            <a:endParaRPr lang="pl-PL">
              <a:solidFill>
                <a:prstClr val="black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l-PL" sz="2400" b="0" i="0" u="none" strike="noStrike" kern="1200" cap="none" spc="0" normalizeH="0" baseline="0" noProof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9E9BA707-FD3D-4362-A2C7-862C56D6A1AF}"/>
              </a:ext>
            </a:extLst>
          </p:cNvPr>
          <p:cNvSpPr txBox="1"/>
          <p:nvPr/>
        </p:nvSpPr>
        <p:spPr>
          <a:xfrm>
            <a:off x="413326" y="1496292"/>
            <a:ext cx="5983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>
                <a:solidFill>
                  <a:srgbClr val="002060"/>
                </a:solidFill>
                <a:latin typeface="Century Schoolbook" panose="02040604050505020304" pitchFamily="18" charset="0"/>
              </a:rPr>
              <a:t>Obecna Sytuacja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E3EBB0C8-92AF-4C05-BFC4-1AC29BA77496}"/>
              </a:ext>
            </a:extLst>
          </p:cNvPr>
          <p:cNvSpPr/>
          <p:nvPr/>
        </p:nvSpPr>
        <p:spPr>
          <a:xfrm>
            <a:off x="413326" y="2434715"/>
            <a:ext cx="988858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>
                <a:solidFill>
                  <a:schemeClr val="accent5">
                    <a:lumMod val="50000"/>
                  </a:schemeClr>
                </a:solidFill>
              </a:rPr>
              <a:t>Na podstawie zgłaszanych potrzeb z resortu oszacowano, że potrzeba wydać w przetargach minimum 9.777.222,70 zł , aby zapewnić przyzwoity poziom </a:t>
            </a:r>
            <a:r>
              <a:rPr lang="pl-PL" sz="2000" err="1">
                <a:solidFill>
                  <a:schemeClr val="accent5">
                    <a:lumMod val="50000"/>
                  </a:schemeClr>
                </a:solidFill>
              </a:rPr>
              <a:t>cyberbezpieczeństwa</a:t>
            </a:r>
            <a:r>
              <a:rPr lang="pl-PL" sz="2000">
                <a:solidFill>
                  <a:schemeClr val="accent5">
                    <a:lumMod val="50000"/>
                  </a:schemeClr>
                </a:solidFill>
              </a:rPr>
              <a:t> resortu (SOC24/7 oraz testy penetracyjne raz do roku kluczowych usług). Jednocześnie koszt wykonania tych samych usług przez CCZ to 4.250.000 zł, co oznacza, że oszczędność dla Skarbu Państwa to 5.527.222,70 zł.</a:t>
            </a:r>
          </a:p>
          <a:p>
            <a:endParaRPr lang="pl-PL" sz="2000">
              <a:solidFill>
                <a:schemeClr val="accent5">
                  <a:lumMod val="50000"/>
                </a:schemeClr>
              </a:solidFill>
            </a:endParaRPr>
          </a:p>
          <a:p>
            <a:endParaRPr lang="pl-PL" sz="2000" b="1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694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307818" y="1142643"/>
            <a:ext cx="11579382" cy="549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D2DD4A9E-EF5B-4106-8169-1878345E9A26}"/>
              </a:ext>
            </a:extLst>
          </p:cNvPr>
          <p:cNvSpPr txBox="1"/>
          <p:nvPr/>
        </p:nvSpPr>
        <p:spPr>
          <a:xfrm>
            <a:off x="463887" y="1256586"/>
            <a:ext cx="11267243" cy="5493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</a:pPr>
            <a:r>
              <a:rPr lang="pl-PL" sz="4100" b="1">
                <a:solidFill>
                  <a:srgbClr val="002060"/>
                </a:solidFill>
                <a:latin typeface="Century Schoolbook" panose="02040604050505020304" pitchFamily="18" charset="0"/>
              </a:rPr>
              <a:t>Dodatkowe przychody:</a:t>
            </a:r>
          </a:p>
          <a:p>
            <a:pPr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</a:pPr>
            <a:endParaRPr lang="pl-PL" sz="2900">
              <a:solidFill>
                <a:schemeClr val="accent5">
                  <a:lumMod val="50000"/>
                </a:schemeClr>
              </a:solidFill>
            </a:endParaRPr>
          </a:p>
          <a:p>
            <a:pPr marL="445770" indent="-342900"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  <a:buFont typeface="Arial" panose="020B0604020202020204" pitchFamily="34" charset="0"/>
              <a:buChar char="•"/>
            </a:pPr>
            <a:r>
              <a:rPr lang="pl-PL" sz="2900">
                <a:solidFill>
                  <a:schemeClr val="accent5">
                    <a:lumMod val="50000"/>
                  </a:schemeClr>
                </a:solidFill>
              </a:rPr>
              <a:t>Organizacja konkursu 153+1 oraz konferencji v4CyberPower</a:t>
            </a:r>
          </a:p>
          <a:p>
            <a:pPr marL="445770" indent="-342900"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  <a:buFont typeface="Arial" panose="020B0604020202020204" pitchFamily="34" charset="0"/>
              <a:buChar char="•"/>
            </a:pPr>
            <a:r>
              <a:rPr lang="pl-PL" sz="2900">
                <a:solidFill>
                  <a:schemeClr val="accent5">
                    <a:lumMod val="50000"/>
                  </a:schemeClr>
                </a:solidFill>
              </a:rPr>
              <a:t>Kioski Sanityzujące</a:t>
            </a:r>
          </a:p>
          <a:p>
            <a:pPr marL="445770" indent="-342900"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  <a:buFont typeface="Arial" panose="020B0604020202020204" pitchFamily="34" charset="0"/>
              <a:buChar char="•"/>
            </a:pPr>
            <a:r>
              <a:rPr lang="pl-PL" sz="2900">
                <a:solidFill>
                  <a:schemeClr val="accent5">
                    <a:lumMod val="50000"/>
                  </a:schemeClr>
                </a:solidFill>
              </a:rPr>
              <a:t>Usługa wdrażania i obsługi mini </a:t>
            </a:r>
            <a:r>
              <a:rPr lang="pl-PL" sz="2900" err="1">
                <a:solidFill>
                  <a:schemeClr val="accent5">
                    <a:lumMod val="50000"/>
                  </a:schemeClr>
                </a:solidFill>
              </a:rPr>
              <a:t>honey</a:t>
            </a:r>
            <a:r>
              <a:rPr lang="pl-PL" sz="2900">
                <a:solidFill>
                  <a:schemeClr val="accent5">
                    <a:lumMod val="50000"/>
                  </a:schemeClr>
                </a:solidFill>
              </a:rPr>
              <a:t>-potów (</a:t>
            </a:r>
            <a:r>
              <a:rPr lang="pl-PL" sz="2900" err="1">
                <a:solidFill>
                  <a:schemeClr val="accent5">
                    <a:lumMod val="50000"/>
                  </a:schemeClr>
                </a:solidFill>
              </a:rPr>
              <a:t>canary</a:t>
            </a:r>
            <a:r>
              <a:rPr lang="pl-PL" sz="290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pl-PL" sz="2900" err="1">
                <a:solidFill>
                  <a:schemeClr val="accent5">
                    <a:lumMod val="50000"/>
                  </a:schemeClr>
                </a:solidFill>
              </a:rPr>
              <a:t>tokens</a:t>
            </a:r>
            <a:r>
              <a:rPr lang="pl-PL" sz="2900">
                <a:solidFill>
                  <a:schemeClr val="accent5">
                    <a:lumMod val="50000"/>
                  </a:schemeClr>
                </a:solidFill>
              </a:rPr>
              <a:t>).</a:t>
            </a:r>
          </a:p>
          <a:p>
            <a:pPr marL="445770" indent="-342900"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  <a:buFont typeface="Arial" panose="020B0604020202020204" pitchFamily="34" charset="0"/>
              <a:buChar char="•"/>
            </a:pPr>
            <a:r>
              <a:rPr lang="pl-PL" sz="2900">
                <a:solidFill>
                  <a:schemeClr val="accent5">
                    <a:lumMod val="50000"/>
                  </a:schemeClr>
                </a:solidFill>
              </a:rPr>
              <a:t>Potencjalne zlecenia na pisanie aplikacji </a:t>
            </a:r>
          </a:p>
          <a:p>
            <a:pPr marL="445770" indent="-342900"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  <a:buFont typeface="Arial" panose="020B0604020202020204" pitchFamily="34" charset="0"/>
              <a:buChar char="•"/>
            </a:pPr>
            <a:r>
              <a:rPr lang="pl-PL" sz="2900">
                <a:solidFill>
                  <a:schemeClr val="accent5">
                    <a:lumMod val="50000"/>
                  </a:schemeClr>
                </a:solidFill>
              </a:rPr>
              <a:t>Możliwość świadczenia usług na rynku</a:t>
            </a:r>
          </a:p>
          <a:p>
            <a:pPr marL="445770" indent="-342900"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  <a:buFont typeface="Arial" panose="020B0604020202020204" pitchFamily="34" charset="0"/>
              <a:buChar char="•"/>
            </a:pPr>
            <a:r>
              <a:rPr lang="pl-PL" sz="2900">
                <a:solidFill>
                  <a:schemeClr val="accent5">
                    <a:lumMod val="50000"/>
                  </a:schemeClr>
                </a:solidFill>
              </a:rPr>
              <a:t>Itd.. </a:t>
            </a:r>
          </a:p>
          <a:p>
            <a:pPr marL="102870"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</a:pPr>
            <a:br>
              <a:rPr lang="en-US">
                <a:solidFill>
                  <a:prstClr val="black"/>
                </a:solidFill>
              </a:rPr>
            </a:b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822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307818" y="1142643"/>
            <a:ext cx="11579382" cy="549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D2DD4A9E-EF5B-4106-8169-1878345E9A26}"/>
              </a:ext>
            </a:extLst>
          </p:cNvPr>
          <p:cNvSpPr txBox="1"/>
          <p:nvPr/>
        </p:nvSpPr>
        <p:spPr>
          <a:xfrm>
            <a:off x="463887" y="1256586"/>
            <a:ext cx="11267243" cy="5493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</a:pPr>
            <a:r>
              <a:rPr lang="pl-PL" sz="3200" b="1">
                <a:solidFill>
                  <a:srgbClr val="002060"/>
                </a:solidFill>
                <a:latin typeface="Century Schoolbook" panose="02040604050505020304" pitchFamily="18" charset="0"/>
              </a:rPr>
              <a:t>Koszt budżetu państwa:</a:t>
            </a:r>
            <a:br>
              <a:rPr lang="pl-PL" sz="3200" b="1">
                <a:solidFill>
                  <a:srgbClr val="002060"/>
                </a:solidFill>
                <a:latin typeface="Century Schoolbook" panose="02040604050505020304" pitchFamily="18" charset="0"/>
              </a:rPr>
            </a:br>
            <a:endParaRPr lang="pl-PL" sz="2900">
              <a:solidFill>
                <a:schemeClr val="accent5">
                  <a:lumMod val="50000"/>
                </a:schemeClr>
              </a:solidFill>
            </a:endParaRPr>
          </a:p>
          <a:p>
            <a:pPr marL="445770" indent="-342900"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  <a:buFont typeface="Arial" panose="020B0604020202020204" pitchFamily="34" charset="0"/>
              <a:buChar char="•"/>
            </a:pPr>
            <a:r>
              <a:rPr lang="pl-PL" sz="2400">
                <a:solidFill>
                  <a:schemeClr val="accent5">
                    <a:lumMod val="50000"/>
                  </a:schemeClr>
                </a:solidFill>
              </a:rPr>
              <a:t>Jednorazowa subwencja założycielska wynosząca 950 000 zł.</a:t>
            </a:r>
          </a:p>
          <a:p>
            <a:pPr marL="445770" indent="-342900"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  <a:buFont typeface="Arial" panose="020B0604020202020204" pitchFamily="34" charset="0"/>
              <a:buChar char="•"/>
            </a:pPr>
            <a:r>
              <a:rPr lang="pl-PL" sz="2400">
                <a:solidFill>
                  <a:schemeClr val="accent5">
                    <a:lumMod val="50000"/>
                  </a:schemeClr>
                </a:solidFill>
              </a:rPr>
              <a:t>IGB utrzymuje się samodzielne. Nie generuje dalszych kosztów dla budżetu.</a:t>
            </a:r>
          </a:p>
          <a:p>
            <a:pPr marL="102870">
              <a:lnSpc>
                <a:spcPct val="150000"/>
              </a:lnSpc>
              <a:spcAft>
                <a:spcPts val="600"/>
              </a:spcAft>
              <a:buClr>
                <a:srgbClr val="3494BA"/>
              </a:buClr>
              <a:buSzPct val="125000"/>
            </a:pPr>
            <a:br>
              <a:rPr lang="en-US">
                <a:solidFill>
                  <a:prstClr val="black"/>
                </a:solidFill>
              </a:rPr>
            </a:b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686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930CC72842A6644A0C865B920BACD68" ma:contentTypeVersion="11" ma:contentTypeDescription="Utwórz nowy dokument." ma:contentTypeScope="" ma:versionID="53838e7d9cbb990809dc7bd1f28f0a00">
  <xsd:schema xmlns:xsd="http://www.w3.org/2001/XMLSchema" xmlns:xs="http://www.w3.org/2001/XMLSchema" xmlns:p="http://schemas.microsoft.com/office/2006/metadata/properties" xmlns:ns2="c2c22c7e-6de7-4d27-85f2-fee8ed7963d7" xmlns:ns3="1b16ce23-1de7-4eb5-981c-73bef32986a9" targetNamespace="http://schemas.microsoft.com/office/2006/metadata/properties" ma:root="true" ma:fieldsID="cb7518b667b2dda20283465ca18d56a8" ns2:_="" ns3:_="">
    <xsd:import namespace="c2c22c7e-6de7-4d27-85f2-fee8ed7963d7"/>
    <xsd:import namespace="1b16ce23-1de7-4eb5-981c-73bef32986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c22c7e-6de7-4d27-85f2-fee8ed7963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6ce23-1de7-4eb5-981c-73bef32986a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5df3a10b-8748-402e-bef4-aee373db4dbb"/>
    <ds:schemaRef ds:uri="9affde3b-50dd-4e74-9e2c-6b9654ae514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DB2BB5F-F561-40D7-9C48-404644B0DEB7}">
  <ds:schemaRefs>
    <ds:schemaRef ds:uri="1b16ce23-1de7-4eb5-981c-73bef32986a9"/>
    <ds:schemaRef ds:uri="c2c22c7e-6de7-4d27-85f2-fee8ed7963d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Application>Microsoft Office PowerPoint</Application>
  <PresentationFormat>Panoramiczny</PresentationFormat>
  <Paragraphs>82</Paragraphs>
  <Slides>7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Schoolbook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Leszko Agnieszka  (BC)</cp:lastModifiedBy>
  <cp:revision>2</cp:revision>
  <cp:lastPrinted>2021-01-26T14:40:55Z</cp:lastPrinted>
  <dcterms:created xsi:type="dcterms:W3CDTF">2017-01-27T12:50:17Z</dcterms:created>
  <dcterms:modified xsi:type="dcterms:W3CDTF">2021-01-28T14:49:42Z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0x010100D930CC72842A6644A0C865B920BACD68</vt:lpwstr>
  </property>
</Properties>
</file>