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59" r:id="rId6"/>
    <p:sldId id="260" r:id="rId7"/>
    <p:sldId id="263" r:id="rId8"/>
    <p:sldId id="262" r:id="rId9"/>
    <p:sldId id="273" r:id="rId10"/>
    <p:sldId id="261" r:id="rId11"/>
    <p:sldId id="264" r:id="rId12"/>
    <p:sldId id="269" r:id="rId13"/>
    <p:sldId id="271" r:id="rId14"/>
    <p:sldId id="266" r:id="rId15"/>
    <p:sldId id="268" r:id="rId16"/>
    <p:sldId id="267" r:id="rId17"/>
    <p:sldId id="258" r:id="rId1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5E0C2B-4B6E-4611-8BCC-C83A54F487F5}" v="96" dt="2020-05-05T13:54:42.432"/>
    <p1510:client id="{D632AA55-48DC-475B-B4D0-304271DA107A}" v="4" dt="2020-05-05T13:50:36.321"/>
    <p1510:client id="{6FE65F89-7346-41C6-A948-A49576AAC4BA}" v="12" dt="2020-05-05T13:50:48.212"/>
    <p1510:client id="{0B5EB86F-DE86-4DA9-95B2-3F3907BA089F}" v="170" dt="2020-05-05T13:50:24.0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629"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wacifsa\AdministracjaIT\Projekty\Sat4Envi\8_sprawozdawczo&#347;&#263;\2_KRMC\raport%20ko&#324;cowy\wydatki.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Arkusz1!$O$4</c:f>
              <c:strCache>
                <c:ptCount val="1"/>
                <c:pt idx="0">
                  <c:v>ogółem</c:v>
                </c:pt>
              </c:strCache>
            </c:strRef>
          </c:tx>
          <c:spPr>
            <a:solidFill>
              <a:srgbClr val="0070C0"/>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Arkusz1!$N$5:$N$6</c:f>
              <c:strCache>
                <c:ptCount val="2"/>
                <c:pt idx="0">
                  <c:v>Planowane</c:v>
                </c:pt>
                <c:pt idx="1">
                  <c:v>Faktyczne</c:v>
                </c:pt>
              </c:strCache>
            </c:strRef>
          </c:cat>
          <c:val>
            <c:numRef>
              <c:f>Arkusz1!$O$5:$O$6</c:f>
              <c:numCache>
                <c:formatCode>#,##0</c:formatCode>
                <c:ptCount val="2"/>
                <c:pt idx="0">
                  <c:v>17903000</c:v>
                </c:pt>
                <c:pt idx="1">
                  <c:v>12847558.189999999</c:v>
                </c:pt>
              </c:numCache>
            </c:numRef>
          </c:val>
          <c:extLst xmlns:c16r2="http://schemas.microsoft.com/office/drawing/2015/06/chart">
            <c:ext xmlns:c16="http://schemas.microsoft.com/office/drawing/2014/chart" uri="{C3380CC4-5D6E-409C-BE32-E72D297353CC}">
              <c16:uniqueId val="{00000000-5BB9-42E2-9AD6-27106694FF32}"/>
            </c:ext>
          </c:extLst>
        </c:ser>
        <c:ser>
          <c:idx val="1"/>
          <c:order val="1"/>
          <c:tx>
            <c:strRef>
              <c:f>Arkusz1!$P$4</c:f>
              <c:strCache>
                <c:ptCount val="1"/>
                <c:pt idx="0">
                  <c:v>w tym środki UE</c:v>
                </c:pt>
              </c:strCache>
            </c:strRef>
          </c:tx>
          <c:spPr>
            <a:solidFill>
              <a:srgbClr val="F02EC6"/>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Arkusz1!$N$5:$N$6</c:f>
              <c:strCache>
                <c:ptCount val="2"/>
                <c:pt idx="0">
                  <c:v>Planowane</c:v>
                </c:pt>
                <c:pt idx="1">
                  <c:v>Faktyczne</c:v>
                </c:pt>
              </c:strCache>
            </c:strRef>
          </c:cat>
          <c:val>
            <c:numRef>
              <c:f>Arkusz1!$P$5:$P$6</c:f>
              <c:numCache>
                <c:formatCode>#,##0</c:formatCode>
                <c:ptCount val="2"/>
                <c:pt idx="0">
                  <c:v>15151308.9</c:v>
                </c:pt>
                <c:pt idx="1">
                  <c:v>10872888.496197</c:v>
                </c:pt>
              </c:numCache>
            </c:numRef>
          </c:val>
          <c:extLst xmlns:c16r2="http://schemas.microsoft.com/office/drawing/2015/06/chart">
            <c:ext xmlns:c16="http://schemas.microsoft.com/office/drawing/2014/chart" uri="{C3380CC4-5D6E-409C-BE32-E72D297353CC}">
              <c16:uniqueId val="{00000001-5BB9-42E2-9AD6-27106694FF32}"/>
            </c:ext>
          </c:extLst>
        </c:ser>
        <c:dLbls>
          <c:showLegendKey val="0"/>
          <c:showVal val="0"/>
          <c:showCatName val="0"/>
          <c:showSerName val="0"/>
          <c:showPercent val="0"/>
          <c:showBubbleSize val="0"/>
        </c:dLbls>
        <c:gapWidth val="219"/>
        <c:overlap val="-27"/>
        <c:axId val="138794168"/>
        <c:axId val="137363480"/>
      </c:barChart>
      <c:catAx>
        <c:axId val="138794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137363480"/>
        <c:crosses val="autoZero"/>
        <c:auto val="1"/>
        <c:lblAlgn val="ctr"/>
        <c:lblOffset val="100"/>
        <c:noMultiLvlLbl val="0"/>
      </c:catAx>
      <c:valAx>
        <c:axId val="1373634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13879416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DFA0E7-8F58-4230-8F63-4362262D92CD}" type="datetimeFigureOut">
              <a:rPr lang="pl-PL" smtClean="0"/>
              <a:t>17.06.2021</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B873FB-D4AE-4438-AB48-71190F63CE6C}" type="slidenum">
              <a:rPr lang="pl-PL" smtClean="0"/>
              <a:t>‹#›</a:t>
            </a:fld>
            <a:endParaRPr lang="pl-PL"/>
          </a:p>
        </p:txBody>
      </p:sp>
    </p:spTree>
    <p:extLst>
      <p:ext uri="{BB962C8B-B14F-4D97-AF65-F5344CB8AC3E}">
        <p14:creationId xmlns:p14="http://schemas.microsoft.com/office/powerpoint/2010/main" val="2277142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61B873FB-D4AE-4438-AB48-71190F63CE6C}" type="slidenum">
              <a:rPr lang="pl-PL" smtClean="0"/>
              <a:t>6</a:t>
            </a:fld>
            <a:endParaRPr lang="pl-PL"/>
          </a:p>
        </p:txBody>
      </p:sp>
    </p:spTree>
    <p:extLst>
      <p:ext uri="{BB962C8B-B14F-4D97-AF65-F5344CB8AC3E}">
        <p14:creationId xmlns:p14="http://schemas.microsoft.com/office/powerpoint/2010/main" val="3241684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1CEFC2A4-6552-4628-8FBD-E88797993A2F}" type="datetimeFigureOut">
              <a:rPr lang="pl-PL" smtClean="0"/>
              <a:t>17.06.2021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B0656B5-E990-4EE0-841A-EB418F635245}" type="slidenum">
              <a:rPr lang="pl-PL" smtClean="0"/>
              <a:t>‹#›</a:t>
            </a:fld>
            <a:endParaRPr lang="pl-PL"/>
          </a:p>
        </p:txBody>
      </p:sp>
    </p:spTree>
    <p:extLst>
      <p:ext uri="{BB962C8B-B14F-4D97-AF65-F5344CB8AC3E}">
        <p14:creationId xmlns:p14="http://schemas.microsoft.com/office/powerpoint/2010/main" val="2254441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1CEFC2A4-6552-4628-8FBD-E88797993A2F}" type="datetimeFigureOut">
              <a:rPr lang="pl-PL" smtClean="0"/>
              <a:t>17.06.2021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B0656B5-E990-4EE0-841A-EB418F635245}" type="slidenum">
              <a:rPr lang="pl-PL" smtClean="0"/>
              <a:t>‹#›</a:t>
            </a:fld>
            <a:endParaRPr lang="pl-PL"/>
          </a:p>
        </p:txBody>
      </p:sp>
    </p:spTree>
    <p:extLst>
      <p:ext uri="{BB962C8B-B14F-4D97-AF65-F5344CB8AC3E}">
        <p14:creationId xmlns:p14="http://schemas.microsoft.com/office/powerpoint/2010/main" val="1886698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1CEFC2A4-6552-4628-8FBD-E88797993A2F}" type="datetimeFigureOut">
              <a:rPr lang="pl-PL" smtClean="0"/>
              <a:t>17.06.2021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B0656B5-E990-4EE0-841A-EB418F635245}" type="slidenum">
              <a:rPr lang="pl-PL" smtClean="0"/>
              <a:t>‹#›</a:t>
            </a:fld>
            <a:endParaRPr lang="pl-PL"/>
          </a:p>
        </p:txBody>
      </p:sp>
    </p:spTree>
    <p:extLst>
      <p:ext uri="{BB962C8B-B14F-4D97-AF65-F5344CB8AC3E}">
        <p14:creationId xmlns:p14="http://schemas.microsoft.com/office/powerpoint/2010/main" val="923800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1CEFC2A4-6552-4628-8FBD-E88797993A2F}" type="datetimeFigureOut">
              <a:rPr lang="pl-PL" smtClean="0"/>
              <a:t>17.06.2021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B0656B5-E990-4EE0-841A-EB418F635245}" type="slidenum">
              <a:rPr lang="pl-PL" smtClean="0"/>
              <a:t>‹#›</a:t>
            </a:fld>
            <a:endParaRPr lang="pl-PL"/>
          </a:p>
        </p:txBody>
      </p:sp>
    </p:spTree>
    <p:extLst>
      <p:ext uri="{BB962C8B-B14F-4D97-AF65-F5344CB8AC3E}">
        <p14:creationId xmlns:p14="http://schemas.microsoft.com/office/powerpoint/2010/main" val="3147925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1CEFC2A4-6552-4628-8FBD-E88797993A2F}" type="datetimeFigureOut">
              <a:rPr lang="pl-PL" smtClean="0"/>
              <a:t>17.06.2021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B0656B5-E990-4EE0-841A-EB418F635245}" type="slidenum">
              <a:rPr lang="pl-PL" smtClean="0"/>
              <a:t>‹#›</a:t>
            </a:fld>
            <a:endParaRPr lang="pl-PL"/>
          </a:p>
        </p:txBody>
      </p:sp>
    </p:spTree>
    <p:extLst>
      <p:ext uri="{BB962C8B-B14F-4D97-AF65-F5344CB8AC3E}">
        <p14:creationId xmlns:p14="http://schemas.microsoft.com/office/powerpoint/2010/main" val="4123720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1CEFC2A4-6552-4628-8FBD-E88797993A2F}" type="datetimeFigureOut">
              <a:rPr lang="pl-PL" smtClean="0"/>
              <a:t>17.06.2021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B0656B5-E990-4EE0-841A-EB418F635245}" type="slidenum">
              <a:rPr lang="pl-PL" smtClean="0"/>
              <a:t>‹#›</a:t>
            </a:fld>
            <a:endParaRPr lang="pl-PL"/>
          </a:p>
        </p:txBody>
      </p:sp>
    </p:spTree>
    <p:extLst>
      <p:ext uri="{BB962C8B-B14F-4D97-AF65-F5344CB8AC3E}">
        <p14:creationId xmlns:p14="http://schemas.microsoft.com/office/powerpoint/2010/main" val="480331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1CEFC2A4-6552-4628-8FBD-E88797993A2F}" type="datetimeFigureOut">
              <a:rPr lang="pl-PL" smtClean="0"/>
              <a:t>17.06.2021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B0656B5-E990-4EE0-841A-EB418F635245}" type="slidenum">
              <a:rPr lang="pl-PL" smtClean="0"/>
              <a:t>‹#›</a:t>
            </a:fld>
            <a:endParaRPr lang="pl-PL"/>
          </a:p>
        </p:txBody>
      </p:sp>
    </p:spTree>
    <p:extLst>
      <p:ext uri="{BB962C8B-B14F-4D97-AF65-F5344CB8AC3E}">
        <p14:creationId xmlns:p14="http://schemas.microsoft.com/office/powerpoint/2010/main" val="1036979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1CEFC2A4-6552-4628-8FBD-E88797993A2F}" type="datetimeFigureOut">
              <a:rPr lang="pl-PL" smtClean="0"/>
              <a:t>17.06.2021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B0656B5-E990-4EE0-841A-EB418F635245}" type="slidenum">
              <a:rPr lang="pl-PL" smtClean="0"/>
              <a:t>‹#›</a:t>
            </a:fld>
            <a:endParaRPr lang="pl-PL"/>
          </a:p>
        </p:txBody>
      </p:sp>
    </p:spTree>
    <p:extLst>
      <p:ext uri="{BB962C8B-B14F-4D97-AF65-F5344CB8AC3E}">
        <p14:creationId xmlns:p14="http://schemas.microsoft.com/office/powerpoint/2010/main" val="240010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1CEFC2A4-6552-4628-8FBD-E88797993A2F}" type="datetimeFigureOut">
              <a:rPr lang="pl-PL" smtClean="0"/>
              <a:t>17.06.2021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B0656B5-E990-4EE0-841A-EB418F635245}" type="slidenum">
              <a:rPr lang="pl-PL" smtClean="0"/>
              <a:t>‹#›</a:t>
            </a:fld>
            <a:endParaRPr lang="pl-PL"/>
          </a:p>
        </p:txBody>
      </p:sp>
    </p:spTree>
    <p:extLst>
      <p:ext uri="{BB962C8B-B14F-4D97-AF65-F5344CB8AC3E}">
        <p14:creationId xmlns:p14="http://schemas.microsoft.com/office/powerpoint/2010/main" val="941592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1CEFC2A4-6552-4628-8FBD-E88797993A2F}" type="datetimeFigureOut">
              <a:rPr lang="pl-PL" smtClean="0"/>
              <a:t>17.06.2021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B0656B5-E990-4EE0-841A-EB418F635245}" type="slidenum">
              <a:rPr lang="pl-PL" smtClean="0"/>
              <a:t>‹#›</a:t>
            </a:fld>
            <a:endParaRPr lang="pl-PL"/>
          </a:p>
        </p:txBody>
      </p:sp>
    </p:spTree>
    <p:extLst>
      <p:ext uri="{BB962C8B-B14F-4D97-AF65-F5344CB8AC3E}">
        <p14:creationId xmlns:p14="http://schemas.microsoft.com/office/powerpoint/2010/main" val="1243460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1CEFC2A4-6552-4628-8FBD-E88797993A2F}" type="datetimeFigureOut">
              <a:rPr lang="pl-PL" smtClean="0"/>
              <a:t>17.06.2021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B0656B5-E990-4EE0-841A-EB418F635245}" type="slidenum">
              <a:rPr lang="pl-PL" smtClean="0"/>
              <a:t>‹#›</a:t>
            </a:fld>
            <a:endParaRPr lang="pl-PL"/>
          </a:p>
        </p:txBody>
      </p:sp>
    </p:spTree>
    <p:extLst>
      <p:ext uri="{BB962C8B-B14F-4D97-AF65-F5344CB8AC3E}">
        <p14:creationId xmlns:p14="http://schemas.microsoft.com/office/powerpoint/2010/main" val="3143801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EFC2A4-6552-4628-8FBD-E88797993A2F}" type="datetimeFigureOut">
              <a:rPr lang="pl-PL" smtClean="0"/>
              <a:t>17.06.2021</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656B5-E990-4EE0-841A-EB418F635245}" type="slidenum">
              <a:rPr lang="pl-PL" smtClean="0"/>
              <a:t>‹#›</a:t>
            </a:fld>
            <a:endParaRPr lang="pl-PL"/>
          </a:p>
        </p:txBody>
      </p:sp>
    </p:spTree>
    <p:extLst>
      <p:ext uri="{BB962C8B-B14F-4D97-AF65-F5344CB8AC3E}">
        <p14:creationId xmlns:p14="http://schemas.microsoft.com/office/powerpoint/2010/main" val="1031307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08" name="pole tekstowe 107"/>
          <p:cNvSpPr txBox="1"/>
          <p:nvPr/>
        </p:nvSpPr>
        <p:spPr>
          <a:xfrm>
            <a:off x="755648" y="2146228"/>
            <a:ext cx="9317040" cy="3046988"/>
          </a:xfrm>
          <a:prstGeom prst="rect">
            <a:avLst/>
          </a:prstGeom>
          <a:noFill/>
        </p:spPr>
        <p:txBody>
          <a:bodyPr wrap="square" rtlCol="0" anchor="t">
            <a:spAutoFit/>
          </a:bodyPr>
          <a:lstStyle/>
          <a:p>
            <a:r>
              <a:rPr lang="pl-PL" sz="4800" b="1" dirty="0">
                <a:solidFill>
                  <a:schemeClr val="bg1"/>
                </a:solidFill>
              </a:rPr>
              <a:t>System operacyjnego gromadzenia, udostępniania i promocji</a:t>
            </a:r>
          </a:p>
          <a:p>
            <a:r>
              <a:rPr lang="pl-PL" sz="4800" b="1" dirty="0">
                <a:solidFill>
                  <a:schemeClr val="bg1"/>
                </a:solidFill>
              </a:rPr>
              <a:t>cyfrowej informacji satelitarnej</a:t>
            </a:r>
          </a:p>
          <a:p>
            <a:r>
              <a:rPr lang="pl-PL" sz="4800" b="1" dirty="0">
                <a:solidFill>
                  <a:schemeClr val="bg1"/>
                </a:solidFill>
              </a:rPr>
              <a:t>o środowisku (Sat4Envi)</a:t>
            </a:r>
          </a:p>
        </p:txBody>
      </p:sp>
      <p:cxnSp>
        <p:nvCxnSpPr>
          <p:cNvPr id="67" name="Łącznik prosty ze strzałką 66"/>
          <p:cNvCxnSpPr>
            <a:cxnSpLocks/>
          </p:cNvCxnSpPr>
          <p:nvPr/>
        </p:nvCxnSpPr>
        <p:spPr>
          <a:xfrm flipH="1">
            <a:off x="11796474" y="13034155"/>
            <a:ext cx="623364" cy="336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8284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cxnSp>
        <p:nvCxnSpPr>
          <p:cNvPr id="67" name="Łącznik prosty ze strzałką 66"/>
          <p:cNvCxnSpPr/>
          <p:nvPr/>
        </p:nvCxnSpPr>
        <p:spPr>
          <a:xfrm flipH="1">
            <a:off x="11796474" y="13034155"/>
            <a:ext cx="623364" cy="336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Podtytuł 2"/>
          <p:cNvSpPr>
            <a:spLocks noGrp="1"/>
          </p:cNvSpPr>
          <p:nvPr>
            <p:ph type="subTitle" idx="1"/>
          </p:nvPr>
        </p:nvSpPr>
        <p:spPr>
          <a:xfrm>
            <a:off x="1775522" y="1167284"/>
            <a:ext cx="8509677" cy="750596"/>
          </a:xfrm>
        </p:spPr>
        <p:txBody>
          <a:bodyPr>
            <a:noAutofit/>
          </a:bodyPr>
          <a:lstStyle/>
          <a:p>
            <a:pPr>
              <a:spcAft>
                <a:spcPts val="1200"/>
              </a:spcAft>
            </a:pPr>
            <a:r>
              <a:rPr lang="pl-PL" sz="4000" b="1" dirty="0">
                <a:solidFill>
                  <a:srgbClr val="002060"/>
                </a:solidFill>
                <a:cs typeface="Times New Roman" pitchFamily="18" charset="0"/>
              </a:rPr>
              <a:t>KORZYŚCI Z PROJEKTU</a:t>
            </a:r>
            <a:endParaRPr lang="pl-PL" b="1" dirty="0">
              <a:solidFill>
                <a:srgbClr val="002060"/>
              </a:solidFill>
              <a:cs typeface="Times New Roman" pitchFamily="18" charset="0"/>
            </a:endParaRPr>
          </a:p>
        </p:txBody>
      </p:sp>
      <p:graphicFrame>
        <p:nvGraphicFramePr>
          <p:cNvPr id="11" name="Tabela 10"/>
          <p:cNvGraphicFramePr>
            <a:graphicFrameLocks noGrp="1"/>
          </p:cNvGraphicFramePr>
          <p:nvPr>
            <p:extLst>
              <p:ext uri="{D42A27DB-BD31-4B8C-83A1-F6EECF244321}">
                <p14:modId xmlns:p14="http://schemas.microsoft.com/office/powerpoint/2010/main" val="1856370044"/>
              </p:ext>
            </p:extLst>
          </p:nvPr>
        </p:nvGraphicFramePr>
        <p:xfrm>
          <a:off x="203893" y="1769130"/>
          <a:ext cx="11699932" cy="5008086"/>
        </p:xfrm>
        <a:graphic>
          <a:graphicData uri="http://schemas.openxmlformats.org/drawingml/2006/table">
            <a:tbl>
              <a:tblPr firstRow="1" firstCol="1" bandRow="1">
                <a:tableStyleId>{5C22544A-7EE6-4342-B048-85BDC9FD1C3A}</a:tableStyleId>
              </a:tblPr>
              <a:tblGrid>
                <a:gridCol w="8424718">
                  <a:extLst>
                    <a:ext uri="{9D8B030D-6E8A-4147-A177-3AD203B41FA5}">
                      <a16:colId xmlns="" xmlns:a16="http://schemas.microsoft.com/office/drawing/2014/main" val="20000"/>
                    </a:ext>
                  </a:extLst>
                </a:gridCol>
                <a:gridCol w="3275214">
                  <a:extLst>
                    <a:ext uri="{9D8B030D-6E8A-4147-A177-3AD203B41FA5}">
                      <a16:colId xmlns="" xmlns:a16="http://schemas.microsoft.com/office/drawing/2014/main" val="20001"/>
                    </a:ext>
                  </a:extLst>
                </a:gridCol>
              </a:tblGrid>
              <a:tr h="294042">
                <a:tc>
                  <a:txBody>
                    <a:bodyPr/>
                    <a:lstStyle/>
                    <a:p>
                      <a:pPr algn="ctr">
                        <a:lnSpc>
                          <a:spcPct val="107000"/>
                        </a:lnSpc>
                        <a:spcAft>
                          <a:spcPts val="0"/>
                        </a:spcAft>
                      </a:pPr>
                      <a:r>
                        <a:rPr lang="pl-PL" sz="1400" b="1" dirty="0">
                          <a:solidFill>
                            <a:schemeClr val="bg1"/>
                          </a:solidFill>
                          <a:effectLst/>
                          <a:latin typeface="+mn-lt"/>
                        </a:rPr>
                        <a:t>Nazwa</a:t>
                      </a:r>
                      <a:endParaRPr lang="pl-PL" sz="14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71E2"/>
                    </a:solidFill>
                  </a:tcPr>
                </a:tc>
                <a:tc>
                  <a:txBody>
                    <a:bodyPr/>
                    <a:lstStyle/>
                    <a:p>
                      <a:pPr algn="ctr">
                        <a:lnSpc>
                          <a:spcPct val="107000"/>
                        </a:lnSpc>
                        <a:spcAft>
                          <a:spcPts val="0"/>
                        </a:spcAft>
                      </a:pPr>
                      <a:r>
                        <a:rPr lang="pl-PL" sz="1400" b="1" dirty="0">
                          <a:solidFill>
                            <a:schemeClr val="bg1"/>
                          </a:solidFill>
                          <a:effectLst/>
                          <a:latin typeface="+mn-lt"/>
                        </a:rPr>
                        <a:t>Odbiorcy</a:t>
                      </a:r>
                      <a:endParaRPr lang="pl-PL" sz="14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71E2"/>
                    </a:solidFill>
                  </a:tcPr>
                </a:tc>
                <a:extLst>
                  <a:ext uri="{0D108BD9-81ED-4DB2-BD59-A6C34878D82A}">
                    <a16:rowId xmlns="" xmlns:a16="http://schemas.microsoft.com/office/drawing/2014/main" val="10000"/>
                  </a:ext>
                </a:extLst>
              </a:tr>
              <a:tr h="186557">
                <a:tc>
                  <a:txBody>
                    <a:bodyPr/>
                    <a:lstStyle/>
                    <a:p>
                      <a:pPr marL="171450" indent="-171450">
                        <a:lnSpc>
                          <a:spcPct val="107000"/>
                        </a:lnSpc>
                        <a:spcAft>
                          <a:spcPts val="0"/>
                        </a:spcAft>
                        <a:buFont typeface="Arial" panose="020B0604020202020204" pitchFamily="34" charset="0"/>
                        <a:buChar char="•"/>
                      </a:pPr>
                      <a:r>
                        <a:rPr lang="pl-PL" sz="1400" b="0" kern="1200" dirty="0">
                          <a:solidFill>
                            <a:srgbClr val="002060"/>
                          </a:solidFill>
                          <a:effectLst/>
                          <a:latin typeface="+mn-lt"/>
                          <a:ea typeface="+mn-ea"/>
                          <a:cs typeface="+mn-cs"/>
                        </a:rPr>
                        <a:t>zapewniony dostęp do zasobów naukowych w zakresie teledetekcji satelitarnej</a:t>
                      </a:r>
                    </a:p>
                    <a:p>
                      <a:pPr marL="171450" indent="-171450">
                        <a:lnSpc>
                          <a:spcPct val="107000"/>
                        </a:lnSpc>
                        <a:spcAft>
                          <a:spcPts val="0"/>
                        </a:spcAft>
                        <a:buFont typeface="Arial" panose="020B0604020202020204" pitchFamily="34" charset="0"/>
                        <a:buChar char="•"/>
                      </a:pPr>
                      <a:r>
                        <a:rPr lang="pl-PL" sz="1400" b="0" kern="1200" dirty="0">
                          <a:solidFill>
                            <a:srgbClr val="002060"/>
                          </a:solidFill>
                          <a:effectLst/>
                          <a:latin typeface="+mn-lt"/>
                          <a:ea typeface="+mn-ea"/>
                          <a:cs typeface="+mn-cs"/>
                        </a:rPr>
                        <a:t>stworzone archiwum danych oraz produktów satelitarnych udostępnionych publicznie dla szerokiej gamy użytkowników</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pl-PL" sz="1400" b="0" kern="1200" dirty="0">
                          <a:solidFill>
                            <a:srgbClr val="002060"/>
                          </a:solidFill>
                          <a:effectLst/>
                          <a:latin typeface="+mn-lt"/>
                          <a:ea typeface="+mn-ea"/>
                          <a:cs typeface="+mn-cs"/>
                        </a:rPr>
                        <a:t>Obywatele, studenci, naukowcy, przedsiębiorcy, administracja publiczna</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456565">
                <a:tc>
                  <a:txBody>
                    <a:bodyPr/>
                    <a:lstStyle/>
                    <a:p>
                      <a:pPr marL="171450" indent="-171450">
                        <a:lnSpc>
                          <a:spcPct val="107000"/>
                        </a:lnSpc>
                        <a:spcAft>
                          <a:spcPts val="0"/>
                        </a:spcAft>
                        <a:buFont typeface="Arial" panose="020B0604020202020204" pitchFamily="34" charset="0"/>
                        <a:buChar char="•"/>
                      </a:pPr>
                      <a:r>
                        <a:rPr lang="pl-PL" sz="1400" b="0" kern="1200" dirty="0">
                          <a:solidFill>
                            <a:srgbClr val="002060"/>
                          </a:solidFill>
                          <a:effectLst/>
                          <a:latin typeface="+mn-lt"/>
                          <a:ea typeface="+mn-ea"/>
                          <a:cs typeface="+mn-cs"/>
                        </a:rPr>
                        <a:t>udostępnione informacje wspomagające przewidywanie zagrożeń naturalnych i zdarzeń niebezpiecznych oraz zwiększające ochronę przed ich skutkami</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pl-PL" sz="1400" b="0" kern="1200" dirty="0">
                          <a:solidFill>
                            <a:srgbClr val="002060"/>
                          </a:solidFill>
                          <a:effectLst/>
                          <a:latin typeface="+mn-lt"/>
                          <a:ea typeface="+mn-ea"/>
                          <a:cs typeface="+mn-cs"/>
                        </a:rPr>
                        <a:t>Sektor bezpieczeństwa, służby zarządzania kryzysowego, obywatele</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616706">
                <a:tc>
                  <a:txBody>
                    <a:bodyPr/>
                    <a:lstStyle/>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pl-PL" sz="1400" b="0" kern="1200" dirty="0">
                          <a:solidFill>
                            <a:srgbClr val="002060"/>
                          </a:solidFill>
                          <a:effectLst/>
                          <a:latin typeface="+mn-lt"/>
                          <a:ea typeface="+mn-ea"/>
                          <a:cs typeface="+mn-cs"/>
                        </a:rPr>
                        <a:t>zapewniony efektywny operacyjny dostęp do danych satelitarnych dla potrzeb zarządzania </a:t>
                      </a:r>
                      <a:r>
                        <a:rPr lang="pl-PL" sz="1400" b="0" kern="1200" dirty="0" smtClean="0">
                          <a:solidFill>
                            <a:srgbClr val="002060"/>
                          </a:solidFill>
                          <a:effectLst/>
                          <a:latin typeface="+mn-lt"/>
                          <a:ea typeface="+mn-ea"/>
                          <a:cs typeface="+mn-cs"/>
                        </a:rPr>
                        <a:t>kryzysowego                       i </a:t>
                      </a:r>
                      <a:r>
                        <a:rPr lang="pl-PL" sz="1400" b="0" kern="1200" dirty="0">
                          <a:solidFill>
                            <a:srgbClr val="002060"/>
                          </a:solidFill>
                          <a:effectLst/>
                          <a:latin typeface="+mn-lt"/>
                          <a:ea typeface="+mn-ea"/>
                          <a:cs typeface="+mn-cs"/>
                        </a:rPr>
                        <a:t>ratownictwa, w czasie rzeczywistym (real-</a:t>
                      </a:r>
                      <a:r>
                        <a:rPr lang="pl-PL" sz="1400" b="0" kern="1200" dirty="0" err="1">
                          <a:solidFill>
                            <a:srgbClr val="002060"/>
                          </a:solidFill>
                          <a:effectLst/>
                          <a:latin typeface="+mn-lt"/>
                          <a:ea typeface="+mn-ea"/>
                          <a:cs typeface="+mn-cs"/>
                        </a:rPr>
                        <a:t>time</a:t>
                      </a:r>
                      <a:r>
                        <a:rPr lang="pl-PL" sz="1400" b="0" kern="1200" dirty="0">
                          <a:solidFill>
                            <a:srgbClr val="002060"/>
                          </a:solidFill>
                          <a:effectLst/>
                          <a:latin typeface="+mn-lt"/>
                          <a:ea typeface="+mn-ea"/>
                          <a:cs typeface="+mn-cs"/>
                        </a:rPr>
                        <a:t>) lub niemal rzeczywistym (</a:t>
                      </a:r>
                      <a:r>
                        <a:rPr lang="pl-PL" sz="1400" b="0" kern="1200" dirty="0" err="1">
                          <a:solidFill>
                            <a:srgbClr val="002060"/>
                          </a:solidFill>
                          <a:effectLst/>
                          <a:latin typeface="+mn-lt"/>
                          <a:ea typeface="+mn-ea"/>
                          <a:cs typeface="+mn-cs"/>
                        </a:rPr>
                        <a:t>near</a:t>
                      </a:r>
                      <a:r>
                        <a:rPr lang="pl-PL" sz="1400" b="0" kern="1200" dirty="0">
                          <a:solidFill>
                            <a:srgbClr val="002060"/>
                          </a:solidFill>
                          <a:effectLst/>
                          <a:latin typeface="+mn-lt"/>
                          <a:ea typeface="+mn-ea"/>
                          <a:cs typeface="+mn-cs"/>
                        </a:rPr>
                        <a:t>-real-</a:t>
                      </a:r>
                      <a:r>
                        <a:rPr lang="pl-PL" sz="1400" b="0" kern="1200" dirty="0" err="1">
                          <a:solidFill>
                            <a:srgbClr val="002060"/>
                          </a:solidFill>
                          <a:effectLst/>
                          <a:latin typeface="+mn-lt"/>
                          <a:ea typeface="+mn-ea"/>
                          <a:cs typeface="+mn-cs"/>
                        </a:rPr>
                        <a:t>time</a:t>
                      </a:r>
                      <a:r>
                        <a:rPr lang="pl-PL" sz="1400" b="0" kern="1200" dirty="0">
                          <a:solidFill>
                            <a:srgbClr val="002060"/>
                          </a:solidFill>
                          <a:effectLst/>
                          <a:latin typeface="+mn-lt"/>
                          <a:ea typeface="+mn-ea"/>
                          <a:cs typeface="+mn-cs"/>
                        </a:rPr>
                        <a:t>)</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pl-PL" sz="1400" b="0" kern="1200" dirty="0">
                          <a:solidFill>
                            <a:srgbClr val="002060"/>
                          </a:solidFill>
                          <a:effectLst/>
                          <a:latin typeface="+mn-lt"/>
                          <a:ea typeface="+mn-ea"/>
                          <a:cs typeface="+mn-cs"/>
                        </a:rPr>
                        <a:t>Sektor bezpieczeństwa, służby zarządzania kryzysowego, obywatele</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534292469"/>
                  </a:ext>
                </a:extLst>
              </a:tr>
              <a:tr h="451585">
                <a:tc>
                  <a:txBody>
                    <a:bodyPr/>
                    <a:lstStyle/>
                    <a:p>
                      <a:pPr marL="171450" indent="-171450">
                        <a:lnSpc>
                          <a:spcPct val="107000"/>
                        </a:lnSpc>
                        <a:spcAft>
                          <a:spcPts val="0"/>
                        </a:spcAft>
                        <a:buFont typeface="Arial" panose="020B0604020202020204" pitchFamily="34" charset="0"/>
                        <a:buChar char="•"/>
                      </a:pPr>
                      <a:r>
                        <a:rPr lang="pl-PL" sz="1400" b="0" kern="1200" dirty="0">
                          <a:solidFill>
                            <a:srgbClr val="002060"/>
                          </a:solidFill>
                          <a:effectLst/>
                          <a:latin typeface="+mn-lt"/>
                          <a:ea typeface="+mn-ea"/>
                          <a:cs typeface="+mn-cs"/>
                        </a:rPr>
                        <a:t>zwiększenie kompetencji cyfrowych użytkowników i ich gotowości do korzystania z danych satelitarnych poprzez specjalizowane szkolenia</a:t>
                      </a:r>
                      <a:endParaRPr lang="pl-PL" sz="1400" b="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pl-PL" sz="1400" b="0" kern="1200" dirty="0">
                          <a:solidFill>
                            <a:srgbClr val="002060"/>
                          </a:solidFill>
                          <a:effectLst/>
                          <a:latin typeface="+mn-lt"/>
                          <a:ea typeface="+mn-ea"/>
                          <a:cs typeface="+mn-cs"/>
                        </a:rPr>
                        <a:t>Administracja publiczna, sektor bezpieczeństwa, obywatele</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374988427"/>
                  </a:ext>
                </a:extLst>
              </a:tr>
              <a:tr h="616706">
                <a:tc>
                  <a:txBody>
                    <a:bodyPr/>
                    <a:lstStyle/>
                    <a:p>
                      <a:pPr lvl="0"/>
                      <a:r>
                        <a:rPr lang="pl-PL" sz="1400" b="0" kern="1200" dirty="0">
                          <a:solidFill>
                            <a:srgbClr val="002060"/>
                          </a:solidFill>
                          <a:effectLst/>
                          <a:latin typeface="+mn-lt"/>
                          <a:ea typeface="+mn-ea"/>
                          <a:cs typeface="+mn-cs"/>
                        </a:rPr>
                        <a:t>Przykładowe możliwe użycie danych udostępnionych w ramach projektu:</a:t>
                      </a:r>
                    </a:p>
                    <a:p>
                      <a:pPr marL="171450" lvl="0" indent="-171450">
                        <a:buFont typeface="Arial" panose="020B0604020202020204" pitchFamily="34" charset="0"/>
                        <a:buChar char="•"/>
                      </a:pPr>
                      <a:r>
                        <a:rPr lang="pl-PL" sz="1400" b="0" kern="1200" dirty="0">
                          <a:solidFill>
                            <a:srgbClr val="002060"/>
                          </a:solidFill>
                          <a:effectLst/>
                          <a:latin typeface="+mn-lt"/>
                          <a:ea typeface="+mn-ea"/>
                          <a:cs typeface="+mn-cs"/>
                        </a:rPr>
                        <a:t>sektor gospodarki wodnej – dokumentowanie zasięgu wody z bardzo dużą dokładnością za pomocą satelitarnej techniki </a:t>
                      </a:r>
                      <a:r>
                        <a:rPr lang="pl-PL" sz="1400" b="0" kern="1200" dirty="0" smtClean="0">
                          <a:solidFill>
                            <a:srgbClr val="002060"/>
                          </a:solidFill>
                          <a:effectLst/>
                          <a:latin typeface="+mn-lt"/>
                          <a:ea typeface="+mn-ea"/>
                          <a:cs typeface="+mn-cs"/>
                        </a:rPr>
                        <a:t>radarowej</a:t>
                      </a:r>
                      <a:endParaRPr lang="pl-PL" sz="1400" b="0" kern="1200" dirty="0">
                        <a:solidFill>
                          <a:srgbClr val="002060"/>
                        </a:solidFill>
                        <a:effectLst/>
                        <a:latin typeface="+mn-lt"/>
                        <a:ea typeface="+mn-ea"/>
                        <a:cs typeface="+mn-cs"/>
                      </a:endParaRPr>
                    </a:p>
                    <a:p>
                      <a:pPr marL="171450" lvl="0" indent="-171450">
                        <a:buFont typeface="Arial" panose="020B0604020202020204" pitchFamily="34" charset="0"/>
                        <a:buChar char="•"/>
                      </a:pPr>
                      <a:r>
                        <a:rPr lang="pl-PL" sz="1400" b="0" kern="1200" dirty="0">
                          <a:solidFill>
                            <a:srgbClr val="002060"/>
                          </a:solidFill>
                          <a:effectLst/>
                          <a:latin typeface="+mn-lt"/>
                          <a:ea typeface="+mn-ea"/>
                          <a:cs typeface="+mn-cs"/>
                        </a:rPr>
                        <a:t>instytucje i urzędy zajmujące się problemami planowania przestrzennego na różnych poziomach. Dostęp do wysokorozdzielczych zdjęć satelitarnych pozwala na szczegółową inwentaryzację stanu zagospodarowania dowolnego regionu, a duża powtarzalność zdjęć umożliwia monitorowanie tego stanu i określanie </a:t>
                      </a:r>
                      <a:r>
                        <a:rPr lang="pl-PL" sz="1400" b="0" kern="1200" dirty="0" smtClean="0">
                          <a:solidFill>
                            <a:srgbClr val="002060"/>
                          </a:solidFill>
                          <a:effectLst/>
                          <a:latin typeface="+mn-lt"/>
                          <a:ea typeface="+mn-ea"/>
                          <a:cs typeface="+mn-cs"/>
                        </a:rPr>
                        <a:t>zmian</a:t>
                      </a:r>
                      <a:endParaRPr lang="pl-PL" sz="1400" b="0" kern="1200" dirty="0">
                        <a:solidFill>
                          <a:srgbClr val="002060"/>
                        </a:solidFill>
                        <a:effectLst/>
                        <a:latin typeface="+mn-lt"/>
                        <a:ea typeface="+mn-ea"/>
                        <a:cs typeface="+mn-cs"/>
                      </a:endParaRPr>
                    </a:p>
                    <a:p>
                      <a:pPr marL="171450" indent="-171450">
                        <a:buFont typeface="Arial" panose="020B0604020202020204" pitchFamily="34" charset="0"/>
                        <a:buChar char="•"/>
                      </a:pPr>
                      <a:r>
                        <a:rPr lang="pl-PL" sz="1400" b="0" kern="1200" dirty="0">
                          <a:solidFill>
                            <a:srgbClr val="002060"/>
                          </a:solidFill>
                          <a:effectLst/>
                          <a:latin typeface="+mn-lt"/>
                          <a:ea typeface="+mn-ea"/>
                          <a:cs typeface="+mn-cs"/>
                        </a:rPr>
                        <a:t>Państwowy Monitoring Środowiska, szczególnie w zakresie zmian pokrycia terenu i użytkowania ziemi oraz oceny stanu wód morskich, zwłaszcza w przybrzeżnej strefie Bałtyku. Odpowiednio przetworzone wysokorozdzielcze zdjęcia satelitarne mogą być przydatne w śledzeniu zmian środowiska przyrodniczego na obszarach chronionych, w szczególności parków narodowych i obszarów objętych dyrektywą NATURA </a:t>
                      </a:r>
                      <a:r>
                        <a:rPr lang="pl-PL" sz="1400" b="0" kern="1200" dirty="0" smtClean="0">
                          <a:solidFill>
                            <a:srgbClr val="002060"/>
                          </a:solidFill>
                          <a:effectLst/>
                          <a:latin typeface="+mn-lt"/>
                          <a:ea typeface="+mn-ea"/>
                          <a:cs typeface="+mn-cs"/>
                        </a:rPr>
                        <a:t>2000</a:t>
                      </a:r>
                      <a:endParaRPr lang="pl-PL" sz="1400" b="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pl-PL" sz="1400" b="0" kern="1200" dirty="0">
                          <a:solidFill>
                            <a:srgbClr val="002060"/>
                          </a:solidFill>
                          <a:effectLst/>
                          <a:latin typeface="+mn-lt"/>
                          <a:ea typeface="+mn-ea"/>
                          <a:cs typeface="+mn-cs"/>
                        </a:rPr>
                        <a:t>Administracja publiczna, sektor bezpieczeństwa, obywatele</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38489000"/>
                  </a:ext>
                </a:extLst>
              </a:tr>
            </a:tbl>
          </a:graphicData>
        </a:graphic>
      </p:graphicFrame>
    </p:spTree>
    <p:extLst>
      <p:ext uri="{BB962C8B-B14F-4D97-AF65-F5344CB8AC3E}">
        <p14:creationId xmlns:p14="http://schemas.microsoft.com/office/powerpoint/2010/main" val="4243738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cxnSp>
        <p:nvCxnSpPr>
          <p:cNvPr id="67" name="Łącznik prosty ze strzałką 66"/>
          <p:cNvCxnSpPr/>
          <p:nvPr/>
        </p:nvCxnSpPr>
        <p:spPr>
          <a:xfrm flipH="1">
            <a:off x="11796474" y="13034155"/>
            <a:ext cx="623364" cy="336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Podtytuł 2"/>
          <p:cNvSpPr txBox="1">
            <a:spLocks/>
          </p:cNvSpPr>
          <p:nvPr/>
        </p:nvSpPr>
        <p:spPr>
          <a:xfrm>
            <a:off x="1775522" y="1135654"/>
            <a:ext cx="8509677" cy="7505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1200"/>
              </a:spcAft>
              <a:buNone/>
            </a:pPr>
            <a:r>
              <a:rPr lang="pl-PL" sz="4000" b="1" dirty="0">
                <a:solidFill>
                  <a:srgbClr val="002060"/>
                </a:solidFill>
                <a:cs typeface="Times New Roman" pitchFamily="18" charset="0"/>
              </a:rPr>
              <a:t>REALIZACJA ZALECEŃ KRMC</a:t>
            </a:r>
            <a:endParaRPr lang="pl-PL" dirty="0"/>
          </a:p>
        </p:txBody>
      </p:sp>
      <p:graphicFrame>
        <p:nvGraphicFramePr>
          <p:cNvPr id="5" name="Tabela 4"/>
          <p:cNvGraphicFramePr>
            <a:graphicFrameLocks noGrp="1"/>
          </p:cNvGraphicFramePr>
          <p:nvPr>
            <p:extLst>
              <p:ext uri="{D42A27DB-BD31-4B8C-83A1-F6EECF244321}">
                <p14:modId xmlns:p14="http://schemas.microsoft.com/office/powerpoint/2010/main" val="2513759580"/>
              </p:ext>
            </p:extLst>
          </p:nvPr>
        </p:nvGraphicFramePr>
        <p:xfrm>
          <a:off x="166254" y="1837613"/>
          <a:ext cx="11820699" cy="5014509"/>
        </p:xfrm>
        <a:graphic>
          <a:graphicData uri="http://schemas.openxmlformats.org/drawingml/2006/table">
            <a:tbl>
              <a:tblPr firstRow="1" bandRow="1">
                <a:tableStyleId>{5C22544A-7EE6-4342-B048-85BDC9FD1C3A}</a:tableStyleId>
              </a:tblPr>
              <a:tblGrid>
                <a:gridCol w="5602779">
                  <a:extLst>
                    <a:ext uri="{9D8B030D-6E8A-4147-A177-3AD203B41FA5}">
                      <a16:colId xmlns="" xmlns:a16="http://schemas.microsoft.com/office/drawing/2014/main" val="20000"/>
                    </a:ext>
                  </a:extLst>
                </a:gridCol>
                <a:gridCol w="1828800">
                  <a:extLst>
                    <a:ext uri="{9D8B030D-6E8A-4147-A177-3AD203B41FA5}">
                      <a16:colId xmlns="" xmlns:a16="http://schemas.microsoft.com/office/drawing/2014/main" val="20001"/>
                    </a:ext>
                  </a:extLst>
                </a:gridCol>
                <a:gridCol w="4389120">
                  <a:extLst>
                    <a:ext uri="{9D8B030D-6E8A-4147-A177-3AD203B41FA5}">
                      <a16:colId xmlns="" xmlns:a16="http://schemas.microsoft.com/office/drawing/2014/main" val="20002"/>
                    </a:ext>
                  </a:extLst>
                </a:gridCol>
              </a:tblGrid>
              <a:tr h="440074">
                <a:tc>
                  <a:txBody>
                    <a:bodyPr/>
                    <a:lstStyle/>
                    <a:p>
                      <a:pPr algn="ctr"/>
                      <a:r>
                        <a:rPr lang="pl-PL" sz="1600" dirty="0">
                          <a:solidFill>
                            <a:schemeClr val="bg1"/>
                          </a:solidFill>
                        </a:rPr>
                        <a:t>Zalecenie KRMC</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1E2"/>
                    </a:solidFill>
                  </a:tcPr>
                </a:tc>
                <a:tc>
                  <a:txBody>
                    <a:bodyPr/>
                    <a:lstStyle/>
                    <a:p>
                      <a:pPr algn="ctr"/>
                      <a:r>
                        <a:rPr lang="pl-PL" sz="1600" dirty="0">
                          <a:solidFill>
                            <a:schemeClr val="bg1"/>
                          </a:solidFill>
                        </a:rPr>
                        <a:t>Poziom wykonania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1E2"/>
                    </a:solidFill>
                  </a:tcPr>
                </a:tc>
                <a:tc>
                  <a:txBody>
                    <a:bodyPr/>
                    <a:lstStyle/>
                    <a:p>
                      <a:pPr algn="ctr"/>
                      <a:r>
                        <a:rPr lang="pl-PL" sz="1600" dirty="0">
                          <a:solidFill>
                            <a:schemeClr val="bg1"/>
                          </a:solidFill>
                        </a:rPr>
                        <a:t>Wyjaśnienia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1E2"/>
                    </a:solidFill>
                  </a:tcPr>
                </a:tc>
                <a:extLst>
                  <a:ext uri="{0D108BD9-81ED-4DB2-BD59-A6C34878D82A}">
                    <a16:rowId xmlns="" xmlns:a16="http://schemas.microsoft.com/office/drawing/2014/main" val="10000"/>
                  </a:ext>
                </a:extLst>
              </a:tr>
              <a:tr h="712405">
                <a:tc>
                  <a:txBody>
                    <a:bodyPr/>
                    <a:lstStyle/>
                    <a:p>
                      <a:pPr algn="l"/>
                      <a:r>
                        <a:rPr lang="pl-PL" sz="1800" kern="1200" dirty="0">
                          <a:solidFill>
                            <a:srgbClr val="002060"/>
                          </a:solidFill>
                          <a:latin typeface="+mn-lt"/>
                          <a:ea typeface="+mn-ea"/>
                          <a:cs typeface="+mn-cs"/>
                        </a:rPr>
                        <a:t>Niskie korzyści w przypadków KPI opisujących cele zbieżne z działaniem 2.3 (np. 4 tys. pobrań rocznie) w przedsięwzięciu za ponad 25 mln zł daje koszt rzędu 6,5 tys. zł za jedno pobranie.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a:r>
                        <a:rPr lang="pl-PL" sz="1800" kern="1200" dirty="0">
                          <a:solidFill>
                            <a:srgbClr val="002060"/>
                          </a:solidFill>
                          <a:latin typeface="+mn-lt"/>
                          <a:ea typeface="+mn-ea"/>
                          <a:cs typeface="+mn-cs"/>
                        </a:rPr>
                        <a:t>Wykonane</a:t>
                      </a:r>
                    </a:p>
                    <a:p>
                      <a:pPr algn="l"/>
                      <a:r>
                        <a:rPr lang="pl-PL" sz="1800" kern="1200" dirty="0">
                          <a:solidFill>
                            <a:srgbClr val="002060"/>
                          </a:solidFill>
                          <a:latin typeface="+mn-lt"/>
                          <a:ea typeface="+mn-ea"/>
                          <a:cs typeface="+mn-cs"/>
                        </a:rPr>
                        <a:t>w całości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a:r>
                        <a:rPr lang="pl-PL" sz="1800" kern="1200" dirty="0">
                          <a:solidFill>
                            <a:srgbClr val="002060"/>
                          </a:solidFill>
                          <a:latin typeface="+mn-lt"/>
                          <a:ea typeface="+mn-ea"/>
                          <a:cs typeface="+mn-cs"/>
                        </a:rPr>
                        <a:t>Zweryfikowano liczbę planowanych pobrań (z błędnych 4 000 na poprawne 3 000 000) =&gt; koszt pobrania ~6 PLN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368195">
                <a:tc>
                  <a:txBody>
                    <a:bodyPr/>
                    <a:lstStyle/>
                    <a:p>
                      <a:pPr algn="l"/>
                      <a:r>
                        <a:rPr lang="pl-PL" sz="1800" kern="1200" dirty="0">
                          <a:solidFill>
                            <a:srgbClr val="002060"/>
                          </a:solidFill>
                          <a:latin typeface="+mn-lt"/>
                          <a:ea typeface="+mn-ea"/>
                          <a:cs typeface="+mn-cs"/>
                        </a:rPr>
                        <a:t>Udostępnienie ISP stanowi niewielką część </a:t>
                      </a:r>
                      <a:r>
                        <a:rPr lang="pl-PL" sz="1800" kern="1200" dirty="0" smtClean="0">
                          <a:solidFill>
                            <a:srgbClr val="002060"/>
                          </a:solidFill>
                          <a:latin typeface="+mn-lt"/>
                          <a:ea typeface="+mn-ea"/>
                          <a:cs typeface="+mn-cs"/>
                        </a:rPr>
                        <a:t>projektu.</a:t>
                      </a:r>
                      <a:endParaRPr lang="pl-PL" sz="1800" kern="1200" dirty="0">
                        <a:solidFill>
                          <a:srgbClr val="002060"/>
                        </a:solidFill>
                        <a:latin typeface="+mn-lt"/>
                        <a:ea typeface="+mn-ea"/>
                        <a:cs typeface="+mn-c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a:endParaRPr lang="pl-PL" sz="1800" kern="1200" dirty="0">
                        <a:solidFill>
                          <a:srgbClr val="002060"/>
                        </a:solidFill>
                        <a:latin typeface="+mn-lt"/>
                        <a:ea typeface="+mn-ea"/>
                        <a:cs typeface="+mn-c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a:endParaRPr lang="pl-PL" sz="1800" kern="1200" dirty="0">
                        <a:solidFill>
                          <a:srgbClr val="002060"/>
                        </a:solidFill>
                        <a:latin typeface="+mn-lt"/>
                        <a:ea typeface="+mn-ea"/>
                        <a:cs typeface="+mn-c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712405">
                <a:tc>
                  <a:txBody>
                    <a:bodyPr/>
                    <a:lstStyle/>
                    <a:p>
                      <a:pPr algn="l"/>
                      <a:r>
                        <a:rPr lang="pl-PL" sz="1800" kern="1200" dirty="0">
                          <a:solidFill>
                            <a:srgbClr val="002060"/>
                          </a:solidFill>
                          <a:latin typeface="+mn-lt"/>
                          <a:ea typeface="+mn-ea"/>
                          <a:cs typeface="+mn-cs"/>
                        </a:rPr>
                        <a:t>Bardzo wysokie koszty projektu, największe wątpliwości budzi koszt przeprowadzenia szkoleń (ponad 5 mln PLN). (…) program szkoleniowy za 5,5 mln zł dyskwalifikuje przedsięwzięcie.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kern="1200" dirty="0">
                          <a:solidFill>
                            <a:srgbClr val="002060"/>
                          </a:solidFill>
                          <a:latin typeface="+mn-lt"/>
                          <a:ea typeface="+mn-ea"/>
                          <a:cs typeface="+mn-cs"/>
                        </a:rPr>
                        <a:t>Wykonane</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800" kern="1200" dirty="0">
                          <a:solidFill>
                            <a:srgbClr val="002060"/>
                          </a:solidFill>
                          <a:latin typeface="+mn-lt"/>
                          <a:ea typeface="+mn-ea"/>
                          <a:cs typeface="+mn-cs"/>
                        </a:rPr>
                        <a:t>w całości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pl-PL" sz="1800" kern="1200" dirty="0">
                          <a:solidFill>
                            <a:srgbClr val="002060"/>
                          </a:solidFill>
                          <a:latin typeface="+mn-lt"/>
                          <a:ea typeface="+mn-ea"/>
                          <a:cs typeface="+mn-cs"/>
                        </a:rPr>
                        <a:t>Zweryfikowano budżet projektu z 25 na 17,9 mln PLN, zaś szkoleń z 5,5 na 1,8 mln PLN.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712405">
                <a:tc>
                  <a:txBody>
                    <a:bodyPr/>
                    <a:lstStyle/>
                    <a:p>
                      <a:pPr algn="l"/>
                      <a:r>
                        <a:rPr lang="pl-PL" sz="1800" kern="1200" dirty="0">
                          <a:solidFill>
                            <a:srgbClr val="002060"/>
                          </a:solidFill>
                          <a:latin typeface="+mn-lt"/>
                          <a:ea typeface="+mn-ea"/>
                          <a:cs typeface="+mn-cs"/>
                        </a:rPr>
                        <a:t>Ryzyko niewłaściwego wyboru miejsca i brak możliwości dofinansowania projektu (…) powinno mieć podniesione prawdopodobieństwo wystąpienia.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pl-PL" sz="1800" kern="1200" dirty="0">
                          <a:solidFill>
                            <a:srgbClr val="002060"/>
                          </a:solidFill>
                          <a:latin typeface="+mn-lt"/>
                          <a:ea typeface="+mn-ea"/>
                          <a:cs typeface="+mn-cs"/>
                        </a:rPr>
                        <a:t>Niewykonane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pl-PL" sz="1800" kern="1200" dirty="0">
                          <a:solidFill>
                            <a:srgbClr val="002060"/>
                          </a:solidFill>
                          <a:latin typeface="+mn-lt"/>
                          <a:ea typeface="+mn-ea"/>
                          <a:cs typeface="+mn-cs"/>
                        </a:rPr>
                        <a:t>Zmodyfikowano założenia projektu, wniosku o dofinansowanie i studium wykonalności, co pozwoliło zachować poziom ryzyka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015861389"/>
                  </a:ext>
                </a:extLst>
              </a:tr>
              <a:tr h="712405">
                <a:tc>
                  <a:txBody>
                    <a:bodyPr/>
                    <a:lstStyle/>
                    <a:p>
                      <a:pPr algn="l"/>
                      <a:r>
                        <a:rPr lang="pl-PL" sz="1800" kern="1200" dirty="0">
                          <a:solidFill>
                            <a:srgbClr val="002060"/>
                          </a:solidFill>
                          <a:latin typeface="+mn-lt"/>
                          <a:ea typeface="+mn-ea"/>
                          <a:cs typeface="+mn-cs"/>
                        </a:rPr>
                        <a:t>Bardzo ogólnie przedstawiona analiza interesariuszy – na etapie studium wykonalności niezbędne będzie uzupełnienie tej kwestii o konkretne wielkości.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kern="1200" dirty="0">
                          <a:solidFill>
                            <a:srgbClr val="002060"/>
                          </a:solidFill>
                          <a:latin typeface="+mn-lt"/>
                          <a:ea typeface="+mn-ea"/>
                          <a:cs typeface="+mn-cs"/>
                        </a:rPr>
                        <a:t>Wykonane</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800" kern="1200" dirty="0">
                          <a:solidFill>
                            <a:srgbClr val="002060"/>
                          </a:solidFill>
                          <a:latin typeface="+mn-lt"/>
                          <a:ea typeface="+mn-ea"/>
                          <a:cs typeface="+mn-cs"/>
                        </a:rPr>
                        <a:t>w całości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pl-PL" sz="1800" kern="1200" dirty="0">
                          <a:solidFill>
                            <a:srgbClr val="002060"/>
                          </a:solidFill>
                          <a:latin typeface="+mn-lt"/>
                          <a:ea typeface="+mn-ea"/>
                          <a:cs typeface="+mn-cs"/>
                        </a:rPr>
                        <a:t>Doprecyzowanie liczbowe interesariuszy projektu wraz ze szczegółową analizą korzyści dla poszczególnych grup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862804289"/>
                  </a:ext>
                </a:extLst>
              </a:tr>
            </a:tbl>
          </a:graphicData>
        </a:graphic>
      </p:graphicFrame>
    </p:spTree>
    <p:extLst>
      <p:ext uri="{BB962C8B-B14F-4D97-AF65-F5344CB8AC3E}">
        <p14:creationId xmlns:p14="http://schemas.microsoft.com/office/powerpoint/2010/main" val="3139444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cxnSp>
        <p:nvCxnSpPr>
          <p:cNvPr id="67" name="Łącznik prosty ze strzałką 66"/>
          <p:cNvCxnSpPr/>
          <p:nvPr/>
        </p:nvCxnSpPr>
        <p:spPr>
          <a:xfrm flipH="1">
            <a:off x="11796474" y="13034155"/>
            <a:ext cx="623364" cy="336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Podtytuł 2"/>
          <p:cNvSpPr txBox="1">
            <a:spLocks/>
          </p:cNvSpPr>
          <p:nvPr/>
        </p:nvSpPr>
        <p:spPr>
          <a:xfrm>
            <a:off x="1775522" y="1135656"/>
            <a:ext cx="8509677" cy="7505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1200"/>
              </a:spcAft>
              <a:buNone/>
            </a:pPr>
            <a:r>
              <a:rPr lang="pl-PL" sz="4000" b="1" dirty="0">
                <a:solidFill>
                  <a:srgbClr val="002060"/>
                </a:solidFill>
                <a:cs typeface="Times New Roman" pitchFamily="18" charset="0"/>
              </a:rPr>
              <a:t>BEZPIECZEŃSTWO SYSTEMU I DANYCH</a:t>
            </a:r>
            <a:endParaRPr lang="pl-PL" dirty="0"/>
          </a:p>
        </p:txBody>
      </p:sp>
      <p:graphicFrame>
        <p:nvGraphicFramePr>
          <p:cNvPr id="5" name="Tabela 4"/>
          <p:cNvGraphicFramePr>
            <a:graphicFrameLocks noGrp="1"/>
          </p:cNvGraphicFramePr>
          <p:nvPr>
            <p:extLst>
              <p:ext uri="{D42A27DB-BD31-4B8C-83A1-F6EECF244321}">
                <p14:modId xmlns:p14="http://schemas.microsoft.com/office/powerpoint/2010/main" val="2488549275"/>
              </p:ext>
            </p:extLst>
          </p:nvPr>
        </p:nvGraphicFramePr>
        <p:xfrm>
          <a:off x="399010" y="1861578"/>
          <a:ext cx="11338560" cy="4921607"/>
        </p:xfrm>
        <a:graphic>
          <a:graphicData uri="http://schemas.openxmlformats.org/drawingml/2006/table">
            <a:tbl>
              <a:tblPr firstRow="1" bandRow="1">
                <a:tableStyleId>{5C22544A-7EE6-4342-B048-85BDC9FD1C3A}</a:tableStyleId>
              </a:tblPr>
              <a:tblGrid>
                <a:gridCol w="2527068">
                  <a:extLst>
                    <a:ext uri="{9D8B030D-6E8A-4147-A177-3AD203B41FA5}">
                      <a16:colId xmlns="" xmlns:a16="http://schemas.microsoft.com/office/drawing/2014/main" val="20000"/>
                    </a:ext>
                  </a:extLst>
                </a:gridCol>
                <a:gridCol w="8811492">
                  <a:extLst>
                    <a:ext uri="{9D8B030D-6E8A-4147-A177-3AD203B41FA5}">
                      <a16:colId xmlns="" xmlns:a16="http://schemas.microsoft.com/office/drawing/2014/main" val="20001"/>
                    </a:ext>
                  </a:extLst>
                </a:gridCol>
              </a:tblGrid>
              <a:tr h="349607">
                <a:tc>
                  <a:txBody>
                    <a:bodyPr/>
                    <a:lstStyle/>
                    <a:p>
                      <a:pPr algn="ctr"/>
                      <a:r>
                        <a:rPr lang="pl-PL" sz="1600" dirty="0">
                          <a:solidFill>
                            <a:schemeClr val="bg1"/>
                          </a:solidFill>
                        </a:rPr>
                        <a:t>Nazwa produktu</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1E2"/>
                    </a:solidFill>
                  </a:tcPr>
                </a:tc>
                <a:tc>
                  <a:txBody>
                    <a:bodyPr/>
                    <a:lstStyle/>
                    <a:p>
                      <a:pPr algn="ctr"/>
                      <a:r>
                        <a:rPr lang="pl-PL" sz="1600" dirty="0">
                          <a:solidFill>
                            <a:schemeClr val="bg1"/>
                          </a:solidFill>
                        </a:rPr>
                        <a:t>Poziom bezpieczeństwa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1E2"/>
                    </a:solidFill>
                  </a:tcPr>
                </a:tc>
                <a:extLst>
                  <a:ext uri="{0D108BD9-81ED-4DB2-BD59-A6C34878D82A}">
                    <a16:rowId xmlns="" xmlns:a16="http://schemas.microsoft.com/office/drawing/2014/main" val="10000"/>
                  </a:ext>
                </a:extLst>
              </a:tr>
              <a:tr h="370840">
                <a:tc>
                  <a:txBody>
                    <a:bodyPr/>
                    <a:lstStyle/>
                    <a:p>
                      <a:pPr algn="l"/>
                      <a:r>
                        <a:rPr lang="pl-PL" sz="1600" dirty="0">
                          <a:solidFill>
                            <a:srgbClr val="002060"/>
                          </a:solidFill>
                        </a:rPr>
                        <a:t>Dane i produktu satelitarne oraz </a:t>
                      </a:r>
                      <a:r>
                        <a:rPr lang="pl-PL" sz="1600" b="0" kern="1200" dirty="0" err="1">
                          <a:solidFill>
                            <a:srgbClr val="002060"/>
                          </a:solidFill>
                          <a:effectLst/>
                          <a:latin typeface="+mn-lt"/>
                          <a:ea typeface="+mn-ea"/>
                          <a:cs typeface="+mn-cs"/>
                        </a:rPr>
                        <a:t>zdigitalizowane</a:t>
                      </a:r>
                      <a:r>
                        <a:rPr lang="pl-PL" sz="1600" b="0" kern="1200" dirty="0">
                          <a:solidFill>
                            <a:srgbClr val="002060"/>
                          </a:solidFill>
                          <a:effectLst/>
                          <a:latin typeface="+mn-lt"/>
                          <a:ea typeface="+mn-ea"/>
                          <a:cs typeface="+mn-cs"/>
                        </a:rPr>
                        <a:t> dokumenty zawierające informacje sektora publicznego </a:t>
                      </a:r>
                      <a:endParaRPr lang="pl-PL" sz="1600" dirty="0">
                        <a:solidFill>
                          <a:srgbClr val="002060"/>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l">
                        <a:buFont typeface="Arial" panose="020B0604020202020204" pitchFamily="34" charset="0"/>
                        <a:buChar char="•"/>
                      </a:pPr>
                      <a:r>
                        <a:rPr lang="pl-PL" sz="1600" kern="1200" dirty="0">
                          <a:solidFill>
                            <a:srgbClr val="002060"/>
                          </a:solidFill>
                          <a:latin typeface="+mn-lt"/>
                          <a:ea typeface="+mn-ea"/>
                          <a:cs typeface="+mn-cs"/>
                        </a:rPr>
                        <a:t>System odbioru i przetwarzania danych satelitarnych podlega aktywnej ochronie i monitorowaniu </a:t>
                      </a:r>
                      <a:r>
                        <a:rPr lang="pl-PL" sz="1600" kern="1200" dirty="0" smtClean="0">
                          <a:solidFill>
                            <a:srgbClr val="002060"/>
                          </a:solidFill>
                          <a:latin typeface="+mn-lt"/>
                          <a:ea typeface="+mn-ea"/>
                          <a:cs typeface="+mn-cs"/>
                        </a:rPr>
                        <a:t>      w trybie </a:t>
                      </a:r>
                      <a:r>
                        <a:rPr lang="pl-PL" sz="1600" kern="1200" dirty="0">
                          <a:solidFill>
                            <a:srgbClr val="002060"/>
                          </a:solidFill>
                          <a:latin typeface="+mn-lt"/>
                          <a:ea typeface="+mn-ea"/>
                          <a:cs typeface="+mn-cs"/>
                        </a:rPr>
                        <a:t>24/7 w ramach polityki bezpieczeństwa informatycznego </a:t>
                      </a:r>
                      <a:r>
                        <a:rPr lang="pl-PL" sz="1600" kern="1200" dirty="0" smtClean="0">
                          <a:solidFill>
                            <a:srgbClr val="002060"/>
                          </a:solidFill>
                          <a:latin typeface="+mn-lt"/>
                          <a:ea typeface="+mn-ea"/>
                          <a:cs typeface="+mn-cs"/>
                        </a:rPr>
                        <a:t>IMGW-PIB</a:t>
                      </a:r>
                      <a:endParaRPr lang="pl-PL" sz="1600" kern="1200" dirty="0">
                        <a:solidFill>
                          <a:srgbClr val="002060"/>
                        </a:solidFill>
                        <a:latin typeface="+mn-lt"/>
                        <a:ea typeface="+mn-ea"/>
                        <a:cs typeface="+mn-cs"/>
                      </a:endParaRPr>
                    </a:p>
                    <a:p>
                      <a:pPr marL="285750" indent="-285750" algn="l">
                        <a:buFont typeface="Arial" panose="020B0604020202020204" pitchFamily="34" charset="0"/>
                        <a:buChar char="•"/>
                      </a:pPr>
                      <a:r>
                        <a:rPr lang="pl-PL" sz="1600" dirty="0">
                          <a:solidFill>
                            <a:srgbClr val="002060"/>
                          </a:solidFill>
                        </a:rPr>
                        <a:t>Dane zgromadzone w archiwum projektu na chmurze S3 ACK </a:t>
                      </a:r>
                      <a:r>
                        <a:rPr lang="pl-PL" sz="1600" dirty="0" err="1">
                          <a:solidFill>
                            <a:srgbClr val="002060"/>
                          </a:solidFill>
                        </a:rPr>
                        <a:t>Cyfronet</a:t>
                      </a:r>
                      <a:r>
                        <a:rPr lang="pl-PL" sz="1600" dirty="0">
                          <a:solidFill>
                            <a:srgbClr val="002060"/>
                          </a:solidFill>
                        </a:rPr>
                        <a:t> AGH dane chronione są poprzez mechanizmy zabezpieczające przed ich utratą oraz niepowołanym dostępem</a:t>
                      </a:r>
                    </a:p>
                    <a:p>
                      <a:pPr marL="285750" indent="-285750" algn="l">
                        <a:buFont typeface="Arial" panose="020B0604020202020204" pitchFamily="34" charset="0"/>
                        <a:buChar char="•"/>
                      </a:pPr>
                      <a:r>
                        <a:rPr lang="pl-PL" sz="1600" dirty="0">
                          <a:solidFill>
                            <a:srgbClr val="002060"/>
                          </a:solidFill>
                        </a:rPr>
                        <a:t>Z poziomu systemu, w trybie ciągłym przeprowadzane są skany integralności </a:t>
                      </a:r>
                      <a:r>
                        <a:rPr lang="pl-PL" sz="1600" dirty="0" smtClean="0">
                          <a:solidFill>
                            <a:srgbClr val="002060"/>
                          </a:solidFill>
                        </a:rPr>
                        <a:t>danych</a:t>
                      </a:r>
                      <a:endParaRPr lang="pl-PL" sz="1600" dirty="0">
                        <a:solidFill>
                          <a:srgbClr val="002060"/>
                        </a:solidFill>
                      </a:endParaRPr>
                    </a:p>
                    <a:p>
                      <a:pPr marL="285750" indent="-285750" algn="l">
                        <a:buFont typeface="Arial" panose="020B0604020202020204" pitchFamily="34" charset="0"/>
                        <a:buChar char="•"/>
                      </a:pPr>
                      <a:r>
                        <a:rPr lang="pl-PL" sz="1600" dirty="0">
                          <a:solidFill>
                            <a:srgbClr val="002060"/>
                          </a:solidFill>
                        </a:rPr>
                        <a:t>Ciągłość komunikacji pomiędzy klientem S3 a punktem końcowym zapewniają mechanizmy </a:t>
                      </a:r>
                      <a:r>
                        <a:rPr lang="pl-PL" sz="1600" dirty="0" smtClean="0">
                          <a:solidFill>
                            <a:srgbClr val="002060"/>
                          </a:solidFill>
                        </a:rPr>
                        <a:t>HA</a:t>
                      </a:r>
                      <a:endParaRPr lang="pl-PL" sz="1600" dirty="0">
                        <a:solidFill>
                          <a:srgbClr val="002060"/>
                        </a:solidFill>
                      </a:endParaRPr>
                    </a:p>
                    <a:p>
                      <a:pPr marL="285750" indent="-285750" algn="l">
                        <a:buFont typeface="Arial" panose="020B0604020202020204" pitchFamily="34" charset="0"/>
                        <a:buChar char="•"/>
                      </a:pPr>
                      <a:r>
                        <a:rPr lang="pl-PL" sz="1600" dirty="0">
                          <a:solidFill>
                            <a:srgbClr val="002060"/>
                          </a:solidFill>
                        </a:rPr>
                        <a:t>Ochronę przed niepowołanym dostępem do danych od strony użytkownika końcowego gwarantują mechanizmy uwierzytelniania oparte o indywidualne klucze. Każde żądanie dostępu do danych jest kodowane z użyciem indywidualnie wyliczanego kodu HMAC, a poufność komunikacji klienta S3 </a:t>
                      </a:r>
                      <a:r>
                        <a:rPr lang="pl-PL" sz="1600" dirty="0" smtClean="0">
                          <a:solidFill>
                            <a:srgbClr val="002060"/>
                          </a:solidFill>
                        </a:rPr>
                        <a:t>           z </a:t>
                      </a:r>
                      <a:r>
                        <a:rPr lang="pl-PL" sz="1600" dirty="0">
                          <a:solidFill>
                            <a:srgbClr val="002060"/>
                          </a:solidFill>
                        </a:rPr>
                        <a:t>serwerem zapewnia standard TLS </a:t>
                      </a:r>
                      <a:r>
                        <a:rPr lang="pl-PL" sz="1600" dirty="0" smtClean="0">
                          <a:solidFill>
                            <a:srgbClr val="002060"/>
                          </a:solidFill>
                        </a:rPr>
                        <a:t>1.2</a:t>
                      </a:r>
                      <a:endParaRPr lang="pl-PL" sz="1600" dirty="0">
                        <a:solidFill>
                          <a:srgbClr val="002060"/>
                        </a:solidFill>
                      </a:endParaRPr>
                    </a:p>
                    <a:p>
                      <a:pPr marL="285750" indent="-285750" algn="l">
                        <a:buFont typeface="Arial" panose="020B0604020202020204" pitchFamily="34" charset="0"/>
                        <a:buChar char="•"/>
                      </a:pPr>
                      <a:r>
                        <a:rPr lang="pl-PL" sz="1600" dirty="0">
                          <a:solidFill>
                            <a:srgbClr val="002060"/>
                          </a:solidFill>
                        </a:rPr>
                        <a:t>Dane są </a:t>
                      </a:r>
                      <a:r>
                        <a:rPr lang="pl-PL" sz="1600" dirty="0" err="1">
                          <a:solidFill>
                            <a:srgbClr val="002060"/>
                          </a:solidFill>
                        </a:rPr>
                        <a:t>interoperabilne</a:t>
                      </a:r>
                      <a:r>
                        <a:rPr lang="pl-PL" sz="1600" dirty="0">
                          <a:solidFill>
                            <a:srgbClr val="002060"/>
                          </a:solidFill>
                        </a:rPr>
                        <a:t> ze standardami ESA i wyposażane w odpowiednie metadane służące do przetwarzania </a:t>
                      </a:r>
                      <a:r>
                        <a:rPr lang="pl-PL" sz="1600" dirty="0" smtClean="0">
                          <a:solidFill>
                            <a:srgbClr val="002060"/>
                          </a:solidFill>
                        </a:rPr>
                        <a:t>danych</a:t>
                      </a:r>
                      <a:endParaRPr lang="pl-PL" sz="1600" dirty="0">
                        <a:solidFill>
                          <a:srgbClr val="002060"/>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370840">
                <a:tc>
                  <a:txBody>
                    <a:bodyPr/>
                    <a:lstStyle/>
                    <a:p>
                      <a:pPr algn="l"/>
                      <a:r>
                        <a:rPr lang="pl-PL" sz="1600" b="0" kern="1200" dirty="0">
                          <a:solidFill>
                            <a:srgbClr val="002060"/>
                          </a:solidFill>
                          <a:effectLst/>
                          <a:latin typeface="+mn-lt"/>
                          <a:ea typeface="+mn-ea"/>
                          <a:cs typeface="+mn-cs"/>
                        </a:rPr>
                        <a:t>System obsługi klienta </a:t>
                      </a:r>
                      <a:endParaRPr lang="pl-PL" sz="1600" dirty="0">
                        <a:solidFill>
                          <a:srgbClr val="002060"/>
                        </a:solidFill>
                      </a:endParaRPr>
                    </a:p>
                    <a:p>
                      <a:pPr algn="l"/>
                      <a:endParaRPr lang="pl-PL" sz="1600" dirty="0">
                        <a:solidFill>
                          <a:srgbClr val="002060"/>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l">
                        <a:buFont typeface="Arial" panose="020B0604020202020204" pitchFamily="34" charset="0"/>
                        <a:buChar char="•"/>
                      </a:pPr>
                      <a:r>
                        <a:rPr lang="pl-PL" sz="1600" dirty="0">
                          <a:solidFill>
                            <a:srgbClr val="002060"/>
                          </a:solidFill>
                        </a:rPr>
                        <a:t>Komunikacja pomiędzy serwisami SOK wykorzystuje wyłącznie połączenia </a:t>
                      </a:r>
                      <a:r>
                        <a:rPr lang="pl-PL" sz="1600" dirty="0" smtClean="0">
                          <a:solidFill>
                            <a:srgbClr val="002060"/>
                          </a:solidFill>
                        </a:rPr>
                        <a:t>szyfrowane</a:t>
                      </a:r>
                      <a:endParaRPr lang="pl-PL" sz="1600" dirty="0">
                        <a:solidFill>
                          <a:srgbClr val="002060"/>
                        </a:solidFill>
                      </a:endParaRPr>
                    </a:p>
                    <a:p>
                      <a:pPr marL="285750" indent="-285750" algn="l">
                        <a:buFont typeface="Arial" panose="020B0604020202020204" pitchFamily="34" charset="0"/>
                        <a:buChar char="•"/>
                      </a:pPr>
                      <a:r>
                        <a:rPr lang="pl-PL" sz="1600" dirty="0">
                          <a:solidFill>
                            <a:srgbClr val="002060"/>
                          </a:solidFill>
                        </a:rPr>
                        <a:t>System SOK nie wymaga przetwarzania danych osób (PESEL), podmiotów (REGON) ani danych przestrzennych (numery działek) </a:t>
                      </a:r>
                      <a:r>
                        <a:rPr lang="pl-PL" sz="1600" dirty="0" err="1" smtClean="0">
                          <a:solidFill>
                            <a:srgbClr val="002060"/>
                          </a:solidFill>
                        </a:rPr>
                        <a:t>etc</a:t>
                      </a:r>
                      <a:endParaRPr lang="pl-PL" sz="1600" dirty="0">
                        <a:solidFill>
                          <a:srgbClr val="002060"/>
                        </a:solidFill>
                      </a:endParaRPr>
                    </a:p>
                    <a:p>
                      <a:pPr marL="285750" indent="-285750" algn="l">
                        <a:buFont typeface="Arial" panose="020B0604020202020204" pitchFamily="34" charset="0"/>
                        <a:buChar char="•"/>
                      </a:pPr>
                      <a:r>
                        <a:rPr lang="pl-PL" sz="1600" dirty="0">
                          <a:solidFill>
                            <a:srgbClr val="002060"/>
                          </a:solidFill>
                        </a:rPr>
                        <a:t>System SOK zgodny jest z wytycznymi WCAG na poziomie aa, standard wersja 2.1 (potwierdzone audytem</a:t>
                      </a:r>
                      <a:r>
                        <a:rPr lang="pl-PL" sz="1600" dirty="0" smtClean="0">
                          <a:solidFill>
                            <a:srgbClr val="002060"/>
                          </a:solidFill>
                        </a:rPr>
                        <a:t>)</a:t>
                      </a:r>
                      <a:endParaRPr lang="pl-PL" sz="1600" dirty="0">
                        <a:solidFill>
                          <a:srgbClr val="002060"/>
                        </a:solidFill>
                      </a:endParaRPr>
                    </a:p>
                    <a:p>
                      <a:pPr marL="285750" indent="-285750" algn="l">
                        <a:buFont typeface="Arial" panose="020B0604020202020204" pitchFamily="34" charset="0"/>
                        <a:buChar char="•"/>
                      </a:pPr>
                      <a:r>
                        <a:rPr lang="pl-PL" sz="1600" dirty="0" err="1">
                          <a:solidFill>
                            <a:srgbClr val="002060"/>
                          </a:solidFill>
                        </a:rPr>
                        <a:t>Interoperabilność</a:t>
                      </a:r>
                      <a:r>
                        <a:rPr lang="pl-PL" sz="1600" dirty="0">
                          <a:solidFill>
                            <a:srgbClr val="002060"/>
                          </a:solidFill>
                        </a:rPr>
                        <a:t> na poziomie protokołów komunikacji zapewnia API zgodne ze standardem </a:t>
                      </a:r>
                      <a:r>
                        <a:rPr lang="pl-PL" sz="1600" dirty="0" smtClean="0">
                          <a:solidFill>
                            <a:srgbClr val="002060"/>
                          </a:solidFill>
                        </a:rPr>
                        <a:t>ESA</a:t>
                      </a:r>
                      <a:endParaRPr lang="pl-PL" sz="1600" dirty="0">
                        <a:solidFill>
                          <a:srgbClr val="002060"/>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402804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cxnSp>
        <p:nvCxnSpPr>
          <p:cNvPr id="67" name="Łącznik prosty ze strzałką 66"/>
          <p:cNvCxnSpPr/>
          <p:nvPr/>
        </p:nvCxnSpPr>
        <p:spPr>
          <a:xfrm flipH="1">
            <a:off x="11796474" y="13034155"/>
            <a:ext cx="623364" cy="336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Podtytuł 2"/>
          <p:cNvSpPr txBox="1">
            <a:spLocks/>
          </p:cNvSpPr>
          <p:nvPr/>
        </p:nvSpPr>
        <p:spPr>
          <a:xfrm>
            <a:off x="1775522" y="1129184"/>
            <a:ext cx="8509677" cy="7505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1200"/>
              </a:spcAft>
              <a:buNone/>
            </a:pPr>
            <a:r>
              <a:rPr lang="pl-PL" sz="4000" b="1" dirty="0">
                <a:solidFill>
                  <a:srgbClr val="002060"/>
                </a:solidFill>
                <a:cs typeface="Times New Roman" pitchFamily="18" charset="0"/>
              </a:rPr>
              <a:t>TRWAŁOŚĆ PROJEKTU</a:t>
            </a:r>
            <a:endParaRPr lang="pl-PL" dirty="0"/>
          </a:p>
        </p:txBody>
      </p:sp>
      <p:sp>
        <p:nvSpPr>
          <p:cNvPr id="5" name="pole tekstowe 4"/>
          <p:cNvSpPr txBox="1"/>
          <p:nvPr/>
        </p:nvSpPr>
        <p:spPr>
          <a:xfrm>
            <a:off x="317211" y="1597318"/>
            <a:ext cx="10925100" cy="2636619"/>
          </a:xfrm>
          <a:prstGeom prst="rect">
            <a:avLst/>
          </a:prstGeom>
          <a:noFill/>
        </p:spPr>
        <p:txBody>
          <a:bodyPr wrap="square" rtlCol="0">
            <a:spAutoFit/>
          </a:bodyPr>
          <a:lstStyle/>
          <a:p>
            <a:pPr marL="269875" indent="-269875">
              <a:spcBef>
                <a:spcPts val="800"/>
              </a:spcBef>
              <a:buFont typeface="Wingdings" panose="05000000000000000000" pitchFamily="2" charset="2"/>
              <a:buChar char="§"/>
            </a:pPr>
            <a:r>
              <a:rPr lang="pl-PL" dirty="0">
                <a:solidFill>
                  <a:srgbClr val="002060"/>
                </a:solidFill>
              </a:rPr>
              <a:t>Okres trwałości: 24.03.2026</a:t>
            </a:r>
          </a:p>
          <a:p>
            <a:pPr marL="269875" indent="-269875">
              <a:spcBef>
                <a:spcPts val="800"/>
              </a:spcBef>
              <a:buFont typeface="Wingdings" panose="05000000000000000000" pitchFamily="2" charset="2"/>
              <a:buChar char="§"/>
            </a:pPr>
            <a:r>
              <a:rPr lang="pl-PL" dirty="0">
                <a:solidFill>
                  <a:srgbClr val="002060"/>
                </a:solidFill>
              </a:rPr>
              <a:t>Źródło finansowania utrzymania produktów projektu:</a:t>
            </a:r>
          </a:p>
          <a:p>
            <a:r>
              <a:rPr lang="pl-PL" sz="1400" dirty="0">
                <a:solidFill>
                  <a:srgbClr val="002060"/>
                </a:solidFill>
              </a:rPr>
              <a:t>Niezbędne nakłady operacyjne oraz odtworzeniowe będą pokrywane ze środków własnych Beneficjenta i Partnerów. </a:t>
            </a:r>
          </a:p>
          <a:p>
            <a:r>
              <a:rPr lang="pl-PL" sz="1400" dirty="0">
                <a:solidFill>
                  <a:srgbClr val="002060"/>
                </a:solidFill>
              </a:rPr>
              <a:t>Wynagrodzenie personelu stanowiące koszty związane z operacyjnym zasilaniem archiwum i Systemu Obsługi Klienta danymi satelitarnymi jest uwzględnione w bieżącym budżecie Beneficjenta oraz będzie ujęte w planie na kolejne lata. Zadania związane z utrzymaniem ciągłości działania i utrzymania wyników projektu są elementem działań operacyjnych na rzecz PSHM i osłony morskiej. </a:t>
            </a:r>
          </a:p>
          <a:p>
            <a:r>
              <a:rPr lang="pl-PL" sz="1400" dirty="0">
                <a:solidFill>
                  <a:srgbClr val="002060"/>
                </a:solidFill>
              </a:rPr>
              <a:t>Umowa </a:t>
            </a:r>
            <a:r>
              <a:rPr lang="pl-PL" sz="1400" dirty="0" err="1">
                <a:solidFill>
                  <a:srgbClr val="002060"/>
                </a:solidFill>
              </a:rPr>
              <a:t>MNiSW</a:t>
            </a:r>
            <a:r>
              <a:rPr lang="pl-PL" sz="1400" dirty="0">
                <a:solidFill>
                  <a:srgbClr val="002060"/>
                </a:solidFill>
              </a:rPr>
              <a:t>/2020/289/DIR zapewnia utrzymanie funkcjonowania Narodowego Operatora Copernicus do końca b.r. Spodziewana kontynuacja umowy w kolejnych latach. </a:t>
            </a:r>
          </a:p>
          <a:p>
            <a:r>
              <a:rPr lang="pl-PL" sz="1400" dirty="0">
                <a:solidFill>
                  <a:srgbClr val="002060"/>
                </a:solidFill>
              </a:rPr>
              <a:t>Spodziewane ujęcie finansowania Narodowego Segmentu Naziemnego w ramach Krajowego Plan Odbudowy i Zwiększenia Odporności od roku 2022. </a:t>
            </a:r>
          </a:p>
          <a:p>
            <a:pPr marL="269875" indent="-269875">
              <a:spcBef>
                <a:spcPts val="800"/>
              </a:spcBef>
              <a:buFont typeface="Wingdings" panose="05000000000000000000" pitchFamily="2" charset="2"/>
              <a:buChar char="§"/>
            </a:pPr>
            <a:r>
              <a:rPr lang="pl-PL" dirty="0">
                <a:solidFill>
                  <a:srgbClr val="002060"/>
                </a:solidFill>
              </a:rPr>
              <a:t>Najważniejsze ryzyka:</a:t>
            </a:r>
          </a:p>
        </p:txBody>
      </p:sp>
      <p:graphicFrame>
        <p:nvGraphicFramePr>
          <p:cNvPr id="6" name="Tabela 5"/>
          <p:cNvGraphicFramePr>
            <a:graphicFrameLocks noGrp="1"/>
          </p:cNvGraphicFramePr>
          <p:nvPr>
            <p:extLst>
              <p:ext uri="{D42A27DB-BD31-4B8C-83A1-F6EECF244321}">
                <p14:modId xmlns:p14="http://schemas.microsoft.com/office/powerpoint/2010/main" val="3852189884"/>
              </p:ext>
            </p:extLst>
          </p:nvPr>
        </p:nvGraphicFramePr>
        <p:xfrm>
          <a:off x="317211" y="4251961"/>
          <a:ext cx="11520113" cy="2573067"/>
        </p:xfrm>
        <a:graphic>
          <a:graphicData uri="http://schemas.openxmlformats.org/drawingml/2006/table">
            <a:tbl>
              <a:tblPr firstRow="1" bandRow="1">
                <a:tableStyleId>{5C22544A-7EE6-4342-B048-85BDC9FD1C3A}</a:tableStyleId>
              </a:tblPr>
              <a:tblGrid>
                <a:gridCol w="4323080">
                  <a:extLst>
                    <a:ext uri="{9D8B030D-6E8A-4147-A177-3AD203B41FA5}">
                      <a16:colId xmlns="" xmlns:a16="http://schemas.microsoft.com/office/drawing/2014/main" val="20000"/>
                    </a:ext>
                  </a:extLst>
                </a:gridCol>
                <a:gridCol w="1441050">
                  <a:extLst>
                    <a:ext uri="{9D8B030D-6E8A-4147-A177-3AD203B41FA5}">
                      <a16:colId xmlns="" xmlns:a16="http://schemas.microsoft.com/office/drawing/2014/main" val="20001"/>
                    </a:ext>
                  </a:extLst>
                </a:gridCol>
                <a:gridCol w="2048506">
                  <a:extLst>
                    <a:ext uri="{9D8B030D-6E8A-4147-A177-3AD203B41FA5}">
                      <a16:colId xmlns="" xmlns:a16="http://schemas.microsoft.com/office/drawing/2014/main" val="20002"/>
                    </a:ext>
                  </a:extLst>
                </a:gridCol>
                <a:gridCol w="3707477">
                  <a:extLst>
                    <a:ext uri="{9D8B030D-6E8A-4147-A177-3AD203B41FA5}">
                      <a16:colId xmlns="" xmlns:a16="http://schemas.microsoft.com/office/drawing/2014/main" val="20003"/>
                    </a:ext>
                  </a:extLst>
                </a:gridCol>
              </a:tblGrid>
              <a:tr h="591867">
                <a:tc>
                  <a:txBody>
                    <a:bodyPr/>
                    <a:lstStyle/>
                    <a:p>
                      <a:pPr algn="ctr"/>
                      <a:r>
                        <a:rPr lang="pl-PL" sz="1400" dirty="0"/>
                        <a:t>Nazwa ryzyka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71E2"/>
                    </a:solidFill>
                  </a:tcPr>
                </a:tc>
                <a:tc>
                  <a:txBody>
                    <a:bodyPr/>
                    <a:lstStyle/>
                    <a:p>
                      <a:pPr algn="ctr"/>
                      <a:r>
                        <a:rPr lang="pl-PL" sz="1400" dirty="0"/>
                        <a:t>Siła oddziaływania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71E2"/>
                    </a:solidFill>
                  </a:tcPr>
                </a:tc>
                <a:tc>
                  <a:txBody>
                    <a:bodyPr/>
                    <a:lstStyle/>
                    <a:p>
                      <a:pPr algn="ctr"/>
                      <a:r>
                        <a:rPr lang="pl-PL" sz="1400" dirty="0"/>
                        <a:t>Prawdopodobieństwo wystąpienia ryzyka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71E2"/>
                    </a:solidFill>
                  </a:tcPr>
                </a:tc>
                <a:tc>
                  <a:txBody>
                    <a:bodyPr/>
                    <a:lstStyle/>
                    <a:p>
                      <a:pPr algn="ctr"/>
                      <a:r>
                        <a:rPr lang="pl-PL" sz="1400" dirty="0"/>
                        <a:t>Reakcja na ryzyko</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71E2"/>
                    </a:solidFill>
                  </a:tcPr>
                </a:tc>
                <a:extLst>
                  <a:ext uri="{0D108BD9-81ED-4DB2-BD59-A6C34878D82A}">
                    <a16:rowId xmlns="" xmlns:a16="http://schemas.microsoft.com/office/drawing/2014/main" val="10000"/>
                  </a:ext>
                </a:extLst>
              </a:tr>
              <a:tr h="709932">
                <a:tc>
                  <a:txBody>
                    <a:bodyPr/>
                    <a:lstStyle/>
                    <a:p>
                      <a:r>
                        <a:rPr lang="pl-PL" sz="1400" kern="1200" dirty="0">
                          <a:solidFill>
                            <a:srgbClr val="002060"/>
                          </a:solidFill>
                          <a:latin typeface="+mn-lt"/>
                          <a:ea typeface="+mn-ea"/>
                          <a:cs typeface="+mn-cs"/>
                        </a:rPr>
                        <a:t>Konieczność zwrotu części środków z umowy na dostawę stacji odbioru danych satelitarnych w związku z użyciem w niej sformułowania „gwarancja i wsparcie techniczne”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pl-PL" sz="1400" kern="1200" dirty="0">
                          <a:solidFill>
                            <a:srgbClr val="002060"/>
                          </a:solidFill>
                          <a:latin typeface="+mn-lt"/>
                          <a:ea typeface="+mn-ea"/>
                          <a:cs typeface="+mn-cs"/>
                        </a:rPr>
                        <a:t>średnia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pl-PL" sz="1400" kern="1200" dirty="0">
                          <a:solidFill>
                            <a:srgbClr val="002060"/>
                          </a:solidFill>
                          <a:latin typeface="+mn-lt"/>
                          <a:ea typeface="+mn-ea"/>
                          <a:cs typeface="+mn-cs"/>
                        </a:rPr>
                        <a:t>wysokie</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pl-PL" sz="1400" kern="1200" dirty="0">
                          <a:solidFill>
                            <a:srgbClr val="002060"/>
                          </a:solidFill>
                          <a:latin typeface="+mn-lt"/>
                          <a:ea typeface="+mn-ea"/>
                          <a:cs typeface="+mn-cs"/>
                        </a:rPr>
                        <a:t>Unikanie zagrożenia (przygotowanie wyjaśnień i odwołania od ewentualnej decyzji Instytucji Pośredniczącej)</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502869">
                <a:tc>
                  <a:txBody>
                    <a:bodyPr/>
                    <a:lstStyle/>
                    <a:p>
                      <a:r>
                        <a:rPr lang="pl-PL" sz="1400" dirty="0">
                          <a:solidFill>
                            <a:srgbClr val="002060"/>
                          </a:solidFill>
                        </a:rPr>
                        <a:t>Niezdolność do zaspokojenia popytu ze strony użytkowników</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pl-PL" sz="1400" dirty="0">
                          <a:solidFill>
                            <a:srgbClr val="002060"/>
                          </a:solidFill>
                        </a:rPr>
                        <a:t>średnia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pl-PL" sz="1400" dirty="0">
                          <a:solidFill>
                            <a:srgbClr val="002060"/>
                          </a:solidFill>
                        </a:rPr>
                        <a:t>niskie</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pl-PL" sz="1400" dirty="0">
                          <a:solidFill>
                            <a:srgbClr val="002060"/>
                          </a:solidFill>
                        </a:rPr>
                        <a:t>Zmniejszenie zagrożenia (Okresowy outsourcing niektórych prac administracyjnych)</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709932">
                <a:tc>
                  <a:txBody>
                    <a:bodyPr/>
                    <a:lstStyle/>
                    <a:p>
                      <a:r>
                        <a:rPr lang="pl-PL" sz="1400" dirty="0">
                          <a:solidFill>
                            <a:srgbClr val="002060"/>
                          </a:solidFill>
                        </a:rPr>
                        <a:t>Możliwe trudności w zakresie zapewnienia niezbędnych zasobów osobowych dla utrzymania trwałości stacji odbioru i przetwarzania danych satelitarnych</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pl-PL" sz="1400" dirty="0">
                          <a:solidFill>
                            <a:srgbClr val="002060"/>
                          </a:solidFill>
                        </a:rPr>
                        <a:t>duża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pl-PL" sz="1400" dirty="0">
                          <a:solidFill>
                            <a:srgbClr val="002060"/>
                          </a:solidFill>
                        </a:rPr>
                        <a:t>średnie</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pl-PL" sz="1400" dirty="0">
                          <a:solidFill>
                            <a:srgbClr val="002060"/>
                          </a:solidFill>
                        </a:rPr>
                        <a:t>Zmniejszenie zagrożenia (zapewnienie stabilnych warunków zatrudnienia, aktywne zarządzanie zasobami ludzkimi)</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637632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08" name="pole tekstowe 107"/>
          <p:cNvSpPr txBox="1"/>
          <p:nvPr/>
        </p:nvSpPr>
        <p:spPr>
          <a:xfrm>
            <a:off x="801591" y="2807179"/>
            <a:ext cx="8040291" cy="830997"/>
          </a:xfrm>
          <a:prstGeom prst="rect">
            <a:avLst/>
          </a:prstGeom>
          <a:noFill/>
        </p:spPr>
        <p:txBody>
          <a:bodyPr wrap="square" rtlCol="0" anchor="t">
            <a:spAutoFit/>
          </a:bodyPr>
          <a:lstStyle/>
          <a:p>
            <a:r>
              <a:rPr lang="pl-PL" sz="4800" b="1">
                <a:solidFill>
                  <a:schemeClr val="bg1"/>
                </a:solidFill>
              </a:rPr>
              <a:t>Dziękuję za uwagę</a:t>
            </a:r>
            <a:endParaRPr lang="pl-PL"/>
          </a:p>
        </p:txBody>
      </p:sp>
      <p:cxnSp>
        <p:nvCxnSpPr>
          <p:cNvPr id="67" name="Łącznik prosty ze strzałką 66"/>
          <p:cNvCxnSpPr>
            <a:cxnSpLocks/>
          </p:cNvCxnSpPr>
          <p:nvPr/>
        </p:nvCxnSpPr>
        <p:spPr>
          <a:xfrm flipH="1">
            <a:off x="11796474" y="13034155"/>
            <a:ext cx="623364" cy="336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459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cxnSp>
        <p:nvCxnSpPr>
          <p:cNvPr id="67" name="Łącznik prosty ze strzałką 66"/>
          <p:cNvCxnSpPr/>
          <p:nvPr/>
        </p:nvCxnSpPr>
        <p:spPr>
          <a:xfrm flipH="1">
            <a:off x="11796474" y="13034155"/>
            <a:ext cx="623364" cy="336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Podtytuł 2"/>
          <p:cNvSpPr>
            <a:spLocks noGrp="1"/>
          </p:cNvSpPr>
          <p:nvPr>
            <p:ph type="subTitle" idx="1"/>
          </p:nvPr>
        </p:nvSpPr>
        <p:spPr>
          <a:xfrm>
            <a:off x="624277" y="1499546"/>
            <a:ext cx="10719997" cy="1224137"/>
          </a:xfrm>
        </p:spPr>
        <p:txBody>
          <a:bodyPr>
            <a:normAutofit fontScale="85000" lnSpcReduction="10000"/>
          </a:bodyPr>
          <a:lstStyle/>
          <a:p>
            <a:pPr>
              <a:spcAft>
                <a:spcPts val="1200"/>
              </a:spcAft>
            </a:pPr>
            <a:r>
              <a:rPr lang="pl-PL" sz="4000" b="1" i="1" dirty="0">
                <a:solidFill>
                  <a:srgbClr val="002060"/>
                </a:solidFill>
                <a:latin typeface="+mj-lt"/>
                <a:cs typeface="Times New Roman" pitchFamily="18" charset="0"/>
              </a:rPr>
              <a:t>System operacyjnego gromadzenia, udostępniania i promocji cyfrowej informacji satelitarnej o środowisku (Sat4Envi)</a:t>
            </a:r>
          </a:p>
        </p:txBody>
      </p:sp>
      <p:sp>
        <p:nvSpPr>
          <p:cNvPr id="5" name="pole tekstowe 4"/>
          <p:cNvSpPr txBox="1"/>
          <p:nvPr/>
        </p:nvSpPr>
        <p:spPr>
          <a:xfrm>
            <a:off x="624277" y="2486912"/>
            <a:ext cx="9591286" cy="2339102"/>
          </a:xfrm>
          <a:prstGeom prst="rect">
            <a:avLst/>
          </a:prstGeom>
          <a:noFill/>
        </p:spPr>
        <p:txBody>
          <a:bodyPr wrap="square" rtlCol="0">
            <a:spAutoFit/>
          </a:bodyPr>
          <a:lstStyle/>
          <a:p>
            <a:pPr marL="269875" indent="-269875">
              <a:spcBef>
                <a:spcPts val="800"/>
              </a:spcBef>
              <a:buFont typeface="Wingdings" panose="05000000000000000000" pitchFamily="2" charset="2"/>
              <a:buChar char="§"/>
            </a:pPr>
            <a:r>
              <a:rPr lang="pl-PL" dirty="0">
                <a:solidFill>
                  <a:srgbClr val="002060"/>
                </a:solidFill>
              </a:rPr>
              <a:t>Wnioskodawca:	Minister Infrastruktury (pierwotnie: Minister Środowiska)</a:t>
            </a:r>
          </a:p>
          <a:p>
            <a:pPr marL="269875" indent="-269875">
              <a:spcBef>
                <a:spcPts val="800"/>
              </a:spcBef>
              <a:buFont typeface="Wingdings" panose="05000000000000000000" pitchFamily="2" charset="2"/>
              <a:buChar char="§"/>
            </a:pPr>
            <a:r>
              <a:rPr lang="pl-PL" dirty="0">
                <a:solidFill>
                  <a:srgbClr val="002060"/>
                </a:solidFill>
              </a:rPr>
              <a:t>Beneficjent:	Instytut Meteorologii i Gospodarki Wodnej – Państwowy Instytut Badawczy</a:t>
            </a:r>
          </a:p>
          <a:p>
            <a:pPr marL="269875" indent="-269875">
              <a:spcBef>
                <a:spcPts val="800"/>
              </a:spcBef>
              <a:buFont typeface="Wingdings" panose="05000000000000000000" pitchFamily="2" charset="2"/>
              <a:buChar char="§"/>
            </a:pPr>
            <a:r>
              <a:rPr lang="pl-PL" dirty="0">
                <a:solidFill>
                  <a:srgbClr val="002060"/>
                </a:solidFill>
              </a:rPr>
              <a:t>Partnerzy:	Centrum Badań Kosmicznych Polskiej Akademii Nauk</a:t>
            </a:r>
          </a:p>
          <a:p>
            <a:r>
              <a:rPr lang="pl-PL" dirty="0">
                <a:solidFill>
                  <a:srgbClr val="002060"/>
                </a:solidFill>
              </a:rPr>
              <a:t>		Polska Agencja Kosmiczna</a:t>
            </a:r>
          </a:p>
          <a:p>
            <a:r>
              <a:rPr lang="pl-PL" dirty="0">
                <a:solidFill>
                  <a:srgbClr val="002060"/>
                </a:solidFill>
              </a:rPr>
              <a:t>		Akademickie Centrum Komputerowe CYFRONET AGH</a:t>
            </a:r>
          </a:p>
          <a:p>
            <a:pPr marL="269875" indent="-269875">
              <a:spcBef>
                <a:spcPts val="800"/>
              </a:spcBef>
              <a:buFont typeface="Wingdings" panose="05000000000000000000" pitchFamily="2" charset="2"/>
              <a:buChar char="§"/>
            </a:pPr>
            <a:r>
              <a:rPr lang="pl-PL" dirty="0">
                <a:solidFill>
                  <a:srgbClr val="002060"/>
                </a:solidFill>
              </a:rPr>
              <a:t>Źródło finansowania: Program Operacyjny Polska Cyfrowa, 2.3.1 Cyfrowe udostępnienie informacji sektora publicznego ze źródeł administracyjnych i zasobów nauki + budżet państwa część 27</a:t>
            </a:r>
          </a:p>
        </p:txBody>
      </p:sp>
      <p:sp>
        <p:nvSpPr>
          <p:cNvPr id="6" name="Podtytuł 2"/>
          <p:cNvSpPr txBox="1">
            <a:spLocks/>
          </p:cNvSpPr>
          <p:nvPr/>
        </p:nvSpPr>
        <p:spPr>
          <a:xfrm>
            <a:off x="0" y="4964047"/>
            <a:ext cx="12192000" cy="7505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1200"/>
              </a:spcAft>
              <a:buNone/>
            </a:pPr>
            <a:r>
              <a:rPr lang="pl-PL" sz="4000" b="1" dirty="0">
                <a:solidFill>
                  <a:srgbClr val="002060"/>
                </a:solidFill>
                <a:cs typeface="Times New Roman" pitchFamily="18" charset="0"/>
              </a:rPr>
              <a:t>CEL PROJEKTU</a:t>
            </a:r>
            <a:endParaRPr lang="pl-PL" dirty="0"/>
          </a:p>
        </p:txBody>
      </p:sp>
      <p:sp>
        <p:nvSpPr>
          <p:cNvPr id="7" name="pole tekstowe 6"/>
          <p:cNvSpPr txBox="1"/>
          <p:nvPr/>
        </p:nvSpPr>
        <p:spPr>
          <a:xfrm>
            <a:off x="1415480" y="5714643"/>
            <a:ext cx="9361040" cy="1107996"/>
          </a:xfrm>
          <a:prstGeom prst="rect">
            <a:avLst/>
          </a:prstGeom>
          <a:noFill/>
        </p:spPr>
        <p:txBody>
          <a:bodyPr wrap="square" rtlCol="0">
            <a:spAutoFit/>
          </a:bodyPr>
          <a:lstStyle/>
          <a:p>
            <a:pPr algn="ctr"/>
            <a:r>
              <a:rPr lang="pl-PL" sz="2400" dirty="0">
                <a:solidFill>
                  <a:srgbClr val="002060"/>
                </a:solidFill>
              </a:rPr>
              <a:t>Operacyjne </a:t>
            </a:r>
            <a:r>
              <a:rPr lang="en-US" sz="2400" dirty="0" err="1">
                <a:solidFill>
                  <a:srgbClr val="002060"/>
                </a:solidFill>
              </a:rPr>
              <a:t>udostępnienie</a:t>
            </a:r>
            <a:r>
              <a:rPr lang="en-US" sz="2400" dirty="0">
                <a:solidFill>
                  <a:srgbClr val="002060"/>
                </a:solidFill>
              </a:rPr>
              <a:t> </a:t>
            </a:r>
            <a:r>
              <a:rPr lang="en-US" sz="2400" dirty="0" err="1">
                <a:solidFill>
                  <a:srgbClr val="002060"/>
                </a:solidFill>
              </a:rPr>
              <a:t>ciągłych</a:t>
            </a:r>
            <a:r>
              <a:rPr lang="en-US" sz="2400" dirty="0">
                <a:solidFill>
                  <a:srgbClr val="002060"/>
                </a:solidFill>
              </a:rPr>
              <a:t> </a:t>
            </a:r>
            <a:r>
              <a:rPr lang="en-US" sz="2400" dirty="0" err="1">
                <a:solidFill>
                  <a:srgbClr val="002060"/>
                </a:solidFill>
              </a:rPr>
              <a:t>bieżących</a:t>
            </a:r>
            <a:r>
              <a:rPr lang="en-US" sz="2400" dirty="0">
                <a:solidFill>
                  <a:srgbClr val="002060"/>
                </a:solidFill>
              </a:rPr>
              <a:t> i </a:t>
            </a:r>
            <a:r>
              <a:rPr lang="en-US" sz="2400" dirty="0" err="1">
                <a:solidFill>
                  <a:srgbClr val="002060"/>
                </a:solidFill>
              </a:rPr>
              <a:t>archiwalnych</a:t>
            </a:r>
            <a:r>
              <a:rPr lang="en-US" sz="2400" dirty="0">
                <a:solidFill>
                  <a:srgbClr val="002060"/>
                </a:solidFill>
              </a:rPr>
              <a:t> </a:t>
            </a:r>
            <a:r>
              <a:rPr lang="en-US" sz="2400" dirty="0" err="1">
                <a:solidFill>
                  <a:srgbClr val="002060"/>
                </a:solidFill>
              </a:rPr>
              <a:t>danych</a:t>
            </a:r>
            <a:r>
              <a:rPr lang="en-US" sz="2400" dirty="0">
                <a:solidFill>
                  <a:srgbClr val="002060"/>
                </a:solidFill>
              </a:rPr>
              <a:t> </a:t>
            </a:r>
            <a:r>
              <a:rPr lang="en-US" sz="2400" dirty="0" err="1">
                <a:solidFill>
                  <a:srgbClr val="002060"/>
                </a:solidFill>
              </a:rPr>
              <a:t>satelitarnych</a:t>
            </a:r>
            <a:r>
              <a:rPr lang="en-US" sz="2400" dirty="0">
                <a:solidFill>
                  <a:srgbClr val="002060"/>
                </a:solidFill>
              </a:rPr>
              <a:t>, </a:t>
            </a:r>
            <a:r>
              <a:rPr lang="en-US" sz="2400" dirty="0" err="1">
                <a:solidFill>
                  <a:srgbClr val="002060"/>
                </a:solidFill>
              </a:rPr>
              <a:t>stanowiących</a:t>
            </a:r>
            <a:r>
              <a:rPr lang="en-US" sz="2400" dirty="0">
                <a:solidFill>
                  <a:srgbClr val="002060"/>
                </a:solidFill>
              </a:rPr>
              <a:t> </a:t>
            </a:r>
            <a:r>
              <a:rPr lang="en-US" sz="2400" dirty="0" err="1">
                <a:solidFill>
                  <a:srgbClr val="002060"/>
                </a:solidFill>
              </a:rPr>
              <a:t>zasoby</a:t>
            </a:r>
            <a:r>
              <a:rPr lang="en-US" sz="2400" dirty="0">
                <a:solidFill>
                  <a:srgbClr val="002060"/>
                </a:solidFill>
              </a:rPr>
              <a:t> </a:t>
            </a:r>
            <a:r>
              <a:rPr lang="en-US" sz="2400" dirty="0" err="1">
                <a:solidFill>
                  <a:srgbClr val="002060"/>
                </a:solidFill>
              </a:rPr>
              <a:t>nauki</a:t>
            </a:r>
            <a:r>
              <a:rPr lang="en-US" sz="2400" dirty="0">
                <a:solidFill>
                  <a:srgbClr val="002060"/>
                </a:solidFill>
              </a:rPr>
              <a:t> – </a:t>
            </a:r>
            <a:r>
              <a:rPr lang="en-US" sz="2400" dirty="0" err="1">
                <a:solidFill>
                  <a:srgbClr val="002060"/>
                </a:solidFill>
              </a:rPr>
              <a:t>informację</a:t>
            </a:r>
            <a:r>
              <a:rPr lang="en-US" sz="2400" dirty="0">
                <a:solidFill>
                  <a:srgbClr val="002060"/>
                </a:solidFill>
              </a:rPr>
              <a:t> </a:t>
            </a:r>
            <a:r>
              <a:rPr lang="en-US" sz="2400" dirty="0" err="1">
                <a:solidFill>
                  <a:srgbClr val="002060"/>
                </a:solidFill>
              </a:rPr>
              <a:t>publiczną</a:t>
            </a:r>
            <a:r>
              <a:rPr lang="en-US" sz="2400" dirty="0">
                <a:solidFill>
                  <a:srgbClr val="002060"/>
                </a:solidFill>
              </a:rPr>
              <a:t>.</a:t>
            </a:r>
            <a:endParaRPr lang="pl-PL" sz="2400" dirty="0">
              <a:solidFill>
                <a:srgbClr val="002060"/>
              </a:solidFill>
            </a:endParaRPr>
          </a:p>
          <a:p>
            <a:endParaRPr lang="pl-PL" dirty="0"/>
          </a:p>
        </p:txBody>
      </p:sp>
    </p:spTree>
    <p:extLst>
      <p:ext uri="{BB962C8B-B14F-4D97-AF65-F5344CB8AC3E}">
        <p14:creationId xmlns:p14="http://schemas.microsoft.com/office/powerpoint/2010/main" val="1511560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cxnSp>
        <p:nvCxnSpPr>
          <p:cNvPr id="67" name="Łącznik prosty ze strzałką 66"/>
          <p:cNvCxnSpPr/>
          <p:nvPr/>
        </p:nvCxnSpPr>
        <p:spPr>
          <a:xfrm flipH="1">
            <a:off x="11796474" y="13034155"/>
            <a:ext cx="623364" cy="336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Podtytuł 2"/>
          <p:cNvSpPr txBox="1">
            <a:spLocks/>
          </p:cNvSpPr>
          <p:nvPr/>
        </p:nvSpPr>
        <p:spPr>
          <a:xfrm>
            <a:off x="1834798" y="1395292"/>
            <a:ext cx="8509677" cy="7505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1200"/>
              </a:spcAft>
              <a:buNone/>
            </a:pPr>
            <a:r>
              <a:rPr lang="pl-PL" sz="4000" b="1" dirty="0">
                <a:solidFill>
                  <a:srgbClr val="002060"/>
                </a:solidFill>
                <a:cs typeface="Times New Roman" pitchFamily="18" charset="0"/>
              </a:rPr>
              <a:t>OKRES REALIZACJI PROJEKTU</a:t>
            </a:r>
            <a:endParaRPr lang="pl-PL" dirty="0"/>
          </a:p>
        </p:txBody>
      </p:sp>
      <p:graphicFrame>
        <p:nvGraphicFramePr>
          <p:cNvPr id="10" name="Tabela 9"/>
          <p:cNvGraphicFramePr>
            <a:graphicFrameLocks noGrp="1"/>
          </p:cNvGraphicFramePr>
          <p:nvPr>
            <p:extLst>
              <p:ext uri="{D42A27DB-BD31-4B8C-83A1-F6EECF244321}">
                <p14:modId xmlns:p14="http://schemas.microsoft.com/office/powerpoint/2010/main" val="916123235"/>
              </p:ext>
            </p:extLst>
          </p:nvPr>
        </p:nvGraphicFramePr>
        <p:xfrm>
          <a:off x="635726" y="2132856"/>
          <a:ext cx="10946674" cy="1022403"/>
        </p:xfrm>
        <a:graphic>
          <a:graphicData uri="http://schemas.openxmlformats.org/drawingml/2006/table">
            <a:tbl>
              <a:tblPr firstRow="1" bandRow="1">
                <a:tableStyleId>{5C22544A-7EE6-4342-B048-85BDC9FD1C3A}</a:tableStyleId>
              </a:tblPr>
              <a:tblGrid>
                <a:gridCol w="1683527">
                  <a:extLst>
                    <a:ext uri="{9D8B030D-6E8A-4147-A177-3AD203B41FA5}">
                      <a16:colId xmlns="" xmlns:a16="http://schemas.microsoft.com/office/drawing/2014/main" val="20000"/>
                    </a:ext>
                  </a:extLst>
                </a:gridCol>
                <a:gridCol w="4596371">
                  <a:extLst>
                    <a:ext uri="{9D8B030D-6E8A-4147-A177-3AD203B41FA5}">
                      <a16:colId xmlns="" xmlns:a16="http://schemas.microsoft.com/office/drawing/2014/main" val="20001"/>
                    </a:ext>
                  </a:extLst>
                </a:gridCol>
                <a:gridCol w="4666776">
                  <a:extLst>
                    <a:ext uri="{9D8B030D-6E8A-4147-A177-3AD203B41FA5}">
                      <a16:colId xmlns="" xmlns:a16="http://schemas.microsoft.com/office/drawing/2014/main" val="20002"/>
                    </a:ext>
                  </a:extLst>
                </a:gridCol>
              </a:tblGrid>
              <a:tr h="521444">
                <a:tc>
                  <a:txBody>
                    <a:bodyPr/>
                    <a:lstStyle/>
                    <a:p>
                      <a:r>
                        <a:rPr lang="pl-PL" b="1" dirty="0">
                          <a:solidFill>
                            <a:schemeClr val="bg1"/>
                          </a:solidFill>
                        </a:rPr>
                        <a:t>Planowany: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800" b="0" kern="1200" dirty="0">
                          <a:solidFill>
                            <a:srgbClr val="002060"/>
                          </a:solidFill>
                          <a:latin typeface="+mn-lt"/>
                          <a:ea typeface="+mn-ea"/>
                          <a:cs typeface="+mn-cs"/>
                        </a:rPr>
                        <a:t>01.12.2017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800" b="0" kern="1200" dirty="0">
                          <a:solidFill>
                            <a:srgbClr val="002060"/>
                          </a:solidFill>
                          <a:latin typeface="+mn-lt"/>
                          <a:ea typeface="+mn-ea"/>
                          <a:cs typeface="+mn-cs"/>
                        </a:rPr>
                        <a:t>30.11.2020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500959">
                <a:tc>
                  <a:txBody>
                    <a:bodyPr/>
                    <a:lstStyle/>
                    <a:p>
                      <a:r>
                        <a:rPr lang="pl-PL" b="1" dirty="0">
                          <a:solidFill>
                            <a:schemeClr val="bg1"/>
                          </a:solidFill>
                        </a:rPr>
                        <a:t>Faktyczny: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800" b="0" kern="1200" dirty="0">
                          <a:solidFill>
                            <a:srgbClr val="002060"/>
                          </a:solidFill>
                          <a:latin typeface="+mn-lt"/>
                          <a:ea typeface="+mn-ea"/>
                          <a:cs typeface="+mn-cs"/>
                        </a:rPr>
                        <a:t>27.12.2017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800" b="0" kern="1200" dirty="0">
                          <a:solidFill>
                            <a:srgbClr val="002060"/>
                          </a:solidFill>
                          <a:latin typeface="+mn-lt"/>
                          <a:ea typeface="+mn-ea"/>
                          <a:cs typeface="+mn-cs"/>
                        </a:rPr>
                        <a:t>24.03.2021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bl>
          </a:graphicData>
        </a:graphic>
      </p:graphicFrame>
      <p:sp>
        <p:nvSpPr>
          <p:cNvPr id="11" name="Podtytuł 2"/>
          <p:cNvSpPr txBox="1">
            <a:spLocks/>
          </p:cNvSpPr>
          <p:nvPr/>
        </p:nvSpPr>
        <p:spPr>
          <a:xfrm>
            <a:off x="0" y="3573016"/>
            <a:ext cx="12192000" cy="7505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1200"/>
              </a:spcAft>
              <a:buNone/>
            </a:pPr>
            <a:r>
              <a:rPr lang="pl-PL" sz="4000" b="1" dirty="0">
                <a:solidFill>
                  <a:srgbClr val="002060"/>
                </a:solidFill>
                <a:cs typeface="Times New Roman" pitchFamily="18" charset="0"/>
              </a:rPr>
              <a:t>KOSZT REALIZACJI PROJEKTU</a:t>
            </a:r>
            <a:endParaRPr lang="pl-PL" sz="4000" dirty="0"/>
          </a:p>
        </p:txBody>
      </p:sp>
      <p:graphicFrame>
        <p:nvGraphicFramePr>
          <p:cNvPr id="7" name="Wykres 6">
            <a:extLst>
              <a:ext uri="{FF2B5EF4-FFF2-40B4-BE49-F238E27FC236}">
                <a16:creationId xmlns="" xmlns:a16="http://schemas.microsoft.com/office/drawing/2014/main" id="{690AF056-222F-43A2-A43D-64DD6505CAD1}"/>
              </a:ext>
            </a:extLst>
          </p:cNvPr>
          <p:cNvGraphicFramePr>
            <a:graphicFrameLocks/>
          </p:cNvGraphicFramePr>
          <p:nvPr>
            <p:extLst>
              <p:ext uri="{D42A27DB-BD31-4B8C-83A1-F6EECF244321}">
                <p14:modId xmlns:p14="http://schemas.microsoft.com/office/powerpoint/2010/main" val="3098460969"/>
              </p:ext>
            </p:extLst>
          </p:nvPr>
        </p:nvGraphicFramePr>
        <p:xfrm>
          <a:off x="1917686" y="4323612"/>
          <a:ext cx="8343900" cy="25336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1248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cxnSp>
        <p:nvCxnSpPr>
          <p:cNvPr id="67" name="Łącznik prosty ze strzałką 66"/>
          <p:cNvCxnSpPr/>
          <p:nvPr/>
        </p:nvCxnSpPr>
        <p:spPr>
          <a:xfrm flipH="1">
            <a:off x="11796474" y="13034155"/>
            <a:ext cx="623364" cy="336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Podtytuł 2"/>
          <p:cNvSpPr txBox="1">
            <a:spLocks/>
          </p:cNvSpPr>
          <p:nvPr/>
        </p:nvSpPr>
        <p:spPr>
          <a:xfrm>
            <a:off x="0" y="1167284"/>
            <a:ext cx="12192000" cy="7505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1200"/>
              </a:spcAft>
              <a:buNone/>
            </a:pPr>
            <a:r>
              <a:rPr lang="pl-PL" sz="4000" b="1" dirty="0">
                <a:solidFill>
                  <a:srgbClr val="002060"/>
                </a:solidFill>
                <a:cs typeface="Times New Roman" pitchFamily="18" charset="0"/>
              </a:rPr>
              <a:t>ZAKRES PROJEKTU</a:t>
            </a:r>
            <a:endParaRPr lang="pl-PL" dirty="0"/>
          </a:p>
        </p:txBody>
      </p:sp>
      <p:sp>
        <p:nvSpPr>
          <p:cNvPr id="5" name="pole tekstowe 4"/>
          <p:cNvSpPr txBox="1"/>
          <p:nvPr/>
        </p:nvSpPr>
        <p:spPr>
          <a:xfrm>
            <a:off x="538684" y="1854380"/>
            <a:ext cx="10802416" cy="4801314"/>
          </a:xfrm>
          <a:prstGeom prst="rect">
            <a:avLst/>
          </a:prstGeom>
          <a:noFill/>
        </p:spPr>
        <p:txBody>
          <a:bodyPr wrap="square" rtlCol="0">
            <a:spAutoFit/>
          </a:bodyPr>
          <a:lstStyle/>
          <a:p>
            <a:pPr marL="285750" indent="-285750">
              <a:buFont typeface="Arial" panose="020B0604020202020204" pitchFamily="34" charset="0"/>
              <a:buChar char="•"/>
            </a:pPr>
            <a:r>
              <a:rPr lang="pl-PL" b="1" u="sng" dirty="0">
                <a:solidFill>
                  <a:srgbClr val="002060"/>
                </a:solidFill>
              </a:rPr>
              <a:t>Rozbudowa stacji odbioru i przetwarzania danych satelitarnych</a:t>
            </a:r>
            <a:endParaRPr lang="pl-PL" b="1" dirty="0">
              <a:solidFill>
                <a:srgbClr val="002060"/>
              </a:solidFill>
            </a:endParaRPr>
          </a:p>
          <a:p>
            <a:r>
              <a:rPr lang="pl-PL" dirty="0">
                <a:solidFill>
                  <a:srgbClr val="002060"/>
                </a:solidFill>
              </a:rPr>
              <a:t>Zadanie zrealizowane (wybudowano wieżę do posadowienia anteny do odbioru danych satelitarnych, zakupiono </a:t>
            </a:r>
            <a:r>
              <a:rPr lang="pl-PL" dirty="0" smtClean="0">
                <a:solidFill>
                  <a:srgbClr val="002060"/>
                </a:solidFill>
              </a:rPr>
              <a:t>            i uruchomiono </a:t>
            </a:r>
            <a:r>
              <a:rPr lang="pl-PL" dirty="0">
                <a:solidFill>
                  <a:srgbClr val="002060"/>
                </a:solidFill>
              </a:rPr>
              <a:t>system odbioru i przetwarzania danych), brak odchyleń względem pierwotnie zaplanowanego  zakresu projektu.</a:t>
            </a:r>
          </a:p>
          <a:p>
            <a:pPr marL="285750" indent="-285750">
              <a:buFont typeface="Arial" panose="020B0604020202020204" pitchFamily="34" charset="0"/>
              <a:buChar char="•"/>
            </a:pPr>
            <a:r>
              <a:rPr lang="pl-PL" b="1" u="sng" dirty="0">
                <a:solidFill>
                  <a:srgbClr val="002060"/>
                </a:solidFill>
              </a:rPr>
              <a:t>Archiwum danych satelitarnych</a:t>
            </a:r>
            <a:endParaRPr lang="pl-PL" b="1" dirty="0">
              <a:solidFill>
                <a:srgbClr val="002060"/>
              </a:solidFill>
            </a:endParaRPr>
          </a:p>
          <a:p>
            <a:r>
              <a:rPr lang="pl-PL" dirty="0">
                <a:solidFill>
                  <a:srgbClr val="002060"/>
                </a:solidFill>
              </a:rPr>
              <a:t>Zadanie zrealizowane (w szczególności zbudowano strukturę archiwum z wykorzystaniem zasobów ACK </a:t>
            </a:r>
            <a:r>
              <a:rPr lang="pl-PL" dirty="0" err="1">
                <a:solidFill>
                  <a:srgbClr val="002060"/>
                </a:solidFill>
              </a:rPr>
              <a:t>Cyfronet</a:t>
            </a:r>
            <a:r>
              <a:rPr lang="pl-PL" dirty="0">
                <a:solidFill>
                  <a:srgbClr val="002060"/>
                </a:solidFill>
              </a:rPr>
              <a:t> AGH, zgrano z nośników i przeniesiono do archiwum archiwalne dane satelitarne, zbudowano mechanizmy zasilania archiwum danymi bieżącymi, opracowano skrypty do generowania metadanych, opracowano mechanizmy zarządzania ciągłością działania systemu). Odnotowano odchylenie względem pierwotnego zakresu projektu polegające na braku możliwości rozbudowy systemu zarządzania ciągłością działania posiadanego przez Beneficjenta z uwagi na nieaktualność wykorzystywanych w nim technologii, realizację zapewniono zatem zamiennie z wykorzystaniem m.in. Systemu Zarządzania Jakością stosowanego przez Beneficjenta. </a:t>
            </a:r>
          </a:p>
          <a:p>
            <a:pPr marL="285750" indent="-285750">
              <a:buFont typeface="Arial" panose="020B0604020202020204" pitchFamily="34" charset="0"/>
              <a:buChar char="•"/>
            </a:pPr>
            <a:r>
              <a:rPr lang="pl-PL" b="1" u="sng" dirty="0">
                <a:solidFill>
                  <a:srgbClr val="002060"/>
                </a:solidFill>
              </a:rPr>
              <a:t>Centrum analizowania i opracowywania informacji ośrodka teledetekcji satelitarnej (stacjonarne i mobilne)</a:t>
            </a:r>
            <a:endParaRPr lang="pl-PL" b="1" dirty="0">
              <a:solidFill>
                <a:srgbClr val="002060"/>
              </a:solidFill>
            </a:endParaRPr>
          </a:p>
          <a:p>
            <a:r>
              <a:rPr lang="pl-PL" dirty="0">
                <a:solidFill>
                  <a:srgbClr val="002060"/>
                </a:solidFill>
              </a:rPr>
              <a:t>Zadanie zrealizowane (w szczególności zmodernizowano pomieszczenie i wyposażono stacjonarne centrum analizowania danych, zorganizowano mobilne centrum analizowania danych i zbudowano mobilny zespół wsparcia dla użytkowników z obszaru bezpieczeństwa, opracowano programy szkoleniowe i przeprowadzono szkolenia dla użytkowników z obszaru administracji publicznej i obszaru bezpieczeństwa). </a:t>
            </a:r>
          </a:p>
        </p:txBody>
      </p:sp>
    </p:spTree>
    <p:extLst>
      <p:ext uri="{BB962C8B-B14F-4D97-AF65-F5344CB8AC3E}">
        <p14:creationId xmlns:p14="http://schemas.microsoft.com/office/powerpoint/2010/main" val="3638851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cxnSp>
        <p:nvCxnSpPr>
          <p:cNvPr id="67" name="Łącznik prosty ze strzałką 66"/>
          <p:cNvCxnSpPr/>
          <p:nvPr/>
        </p:nvCxnSpPr>
        <p:spPr>
          <a:xfrm flipH="1">
            <a:off x="11796474" y="13034155"/>
            <a:ext cx="623364" cy="336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Podtytuł 2"/>
          <p:cNvSpPr txBox="1">
            <a:spLocks/>
          </p:cNvSpPr>
          <p:nvPr/>
        </p:nvSpPr>
        <p:spPr>
          <a:xfrm>
            <a:off x="0" y="1484784"/>
            <a:ext cx="12192000" cy="7505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1200"/>
              </a:spcAft>
              <a:buNone/>
            </a:pPr>
            <a:r>
              <a:rPr lang="pl-PL" sz="4000" b="1" dirty="0">
                <a:solidFill>
                  <a:srgbClr val="002060"/>
                </a:solidFill>
                <a:cs typeface="Times New Roman" pitchFamily="18" charset="0"/>
              </a:rPr>
              <a:t>ZAKRES PROJEKTU cd.</a:t>
            </a:r>
            <a:endParaRPr lang="pl-PL" dirty="0"/>
          </a:p>
        </p:txBody>
      </p:sp>
      <p:sp>
        <p:nvSpPr>
          <p:cNvPr id="5" name="pole tekstowe 4"/>
          <p:cNvSpPr txBox="1"/>
          <p:nvPr/>
        </p:nvSpPr>
        <p:spPr>
          <a:xfrm>
            <a:off x="551384" y="2382855"/>
            <a:ext cx="11056416" cy="4247317"/>
          </a:xfrm>
          <a:prstGeom prst="rect">
            <a:avLst/>
          </a:prstGeom>
          <a:noFill/>
        </p:spPr>
        <p:txBody>
          <a:bodyPr wrap="square" rtlCol="0">
            <a:spAutoFit/>
          </a:bodyPr>
          <a:lstStyle/>
          <a:p>
            <a:pPr marL="285750" indent="-285750">
              <a:buFont typeface="Arial" panose="020B0604020202020204" pitchFamily="34" charset="0"/>
              <a:buChar char="•"/>
            </a:pPr>
            <a:r>
              <a:rPr lang="pl-PL" b="1" u="sng" dirty="0">
                <a:solidFill>
                  <a:srgbClr val="002060"/>
                </a:solidFill>
              </a:rPr>
              <a:t>Centrum udostępniania informacji naukowej dla użytkowników</a:t>
            </a:r>
          </a:p>
          <a:p>
            <a:r>
              <a:rPr lang="pl-PL" dirty="0">
                <a:solidFill>
                  <a:srgbClr val="002060"/>
                </a:solidFill>
              </a:rPr>
              <a:t>Zadanie zrealizowane (zorganizowano i wyposażono centrum informacji naukowej, opracowano </a:t>
            </a:r>
            <a:r>
              <a:rPr lang="pl-PL" dirty="0" smtClean="0">
                <a:solidFill>
                  <a:srgbClr val="002060"/>
                </a:solidFill>
              </a:rPr>
              <a:t>architekturę                i </a:t>
            </a:r>
            <a:r>
              <a:rPr lang="pl-PL" dirty="0">
                <a:solidFill>
                  <a:srgbClr val="002060"/>
                </a:solidFill>
              </a:rPr>
              <a:t>zbudowano System Obsługi Klienta – hurtownię danych satelitarnych</a:t>
            </a:r>
            <a:r>
              <a:rPr lang="pl-PL" dirty="0">
                <a:solidFill>
                  <a:srgbClr val="002060"/>
                </a:solidFill>
              </a:rPr>
              <a:t>, udostępniono system </a:t>
            </a:r>
            <a:r>
              <a:rPr lang="pl-PL" dirty="0">
                <a:solidFill>
                  <a:srgbClr val="002060"/>
                </a:solidFill>
              </a:rPr>
              <a:t>pod adresem dane.sat4envi.imgw.pl, zapewniono jego zgodność z wymaganiami WCAG2.0).</a:t>
            </a:r>
          </a:p>
          <a:p>
            <a:endParaRPr lang="pl-PL" dirty="0">
              <a:solidFill>
                <a:srgbClr val="002060"/>
              </a:solidFill>
            </a:endParaRPr>
          </a:p>
          <a:p>
            <a:r>
              <a:rPr lang="pl-PL" dirty="0">
                <a:solidFill>
                  <a:srgbClr val="002060"/>
                </a:solidFill>
              </a:rPr>
              <a:t>W zakresie utworzenia stacjonarnego centrum analizowania danych i </a:t>
            </a:r>
            <a:r>
              <a:rPr lang="pl-PL" dirty="0">
                <a:solidFill>
                  <a:srgbClr val="002060"/>
                </a:solidFill>
              </a:rPr>
              <a:t>centrum udostępniania danych </a:t>
            </a:r>
            <a:r>
              <a:rPr lang="pl-PL" dirty="0" smtClean="0">
                <a:solidFill>
                  <a:srgbClr val="002060"/>
                </a:solidFill>
              </a:rPr>
              <a:t>odnotowano </a:t>
            </a:r>
            <a:r>
              <a:rPr lang="pl-PL" dirty="0">
                <a:solidFill>
                  <a:srgbClr val="002060"/>
                </a:solidFill>
              </a:rPr>
              <a:t>odchylenie względem pierwotnie planowanego zakresu projektu polegające na realizacji mniejszego zakresu wyposażenia z uwagi na nierozstrzygnięcie jednej z części postępowania o zamówienie publiczne. Wdrożono plan naprawczy polegający na zapewnieniu części wyposażenia z zasobów własnych Beneficjenta, w zakresie pozwalającym na osiągnięcie kluczowych funkcjonalności centrów.</a:t>
            </a:r>
          </a:p>
          <a:p>
            <a:endParaRPr lang="pl-PL" dirty="0">
              <a:solidFill>
                <a:srgbClr val="002060"/>
              </a:solidFill>
            </a:endParaRPr>
          </a:p>
          <a:p>
            <a:pPr marL="285750" indent="-285750">
              <a:buFont typeface="Arial" panose="020B0604020202020204" pitchFamily="34" charset="0"/>
              <a:buChar char="•"/>
            </a:pPr>
            <a:r>
              <a:rPr lang="pl-PL" b="1" u="sng" dirty="0">
                <a:solidFill>
                  <a:srgbClr val="002060"/>
                </a:solidFill>
              </a:rPr>
              <a:t>Wskaźniki produktu i rezultatu</a:t>
            </a:r>
          </a:p>
          <a:p>
            <a:r>
              <a:rPr lang="pl-PL" dirty="0">
                <a:solidFill>
                  <a:srgbClr val="002060"/>
                </a:solidFill>
              </a:rPr>
              <a:t>Osiągnięto zaplanowane wskaźniki produktu (część na poziomie wyższym od zakładanego)</a:t>
            </a:r>
          </a:p>
          <a:p>
            <a:r>
              <a:rPr lang="pl-PL" dirty="0">
                <a:solidFill>
                  <a:srgbClr val="002060"/>
                </a:solidFill>
              </a:rPr>
              <a:t>Częściowo osiągnięto zaplanowane wskaźniki rezultatu (konieczność osiągnięcia w rok po zakończeniu realizacji rzeczowej, tj. do </a:t>
            </a:r>
            <a:r>
              <a:rPr lang="pl-PL" dirty="0" smtClean="0">
                <a:solidFill>
                  <a:srgbClr val="002060"/>
                </a:solidFill>
              </a:rPr>
              <a:t>24.03.2022; </a:t>
            </a:r>
            <a:r>
              <a:rPr lang="pl-PL" dirty="0">
                <a:solidFill>
                  <a:srgbClr val="002060"/>
                </a:solidFill>
              </a:rPr>
              <a:t>przyrost szybszy od planowanego wskazuje na duże zainteresowanie użytkowników</a:t>
            </a:r>
            <a:r>
              <a:rPr lang="pl-PL" dirty="0" smtClean="0">
                <a:solidFill>
                  <a:srgbClr val="002060"/>
                </a:solidFill>
              </a:rPr>
              <a:t>).</a:t>
            </a:r>
            <a:endParaRPr lang="pl-PL" dirty="0">
              <a:solidFill>
                <a:srgbClr val="002060"/>
              </a:solidFill>
            </a:endParaRPr>
          </a:p>
        </p:txBody>
      </p:sp>
    </p:spTree>
    <p:extLst>
      <p:ext uri="{BB962C8B-B14F-4D97-AF65-F5344CB8AC3E}">
        <p14:creationId xmlns:p14="http://schemas.microsoft.com/office/powerpoint/2010/main" val="2458101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Łącznik prosty ze strzałką 66"/>
          <p:cNvCxnSpPr/>
          <p:nvPr/>
        </p:nvCxnSpPr>
        <p:spPr>
          <a:xfrm flipH="1">
            <a:off x="11796474" y="13034155"/>
            <a:ext cx="623364" cy="336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AutoShape 2" descr="data:image/jpg;base64,%20/9j/4AAQSkZJRgABAQEAYABgAAD/2wBDAAUDBAQEAwUEBAQFBQUGBwwIBwcHBw8LCwkMEQ8SEhEPERETFhwXExQaFRERGCEYGh0dHx8fExciJCIeJBweHx7/2wBDAQUFBQcGBw4ICA4eFBEUHh4eHh4eHh4eHh4eHh4eHh4eHh4eHh4eHh4eHh4eHh4eHh4eHh4eHh4eHh4eHh4eHh7/wAARCACfAN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MMmacGPrUboynpimglTzWhgicvikJJpEIParCKpFFxpFVmIphY1YmTiqzI1MLCE0bqYVahd2aYh+6mTSCOJ5G5CqSaXFQ3q77coP4io/UUh2LUL7lB2kZHQ9qsxEH1qovDZ/OrUTJjlseuaTKSJmjjPLEZqN4R0VgTXD+Jfix4I0aZ7dr6TULiMlWSzj3gH03cL+tcjqfxx0Se2mt4vD+phZFK7zKgP5A/1rJ1orqVynr5hZR92mGN16KcelecW3xx8M21y1lfWGqQCI7N5VZBx9Dn9DXeeE/GHhnxXEzaLqkFzIgy8J+WRR6lTzj3qo1Uw5UWwpP/16CnritFljA+bB9sVR1KOIW5k3AFWVgMdOR1q+YXKhvkt/do2etWR5ighnUiq0xbd8x/KncOVCHg+lKW+XpTN/y4C0DcVI28UBYhmkXOByahljbG7j6VYEYjyzKPxqNmU8hgfwqrk2M+ZDioUUZ6Gr0yg98moG2rx3qrkcpHtH90UU/wD4FRSuFkdW6juKhMSsemKsDc3oaa2BWFzWxAI1UirUQXI44qP5fanhgvOaTZSRc+zwOvGc1WksuvpSLcMPu1MGnkXgUtUOyM2a1Vc9jVdkxWpJHIR93JqjNHIDjbVJiaKpBqKbJ2L23j9Of6Vc8mTvioZYj50S+5P4Y/8AriruKw0VQ8UabNrHhvUdLt7o2s11A0aTD+An+nY/Wtb7O2ARTkgb0pO1gSPkfX/Cms6Dcta6hp8sTL/EFyjD1DDgisuO0mkV9kbuAOdq5xX2Zc2UNxEYriJJUPZhmvMfih4XurRIrrSbu2s7V2JuUNsCxxzncOpzjr71yzo9UaJ3PAPEav8A21eIqnPnvx6c1rfDrQPEd94js7jw/HOlzHMrG6XISEA8lj0xjt3r3Lwt4CjN1Jfa1b6dfwz5ljIt1Dgk8BjjJ4z39K7u2t4bS3W3toYoIUGFjjUKo+gFXGj3Ymy4JdvU5Pc1V1Ble2lJ/unNLUd0B9ll/wBw/wAq3sSSs5yeajLc9aUlMZxTGZPQVQmOEnPJpTJkYzxUJK+9IDRYVySRt3BPFRFOcA8U8dO1NdW7cU0wsMl2hfuiqc+0Dnk1aI6jJqncMMGqRLIi/NFVmPJ4op2JO+lVhymCKhZ5P+eYqVyQPlyR6UzO4VzI2IWYY+6AaQGnupqMqFoCxKmO5q7buOB+VZqSYqYS+tJoaL0jkfxD8KrSMrE85pglBGKT7DvkDNIygnpng04pLcbu9h8ELTAsMEZpZbdBdxoMEiNm/UVfihjiQLwAO1VZmX7aX9IgB+J5/kKhy10KUdCGVWXp1qAtIOoqyzq3PeopZEjXc7Ko9WOBVJiaIi7/AI1zXj+zGoaQkNxIEVZNxGM5A/yK35dQslUlZRIR1MalgOM9enT3rm/EWqW93o0N7GivbzuPLk3hsr2wEycfWhy0FbU6G2VLeyht4seXHGFXHcAUh57Vznw11FZtEkZreW4hFzLtaNtzIA2MFOuM56ZrqoprC9VmtLiOTbwwU8qfQjqPxpqQWK5xUN7/AMek3/XNv5VdNu2MrzVW6R/s0o2nOxv5VVxWKrbtgx6CoiW71ejXMa5H8Ioa33DpVqRPKUgxpyliale2ZabsZad0KzHrxUmS3SoN3tzT42OallIWSML15zVaSNcfdFXmI71HJtxSTCxmNb/McLRV07c0VXMyeU3yzgdfwphk+lRSu2KgLnNZJFXLTMW703apGc81ApJ9qXdgdTQMc3HGKYTSFjn2p4lAHQGgBFLqcjNWkuXZQDzVcTD+6BUqvDwRxSY0W4pmJ5zWbfaizajeW9kIzPbRRvKswYKFbcQQR1PFXPO2/drzvWtV0yPxl4hW61a2t7uOG1McbyhCyCNyyn25zz3AqLF3OsOoRiVUvrueDKk7cBF7d1yf1qC4khawM1jbtNMclJdobnBI5frXJt8UPB+m37QtrMJ8lCpAizuOR91o8hunpXMa58bPCdtDDLa6fcyyhjvKFYywwfUgk/hVIlsk8e+LNS0tLeHxVZ3tpbz3ChZIgu4yZ+VFB3K3ABOGGB27VynhfxPqWoeKIdNuphJDMrTxMhdg8Wx2U5bhSSoJAAxjBrnPGHx1i1hH3eFVuYkJEEl8GcKxUDcOAu7jr/8AXrkLL4m+JEsxDbu9uq7lUQwoj4bqNwByOaXKB3eheLtX07XNUe0mlsTHeMkfluf3pXdkbW7dK9l+HuuTatqVxZaxpIt1jiM0VzHEyswJAzkD26ivmDTvEmp2F4oZobYoCS9xGGzuyDgnjnJr1vwf8Xo4byCbV4ncJai1WS0YH5Qc5Oc/piqFc9+tZbqNI2tbpLyNkLYlPPGOjj69waa2rWxPkzK1vO6krHJj5+OxGQf51xWk+K/CetJbta35e4IKyq0hR844HJAqxrc99Do+pQ2caB/sLuZCoUxKEznK9T6dPXtSSKudxbyoII1YDIQA/lUu+PH3RWXZkGzgxu/1a/e69O9TBiO9OwXLUm1ui1XaNh/DQsrimySyfWjUTsRyKvqBUBZQetLK7t9KiGO55q0SToVPUmpAI8VFEinuamEI9TSYDCiZ7fnRUTMQSNrn8KKAL29D/ER9abuHbFVRNTxMp60WJTJ93FG6qJvrZdQSywTK0ZkHPYED+v6VPvGOFP4GkUSMzZGKXPrVN5nEq4z0PX8KX7S/cU7CuW6TLCqhuVPXinLKv8LUWC5cDMPWq97Y6dqETRX+n2t0j/eEsKtn65polwe9cF8XPF82kx2+maXKo1FlN04ZtgMKZDYbpkHGQaT0KRZ134MfD3VUYx6ZLpkpyQ9lOyAH12Elf0rzjxV+z3Ja2pfQtatrtQw2x3kBSTcThfnU4POM5HTNdWPipp17fadZ6PdySB/I81sBsEk7lc/w5O35v8a9GupRqWi+ZYyqBcKPKcgkAk8Ejg8elTcZ8jah4X+IGj/Zlmhv5RZmaVDZBpoAUcK2wDOBzycAc49ab4d0uPXrqa6h8uWO1sXWYRoFaMhcISB1z057j6V754k17X/DfiDTrL+zYLqZoDbpJp77RAjsgVnDjCAuFABJyT1HfkbOa5j+Ims6E+l3tvapp7YTyI1kYF17qMN8xYLz37UMDyDR/CZ1S4kjt21aWG23SSLbWvmNtA++W4UKDx+ddVovw51i/nih0bQ70SCzM2+4v4od53lN2BkYyCNuPeuv1O9m8N+NreTRYdUjEIZEivURY1kIy0RIYrhh/Dwciun8CzXC6u9+BFEstuklnHHJvCAs+6I/3csCNvOPXpTsK7Zx+n/AnxvNh73xJpNof7sYeVh+ICivRPDfwz1rTLSa1uPiBqM8VwhjmjS0QKykYx8xY9O/WupiutZ+0yD/AEYxxoJJFkbJx3ClBx+Oa2mDBsKxA+tMaJ4oSkSJndtULnGM4FLsYdjTYycY3EmnFW+8Wx9aRVhQjU2QFR0yfrTAxZtolH4VX0zzLyxSeSQZYsPl6cMR/SlfuKwsjFgfkH51Tk8wcqD+daX2Rf75pDbJjBJb61SkhcrMtbiZTtLMDTRPdtLsQuSavvaqrbo0LH3NQ3Dzow/cge4qk0TZhsvu7DP1oqo1xMCe9FAE3me9NaY7SAxBPcdqz9+O9ZXijUbex0sT3N2ltF5yBpHfaoGc4J98VdjnUit4nOsfbFfSoy93DAxaQvtwB0bPfOensa6vQbq7l0m2kvjGbhky5QYH5c9q8Y1/xwTbrBoepaNIxiUSyTLyWOeMg4x9fWtXwL4svptJjhvTp8EoKKi288h2g5znORkYzxxzWajqbXdj13zlM+3dztzj8f8A61P8xerYxXHaFr7XAV7pgpaJWJPBAJOD7ryBkd+oroTccU+UOYuPIp4Vk/GqOpzzWthcXESqzxRM6jrkgZpGmU8HFcP8XF15vD7XWiBZo4EZrm3LlTInXt94cHKnt0od0hXIdC+KC61Db2kdsEvL+eaGBFkwYwqbgWPqfmAPYivBta8Q6pLrcMly9wbu3un34/1pBAwm3OCPlyePUk81yFnr95puqx3FszRG2djCjD5VVuoweoIPerst3qlun9oWdwYwx85ZVXJ3jb8uRypA7Hg81i7vc0tY7jQrPRv+E1/sm7vo9Fs1jjaYQZkNxnYSnyk4duCcnAIPpivpa28RaOvh62urKYJa7C1uJMrvRO49vevi2bXLrWPFU2tX2nx3avMslxHH+6iPsxH3Qcc+vNdtoPjjxDqUmqjejT2unGG0SMZ8vMqIqqfYHHvwTTvZMNT30ap4c1O8vvN1K3uobjTXju2jlBfc7KemeCNo2+mBXN2niS3ul1Kee+judVs9NSNpljIbKS5LMSBnOUIH1rxm91x7q7tUhukZtKVXM7k4aXJy2epHYfnXYeGLeK7sNT1axeNft1mYpRg7IpC4yQD2JXgfX0qFO4G5ceMIZNPvNOliN5pjQ7nJfDrOTkS5zw27nNVPD/iZdJuUu7gSSm6jCvhGJBxhSBz8xzk1wWkyQX2qwWonVrZQSjpkPKwID5AGNp6flU3iK7Gm6V9qlbddfaJEijYA75Sq4bleQozz649aI36sD2bwf408O32t6na3NxOty0irbkhuu1QFYpwOQevFej6t4m0ewWJri/gRZpvIjIOdz5xt47818qeEdfuYLJorG6miuZkQXCt91jgjkd+xqj4hupreeGRdcxJ9q80R5bELY+8F55zjnPej2nYaPsCe8WF0TcN7k7V3ctTGu5G6n8zXzt8M/EPiDUfFMd5rWqtPZWIbeZpQCobgH3PfFe1afdrqFqLq2EhhZiEZhjcAcZxW0GpEttG890Io2kaQKFGc1R8G3Ett4X02JpCSLdCxx3Iyf51zWvX0sOq2dv5xRDksp/iI5A/z6iq+mXeoLoemW1vuODCGz12FcEdR3BH5VfKK56YLtu8g/Kla5UKT5g4HpXKtdXS9RUFxfyRxPJIcIoyxpezD2h09pqgNikrMC+0lto9KpPqYlUSclWAYE+lcVp11eDwf5jSt57xM5Y8EEsT2rSs5J0062STDMFRCc9TwKFCwOdzcN6ueporNCy4+7RVWRPMyhpHiXQ9WR207VLe78vb5gibJXd0yO1TeIra1vtKe0u4IriKSSNGjkQMpy69jXhuu/D2/m1G6uNJmj0+IkNEsUjDcR0BA6da2PAXiDxOniJ9L8RW8uFVZDNJc4iO1hj7x6n2qI14ydgdCyui94z8F+EItWuJJNJtLSzb5cQKU+ZY93boCWXpVTQ/hn4eHhW6vJ4b23uo/L8mRLt1PKI2SMkfxfy6VreKtYso5rm8ylyZRJC0SvvMZKBVPGRg81wU2urDbqkr3bOG3NEN2GGBgelVzIUVKx1CLrHhO/wDstzcS3kHyiORxuJ24OV/2wDynRgfy9J8Pa5BdW6lbiN4WJ2FM7QOxGf4f/QTwa8UXxD9uWKxGk6lLEGEk7InO7HylehyCOv0qXwpqWvw3KzWtrqRtRcP5g2Hk5KlsdAexHQ4p86RTi2fQfzf3q8u+NOvavb2d/o8VmXgmtkaGRWA3MxKsjZ65B4HtT/8AhLtds7SONrKcPkBfNj42qBkDjJOM1yHjn4ou9sLe60GLzjkBZ2YbUI+91wTkHHBx1qZTi1uSoNM8PvWm8xbZo0jaElSWTlTn+I9evrV5ryS3shaR3iTQuqOrDO6IruG3px94njrkVNrN5b6jqT30OnxabCwP7iHO05B5yTk/X17VkyQwoNsZw45bjt2rK+hsRxzyRs0scu0q3GOufaut+G+pTaVpniK+hjimcaesYjkBKsHmjQ9CD0Y1yBjVmChyUB+Y55Nd78I7eF7LXZrp4Y41giCec2FdxKGC/TIGfpQ9hmtpuq6LpekvFqmjacklw8av5cG42wYMQwDZDEAE4Pb6iux0nUbq10rUop7eCC3gsPNxHGoDlXOG+XAIIOR7H3rzqx0LU7yO71JJ9Pu8Sq8Uu/zI93IZiNpBPPA7DHpW9JJqC6fPH/akQMEWyTyUQxtnOFHy8KOB+dGhJPo0UHl2H/ErhjklQO4EZXylLkqSMED168cZrl/F2o2+oSaf9lZjbwSyRxs5GXCbfm4A65/QVWtZvFIke7SCyuiqmNnjZeh5K9R1+meareL4Y7RdOMUbQpIJZPLbGY2bBKnHoaJLQa3NDSLgXEn+jxZkbkgdSc1W1t49QuLcQWojmZyjHfyST39Ks/DDbceII4JoZJyxOERtpODk89uAareOr9bjX5Gg01bZVbb5ag8MOprmjHlY7anZfDueOKOWF7FZHliHmSoWBjA6DngkkE817PpHjWAW3kpYXr+UgUBUTlgBn+KvmfQNQ162kFhaR7Tdsu6QpyOeue1e3eH7cWUUcZZmcId7H+JjyT+dbRk0CSN3UNbnn1KxuLfSruVIt5mMwjU7mHVfm/nSQ6tqCQ2SrprboNm8NcKAcLg4wD6A/nXJ+JPHNjoWpS2M2n6hcyRRrI7QIpUK3TksKr3fjxoPsu3w7fu9yGKJ5qAjb1zzx1quaRTjE7648TalGoYaXaLlgv7y6Y9T7JRcazrE4j/c6ZGisG27HcEjpnkVz0V42paJaXcls9s8kiMYXYMU+f1H0rVDH8KTm31BRQr3GsSaaNPa8tUhClf3dryc+5Y043msmMRnWJVAI4jgiXp0/hNcFfeK/EjazqFnp+maeYbSYxiSWR8twDkgfWob7xH4s/tVbG0TS+YBMWaJzg5Ix96lr3FdHcf2xcEn/iqbrqQcTp1H0FFeO6hqyyXsrXcKNcbv3phlaNC/che3NFZe0Y9TFXxrrkcob+2LsjOf9YSD+Fe7eCNUi1nwza6gjby/yuSOdw4NfKxbdhuVUGvZdD1/WPD3wx0GXRNMF9JcyTNIpjZtqhjz8vStHTQlc7PUvMmaVbdMKZmEu4g7v3gHA7HGOTjNcteeD9KvCLgQbg5OD7DIFXdC1S81bfJfwJbGGVEjQA/vwcscjqeRisM+O9QVdbC6ZaCPTGHlAuwL5fGG9OM9KdmJI7XwjoVrpMIjtoggZtze5rT8Dj/iRq20jfPO+frK1Q+DL+TVPDllqc0KQyTxbyiHIHJ6E/SrXgVf+KU09ufnj38/7RJ/rSYzN8cano9z4VmkN5GsqvtgfBLwzcgHA5B6/nXjviXX9wa2ksBaaptKXDyxKxZSO2RwSOa9T+LNhpf9ni9v/MjijHJjhGCSe7evt1xXztfzzNO7RyEpjA3Pk+3JoiriY25aVfmjlAKj7p6EVCXLn5WGX64/hpZF2u6+Yk4IG1wevHpULFydpXaelapCNiPSF8mXztXsImj2rIW8wEE54Hy4J4NdX4btfM0XUkjkNup+xqyZHyRDzWLMfU4z+PvXLvNpjpfmW1lIN4vK3HDY3/7PSuvgMKaZdeV5PnP9njvHmj3RrGIySMZGD8o/E4psDPi1T7GyatFvt7eDNppkeSB0w0pHqARnnkkDtXRWukpN4QuWsi0cNygIdzymZMsCf9nDfhWIL7S7y/fS59NsvtLLi28xSI4P7sLc8k/xHsT7Vsxaxcf8K2v/ADbCCIRyxJ9kUFRkllYE9e1S0BzEl9Z3c7aXuEWmlRDaseoY/wAbH/aJyfTj0rI1iCey0Wxs7iNklhknVwR0IcCti8tdKjsJVNhDJfQxrLLDFK6hFI4HU5IHX0yKzPFF8dQstNl2bMxldpYscA4Bz3PFPUDX+G8Jn1rzFvHtWhXdvQ4OCcf1q5rGn3Vp4qjluLmNi91uckqAepOfrj9ayvAdz5WrPAIvM+0QtHgdQ3bH41R8ZyFtfvmT5Y1lOxQfujgVlbUpHpGneK4WuI4kt7fT/wB2EUvyFX1B79fzrrotbRJESOB52dRtKMuG59+nSvmw3krEAscDpz0rs/h9qeoGeWKCQSfZAZ0VuknIGCewqnGyC56Jr+napqmoXtzHp6xC4t0iXzJhkFTnPGal1K11Rbm3v2sYiINw8pZssxbHTjHauUvviRrlmrNPotmqr1bzG4rI1T4raneWjW6WlpbsSCHTeSMH3ppNhZHr638sehQtJa+XOrI3lFxwd3TIq/o2qPeiTz7cW8in7ok3Aj1zgV4XD4g8V7jK8hlTcJCr5I4549K9H8AavJq+mR6g2weaTwgIHBx35qeWw7nP+NfAPiTWvEt5qFnPFBbyPlR55BPuQBR430HVLhoZ2uIrT7JCFkVbk73546Doa77WvENloscDXqzt9ocpGIYi5JAz29q4fxt4t0bUIXhiivku1UZEltgbT069KJOVg0OcsdRS3tUhkRGZc5LRqT17k80VIsULIjfZEOVGSxUnOP8AdorHkQrGLYeFZr2cRLeWgXI3MxIxn8K79vHX/CJaVpPhnRfsWoT20ZjuzJuAGTkMpHbk1hx3Xlr8jFQ3BAyM1Vay08zvN9lj81xh2BIJFWsfR9klKL5u/Q5VKp7S7funW6R4usZjC95LFbXqynyy0mCqqrdfTr0xyPrXGQz+Z4c8TTMVIluogrA9c7zx+VE2k6dJIZGhfnqRJxUtjYaXBGLZ7OWW3EglZBIV3EDA5H1rL63T7M6IVI3PYvBafZ/AOnnGCmnhvx2Zq34H1LTpdDtrGG6jkns7KF7hQf8AVBlyN3oeM4rzuDxDpMVoLcaReJGI9n7u+Ydsd1rEtJND0u2vv7HbW7ea8VRJ5tykiEhsj+AH8aSxVN73Lbi7u57L4wuIZPDjPGVlimTcrDlSuM5rxC+8HafdWoa3ZreVkDDByu7H8vatDWPEF3qOnt52pzxmOEoFMx+bHfA4rI07U0sZctPczwDkQqy/McdSxORk+grSlWTTZUoJ25WYq+ENSCzTXGyGOMbkG7cWH4d6xo7G6nUyRINm7bknGTjNdpr/AIjluCJNLjNrHsw0MrKxz3wa52K9vWjVTIFQEnbtXnjHat1UurkNW6kMN3q0MayBrdoypmKvAh3BTjPK5zW3YC4msb2aO8VYpZYyiyONrtglc8clTk896yLu/kkmt45HXbHbPAuE6Ka3PCtvDdaGI3k2RJetK74OAiooI7dc8fWruraEtmInhnXUtDq6/Y2t1l2NObuMLv8AQknrXol15DeA5bq4mt5Z3ZFlCTKyuyq20lgcc8fXHvXFT6tH/bTmZR/Zcym0NupyFi46Y4yCc59ea3bnTvsng+fTAvnDzkdJAPldFQkOPw5obBnF2sGt2d8up/ZjIGb5maRSsnqpOe4qfxNFDbTWUFuf3XlMyAkEqCxbafcZx+FazXWl6tbvpjTqiSFVtS2B5bAfLn/ePX61iahahILOJnCyxw7SrHGDvbNHMhXNP4dxef4iUBgNsZf8iKi8X2lpZyyx29wk8vmMXw+SvI4I/OofC15JpOoi8RUkBRlKk+uP8Kr6lG15fXV9uRWlcnYOlK6uUrFKwtJL6b7LBCrSv9zJxn2rrfh5a3Nl4jksZl2Mw2tjuOcjP1ArI8KXj6TJJO9msrtwrF8bRXTad4oj/tG3kewSPa5YkP14b296JSWwrmj430stoF0sMDSSEAKEUkk5rzc6LqJcH+zbzG3H+pPWvU5PGVijgPayAseMODUsfjLTiQPJl5OBgipi2kUXLTR4JLdI2j4ZAGGMdq39C0u00uyjtbOERRLkhR6k5NYMHiqwBz9muD9Mf41oQ+KbBgP3Nwv1C/41NmITxlLFBc6RPPHK8UVyzP5cZcgbCM4A9SK4zxPJYahrlzMltdm3eCNUb7NIvzLnPb3rux4k09hjy7g/8AH+NKdc02XHyzgg946fM7WFZbnmOpeHrxb11Tay8cjjsO2KK7ddW0yQvJIXLNI7fc7FiR+lFRyvsaXOSB/2gKML1Lg/hUA8nceGOOuakZIm++rCvGOIeRnhj+VNPllvvGgQoT8rMPUUoiGSGPvUt+YfMZhR3YjvSFV6DPT0qRIieWY47DtUqwp1w2PrS5/ML+ZTZEPJCn2JpUgiPKxRkkd1Bq55UJG7BP1oCQAb1j7+tNVmthczKJsbfa3+ixvn68frTBp9qoCtZoQCD71omQj/AFYC1EXfP3h+XSrjXq9yueRCtlo5A8zSWc/7MzKK0dLm0m1tJbJtJkNu8wmAWc5U7QOuPr+dVgTu5kIPtUiOp4Mz4Bq/rdZdR+0kT/ZvCLxiJ9MvI1U5AWTIFX76fw/J4abTIJL5WEbKm5Rk5OcE56fhWYWGB+9bn2pc5OOCfpTWOqIftX2EXTfCEPyhLqQAcZjH/wAVRcx+H52V2W6PG0sYUY/rml2/L82PypCsZ/iPvxS+uzD2r7GMml6a0YWb7SrZPKRr07elQto1sN3ly3GM8ZUZroUhh3Adfwpz2oz/ADo+uzYuds5tNJURAb5Mgf3RSjSmDq25uOeR7VvyW4QbivWoW2q/3aX1mbE2zK+wkdR+VIbQBsE49Ae9a/mANt6GnBkkLbcEj2qfaTJVzJFmTwGx9KBZydpCM+5rX3KOGQA/Sl86HptUN9DzR7WfQrXuZItbgH/Wv7fMacbe5Vf9c/t85rRki3clVx29qYsMnCqoJPTJ61aqy7jXN3MFmmU7SXJHX56K3jZ3Of4fzorf6yjXmZ//2Q==">
            <a:extLst>
              <a:ext uri="{FF2B5EF4-FFF2-40B4-BE49-F238E27FC236}">
                <a16:creationId xmlns="" xmlns:a16="http://schemas.microsoft.com/office/drawing/2014/main" id="{9EFB09B0-1550-4786-A307-5A81BE863C8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10" name="Obraz 9" descr="Obraz zawierający tekst, wewnątrz, sufit, podłoże&#10;&#10;Opis wygenerowany automatycznie">
            <a:extLst>
              <a:ext uri="{FF2B5EF4-FFF2-40B4-BE49-F238E27FC236}">
                <a16:creationId xmlns="" xmlns:a16="http://schemas.microsoft.com/office/drawing/2014/main" id="{39C587C7-C7A9-4801-B349-C2ABDA9074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6156" y="4160720"/>
            <a:ext cx="3596369" cy="2697277"/>
          </a:xfrm>
          <a:prstGeom prst="rect">
            <a:avLst/>
          </a:prstGeom>
        </p:spPr>
      </p:pic>
      <p:pic>
        <p:nvPicPr>
          <p:cNvPr id="12" name="Obraz 11">
            <a:extLst>
              <a:ext uri="{FF2B5EF4-FFF2-40B4-BE49-F238E27FC236}">
                <a16:creationId xmlns="" xmlns:a16="http://schemas.microsoft.com/office/drawing/2014/main" id="{3C1F6E49-BC59-4F71-8EC8-460CE3920845}"/>
              </a:ext>
            </a:extLst>
          </p:cNvPr>
          <p:cNvPicPr>
            <a:picLocks noChangeAspect="1"/>
          </p:cNvPicPr>
          <p:nvPr/>
        </p:nvPicPr>
        <p:blipFill>
          <a:blip r:embed="rId4"/>
          <a:stretch>
            <a:fillRect/>
          </a:stretch>
        </p:blipFill>
        <p:spPr>
          <a:xfrm>
            <a:off x="0" y="0"/>
            <a:ext cx="8439150" cy="4686300"/>
          </a:xfrm>
          <a:prstGeom prst="rect">
            <a:avLst/>
          </a:prstGeom>
        </p:spPr>
      </p:pic>
      <p:pic>
        <p:nvPicPr>
          <p:cNvPr id="15" name="Obraz 14">
            <a:extLst>
              <a:ext uri="{FF2B5EF4-FFF2-40B4-BE49-F238E27FC236}">
                <a16:creationId xmlns="" xmlns:a16="http://schemas.microsoft.com/office/drawing/2014/main" id="{2BCD8A32-6F3C-4C16-A083-F2012748B648}"/>
              </a:ext>
            </a:extLst>
          </p:cNvPr>
          <p:cNvPicPr>
            <a:picLocks noChangeAspect="1"/>
          </p:cNvPicPr>
          <p:nvPr/>
        </p:nvPicPr>
        <p:blipFill>
          <a:blip r:embed="rId5"/>
          <a:stretch>
            <a:fillRect/>
          </a:stretch>
        </p:blipFill>
        <p:spPr>
          <a:xfrm>
            <a:off x="0" y="4207957"/>
            <a:ext cx="3967316" cy="2650044"/>
          </a:xfrm>
          <a:prstGeom prst="rect">
            <a:avLst/>
          </a:prstGeom>
          <a:ln>
            <a:noFill/>
          </a:ln>
          <a:effectLst>
            <a:outerShdw blurRad="292100" dist="139700" dir="2700000" algn="tl" rotWithShape="0">
              <a:srgbClr val="333333">
                <a:alpha val="65000"/>
              </a:srgbClr>
            </a:outerShdw>
          </a:effectLst>
        </p:spPr>
      </p:pic>
      <p:pic>
        <p:nvPicPr>
          <p:cNvPr id="7" name="Obraz 6">
            <a:extLst>
              <a:ext uri="{FF2B5EF4-FFF2-40B4-BE49-F238E27FC236}">
                <a16:creationId xmlns="" xmlns:a16="http://schemas.microsoft.com/office/drawing/2014/main" id="{93824F76-F20D-48CF-A433-E4CCFB64091F}"/>
              </a:ext>
            </a:extLst>
          </p:cNvPr>
          <p:cNvPicPr>
            <a:picLocks noChangeAspect="1"/>
          </p:cNvPicPr>
          <p:nvPr/>
        </p:nvPicPr>
        <p:blipFill>
          <a:blip r:embed="rId6"/>
          <a:stretch>
            <a:fillRect/>
          </a:stretch>
        </p:blipFill>
        <p:spPr>
          <a:xfrm>
            <a:off x="7412526" y="0"/>
            <a:ext cx="4842779" cy="6858000"/>
          </a:xfrm>
          <a:prstGeom prst="rect">
            <a:avLst/>
          </a:prstGeom>
        </p:spPr>
      </p:pic>
    </p:spTree>
    <p:extLst>
      <p:ext uri="{BB962C8B-B14F-4D97-AF65-F5344CB8AC3E}">
        <p14:creationId xmlns:p14="http://schemas.microsoft.com/office/powerpoint/2010/main" val="1982000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cxnSp>
        <p:nvCxnSpPr>
          <p:cNvPr id="67" name="Łącznik prosty ze strzałką 66"/>
          <p:cNvCxnSpPr/>
          <p:nvPr/>
        </p:nvCxnSpPr>
        <p:spPr>
          <a:xfrm flipH="1">
            <a:off x="11796474" y="13034155"/>
            <a:ext cx="623364" cy="336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Podtytuł 2"/>
          <p:cNvSpPr>
            <a:spLocks noGrp="1"/>
          </p:cNvSpPr>
          <p:nvPr>
            <p:ph type="subTitle" idx="1"/>
          </p:nvPr>
        </p:nvSpPr>
        <p:spPr>
          <a:xfrm>
            <a:off x="1775522" y="1217496"/>
            <a:ext cx="8509677" cy="750596"/>
          </a:xfrm>
        </p:spPr>
        <p:txBody>
          <a:bodyPr>
            <a:noAutofit/>
          </a:bodyPr>
          <a:lstStyle/>
          <a:p>
            <a:pPr>
              <a:spcAft>
                <a:spcPts val="1200"/>
              </a:spcAft>
            </a:pPr>
            <a:r>
              <a:rPr lang="pl-PL" sz="4000" b="1" dirty="0">
                <a:solidFill>
                  <a:srgbClr val="002060"/>
                </a:solidFill>
                <a:cs typeface="Times New Roman" pitchFamily="18" charset="0"/>
              </a:rPr>
              <a:t>PRODUKTY PROJEKTU</a:t>
            </a:r>
            <a:endParaRPr lang="pl-PL" b="1" dirty="0">
              <a:solidFill>
                <a:srgbClr val="002060"/>
              </a:solidFill>
              <a:cs typeface="Times New Roman" pitchFamily="18" charset="0"/>
            </a:endParaRPr>
          </a:p>
        </p:txBody>
      </p:sp>
      <p:graphicFrame>
        <p:nvGraphicFramePr>
          <p:cNvPr id="11" name="Tabela 10"/>
          <p:cNvGraphicFramePr>
            <a:graphicFrameLocks noGrp="1"/>
          </p:cNvGraphicFramePr>
          <p:nvPr>
            <p:extLst>
              <p:ext uri="{D42A27DB-BD31-4B8C-83A1-F6EECF244321}">
                <p14:modId xmlns:p14="http://schemas.microsoft.com/office/powerpoint/2010/main" val="782901574"/>
              </p:ext>
            </p:extLst>
          </p:nvPr>
        </p:nvGraphicFramePr>
        <p:xfrm>
          <a:off x="99753" y="1846108"/>
          <a:ext cx="12008403" cy="4983068"/>
        </p:xfrm>
        <a:graphic>
          <a:graphicData uri="http://schemas.openxmlformats.org/drawingml/2006/table">
            <a:tbl>
              <a:tblPr firstRow="1" firstCol="1" bandRow="1">
                <a:tableStyleId>{5C22544A-7EE6-4342-B048-85BDC9FD1C3A}</a:tableStyleId>
              </a:tblPr>
              <a:tblGrid>
                <a:gridCol w="8345978">
                  <a:extLst>
                    <a:ext uri="{9D8B030D-6E8A-4147-A177-3AD203B41FA5}">
                      <a16:colId xmlns="" xmlns:a16="http://schemas.microsoft.com/office/drawing/2014/main" val="20000"/>
                    </a:ext>
                  </a:extLst>
                </a:gridCol>
                <a:gridCol w="1064029">
                  <a:extLst>
                    <a:ext uri="{9D8B030D-6E8A-4147-A177-3AD203B41FA5}">
                      <a16:colId xmlns="" xmlns:a16="http://schemas.microsoft.com/office/drawing/2014/main" val="20001"/>
                    </a:ext>
                  </a:extLst>
                </a:gridCol>
                <a:gridCol w="964276">
                  <a:extLst>
                    <a:ext uri="{9D8B030D-6E8A-4147-A177-3AD203B41FA5}">
                      <a16:colId xmlns="" xmlns:a16="http://schemas.microsoft.com/office/drawing/2014/main" val="20002"/>
                    </a:ext>
                  </a:extLst>
                </a:gridCol>
                <a:gridCol w="1634120">
                  <a:extLst>
                    <a:ext uri="{9D8B030D-6E8A-4147-A177-3AD203B41FA5}">
                      <a16:colId xmlns="" xmlns:a16="http://schemas.microsoft.com/office/drawing/2014/main" val="20003"/>
                    </a:ext>
                  </a:extLst>
                </a:gridCol>
              </a:tblGrid>
              <a:tr h="742347">
                <a:tc>
                  <a:txBody>
                    <a:bodyPr/>
                    <a:lstStyle/>
                    <a:p>
                      <a:pPr algn="ctr">
                        <a:lnSpc>
                          <a:spcPct val="107000"/>
                        </a:lnSpc>
                        <a:spcAft>
                          <a:spcPts val="0"/>
                        </a:spcAft>
                      </a:pPr>
                      <a:r>
                        <a:rPr lang="pl-PL" sz="1400" b="1" dirty="0">
                          <a:solidFill>
                            <a:schemeClr val="bg1"/>
                          </a:solidFill>
                          <a:effectLst/>
                          <a:latin typeface="+mn-lt"/>
                        </a:rPr>
                        <a:t>Nazwa produktu</a:t>
                      </a:r>
                      <a:endParaRPr lang="pl-PL" sz="14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71E2"/>
                    </a:solidFill>
                  </a:tcPr>
                </a:tc>
                <a:tc>
                  <a:txBody>
                    <a:bodyPr/>
                    <a:lstStyle/>
                    <a:p>
                      <a:pPr algn="ctr">
                        <a:lnSpc>
                          <a:spcPct val="107000"/>
                        </a:lnSpc>
                        <a:spcAft>
                          <a:spcPts val="0"/>
                        </a:spcAft>
                      </a:pPr>
                      <a:r>
                        <a:rPr lang="pl-PL" sz="1400" b="1" dirty="0">
                          <a:solidFill>
                            <a:schemeClr val="bg1"/>
                          </a:solidFill>
                          <a:effectLst/>
                          <a:latin typeface="+mn-lt"/>
                        </a:rPr>
                        <a:t>Planowany termin wdrożenia</a:t>
                      </a:r>
                      <a:endParaRPr lang="pl-PL" sz="14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71E2"/>
                    </a:solidFill>
                  </a:tcPr>
                </a:tc>
                <a:tc>
                  <a:txBody>
                    <a:bodyPr/>
                    <a:lstStyle/>
                    <a:p>
                      <a:pPr algn="ctr">
                        <a:lnSpc>
                          <a:spcPct val="107000"/>
                        </a:lnSpc>
                        <a:spcAft>
                          <a:spcPts val="0"/>
                        </a:spcAft>
                      </a:pPr>
                      <a:r>
                        <a:rPr lang="pl-PL" sz="1400" b="1" dirty="0">
                          <a:solidFill>
                            <a:schemeClr val="bg1"/>
                          </a:solidFill>
                          <a:effectLst/>
                          <a:latin typeface="+mn-lt"/>
                        </a:rPr>
                        <a:t>Faktyczny termin wdrożenia</a:t>
                      </a:r>
                      <a:endParaRPr lang="pl-PL" sz="14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71E2"/>
                    </a:solidFill>
                  </a:tcPr>
                </a:tc>
                <a:tc>
                  <a:txBody>
                    <a:bodyPr/>
                    <a:lstStyle/>
                    <a:p>
                      <a:pPr algn="ctr">
                        <a:lnSpc>
                          <a:spcPct val="107000"/>
                        </a:lnSpc>
                        <a:spcAft>
                          <a:spcPts val="0"/>
                        </a:spcAft>
                      </a:pPr>
                      <a:r>
                        <a:rPr lang="pl-PL" sz="1400" b="1" dirty="0" smtClean="0">
                          <a:solidFill>
                            <a:schemeClr val="bg1"/>
                          </a:solidFill>
                          <a:effectLst/>
                          <a:latin typeface="+mn-lt"/>
                          <a:ea typeface="Calibri" panose="020F0502020204030204" pitchFamily="34" charset="0"/>
                          <a:cs typeface="Times New Roman" panose="02020603050405020304" pitchFamily="18" charset="0"/>
                        </a:rPr>
                        <a:t>Uwagi</a:t>
                      </a:r>
                      <a:endParaRPr lang="pl-PL" sz="1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71E2"/>
                    </a:solidFill>
                  </a:tcPr>
                </a:tc>
                <a:extLst>
                  <a:ext uri="{0D108BD9-81ED-4DB2-BD59-A6C34878D82A}">
                    <a16:rowId xmlns="" xmlns:a16="http://schemas.microsoft.com/office/drawing/2014/main" val="10000"/>
                  </a:ext>
                </a:extLst>
              </a:tr>
              <a:tr h="192469">
                <a:tc>
                  <a:txBody>
                    <a:bodyPr/>
                    <a:lstStyle/>
                    <a:p>
                      <a:pPr marL="0" algn="l" defTabSz="914400" rtl="0" eaLnBrk="1" latinLnBrk="0" hangingPunct="1">
                        <a:lnSpc>
                          <a:spcPct val="107000"/>
                        </a:lnSpc>
                        <a:spcAft>
                          <a:spcPts val="0"/>
                        </a:spcAft>
                      </a:pPr>
                      <a:r>
                        <a:rPr lang="pl-PL" sz="1600" b="0" kern="1200" dirty="0">
                          <a:solidFill>
                            <a:srgbClr val="002060"/>
                          </a:solidFill>
                          <a:effectLst/>
                          <a:latin typeface="+mn-lt"/>
                          <a:ea typeface="+mn-ea"/>
                          <a:cs typeface="+mn-cs"/>
                        </a:rPr>
                        <a:t>Dane i produkty satelitarne (8 grup, m.in.: Sentinel 1,2,3, </a:t>
                      </a:r>
                      <a:r>
                        <a:rPr lang="pl-PL" sz="1600" b="0" kern="1200" dirty="0" err="1">
                          <a:solidFill>
                            <a:srgbClr val="002060"/>
                          </a:solidFill>
                          <a:effectLst/>
                          <a:latin typeface="+mn-lt"/>
                          <a:ea typeface="+mn-ea"/>
                          <a:cs typeface="+mn-cs"/>
                        </a:rPr>
                        <a:t>Meteosat</a:t>
                      </a:r>
                      <a:r>
                        <a:rPr lang="pl-PL" sz="1600" b="0" kern="1200" dirty="0">
                          <a:solidFill>
                            <a:srgbClr val="002060"/>
                          </a:solidFill>
                          <a:effectLst/>
                          <a:latin typeface="+mn-lt"/>
                          <a:ea typeface="+mn-ea"/>
                          <a:cs typeface="+mn-cs"/>
                        </a:rPr>
                        <a:t>, NOAA/Metop, </a:t>
                      </a:r>
                      <a:r>
                        <a:rPr lang="pl-PL" sz="1600" b="0" kern="1200" dirty="0" err="1">
                          <a:solidFill>
                            <a:srgbClr val="002060"/>
                          </a:solidFill>
                          <a:effectLst/>
                          <a:latin typeface="+mn-lt"/>
                          <a:ea typeface="+mn-ea"/>
                          <a:cs typeface="+mn-cs"/>
                        </a:rPr>
                        <a:t>Suomi</a:t>
                      </a:r>
                      <a:r>
                        <a:rPr lang="pl-PL" sz="1600" b="0" kern="1200" dirty="0">
                          <a:solidFill>
                            <a:srgbClr val="002060"/>
                          </a:solidFill>
                          <a:effectLst/>
                          <a:latin typeface="+mn-lt"/>
                          <a:ea typeface="+mn-ea"/>
                          <a:cs typeface="+mn-cs"/>
                        </a:rPr>
                        <a:t> NPP, i in.)</a:t>
                      </a: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pl-PL" sz="1600" b="0" kern="1200" dirty="0">
                          <a:solidFill>
                            <a:srgbClr val="002060"/>
                          </a:solidFill>
                          <a:effectLst/>
                          <a:latin typeface="+mn-lt"/>
                          <a:ea typeface="+mn-ea"/>
                          <a:cs typeface="+mn-cs"/>
                        </a:rPr>
                        <a:t>11-2020</a:t>
                      </a: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pl-PL" sz="1600" b="0" kern="1200">
                          <a:solidFill>
                            <a:srgbClr val="002060"/>
                          </a:solidFill>
                          <a:effectLst/>
                          <a:latin typeface="+mn-lt"/>
                          <a:ea typeface="+mn-ea"/>
                          <a:cs typeface="+mn-cs"/>
                        </a:rPr>
                        <a:t>12-2020</a:t>
                      </a: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endParaRPr lang="pl-PL" sz="1800" b="0" i="1" dirty="0">
                        <a:solidFill>
                          <a:srgbClr val="002060"/>
                        </a:solidFill>
                        <a:effectLst/>
                        <a:latin typeface="+mn-lt"/>
                        <a:ea typeface="Calibri" panose="020F0502020204030204" pitchFamily="34" charset="0"/>
                        <a:cs typeface="Times New Roman" panose="02020603050405020304" pitchFamily="18" charset="0"/>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192469">
                <a:tc>
                  <a:txBody>
                    <a:bodyPr/>
                    <a:lstStyle/>
                    <a:p>
                      <a:pPr marL="0" algn="l" defTabSz="914400" rtl="0" eaLnBrk="1" latinLnBrk="0" hangingPunct="1">
                        <a:lnSpc>
                          <a:spcPct val="107000"/>
                        </a:lnSpc>
                        <a:spcAft>
                          <a:spcPts val="0"/>
                        </a:spcAft>
                      </a:pPr>
                      <a:r>
                        <a:rPr lang="pl-PL" sz="1600" b="0" kern="1200" dirty="0">
                          <a:solidFill>
                            <a:srgbClr val="002060"/>
                          </a:solidFill>
                          <a:effectLst/>
                          <a:latin typeface="+mn-lt"/>
                          <a:ea typeface="+mn-ea"/>
                          <a:cs typeface="+mn-cs"/>
                        </a:rPr>
                        <a:t>Stacja odbioru i przetwarzania danych satelitarnych</a:t>
                      </a: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pl-PL" sz="1600" b="0" kern="1200" dirty="0">
                          <a:solidFill>
                            <a:srgbClr val="002060"/>
                          </a:solidFill>
                          <a:effectLst/>
                          <a:latin typeface="+mn-lt"/>
                          <a:ea typeface="+mn-ea"/>
                          <a:cs typeface="+mn-cs"/>
                        </a:rPr>
                        <a:t>11-2020</a:t>
                      </a: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pl-PL" sz="1600" b="0" kern="1200" dirty="0">
                          <a:solidFill>
                            <a:srgbClr val="002060"/>
                          </a:solidFill>
                          <a:effectLst/>
                          <a:latin typeface="+mn-lt"/>
                          <a:ea typeface="+mn-ea"/>
                          <a:cs typeface="+mn-cs"/>
                        </a:rPr>
                        <a:t>01-2021</a:t>
                      </a: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endParaRPr lang="pl-PL" sz="1800" b="0" i="1" dirty="0">
                        <a:solidFill>
                          <a:srgbClr val="002060"/>
                        </a:solidFill>
                        <a:effectLst/>
                        <a:latin typeface="+mn-lt"/>
                        <a:ea typeface="Calibri" panose="020F0502020204030204" pitchFamily="34" charset="0"/>
                        <a:cs typeface="Times New Roman" panose="02020603050405020304" pitchFamily="18" charset="0"/>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06240840"/>
                  </a:ext>
                </a:extLst>
              </a:tr>
              <a:tr h="0">
                <a:tc>
                  <a:txBody>
                    <a:bodyPr/>
                    <a:lstStyle/>
                    <a:p>
                      <a:pPr marL="0" algn="l" defTabSz="914400" rtl="0" eaLnBrk="1" latinLnBrk="0" hangingPunct="1">
                        <a:lnSpc>
                          <a:spcPct val="107000"/>
                        </a:lnSpc>
                        <a:spcAft>
                          <a:spcPts val="0"/>
                        </a:spcAft>
                      </a:pPr>
                      <a:r>
                        <a:rPr lang="pl-PL" sz="1600" b="0" kern="1200" dirty="0" err="1">
                          <a:solidFill>
                            <a:srgbClr val="002060"/>
                          </a:solidFill>
                          <a:effectLst/>
                          <a:latin typeface="+mn-lt"/>
                          <a:ea typeface="+mn-ea"/>
                          <a:cs typeface="+mn-cs"/>
                        </a:rPr>
                        <a:t>Zdigitalizowane</a:t>
                      </a:r>
                      <a:r>
                        <a:rPr lang="pl-PL" sz="1600" b="0" kern="1200" dirty="0">
                          <a:solidFill>
                            <a:srgbClr val="002060"/>
                          </a:solidFill>
                          <a:effectLst/>
                          <a:latin typeface="+mn-lt"/>
                          <a:ea typeface="+mn-ea"/>
                          <a:cs typeface="+mn-cs"/>
                        </a:rPr>
                        <a:t> dokumenty zawierające informacje sektora publicznego (m.in. zdjęcia archiwalne)</a:t>
                      </a: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pl-PL" sz="1600" b="0" kern="1200" dirty="0">
                          <a:solidFill>
                            <a:srgbClr val="002060"/>
                          </a:solidFill>
                          <a:effectLst/>
                          <a:latin typeface="+mn-lt"/>
                          <a:ea typeface="+mn-ea"/>
                          <a:cs typeface="+mn-cs"/>
                        </a:rPr>
                        <a:t>11-2020</a:t>
                      </a: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pl-PL" sz="1600" b="0" kern="1200" dirty="0">
                          <a:solidFill>
                            <a:srgbClr val="002060"/>
                          </a:solidFill>
                          <a:effectLst/>
                          <a:latin typeface="+mn-lt"/>
                          <a:ea typeface="+mn-ea"/>
                          <a:cs typeface="+mn-cs"/>
                        </a:rPr>
                        <a:t>03-2021</a:t>
                      </a: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endParaRPr lang="pl-PL" sz="1800" b="0" i="1" dirty="0">
                        <a:solidFill>
                          <a:srgbClr val="002060"/>
                        </a:solidFill>
                        <a:effectLst/>
                        <a:latin typeface="+mn-lt"/>
                        <a:ea typeface="Calibri" panose="020F0502020204030204" pitchFamily="34" charset="0"/>
                        <a:cs typeface="Times New Roman" panose="02020603050405020304" pitchFamily="18" charset="0"/>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851541625"/>
                  </a:ext>
                </a:extLst>
              </a:tr>
              <a:tr h="290196">
                <a:tc>
                  <a:txBody>
                    <a:bodyPr/>
                    <a:lstStyle/>
                    <a:p>
                      <a:pPr>
                        <a:lnSpc>
                          <a:spcPct val="107000"/>
                        </a:lnSpc>
                        <a:spcAft>
                          <a:spcPts val="0"/>
                        </a:spcAft>
                      </a:pPr>
                      <a:r>
                        <a:rPr lang="pl-PL" sz="1600" b="0" kern="1200" dirty="0">
                          <a:solidFill>
                            <a:srgbClr val="002060"/>
                          </a:solidFill>
                          <a:effectLst/>
                          <a:latin typeface="+mn-lt"/>
                          <a:ea typeface="+mn-ea"/>
                          <a:cs typeface="+mn-cs"/>
                        </a:rPr>
                        <a:t>Stacjonarne centrum analizowania i opracowywania danych satelitarnych z modułem e-learningu</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pl-PL" sz="1600" b="0" kern="1200" dirty="0">
                          <a:solidFill>
                            <a:srgbClr val="002060"/>
                          </a:solidFill>
                          <a:effectLst/>
                          <a:latin typeface="+mn-lt"/>
                          <a:ea typeface="+mn-ea"/>
                          <a:cs typeface="+mn-cs"/>
                        </a:rPr>
                        <a:t>11.2020</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pl-PL" sz="1600" b="0" kern="1200" dirty="0">
                          <a:solidFill>
                            <a:srgbClr val="002060"/>
                          </a:solidFill>
                          <a:effectLst/>
                          <a:latin typeface="+mn-lt"/>
                          <a:ea typeface="+mn-ea"/>
                          <a:cs typeface="+mn-cs"/>
                        </a:rPr>
                        <a:t>02.2021</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pl-PL" sz="1400" b="0" kern="1200" dirty="0">
                          <a:solidFill>
                            <a:srgbClr val="002060"/>
                          </a:solidFill>
                          <a:effectLst/>
                          <a:latin typeface="+mn-lt"/>
                          <a:ea typeface="+mn-ea"/>
                          <a:cs typeface="+mn-cs"/>
                        </a:rPr>
                        <a:t>Konieczność realizacji w oparciu</a:t>
                      </a:r>
                    </a:p>
                    <a:p>
                      <a:pPr marL="0" marR="0" lvl="0" indent="0" algn="l" defTabSz="914400" rtl="0" eaLnBrk="1" fontAlgn="auto" latinLnBrk="0" hangingPunct="1">
                        <a:lnSpc>
                          <a:spcPct val="107000"/>
                        </a:lnSpc>
                        <a:spcBef>
                          <a:spcPts val="0"/>
                        </a:spcBef>
                        <a:spcAft>
                          <a:spcPts val="0"/>
                        </a:spcAft>
                        <a:buClrTx/>
                        <a:buSzTx/>
                        <a:buFontTx/>
                        <a:buNone/>
                        <a:tabLst/>
                        <a:defRPr/>
                      </a:pPr>
                      <a:r>
                        <a:rPr lang="pl-PL" sz="1400" b="0" kern="1200" dirty="0">
                          <a:solidFill>
                            <a:srgbClr val="002060"/>
                          </a:solidFill>
                          <a:effectLst/>
                          <a:latin typeface="+mn-lt"/>
                          <a:ea typeface="+mn-ea"/>
                          <a:cs typeface="+mn-cs"/>
                        </a:rPr>
                        <a:t>o plan naprawczy</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95540966"/>
                  </a:ext>
                </a:extLst>
              </a:tr>
              <a:tr h="154046">
                <a:tc>
                  <a:txBody>
                    <a:bodyPr/>
                    <a:lstStyle/>
                    <a:p>
                      <a:pPr>
                        <a:lnSpc>
                          <a:spcPct val="107000"/>
                        </a:lnSpc>
                        <a:spcAft>
                          <a:spcPts val="0"/>
                        </a:spcAft>
                      </a:pPr>
                      <a:r>
                        <a:rPr lang="pl-PL" sz="1600" b="0" kern="1200" dirty="0">
                          <a:solidFill>
                            <a:srgbClr val="002060"/>
                          </a:solidFill>
                          <a:effectLst/>
                          <a:latin typeface="+mn-lt"/>
                          <a:ea typeface="+mn-ea"/>
                          <a:cs typeface="+mn-cs"/>
                        </a:rPr>
                        <a:t>System wideo-konferencyjny</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pl-PL" sz="1600" b="0" kern="1200" dirty="0">
                          <a:solidFill>
                            <a:srgbClr val="002060"/>
                          </a:solidFill>
                          <a:effectLst/>
                          <a:latin typeface="+mn-lt"/>
                          <a:ea typeface="+mn-ea"/>
                          <a:cs typeface="+mn-cs"/>
                        </a:rPr>
                        <a:t>11.2020</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pl-PL" sz="1600" b="0" kern="1200" dirty="0">
                          <a:solidFill>
                            <a:srgbClr val="002060"/>
                          </a:solidFill>
                          <a:effectLst/>
                          <a:latin typeface="+mn-lt"/>
                          <a:ea typeface="+mn-ea"/>
                          <a:cs typeface="+mn-cs"/>
                        </a:rPr>
                        <a:t>02.2021</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nSpc>
                          <a:spcPct val="107000"/>
                        </a:lnSpc>
                        <a:spcAft>
                          <a:spcPts val="0"/>
                        </a:spcAft>
                      </a:pPr>
                      <a:endParaRPr lang="pl-PL" sz="1200" b="0" kern="1200" dirty="0">
                        <a:solidFill>
                          <a:srgbClr val="002060"/>
                        </a:solidFill>
                        <a:effectLst/>
                        <a:latin typeface="+mn-lt"/>
                        <a:ea typeface="+mn-ea"/>
                        <a:cs typeface="+mn-cs"/>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284247750"/>
                  </a:ext>
                </a:extLst>
              </a:tr>
              <a:tr h="0">
                <a:tc>
                  <a:txBody>
                    <a:bodyPr/>
                    <a:lstStyle/>
                    <a:p>
                      <a:pPr>
                        <a:lnSpc>
                          <a:spcPct val="107000"/>
                        </a:lnSpc>
                        <a:spcAft>
                          <a:spcPts val="0"/>
                        </a:spcAft>
                      </a:pPr>
                      <a:r>
                        <a:rPr lang="pl-PL" sz="1600" b="0" kern="1200" dirty="0">
                          <a:solidFill>
                            <a:srgbClr val="002060"/>
                          </a:solidFill>
                          <a:effectLst/>
                          <a:latin typeface="+mn-lt"/>
                          <a:ea typeface="+mn-ea"/>
                          <a:cs typeface="+mn-cs"/>
                        </a:rPr>
                        <a:t>Mobilne centrum analizowania i opracowywania danych satelitarnych</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pl-PL" sz="1600" b="0" kern="1200" dirty="0">
                          <a:solidFill>
                            <a:srgbClr val="002060"/>
                          </a:solidFill>
                          <a:effectLst/>
                          <a:latin typeface="+mn-lt"/>
                          <a:ea typeface="+mn-ea"/>
                          <a:cs typeface="+mn-cs"/>
                        </a:rPr>
                        <a:t>08.2020</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pl-PL" sz="1600" b="0" kern="1200" dirty="0">
                          <a:solidFill>
                            <a:srgbClr val="002060"/>
                          </a:solidFill>
                          <a:effectLst/>
                          <a:latin typeface="+mn-lt"/>
                          <a:ea typeface="+mn-ea"/>
                          <a:cs typeface="+mn-cs"/>
                        </a:rPr>
                        <a:t>08.2020</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endParaRPr lang="pl-PL" sz="1800" b="0" i="1" dirty="0">
                        <a:solidFill>
                          <a:srgbClr val="002060"/>
                        </a:solidFill>
                        <a:effectLst/>
                        <a:latin typeface="+mn-lt"/>
                        <a:ea typeface="Calibri" panose="020F0502020204030204" pitchFamily="34" charset="0"/>
                        <a:cs typeface="Times New Roman" panose="02020603050405020304" pitchFamily="18" charset="0"/>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41199593"/>
                  </a:ext>
                </a:extLst>
              </a:tr>
              <a:tr h="0">
                <a:tc>
                  <a:txBody>
                    <a:bodyPr/>
                    <a:lstStyle/>
                    <a:p>
                      <a:pPr>
                        <a:lnSpc>
                          <a:spcPct val="107000"/>
                        </a:lnSpc>
                        <a:spcAft>
                          <a:spcPts val="0"/>
                        </a:spcAft>
                      </a:pPr>
                      <a:r>
                        <a:rPr lang="pl-PL" sz="1600" b="0" kern="1200" dirty="0">
                          <a:solidFill>
                            <a:srgbClr val="002060"/>
                          </a:solidFill>
                          <a:effectLst/>
                          <a:latin typeface="+mn-lt"/>
                          <a:ea typeface="+mn-ea"/>
                          <a:cs typeface="+mn-cs"/>
                        </a:rPr>
                        <a:t>Mobilny zespół wsparcia</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pl-PL" sz="1600" b="0" kern="1200" dirty="0">
                          <a:solidFill>
                            <a:srgbClr val="002060"/>
                          </a:solidFill>
                          <a:effectLst/>
                          <a:latin typeface="+mn-lt"/>
                          <a:ea typeface="+mn-ea"/>
                          <a:cs typeface="+mn-cs"/>
                        </a:rPr>
                        <a:t>09.2019</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pl-PL" sz="1600" b="0" kern="1200" dirty="0">
                          <a:solidFill>
                            <a:srgbClr val="002060"/>
                          </a:solidFill>
                          <a:effectLst/>
                          <a:latin typeface="+mn-lt"/>
                          <a:ea typeface="+mn-ea"/>
                          <a:cs typeface="+mn-cs"/>
                        </a:rPr>
                        <a:t>09.2019</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endParaRPr lang="pl-PL" sz="1800" b="0" i="1" dirty="0">
                        <a:solidFill>
                          <a:srgbClr val="002060"/>
                        </a:solidFill>
                        <a:effectLst/>
                        <a:latin typeface="+mn-lt"/>
                        <a:ea typeface="Calibri" panose="020F0502020204030204" pitchFamily="34" charset="0"/>
                        <a:cs typeface="Times New Roman" panose="02020603050405020304" pitchFamily="18" charset="0"/>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467105796"/>
                  </a:ext>
                </a:extLst>
              </a:tr>
              <a:tr h="191973">
                <a:tc>
                  <a:txBody>
                    <a:bodyPr/>
                    <a:lstStyle/>
                    <a:p>
                      <a:pPr>
                        <a:lnSpc>
                          <a:spcPct val="107000"/>
                        </a:lnSpc>
                        <a:spcAft>
                          <a:spcPts val="0"/>
                        </a:spcAft>
                      </a:pPr>
                      <a:r>
                        <a:rPr lang="pl-PL" sz="1600" b="0" kern="1200" dirty="0">
                          <a:solidFill>
                            <a:srgbClr val="002060"/>
                          </a:solidFill>
                          <a:effectLst/>
                          <a:latin typeface="+mn-lt"/>
                          <a:ea typeface="+mn-ea"/>
                          <a:cs typeface="+mn-cs"/>
                        </a:rPr>
                        <a:t>Programy edukacyjno-szkoleniowe dla administracji publicznej i obszaru bezpieczeństwa</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pl-PL" sz="1600" b="0" kern="1200" dirty="0">
                          <a:solidFill>
                            <a:srgbClr val="002060"/>
                          </a:solidFill>
                          <a:effectLst/>
                          <a:latin typeface="+mn-lt"/>
                          <a:ea typeface="+mn-ea"/>
                          <a:cs typeface="+mn-cs"/>
                        </a:rPr>
                        <a:t>11.2020</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pl-PL" sz="1600" b="0" kern="1200" dirty="0">
                          <a:solidFill>
                            <a:srgbClr val="002060"/>
                          </a:solidFill>
                          <a:effectLst/>
                          <a:latin typeface="+mn-lt"/>
                          <a:ea typeface="+mn-ea"/>
                          <a:cs typeface="+mn-cs"/>
                        </a:rPr>
                        <a:t>02.2021</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endParaRPr lang="pl-PL" sz="1800" b="0" i="1" dirty="0">
                        <a:solidFill>
                          <a:srgbClr val="002060"/>
                        </a:solidFill>
                        <a:effectLst/>
                        <a:latin typeface="+mn-lt"/>
                        <a:ea typeface="Calibri" panose="020F0502020204030204" pitchFamily="34" charset="0"/>
                        <a:cs typeface="Times New Roman" panose="02020603050405020304" pitchFamily="18" charset="0"/>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48806498"/>
                  </a:ext>
                </a:extLst>
              </a:tr>
              <a:tr h="122919">
                <a:tc>
                  <a:txBody>
                    <a:bodyPr/>
                    <a:lstStyle/>
                    <a:p>
                      <a:pPr>
                        <a:lnSpc>
                          <a:spcPct val="107000"/>
                        </a:lnSpc>
                        <a:spcAft>
                          <a:spcPts val="0"/>
                        </a:spcAft>
                      </a:pPr>
                      <a:r>
                        <a:rPr lang="pl-PL" sz="1600" b="0" kern="1200" dirty="0">
                          <a:solidFill>
                            <a:srgbClr val="002060"/>
                          </a:solidFill>
                          <a:effectLst/>
                          <a:latin typeface="+mn-lt"/>
                          <a:ea typeface="+mn-ea"/>
                          <a:cs typeface="+mn-cs"/>
                        </a:rPr>
                        <a:t>Podręcznik „Dane satelitarne dla administracji publicznej”</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pl-PL" sz="1600" b="0" kern="1200" dirty="0">
                          <a:solidFill>
                            <a:srgbClr val="002060"/>
                          </a:solidFill>
                          <a:effectLst/>
                          <a:latin typeface="+mn-lt"/>
                          <a:ea typeface="+mn-ea"/>
                          <a:cs typeface="+mn-cs"/>
                        </a:rPr>
                        <a:t>03.2020</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pl-PL" sz="1600" b="0" kern="1200" dirty="0">
                          <a:solidFill>
                            <a:srgbClr val="002060"/>
                          </a:solidFill>
                          <a:effectLst/>
                          <a:latin typeface="+mn-lt"/>
                          <a:ea typeface="+mn-ea"/>
                          <a:cs typeface="+mn-cs"/>
                        </a:rPr>
                        <a:t>12.2020</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endParaRPr lang="pl-PL" sz="1800" b="0" i="1" dirty="0">
                        <a:solidFill>
                          <a:srgbClr val="002060"/>
                        </a:solidFill>
                        <a:effectLst/>
                        <a:latin typeface="+mn-lt"/>
                        <a:ea typeface="Calibri" panose="020F0502020204030204" pitchFamily="34" charset="0"/>
                        <a:cs typeface="Times New Roman" panose="02020603050405020304" pitchFamily="18" charset="0"/>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62987946"/>
                  </a:ext>
                </a:extLst>
              </a:tr>
              <a:tr h="0">
                <a:tc>
                  <a:txBody>
                    <a:bodyPr/>
                    <a:lstStyle/>
                    <a:p>
                      <a:pPr>
                        <a:lnSpc>
                          <a:spcPct val="107000"/>
                        </a:lnSpc>
                        <a:spcAft>
                          <a:spcPts val="0"/>
                        </a:spcAft>
                      </a:pPr>
                      <a:r>
                        <a:rPr lang="pl-PL" sz="1600" b="0" kern="1200" dirty="0">
                          <a:solidFill>
                            <a:srgbClr val="002060"/>
                          </a:solidFill>
                          <a:effectLst/>
                          <a:latin typeface="+mn-lt"/>
                          <a:ea typeface="+mn-ea"/>
                          <a:cs typeface="+mn-cs"/>
                        </a:rPr>
                        <a:t>System obsługi klienta oraz Asystent metadanych</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pl-PL" sz="1600" b="0" kern="1200" dirty="0">
                          <a:solidFill>
                            <a:srgbClr val="002060"/>
                          </a:solidFill>
                          <a:effectLst/>
                          <a:latin typeface="+mn-lt"/>
                          <a:ea typeface="+mn-ea"/>
                          <a:cs typeface="+mn-cs"/>
                        </a:rPr>
                        <a:t>11.2020</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pl-PL" sz="1600" b="0" kern="1200" dirty="0">
                          <a:solidFill>
                            <a:srgbClr val="002060"/>
                          </a:solidFill>
                          <a:effectLst/>
                          <a:latin typeface="+mn-lt"/>
                          <a:ea typeface="+mn-ea"/>
                          <a:cs typeface="+mn-cs"/>
                        </a:rPr>
                        <a:t>12.2020</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endParaRPr lang="pl-PL" sz="1800" b="0" i="1" dirty="0">
                        <a:solidFill>
                          <a:srgbClr val="002060"/>
                        </a:solidFill>
                        <a:effectLst/>
                        <a:latin typeface="+mn-lt"/>
                        <a:ea typeface="Calibri" panose="020F0502020204030204" pitchFamily="34" charset="0"/>
                        <a:cs typeface="Times New Roman" panose="02020603050405020304" pitchFamily="18" charset="0"/>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25642780"/>
                  </a:ext>
                </a:extLst>
              </a:tr>
              <a:tr h="0">
                <a:tc>
                  <a:txBody>
                    <a:bodyPr/>
                    <a:lstStyle/>
                    <a:p>
                      <a:pPr>
                        <a:lnSpc>
                          <a:spcPct val="107000"/>
                        </a:lnSpc>
                        <a:spcAft>
                          <a:spcPts val="0"/>
                        </a:spcAft>
                      </a:pPr>
                      <a:r>
                        <a:rPr lang="pl-PL" sz="1600" b="0" kern="1200" dirty="0">
                          <a:solidFill>
                            <a:srgbClr val="002060"/>
                          </a:solidFill>
                          <a:effectLst/>
                          <a:latin typeface="+mn-lt"/>
                          <a:ea typeface="+mn-ea"/>
                          <a:cs typeface="+mn-cs"/>
                        </a:rPr>
                        <a:t>3 interfejsy API</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pl-PL" sz="1600" b="0" kern="1200" dirty="0">
                          <a:solidFill>
                            <a:srgbClr val="002060"/>
                          </a:solidFill>
                          <a:effectLst/>
                          <a:latin typeface="+mn-lt"/>
                          <a:ea typeface="+mn-ea"/>
                          <a:cs typeface="+mn-cs"/>
                        </a:rPr>
                        <a:t>11.2020</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pl-PL" sz="1600" b="0" kern="1200" dirty="0">
                          <a:solidFill>
                            <a:srgbClr val="002060"/>
                          </a:solidFill>
                          <a:effectLst/>
                          <a:latin typeface="+mn-lt"/>
                          <a:ea typeface="+mn-ea"/>
                          <a:cs typeface="+mn-cs"/>
                        </a:rPr>
                        <a:t>12.2020</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endParaRPr lang="pl-PL" sz="1800" b="0" i="1" dirty="0">
                        <a:solidFill>
                          <a:srgbClr val="002060"/>
                        </a:solidFill>
                        <a:effectLst/>
                        <a:latin typeface="+mn-lt"/>
                        <a:ea typeface="Calibri" panose="020F0502020204030204" pitchFamily="34" charset="0"/>
                        <a:cs typeface="Times New Roman" panose="02020603050405020304" pitchFamily="18" charset="0"/>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846655069"/>
                  </a:ext>
                </a:extLst>
              </a:tr>
            </a:tbl>
          </a:graphicData>
        </a:graphic>
      </p:graphicFrame>
    </p:spTree>
    <p:extLst>
      <p:ext uri="{BB962C8B-B14F-4D97-AF65-F5344CB8AC3E}">
        <p14:creationId xmlns:p14="http://schemas.microsoft.com/office/powerpoint/2010/main" val="1925160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cxnSp>
        <p:nvCxnSpPr>
          <p:cNvPr id="67" name="Łącznik prosty ze strzałką 66"/>
          <p:cNvCxnSpPr/>
          <p:nvPr/>
        </p:nvCxnSpPr>
        <p:spPr>
          <a:xfrm flipH="1">
            <a:off x="11796474" y="13034155"/>
            <a:ext cx="623364" cy="336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Podtytuł 2"/>
          <p:cNvSpPr>
            <a:spLocks noGrp="1"/>
          </p:cNvSpPr>
          <p:nvPr>
            <p:ph type="subTitle" idx="1"/>
          </p:nvPr>
        </p:nvSpPr>
        <p:spPr>
          <a:xfrm>
            <a:off x="1775522" y="1324525"/>
            <a:ext cx="8640961" cy="750596"/>
          </a:xfrm>
        </p:spPr>
        <p:txBody>
          <a:bodyPr>
            <a:noAutofit/>
          </a:bodyPr>
          <a:lstStyle/>
          <a:p>
            <a:r>
              <a:rPr lang="pl-PL" sz="4000" b="1" dirty="0">
                <a:solidFill>
                  <a:srgbClr val="002060"/>
                </a:solidFill>
                <a:cs typeface="Times New Roman" pitchFamily="18" charset="0"/>
              </a:rPr>
              <a:t>PRODUKTY PROJEKTU </a:t>
            </a:r>
            <a:r>
              <a:rPr lang="pl-PL" b="1" dirty="0">
                <a:solidFill>
                  <a:srgbClr val="002060"/>
                </a:solidFill>
                <a:cs typeface="Times New Roman" pitchFamily="18" charset="0"/>
              </a:rPr>
              <a:t>– interoperacyjność</a:t>
            </a:r>
          </a:p>
          <a:p>
            <a:pPr>
              <a:spcBef>
                <a:spcPts val="0"/>
              </a:spcBef>
            </a:pPr>
            <a:r>
              <a:rPr lang="pl-PL" b="1" dirty="0">
                <a:solidFill>
                  <a:srgbClr val="002060"/>
                </a:solidFill>
                <a:cs typeface="Times New Roman" pitchFamily="18" charset="0"/>
              </a:rPr>
              <a:t>(widok kooperacji aplikacji)</a:t>
            </a:r>
            <a:endParaRPr lang="pl-PL" dirty="0"/>
          </a:p>
        </p:txBody>
      </p:sp>
      <p:sp>
        <p:nvSpPr>
          <p:cNvPr id="43" name="Prostokąt 42"/>
          <p:cNvSpPr/>
          <p:nvPr/>
        </p:nvSpPr>
        <p:spPr>
          <a:xfrm>
            <a:off x="1703509" y="2657742"/>
            <a:ext cx="1493999" cy="792088"/>
          </a:xfrm>
          <a:prstGeom prst="rect">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i="1" dirty="0">
                <a:solidFill>
                  <a:schemeClr val="bg1"/>
                </a:solidFill>
              </a:rPr>
              <a:t>System satelitarny Copernicus (Sentinel 1)</a:t>
            </a:r>
            <a:endParaRPr lang="pl-PL" sz="1000" dirty="0">
              <a:solidFill>
                <a:schemeClr val="bg1"/>
              </a:solidFill>
            </a:endParaRPr>
          </a:p>
        </p:txBody>
      </p:sp>
      <p:sp>
        <p:nvSpPr>
          <p:cNvPr id="45" name="Prostokąt 44"/>
          <p:cNvSpPr/>
          <p:nvPr/>
        </p:nvSpPr>
        <p:spPr>
          <a:xfrm>
            <a:off x="3587354" y="3171903"/>
            <a:ext cx="1494000" cy="7920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900" b="1" i="1" dirty="0">
                <a:solidFill>
                  <a:schemeClr val="tx2"/>
                </a:solidFill>
              </a:rPr>
              <a:t>Stacja odbioru i przetwarzania danych satelitarnych Sentinel-1</a:t>
            </a:r>
          </a:p>
        </p:txBody>
      </p:sp>
      <p:sp>
        <p:nvSpPr>
          <p:cNvPr id="64" name="Prostokąt 63"/>
          <p:cNvSpPr/>
          <p:nvPr/>
        </p:nvSpPr>
        <p:spPr>
          <a:xfrm>
            <a:off x="5167404" y="4782880"/>
            <a:ext cx="1494000" cy="7920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900" i="1" dirty="0">
                <a:solidFill>
                  <a:schemeClr val="tx2"/>
                </a:solidFill>
              </a:rPr>
              <a:t>System Obsługi Klienta / hurtownia danych satelitarnych</a:t>
            </a:r>
            <a:endParaRPr lang="pl-PL" sz="900" b="1" i="1" dirty="0">
              <a:solidFill>
                <a:schemeClr val="tx2"/>
              </a:solidFill>
            </a:endParaRPr>
          </a:p>
        </p:txBody>
      </p:sp>
      <p:sp>
        <p:nvSpPr>
          <p:cNvPr id="65" name="Prostokąt 64"/>
          <p:cNvSpPr/>
          <p:nvPr/>
        </p:nvSpPr>
        <p:spPr>
          <a:xfrm>
            <a:off x="7107206" y="5477258"/>
            <a:ext cx="1494000" cy="792088"/>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i="1" dirty="0">
                <a:solidFill>
                  <a:schemeClr val="bg1"/>
                </a:solidFill>
              </a:rPr>
              <a:t>Systemy klienckie wykorzystujące API udostępnione w SOK</a:t>
            </a:r>
            <a:endParaRPr lang="pl-PL" sz="1000" dirty="0">
              <a:solidFill>
                <a:schemeClr val="bg1"/>
              </a:solidFill>
            </a:endParaRPr>
          </a:p>
        </p:txBody>
      </p:sp>
      <p:sp>
        <p:nvSpPr>
          <p:cNvPr id="84" name="pole tekstowe 83"/>
          <p:cNvSpPr txBox="1"/>
          <p:nvPr/>
        </p:nvSpPr>
        <p:spPr>
          <a:xfrm>
            <a:off x="8711054" y="2486800"/>
            <a:ext cx="1777437" cy="1255728"/>
          </a:xfrm>
          <a:prstGeom prst="rect">
            <a:avLst/>
          </a:prstGeom>
          <a:noFill/>
        </p:spPr>
        <p:txBody>
          <a:bodyPr wrap="square" rtlCol="0">
            <a:spAutoFit/>
          </a:bodyPr>
          <a:lstStyle/>
          <a:p>
            <a:pPr>
              <a:lnSpc>
                <a:spcPct val="105000"/>
              </a:lnSpc>
            </a:pPr>
            <a:r>
              <a:rPr lang="pl-PL" sz="1200" dirty="0">
                <a:solidFill>
                  <a:schemeClr val="tx2"/>
                </a:solidFill>
              </a:rPr>
              <a:t>Oznaczenia powiązanych </a:t>
            </a:r>
          </a:p>
          <a:p>
            <a:pPr>
              <a:lnSpc>
                <a:spcPct val="105000"/>
              </a:lnSpc>
            </a:pPr>
            <a:r>
              <a:rPr lang="pl-PL" sz="1200" dirty="0">
                <a:solidFill>
                  <a:schemeClr val="tx2"/>
                </a:solidFill>
              </a:rPr>
              <a:t>systemów:</a:t>
            </a:r>
          </a:p>
          <a:p>
            <a:pPr>
              <a:lnSpc>
                <a:spcPct val="105000"/>
              </a:lnSpc>
            </a:pPr>
            <a:r>
              <a:rPr lang="pl-PL" sz="1200" dirty="0">
                <a:solidFill>
                  <a:schemeClr val="tx2"/>
                </a:solidFill>
              </a:rPr>
              <a:t>        planowany</a:t>
            </a:r>
          </a:p>
          <a:p>
            <a:pPr>
              <a:lnSpc>
                <a:spcPct val="105000"/>
              </a:lnSpc>
            </a:pPr>
            <a:r>
              <a:rPr lang="pl-PL" sz="1200" dirty="0">
                <a:solidFill>
                  <a:schemeClr val="tx2"/>
                </a:solidFill>
              </a:rPr>
              <a:t>        istniejący</a:t>
            </a:r>
          </a:p>
          <a:p>
            <a:pPr>
              <a:lnSpc>
                <a:spcPct val="105000"/>
              </a:lnSpc>
            </a:pPr>
            <a:r>
              <a:rPr lang="pl-PL" sz="1200" dirty="0">
                <a:solidFill>
                  <a:schemeClr val="tx2"/>
                </a:solidFill>
              </a:rPr>
              <a:t>dot. systemów własnych oraz innych jednostek</a:t>
            </a:r>
            <a:endParaRPr lang="pl-PL" dirty="0">
              <a:solidFill>
                <a:schemeClr val="tx2"/>
              </a:solidFill>
            </a:endParaRPr>
          </a:p>
        </p:txBody>
      </p:sp>
      <p:sp>
        <p:nvSpPr>
          <p:cNvPr id="85" name="Prostokąt 84"/>
          <p:cNvSpPr/>
          <p:nvPr/>
        </p:nvSpPr>
        <p:spPr>
          <a:xfrm>
            <a:off x="8832304" y="2924944"/>
            <a:ext cx="144016" cy="144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7" name="Prostokąt 86"/>
          <p:cNvSpPr/>
          <p:nvPr/>
        </p:nvSpPr>
        <p:spPr>
          <a:xfrm>
            <a:off x="8832304" y="3148120"/>
            <a:ext cx="144016" cy="144000"/>
          </a:xfrm>
          <a:prstGeom prst="rect">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7" name="Prostokąt 46">
            <a:extLst>
              <a:ext uri="{FF2B5EF4-FFF2-40B4-BE49-F238E27FC236}">
                <a16:creationId xmlns="" xmlns:a16="http://schemas.microsoft.com/office/drawing/2014/main" id="{AB4C653F-F3DB-4C0F-AD23-9C410CC09E12}"/>
              </a:ext>
            </a:extLst>
          </p:cNvPr>
          <p:cNvSpPr/>
          <p:nvPr/>
        </p:nvSpPr>
        <p:spPr>
          <a:xfrm>
            <a:off x="7107207" y="4361907"/>
            <a:ext cx="1493999" cy="792088"/>
          </a:xfrm>
          <a:prstGeom prst="rect">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i="1" dirty="0">
                <a:solidFill>
                  <a:schemeClr val="bg1"/>
                </a:solidFill>
              </a:rPr>
              <a:t>Systemy klienckie wykorzystujące API udostępnione w SOK</a:t>
            </a:r>
            <a:endParaRPr lang="pl-PL" sz="1000" dirty="0">
              <a:solidFill>
                <a:schemeClr val="bg1"/>
              </a:solidFill>
            </a:endParaRPr>
          </a:p>
        </p:txBody>
      </p:sp>
      <p:cxnSp>
        <p:nvCxnSpPr>
          <p:cNvPr id="92" name="Łącznik prosty 91">
            <a:extLst>
              <a:ext uri="{FF2B5EF4-FFF2-40B4-BE49-F238E27FC236}">
                <a16:creationId xmlns="" xmlns:a16="http://schemas.microsoft.com/office/drawing/2014/main" id="{A7F7BAD2-EF4F-4050-A69E-11E11B739B36}"/>
              </a:ext>
            </a:extLst>
          </p:cNvPr>
          <p:cNvCxnSpPr/>
          <p:nvPr/>
        </p:nvCxnSpPr>
        <p:spPr>
          <a:xfrm>
            <a:off x="6685244" y="5385150"/>
            <a:ext cx="14666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3" name="Łącznik prosty 92">
            <a:extLst>
              <a:ext uri="{FF2B5EF4-FFF2-40B4-BE49-F238E27FC236}">
                <a16:creationId xmlns="" xmlns:a16="http://schemas.microsoft.com/office/drawing/2014/main" id="{309696DC-B2A9-4A19-9AA5-B62EDB22A76E}"/>
              </a:ext>
            </a:extLst>
          </p:cNvPr>
          <p:cNvCxnSpPr/>
          <p:nvPr/>
        </p:nvCxnSpPr>
        <p:spPr>
          <a:xfrm>
            <a:off x="6831910" y="5385150"/>
            <a:ext cx="0" cy="50783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4" name="Łącznik prosty ze strzałką 93">
            <a:extLst>
              <a:ext uri="{FF2B5EF4-FFF2-40B4-BE49-F238E27FC236}">
                <a16:creationId xmlns="" xmlns:a16="http://schemas.microsoft.com/office/drawing/2014/main" id="{3BC58C9D-6FB4-43B0-9176-7067C31E9E6F}"/>
              </a:ext>
            </a:extLst>
          </p:cNvPr>
          <p:cNvCxnSpPr/>
          <p:nvPr/>
        </p:nvCxnSpPr>
        <p:spPr>
          <a:xfrm>
            <a:off x="6831910" y="5892982"/>
            <a:ext cx="275296" cy="0"/>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Łącznik prosty 94">
            <a:extLst>
              <a:ext uri="{FF2B5EF4-FFF2-40B4-BE49-F238E27FC236}">
                <a16:creationId xmlns="" xmlns:a16="http://schemas.microsoft.com/office/drawing/2014/main" id="{1CB4E9C1-8CEF-4D13-A35B-B3BA3C55BE1E}"/>
              </a:ext>
            </a:extLst>
          </p:cNvPr>
          <p:cNvCxnSpPr/>
          <p:nvPr/>
        </p:nvCxnSpPr>
        <p:spPr>
          <a:xfrm>
            <a:off x="6687002" y="5266076"/>
            <a:ext cx="14401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9" name="Łącznik prosty 98">
            <a:extLst>
              <a:ext uri="{FF2B5EF4-FFF2-40B4-BE49-F238E27FC236}">
                <a16:creationId xmlns="" xmlns:a16="http://schemas.microsoft.com/office/drawing/2014/main" id="{EE985472-2825-465D-AE96-1AC894E51B3C}"/>
              </a:ext>
            </a:extLst>
          </p:cNvPr>
          <p:cNvCxnSpPr/>
          <p:nvPr/>
        </p:nvCxnSpPr>
        <p:spPr>
          <a:xfrm>
            <a:off x="3193529" y="3061987"/>
            <a:ext cx="14666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0" name="Łącznik prosty 99">
            <a:extLst>
              <a:ext uri="{FF2B5EF4-FFF2-40B4-BE49-F238E27FC236}">
                <a16:creationId xmlns="" xmlns:a16="http://schemas.microsoft.com/office/drawing/2014/main" id="{BFFDCB1D-5250-4079-A73B-B1377996295C}"/>
              </a:ext>
            </a:extLst>
          </p:cNvPr>
          <p:cNvCxnSpPr/>
          <p:nvPr/>
        </p:nvCxnSpPr>
        <p:spPr>
          <a:xfrm>
            <a:off x="3340195" y="3061987"/>
            <a:ext cx="0" cy="50783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1" name="Łącznik prosty ze strzałką 100">
            <a:extLst>
              <a:ext uri="{FF2B5EF4-FFF2-40B4-BE49-F238E27FC236}">
                <a16:creationId xmlns="" xmlns:a16="http://schemas.microsoft.com/office/drawing/2014/main" id="{B7729C88-32DF-4F53-9A57-590929BFCD81}"/>
              </a:ext>
            </a:extLst>
          </p:cNvPr>
          <p:cNvCxnSpPr/>
          <p:nvPr/>
        </p:nvCxnSpPr>
        <p:spPr>
          <a:xfrm>
            <a:off x="3340195" y="3569819"/>
            <a:ext cx="275296" cy="0"/>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Łącznik prosty ze strzałką 101">
            <a:extLst>
              <a:ext uri="{FF2B5EF4-FFF2-40B4-BE49-F238E27FC236}">
                <a16:creationId xmlns="" xmlns:a16="http://schemas.microsoft.com/office/drawing/2014/main" id="{9A32830E-286A-4EC3-865B-A886447D50C4}"/>
              </a:ext>
            </a:extLst>
          </p:cNvPr>
          <p:cNvCxnSpPr/>
          <p:nvPr/>
        </p:nvCxnSpPr>
        <p:spPr>
          <a:xfrm>
            <a:off x="6831018" y="4782880"/>
            <a:ext cx="275296" cy="0"/>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1" name="Prostokąt 20">
            <a:extLst>
              <a:ext uri="{FF2B5EF4-FFF2-40B4-BE49-F238E27FC236}">
                <a16:creationId xmlns="" xmlns:a16="http://schemas.microsoft.com/office/drawing/2014/main" id="{8DDBC872-E4A2-4C88-9460-14FFA2A0E2B0}"/>
              </a:ext>
            </a:extLst>
          </p:cNvPr>
          <p:cNvSpPr/>
          <p:nvPr/>
        </p:nvSpPr>
        <p:spPr>
          <a:xfrm>
            <a:off x="3237904" y="4361907"/>
            <a:ext cx="1493999" cy="792088"/>
          </a:xfrm>
          <a:prstGeom prst="rect">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i="1" dirty="0">
                <a:solidFill>
                  <a:schemeClr val="bg1"/>
                </a:solidFill>
              </a:rPr>
              <a:t>Systemy udostępniania danych ESA Copernicus</a:t>
            </a:r>
            <a:endParaRPr lang="pl-PL" sz="1000" dirty="0">
              <a:solidFill>
                <a:schemeClr val="bg1"/>
              </a:solidFill>
            </a:endParaRPr>
          </a:p>
        </p:txBody>
      </p:sp>
      <p:cxnSp>
        <p:nvCxnSpPr>
          <p:cNvPr id="22" name="Łącznik prosty 21">
            <a:extLst>
              <a:ext uri="{FF2B5EF4-FFF2-40B4-BE49-F238E27FC236}">
                <a16:creationId xmlns="" xmlns:a16="http://schemas.microsoft.com/office/drawing/2014/main" id="{1D5B96ED-2555-4A99-A82A-76585F95B7E9}"/>
              </a:ext>
            </a:extLst>
          </p:cNvPr>
          <p:cNvCxnSpPr/>
          <p:nvPr/>
        </p:nvCxnSpPr>
        <p:spPr>
          <a:xfrm>
            <a:off x="4907840" y="4766152"/>
            <a:ext cx="0" cy="50783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Łącznik prosty ze strzałką 22">
            <a:extLst>
              <a:ext uri="{FF2B5EF4-FFF2-40B4-BE49-F238E27FC236}">
                <a16:creationId xmlns="" xmlns:a16="http://schemas.microsoft.com/office/drawing/2014/main" id="{F8EF8D09-4BA4-4532-AEF0-9BA68505184E}"/>
              </a:ext>
            </a:extLst>
          </p:cNvPr>
          <p:cNvCxnSpPr/>
          <p:nvPr/>
        </p:nvCxnSpPr>
        <p:spPr>
          <a:xfrm>
            <a:off x="4907840" y="5273984"/>
            <a:ext cx="275296" cy="0"/>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Łącznik prosty 23">
            <a:extLst>
              <a:ext uri="{FF2B5EF4-FFF2-40B4-BE49-F238E27FC236}">
                <a16:creationId xmlns="" xmlns:a16="http://schemas.microsoft.com/office/drawing/2014/main" id="{F9213747-78F8-4695-89BA-7DDC2A866F67}"/>
              </a:ext>
            </a:extLst>
          </p:cNvPr>
          <p:cNvCxnSpPr/>
          <p:nvPr/>
        </p:nvCxnSpPr>
        <p:spPr>
          <a:xfrm>
            <a:off x="4761171" y="4766152"/>
            <a:ext cx="14666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 name="Łącznik prosty 24">
            <a:extLst>
              <a:ext uri="{FF2B5EF4-FFF2-40B4-BE49-F238E27FC236}">
                <a16:creationId xmlns="" xmlns:a16="http://schemas.microsoft.com/office/drawing/2014/main" id="{D7F54042-0CF4-459E-A625-113F325D1421}"/>
              </a:ext>
            </a:extLst>
          </p:cNvPr>
          <p:cNvCxnSpPr>
            <a:cxnSpLocks/>
          </p:cNvCxnSpPr>
          <p:nvPr/>
        </p:nvCxnSpPr>
        <p:spPr>
          <a:xfrm>
            <a:off x="5127535" y="3597788"/>
            <a:ext cx="60073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7" name="Łącznik prosty ze strzałką 26">
            <a:extLst>
              <a:ext uri="{FF2B5EF4-FFF2-40B4-BE49-F238E27FC236}">
                <a16:creationId xmlns="" xmlns:a16="http://schemas.microsoft.com/office/drawing/2014/main" id="{30D45791-40A1-43D2-9665-C2EBD0C0CCA4}"/>
              </a:ext>
            </a:extLst>
          </p:cNvPr>
          <p:cNvCxnSpPr>
            <a:cxnSpLocks/>
          </p:cNvCxnSpPr>
          <p:nvPr/>
        </p:nvCxnSpPr>
        <p:spPr>
          <a:xfrm flipH="1">
            <a:off x="5724341" y="3567947"/>
            <a:ext cx="3933" cy="1198205"/>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1" name="Prostokąt 30">
            <a:extLst>
              <a:ext uri="{FF2B5EF4-FFF2-40B4-BE49-F238E27FC236}">
                <a16:creationId xmlns="" xmlns:a16="http://schemas.microsoft.com/office/drawing/2014/main" id="{04C6F0DA-6D8C-4E97-9D19-710F9D3B1775}"/>
              </a:ext>
            </a:extLst>
          </p:cNvPr>
          <p:cNvSpPr/>
          <p:nvPr/>
        </p:nvSpPr>
        <p:spPr>
          <a:xfrm>
            <a:off x="3250232" y="5477258"/>
            <a:ext cx="1493999" cy="792088"/>
          </a:xfrm>
          <a:prstGeom prst="rect">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i="1" dirty="0">
                <a:solidFill>
                  <a:schemeClr val="bg1"/>
                </a:solidFill>
              </a:rPr>
              <a:t>System odbioru i przetwarzania danych satelitarnych IMGW-PIB</a:t>
            </a:r>
            <a:endParaRPr lang="pl-PL" sz="1000" dirty="0">
              <a:solidFill>
                <a:schemeClr val="bg1"/>
              </a:solidFill>
            </a:endParaRPr>
          </a:p>
        </p:txBody>
      </p:sp>
      <p:cxnSp>
        <p:nvCxnSpPr>
          <p:cNvPr id="32" name="Łącznik prosty 31">
            <a:extLst>
              <a:ext uri="{FF2B5EF4-FFF2-40B4-BE49-F238E27FC236}">
                <a16:creationId xmlns="" xmlns:a16="http://schemas.microsoft.com/office/drawing/2014/main" id="{661D4F58-BDA9-4ACA-BB7A-2516422FD69C}"/>
              </a:ext>
            </a:extLst>
          </p:cNvPr>
          <p:cNvCxnSpPr>
            <a:cxnSpLocks/>
          </p:cNvCxnSpPr>
          <p:nvPr/>
        </p:nvCxnSpPr>
        <p:spPr>
          <a:xfrm flipV="1">
            <a:off x="4907840" y="5421507"/>
            <a:ext cx="0" cy="582527"/>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Łącznik prosty ze strzałką 32">
            <a:extLst>
              <a:ext uri="{FF2B5EF4-FFF2-40B4-BE49-F238E27FC236}">
                <a16:creationId xmlns="" xmlns:a16="http://schemas.microsoft.com/office/drawing/2014/main" id="{C4B20049-7E5B-4733-BFDE-4A8390C476F8}"/>
              </a:ext>
            </a:extLst>
          </p:cNvPr>
          <p:cNvCxnSpPr/>
          <p:nvPr/>
        </p:nvCxnSpPr>
        <p:spPr>
          <a:xfrm>
            <a:off x="4907840" y="5421507"/>
            <a:ext cx="275296" cy="0"/>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Łącznik prosty 33">
            <a:extLst>
              <a:ext uri="{FF2B5EF4-FFF2-40B4-BE49-F238E27FC236}">
                <a16:creationId xmlns="" xmlns:a16="http://schemas.microsoft.com/office/drawing/2014/main" id="{AFD3BC54-B5FB-4588-9D4F-542B72F35D90}"/>
              </a:ext>
            </a:extLst>
          </p:cNvPr>
          <p:cNvCxnSpPr/>
          <p:nvPr/>
        </p:nvCxnSpPr>
        <p:spPr>
          <a:xfrm>
            <a:off x="4761171" y="6004034"/>
            <a:ext cx="14666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 name="Łącznik prosty 34">
            <a:extLst>
              <a:ext uri="{FF2B5EF4-FFF2-40B4-BE49-F238E27FC236}">
                <a16:creationId xmlns="" xmlns:a16="http://schemas.microsoft.com/office/drawing/2014/main" id="{40B96C7F-A526-4377-872A-595BDD2A56F9}"/>
              </a:ext>
            </a:extLst>
          </p:cNvPr>
          <p:cNvCxnSpPr/>
          <p:nvPr/>
        </p:nvCxnSpPr>
        <p:spPr>
          <a:xfrm>
            <a:off x="6831018" y="4766152"/>
            <a:ext cx="0" cy="50783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5167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cxnSp>
        <p:nvCxnSpPr>
          <p:cNvPr id="67" name="Łącznik prosty ze strzałką 66"/>
          <p:cNvCxnSpPr/>
          <p:nvPr/>
        </p:nvCxnSpPr>
        <p:spPr>
          <a:xfrm flipH="1">
            <a:off x="11796474" y="13034155"/>
            <a:ext cx="623364" cy="336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Podtytuł 2"/>
          <p:cNvSpPr>
            <a:spLocks noGrp="1"/>
          </p:cNvSpPr>
          <p:nvPr>
            <p:ph type="subTitle" idx="1"/>
          </p:nvPr>
        </p:nvSpPr>
        <p:spPr>
          <a:xfrm>
            <a:off x="1775522" y="1281584"/>
            <a:ext cx="8509677" cy="750596"/>
          </a:xfrm>
        </p:spPr>
        <p:txBody>
          <a:bodyPr>
            <a:noAutofit/>
          </a:bodyPr>
          <a:lstStyle/>
          <a:p>
            <a:pPr>
              <a:spcAft>
                <a:spcPts val="1200"/>
              </a:spcAft>
            </a:pPr>
            <a:r>
              <a:rPr lang="pl-PL" sz="4000" b="1" dirty="0">
                <a:solidFill>
                  <a:srgbClr val="002060"/>
                </a:solidFill>
                <a:cs typeface="Times New Roman" pitchFamily="18" charset="0"/>
              </a:rPr>
              <a:t>WSKAŹNIKI EFEKTYWNOŚCI PROJEKTU</a:t>
            </a:r>
            <a:endParaRPr lang="pl-PL" b="1" dirty="0">
              <a:solidFill>
                <a:srgbClr val="002060"/>
              </a:solidFill>
              <a:cs typeface="Times New Roman" pitchFamily="18" charset="0"/>
            </a:endParaRPr>
          </a:p>
        </p:txBody>
      </p:sp>
      <p:graphicFrame>
        <p:nvGraphicFramePr>
          <p:cNvPr id="11" name="Tabela 10"/>
          <p:cNvGraphicFramePr>
            <a:graphicFrameLocks noGrp="1"/>
          </p:cNvGraphicFramePr>
          <p:nvPr>
            <p:extLst>
              <p:ext uri="{D42A27DB-BD31-4B8C-83A1-F6EECF244321}">
                <p14:modId xmlns:p14="http://schemas.microsoft.com/office/powerpoint/2010/main" val="567383710"/>
              </p:ext>
            </p:extLst>
          </p:nvPr>
        </p:nvGraphicFramePr>
        <p:xfrm>
          <a:off x="695401" y="1966558"/>
          <a:ext cx="11039399" cy="4559040"/>
        </p:xfrm>
        <a:graphic>
          <a:graphicData uri="http://schemas.openxmlformats.org/drawingml/2006/table">
            <a:tbl>
              <a:tblPr firstRow="1" firstCol="1" bandRow="1">
                <a:tableStyleId>{5C22544A-7EE6-4342-B048-85BDC9FD1C3A}</a:tableStyleId>
              </a:tblPr>
              <a:tblGrid>
                <a:gridCol w="6480099">
                  <a:extLst>
                    <a:ext uri="{9D8B030D-6E8A-4147-A177-3AD203B41FA5}">
                      <a16:colId xmlns="" xmlns:a16="http://schemas.microsoft.com/office/drawing/2014/main" val="20000"/>
                    </a:ext>
                  </a:extLst>
                </a:gridCol>
                <a:gridCol w="952500">
                  <a:extLst>
                    <a:ext uri="{9D8B030D-6E8A-4147-A177-3AD203B41FA5}">
                      <a16:colId xmlns="" xmlns:a16="http://schemas.microsoft.com/office/drawing/2014/main" val="20001"/>
                    </a:ext>
                  </a:extLst>
                </a:gridCol>
                <a:gridCol w="2159000">
                  <a:extLst>
                    <a:ext uri="{9D8B030D-6E8A-4147-A177-3AD203B41FA5}">
                      <a16:colId xmlns="" xmlns:a16="http://schemas.microsoft.com/office/drawing/2014/main" val="20002"/>
                    </a:ext>
                  </a:extLst>
                </a:gridCol>
                <a:gridCol w="1447800">
                  <a:extLst>
                    <a:ext uri="{9D8B030D-6E8A-4147-A177-3AD203B41FA5}">
                      <a16:colId xmlns="" xmlns:a16="http://schemas.microsoft.com/office/drawing/2014/main" val="20003"/>
                    </a:ext>
                  </a:extLst>
                </a:gridCol>
              </a:tblGrid>
              <a:tr h="713142">
                <a:tc>
                  <a:txBody>
                    <a:bodyPr/>
                    <a:lstStyle/>
                    <a:p>
                      <a:pPr algn="ctr">
                        <a:lnSpc>
                          <a:spcPct val="107000"/>
                        </a:lnSpc>
                        <a:spcAft>
                          <a:spcPts val="0"/>
                        </a:spcAft>
                      </a:pPr>
                      <a:r>
                        <a:rPr lang="pl-PL" sz="1400" b="1" dirty="0">
                          <a:solidFill>
                            <a:schemeClr val="bg1"/>
                          </a:solidFill>
                          <a:effectLst/>
                          <a:latin typeface="+mn-lt"/>
                        </a:rPr>
                        <a:t>Nazwa wskaźnika</a:t>
                      </a:r>
                      <a:endParaRPr lang="pl-PL" sz="14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71E2"/>
                    </a:solidFill>
                  </a:tcPr>
                </a:tc>
                <a:tc>
                  <a:txBody>
                    <a:bodyPr/>
                    <a:lstStyle/>
                    <a:p>
                      <a:pPr algn="ctr">
                        <a:lnSpc>
                          <a:spcPct val="107000"/>
                        </a:lnSpc>
                        <a:spcAft>
                          <a:spcPts val="0"/>
                        </a:spcAft>
                      </a:pPr>
                      <a:r>
                        <a:rPr lang="pl-PL" sz="1400" b="1" dirty="0">
                          <a:solidFill>
                            <a:schemeClr val="bg1"/>
                          </a:solidFill>
                          <a:effectLst/>
                          <a:latin typeface="+mn-lt"/>
                        </a:rPr>
                        <a:t>Jednostka miary</a:t>
                      </a:r>
                      <a:endParaRPr lang="pl-PL" sz="14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71E2"/>
                    </a:solidFill>
                  </a:tcPr>
                </a:tc>
                <a:tc>
                  <a:txBody>
                    <a:bodyPr/>
                    <a:lstStyle/>
                    <a:p>
                      <a:pPr algn="ctr">
                        <a:lnSpc>
                          <a:spcPct val="107000"/>
                        </a:lnSpc>
                        <a:spcAft>
                          <a:spcPts val="0"/>
                        </a:spcAft>
                      </a:pPr>
                      <a:r>
                        <a:rPr lang="pl-PL" sz="1400" b="1" dirty="0">
                          <a:solidFill>
                            <a:schemeClr val="bg1"/>
                          </a:solidFill>
                          <a:effectLst/>
                          <a:latin typeface="+mn-lt"/>
                        </a:rPr>
                        <a:t>Wartość</a:t>
                      </a:r>
                      <a:r>
                        <a:rPr lang="pl-PL" sz="1400" b="1" baseline="0" dirty="0">
                          <a:solidFill>
                            <a:schemeClr val="bg1"/>
                          </a:solidFill>
                          <a:effectLst/>
                          <a:latin typeface="+mn-lt"/>
                        </a:rPr>
                        <a:t> </a:t>
                      </a:r>
                      <a:r>
                        <a:rPr lang="pl-PL" sz="1400" b="1" dirty="0">
                          <a:solidFill>
                            <a:schemeClr val="bg1"/>
                          </a:solidFill>
                          <a:effectLst/>
                          <a:latin typeface="+mn-lt"/>
                        </a:rPr>
                        <a:t>docelowa</a:t>
                      </a:r>
                      <a:endParaRPr lang="pl-PL" sz="14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71E2"/>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pl-PL" sz="1400" b="1" dirty="0">
                          <a:solidFill>
                            <a:schemeClr val="bg1"/>
                          </a:solidFill>
                          <a:effectLst/>
                          <a:latin typeface="+mn-lt"/>
                          <a:ea typeface="Calibri" panose="020F0502020204030204" pitchFamily="34" charset="0"/>
                          <a:cs typeface="Times New Roman" panose="02020603050405020304" pitchFamily="18" charset="0"/>
                        </a:rPr>
                        <a:t>Wartość osiągnięta</a:t>
                      </a: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71E2"/>
                    </a:solidFill>
                  </a:tcPr>
                </a:tc>
                <a:extLst>
                  <a:ext uri="{0D108BD9-81ED-4DB2-BD59-A6C34878D82A}">
                    <a16:rowId xmlns="" xmlns:a16="http://schemas.microsoft.com/office/drawing/2014/main" val="10000"/>
                  </a:ext>
                </a:extLst>
              </a:tr>
              <a:tr h="399261">
                <a:tc>
                  <a:txBody>
                    <a:bodyPr/>
                    <a:lstStyle/>
                    <a:p>
                      <a:pPr>
                        <a:lnSpc>
                          <a:spcPct val="107000"/>
                        </a:lnSpc>
                        <a:spcAft>
                          <a:spcPts val="0"/>
                        </a:spcAft>
                      </a:pPr>
                      <a:r>
                        <a:rPr lang="pl-PL" sz="1600" b="0" i="0" kern="1200" dirty="0">
                          <a:solidFill>
                            <a:srgbClr val="002060"/>
                          </a:solidFill>
                          <a:effectLst/>
                          <a:latin typeface="+mn-lt"/>
                          <a:ea typeface="+mn-ea"/>
                          <a:cs typeface="+mn-cs"/>
                        </a:rPr>
                        <a:t>Liczba baz danych udostępnionych on-line poprzez API</a:t>
                      </a:r>
                      <a:endParaRPr lang="pl-PL" sz="1600" b="0" i="0" dirty="0">
                        <a:solidFill>
                          <a:srgbClr val="002060"/>
                        </a:solidFill>
                        <a:effectLst/>
                        <a:latin typeface="+mn-lt"/>
                        <a:ea typeface="Calibri" panose="020F0502020204030204" pitchFamily="34" charset="0"/>
                        <a:cs typeface="Times New Roman" panose="02020603050405020304" pitchFamily="18" charset="0"/>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pl-PL" sz="1600" b="0" i="0" dirty="0">
                          <a:solidFill>
                            <a:srgbClr val="002060"/>
                          </a:solidFill>
                          <a:effectLst/>
                          <a:latin typeface="+mn-lt"/>
                          <a:ea typeface="Calibri" panose="020F0502020204030204" pitchFamily="34" charset="0"/>
                          <a:cs typeface="Times New Roman" panose="02020603050405020304" pitchFamily="18" charset="0"/>
                        </a:rPr>
                        <a:t>szt. </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pl-PL" sz="1600" b="0" i="0" dirty="0">
                          <a:solidFill>
                            <a:srgbClr val="002060"/>
                          </a:solidFill>
                          <a:effectLst/>
                          <a:latin typeface="+mn-lt"/>
                          <a:ea typeface="Calibri" panose="020F0502020204030204" pitchFamily="34" charset="0"/>
                          <a:cs typeface="Times New Roman" panose="02020603050405020304" pitchFamily="18" charset="0"/>
                        </a:rPr>
                        <a:t>8</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pl-PL" sz="1600" b="0" i="0" dirty="0">
                          <a:solidFill>
                            <a:srgbClr val="002060"/>
                          </a:solidFill>
                          <a:effectLst/>
                          <a:latin typeface="+mn-lt"/>
                          <a:ea typeface="Calibri" panose="020F0502020204030204" pitchFamily="34" charset="0"/>
                          <a:cs typeface="Times New Roman" panose="02020603050405020304" pitchFamily="18" charset="0"/>
                        </a:rPr>
                        <a:t>8</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0">
                <a:tc>
                  <a:txBody>
                    <a:bodyPr/>
                    <a:lstStyle/>
                    <a:p>
                      <a:pPr>
                        <a:lnSpc>
                          <a:spcPct val="107000"/>
                        </a:lnSpc>
                        <a:spcAft>
                          <a:spcPts val="0"/>
                        </a:spcAft>
                      </a:pPr>
                      <a:r>
                        <a:rPr lang="pl-PL" sz="1600" b="0" kern="1200" dirty="0">
                          <a:solidFill>
                            <a:srgbClr val="002060"/>
                          </a:solidFill>
                          <a:effectLst/>
                          <a:latin typeface="+mn-lt"/>
                          <a:ea typeface="+mn-ea"/>
                          <a:cs typeface="+mn-cs"/>
                        </a:rPr>
                        <a:t>Liczba podmiotów, które udostępniły on-line informacje sektora publicznego</a:t>
                      </a:r>
                      <a:endParaRPr lang="pl-PL" sz="1600" b="0" i="1" dirty="0">
                        <a:solidFill>
                          <a:srgbClr val="002060"/>
                        </a:solidFill>
                        <a:effectLst/>
                        <a:latin typeface="+mn-lt"/>
                        <a:ea typeface="Calibri" panose="020F0502020204030204" pitchFamily="34" charset="0"/>
                        <a:cs typeface="Times New Roman" panose="02020603050405020304" pitchFamily="18" charset="0"/>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pl-PL" sz="1600" b="0" i="0" u="none" strike="noStrike" kern="1200" cap="none" spc="0" normalizeH="0" baseline="0" noProof="0">
                          <a:ln>
                            <a:noFill/>
                          </a:ln>
                          <a:solidFill>
                            <a:srgbClr val="002060"/>
                          </a:solidFill>
                          <a:effectLst/>
                          <a:uLnTx/>
                          <a:uFillTx/>
                          <a:latin typeface="Calibri" panose="020F0502020204030204"/>
                          <a:ea typeface="Calibri" panose="020F0502020204030204" pitchFamily="34" charset="0"/>
                          <a:cs typeface="Times New Roman" panose="02020603050405020304" pitchFamily="18" charset="0"/>
                        </a:rPr>
                        <a:t>szt. </a:t>
                      </a:r>
                      <a:endParaRPr kumimoji="0" lang="pl-PL" sz="1600" b="0" i="0"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Times New Roman" panose="02020603050405020304" pitchFamily="18" charset="0"/>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pl-PL" sz="1600" b="0" i="0" dirty="0">
                          <a:solidFill>
                            <a:srgbClr val="002060"/>
                          </a:solidFill>
                          <a:effectLst/>
                          <a:latin typeface="+mn-lt"/>
                          <a:ea typeface="Calibri" panose="020F0502020204030204" pitchFamily="34" charset="0"/>
                          <a:cs typeface="Times New Roman" panose="02020603050405020304" pitchFamily="18" charset="0"/>
                        </a:rPr>
                        <a:t>5</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pl-PL" sz="1600" b="0" i="0" dirty="0">
                          <a:solidFill>
                            <a:srgbClr val="002060"/>
                          </a:solidFill>
                          <a:effectLst/>
                          <a:latin typeface="+mn-lt"/>
                          <a:ea typeface="Calibri" panose="020F0502020204030204" pitchFamily="34" charset="0"/>
                          <a:cs typeface="Times New Roman" panose="02020603050405020304" pitchFamily="18" charset="0"/>
                        </a:rPr>
                        <a:t>5</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616706">
                <a:tc>
                  <a:txBody>
                    <a:bodyPr/>
                    <a:lstStyle/>
                    <a:p>
                      <a:pPr>
                        <a:lnSpc>
                          <a:spcPct val="107000"/>
                        </a:lnSpc>
                        <a:spcAft>
                          <a:spcPts val="0"/>
                        </a:spcAft>
                      </a:pPr>
                      <a:r>
                        <a:rPr lang="pl-PL" sz="1600" b="0" kern="1200" dirty="0">
                          <a:solidFill>
                            <a:srgbClr val="002060"/>
                          </a:solidFill>
                          <a:effectLst/>
                          <a:latin typeface="+mn-lt"/>
                          <a:ea typeface="+mn-ea"/>
                          <a:cs typeface="+mn-cs"/>
                        </a:rPr>
                        <a:t>Liczba udostępnionych on-line dokumentów zawierających informacje sektora publicznego</a:t>
                      </a:r>
                      <a:endParaRPr lang="pl-PL" sz="1600" b="0" i="1" dirty="0">
                        <a:solidFill>
                          <a:srgbClr val="002060"/>
                        </a:solidFill>
                        <a:effectLst/>
                        <a:latin typeface="+mn-lt"/>
                        <a:ea typeface="Calibri" panose="020F0502020204030204" pitchFamily="34" charset="0"/>
                        <a:cs typeface="Times New Roman" panose="02020603050405020304" pitchFamily="18" charset="0"/>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Times New Roman" panose="02020603050405020304" pitchFamily="18" charset="0"/>
                        </a:rPr>
                        <a:t>szt. </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pl-PL" sz="1600" b="0" i="0" dirty="0">
                          <a:solidFill>
                            <a:srgbClr val="002060"/>
                          </a:solidFill>
                          <a:effectLst/>
                          <a:latin typeface="+mn-lt"/>
                          <a:ea typeface="Calibri" panose="020F0502020204030204" pitchFamily="34" charset="0"/>
                          <a:cs typeface="Times New Roman" panose="02020603050405020304" pitchFamily="18" charset="0"/>
                        </a:rPr>
                        <a:t>3</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pl-PL" sz="1600" b="0" i="0" dirty="0">
                          <a:solidFill>
                            <a:srgbClr val="002060"/>
                          </a:solidFill>
                          <a:effectLst/>
                          <a:latin typeface="+mn-lt"/>
                          <a:ea typeface="Calibri" panose="020F0502020204030204" pitchFamily="34" charset="0"/>
                          <a:cs typeface="Times New Roman" panose="02020603050405020304" pitchFamily="18" charset="0"/>
                        </a:rPr>
                        <a:t>6</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764953137"/>
                  </a:ext>
                </a:extLst>
              </a:tr>
              <a:tr h="305631">
                <a:tc>
                  <a:txBody>
                    <a:bodyPr/>
                    <a:lstStyle/>
                    <a:p>
                      <a:pPr>
                        <a:lnSpc>
                          <a:spcPct val="107000"/>
                        </a:lnSpc>
                        <a:spcAft>
                          <a:spcPts val="0"/>
                        </a:spcAft>
                      </a:pPr>
                      <a:r>
                        <a:rPr lang="pl-PL" sz="1600" b="0" kern="1200" dirty="0">
                          <a:solidFill>
                            <a:srgbClr val="002060"/>
                          </a:solidFill>
                          <a:effectLst/>
                          <a:latin typeface="+mn-lt"/>
                          <a:ea typeface="+mn-ea"/>
                          <a:cs typeface="+mn-cs"/>
                        </a:rPr>
                        <a:t>Liczba utworzonych API</a:t>
                      </a:r>
                      <a:endParaRPr lang="pl-PL" sz="1600" b="0" i="1" dirty="0">
                        <a:solidFill>
                          <a:srgbClr val="002060"/>
                        </a:solidFill>
                        <a:effectLst/>
                        <a:latin typeface="+mn-lt"/>
                        <a:ea typeface="Calibri" panose="020F0502020204030204" pitchFamily="34" charset="0"/>
                        <a:cs typeface="Times New Roman" panose="02020603050405020304" pitchFamily="18" charset="0"/>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Times New Roman" panose="02020603050405020304" pitchFamily="18" charset="0"/>
                        </a:rPr>
                        <a:t>szt. </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pl-PL" sz="1600" b="0" i="0" dirty="0">
                          <a:solidFill>
                            <a:srgbClr val="002060"/>
                          </a:solidFill>
                          <a:effectLst/>
                          <a:latin typeface="+mn-lt"/>
                          <a:ea typeface="Calibri" panose="020F0502020204030204" pitchFamily="34" charset="0"/>
                          <a:cs typeface="Times New Roman" panose="02020603050405020304" pitchFamily="18" charset="0"/>
                        </a:rPr>
                        <a:t>3</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pl-PL" sz="1600" b="0" i="0" dirty="0">
                          <a:solidFill>
                            <a:srgbClr val="002060"/>
                          </a:solidFill>
                          <a:effectLst/>
                          <a:latin typeface="+mn-lt"/>
                          <a:ea typeface="Calibri" panose="020F0502020204030204" pitchFamily="34" charset="0"/>
                          <a:cs typeface="Times New Roman" panose="02020603050405020304" pitchFamily="18" charset="0"/>
                        </a:rPr>
                        <a:t>3</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987776920"/>
                  </a:ext>
                </a:extLst>
              </a:tr>
              <a:tr h="616706">
                <a:tc>
                  <a:txBody>
                    <a:bodyPr/>
                    <a:lstStyle/>
                    <a:p>
                      <a:pPr>
                        <a:lnSpc>
                          <a:spcPct val="107000"/>
                        </a:lnSpc>
                        <a:spcAft>
                          <a:spcPts val="0"/>
                        </a:spcAft>
                      </a:pPr>
                      <a:r>
                        <a:rPr lang="pl-PL" sz="1600" b="0" kern="1200" dirty="0">
                          <a:solidFill>
                            <a:srgbClr val="002060"/>
                          </a:solidFill>
                          <a:effectLst/>
                          <a:latin typeface="+mn-lt"/>
                          <a:ea typeface="+mn-ea"/>
                          <a:cs typeface="+mn-cs"/>
                        </a:rPr>
                        <a:t>Liczba </a:t>
                      </a:r>
                      <a:r>
                        <a:rPr lang="pl-PL" sz="1600" b="0" kern="1200" dirty="0" err="1">
                          <a:solidFill>
                            <a:srgbClr val="002060"/>
                          </a:solidFill>
                          <a:effectLst/>
                          <a:latin typeface="+mn-lt"/>
                          <a:ea typeface="+mn-ea"/>
                          <a:cs typeface="+mn-cs"/>
                        </a:rPr>
                        <a:t>zdigitalizowanych</a:t>
                      </a:r>
                      <a:r>
                        <a:rPr lang="pl-PL" sz="1600" b="0" kern="1200" dirty="0">
                          <a:solidFill>
                            <a:srgbClr val="002060"/>
                          </a:solidFill>
                          <a:effectLst/>
                          <a:latin typeface="+mn-lt"/>
                          <a:ea typeface="+mn-ea"/>
                          <a:cs typeface="+mn-cs"/>
                        </a:rPr>
                        <a:t> dokumentów zawierających informacje sektora publicznego</a:t>
                      </a:r>
                      <a:endParaRPr lang="pl-PL" sz="1600" b="0" i="1" dirty="0">
                        <a:solidFill>
                          <a:srgbClr val="002060"/>
                        </a:solidFill>
                        <a:effectLst/>
                        <a:latin typeface="+mn-lt"/>
                        <a:ea typeface="Calibri" panose="020F0502020204030204" pitchFamily="34" charset="0"/>
                        <a:cs typeface="Times New Roman" panose="02020603050405020304" pitchFamily="18" charset="0"/>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pl-PL" sz="1600" b="0" i="0" u="none" strike="noStrike" kern="1200" cap="none" spc="0" normalizeH="0" baseline="0" noProof="0">
                          <a:ln>
                            <a:noFill/>
                          </a:ln>
                          <a:solidFill>
                            <a:srgbClr val="002060"/>
                          </a:solidFill>
                          <a:effectLst/>
                          <a:uLnTx/>
                          <a:uFillTx/>
                          <a:latin typeface="Calibri" panose="020F0502020204030204"/>
                          <a:ea typeface="Calibri" panose="020F0502020204030204" pitchFamily="34" charset="0"/>
                          <a:cs typeface="Times New Roman" panose="02020603050405020304" pitchFamily="18" charset="0"/>
                        </a:rPr>
                        <a:t>szt. </a:t>
                      </a:r>
                      <a:endParaRPr kumimoji="0" lang="pl-PL" sz="1600" b="0" i="0"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Times New Roman" panose="02020603050405020304" pitchFamily="18" charset="0"/>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pl-PL" sz="1600" b="0" i="0" dirty="0">
                          <a:solidFill>
                            <a:srgbClr val="002060"/>
                          </a:solidFill>
                          <a:effectLst/>
                          <a:latin typeface="+mn-lt"/>
                          <a:ea typeface="Calibri" panose="020F0502020204030204" pitchFamily="34" charset="0"/>
                          <a:cs typeface="Times New Roman" panose="02020603050405020304" pitchFamily="18" charset="0"/>
                        </a:rPr>
                        <a:t>26 000 000</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pl-PL" sz="1600" b="0" i="0" dirty="0">
                          <a:solidFill>
                            <a:srgbClr val="002060"/>
                          </a:solidFill>
                          <a:effectLst/>
                          <a:latin typeface="+mn-lt"/>
                          <a:ea typeface="Calibri" panose="020F0502020204030204" pitchFamily="34" charset="0"/>
                          <a:cs typeface="Times New Roman" panose="02020603050405020304" pitchFamily="18" charset="0"/>
                        </a:rPr>
                        <a:t>31 951 094</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5781858"/>
                  </a:ext>
                </a:extLst>
              </a:tr>
              <a:tr h="284582">
                <a:tc>
                  <a:txBody>
                    <a:bodyPr/>
                    <a:lstStyle/>
                    <a:p>
                      <a:pPr>
                        <a:lnSpc>
                          <a:spcPct val="107000"/>
                        </a:lnSpc>
                        <a:spcAft>
                          <a:spcPts val="0"/>
                        </a:spcAft>
                      </a:pPr>
                      <a:r>
                        <a:rPr lang="pl-PL" sz="1600" b="0" kern="1200" dirty="0">
                          <a:solidFill>
                            <a:srgbClr val="002060"/>
                          </a:solidFill>
                          <a:effectLst/>
                          <a:latin typeface="+mn-lt"/>
                          <a:ea typeface="+mn-ea"/>
                          <a:cs typeface="+mn-cs"/>
                        </a:rPr>
                        <a:t>Rozmiar udostępnionych on-line informacji sektora publicznego</a:t>
                      </a:r>
                      <a:endParaRPr lang="pl-PL" sz="1600" b="0" i="1" dirty="0">
                        <a:solidFill>
                          <a:srgbClr val="002060"/>
                        </a:solidFill>
                        <a:effectLst/>
                        <a:latin typeface="+mn-lt"/>
                        <a:ea typeface="Calibri" panose="020F0502020204030204" pitchFamily="34" charset="0"/>
                        <a:cs typeface="Times New Roman" panose="02020603050405020304" pitchFamily="18" charset="0"/>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Times New Roman" panose="02020603050405020304" pitchFamily="18" charset="0"/>
                        </a:rPr>
                        <a:t>TB</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pl-PL" sz="1600" b="0" i="0" dirty="0">
                          <a:solidFill>
                            <a:srgbClr val="002060"/>
                          </a:solidFill>
                          <a:effectLst/>
                          <a:latin typeface="+mn-lt"/>
                          <a:ea typeface="Calibri" panose="020F0502020204030204" pitchFamily="34" charset="0"/>
                          <a:cs typeface="Times New Roman" panose="02020603050405020304" pitchFamily="18" charset="0"/>
                        </a:rPr>
                        <a:t>400</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pl-PL" sz="1600" b="0" i="0" dirty="0">
                          <a:solidFill>
                            <a:srgbClr val="002060"/>
                          </a:solidFill>
                          <a:effectLst/>
                          <a:latin typeface="+mn-lt"/>
                          <a:ea typeface="Calibri" panose="020F0502020204030204" pitchFamily="34" charset="0"/>
                          <a:cs typeface="Times New Roman" panose="02020603050405020304" pitchFamily="18" charset="0"/>
                        </a:rPr>
                        <a:t>704</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922295211"/>
                  </a:ext>
                </a:extLst>
              </a:tr>
              <a:tr h="616706">
                <a:tc>
                  <a:txBody>
                    <a:bodyPr/>
                    <a:lstStyle/>
                    <a:p>
                      <a:pPr>
                        <a:lnSpc>
                          <a:spcPct val="107000"/>
                        </a:lnSpc>
                        <a:spcAft>
                          <a:spcPts val="0"/>
                        </a:spcAft>
                      </a:pPr>
                      <a:r>
                        <a:rPr lang="pl-PL" sz="1600" b="0" kern="1200" dirty="0">
                          <a:solidFill>
                            <a:srgbClr val="002060"/>
                          </a:solidFill>
                          <a:effectLst/>
                          <a:latin typeface="+mn-lt"/>
                          <a:ea typeface="+mn-ea"/>
                          <a:cs typeface="+mn-cs"/>
                        </a:rPr>
                        <a:t>Liczba pobrań/</a:t>
                      </a:r>
                      <a:r>
                        <a:rPr lang="pl-PL" sz="1600" b="0" kern="1200" dirty="0" err="1">
                          <a:solidFill>
                            <a:srgbClr val="002060"/>
                          </a:solidFill>
                          <a:effectLst/>
                          <a:latin typeface="+mn-lt"/>
                          <a:ea typeface="+mn-ea"/>
                          <a:cs typeface="+mn-cs"/>
                        </a:rPr>
                        <a:t>odtworzeń</a:t>
                      </a:r>
                      <a:r>
                        <a:rPr lang="pl-PL" sz="1600" b="0" kern="1200" dirty="0">
                          <a:solidFill>
                            <a:srgbClr val="002060"/>
                          </a:solidFill>
                          <a:effectLst/>
                          <a:latin typeface="+mn-lt"/>
                          <a:ea typeface="+mn-ea"/>
                          <a:cs typeface="+mn-cs"/>
                        </a:rPr>
                        <a:t> dokumentów zawierających informacje sektora publicznego</a:t>
                      </a:r>
                      <a:endParaRPr lang="pl-PL" sz="1600" b="0" i="1" dirty="0">
                        <a:solidFill>
                          <a:srgbClr val="002060"/>
                        </a:solidFill>
                        <a:effectLst/>
                        <a:latin typeface="+mn-lt"/>
                        <a:ea typeface="Calibri" panose="020F0502020204030204" pitchFamily="34" charset="0"/>
                        <a:cs typeface="Times New Roman" panose="02020603050405020304" pitchFamily="18" charset="0"/>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pl-PL" sz="1600" b="0" i="0" u="none" strike="noStrike" kern="1200" cap="none" spc="0" normalizeH="0" baseline="0" noProof="0">
                          <a:ln>
                            <a:noFill/>
                          </a:ln>
                          <a:solidFill>
                            <a:srgbClr val="002060"/>
                          </a:solidFill>
                          <a:effectLst/>
                          <a:uLnTx/>
                          <a:uFillTx/>
                          <a:latin typeface="Calibri" panose="020F0502020204030204"/>
                          <a:ea typeface="Calibri" panose="020F0502020204030204" pitchFamily="34" charset="0"/>
                          <a:cs typeface="Times New Roman" panose="02020603050405020304" pitchFamily="18" charset="0"/>
                        </a:rPr>
                        <a:t>szt. </a:t>
                      </a:r>
                      <a:endParaRPr kumimoji="0" lang="pl-PL" sz="1600" b="0" i="0"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Times New Roman" panose="02020603050405020304" pitchFamily="18" charset="0"/>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pl-PL" sz="1600" b="0" i="0" dirty="0">
                          <a:solidFill>
                            <a:srgbClr val="002060"/>
                          </a:solidFill>
                          <a:effectLst/>
                          <a:latin typeface="+mn-lt"/>
                          <a:ea typeface="Calibri" panose="020F0502020204030204" pitchFamily="34" charset="0"/>
                          <a:cs typeface="Times New Roman" panose="02020603050405020304" pitchFamily="18" charset="0"/>
                        </a:rPr>
                        <a:t>3 000 000</a:t>
                      </a:r>
                    </a:p>
                    <a:p>
                      <a:pPr algn="ctr">
                        <a:lnSpc>
                          <a:spcPct val="107000"/>
                        </a:lnSpc>
                        <a:spcAft>
                          <a:spcPts val="0"/>
                        </a:spcAft>
                      </a:pPr>
                      <a:r>
                        <a:rPr lang="pl-PL" sz="1200" b="0" i="0" dirty="0">
                          <a:solidFill>
                            <a:srgbClr val="002060"/>
                          </a:solidFill>
                          <a:effectLst/>
                          <a:latin typeface="+mn-lt"/>
                          <a:ea typeface="Calibri" panose="020F0502020204030204" pitchFamily="34" charset="0"/>
                          <a:cs typeface="Times New Roman" panose="02020603050405020304" pitchFamily="18" charset="0"/>
                        </a:rPr>
                        <a:t>(termin wymagany </a:t>
                      </a:r>
                      <a:r>
                        <a:rPr lang="pl-PL" sz="1200" b="0" i="0" kern="1200" dirty="0" smtClean="0">
                          <a:solidFill>
                            <a:srgbClr val="002060"/>
                          </a:solidFill>
                          <a:effectLst/>
                          <a:latin typeface="+mn-lt"/>
                          <a:ea typeface="Calibri" panose="020F0502020204030204" pitchFamily="34" charset="0"/>
                          <a:cs typeface="Times New Roman" panose="02020603050405020304" pitchFamily="18" charset="0"/>
                        </a:rPr>
                        <a:t>24.03.2022)</a:t>
                      </a:r>
                      <a:endParaRPr lang="pl-PL" sz="1200" b="0" i="0" kern="1200" dirty="0">
                        <a:solidFill>
                          <a:srgbClr val="002060"/>
                        </a:solidFill>
                        <a:effectLst/>
                        <a:latin typeface="+mn-lt"/>
                        <a:ea typeface="Calibri" panose="020F0502020204030204" pitchFamily="34" charset="0"/>
                        <a:cs typeface="Times New Roman" panose="02020603050405020304" pitchFamily="18" charset="0"/>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pl-PL" sz="1600" b="0" i="0" dirty="0">
                          <a:solidFill>
                            <a:srgbClr val="002060"/>
                          </a:solidFill>
                          <a:effectLst/>
                          <a:latin typeface="+mn-lt"/>
                          <a:ea typeface="Calibri" panose="020F0502020204030204" pitchFamily="34" charset="0"/>
                          <a:cs typeface="Times New Roman" panose="02020603050405020304" pitchFamily="18" charset="0"/>
                        </a:rPr>
                        <a:t>1 094 889</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968678988"/>
                  </a:ext>
                </a:extLst>
              </a:tr>
              <a:tr h="356914">
                <a:tc>
                  <a:txBody>
                    <a:bodyPr/>
                    <a:lstStyle/>
                    <a:p>
                      <a:pPr>
                        <a:lnSpc>
                          <a:spcPct val="107000"/>
                        </a:lnSpc>
                        <a:spcAft>
                          <a:spcPts val="0"/>
                        </a:spcAft>
                      </a:pPr>
                      <a:r>
                        <a:rPr lang="pl-PL" sz="1600" b="0" kern="1200" dirty="0">
                          <a:solidFill>
                            <a:srgbClr val="002060"/>
                          </a:solidFill>
                          <a:effectLst/>
                          <a:latin typeface="+mn-lt"/>
                          <a:ea typeface="+mn-ea"/>
                          <a:cs typeface="+mn-cs"/>
                        </a:rPr>
                        <a:t>Liczba wygenerowanych kluczy API</a:t>
                      </a:r>
                      <a:endParaRPr lang="pl-PL" sz="1600" b="0" i="1" dirty="0">
                        <a:solidFill>
                          <a:srgbClr val="002060"/>
                        </a:solidFill>
                        <a:effectLst/>
                        <a:latin typeface="+mn-lt"/>
                        <a:ea typeface="Calibri" panose="020F0502020204030204" pitchFamily="34" charset="0"/>
                        <a:cs typeface="Times New Roman" panose="02020603050405020304" pitchFamily="18" charset="0"/>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Times New Roman" panose="02020603050405020304" pitchFamily="18" charset="0"/>
                        </a:rPr>
                        <a:t>szt. </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pl-PL" sz="1600" b="0" i="0" dirty="0">
                          <a:solidFill>
                            <a:srgbClr val="002060"/>
                          </a:solidFill>
                          <a:effectLst/>
                          <a:latin typeface="+mn-lt"/>
                          <a:ea typeface="Calibri" panose="020F0502020204030204" pitchFamily="34" charset="0"/>
                          <a:cs typeface="Times New Roman" panose="02020603050405020304" pitchFamily="18" charset="0"/>
                        </a:rPr>
                        <a:t>1 500</a:t>
                      </a:r>
                    </a:p>
                    <a:p>
                      <a:pPr marL="0" algn="ctr" defTabSz="914400" rtl="0" eaLnBrk="1" latinLnBrk="0" hangingPunct="1">
                        <a:lnSpc>
                          <a:spcPct val="107000"/>
                        </a:lnSpc>
                        <a:spcAft>
                          <a:spcPts val="0"/>
                        </a:spcAft>
                      </a:pPr>
                      <a:r>
                        <a:rPr lang="pl-PL" sz="1200" b="0" i="0" dirty="0">
                          <a:solidFill>
                            <a:srgbClr val="002060"/>
                          </a:solidFill>
                          <a:effectLst/>
                          <a:latin typeface="+mn-lt"/>
                          <a:ea typeface="Calibri" panose="020F0502020204030204" pitchFamily="34" charset="0"/>
                          <a:cs typeface="Times New Roman" panose="02020603050405020304" pitchFamily="18" charset="0"/>
                        </a:rPr>
                        <a:t>(termin wymagany </a:t>
                      </a:r>
                      <a:r>
                        <a:rPr lang="pl-PL" sz="1200" b="0" i="0" kern="1200" dirty="0" smtClean="0">
                          <a:solidFill>
                            <a:srgbClr val="002060"/>
                          </a:solidFill>
                          <a:effectLst/>
                          <a:latin typeface="+mn-lt"/>
                          <a:ea typeface="Calibri" panose="020F0502020204030204" pitchFamily="34" charset="0"/>
                          <a:cs typeface="Times New Roman" panose="02020603050405020304" pitchFamily="18" charset="0"/>
                        </a:rPr>
                        <a:t>24.03.2022)</a:t>
                      </a:r>
                      <a:endParaRPr lang="pl-PL" sz="1200" b="0" i="0" kern="1200" dirty="0">
                        <a:solidFill>
                          <a:srgbClr val="002060"/>
                        </a:solidFill>
                        <a:effectLst/>
                        <a:latin typeface="+mn-lt"/>
                        <a:ea typeface="Calibri" panose="020F0502020204030204" pitchFamily="34" charset="0"/>
                        <a:cs typeface="Times New Roman" panose="02020603050405020304" pitchFamily="18" charset="0"/>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pl-PL" sz="1600" b="0" i="0" dirty="0">
                          <a:solidFill>
                            <a:srgbClr val="002060"/>
                          </a:solidFill>
                          <a:effectLst/>
                          <a:latin typeface="+mn-lt"/>
                          <a:ea typeface="Calibri" panose="020F0502020204030204" pitchFamily="34" charset="0"/>
                          <a:cs typeface="Times New Roman" panose="02020603050405020304" pitchFamily="18" charset="0"/>
                        </a:rPr>
                        <a:t>831</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240795921"/>
                  </a:ext>
                </a:extLst>
              </a:tr>
            </a:tbl>
          </a:graphicData>
        </a:graphic>
      </p:graphicFrame>
    </p:spTree>
    <p:extLst>
      <p:ext uri="{BB962C8B-B14F-4D97-AF65-F5344CB8AC3E}">
        <p14:creationId xmlns:p14="http://schemas.microsoft.com/office/powerpoint/2010/main" val="405396926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A0F86658914CB4B80809DCDA8479AE9" ma:contentTypeVersion="11" ma:contentTypeDescription="Utwórz nowy dokument." ma:contentTypeScope="" ma:versionID="c04a8f917ae432799b65c28e2f3309c1">
  <xsd:schema xmlns:xsd="http://www.w3.org/2001/XMLSchema" xmlns:xs="http://www.w3.org/2001/XMLSchema" xmlns:p="http://schemas.microsoft.com/office/2006/metadata/properties" xmlns:ns2="9affde3b-50dd-4e74-9e2c-6b9654ae514a" xmlns:ns3="5df3a10b-8748-402e-bef4-aee373db4dbb" targetNamespace="http://schemas.microsoft.com/office/2006/metadata/properties" ma:root="true" ma:fieldsID="aee99c735deaede188f95562412e745f" ns2:_="" ns3:_="">
    <xsd:import namespace="9affde3b-50dd-4e74-9e2c-6b9654ae514a"/>
    <xsd:import namespace="5df3a10b-8748-402e-bef4-aee373db4db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ffde3b-50dd-4e74-9e2c-6b9654ae51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df3a10b-8748-402e-bef4-aee373db4dbb" elementFormDefault="qualified">
    <xsd:import namespace="http://schemas.microsoft.com/office/2006/documentManagement/types"/>
    <xsd:import namespace="http://schemas.microsoft.com/office/infopath/2007/PartnerControls"/>
    <xsd:element name="SharedWithUsers" ma:index="14"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5806B2-E0D8-4DA6-91AA-1D6F1E7B486A}">
  <ds:schemaRefs>
    <ds:schemaRef ds:uri="5df3a10b-8748-402e-bef4-aee373db4dbb"/>
    <ds:schemaRef ds:uri="9affde3b-50dd-4e74-9e2c-6b9654ae514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6E28105-763F-4193-B043-C170AA0A0327}">
  <ds:schemaRefs>
    <ds:schemaRef ds:uri="http://purl.org/dc/terms/"/>
    <ds:schemaRef ds:uri="http://schemas.microsoft.com/office/2006/metadata/properties"/>
    <ds:schemaRef ds:uri="http://schemas.microsoft.com/office/2006/documentManagement/types"/>
    <ds:schemaRef ds:uri="http://purl.org/dc/elements/1.1/"/>
    <ds:schemaRef ds:uri="9affde3b-50dd-4e74-9e2c-6b9654ae514a"/>
    <ds:schemaRef ds:uri="http://schemas.microsoft.com/office/infopath/2007/PartnerControls"/>
    <ds:schemaRef ds:uri="http://schemas.openxmlformats.org/package/2006/metadata/core-properties"/>
    <ds:schemaRef ds:uri="5df3a10b-8748-402e-bef4-aee373db4dbb"/>
    <ds:schemaRef ds:uri="http://www.w3.org/XML/1998/namespace"/>
    <ds:schemaRef ds:uri="http://purl.org/dc/dcmitype/"/>
  </ds:schemaRefs>
</ds:datastoreItem>
</file>

<file path=customXml/itemProps3.xml><?xml version="1.0" encoding="utf-8"?>
<ds:datastoreItem xmlns:ds="http://schemas.openxmlformats.org/officeDocument/2006/customXml" ds:itemID="{447DFC41-DFC4-4E70-80DB-DCB0526E92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637</TotalTime>
  <Words>1527</Words>
  <Application>Microsoft Office PowerPoint</Application>
  <PresentationFormat>Panoramiczny</PresentationFormat>
  <Paragraphs>207</Paragraphs>
  <Slides>14</Slides>
  <Notes>1</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14</vt:i4>
      </vt:variant>
    </vt:vector>
  </HeadingPairs>
  <TitlesOfParts>
    <vt:vector size="20" baseType="lpstr">
      <vt:lpstr>Arial</vt:lpstr>
      <vt:lpstr>Calibri</vt:lpstr>
      <vt:lpstr>Calibri Light</vt:lpstr>
      <vt:lpstr>Times New Roman</vt:lpstr>
      <vt:lpstr>Wingdings</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Ministerstwo Cyfryzacji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Buraczyński Łukasz</dc:creator>
  <cp:lastModifiedBy>Anna Gałązka</cp:lastModifiedBy>
  <cp:revision>62</cp:revision>
  <dcterms:created xsi:type="dcterms:W3CDTF">2017-01-27T12:50:17Z</dcterms:created>
  <dcterms:modified xsi:type="dcterms:W3CDTF">2021-06-17T14:08:49Z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0x0101002A0F86658914CB4B80809DCDA8479AE9</vt:lpwstr>
  </property>
</Properties>
</file>