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avi" ContentType="video/x-msvide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8.xml" ContentType="application/vnd.openxmlformats-officedocument.presentationml.notesSl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318" r:id="rId2"/>
    <p:sldId id="257" r:id="rId3"/>
    <p:sldId id="259" r:id="rId4"/>
    <p:sldId id="260" r:id="rId5"/>
    <p:sldId id="308" r:id="rId6"/>
    <p:sldId id="309" r:id="rId7"/>
    <p:sldId id="311" r:id="rId8"/>
    <p:sldId id="268" r:id="rId9"/>
    <p:sldId id="274" r:id="rId10"/>
    <p:sldId id="316" r:id="rId11"/>
    <p:sldId id="313" r:id="rId12"/>
    <p:sldId id="310" r:id="rId13"/>
    <p:sldId id="297" r:id="rId14"/>
    <p:sldId id="277" r:id="rId15"/>
    <p:sldId id="302" r:id="rId16"/>
    <p:sldId id="314" r:id="rId17"/>
    <p:sldId id="290" r:id="rId18"/>
    <p:sldId id="317" r:id="rId19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DF18680-E054-41AD-8BC1-D1AEF772440D}" styleName="Styl pośredni 2 — Ak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4783950617283951E-2"/>
          <c:y val="9.8978272690253985E-2"/>
          <c:w val="0.84104938271604934"/>
          <c:h val="0.81326758526306997"/>
        </c:manualLayout>
      </c:layout>
      <c:pie3DChart>
        <c:varyColors val="1"/>
        <c:ser>
          <c:idx val="0"/>
          <c:order val="0"/>
          <c:tx>
            <c:strRef>
              <c:f>Arkusz3!$C$5</c:f>
              <c:strCache>
                <c:ptCount val="1"/>
                <c:pt idx="0">
                  <c:v>Audycje z audiodeskrypcją - gatunki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pl-PL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Arkusz3!$A$6:$A$13</c:f>
              <c:strCache>
                <c:ptCount val="8"/>
                <c:pt idx="0">
                  <c:v>Bajka dla dzieci</c:v>
                </c:pt>
                <c:pt idx="1">
                  <c:v>Film</c:v>
                </c:pt>
                <c:pt idx="2">
                  <c:v>Magazyn kulinarny</c:v>
                </c:pt>
                <c:pt idx="3">
                  <c:v>Popularnonaukowy</c:v>
                </c:pt>
                <c:pt idx="4">
                  <c:v>Rozrywka</c:v>
                </c:pt>
                <c:pt idx="5">
                  <c:v>Serial</c:v>
                </c:pt>
                <c:pt idx="6">
                  <c:v>Serial dokumentalny</c:v>
                </c:pt>
                <c:pt idx="7">
                  <c:v>Talk Show</c:v>
                </c:pt>
              </c:strCache>
            </c:strRef>
          </c:cat>
          <c:val>
            <c:numRef>
              <c:f>Arkusz3!$C$6:$C$13</c:f>
              <c:numCache>
                <c:formatCode>0.00%</c:formatCode>
                <c:ptCount val="8"/>
                <c:pt idx="0">
                  <c:v>0.17280000000000001</c:v>
                </c:pt>
                <c:pt idx="1">
                  <c:v>8.2799999999999999E-2</c:v>
                </c:pt>
                <c:pt idx="2">
                  <c:v>1.41E-2</c:v>
                </c:pt>
                <c:pt idx="3">
                  <c:v>0.17860000000000001</c:v>
                </c:pt>
                <c:pt idx="4">
                  <c:v>7.8200000000000006E-2</c:v>
                </c:pt>
                <c:pt idx="5">
                  <c:v>0.314</c:v>
                </c:pt>
                <c:pt idx="6">
                  <c:v>0.12429999999999999</c:v>
                </c:pt>
                <c:pt idx="7">
                  <c:v>2.8899999999999999E-2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BEE-4A34-8205-6C618714F88C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Arkusz4!$C$3</c:f>
              <c:strCache>
                <c:ptCount val="1"/>
                <c:pt idx="0">
                  <c:v>Pasmo poranne (6:00-12:00)</c:v>
                </c:pt>
              </c:strCache>
            </c:strRef>
          </c:tx>
          <c:invertIfNegative val="0"/>
          <c:dLbls>
            <c:delete val="1"/>
          </c:dLbls>
          <c:cat>
            <c:strRef>
              <c:f>Arkusz4!$A$4:$B$18</c:f>
              <c:strCache>
                <c:ptCount val="15"/>
                <c:pt idx="0">
                  <c:v>TTV</c:v>
                </c:pt>
                <c:pt idx="1">
                  <c:v>ATM Rozrywka</c:v>
                </c:pt>
                <c:pt idx="2">
                  <c:v>TVP ABC</c:v>
                </c:pt>
                <c:pt idx="3">
                  <c:v>Polsat</c:v>
                </c:pt>
                <c:pt idx="4">
                  <c:v>Super Polsat</c:v>
                </c:pt>
                <c:pt idx="5">
                  <c:v>TVN</c:v>
                </c:pt>
                <c:pt idx="6">
                  <c:v>TVN7</c:v>
                </c:pt>
                <c:pt idx="7">
                  <c:v>TV Puls</c:v>
                </c:pt>
                <c:pt idx="8">
                  <c:v>TV Puls 2</c:v>
                </c:pt>
                <c:pt idx="9">
                  <c:v>TV4</c:v>
                </c:pt>
                <c:pt idx="10">
                  <c:v> TV6</c:v>
                </c:pt>
                <c:pt idx="11">
                  <c:v>TVP1 HD</c:v>
                </c:pt>
                <c:pt idx="12">
                  <c:v>TVP2 HD</c:v>
                </c:pt>
                <c:pt idx="13">
                  <c:v>TVP Kultura</c:v>
                </c:pt>
                <c:pt idx="14">
                  <c:v>TVP Historia</c:v>
                </c:pt>
              </c:strCache>
            </c:strRef>
          </c:cat>
          <c:val>
            <c:numRef>
              <c:f>Arkusz4!$C$4:$C$18</c:f>
              <c:numCache>
                <c:formatCode>0.0%</c:formatCode>
                <c:ptCount val="15"/>
                <c:pt idx="0">
                  <c:v>0.2445</c:v>
                </c:pt>
                <c:pt idx="1">
                  <c:v>0.37759999999999999</c:v>
                </c:pt>
                <c:pt idx="2">
                  <c:v>0.31900000000000001</c:v>
                </c:pt>
                <c:pt idx="3">
                  <c:v>4.2000000000000003E-2</c:v>
                </c:pt>
                <c:pt idx="4">
                  <c:v>0.37909999999999999</c:v>
                </c:pt>
                <c:pt idx="5">
                  <c:v>0</c:v>
                </c:pt>
                <c:pt idx="6">
                  <c:v>0</c:v>
                </c:pt>
                <c:pt idx="7">
                  <c:v>6.2300000000000001E-2</c:v>
                </c:pt>
                <c:pt idx="8">
                  <c:v>0.3241</c:v>
                </c:pt>
                <c:pt idx="9">
                  <c:v>0.29670000000000002</c:v>
                </c:pt>
                <c:pt idx="10">
                  <c:v>0.3256</c:v>
                </c:pt>
                <c:pt idx="11">
                  <c:v>0</c:v>
                </c:pt>
                <c:pt idx="12">
                  <c:v>0.31850000000000001</c:v>
                </c:pt>
                <c:pt idx="13">
                  <c:v>0.19070000000000001</c:v>
                </c:pt>
                <c:pt idx="14">
                  <c:v>0.1111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D60-4C86-AED0-56F7AD1C3FB3}"/>
            </c:ext>
          </c:extLst>
        </c:ser>
        <c:ser>
          <c:idx val="1"/>
          <c:order val="1"/>
          <c:tx>
            <c:strRef>
              <c:f>Arkusz4!$D$3</c:f>
              <c:strCache>
                <c:ptCount val="1"/>
                <c:pt idx="0">
                  <c:v>Pasmo popołudniowe (12:00-18:00)</c:v>
                </c:pt>
              </c:strCache>
            </c:strRef>
          </c:tx>
          <c:invertIfNegative val="0"/>
          <c:dLbls>
            <c:delete val="1"/>
          </c:dLbls>
          <c:cat>
            <c:strRef>
              <c:f>Arkusz4!$A$4:$B$18</c:f>
              <c:strCache>
                <c:ptCount val="15"/>
                <c:pt idx="0">
                  <c:v>TTV</c:v>
                </c:pt>
                <c:pt idx="1">
                  <c:v>ATM Rozrywka</c:v>
                </c:pt>
                <c:pt idx="2">
                  <c:v>TVP ABC</c:v>
                </c:pt>
                <c:pt idx="3">
                  <c:v>Polsat</c:v>
                </c:pt>
                <c:pt idx="4">
                  <c:v>Super Polsat</c:v>
                </c:pt>
                <c:pt idx="5">
                  <c:v>TVN</c:v>
                </c:pt>
                <c:pt idx="6">
                  <c:v>TVN7</c:v>
                </c:pt>
                <c:pt idx="7">
                  <c:v>TV Puls</c:v>
                </c:pt>
                <c:pt idx="8">
                  <c:v>TV Puls 2</c:v>
                </c:pt>
                <c:pt idx="9">
                  <c:v>TV4</c:v>
                </c:pt>
                <c:pt idx="10">
                  <c:v> TV6</c:v>
                </c:pt>
                <c:pt idx="11">
                  <c:v>TVP1 HD</c:v>
                </c:pt>
                <c:pt idx="12">
                  <c:v>TVP2 HD</c:v>
                </c:pt>
                <c:pt idx="13">
                  <c:v>TVP Kultura</c:v>
                </c:pt>
                <c:pt idx="14">
                  <c:v>TVP Historia</c:v>
                </c:pt>
              </c:strCache>
            </c:strRef>
          </c:cat>
          <c:val>
            <c:numRef>
              <c:f>Arkusz4!$D$4:$D$18</c:f>
              <c:numCache>
                <c:formatCode>0.0%</c:formatCode>
                <c:ptCount val="15"/>
                <c:pt idx="0">
                  <c:v>0.13689999999999999</c:v>
                </c:pt>
                <c:pt idx="1">
                  <c:v>0.22140000000000001</c:v>
                </c:pt>
                <c:pt idx="2">
                  <c:v>0.39050000000000001</c:v>
                </c:pt>
                <c:pt idx="3">
                  <c:v>0.11509999999999999</c:v>
                </c:pt>
                <c:pt idx="4">
                  <c:v>0.23169999999999999</c:v>
                </c:pt>
                <c:pt idx="5">
                  <c:v>1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0.2198</c:v>
                </c:pt>
                <c:pt idx="10">
                  <c:v>4.02E-2</c:v>
                </c:pt>
                <c:pt idx="11">
                  <c:v>0.28939999999999999</c:v>
                </c:pt>
                <c:pt idx="12">
                  <c:v>0.1729</c:v>
                </c:pt>
                <c:pt idx="13">
                  <c:v>0.28699999999999998</c:v>
                </c:pt>
                <c:pt idx="14">
                  <c:v>0.47299999999999998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7D60-4C86-AED0-56F7AD1C3FB3}"/>
            </c:ext>
          </c:extLst>
        </c:ser>
        <c:ser>
          <c:idx val="2"/>
          <c:order val="2"/>
          <c:tx>
            <c:strRef>
              <c:f>Arkusz4!$E$3</c:f>
              <c:strCache>
                <c:ptCount val="1"/>
                <c:pt idx="0">
                  <c:v>Pasmo wieczorne (18:00-0:00)</c:v>
                </c:pt>
              </c:strCache>
            </c:strRef>
          </c:tx>
          <c:invertIfNegative val="0"/>
          <c:dLbls>
            <c:delete val="1"/>
          </c:dLbls>
          <c:cat>
            <c:strRef>
              <c:f>Arkusz4!$A$4:$B$18</c:f>
              <c:strCache>
                <c:ptCount val="15"/>
                <c:pt idx="0">
                  <c:v>TTV</c:v>
                </c:pt>
                <c:pt idx="1">
                  <c:v>ATM Rozrywka</c:v>
                </c:pt>
                <c:pt idx="2">
                  <c:v>TVP ABC</c:v>
                </c:pt>
                <c:pt idx="3">
                  <c:v>Polsat</c:v>
                </c:pt>
                <c:pt idx="4">
                  <c:v>Super Polsat</c:v>
                </c:pt>
                <c:pt idx="5">
                  <c:v>TVN</c:v>
                </c:pt>
                <c:pt idx="6">
                  <c:v>TVN7</c:v>
                </c:pt>
                <c:pt idx="7">
                  <c:v>TV Puls</c:v>
                </c:pt>
                <c:pt idx="8">
                  <c:v>TV Puls 2</c:v>
                </c:pt>
                <c:pt idx="9">
                  <c:v>TV4</c:v>
                </c:pt>
                <c:pt idx="10">
                  <c:v> TV6</c:v>
                </c:pt>
                <c:pt idx="11">
                  <c:v>TVP1 HD</c:v>
                </c:pt>
                <c:pt idx="12">
                  <c:v>TVP2 HD</c:v>
                </c:pt>
                <c:pt idx="13">
                  <c:v>TVP Kultura</c:v>
                </c:pt>
                <c:pt idx="14">
                  <c:v>TVP Historia</c:v>
                </c:pt>
              </c:strCache>
            </c:strRef>
          </c:cat>
          <c:val>
            <c:numRef>
              <c:f>Arkusz4!$E$4:$E$18</c:f>
              <c:numCache>
                <c:formatCode>0.0%</c:formatCode>
                <c:ptCount val="15"/>
                <c:pt idx="0">
                  <c:v>0.43280000000000002</c:v>
                </c:pt>
                <c:pt idx="1">
                  <c:v>0.29199999999999998</c:v>
                </c:pt>
                <c:pt idx="2">
                  <c:v>0.2661</c:v>
                </c:pt>
                <c:pt idx="3">
                  <c:v>0.62590000000000001</c:v>
                </c:pt>
                <c:pt idx="4">
                  <c:v>0.26369999999999999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1.11E-2</c:v>
                </c:pt>
                <c:pt idx="9">
                  <c:v>0.36259999999999998</c:v>
                </c:pt>
                <c:pt idx="10">
                  <c:v>0.36430000000000001</c:v>
                </c:pt>
                <c:pt idx="11">
                  <c:v>0.68279999999999996</c:v>
                </c:pt>
                <c:pt idx="12">
                  <c:v>0.36570000000000003</c:v>
                </c:pt>
                <c:pt idx="13">
                  <c:v>0.25740000000000002</c:v>
                </c:pt>
                <c:pt idx="14">
                  <c:v>0.35239999999999999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7D60-4C86-AED0-56F7AD1C3FB3}"/>
            </c:ext>
          </c:extLst>
        </c:ser>
        <c:ser>
          <c:idx val="3"/>
          <c:order val="3"/>
          <c:tx>
            <c:strRef>
              <c:f>Arkusz4!$F$3</c:f>
              <c:strCache>
                <c:ptCount val="1"/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Arkusz4!$A$4:$B$18</c:f>
              <c:strCache>
                <c:ptCount val="15"/>
                <c:pt idx="0">
                  <c:v>TTV</c:v>
                </c:pt>
                <c:pt idx="1">
                  <c:v>ATM Rozrywka</c:v>
                </c:pt>
                <c:pt idx="2">
                  <c:v>TVP ABC</c:v>
                </c:pt>
                <c:pt idx="3">
                  <c:v>Polsat</c:v>
                </c:pt>
                <c:pt idx="4">
                  <c:v>Super Polsat</c:v>
                </c:pt>
                <c:pt idx="5">
                  <c:v>TVN</c:v>
                </c:pt>
                <c:pt idx="6">
                  <c:v>TVN7</c:v>
                </c:pt>
                <c:pt idx="7">
                  <c:v>TV Puls</c:v>
                </c:pt>
                <c:pt idx="8">
                  <c:v>TV Puls 2</c:v>
                </c:pt>
                <c:pt idx="9">
                  <c:v>TV4</c:v>
                </c:pt>
                <c:pt idx="10">
                  <c:v> TV6</c:v>
                </c:pt>
                <c:pt idx="11">
                  <c:v>TVP1 HD</c:v>
                </c:pt>
                <c:pt idx="12">
                  <c:v>TVP2 HD</c:v>
                </c:pt>
                <c:pt idx="13">
                  <c:v>TVP Kultura</c:v>
                </c:pt>
                <c:pt idx="14">
                  <c:v>TVP Historia</c:v>
                </c:pt>
              </c:strCache>
            </c:strRef>
          </c:cat>
          <c:val>
            <c:numRef>
              <c:f>Arkusz4!$F$4:$F$18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7D60-4C86-AED0-56F7AD1C3FB3}"/>
            </c:ext>
          </c:extLst>
        </c:ser>
        <c:ser>
          <c:idx val="4"/>
          <c:order val="4"/>
          <c:tx>
            <c:strRef>
              <c:f>Arkusz4!$G$3</c:f>
              <c:strCache>
                <c:ptCount val="1"/>
                <c:pt idx="0">
                  <c:v>Pasmo nocne (0:00-6:00)</c:v>
                </c:pt>
              </c:strCache>
            </c:strRef>
          </c:tx>
          <c:invertIfNegative val="0"/>
          <c:dLbls>
            <c:delete val="1"/>
          </c:dLbls>
          <c:cat>
            <c:strRef>
              <c:f>Arkusz4!$A$4:$B$18</c:f>
              <c:strCache>
                <c:ptCount val="15"/>
                <c:pt idx="0">
                  <c:v>TTV</c:v>
                </c:pt>
                <c:pt idx="1">
                  <c:v>ATM Rozrywka</c:v>
                </c:pt>
                <c:pt idx="2">
                  <c:v>TVP ABC</c:v>
                </c:pt>
                <c:pt idx="3">
                  <c:v>Polsat</c:v>
                </c:pt>
                <c:pt idx="4">
                  <c:v>Super Polsat</c:v>
                </c:pt>
                <c:pt idx="5">
                  <c:v>TVN</c:v>
                </c:pt>
                <c:pt idx="6">
                  <c:v>TVN7</c:v>
                </c:pt>
                <c:pt idx="7">
                  <c:v>TV Puls</c:v>
                </c:pt>
                <c:pt idx="8">
                  <c:v>TV Puls 2</c:v>
                </c:pt>
                <c:pt idx="9">
                  <c:v>TV4</c:v>
                </c:pt>
                <c:pt idx="10">
                  <c:v> TV6</c:v>
                </c:pt>
                <c:pt idx="11">
                  <c:v>TVP1 HD</c:v>
                </c:pt>
                <c:pt idx="12">
                  <c:v>TVP2 HD</c:v>
                </c:pt>
                <c:pt idx="13">
                  <c:v>TVP Kultura</c:v>
                </c:pt>
                <c:pt idx="14">
                  <c:v>TVP Historia</c:v>
                </c:pt>
              </c:strCache>
            </c:strRef>
          </c:cat>
          <c:val>
            <c:numRef>
              <c:f>Arkusz4!$G$4:$G$18</c:f>
              <c:numCache>
                <c:formatCode>0.0%</c:formatCode>
                <c:ptCount val="15"/>
                <c:pt idx="0">
                  <c:v>0.18579999999999999</c:v>
                </c:pt>
                <c:pt idx="1">
                  <c:v>0.109</c:v>
                </c:pt>
                <c:pt idx="2">
                  <c:v>2.3E-2</c:v>
                </c:pt>
                <c:pt idx="3">
                  <c:v>0.217</c:v>
                </c:pt>
                <c:pt idx="4">
                  <c:v>0.12479999999999999</c:v>
                </c:pt>
                <c:pt idx="5">
                  <c:v>0</c:v>
                </c:pt>
                <c:pt idx="6">
                  <c:v>1</c:v>
                </c:pt>
                <c:pt idx="7">
                  <c:v>0.93769999999999998</c:v>
                </c:pt>
                <c:pt idx="8">
                  <c:v>0.66479999999999995</c:v>
                </c:pt>
                <c:pt idx="9">
                  <c:v>0.12089999999999999</c:v>
                </c:pt>
                <c:pt idx="10">
                  <c:v>0.26989999999999997</c:v>
                </c:pt>
                <c:pt idx="11">
                  <c:v>2.7799999999999998E-2</c:v>
                </c:pt>
                <c:pt idx="12">
                  <c:v>0.13420000000000001</c:v>
                </c:pt>
                <c:pt idx="13">
                  <c:v>0.26479999999999998</c:v>
                </c:pt>
                <c:pt idx="14">
                  <c:v>6.3500000000000001E-2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7D60-4C86-AED0-56F7AD1C3FB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box"/>
        <c:axId val="118699312"/>
        <c:axId val="118700096"/>
        <c:axId val="0"/>
      </c:bar3DChart>
      <c:catAx>
        <c:axId val="11869931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118700096"/>
        <c:crosses val="autoZero"/>
        <c:auto val="1"/>
        <c:lblAlgn val="ctr"/>
        <c:lblOffset val="100"/>
        <c:noMultiLvlLbl val="0"/>
      </c:catAx>
      <c:valAx>
        <c:axId val="118700096"/>
        <c:scaling>
          <c:orientation val="minMax"/>
        </c:scaling>
        <c:delete val="0"/>
        <c:axPos val="l"/>
        <c:numFmt formatCode="0.0%" sourceLinked="1"/>
        <c:majorTickMark val="none"/>
        <c:minorTickMark val="none"/>
        <c:tickLblPos val="nextTo"/>
        <c:crossAx val="118699312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4.519804772302622E-2"/>
          <c:y val="0.83723595388240446"/>
          <c:w val="0.90480185775097444"/>
          <c:h val="0.13380789365029094"/>
        </c:manualLayout>
      </c:layout>
      <c:overlay val="0"/>
      <c:txPr>
        <a:bodyPr/>
        <a:lstStyle/>
        <a:p>
          <a:pPr>
            <a:defRPr sz="1200"/>
          </a:pPr>
          <a:endParaRPr lang="pl-PL"/>
        </a:p>
      </c:txPr>
    </c:legend>
    <c:plotVisOnly val="1"/>
    <c:dispBlanksAs val="gap"/>
    <c:showDLblsOverMax val="0"/>
  </c:chart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C7F388-D7EE-41F0-A295-47A67A761D9E}" type="datetimeFigureOut">
              <a:rPr lang="en-GB" smtClean="0"/>
              <a:t>09/11/2020</a:t>
            </a:fld>
            <a:endParaRPr lang="en-GB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/>
              <a:t>Departament Monitoringu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9A5564-4225-488A-AB66-D7CB28979D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7325243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14441E-D1F7-46FB-8C4C-4882DFAFD3E6}" type="datetimeFigureOut">
              <a:rPr lang="en-GB" smtClean="0"/>
              <a:t>09/11/2020</a:t>
            </a:fld>
            <a:endParaRPr lang="en-GB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GB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/>
              <a:t>Departament Monitoringu</a:t>
            </a: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E78A39-F2E9-4B5E-A60D-239C74EBD6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2672299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Symbol zastępczy notatek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pl-PL">
              <a:latin typeface="Calibri" charset="0"/>
              <a:cs typeface="Arial" charset="0"/>
            </a:endParaRPr>
          </a:p>
        </p:txBody>
      </p:sp>
      <p:sp>
        <p:nvSpPr>
          <p:cNvPr id="15363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fld id="{7DF5CE67-FAA3-D643-9C80-3B6144DA0252}" type="slidenum">
              <a:rPr kumimoji="0" lang="pl-PL" sz="1200"/>
              <a:pPr/>
              <a:t>1</a:t>
            </a:fld>
            <a:endParaRPr kumimoji="0" lang="pl-PL" sz="1200"/>
          </a:p>
        </p:txBody>
      </p:sp>
    </p:spTree>
    <p:extLst>
      <p:ext uri="{BB962C8B-B14F-4D97-AF65-F5344CB8AC3E}">
        <p14:creationId xmlns:p14="http://schemas.microsoft.com/office/powerpoint/2010/main" val="22856068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FE78A39-F2E9-4B5E-A60D-239C74EBD6C8}" type="slidenum">
              <a:rPr lang="en-GB" smtClean="0"/>
              <a:t>15</a:t>
            </a:fld>
            <a:endParaRPr lang="en-GB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Departament Monitoringu</a:t>
            </a:r>
          </a:p>
        </p:txBody>
      </p:sp>
    </p:spTree>
    <p:extLst>
      <p:ext uri="{BB962C8B-B14F-4D97-AF65-F5344CB8AC3E}">
        <p14:creationId xmlns:p14="http://schemas.microsoft.com/office/powerpoint/2010/main" val="39684309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FE78A39-F2E9-4B5E-A60D-239C74EBD6C8}" type="slidenum">
              <a:rPr lang="en-GB" smtClean="0"/>
              <a:t>17</a:t>
            </a:fld>
            <a:endParaRPr lang="en-GB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Departament Monitoringu</a:t>
            </a:r>
          </a:p>
        </p:txBody>
      </p:sp>
    </p:spTree>
    <p:extLst>
      <p:ext uri="{BB962C8B-B14F-4D97-AF65-F5344CB8AC3E}">
        <p14:creationId xmlns:p14="http://schemas.microsoft.com/office/powerpoint/2010/main" val="39684309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FE78A39-F2E9-4B5E-A60D-239C74EBD6C8}" type="slidenum">
              <a:rPr lang="en-GB" smtClean="0"/>
              <a:t>18</a:t>
            </a:fld>
            <a:endParaRPr lang="en-GB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Departament Monitoringu</a:t>
            </a:r>
          </a:p>
        </p:txBody>
      </p:sp>
    </p:spTree>
    <p:extLst>
      <p:ext uri="{BB962C8B-B14F-4D97-AF65-F5344CB8AC3E}">
        <p14:creationId xmlns:p14="http://schemas.microsoft.com/office/powerpoint/2010/main" val="39684309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FE78A39-F2E9-4B5E-A60D-239C74EBD6C8}" type="slidenum">
              <a:rPr lang="en-GB" smtClean="0"/>
              <a:t>2</a:t>
            </a:fld>
            <a:endParaRPr lang="en-GB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Departament Monitoringu</a:t>
            </a:r>
          </a:p>
        </p:txBody>
      </p:sp>
    </p:spTree>
    <p:extLst>
      <p:ext uri="{BB962C8B-B14F-4D97-AF65-F5344CB8AC3E}">
        <p14:creationId xmlns:p14="http://schemas.microsoft.com/office/powerpoint/2010/main" val="39684309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FE78A39-F2E9-4B5E-A60D-239C74EBD6C8}" type="slidenum">
              <a:rPr lang="en-GB" smtClean="0"/>
              <a:t>3</a:t>
            </a:fld>
            <a:endParaRPr lang="en-GB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Departament Monitoringu</a:t>
            </a:r>
          </a:p>
        </p:txBody>
      </p:sp>
    </p:spTree>
    <p:extLst>
      <p:ext uri="{BB962C8B-B14F-4D97-AF65-F5344CB8AC3E}">
        <p14:creationId xmlns:p14="http://schemas.microsoft.com/office/powerpoint/2010/main" val="39684309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FE78A39-F2E9-4B5E-A60D-239C74EBD6C8}" type="slidenum">
              <a:rPr lang="en-GB" smtClean="0"/>
              <a:t>4</a:t>
            </a:fld>
            <a:endParaRPr lang="en-GB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Departament Monitoringu</a:t>
            </a:r>
          </a:p>
        </p:txBody>
      </p:sp>
    </p:spTree>
    <p:extLst>
      <p:ext uri="{BB962C8B-B14F-4D97-AF65-F5344CB8AC3E}">
        <p14:creationId xmlns:p14="http://schemas.microsoft.com/office/powerpoint/2010/main" val="39684309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FE78A39-F2E9-4B5E-A60D-239C74EBD6C8}" type="slidenum">
              <a:rPr lang="en-GB" smtClean="0"/>
              <a:t>8</a:t>
            </a:fld>
            <a:endParaRPr lang="en-GB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Departament Monitoringu</a:t>
            </a:r>
          </a:p>
        </p:txBody>
      </p:sp>
    </p:spTree>
    <p:extLst>
      <p:ext uri="{BB962C8B-B14F-4D97-AF65-F5344CB8AC3E}">
        <p14:creationId xmlns:p14="http://schemas.microsoft.com/office/powerpoint/2010/main" val="39684309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FE78A39-F2E9-4B5E-A60D-239C74EBD6C8}" type="slidenum">
              <a:rPr lang="en-GB" smtClean="0"/>
              <a:t>9</a:t>
            </a:fld>
            <a:endParaRPr lang="en-GB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Departament Monitoringu</a:t>
            </a:r>
          </a:p>
        </p:txBody>
      </p:sp>
    </p:spTree>
    <p:extLst>
      <p:ext uri="{BB962C8B-B14F-4D97-AF65-F5344CB8AC3E}">
        <p14:creationId xmlns:p14="http://schemas.microsoft.com/office/powerpoint/2010/main" val="39684309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Departament Monitoringu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78A39-F2E9-4B5E-A60D-239C74EBD6C8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26189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FE78A39-F2E9-4B5E-A60D-239C74EBD6C8}" type="slidenum">
              <a:rPr lang="en-GB" smtClean="0"/>
              <a:t>13</a:t>
            </a:fld>
            <a:endParaRPr lang="en-GB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Departament Monitoringu</a:t>
            </a:r>
          </a:p>
        </p:txBody>
      </p:sp>
    </p:spTree>
    <p:extLst>
      <p:ext uri="{BB962C8B-B14F-4D97-AF65-F5344CB8AC3E}">
        <p14:creationId xmlns:p14="http://schemas.microsoft.com/office/powerpoint/2010/main" val="39684309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FE78A39-F2E9-4B5E-A60D-239C74EBD6C8}" type="slidenum">
              <a:rPr lang="en-GB" smtClean="0"/>
              <a:t>14</a:t>
            </a:fld>
            <a:endParaRPr lang="en-GB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Departament Monitoringu</a:t>
            </a:r>
          </a:p>
        </p:txBody>
      </p:sp>
    </p:spTree>
    <p:extLst>
      <p:ext uri="{BB962C8B-B14F-4D97-AF65-F5344CB8AC3E}">
        <p14:creationId xmlns:p14="http://schemas.microsoft.com/office/powerpoint/2010/main" val="39684309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GB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GB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8EFD7-EA2C-4693-9099-3F664B074BC5}" type="datetime1">
              <a:rPr lang="en-GB" smtClean="0"/>
              <a:t>09/11/2020</a:t>
            </a:fld>
            <a:endParaRPr lang="en-GB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Warszawa - czerwiec 2019 r.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18793-1BB2-49BF-A11A-AAA9491DCF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3469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GB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GB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F3AEC-8F91-4456-8823-88742F43E221}" type="datetime1">
              <a:rPr lang="en-GB" smtClean="0"/>
              <a:t>09/11/2020</a:t>
            </a:fld>
            <a:endParaRPr lang="en-GB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Warszawa - czerwiec 2019 r.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18793-1BB2-49BF-A11A-AAA9491DCF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2029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GB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GB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C824F-FFFC-4EF4-A152-8F5CACD1A092}" type="datetime1">
              <a:rPr lang="en-GB" smtClean="0"/>
              <a:t>09/11/2020</a:t>
            </a:fld>
            <a:endParaRPr lang="en-GB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Warszawa - czerwiec 2019 r.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18793-1BB2-49BF-A11A-AAA9491DCF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50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GB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GB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DD1F1-53C4-4F90-A039-22F5B7FEB07F}" type="datetime1">
              <a:rPr lang="en-GB" smtClean="0"/>
              <a:t>09/11/2020</a:t>
            </a:fld>
            <a:endParaRPr lang="en-GB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Warszawa - czerwiec 2019 r.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18793-1BB2-49BF-A11A-AAA9491DCF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732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  <a:endParaRPr lang="en-GB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DD833-3B8E-47D2-AD5F-DCDB06F1A961}" type="datetime1">
              <a:rPr lang="en-GB" smtClean="0"/>
              <a:t>09/11/2020</a:t>
            </a:fld>
            <a:endParaRPr lang="en-GB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Warszawa - czerwiec 2019 r.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18793-1BB2-49BF-A11A-AAA9491DCF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0374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GB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GB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GB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00F8D-2766-4B24-AD92-F5E22DB8F4AC}" type="datetime1">
              <a:rPr lang="en-GB" smtClean="0"/>
              <a:t>09/11/2020</a:t>
            </a:fld>
            <a:endParaRPr lang="en-GB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Warszawa - czerwiec 2019 r.</a:t>
            </a: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18793-1BB2-49BF-A11A-AAA9491DCF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8585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GB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GB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GB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B495B-FBF1-4F79-9ACE-CE9A9F40B780}" type="datetime1">
              <a:rPr lang="en-GB" smtClean="0"/>
              <a:t>09/11/2020</a:t>
            </a:fld>
            <a:endParaRPr lang="en-GB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Warszawa - czerwiec 2019 r.</a:t>
            </a: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18793-1BB2-49BF-A11A-AAA9491DCF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9634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GB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7529E-EE21-4E59-B896-14D0F5DCC66A}" type="datetime1">
              <a:rPr lang="en-GB" smtClean="0"/>
              <a:t>09/11/2020</a:t>
            </a:fld>
            <a:endParaRPr lang="en-GB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Warszawa - czerwiec 2019 r.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18793-1BB2-49BF-A11A-AAA9491DCF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9886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834A2-3EAB-41AC-B110-82DBE3AB258B}" type="datetime1">
              <a:rPr lang="en-GB" smtClean="0"/>
              <a:t>09/11/2020</a:t>
            </a:fld>
            <a:endParaRPr lang="en-GB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Warszawa - czerwiec 2019 r.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18793-1BB2-49BF-A11A-AAA9491DCF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7929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  <a:endParaRPr lang="en-GB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GB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18CAC-AB9D-4145-9D9A-E549F5447A7D}" type="datetime1">
              <a:rPr lang="en-GB" smtClean="0"/>
              <a:t>09/11/2020</a:t>
            </a:fld>
            <a:endParaRPr lang="en-GB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Warszawa - czerwiec 2019 r.</a:t>
            </a: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18793-1BB2-49BF-A11A-AAA9491DCF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1678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  <a:endParaRPr lang="en-GB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AFD98-1F43-47DD-8131-F8D97308E026}" type="datetime1">
              <a:rPr lang="en-GB" smtClean="0"/>
              <a:t>09/11/2020</a:t>
            </a:fld>
            <a:endParaRPr lang="en-GB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Warszawa - czerwiec 2019 r.</a:t>
            </a: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18793-1BB2-49BF-A11A-AAA9491DCF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8489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GB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GB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1D8EA4-637A-452F-B9B1-E450CD650361}" type="datetime1">
              <a:rPr lang="en-GB" smtClean="0"/>
              <a:t>09/11/2020</a:t>
            </a:fld>
            <a:endParaRPr lang="en-GB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/>
              <a:t>Warszawa - czerwiec 2019 r.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518793-1BB2-49BF-A11A-AAA9491DCF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9282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4"/>
          <p:cNvSpPr txBox="1">
            <a:spLocks noChangeArrowheads="1"/>
          </p:cNvSpPr>
          <p:nvPr/>
        </p:nvSpPr>
        <p:spPr bwMode="auto">
          <a:xfrm>
            <a:off x="2851150" y="2852738"/>
            <a:ext cx="479742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pl-PL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Audiodeskrypcja</a:t>
            </a:r>
          </a:p>
        </p:txBody>
      </p:sp>
      <p:sp>
        <p:nvSpPr>
          <p:cNvPr id="14339" name="Text Box 5"/>
          <p:cNvSpPr txBox="1">
            <a:spLocks noChangeArrowheads="1"/>
          </p:cNvSpPr>
          <p:nvPr/>
        </p:nvSpPr>
        <p:spPr bwMode="auto">
          <a:xfrm>
            <a:off x="4533900" y="3381375"/>
            <a:ext cx="4502596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r>
              <a:rPr lang="pl-PL" sz="1800" dirty="0">
                <a:latin typeface="Arial"/>
                <a:cs typeface="Arial"/>
              </a:rPr>
              <a:t>Wyniki badania audiodeskrypcji </a:t>
            </a:r>
            <a:br>
              <a:rPr lang="pl-PL" sz="1800" dirty="0">
                <a:latin typeface="Arial"/>
                <a:cs typeface="Arial"/>
              </a:rPr>
            </a:br>
            <a:r>
              <a:rPr lang="pl-PL" sz="1800" dirty="0">
                <a:latin typeface="Arial"/>
                <a:cs typeface="Arial"/>
              </a:rPr>
              <a:t>w programach telewizyjnych rozpowszechnionych </a:t>
            </a:r>
            <a:br>
              <a:rPr lang="pl-PL" sz="1800" dirty="0">
                <a:latin typeface="Arial"/>
                <a:cs typeface="Arial"/>
              </a:rPr>
            </a:br>
            <a:r>
              <a:rPr lang="pl-PL" sz="1800" dirty="0">
                <a:latin typeface="Arial"/>
                <a:cs typeface="Arial"/>
              </a:rPr>
              <a:t>w sposób naziemny cyfrowy</a:t>
            </a:r>
            <a:br>
              <a:rPr lang="pl-PL" sz="1800" dirty="0">
                <a:latin typeface="Arial"/>
                <a:cs typeface="Arial"/>
              </a:rPr>
            </a:br>
            <a:r>
              <a:rPr lang="pl-PL" sz="1800" dirty="0">
                <a:latin typeface="Arial"/>
                <a:cs typeface="Arial"/>
              </a:rPr>
              <a:t>w IV kwartale 2018 r.</a:t>
            </a:r>
            <a:endParaRPr kumimoji="0" lang="pl-PL" sz="1800" dirty="0">
              <a:latin typeface="Arial"/>
              <a:cs typeface="Arial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214312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28563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36" y="908720"/>
            <a:ext cx="8229600" cy="792088"/>
          </a:xfrm>
        </p:spPr>
        <p:txBody>
          <a:bodyPr>
            <a:normAutofit fontScale="90000"/>
          </a:bodyPr>
          <a:lstStyle/>
          <a:p>
            <a:r>
              <a:rPr lang="pl-PL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Jakość audiodeskrypcji - zestawienie</a:t>
            </a:r>
            <a:endParaRPr lang="pl-PL" dirty="0"/>
          </a:p>
        </p:txBody>
      </p:sp>
      <p:graphicFrame>
        <p:nvGraphicFramePr>
          <p:cNvPr id="7" name="Symbol zastępczy zawartości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345391022"/>
              </p:ext>
            </p:extLst>
          </p:nvPr>
        </p:nvGraphicFramePr>
        <p:xfrm>
          <a:off x="1122363" y="2053431"/>
          <a:ext cx="3089597" cy="38195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56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351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9889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723900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u="none" strike="noStrike" dirty="0">
                          <a:effectLst/>
                        </a:rPr>
                        <a:t>L.p.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u="none" strike="noStrike">
                          <a:effectLst/>
                        </a:rPr>
                        <a:t>Nazwa programu</a:t>
                      </a:r>
                      <a:endParaRPr lang="pl-PL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400" u="none" strike="noStrike">
                          <a:effectLst/>
                        </a:rPr>
                        <a:t>Średnia ocena (skala 1-5)</a:t>
                      </a:r>
                      <a:endParaRPr lang="pl-PL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>
                          <a:effectLst/>
                        </a:rPr>
                        <a:t>1.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 dirty="0">
                          <a:effectLst/>
                        </a:rPr>
                        <a:t>TVP ABC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400" u="none" strike="noStrike">
                          <a:effectLst/>
                        </a:rPr>
                        <a:t>4,8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>
                          <a:effectLst/>
                        </a:rPr>
                        <a:t>2.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>
                          <a:effectLst/>
                        </a:rPr>
                        <a:t>TVP Kultura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400" u="none" strike="noStrike">
                          <a:effectLst/>
                        </a:rPr>
                        <a:t>4,8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>
                          <a:effectLst/>
                        </a:rPr>
                        <a:t>3.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>
                          <a:effectLst/>
                        </a:rPr>
                        <a:t>TV Puls 2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400" u="none" strike="noStrike">
                          <a:effectLst/>
                        </a:rPr>
                        <a:t>4,7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>
                          <a:effectLst/>
                        </a:rPr>
                        <a:t>4.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400" u="none" strike="noStrike">
                          <a:effectLst/>
                        </a:rPr>
                        <a:t>TVP1 HD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u="none" strike="noStrike">
                          <a:effectLst/>
                        </a:rPr>
                        <a:t>4,5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>
                          <a:effectLst/>
                        </a:rPr>
                        <a:t>5.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 dirty="0">
                          <a:effectLst/>
                        </a:rPr>
                        <a:t>Super Polsat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400" u="none" strike="noStrike">
                          <a:effectLst/>
                        </a:rPr>
                        <a:t>4,4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>
                          <a:effectLst/>
                        </a:rPr>
                        <a:t>6.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>
                          <a:effectLst/>
                        </a:rPr>
                        <a:t>ATM Rozrywka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400" u="none" strike="noStrike">
                          <a:effectLst/>
                        </a:rPr>
                        <a:t>4,3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>
                          <a:effectLst/>
                        </a:rPr>
                        <a:t>7.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>
                          <a:effectLst/>
                        </a:rPr>
                        <a:t>TV4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400" u="none" strike="noStrike">
                          <a:effectLst/>
                        </a:rPr>
                        <a:t>4,1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>
                          <a:effectLst/>
                        </a:rPr>
                        <a:t>8.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>
                          <a:effectLst/>
                        </a:rPr>
                        <a:t>TTV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400" u="none" strike="noStrike">
                          <a:effectLst/>
                        </a:rPr>
                        <a:t>4,0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>
                          <a:effectLst/>
                        </a:rPr>
                        <a:t>9.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>
                          <a:effectLst/>
                        </a:rPr>
                        <a:t>TV6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400" u="none" strike="noStrike">
                          <a:effectLst/>
                        </a:rPr>
                        <a:t>4,0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>
                          <a:effectLst/>
                        </a:rPr>
                        <a:t>10.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400" u="none" strike="noStrike">
                          <a:effectLst/>
                        </a:rPr>
                        <a:t>TVP2 HD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u="none" strike="noStrike">
                          <a:effectLst/>
                        </a:rPr>
                        <a:t>4,0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>
                          <a:effectLst/>
                        </a:rPr>
                        <a:t>11.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>
                          <a:effectLst/>
                        </a:rPr>
                        <a:t>TVN7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400" u="none" strike="noStrike">
                          <a:effectLst/>
                        </a:rPr>
                        <a:t>3,9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>
                          <a:effectLst/>
                        </a:rPr>
                        <a:t>12.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>
                          <a:effectLst/>
                        </a:rPr>
                        <a:t>Polsat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400" u="none" strike="noStrike">
                          <a:effectLst/>
                        </a:rPr>
                        <a:t>3,9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 dirty="0">
                          <a:effectLst/>
                        </a:rPr>
                        <a:t>13.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 dirty="0">
                          <a:effectLst/>
                        </a:rPr>
                        <a:t>TVP Historia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400" u="none" strike="noStrike" dirty="0">
                          <a:effectLst/>
                        </a:rPr>
                        <a:t>3,8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</a:tbl>
          </a:graphicData>
        </a:graphic>
      </p:graphicFrame>
      <p:graphicFrame>
        <p:nvGraphicFramePr>
          <p:cNvPr id="8" name="Symbol zastępczy zawartości 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98516383"/>
              </p:ext>
            </p:extLst>
          </p:nvPr>
        </p:nvGraphicFramePr>
        <p:xfrm>
          <a:off x="5303838" y="2060848"/>
          <a:ext cx="2940570" cy="36930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56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351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4987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835546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u="none" strike="noStrike" dirty="0">
                          <a:effectLst/>
                        </a:rPr>
                        <a:t>L.p.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u="none" strike="noStrike" dirty="0">
                          <a:effectLst/>
                        </a:rPr>
                        <a:t>Nazwa programu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400" u="none" strike="noStrike" dirty="0">
                          <a:effectLst/>
                        </a:rPr>
                        <a:t>Średnia ocena (skala 1-5)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>
                          <a:effectLst/>
                        </a:rPr>
                        <a:t>14.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 dirty="0">
                          <a:effectLst/>
                        </a:rPr>
                        <a:t>TVN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400" u="none" strike="noStrike">
                          <a:effectLst/>
                        </a:rPr>
                        <a:t>3,5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>
                          <a:effectLst/>
                        </a:rPr>
                        <a:t>15.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>
                          <a:effectLst/>
                        </a:rPr>
                        <a:t>TV Puls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400" u="none" strike="noStrike">
                          <a:effectLst/>
                        </a:rPr>
                        <a:t>3,4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>
                          <a:effectLst/>
                        </a:rPr>
                        <a:t>16.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>
                          <a:effectLst/>
                        </a:rPr>
                        <a:t>TVP Info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400" u="none" strike="noStrike">
                          <a:effectLst/>
                        </a:rPr>
                        <a:t>brak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>
                          <a:effectLst/>
                        </a:rPr>
                        <a:t>17.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 dirty="0">
                          <a:effectLst/>
                        </a:rPr>
                        <a:t>TVP Sport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400" u="none" strike="noStrike">
                          <a:effectLst/>
                        </a:rPr>
                        <a:t>brak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>
                          <a:effectLst/>
                        </a:rPr>
                        <a:t>18.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>
                          <a:effectLst/>
                        </a:rPr>
                        <a:t>TVP Regionalna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400" u="none" strike="noStrike">
                          <a:effectLst/>
                        </a:rPr>
                        <a:t>brak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>
                          <a:effectLst/>
                        </a:rPr>
                        <a:t>19.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>
                          <a:effectLst/>
                        </a:rPr>
                        <a:t>Fokus TV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400" u="none" strike="noStrike">
                          <a:effectLst/>
                        </a:rPr>
                        <a:t>brak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>
                          <a:effectLst/>
                        </a:rPr>
                        <a:t>20.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400" u="none" strike="noStrike">
                          <a:effectLst/>
                        </a:rPr>
                        <a:t>TV Trwam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400" u="none" strike="noStrike">
                          <a:effectLst/>
                        </a:rPr>
                        <a:t>brak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>
                          <a:effectLst/>
                        </a:rPr>
                        <a:t>21.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>
                          <a:effectLst/>
                        </a:rPr>
                        <a:t>Zoom TV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400" u="none" strike="noStrike">
                          <a:effectLst/>
                        </a:rPr>
                        <a:t>brak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>
                          <a:effectLst/>
                        </a:rPr>
                        <a:t>22.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>
                          <a:effectLst/>
                        </a:rPr>
                        <a:t>METRO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400" u="none" strike="noStrike">
                          <a:effectLst/>
                        </a:rPr>
                        <a:t>brak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>
                          <a:effectLst/>
                        </a:rPr>
                        <a:t>23.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>
                          <a:effectLst/>
                        </a:rPr>
                        <a:t>NOVA TV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400" u="none" strike="noStrike">
                          <a:effectLst/>
                        </a:rPr>
                        <a:t>brak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>
                          <a:effectLst/>
                        </a:rPr>
                        <a:t>24.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>
                          <a:effectLst/>
                        </a:rPr>
                        <a:t>Stopklatka TV 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400" u="none" strike="noStrike">
                          <a:effectLst/>
                        </a:rPr>
                        <a:t>brak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>
                          <a:effectLst/>
                        </a:rPr>
                        <a:t>25.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>
                          <a:effectLst/>
                        </a:rPr>
                        <a:t>WP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400" u="none" strike="noStrike" dirty="0">
                          <a:effectLst/>
                        </a:rPr>
                        <a:t>brak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</a:tbl>
          </a:graphicData>
        </a:graphic>
      </p:graphicFrame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Warszawa – </a:t>
            </a:r>
            <a:r>
              <a:rPr lang="pl-PL" dirty="0"/>
              <a:t>sierpień </a:t>
            </a:r>
            <a:r>
              <a:rPr lang="en-GB" dirty="0"/>
              <a:t>2019 r.</a:t>
            </a:r>
          </a:p>
        </p:txBody>
      </p:sp>
      <p:pic>
        <p:nvPicPr>
          <p:cNvPr id="6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214312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32193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490576"/>
            <a:ext cx="8229600" cy="1143000"/>
          </a:xfrm>
        </p:spPr>
        <p:txBody>
          <a:bodyPr>
            <a:normAutofit/>
          </a:bodyPr>
          <a:lstStyle/>
          <a:p>
            <a:r>
              <a:rPr lang="pl-PL" sz="4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Audycja z audiodeskrypcją</a:t>
            </a: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Warszawa - </a:t>
            </a:r>
            <a:r>
              <a:rPr lang="pl-PL" dirty="0"/>
              <a:t>sierpień</a:t>
            </a:r>
            <a:r>
              <a:rPr lang="en-GB" dirty="0"/>
              <a:t> 2019 r.</a:t>
            </a:r>
          </a:p>
        </p:txBody>
      </p:sp>
      <p:pic>
        <p:nvPicPr>
          <p:cNvPr id="8" name="Fragment-DANNY-BOY-audiodeskrypcja.avi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57200" y="1608138"/>
            <a:ext cx="8229600" cy="4510087"/>
          </a:xfrm>
        </p:spPr>
      </p:pic>
      <p:pic>
        <p:nvPicPr>
          <p:cNvPr id="5" name="Obraz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214312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190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33962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39552" y="683940"/>
            <a:ext cx="8229600" cy="1066130"/>
          </a:xfrm>
        </p:spPr>
        <p:txBody>
          <a:bodyPr>
            <a:noAutofit/>
          </a:bodyPr>
          <a:lstStyle/>
          <a:p>
            <a:r>
              <a:rPr lang="pl-PL" sz="4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Audycje z audiodeskrypcją                          w podziale na gatunki</a:t>
            </a:r>
          </a:p>
        </p:txBody>
      </p:sp>
      <p:graphicFrame>
        <p:nvGraphicFramePr>
          <p:cNvPr id="5" name="Symbol zastępczy zawartości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2113412"/>
              </p:ext>
            </p:extLst>
          </p:nvPr>
        </p:nvGraphicFramePr>
        <p:xfrm>
          <a:off x="467544" y="1844824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>
          <a:xfrm>
            <a:off x="3131840" y="6381328"/>
            <a:ext cx="2895600" cy="365125"/>
          </a:xfrm>
        </p:spPr>
        <p:txBody>
          <a:bodyPr/>
          <a:lstStyle/>
          <a:p>
            <a:r>
              <a:rPr lang="en-GB" dirty="0"/>
              <a:t>Warszawa – </a:t>
            </a:r>
            <a:r>
              <a:rPr lang="pl-PL" dirty="0"/>
              <a:t>sierpień </a:t>
            </a:r>
            <a:r>
              <a:rPr lang="en-GB" dirty="0"/>
              <a:t>2019 r.</a:t>
            </a:r>
          </a:p>
        </p:txBody>
      </p:sp>
      <p:pic>
        <p:nvPicPr>
          <p:cNvPr id="6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214312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39801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/>
          <p:cNvSpPr>
            <a:spLocks noGrp="1"/>
          </p:cNvSpPr>
          <p:nvPr>
            <p:ph type="title"/>
          </p:nvPr>
        </p:nvSpPr>
        <p:spPr>
          <a:xfrm>
            <a:off x="452837" y="755948"/>
            <a:ext cx="8229600" cy="584820"/>
          </a:xfrm>
        </p:spPr>
        <p:txBody>
          <a:bodyPr>
            <a:normAutofit/>
          </a:bodyPr>
          <a:lstStyle/>
          <a:p>
            <a:r>
              <a:rPr lang="pl-PL" sz="2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Audycje z audiodeskrypcją w pasmach programowych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endParaRPr lang="pl-PL" sz="2800" dirty="0"/>
          </a:p>
          <a:p>
            <a:pPr marL="0" indent="0">
              <a:buNone/>
            </a:pPr>
            <a:endParaRPr lang="pl-PL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Warszawa – </a:t>
            </a:r>
            <a:r>
              <a:rPr lang="pl-PL" dirty="0"/>
              <a:t>sierpień </a:t>
            </a:r>
            <a:r>
              <a:rPr lang="en-GB" dirty="0"/>
              <a:t>2019 r.</a:t>
            </a:r>
          </a:p>
        </p:txBody>
      </p:sp>
      <p:pic>
        <p:nvPicPr>
          <p:cNvPr id="5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214312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Wykres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8411345"/>
              </p:ext>
            </p:extLst>
          </p:nvPr>
        </p:nvGraphicFramePr>
        <p:xfrm>
          <a:off x="611560" y="1484784"/>
          <a:ext cx="7934325" cy="48133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9424283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8229600" cy="661690"/>
          </a:xfrm>
        </p:spPr>
        <p:txBody>
          <a:bodyPr>
            <a:noAutofit/>
          </a:bodyPr>
          <a:lstStyle/>
          <a:p>
            <a:r>
              <a:rPr lang="pl-PL" sz="4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Źródła informacji o audiodeskrypcji</a:t>
            </a:r>
            <a:endParaRPr lang="en-GB" sz="4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endParaRPr lang="pl-PL" sz="2800" dirty="0"/>
          </a:p>
          <a:p>
            <a:pPr marL="0" indent="0">
              <a:buNone/>
            </a:pPr>
            <a:endParaRPr lang="pl-PL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Warszawa – </a:t>
            </a:r>
            <a:r>
              <a:rPr lang="pl-PL" dirty="0"/>
              <a:t>sierpień </a:t>
            </a:r>
            <a:r>
              <a:rPr lang="en-GB" dirty="0"/>
              <a:t>2019 r.</a:t>
            </a:r>
          </a:p>
        </p:txBody>
      </p:sp>
      <p:pic>
        <p:nvPicPr>
          <p:cNvPr id="5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214312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9054757"/>
              </p:ext>
            </p:extLst>
          </p:nvPr>
        </p:nvGraphicFramePr>
        <p:xfrm>
          <a:off x="1539106" y="2420888"/>
          <a:ext cx="6096000" cy="25922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Źródło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Udział 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Internet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44,6%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Monitoring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51,6%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Teletekst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94246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755948"/>
            <a:ext cx="8229600" cy="661690"/>
          </a:xfrm>
        </p:spPr>
        <p:txBody>
          <a:bodyPr>
            <a:noAutofit/>
          </a:bodyPr>
          <a:lstStyle/>
          <a:p>
            <a:r>
              <a:rPr lang="pl-PL" sz="4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Podsumowanie</a:t>
            </a:r>
            <a:endParaRPr lang="en-GB" sz="4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txBody>
          <a:bodyPr>
            <a:noAutofit/>
          </a:bodyPr>
          <a:lstStyle/>
          <a:p>
            <a:r>
              <a:rPr lang="pl-PL" sz="2600" dirty="0"/>
              <a:t>Audycje z audiodeskrypcją emitowano jedynie w 15 na 25 objętych badaniem programach. </a:t>
            </a:r>
          </a:p>
          <a:p>
            <a:r>
              <a:rPr lang="pl-PL" sz="2600" dirty="0"/>
              <a:t>W badanym okresie audytorzy, przeszukując 3 źródła pozyskiwania informacji, znaleźli 3975 audycji z zapowiadaną </a:t>
            </a:r>
            <a:r>
              <a:rPr lang="pl-PL" sz="2600" dirty="0" err="1"/>
              <a:t>audiodeskrypcją</a:t>
            </a:r>
            <a:r>
              <a:rPr lang="pl-PL" sz="2600" dirty="0"/>
              <a:t>, z czego 86 wyemitowano bez </a:t>
            </a:r>
            <a:r>
              <a:rPr lang="pl-PL" sz="2600" dirty="0" err="1"/>
              <a:t>audiodeskrypcji</a:t>
            </a:r>
            <a:r>
              <a:rPr lang="pl-PL" sz="2600" dirty="0"/>
              <a:t>. </a:t>
            </a:r>
          </a:p>
          <a:p>
            <a:r>
              <a:rPr lang="pl-PL" sz="2600" dirty="0"/>
              <a:t>3,5% emitowanych audycji  z </a:t>
            </a:r>
            <a:r>
              <a:rPr lang="pl-PL" sz="2600" dirty="0" err="1"/>
              <a:t>audiodeskrypcją</a:t>
            </a:r>
            <a:r>
              <a:rPr lang="pl-PL" sz="2600" dirty="0"/>
              <a:t> - według audytorów -  nie potrzebowało jej. </a:t>
            </a:r>
          </a:p>
          <a:p>
            <a:r>
              <a:rPr lang="pl-PL" sz="2600" dirty="0"/>
              <a:t>Kategorią audycji, która często nie wymagała </a:t>
            </a:r>
            <a:r>
              <a:rPr lang="pl-PL" sz="2600" dirty="0" err="1"/>
              <a:t>audiodeskrypcji</a:t>
            </a:r>
            <a:r>
              <a:rPr lang="pl-PL" sz="2600" dirty="0"/>
              <a:t>, była rozrywka. Spośród wyemitowanych audycji rozrywkowych 43,7% nie potrzebowało jej.</a:t>
            </a:r>
          </a:p>
          <a:p>
            <a:pPr marL="0" indent="0">
              <a:buNone/>
            </a:pPr>
            <a:endParaRPr lang="pl-PL" sz="2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endParaRPr lang="pl-PL" sz="2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Warszawa – </a:t>
            </a:r>
            <a:r>
              <a:rPr lang="pl-PL" dirty="0"/>
              <a:t>sierpień </a:t>
            </a:r>
            <a:r>
              <a:rPr lang="en-GB" dirty="0"/>
              <a:t>2019 r.</a:t>
            </a:r>
          </a:p>
        </p:txBody>
      </p:sp>
      <p:pic>
        <p:nvPicPr>
          <p:cNvPr id="5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214312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12084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pl-PL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Podsumowanie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74262" y="1484784"/>
            <a:ext cx="8229600" cy="4824536"/>
          </a:xfrm>
        </p:spPr>
        <p:txBody>
          <a:bodyPr>
            <a:normAutofit fontScale="25000" lnSpcReduction="20000"/>
          </a:bodyPr>
          <a:lstStyle/>
          <a:p>
            <a:endParaRPr lang="pl-PL" sz="2000" dirty="0"/>
          </a:p>
          <a:p>
            <a:pPr>
              <a:lnSpc>
                <a:spcPct val="120000"/>
              </a:lnSpc>
            </a:pPr>
            <a:r>
              <a:rPr lang="pl-PL" sz="10400" dirty="0"/>
              <a:t>Wśród wyemitowanych audycji z audiodeskrypcją powtórki stanowiły średnio 38,1% (1514 audycji powtórkowych). Największy udział powtórek miał program  TVP Historia (96,83%), TVP2 (88,88%), TV Puls (94,11%) oraz TVP Kultura (85%).</a:t>
            </a:r>
          </a:p>
          <a:p>
            <a:pPr>
              <a:lnSpc>
                <a:spcPct val="120000"/>
              </a:lnSpc>
            </a:pPr>
            <a:r>
              <a:rPr lang="pl-PL" sz="10400" dirty="0">
                <a:ea typeface="Tahoma" panose="020B0604030504040204" pitchFamily="34" charset="0"/>
                <a:cs typeface="Tahoma" panose="020B0604030504040204" pitchFamily="34" charset="0"/>
              </a:rPr>
              <a:t>Audycje z audiodeskrypcją emitowano we wszystkich porach dnia. Ponad ¼ audycji emitowana była w porze nocnej.  Wyłącznie w porze nocnej audycje emitowano  w programie TVN 7, a nocna pora emisji przeważała programach w TV Puls i TV Puls 2. </a:t>
            </a:r>
            <a:endParaRPr lang="pl-PL" sz="10400" dirty="0"/>
          </a:p>
          <a:p>
            <a:pPr marL="0" indent="0">
              <a:lnSpc>
                <a:spcPct val="120000"/>
              </a:lnSpc>
              <a:buNone/>
            </a:pPr>
            <a:endParaRPr lang="pl-PL" sz="8600" dirty="0"/>
          </a:p>
          <a:p>
            <a:pPr>
              <a:lnSpc>
                <a:spcPct val="120000"/>
              </a:lnSpc>
            </a:pPr>
            <a:endParaRPr lang="pl-PL" sz="5100" dirty="0"/>
          </a:p>
          <a:p>
            <a:pPr>
              <a:lnSpc>
                <a:spcPct val="120000"/>
              </a:lnSpc>
            </a:pPr>
            <a:endParaRPr lang="pl-PL" sz="5100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Warszawa – </a:t>
            </a:r>
            <a:r>
              <a:rPr lang="pl-PL" dirty="0"/>
              <a:t>sierpień </a:t>
            </a:r>
            <a:r>
              <a:rPr lang="en-GB" dirty="0"/>
              <a:t>2019 r.</a:t>
            </a:r>
          </a:p>
        </p:txBody>
      </p:sp>
      <p:pic>
        <p:nvPicPr>
          <p:cNvPr id="5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214312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44872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755948"/>
            <a:ext cx="8229600" cy="661690"/>
          </a:xfrm>
        </p:spPr>
        <p:txBody>
          <a:bodyPr>
            <a:noAutofit/>
          </a:bodyPr>
          <a:lstStyle/>
          <a:p>
            <a:r>
              <a:rPr lang="pl-PL" sz="4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Wnioski</a:t>
            </a:r>
            <a:endParaRPr lang="en-GB" sz="4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pl-PL" sz="2800" dirty="0"/>
              <a:t>Nadawcy niewłaściwe oznakowują audycje z </a:t>
            </a:r>
            <a:r>
              <a:rPr lang="pl-PL" sz="2800" dirty="0" err="1"/>
              <a:t>audiodeskrypcją</a:t>
            </a:r>
            <a:r>
              <a:rPr lang="pl-PL" sz="2800" dirty="0"/>
              <a:t> - część audycji posiadała tylko symbole graficzne bez  tekstu alternatywnego, np. „film z </a:t>
            </a:r>
            <a:r>
              <a:rPr lang="pl-PL" sz="2800" dirty="0" err="1"/>
              <a:t>audiodeskrypcją</a:t>
            </a:r>
            <a:r>
              <a:rPr lang="pl-PL" sz="2800" dirty="0"/>
              <a:t> dla niewidomych”.</a:t>
            </a:r>
          </a:p>
          <a:p>
            <a:r>
              <a:rPr lang="pl-PL" sz="2800" dirty="0"/>
              <a:t>Część nadawców (ATM Rozrywka, TTV, Super Polsat, TVN oraz TV6) nie zamieszczała informacji o emisji audycji z </a:t>
            </a:r>
            <a:r>
              <a:rPr lang="pl-PL" sz="2800" dirty="0" err="1"/>
              <a:t>audiodeskrypcją</a:t>
            </a:r>
            <a:r>
              <a:rPr lang="pl-PL" sz="2800" dirty="0"/>
              <a:t> na swoich stronach </a:t>
            </a:r>
            <a:r>
              <a:rPr lang="pl-PL" sz="2800" dirty="0">
                <a:ea typeface="Tahoma" panose="020B0604030504040204" pitchFamily="34" charset="0"/>
                <a:cs typeface="Tahoma" panose="020B0604030504040204" pitchFamily="34" charset="0"/>
              </a:rPr>
              <a:t>bądź w innych miejscach, dostępnych osobom z dysfunkcją wzroku (dotyczyło to 51,6% wyemitowanych audycji z </a:t>
            </a:r>
            <a:r>
              <a:rPr lang="pl-PL" sz="2800" dirty="0" err="1">
                <a:ea typeface="Tahoma" panose="020B0604030504040204" pitchFamily="34" charset="0"/>
                <a:cs typeface="Tahoma" panose="020B0604030504040204" pitchFamily="34" charset="0"/>
              </a:rPr>
              <a:t>audiodeskrypcją</a:t>
            </a:r>
            <a:r>
              <a:rPr lang="pl-PL" sz="2800" dirty="0">
                <a:ea typeface="Tahoma" panose="020B0604030504040204" pitchFamily="34" charset="0"/>
                <a:cs typeface="Tahoma" panose="020B0604030504040204" pitchFamily="34" charset="0"/>
              </a:rPr>
              <a:t>).</a:t>
            </a:r>
            <a:endParaRPr lang="pl-PL" sz="2800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Warszawa – </a:t>
            </a:r>
            <a:r>
              <a:rPr lang="pl-PL" dirty="0"/>
              <a:t>sierpień  </a:t>
            </a:r>
            <a:r>
              <a:rPr lang="en-GB" dirty="0"/>
              <a:t>2019 r.</a:t>
            </a:r>
          </a:p>
        </p:txBody>
      </p:sp>
      <p:pic>
        <p:nvPicPr>
          <p:cNvPr id="5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214312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84505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755948"/>
            <a:ext cx="8229600" cy="584820"/>
          </a:xfrm>
        </p:spPr>
        <p:txBody>
          <a:bodyPr>
            <a:noAutofit/>
          </a:bodyPr>
          <a:lstStyle/>
          <a:p>
            <a:r>
              <a:rPr lang="pl-PL" sz="4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Wnioski</a:t>
            </a:r>
            <a:endParaRPr lang="en-GB" sz="4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23528" y="1484784"/>
            <a:ext cx="8229600" cy="4896544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pl-PL" sz="2400" dirty="0"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pl-PL" sz="2400" dirty="0">
                <a:ea typeface="Tahoma" panose="020B0604030504040204" pitchFamily="34" charset="0"/>
                <a:cs typeface="Tahoma" panose="020B0604030504040204" pitchFamily="34" charset="0"/>
              </a:rPr>
              <a:t>Teletekst i EPG (</a:t>
            </a:r>
            <a:r>
              <a:rPr lang="pl-PL" sz="2400" dirty="0" err="1">
                <a:ea typeface="Tahoma" panose="020B0604030504040204" pitchFamily="34" charset="0"/>
                <a:cs typeface="Tahoma" panose="020B0604030504040204" pitchFamily="34" charset="0"/>
              </a:rPr>
              <a:t>Electronic</a:t>
            </a:r>
            <a:r>
              <a:rPr lang="pl-PL" sz="2400" dirty="0">
                <a:ea typeface="Tahoma" panose="020B0604030504040204" pitchFamily="34" charset="0"/>
                <a:cs typeface="Tahoma" panose="020B0604030504040204" pitchFamily="34" charset="0"/>
              </a:rPr>
              <a:t> Program Guide) – nieintuicyjny i niefunkcjonalny, dostępny jedynie z poziomu komputera lub za pomocą specjalnego, kosztownego oprogramowania (np. DVB Viewer),</a:t>
            </a:r>
            <a:r>
              <a:rPr lang="pl-PL" sz="2400" dirty="0"/>
              <a:t> pozwalającego zapoznać się osobie niewidomej z treścią teletekstu z ekranu telewizora</a:t>
            </a:r>
            <a:r>
              <a:rPr lang="pl-PL" sz="2400" dirty="0">
                <a:ea typeface="Tahoma" panose="020B0604030504040204" pitchFamily="34" charset="0"/>
                <a:cs typeface="Tahoma" panose="020B0604030504040204" pitchFamily="34" charset="0"/>
              </a:rPr>
              <a:t> lub </a:t>
            </a:r>
            <a:r>
              <a:rPr lang="pl-PL" sz="2400" dirty="0"/>
              <a:t>karty telewizyjnej.</a:t>
            </a:r>
          </a:p>
          <a:p>
            <a:pPr marL="0" indent="0">
              <a:buNone/>
            </a:pPr>
            <a:endParaRPr lang="pl-PL" sz="2800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Warszawa – </a:t>
            </a:r>
            <a:r>
              <a:rPr lang="pl-PL" dirty="0"/>
              <a:t>sierpień  </a:t>
            </a:r>
            <a:r>
              <a:rPr lang="en-GB" dirty="0"/>
              <a:t>2019 r.</a:t>
            </a:r>
          </a:p>
        </p:txBody>
      </p:sp>
      <p:pic>
        <p:nvPicPr>
          <p:cNvPr id="5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214312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78360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755948"/>
            <a:ext cx="8229600" cy="661690"/>
          </a:xfrm>
        </p:spPr>
        <p:txBody>
          <a:bodyPr>
            <a:normAutofit fontScale="90000"/>
          </a:bodyPr>
          <a:lstStyle/>
          <a:p>
            <a:r>
              <a:rPr lang="pl-PL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Cel badania </a:t>
            </a:r>
            <a:endParaRPr lang="en-GB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896544"/>
          </a:xfrm>
        </p:spPr>
        <p:txBody>
          <a:bodyPr>
            <a:noAutofit/>
          </a:bodyPr>
          <a:lstStyle/>
          <a:p>
            <a:r>
              <a:rPr lang="pl-PL" sz="2800" dirty="0"/>
              <a:t>Sprawdzenie czy osoba z dysfunkcją wzroku jest w stanie samodzielnie, za pomocą dostępnych jej narzędzi, uzyskać informację o dacie i godzinie emisji audycji z audiodeskrypcją.</a:t>
            </a:r>
          </a:p>
          <a:p>
            <a:r>
              <a:rPr lang="pl-PL" sz="2800" dirty="0"/>
              <a:t>Weryfikacja czy wskazywana przez nadawcę audycja,  jako posiadająca </a:t>
            </a:r>
            <a:r>
              <a:rPr lang="pl-PL" sz="2800" dirty="0" err="1"/>
              <a:t>audiodeskrypcję</a:t>
            </a:r>
            <a:r>
              <a:rPr lang="pl-PL" sz="2800" dirty="0"/>
              <a:t>, została wyemitowana z tym udogodnieniem.</a:t>
            </a:r>
          </a:p>
          <a:p>
            <a:r>
              <a:rPr lang="pl-PL" sz="2800" dirty="0"/>
              <a:t>Ocena jakości i przydatności  audiodeskrypcji dla osób z dysfunkcją narządu wzroku dla zrozumienia treści audycji</a:t>
            </a:r>
            <a:r>
              <a:rPr lang="pl-PL" sz="2000" dirty="0"/>
              <a:t>.</a:t>
            </a: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Warszawa – </a:t>
            </a:r>
            <a:r>
              <a:rPr lang="pl-PL" dirty="0"/>
              <a:t>sierpień </a:t>
            </a:r>
            <a:r>
              <a:rPr lang="en-GB" dirty="0"/>
              <a:t>2019 r.</a:t>
            </a:r>
          </a:p>
        </p:txBody>
      </p:sp>
      <p:pic>
        <p:nvPicPr>
          <p:cNvPr id="5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214312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20507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755948"/>
            <a:ext cx="8229600" cy="661690"/>
          </a:xfrm>
        </p:spPr>
        <p:txBody>
          <a:bodyPr>
            <a:normAutofit fontScale="90000"/>
          </a:bodyPr>
          <a:lstStyle/>
          <a:p>
            <a:r>
              <a:rPr lang="pl-PL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Cel badania </a:t>
            </a:r>
            <a:endParaRPr lang="en-GB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629000"/>
          </a:xfrm>
        </p:spPr>
        <p:txBody>
          <a:bodyPr>
            <a:normAutofit/>
          </a:bodyPr>
          <a:lstStyle/>
          <a:p>
            <a:pPr lvl="0">
              <a:spcBef>
                <a:spcPts val="600"/>
              </a:spcBef>
            </a:pPr>
            <a:r>
              <a:rPr lang="pl-PL" sz="2800" dirty="0"/>
              <a:t>Analiza ilościowa - liczba i czas trwania audycji z audiodeskrypcją w poszczególnych programach. </a:t>
            </a:r>
          </a:p>
          <a:p>
            <a:pPr lvl="0">
              <a:spcBef>
                <a:spcPts val="600"/>
              </a:spcBef>
            </a:pPr>
            <a:r>
              <a:rPr lang="pl-PL" sz="2800" dirty="0"/>
              <a:t>Wskazanie gatunków, w których  najczęściej występuje </a:t>
            </a:r>
            <a:r>
              <a:rPr lang="pl-PL" sz="2800" dirty="0" err="1"/>
              <a:t>audiodeskrypcja</a:t>
            </a:r>
            <a:r>
              <a:rPr lang="pl-PL" sz="2800" dirty="0"/>
              <a:t>. </a:t>
            </a:r>
          </a:p>
          <a:p>
            <a:pPr lvl="0">
              <a:spcBef>
                <a:spcPts val="600"/>
              </a:spcBef>
            </a:pPr>
            <a:r>
              <a:rPr lang="pl-PL" sz="2800" dirty="0"/>
              <a:t> Rozmieszczenie audycji z </a:t>
            </a:r>
            <a:r>
              <a:rPr lang="pl-PL" sz="2800" dirty="0" err="1"/>
              <a:t>audiodeskrypcją</a:t>
            </a:r>
            <a:r>
              <a:rPr lang="pl-PL" sz="2800" dirty="0"/>
              <a:t>  w programie.</a:t>
            </a:r>
            <a:endParaRPr lang="pl-PL" sz="2800" b="1" dirty="0"/>
          </a:p>
          <a:p>
            <a:pPr lvl="0">
              <a:spcBef>
                <a:spcPts val="600"/>
              </a:spcBef>
            </a:pPr>
            <a:r>
              <a:rPr lang="pl-PL" sz="2800" b="1" dirty="0"/>
              <a:t> </a:t>
            </a:r>
            <a:r>
              <a:rPr lang="pl-PL" sz="2800" dirty="0"/>
              <a:t>Emisje powtórkowe audycji z </a:t>
            </a:r>
            <a:r>
              <a:rPr lang="pl-PL" sz="2800" dirty="0" err="1"/>
              <a:t>audiodeskrypcją</a:t>
            </a:r>
            <a:r>
              <a:rPr lang="pl-PL" sz="2800" dirty="0"/>
              <a:t>. </a:t>
            </a: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Warszawa – </a:t>
            </a:r>
            <a:r>
              <a:rPr lang="pl-PL" dirty="0"/>
              <a:t>sierpień </a:t>
            </a:r>
            <a:r>
              <a:rPr lang="en-GB" dirty="0"/>
              <a:t>2019 r.</a:t>
            </a:r>
          </a:p>
        </p:txBody>
      </p:sp>
      <p:pic>
        <p:nvPicPr>
          <p:cNvPr id="5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214312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83284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755948"/>
            <a:ext cx="8229600" cy="661690"/>
          </a:xfrm>
        </p:spPr>
        <p:txBody>
          <a:bodyPr>
            <a:noAutofit/>
          </a:bodyPr>
          <a:lstStyle/>
          <a:p>
            <a:r>
              <a:rPr lang="pl-PL" sz="4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Metodologia badania</a:t>
            </a:r>
            <a:endParaRPr lang="en-GB" sz="4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l-PL" sz="3000" dirty="0"/>
              <a:t>Monitorowanie źródeł informacji - dane o  emisji audycji z </a:t>
            </a:r>
            <a:r>
              <a:rPr lang="pl-PL" sz="3000" dirty="0" err="1"/>
              <a:t>audiodeskrypcją</a:t>
            </a:r>
            <a:r>
              <a:rPr lang="pl-PL" sz="3000" dirty="0"/>
              <a:t>.</a:t>
            </a:r>
          </a:p>
          <a:p>
            <a:r>
              <a:rPr lang="pl-PL" sz="3000" dirty="0"/>
              <a:t>Monitorowanie programów telewizyjnych rozpowszechnianych w sposób naziemny cyfrowy -  audycje z audiodeskrypcją.</a:t>
            </a:r>
          </a:p>
          <a:p>
            <a:pPr lvl="0">
              <a:spcBef>
                <a:spcPts val="600"/>
              </a:spcBef>
            </a:pPr>
            <a:r>
              <a:rPr lang="pl-PL" sz="3000" dirty="0"/>
              <a:t>Weryfikacja czy audycje oznaczone w zapowiedziach, jako audycje z </a:t>
            </a:r>
            <a:r>
              <a:rPr lang="pl-PL" sz="3000" dirty="0" err="1"/>
              <a:t>audiodeskrypcją</a:t>
            </a:r>
            <a:r>
              <a:rPr lang="pl-PL" sz="3000" dirty="0"/>
              <a:t>, zostały wyemitowane.</a:t>
            </a:r>
          </a:p>
          <a:p>
            <a:pPr>
              <a:spcBef>
                <a:spcPts val="600"/>
              </a:spcBef>
            </a:pPr>
            <a:r>
              <a:rPr lang="pl-PL" sz="3000" dirty="0"/>
              <a:t>Zebranie odpowiedzi na pytania ankietowe dotyczące </a:t>
            </a:r>
            <a:r>
              <a:rPr lang="pl-PL" sz="3000" dirty="0" err="1"/>
              <a:t>audiodeskrypcji</a:t>
            </a:r>
            <a:r>
              <a:rPr lang="pl-PL" sz="3000" dirty="0"/>
              <a:t>. 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Warszawa – </a:t>
            </a:r>
            <a:r>
              <a:rPr lang="pl-PL" dirty="0"/>
              <a:t>sierpień </a:t>
            </a:r>
            <a:r>
              <a:rPr lang="en-GB" dirty="0"/>
              <a:t>2019 r.</a:t>
            </a:r>
          </a:p>
        </p:txBody>
      </p:sp>
      <p:pic>
        <p:nvPicPr>
          <p:cNvPr id="5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214312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238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576064"/>
          </a:xfrm>
        </p:spPr>
        <p:txBody>
          <a:bodyPr>
            <a:normAutofit/>
          </a:bodyPr>
          <a:lstStyle/>
          <a:p>
            <a:r>
              <a:rPr lang="pl-PL" sz="2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Czas trwania audycji z audiodeskrypcją - porównanie</a:t>
            </a:r>
          </a:p>
        </p:txBody>
      </p:sp>
      <p:graphicFrame>
        <p:nvGraphicFramePr>
          <p:cNvPr id="5" name="Symbol zastępczy zawartości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0509020"/>
              </p:ext>
            </p:extLst>
          </p:nvPr>
        </p:nvGraphicFramePr>
        <p:xfrm>
          <a:off x="1093024" y="1255540"/>
          <a:ext cx="6957952" cy="50420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327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1499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9781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8780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4281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91124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1224135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pl-PL" sz="1400" u="none" strike="noStrike" dirty="0">
                          <a:effectLst/>
                        </a:rPr>
                        <a:t>L.p.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u="none" strike="noStrike" dirty="0">
                          <a:effectLst/>
                        </a:rPr>
                        <a:t>Nazwa programu 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u="none" strike="noStrike" dirty="0">
                          <a:effectLst/>
                        </a:rPr>
                        <a:t>Czas rozpowszechniania programów w IV kw.  2018 r.   (w godz.)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u="none" strike="noStrike" dirty="0">
                          <a:effectLst/>
                        </a:rPr>
                        <a:t>Udział audycji z audiodeskrypcją   w IV kw. 2018 r. na podstawie monitoringu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400" u="none" strike="noStrike" dirty="0">
                          <a:effectLst/>
                        </a:rPr>
                        <a:t>Udział audycji z</a:t>
                      </a:r>
                      <a:r>
                        <a:rPr lang="pl-PL" sz="1400" u="none" strike="noStrike" baseline="0" dirty="0">
                          <a:effectLst/>
                        </a:rPr>
                        <a:t> </a:t>
                      </a:r>
                      <a:r>
                        <a:rPr lang="pl-PL" sz="1400" u="none" strike="noStrike" dirty="0">
                          <a:effectLst/>
                        </a:rPr>
                        <a:t>audiodeskrypcją        w IV kw. 2018 r.        na podstawie raportów sprawozdawczych nadawców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u="none" strike="noStrike" dirty="0">
                          <a:effectLst/>
                        </a:rPr>
                        <a:t>Różnica       C - D     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20129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u="none" strike="noStrike" dirty="0">
                          <a:effectLst/>
                        </a:rPr>
                        <a:t>A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400" u="none" strike="noStrike" dirty="0">
                          <a:effectLst/>
                        </a:rPr>
                        <a:t>B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400" u="none" strike="noStrike">
                          <a:effectLst/>
                        </a:rPr>
                        <a:t>C</a:t>
                      </a:r>
                      <a:endParaRPr lang="pl-PL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400" u="none" strike="noStrike">
                          <a:effectLst/>
                        </a:rPr>
                        <a:t>D</a:t>
                      </a:r>
                      <a:endParaRPr lang="pl-PL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400" u="none" strike="noStrike" dirty="0">
                          <a:effectLst/>
                        </a:rPr>
                        <a:t>E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0129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u="none" strike="noStrike">
                          <a:effectLst/>
                        </a:rPr>
                        <a:t>1.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400" u="none" strike="noStrike">
                          <a:effectLst/>
                        </a:rPr>
                        <a:t>Super Polsat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l-PL" sz="1400" u="none" strike="noStrike">
                          <a:effectLst/>
                        </a:rPr>
                        <a:t>1714,7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l-PL" sz="1400" u="none" strike="noStrike">
                          <a:effectLst/>
                        </a:rPr>
                        <a:t>54,6%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l-PL" sz="1400" u="none" strike="noStrike">
                          <a:effectLst/>
                        </a:rPr>
                        <a:t>60,9%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400" u="none" strike="noStrike" dirty="0">
                          <a:effectLst/>
                        </a:rPr>
                        <a:t>-6,3%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20129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u="none" strike="noStrike">
                          <a:effectLst/>
                        </a:rPr>
                        <a:t>2.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400" u="none" strike="noStrike">
                          <a:effectLst/>
                        </a:rPr>
                        <a:t>TV6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l-PL" sz="1400" u="none" strike="noStrike" dirty="0">
                          <a:effectLst/>
                        </a:rPr>
                        <a:t>1746,9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l-PL" sz="1400" u="none" strike="noStrike">
                          <a:effectLst/>
                        </a:rPr>
                        <a:t>8,70%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l-PL" sz="1400" u="none" strike="noStrike">
                          <a:effectLst/>
                        </a:rPr>
                        <a:t>9,90%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400" u="none" strike="noStrike" dirty="0">
                          <a:effectLst/>
                        </a:rPr>
                        <a:t>-1,2%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b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0129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u="none" strike="noStrike">
                          <a:effectLst/>
                        </a:rPr>
                        <a:t>3.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400" u="none" strike="noStrike">
                          <a:effectLst/>
                        </a:rPr>
                        <a:t>TV Puls2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l-PL" sz="1400" u="none" strike="noStrike" dirty="0">
                          <a:effectLst/>
                        </a:rPr>
                        <a:t>1769,2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l-PL" sz="1400" u="none" strike="noStrike" dirty="0">
                          <a:effectLst/>
                        </a:rPr>
                        <a:t>7,90%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l-PL" sz="1400" u="none" strike="noStrike">
                          <a:effectLst/>
                        </a:rPr>
                        <a:t>9,50%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400" u="none" strike="noStrike" dirty="0">
                          <a:effectLst/>
                        </a:rPr>
                        <a:t>-1,6%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b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20129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u="none" strike="noStrike">
                          <a:effectLst/>
                        </a:rPr>
                        <a:t>4.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400" u="none" strike="noStrike">
                          <a:effectLst/>
                        </a:rPr>
                        <a:t>TTV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l-PL" sz="1400" u="none" strike="noStrike">
                          <a:effectLst/>
                        </a:rPr>
                        <a:t>1791,3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l-PL" sz="1400" u="none" strike="noStrike">
                          <a:effectLst/>
                        </a:rPr>
                        <a:t>7,2%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l-PL" sz="1400" u="none" strike="noStrike">
                          <a:effectLst/>
                        </a:rPr>
                        <a:t>8,2%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400" u="none" strike="noStrike" dirty="0">
                          <a:effectLst/>
                        </a:rPr>
                        <a:t>-1,0%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b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20129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u="none" strike="noStrike">
                          <a:effectLst/>
                        </a:rPr>
                        <a:t>5.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400" u="none" strike="noStrike" dirty="0">
                          <a:effectLst/>
                        </a:rPr>
                        <a:t>ATM Rozrywka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l-PL" sz="1400" u="none" strike="noStrike">
                          <a:effectLst/>
                        </a:rPr>
                        <a:t>1679,9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l-PL" sz="1400" u="none" strike="noStrike" dirty="0">
                          <a:effectLst/>
                        </a:rPr>
                        <a:t>6,80%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l-PL" sz="1400" u="none" strike="noStrike">
                          <a:effectLst/>
                        </a:rPr>
                        <a:t>5,20%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400" u="none" strike="noStrike" dirty="0">
                          <a:effectLst/>
                        </a:rPr>
                        <a:t>1,6%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b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20129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u="none" strike="noStrike">
                          <a:effectLst/>
                        </a:rPr>
                        <a:t>6.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400" u="none" strike="noStrike">
                          <a:effectLst/>
                        </a:rPr>
                        <a:t>TV4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l-PL" sz="1400" u="none" strike="noStrike" dirty="0">
                          <a:effectLst/>
                        </a:rPr>
                        <a:t>1745,3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l-PL" sz="1400" u="none" strike="noStrike" dirty="0">
                          <a:effectLst/>
                        </a:rPr>
                        <a:t>6,50%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l-PL" sz="1400" u="none" strike="noStrike">
                          <a:effectLst/>
                        </a:rPr>
                        <a:t>4,40%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400" u="none" strike="noStrike" dirty="0">
                          <a:effectLst/>
                        </a:rPr>
                        <a:t>2,1%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b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20129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u="none" strike="noStrike">
                          <a:effectLst/>
                        </a:rPr>
                        <a:t>7.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400" u="none" strike="noStrike">
                          <a:effectLst/>
                        </a:rPr>
                        <a:t>TVP 2HD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l-PL" sz="1400" u="none" strike="noStrike" dirty="0">
                          <a:effectLst/>
                        </a:rPr>
                        <a:t>1794,5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l-PL" sz="1400" u="none" strike="noStrike" dirty="0">
                          <a:effectLst/>
                        </a:rPr>
                        <a:t>6,2%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l-PL" sz="1400" u="none" strike="noStrike">
                          <a:effectLst/>
                        </a:rPr>
                        <a:t>7,6%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400" u="none" strike="noStrike" dirty="0">
                          <a:effectLst/>
                        </a:rPr>
                        <a:t>-1,4%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b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20129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u="none" strike="noStrike">
                          <a:effectLst/>
                        </a:rPr>
                        <a:t>8.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400" u="none" strike="noStrike">
                          <a:effectLst/>
                        </a:rPr>
                        <a:t>TVP ABC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l-PL" sz="1400" u="none" strike="noStrike">
                          <a:effectLst/>
                        </a:rPr>
                        <a:t>1473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l-PL" sz="1400" u="none" strike="noStrike" dirty="0">
                          <a:effectLst/>
                        </a:rPr>
                        <a:t>5,9%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l-PL" sz="1400" u="none" strike="noStrike">
                          <a:effectLst/>
                        </a:rPr>
                        <a:t>6,7%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400" u="none" strike="noStrike" dirty="0">
                          <a:effectLst/>
                        </a:rPr>
                        <a:t>-0,8%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b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20129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u="none" strike="noStrike">
                          <a:effectLst/>
                        </a:rPr>
                        <a:t>9.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400" u="none" strike="noStrike">
                          <a:effectLst/>
                        </a:rPr>
                        <a:t>TVN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l-PL" sz="1400" u="none" strike="noStrike">
                          <a:effectLst/>
                        </a:rPr>
                        <a:t>1690,7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l-PL" sz="1400" u="none" strike="noStrike">
                          <a:effectLst/>
                        </a:rPr>
                        <a:t>5,5%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l-PL" sz="1400" u="none" strike="noStrike">
                          <a:effectLst/>
                        </a:rPr>
                        <a:t>5,2%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400" u="none" strike="noStrike">
                          <a:effectLst/>
                        </a:rPr>
                        <a:t>0,3%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b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20129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u="none" strike="noStrike">
                          <a:effectLst/>
                        </a:rPr>
                        <a:t>10.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400" u="none" strike="noStrike">
                          <a:effectLst/>
                        </a:rPr>
                        <a:t>Polsat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l-PL" sz="1400" u="none" strike="noStrike">
                          <a:effectLst/>
                        </a:rPr>
                        <a:t>1746,6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l-PL" sz="1400" u="none" strike="noStrike">
                          <a:effectLst/>
                        </a:rPr>
                        <a:t>4,9%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l-PL" sz="1400" u="none" strike="noStrike">
                          <a:effectLst/>
                        </a:rPr>
                        <a:t>6,3%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400" u="none" strike="noStrike" dirty="0">
                          <a:effectLst/>
                        </a:rPr>
                        <a:t>-1,4%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b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20129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u="none" strike="noStrike">
                          <a:effectLst/>
                        </a:rPr>
                        <a:t>11.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400" u="none" strike="noStrike">
                          <a:effectLst/>
                        </a:rPr>
                        <a:t>TV Puls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l-PL" sz="1400" u="none" strike="noStrike">
                          <a:effectLst/>
                        </a:rPr>
                        <a:t>1766,8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l-PL" sz="1400" u="none" strike="noStrike">
                          <a:effectLst/>
                        </a:rPr>
                        <a:t>4,10%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l-PL" sz="1400" u="none" strike="noStrike">
                          <a:effectLst/>
                        </a:rPr>
                        <a:t>5,60%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400" u="none" strike="noStrike">
                          <a:effectLst/>
                        </a:rPr>
                        <a:t>-1,5%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b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20129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u="none" strike="noStrike">
                          <a:effectLst/>
                        </a:rPr>
                        <a:t>12.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400" u="none" strike="noStrike">
                          <a:effectLst/>
                        </a:rPr>
                        <a:t>TVP 1HD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l-PL" sz="1400" u="none" strike="noStrike">
                          <a:effectLst/>
                        </a:rPr>
                        <a:t>1778,1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l-PL" sz="1400" u="none" strike="noStrike">
                          <a:effectLst/>
                        </a:rPr>
                        <a:t>3,5%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l-PL" sz="1400" u="none" strike="noStrike">
                          <a:effectLst/>
                        </a:rPr>
                        <a:t>2,7%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400" u="none" strike="noStrike" dirty="0">
                          <a:effectLst/>
                        </a:rPr>
                        <a:t>0,8%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b"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20129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u="none" strike="noStrike">
                          <a:effectLst/>
                        </a:rPr>
                        <a:t>13.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400" u="none" strike="noStrike">
                          <a:effectLst/>
                        </a:rPr>
                        <a:t>TVN7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l-PL" sz="1400" u="none" strike="noStrike">
                          <a:effectLst/>
                        </a:rPr>
                        <a:t>1662,9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l-PL" sz="1400" u="none" strike="noStrike">
                          <a:effectLst/>
                        </a:rPr>
                        <a:t>2,3%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l-PL" sz="1400" u="none" strike="noStrike" dirty="0">
                          <a:effectLst/>
                        </a:rPr>
                        <a:t>2,7%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400" u="none" strike="noStrike">
                          <a:effectLst/>
                        </a:rPr>
                        <a:t>-0,4%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b"/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20129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u="none" strike="noStrike">
                          <a:effectLst/>
                        </a:rPr>
                        <a:t>14.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400" u="none" strike="noStrike">
                          <a:effectLst/>
                        </a:rPr>
                        <a:t>TVP Historia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l-PL" sz="1400" u="none" strike="noStrike">
                          <a:effectLst/>
                        </a:rPr>
                        <a:t>1599,8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l-PL" sz="1400" u="none" strike="noStrike">
                          <a:effectLst/>
                        </a:rPr>
                        <a:t>1,9%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l-PL" sz="1400" u="none" strike="noStrike">
                          <a:effectLst/>
                        </a:rPr>
                        <a:t>2,0%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400" u="none" strike="noStrike" dirty="0">
                          <a:effectLst/>
                        </a:rPr>
                        <a:t>-0,1%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b"/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20129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u="none" strike="noStrike">
                          <a:effectLst/>
                        </a:rPr>
                        <a:t>15.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400" u="none" strike="noStrike">
                          <a:effectLst/>
                        </a:rPr>
                        <a:t>TVP Kultura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l-PL" sz="1400" u="none" strike="noStrike">
                          <a:effectLst/>
                        </a:rPr>
                        <a:t>1809,1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l-PL" sz="1400" u="none" strike="noStrike" dirty="0">
                          <a:effectLst/>
                        </a:rPr>
                        <a:t>1,6%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l-PL" sz="1400" u="none" strike="noStrike" dirty="0">
                          <a:effectLst/>
                        </a:rPr>
                        <a:t>2,6%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400" u="none" strike="noStrike" dirty="0">
                          <a:effectLst/>
                        </a:rPr>
                        <a:t>-1,0%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26" marR="7926" marT="7926" marB="0" anchor="b"/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</a:tbl>
          </a:graphicData>
        </a:graphic>
      </p:graphicFrame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Warszawa – </a:t>
            </a:r>
            <a:r>
              <a:rPr lang="pl-PL" dirty="0"/>
              <a:t>sierpień </a:t>
            </a:r>
            <a:r>
              <a:rPr lang="en-GB" dirty="0"/>
              <a:t>2019 r.</a:t>
            </a:r>
          </a:p>
        </p:txBody>
      </p:sp>
      <p:pic>
        <p:nvPicPr>
          <p:cNvPr id="6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851" y="260648"/>
            <a:ext cx="214312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59455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724942"/>
          </a:xfrm>
        </p:spPr>
        <p:txBody>
          <a:bodyPr>
            <a:normAutofit fontScale="90000"/>
          </a:bodyPr>
          <a:lstStyle/>
          <a:p>
            <a:r>
              <a:rPr lang="pl-PL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Audiodeskrypcja</a:t>
            </a:r>
            <a:r>
              <a:rPr lang="pl-PL" b="1" dirty="0"/>
              <a:t>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pl-PL" sz="2000" dirty="0"/>
              <a:t>Nadawcy </a:t>
            </a:r>
            <a:r>
              <a:rPr lang="pl-PL" sz="2000" b="1" dirty="0"/>
              <a:t>10 </a:t>
            </a:r>
            <a:r>
              <a:rPr lang="pl-PL" sz="2000" dirty="0"/>
              <a:t>programów objętych monitoringiem nie nadawali audycji                z audiodeskrypcją w IV kwartale 2018 r.:</a:t>
            </a:r>
          </a:p>
          <a:p>
            <a:pPr marL="0" indent="0" algn="ctr">
              <a:buNone/>
            </a:pPr>
            <a:r>
              <a:rPr lang="sv-SE" sz="2000" b="1" dirty="0"/>
              <a:t>TVP Regionalna</a:t>
            </a:r>
          </a:p>
          <a:p>
            <a:pPr marL="0" indent="0" algn="ctr">
              <a:buNone/>
            </a:pPr>
            <a:r>
              <a:rPr lang="sv-SE" sz="2000" b="1" dirty="0"/>
              <a:t>TVP Info</a:t>
            </a:r>
            <a:endParaRPr lang="pl-PL" sz="2000" b="1" dirty="0"/>
          </a:p>
          <a:p>
            <a:pPr marL="0" indent="0" algn="ctr">
              <a:buNone/>
            </a:pPr>
            <a:r>
              <a:rPr lang="sv-SE" sz="2000" b="1" dirty="0"/>
              <a:t>TVP SPORT</a:t>
            </a:r>
          </a:p>
          <a:p>
            <a:pPr marL="0" indent="0" algn="ctr">
              <a:buNone/>
            </a:pPr>
            <a:r>
              <a:rPr lang="sv-SE" sz="2000" b="1" dirty="0"/>
              <a:t>Fokus TV</a:t>
            </a:r>
          </a:p>
          <a:p>
            <a:pPr marL="0" indent="0" algn="ctr">
              <a:buNone/>
            </a:pPr>
            <a:r>
              <a:rPr lang="sv-SE" sz="2000" b="1" dirty="0"/>
              <a:t>TV Trwam</a:t>
            </a:r>
          </a:p>
          <a:p>
            <a:pPr marL="0" indent="0" algn="ctr">
              <a:buNone/>
            </a:pPr>
            <a:r>
              <a:rPr lang="sv-SE" sz="2000" b="1" dirty="0"/>
              <a:t>Zoom TV</a:t>
            </a:r>
          </a:p>
          <a:p>
            <a:pPr marL="0" indent="0" algn="ctr">
              <a:buNone/>
            </a:pPr>
            <a:r>
              <a:rPr lang="sv-SE" sz="2000" b="1" dirty="0"/>
              <a:t>Metro</a:t>
            </a:r>
          </a:p>
          <a:p>
            <a:pPr marL="0" indent="0" algn="ctr">
              <a:buNone/>
            </a:pPr>
            <a:r>
              <a:rPr lang="sv-SE" sz="2000" b="1" dirty="0"/>
              <a:t>Nowa TV</a:t>
            </a:r>
          </a:p>
          <a:p>
            <a:pPr marL="0" indent="0" algn="ctr">
              <a:buNone/>
            </a:pPr>
            <a:r>
              <a:rPr lang="sv-SE" sz="2000" b="1" dirty="0"/>
              <a:t>Stopklatka TV</a:t>
            </a:r>
          </a:p>
          <a:p>
            <a:pPr marL="0" indent="0" algn="ctr">
              <a:buNone/>
            </a:pPr>
            <a:r>
              <a:rPr lang="sv-SE" sz="2000" b="1" dirty="0"/>
              <a:t>WP</a:t>
            </a: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Warszawa – </a:t>
            </a:r>
            <a:r>
              <a:rPr lang="pl-PL" dirty="0"/>
              <a:t>sierpień </a:t>
            </a:r>
            <a:r>
              <a:rPr lang="en-GB" dirty="0"/>
              <a:t>2019 r.</a:t>
            </a:r>
          </a:p>
        </p:txBody>
      </p:sp>
      <p:pic>
        <p:nvPicPr>
          <p:cNvPr id="5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214312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7030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39552" y="7559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Liczba audycji z audiodeskrypcją           w programach</a:t>
            </a:r>
          </a:p>
        </p:txBody>
      </p:sp>
      <p:graphicFrame>
        <p:nvGraphicFramePr>
          <p:cNvPr id="6" name="Symbol zastępczy zawartości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542423974"/>
              </p:ext>
            </p:extLst>
          </p:nvPr>
        </p:nvGraphicFramePr>
        <p:xfrm>
          <a:off x="683568" y="2348880"/>
          <a:ext cx="3581400" cy="37528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921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8458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8760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828675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u="none" strike="noStrike" dirty="0">
                          <a:effectLst/>
                        </a:rPr>
                        <a:t>L.p.</a:t>
                      </a:r>
                      <a:endParaRPr lang="pl-PL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u="none" strike="noStrike" dirty="0">
                          <a:effectLst/>
                        </a:rPr>
                        <a:t>Nazwa programu</a:t>
                      </a:r>
                      <a:endParaRPr lang="pl-PL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400" u="none" strike="noStrike" dirty="0">
                          <a:effectLst/>
                        </a:rPr>
                        <a:t>Liczba audycji  </a:t>
                      </a:r>
                      <a:r>
                        <a:rPr lang="pl-PL" sz="1400" u="none" strike="noStrike" baseline="0" dirty="0">
                          <a:effectLst/>
                        </a:rPr>
                        <a:t>             </a:t>
                      </a:r>
                      <a:r>
                        <a:rPr lang="pl-PL" sz="1400" u="none" strike="noStrike" dirty="0">
                          <a:effectLst/>
                        </a:rPr>
                        <a:t> z audiodeskrypcją         w IV kw. 2018 r. </a:t>
                      </a:r>
                      <a:endParaRPr lang="pl-PL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>
                          <a:effectLst/>
                        </a:rPr>
                        <a:t>1.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 dirty="0">
                          <a:effectLst/>
                        </a:rPr>
                        <a:t>Super Polsat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400" u="none" strike="noStrike" dirty="0">
                          <a:effectLst/>
                        </a:rPr>
                        <a:t>1199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>
                          <a:effectLst/>
                        </a:rPr>
                        <a:t>2.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 dirty="0">
                          <a:effectLst/>
                        </a:rPr>
                        <a:t>TVP ABC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400" u="none" strike="noStrike" dirty="0">
                          <a:effectLst/>
                        </a:rPr>
                        <a:t>672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>
                          <a:effectLst/>
                        </a:rPr>
                        <a:t>3.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 dirty="0">
                          <a:effectLst/>
                        </a:rPr>
                        <a:t>TTV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400" u="none" strike="noStrike" dirty="0">
                          <a:effectLst/>
                        </a:rPr>
                        <a:t>375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>
                          <a:effectLst/>
                        </a:rPr>
                        <a:t>4.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 dirty="0">
                          <a:effectLst/>
                        </a:rPr>
                        <a:t>TV Puls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400" u="none" strike="noStrike" dirty="0">
                          <a:effectLst/>
                        </a:rPr>
                        <a:t>352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>
                          <a:effectLst/>
                        </a:rPr>
                        <a:t>5.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 dirty="0">
                          <a:effectLst/>
                        </a:rPr>
                        <a:t>TV6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400" u="none" strike="noStrike" dirty="0">
                          <a:effectLst/>
                        </a:rPr>
                        <a:t>241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>
                          <a:effectLst/>
                        </a:rPr>
                        <a:t>6.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>
                          <a:effectLst/>
                        </a:rPr>
                        <a:t>ATM Rozrywka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400" u="none" strike="noStrike" dirty="0">
                          <a:effectLst/>
                        </a:rPr>
                        <a:t>214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>
                          <a:effectLst/>
                        </a:rPr>
                        <a:t>7.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>
                          <a:effectLst/>
                        </a:rPr>
                        <a:t>TVP2 HD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400" u="none" strike="noStrike" dirty="0">
                          <a:effectLst/>
                        </a:rPr>
                        <a:t>198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>
                          <a:effectLst/>
                        </a:rPr>
                        <a:t>8.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>
                          <a:effectLst/>
                        </a:rPr>
                        <a:t>TV4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400" u="none" strike="noStrike" dirty="0">
                          <a:effectLst/>
                        </a:rPr>
                        <a:t>183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>
                          <a:effectLst/>
                        </a:rPr>
                        <a:t>9.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>
                          <a:effectLst/>
                        </a:rPr>
                        <a:t>TV Puls 2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400" u="none" strike="noStrike" dirty="0">
                          <a:effectLst/>
                        </a:rPr>
                        <a:t>138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>
                          <a:effectLst/>
                        </a:rPr>
                        <a:t>10.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>
                          <a:effectLst/>
                        </a:rPr>
                        <a:t>Polsat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400" u="none" strike="noStrike" dirty="0">
                          <a:effectLst/>
                        </a:rPr>
                        <a:t>128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>
                          <a:effectLst/>
                        </a:rPr>
                        <a:t>11.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>
                          <a:effectLst/>
                        </a:rPr>
                        <a:t>TVN7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400" u="none" strike="noStrike" dirty="0">
                          <a:effectLst/>
                        </a:rPr>
                        <a:t>93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>
                          <a:effectLst/>
                        </a:rPr>
                        <a:t>12.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 dirty="0">
                          <a:effectLst/>
                        </a:rPr>
                        <a:t>TVN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400" u="none" strike="noStrike" dirty="0">
                          <a:effectLst/>
                        </a:rPr>
                        <a:t>78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</a:tbl>
          </a:graphicData>
        </a:graphic>
      </p:graphicFrame>
      <p:graphicFrame>
        <p:nvGraphicFramePr>
          <p:cNvPr id="7" name="Symbol zastępczy zawartości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639265552"/>
              </p:ext>
            </p:extLst>
          </p:nvPr>
        </p:nvGraphicFramePr>
        <p:xfrm>
          <a:off x="4860032" y="2348880"/>
          <a:ext cx="3581400" cy="381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921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8458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8760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714375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u="none" strike="noStrike" dirty="0">
                          <a:effectLst/>
                        </a:rPr>
                        <a:t>L.p.</a:t>
                      </a:r>
                      <a:endParaRPr lang="pl-PL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u="none" strike="noStrike" dirty="0">
                          <a:effectLst/>
                        </a:rPr>
                        <a:t>Nazwa programu</a:t>
                      </a:r>
                      <a:endParaRPr lang="pl-PL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400" u="none" strike="noStrike" dirty="0">
                          <a:effectLst/>
                        </a:rPr>
                        <a:t>Liczba audycji                z audiodeskrypcją           w IV kw. 2018 r. </a:t>
                      </a:r>
                      <a:endParaRPr lang="pl-PL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>
                          <a:effectLst/>
                        </a:rPr>
                        <a:t>13.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 dirty="0">
                          <a:effectLst/>
                        </a:rPr>
                        <a:t>TVP1 HD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400" u="none" strike="noStrike">
                          <a:effectLst/>
                        </a:rPr>
                        <a:t>52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>
                          <a:effectLst/>
                        </a:rPr>
                        <a:t>14.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 dirty="0">
                          <a:effectLst/>
                        </a:rPr>
                        <a:t>TVP Historia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400" u="none" strike="noStrike">
                          <a:effectLst/>
                        </a:rPr>
                        <a:t>30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>
                          <a:effectLst/>
                        </a:rPr>
                        <a:t>15.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 dirty="0">
                          <a:effectLst/>
                        </a:rPr>
                        <a:t>TVP Kultura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400" u="none" strike="noStrike">
                          <a:effectLst/>
                        </a:rPr>
                        <a:t>26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>
                          <a:effectLst/>
                        </a:rPr>
                        <a:t>16.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 dirty="0">
                          <a:effectLst/>
                        </a:rPr>
                        <a:t>TVP Sport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400" u="none" strike="noStrike" dirty="0">
                          <a:effectLst/>
                        </a:rPr>
                        <a:t>brak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>
                          <a:effectLst/>
                        </a:rPr>
                        <a:t>17.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>
                          <a:effectLst/>
                        </a:rPr>
                        <a:t>TVP Regionalna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400" u="none" strike="noStrike" dirty="0">
                          <a:effectLst/>
                        </a:rPr>
                        <a:t>brak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>
                          <a:effectLst/>
                        </a:rPr>
                        <a:t>18.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>
                          <a:effectLst/>
                        </a:rPr>
                        <a:t>TVP Info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400" u="none" strike="noStrike" dirty="0">
                          <a:effectLst/>
                        </a:rPr>
                        <a:t>brak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>
                          <a:effectLst/>
                        </a:rPr>
                        <a:t>19.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>
                          <a:effectLst/>
                        </a:rPr>
                        <a:t>Fokus TV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400" u="none" strike="noStrike" dirty="0">
                          <a:effectLst/>
                        </a:rPr>
                        <a:t>brak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>
                          <a:effectLst/>
                        </a:rPr>
                        <a:t>20.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>
                          <a:effectLst/>
                        </a:rPr>
                        <a:t>TV Trwam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400" u="none" strike="noStrike" dirty="0">
                          <a:effectLst/>
                        </a:rPr>
                        <a:t>brak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>
                          <a:effectLst/>
                        </a:rPr>
                        <a:t>21.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>
                          <a:effectLst/>
                        </a:rPr>
                        <a:t>Zoom TV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400" u="none" strike="noStrike" dirty="0">
                          <a:effectLst/>
                        </a:rPr>
                        <a:t>brak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>
                          <a:effectLst/>
                        </a:rPr>
                        <a:t>22.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>
                          <a:effectLst/>
                        </a:rPr>
                        <a:t>METRO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400" u="none" strike="noStrike" dirty="0">
                          <a:effectLst/>
                        </a:rPr>
                        <a:t>brak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>
                          <a:effectLst/>
                        </a:rPr>
                        <a:t>23.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>
                          <a:effectLst/>
                        </a:rPr>
                        <a:t>NOVA TV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400" u="none" strike="noStrike" dirty="0">
                          <a:effectLst/>
                        </a:rPr>
                        <a:t>brak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>
                          <a:effectLst/>
                        </a:rPr>
                        <a:t>24.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>
                          <a:effectLst/>
                        </a:rPr>
                        <a:t>Stopklatka TV 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400" u="none" strike="noStrike" dirty="0">
                          <a:effectLst/>
                        </a:rPr>
                        <a:t>brak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>
                          <a:effectLst/>
                        </a:rPr>
                        <a:t>25.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u="none" strike="noStrike">
                          <a:effectLst/>
                        </a:rPr>
                        <a:t>WP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400" u="none" strike="noStrike" dirty="0">
                          <a:effectLst/>
                        </a:rPr>
                        <a:t>brak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</a:tbl>
          </a:graphicData>
        </a:graphic>
      </p:graphicFrame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Warszawa - </a:t>
            </a:r>
            <a:r>
              <a:rPr lang="pl-PL" dirty="0"/>
              <a:t>sierpień  </a:t>
            </a:r>
            <a:r>
              <a:rPr lang="en-GB" dirty="0"/>
              <a:t>2019 r.</a:t>
            </a:r>
          </a:p>
        </p:txBody>
      </p:sp>
      <p:pic>
        <p:nvPicPr>
          <p:cNvPr id="9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214312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41221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755948"/>
            <a:ext cx="8229600" cy="661690"/>
          </a:xfrm>
        </p:spPr>
        <p:txBody>
          <a:bodyPr>
            <a:noAutofit/>
          </a:bodyPr>
          <a:lstStyle/>
          <a:p>
            <a:r>
              <a:rPr lang="pl-PL" sz="4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Jakość audiodeskrypcji - forma</a:t>
            </a:r>
            <a:endParaRPr lang="en-GB" sz="4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pl-PL" sz="2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Forma - średnia ocena jakościowa: </a:t>
            </a:r>
            <a:r>
              <a:rPr lang="pl-PL" sz="2800" b="1" dirty="0"/>
              <a:t>3,67</a:t>
            </a:r>
          </a:p>
          <a:p>
            <a:pPr marL="0" indent="0">
              <a:buNone/>
            </a:pPr>
            <a:r>
              <a:rPr lang="pl-PL" sz="2800" dirty="0"/>
              <a:t> (1 – bardzo zła, 5- bardzo dobra) </a:t>
            </a:r>
          </a:p>
          <a:p>
            <a:pPr marL="0" indent="0">
              <a:buNone/>
            </a:pPr>
            <a:r>
              <a:rPr lang="pl-PL" sz="2800" dirty="0"/>
              <a:t>Kryteria:</a:t>
            </a:r>
          </a:p>
          <a:p>
            <a:pPr>
              <a:buFontTx/>
              <a:buChar char="-"/>
            </a:pPr>
            <a:r>
              <a:rPr lang="pl-PL" sz="2800" dirty="0"/>
              <a:t>ocena głosu, zróżnicowanie głosów bohaterów</a:t>
            </a:r>
          </a:p>
          <a:p>
            <a:pPr>
              <a:buFontTx/>
              <a:buChar char="-"/>
            </a:pPr>
            <a:r>
              <a:rPr lang="pl-PL" sz="2800" dirty="0"/>
              <a:t>forma i dynamika wypowiedzi</a:t>
            </a:r>
          </a:p>
          <a:p>
            <a:pPr>
              <a:buFontTx/>
              <a:buChar char="-"/>
            </a:pPr>
            <a:r>
              <a:rPr lang="pl-PL" sz="2800" dirty="0"/>
              <a:t>nakładanie się deskryptora na kwestie bohaterów</a:t>
            </a:r>
          </a:p>
          <a:p>
            <a:pPr>
              <a:buFontTx/>
              <a:buChar char="-"/>
            </a:pPr>
            <a:r>
              <a:rPr lang="pl-PL" sz="2800" dirty="0"/>
              <a:t>natężenie dźwięku oryginalnej ścieżki dźwiękowej i </a:t>
            </a:r>
            <a:r>
              <a:rPr lang="pl-PL" sz="2800" dirty="0" err="1"/>
              <a:t>audiodeskrypcji</a:t>
            </a:r>
            <a:r>
              <a:rPr lang="pl-PL" sz="2800" dirty="0"/>
              <a:t>.</a:t>
            </a:r>
            <a:endParaRPr lang="pl-PL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Warszawa – </a:t>
            </a:r>
            <a:r>
              <a:rPr lang="pl-PL" dirty="0"/>
              <a:t>sierpień </a:t>
            </a:r>
            <a:r>
              <a:rPr lang="en-GB" dirty="0"/>
              <a:t>2019 r.</a:t>
            </a:r>
          </a:p>
        </p:txBody>
      </p:sp>
      <p:pic>
        <p:nvPicPr>
          <p:cNvPr id="5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214312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49101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755948"/>
            <a:ext cx="8229600" cy="661690"/>
          </a:xfrm>
        </p:spPr>
        <p:txBody>
          <a:bodyPr>
            <a:noAutofit/>
          </a:bodyPr>
          <a:lstStyle/>
          <a:p>
            <a:r>
              <a:rPr lang="pl-PL" sz="4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Jakość audiodeskrypcji - treść</a:t>
            </a:r>
            <a:endParaRPr lang="en-GB" sz="4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pl-PL" sz="2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Treść - średnia ocena: </a:t>
            </a:r>
            <a:r>
              <a:rPr lang="pl-PL" sz="2800" b="1" dirty="0"/>
              <a:t>3,59</a:t>
            </a:r>
          </a:p>
          <a:p>
            <a:pPr marL="0" indent="0">
              <a:buNone/>
            </a:pPr>
            <a:r>
              <a:rPr lang="pl-PL" sz="2800" dirty="0"/>
              <a:t> (1 – bardzo zła, 5- bardzo dobra) </a:t>
            </a:r>
          </a:p>
          <a:p>
            <a:pPr marL="0" indent="0">
              <a:buNone/>
            </a:pPr>
            <a:r>
              <a:rPr lang="pl-PL" sz="2800" dirty="0"/>
              <a:t>Kryteria:</a:t>
            </a:r>
          </a:p>
          <a:p>
            <a:pPr>
              <a:buFontTx/>
              <a:buChar char="-"/>
            </a:pPr>
            <a:r>
              <a:rPr lang="pl-PL" sz="2800" dirty="0"/>
              <a:t>przydatność audiodeskrypcji dla danego gatunku audycji</a:t>
            </a:r>
          </a:p>
          <a:p>
            <a:pPr>
              <a:buFontTx/>
              <a:buChar char="-"/>
            </a:pPr>
            <a:r>
              <a:rPr lang="pl-PL" sz="2800" dirty="0"/>
              <a:t>zakres, liczba i rodzaj dostarczanej w ramach </a:t>
            </a:r>
            <a:r>
              <a:rPr lang="pl-PL" sz="2800" dirty="0" err="1"/>
              <a:t>audiodeskrypcji</a:t>
            </a:r>
            <a:r>
              <a:rPr lang="pl-PL" sz="2800" dirty="0"/>
              <a:t> informacji.</a:t>
            </a:r>
          </a:p>
          <a:p>
            <a:pPr>
              <a:buFontTx/>
              <a:buChar char="-"/>
            </a:pPr>
            <a:endParaRPr lang="pl-PL" sz="2800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Warszawa – </a:t>
            </a:r>
            <a:r>
              <a:rPr lang="pl-PL" dirty="0"/>
              <a:t>sierpień  </a:t>
            </a:r>
            <a:r>
              <a:rPr lang="en-GB" dirty="0"/>
              <a:t>2019 r.</a:t>
            </a:r>
          </a:p>
        </p:txBody>
      </p:sp>
      <p:pic>
        <p:nvPicPr>
          <p:cNvPr id="5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214312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1954856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Pakiet 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Pakiet 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4074</TotalTime>
  <Words>1256</Words>
  <Application>Microsoft Office PowerPoint</Application>
  <PresentationFormat>Pokaz na ekranie (4:3)</PresentationFormat>
  <Paragraphs>376</Paragraphs>
  <Slides>18</Slides>
  <Notes>12</Notes>
  <HiddenSlides>0</HiddenSlides>
  <MMClips>1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18</vt:i4>
      </vt:variant>
    </vt:vector>
  </HeadingPairs>
  <TitlesOfParts>
    <vt:vector size="22" baseType="lpstr">
      <vt:lpstr>Arial</vt:lpstr>
      <vt:lpstr>Calibri</vt:lpstr>
      <vt:lpstr>Tahoma</vt:lpstr>
      <vt:lpstr>Motyw pakietu Office</vt:lpstr>
      <vt:lpstr>Prezentacja programu PowerPoint</vt:lpstr>
      <vt:lpstr>Cel badania </vt:lpstr>
      <vt:lpstr>Cel badania </vt:lpstr>
      <vt:lpstr>Metodologia badania</vt:lpstr>
      <vt:lpstr>Czas trwania audycji z audiodeskrypcją - porównanie</vt:lpstr>
      <vt:lpstr>Audiodeskrypcja </vt:lpstr>
      <vt:lpstr>Liczba audycji z audiodeskrypcją           w programach</vt:lpstr>
      <vt:lpstr>Jakość audiodeskrypcji - forma</vt:lpstr>
      <vt:lpstr>Jakość audiodeskrypcji - treść</vt:lpstr>
      <vt:lpstr>Jakość audiodeskrypcji - zestawienie</vt:lpstr>
      <vt:lpstr>Audycja z audiodeskrypcją</vt:lpstr>
      <vt:lpstr>Audycje z audiodeskrypcją                          w podziale na gatunki</vt:lpstr>
      <vt:lpstr>Audycje z audiodeskrypcją w pasmach programowych</vt:lpstr>
      <vt:lpstr>Źródła informacji o audiodeskrypcji</vt:lpstr>
      <vt:lpstr>Podsumowanie</vt:lpstr>
      <vt:lpstr>Podsumowanie</vt:lpstr>
      <vt:lpstr>Wnioski</vt:lpstr>
      <vt:lpstr>Wnioski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Audiodeskrypcja – kontrola realizacji obowiązku zapewnienia dostępności programów dla osób niepełnosprawnych</dc:title>
  <dc:creator>Krawczyk Marek</dc:creator>
  <cp:lastModifiedBy>Czuczman Karolina</cp:lastModifiedBy>
  <cp:revision>137</cp:revision>
  <cp:lastPrinted>2019-06-25T11:24:22Z</cp:lastPrinted>
  <dcterms:created xsi:type="dcterms:W3CDTF">2019-06-11T07:50:42Z</dcterms:created>
  <dcterms:modified xsi:type="dcterms:W3CDTF">2020-11-09T10:00:44Z</dcterms:modified>
</cp:coreProperties>
</file>