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9" r:id="rId7"/>
    <p:sldId id="260" r:id="rId8"/>
    <p:sldId id="261" r:id="rId9"/>
    <p:sldId id="262" r:id="rId10"/>
    <p:sldId id="264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08" autoAdjust="0"/>
  </p:normalViewPr>
  <p:slideViewPr>
    <p:cSldViewPr snapToGrid="0">
      <p:cViewPr varScale="1">
        <p:scale>
          <a:sx n="94" d="100"/>
          <a:sy n="94" d="100"/>
        </p:scale>
        <p:origin x="1116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6005BE3-75CE-41EE-A9C3-D14E42834B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E42925A-02D3-4F96-B9D3-46FE7F9CFF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5E5AD-4CC2-4DCA-83A4-89EF0963D6A7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5405AD8-1C37-4BBA-A9E2-826A93B363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ED29481-798A-41B3-AB6C-CC9F49071D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3F7E0-AC97-42DD-BD03-7A3BAED43B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7309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D909C-C8B3-4D0C-BCA3-AF1822A6DE72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885E5-8716-45DF-9377-E7C0E2427E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882490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5600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2302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436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94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484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6320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D885E5-8716-45DF-9377-E7C0E2427E6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4519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12.05.2021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Deweloperskiego Funduszu Gwarancyjnego (System DFG)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3"/>
            <a:ext cx="10758351" cy="8028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SYSTEM DFG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b="0" i="0" u="none" strike="noStrike" kern="1200" dirty="0">
              <a:solidFill>
                <a:srgbClr val="0F5AA0"/>
              </a:solidFill>
              <a:effectLst/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b="0" i="0" u="none" strike="noStrike" kern="1200" dirty="0">
              <a:solidFill>
                <a:srgbClr val="0F5AA0"/>
              </a:solidFill>
              <a:effectLst/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B3181F4A-5C26-4D67-B360-C07143442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487073"/>
              </p:ext>
            </p:extLst>
          </p:nvPr>
        </p:nvGraphicFramePr>
        <p:xfrm>
          <a:off x="634577" y="2045110"/>
          <a:ext cx="10922845" cy="4470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8761">
                  <a:extLst>
                    <a:ext uri="{9D8B030D-6E8A-4147-A177-3AD203B41FA5}">
                      <a16:colId xmlns:a16="http://schemas.microsoft.com/office/drawing/2014/main" val="3050685966"/>
                    </a:ext>
                  </a:extLst>
                </a:gridCol>
                <a:gridCol w="8194084">
                  <a:extLst>
                    <a:ext uri="{9D8B030D-6E8A-4147-A177-3AD203B41FA5}">
                      <a16:colId xmlns:a16="http://schemas.microsoft.com/office/drawing/2014/main" val="2189006252"/>
                    </a:ext>
                  </a:extLst>
                </a:gridCol>
              </a:tblGrid>
              <a:tr h="656280">
                <a:tc>
                  <a:txBody>
                    <a:bodyPr/>
                    <a:lstStyle/>
                    <a:p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Wnioskodawca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Minister Finansów, Funduszy i Polityki Regionalnej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97989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Beneficjent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Ubezpieczeniowy Fundusz Gwarancyjny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111231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Partnerzy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Brak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649240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Źródło finansowania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Projekt będzie ubiegał się o dofinansowanie ze środków Europejskiego Funduszu Rozwoju Regionalnego w ramach II Osi priorytetowej POPC – „E-administracja i otwarty rząd”, działanie 2.1 „Wysoka dostępność i jakość e-usług publicznych”.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Środki krajowe: budżet państwa - część 27 – Informatyzacja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462801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Całkowity koszt projektu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30 024 954 zł brutto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30817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Planowany okres realizacji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17.05.2021 do 15.11.2023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>
            <a:extLst>
              <a:ext uri="{FF2B5EF4-FFF2-40B4-BE49-F238E27FC236}">
                <a16:creationId xmlns:a16="http://schemas.microsoft.com/office/drawing/2014/main" id="{656F7B91-5452-4FAF-83C6-1E7B7FEE8BAC}"/>
              </a:ext>
            </a:extLst>
          </p:cNvPr>
          <p:cNvSpPr txBox="1">
            <a:spLocks/>
          </p:cNvSpPr>
          <p:nvPr/>
        </p:nvSpPr>
        <p:spPr>
          <a:xfrm>
            <a:off x="634578" y="1242233"/>
            <a:ext cx="10758351" cy="8028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CELE PROJEKTU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b="0" i="0" u="none" strike="noStrike" kern="1200" dirty="0">
              <a:solidFill>
                <a:srgbClr val="0F5AA0"/>
              </a:solidFill>
              <a:effectLst/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b="0" i="0" u="none" strike="noStrike" kern="1200" dirty="0">
              <a:solidFill>
                <a:srgbClr val="0F5AA0"/>
              </a:solidFill>
              <a:effectLst/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graphicFrame>
        <p:nvGraphicFramePr>
          <p:cNvPr id="8" name="Tabela 2">
            <a:extLst>
              <a:ext uri="{FF2B5EF4-FFF2-40B4-BE49-F238E27FC236}">
                <a16:creationId xmlns:a16="http://schemas.microsoft.com/office/drawing/2014/main" id="{87B880CF-2946-4E03-B6DA-C555FCD03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758806"/>
              </p:ext>
            </p:extLst>
          </p:nvPr>
        </p:nvGraphicFramePr>
        <p:xfrm>
          <a:off x="386080" y="1831750"/>
          <a:ext cx="11410394" cy="4895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938">
                  <a:extLst>
                    <a:ext uri="{9D8B030D-6E8A-4147-A177-3AD203B41FA5}">
                      <a16:colId xmlns:a16="http://schemas.microsoft.com/office/drawing/2014/main" val="3050685966"/>
                    </a:ext>
                  </a:extLst>
                </a:gridCol>
                <a:gridCol w="10311456">
                  <a:extLst>
                    <a:ext uri="{9D8B030D-6E8A-4147-A177-3AD203B41FA5}">
                      <a16:colId xmlns:a16="http://schemas.microsoft.com/office/drawing/2014/main" val="2189006252"/>
                    </a:ext>
                  </a:extLst>
                </a:gridCol>
              </a:tblGrid>
              <a:tr h="656280">
                <a:tc>
                  <a:txBody>
                    <a:bodyPr/>
                    <a:lstStyle/>
                    <a:p>
                      <a:r>
                        <a:rPr lang="pl-PL" sz="13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Cel – 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300" b="1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Poprawa bezpieczeństwa Nabywcy lokalu mieszkalnego lub domu jednorodzinnego poprzez udostępnienie Obywatelom e-usług on-line wspierających ich funkcjonowanie na rynku pierwotnym nieruchomości mieszkalnych w Polsce.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97989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3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Cel –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Zapewnienie Nabywcom realizacji on-line spraw związanych z DFG np.: zwrot środków wpłaconych na rzecz dewelopera, udostępnienie danych umów i MRP, obsługa niezgodności.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111231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3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Cel – 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Udostępnienie Bankom, Deweloperom i Syndykom usług sieciowych i formularzy on-line do obsługi danych w Ewidencji DFG.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649240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3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Cel – 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Udostępnienie Organom administracji publicznej sprawozdań o stanie środków DFG i ich wykorzystaniu.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462801"/>
                  </a:ext>
                </a:extLst>
              </a:tr>
              <a:tr h="656280">
                <a:tc>
                  <a:txBody>
                    <a:bodyPr/>
                    <a:lstStyle/>
                    <a:p>
                      <a:r>
                        <a:rPr lang="pl-PL" sz="13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Cel strategiczny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Program Operacyjny Polska Cyfrowa (POPC), II Oś Priorytetowa E-administracja i otwarty rząd, Cel szczegółowy 2:  działanie nr 2.1 Wysoka dostępność i jakość e-usług publicznych.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Programy strategiczne: </a:t>
                      </a:r>
                    </a:p>
                    <a:p>
                      <a:pPr marL="479425" marR="0" lvl="1" indent="-215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Program Zintegrowanej Informatyzacji Państwa na lata 2014-2022, Cel główny: Modernizacja administracji publicznej z wykorzystaniem technologii cyfrowych nakierowana na potrzebę podniesienia sprawności państwa i poprawienie jakości relacji administracji publicznej z obywatelami i innymi interesariuszami, Cele szczegółowe: </a:t>
                      </a:r>
                    </a:p>
                    <a:p>
                      <a:pPr marL="45720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 4.2.1.  Zwiększenie jakości oraz zakresu komunikacji między obywatelami i innymi interesariuszami a państwem. </a:t>
                      </a:r>
                    </a:p>
                    <a:p>
                      <a:pPr marL="985838" marR="0" lvl="1" indent="-5381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 4.2.2. Wzmocnienie dojrzałości organizacyjnej jednostek administracji publicznej oraz usprawnienie zaplecza elektronicznej administracji.</a:t>
                      </a:r>
                    </a:p>
                    <a:p>
                      <a:pPr marL="479425" marR="0" lvl="1" indent="-215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300" b="0" kern="1200" dirty="0">
                          <a:solidFill>
                            <a:srgbClr val="0F5AA0"/>
                          </a:solidFill>
                          <a:latin typeface="+mn-lt"/>
                          <a:ea typeface="+mn-ea"/>
                          <a:cs typeface="+mn-cs"/>
                        </a:rPr>
                        <a:t>Strategia na rzecz Odpowiedzialnego Rozwoju do   roku 2020 (z perspektywą do 2030), Cel główny: Tworzenie warunków dla wzrostu dochodów mieszkańców Polski przy jednoczesnym wzroście spójności w wymiarze społecznym, ekonomicznym, środowiskowym i terytorialnym, Cel szczegółowy III: Skuteczne państwo i instytucje służące wzrostowi oraz włączeniu społecznemu i gospodarczemu, Obszar: E-Państwo.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30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38818" y="1222277"/>
            <a:ext cx="10432562" cy="750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7800" b="1" i="1" dirty="0">
                <a:solidFill>
                  <a:srgbClr val="002060"/>
                </a:solidFill>
                <a:cs typeface="Times New Roman" pitchFamily="18" charset="0"/>
              </a:rPr>
              <a:t>ARCHITEKTURA</a:t>
            </a: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FB8A528-B5B0-4596-97F9-C27EEFA31F9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289" y="1755457"/>
            <a:ext cx="9309422" cy="509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0" y="1140997"/>
            <a:ext cx="3098800" cy="750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7800" b="1" i="1" dirty="0">
                <a:solidFill>
                  <a:srgbClr val="002060"/>
                </a:solidFill>
                <a:cs typeface="Times New Roman" pitchFamily="18" charset="0"/>
              </a:rPr>
              <a:t>KOMPONENTY SYSTEMU</a:t>
            </a: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28CD45C-9206-4BDA-8A53-F8C78EDBA96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632" y="1128077"/>
            <a:ext cx="6863487" cy="572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643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>
            <a:extLst>
              <a:ext uri="{FF2B5EF4-FFF2-40B4-BE49-F238E27FC236}">
                <a16:creationId xmlns:a16="http://schemas.microsoft.com/office/drawing/2014/main" id="{656F7B91-5452-4FAF-83C6-1E7B7FEE8BAC}"/>
              </a:ext>
            </a:extLst>
          </p:cNvPr>
          <p:cNvSpPr txBox="1">
            <a:spLocks/>
          </p:cNvSpPr>
          <p:nvPr/>
        </p:nvSpPr>
        <p:spPr>
          <a:xfrm>
            <a:off x="634578" y="1049193"/>
            <a:ext cx="10758351" cy="8028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KORZYŚCI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b="0" i="0" u="none" strike="noStrike" kern="1200" dirty="0">
              <a:solidFill>
                <a:srgbClr val="0F5AA0"/>
              </a:solidFill>
              <a:effectLst/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b="0" i="0" u="none" strike="noStrike" kern="1200" dirty="0">
              <a:solidFill>
                <a:srgbClr val="0F5AA0"/>
              </a:solidFill>
              <a:effectLst/>
              <a:latin typeface="URW DIN" panose="00000500000000000000" pitchFamily="50" charset="-18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pl-PL" sz="4000" dirty="0">
              <a:solidFill>
                <a:srgbClr val="0F5AA0"/>
              </a:solidFill>
              <a:latin typeface="URW DIN" panose="00000500000000000000" pitchFamily="50" charset="-18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EFB47FE-7567-4C5C-A141-7045A5052309}"/>
              </a:ext>
            </a:extLst>
          </p:cNvPr>
          <p:cNvSpPr txBox="1"/>
          <p:nvPr/>
        </p:nvSpPr>
        <p:spPr>
          <a:xfrm>
            <a:off x="634579" y="1709830"/>
            <a:ext cx="10758350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dirty="0">
                <a:effectLst/>
                <a:latin typeface="Calibri" panose="020F0502020204030204" pitchFamily="34" charset="0"/>
              </a:rPr>
              <a:t>Wdrożenie </a:t>
            </a:r>
            <a:r>
              <a:rPr lang="pl-PL" sz="2000" dirty="0">
                <a:latin typeface="Calibri" panose="020F0502020204030204" pitchFamily="34" charset="0"/>
              </a:rPr>
              <a:t>e-usług</a:t>
            </a:r>
            <a:r>
              <a:rPr lang="pl-PL" sz="2000" dirty="0">
                <a:effectLst/>
                <a:latin typeface="Calibri" panose="020F0502020204030204" pitchFamily="34" charset="0"/>
              </a:rPr>
              <a:t> pozwoli Nabywcom unikn</a:t>
            </a:r>
            <a:r>
              <a:rPr lang="pl-PL" sz="2000" dirty="0">
                <a:latin typeface="Calibri" panose="020F0502020204030204" pitchFamily="34" charset="0"/>
              </a:rPr>
              <a:t>ąć bądź zminimalizować</a:t>
            </a:r>
            <a:r>
              <a:rPr lang="pl-PL" sz="2000" dirty="0">
                <a:effectLst/>
                <a:latin typeface="Calibri" panose="020F0502020204030204" pitchFamily="34" charset="0"/>
              </a:rPr>
              <a:t> dotkliwe konsekwencje finansowe związane z ryzykiem utraty środków finansowych przelewanych na rachunki powiernicze</a:t>
            </a:r>
            <a:r>
              <a:rPr lang="pl-PL" sz="2000" dirty="0">
                <a:latin typeface="Calibri" panose="020F0502020204030204" pitchFamily="34" charset="0"/>
              </a:rPr>
              <a:t>, którym zostanie udzielona ochrona przez DFG oraz sprawy dotyczące DFG w tym wnioski o zwrot środków w formie elektronicznej przez Internet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l-PL" sz="2000" dirty="0">
              <a:latin typeface="Calibri" panose="020F0502020204030204" pitchFamily="34" charset="0"/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Udostępnienie danych z Ewidencji DFG pozwoli Obywatelom na dostęp do informacji na temat rynku deweloperskiego i inwestycji deweloperów, które nie były do tej pory dostępne, lub dostęp do nich był mocno ograniczony, a mogą być pomocne przy podejmowaniu decyzji przez potencjalnych Nabywców.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pl-PL" dirty="0">
              <a:latin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Integracja z systemami zewnętrznymi, w tym rejestrami publicznymi gromadzącymi referencyjne dane o obywatelach, Centralną Informacją Ksiąg Wieczystych oraz </a:t>
            </a:r>
            <a:r>
              <a:rPr lang="pl-PL" sz="2000" dirty="0" err="1">
                <a:latin typeface="Calibri" panose="020F0502020204030204" pitchFamily="34" charset="0"/>
              </a:rPr>
              <a:t>Geoportalem</a:t>
            </a:r>
            <a:r>
              <a:rPr lang="pl-PL" sz="2000" dirty="0">
                <a:latin typeface="Calibri" panose="020F0502020204030204" pitchFamily="34" charset="0"/>
              </a:rPr>
              <a:t> pozwoli na dostęp z jednego miejsca do dotąd rozproszonych informacji.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l-PL" sz="2000" dirty="0">
              <a:latin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Banki, Deweloperzy i Syndycy masy upadłościowej uzyskają możliwość realizacji obowiązków ustawowych w drodze teletransmisji.</a:t>
            </a:r>
          </a:p>
        </p:txBody>
      </p:sp>
    </p:spTree>
    <p:extLst>
      <p:ext uri="{BB962C8B-B14F-4D97-AF65-F5344CB8AC3E}">
        <p14:creationId xmlns:p14="http://schemas.microsoft.com/office/powerpoint/2010/main" val="2987366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sisl xmlns:xsd="http://www.w3.org/2001/XMLSchema" xmlns:xsi="http://www.w3.org/2001/XMLSchema-instance" xmlns="http://www.boldonjames.com/2008/01/sie/internal/label" sislVersion="0" policy="bb20e14d-be6a-46e8-ba22-12335b2c5146" origin="userSelected">
  <element uid="43bb6f90-9fd1-4897-ac60-32a10e88c35a" value=""/>
</sisl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95F2ADBD-2184-4920-82A2-E5CB06CC63E3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491</Words>
  <Application>Microsoft Office PowerPoint</Application>
  <PresentationFormat>Panoramiczny</PresentationFormat>
  <Paragraphs>87</Paragraphs>
  <Slides>7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URW DIN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keywords>#[Ogólne]#</cp:keywords>
  <cp:lastModifiedBy>Łukasz Pietrowski</cp:lastModifiedBy>
  <cp:revision>23</cp:revision>
  <dcterms:created xsi:type="dcterms:W3CDTF">2017-01-27T12:50:17Z</dcterms:created>
  <dcterms:modified xsi:type="dcterms:W3CDTF">2021-05-12T11:29:48Z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  <property fmtid="{D5CDD505-2E9C-101B-9397-08002B2CF9AE}" pid="3" name="docIndexRef">
    <vt:lpwstr>6cacdc81-9c3d-4fb3-ad76-9a12e7506815</vt:lpwstr>
  </property>
  <property fmtid="{D5CDD505-2E9C-101B-9397-08002B2CF9AE}" pid="4" name="bjSaver">
    <vt:lpwstr>SE+S6clsmNvX1+zvi5AIV2VZVTjmUhmC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policy="bb20e14d-be6a-46e8-ba22-12335b2c5146" origin="userSelected" xmlns="http://www.boldonj</vt:lpwstr>
  </property>
  <property fmtid="{D5CDD505-2E9C-101B-9397-08002B2CF9AE}" pid="6" name="bjDocumentLabelXML-0">
    <vt:lpwstr>ames.com/2008/01/sie/internal/label"&gt;&lt;element uid="43bb6f90-9fd1-4897-ac60-32a10e88c35a" value="" /&gt;&lt;/sisl&gt;</vt:lpwstr>
  </property>
  <property fmtid="{D5CDD505-2E9C-101B-9397-08002B2CF9AE}" pid="7" name="bjDocumentSecurityLabel">
    <vt:lpwstr>[ Klasyfikacja: [Ogólne]]</vt:lpwstr>
  </property>
</Properties>
</file>