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1"/>
  </p:sldMasterIdLst>
  <p:notesMasterIdLst>
    <p:notesMasterId r:id="rId71"/>
  </p:notesMasterIdLst>
  <p:handoutMasterIdLst>
    <p:handoutMasterId r:id="rId72"/>
  </p:handoutMasterIdLst>
  <p:sldIdLst>
    <p:sldId id="280" r:id="rId2"/>
    <p:sldId id="276" r:id="rId3"/>
    <p:sldId id="261" r:id="rId4"/>
    <p:sldId id="262" r:id="rId5"/>
    <p:sldId id="263" r:id="rId6"/>
    <p:sldId id="395" r:id="rId7"/>
    <p:sldId id="466" r:id="rId8"/>
    <p:sldId id="396" r:id="rId9"/>
    <p:sldId id="305" r:id="rId10"/>
    <p:sldId id="265" r:id="rId11"/>
    <p:sldId id="399" r:id="rId12"/>
    <p:sldId id="310" r:id="rId13"/>
    <p:sldId id="400" r:id="rId14"/>
    <p:sldId id="467" r:id="rId15"/>
    <p:sldId id="468" r:id="rId16"/>
    <p:sldId id="451" r:id="rId17"/>
    <p:sldId id="312" r:id="rId18"/>
    <p:sldId id="402" r:id="rId19"/>
    <p:sldId id="368" r:id="rId20"/>
    <p:sldId id="404" r:id="rId21"/>
    <p:sldId id="405" r:id="rId22"/>
    <p:sldId id="406" r:id="rId23"/>
    <p:sldId id="407" r:id="rId24"/>
    <p:sldId id="409" r:id="rId25"/>
    <p:sldId id="476" r:id="rId26"/>
    <p:sldId id="410" r:id="rId27"/>
    <p:sldId id="411" r:id="rId28"/>
    <p:sldId id="417" r:id="rId29"/>
    <p:sldId id="268" r:id="rId30"/>
    <p:sldId id="412" r:id="rId31"/>
    <p:sldId id="420" r:id="rId32"/>
    <p:sldId id="477" r:id="rId33"/>
    <p:sldId id="419" r:id="rId34"/>
    <p:sldId id="421" r:id="rId35"/>
    <p:sldId id="271" r:id="rId36"/>
    <p:sldId id="439" r:id="rId37"/>
    <p:sldId id="441" r:id="rId38"/>
    <p:sldId id="442" r:id="rId39"/>
    <p:sldId id="469" r:id="rId40"/>
    <p:sldId id="273" r:id="rId41"/>
    <p:sldId id="443" r:id="rId42"/>
    <p:sldId id="274" r:id="rId43"/>
    <p:sldId id="470" r:id="rId44"/>
    <p:sldId id="277" r:id="rId45"/>
    <p:sldId id="478" r:id="rId46"/>
    <p:sldId id="371" r:id="rId47"/>
    <p:sldId id="452" r:id="rId48"/>
    <p:sldId id="471" r:id="rId49"/>
    <p:sldId id="278" r:id="rId50"/>
    <p:sldId id="311" r:id="rId51"/>
    <p:sldId id="453" r:id="rId52"/>
    <p:sldId id="455" r:id="rId53"/>
    <p:sldId id="454" r:id="rId54"/>
    <p:sldId id="456" r:id="rId55"/>
    <p:sldId id="472" r:id="rId56"/>
    <p:sldId id="457" r:id="rId57"/>
    <p:sldId id="458" r:id="rId58"/>
    <p:sldId id="459" r:id="rId59"/>
    <p:sldId id="473" r:id="rId60"/>
    <p:sldId id="474" r:id="rId61"/>
    <p:sldId id="349" r:id="rId62"/>
    <p:sldId id="343" r:id="rId63"/>
    <p:sldId id="449" r:id="rId64"/>
    <p:sldId id="448" r:id="rId65"/>
    <p:sldId id="345" r:id="rId66"/>
    <p:sldId id="475" r:id="rId67"/>
    <p:sldId id="285" r:id="rId68"/>
    <p:sldId id="279" r:id="rId69"/>
    <p:sldId id="281" r:id="rId70"/>
  </p:sldIdLst>
  <p:sldSz cx="9144000" cy="5143500" type="screen16x9"/>
  <p:notesSz cx="6858000" cy="9144000"/>
  <p:embeddedFontLst>
    <p:embeddedFont>
      <p:font typeface="Poppins Light" panose="00000400000000000000" pitchFamily="2" charset="-18"/>
      <p:regular r:id="rId73"/>
      <p:italic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żytkownik" initials="Użytkowni" lastIdx="6" clrIdx="0">
    <p:extLst>
      <p:ext uri="{19B8F6BF-5375-455C-9EA6-DF929625EA0E}">
        <p15:presenceInfo xmlns:p15="http://schemas.microsoft.com/office/powerpoint/2012/main" userId="Użytkownik" providerId="None"/>
      </p:ext>
    </p:extLst>
  </p:cmAuthor>
  <p:cmAuthor id="2" name="Ewa" initials="EP" lastIdx="4" clrIdx="1">
    <p:extLst>
      <p:ext uri="{19B8F6BF-5375-455C-9EA6-DF929625EA0E}">
        <p15:presenceInfo xmlns:p15="http://schemas.microsoft.com/office/powerpoint/2012/main" userId="Ewa" providerId="None"/>
      </p:ext>
    </p:extLst>
  </p:cmAuthor>
  <p:cmAuthor id="3" name="Wojciech Solarz" initials="WS" lastIdx="9" clrIdx="2">
    <p:extLst>
      <p:ext uri="{19B8F6BF-5375-455C-9EA6-DF929625EA0E}">
        <p15:presenceInfo xmlns:p15="http://schemas.microsoft.com/office/powerpoint/2012/main" userId="S-1-5-21-799358826-779835783-3014330627-11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B27"/>
    <a:srgbClr val="98999B"/>
    <a:srgbClr val="6FAD44"/>
    <a:srgbClr val="949699"/>
    <a:srgbClr val="98C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7397BC-4F8E-4336-844B-57554AA95BE2}" v="1" dt="2025-08-05T18:41:35.2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9" autoAdjust="0"/>
    <p:restoredTop sz="94660"/>
  </p:normalViewPr>
  <p:slideViewPr>
    <p:cSldViewPr snapToGrid="0">
      <p:cViewPr varScale="1">
        <p:scale>
          <a:sx n="188" d="100"/>
          <a:sy n="188" d="100"/>
        </p:scale>
        <p:origin x="138" y="4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85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2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8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1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C0-45F8-96F1-FFC4B73B21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C0-45F8-96F1-FFC4B73B2149}"/>
              </c:ext>
            </c:extLst>
          </c:dPt>
          <c:dLbls>
            <c:dLbl>
              <c:idx val="0"/>
              <c:layout>
                <c:manualLayout>
                  <c:x val="-0.16461802059153297"/>
                  <c:y val="-0.2407667264023804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90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6C0-45F8-96F1-FFC4B73B21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Arkusz1!$A$1:$B$1</c:f>
              <c:strCache>
                <c:ptCount val="2"/>
                <c:pt idx="0">
                  <c:v>zGOn</c:v>
                </c:pt>
                <c:pt idx="1">
                  <c:v>GO</c:v>
                </c:pt>
              </c:strCache>
            </c:strRef>
          </c:cat>
          <c:val>
            <c:numRef>
              <c:f>Arkusz1!$A$2:$B$2</c:f>
              <c:numCache>
                <c:formatCode>General</c:formatCode>
                <c:ptCount val="2"/>
                <c:pt idx="0">
                  <c:v>100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C0-45F8-96F1-FFC4B73B214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F0-442D-800D-2ACF85365AC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AF0-442D-800D-2ACF85365AC4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AF0-442D-800D-2ACF85365A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Arkusz2!$A$1:$B$1</c:f>
              <c:strCache>
                <c:ptCount val="2"/>
                <c:pt idx="0">
                  <c:v>IGO</c:v>
                </c:pt>
                <c:pt idx="1">
                  <c:v>GO</c:v>
                </c:pt>
              </c:strCache>
            </c:strRef>
          </c:cat>
          <c:val>
            <c:numRef>
              <c:f>Arkusz2!$A$2:$B$2</c:f>
              <c:numCache>
                <c:formatCode>General</c:formatCode>
                <c:ptCount val="2"/>
                <c:pt idx="0">
                  <c:v>1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F0-442D-800D-2ACF85365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65036526684164464"/>
          <c:y val="3.1616724992709247E-2"/>
          <c:w val="0.26993752830882034"/>
          <c:h val="0.279359142607174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B1-4B28-8B5F-411C5EC3CC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8B1-4B28-8B5F-411C5EC3CC82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8B1-4B28-8B5F-411C5EC3CC82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8B1-4B28-8B5F-411C5EC3CC82}"/>
                </c:ext>
              </c:extLst>
            </c:dLbl>
            <c:dLbl>
              <c:idx val="2"/>
              <c:layout>
                <c:manualLayout>
                  <c:x val="5.0302905906354181E-2"/>
                  <c:y val="-0.165116276225892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B1-4B28-8B5F-411C5EC3CC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Arkusz3!$A$1:$C$1</c:f>
              <c:strCache>
                <c:ptCount val="3"/>
                <c:pt idx="0">
                  <c:v>IGO</c:v>
                </c:pt>
                <c:pt idx="1">
                  <c:v>GO</c:v>
                </c:pt>
                <c:pt idx="2">
                  <c:v>zGOn</c:v>
                </c:pt>
              </c:strCache>
            </c:strRef>
          </c:cat>
          <c:val>
            <c:numRef>
              <c:f>Arkusz3!$A$2:$C$2</c:f>
              <c:numCache>
                <c:formatCode>General</c:formatCode>
                <c:ptCount val="3"/>
                <c:pt idx="0">
                  <c:v>1</c:v>
                </c:pt>
                <c:pt idx="1">
                  <c:v>9</c:v>
                </c:pt>
                <c:pt idx="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B1-4B28-8B5F-411C5EC3CC8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76175413290145255"/>
          <c:y val="0.18521653991801915"/>
          <c:w val="0.17447396709904897"/>
          <c:h val="0.127258675512612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611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27713-48C0-4BB6-AD4C-D5BAD0FF15AF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F14C0-A524-49B0-9F16-C7266868D7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811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50A31-8E18-42DB-B12B-991C7AC247D1}" type="slidenum">
              <a:rPr lang="pl-PL" altLang="pl-PL" smtClean="0"/>
              <a:pPr/>
              <a:t>10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45973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FB6670-B2BD-456B-9371-7331655FF248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>
              <a:latin typeface="Times New Roman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605927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FB6670-B2BD-456B-9371-7331655FF248}" type="slidenum">
              <a:rPr lang="en-GB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>
              <a:latin typeface="Times New Roman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40640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B2457F-1266-4D3D-8C56-AF7BC845F88C}" type="slidenum">
              <a:rPr lang="en-GB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 dirty="0"/>
          </a:p>
        </p:txBody>
      </p:sp>
    </p:spTree>
    <p:extLst>
      <p:ext uri="{BB962C8B-B14F-4D97-AF65-F5344CB8AC3E}">
        <p14:creationId xmlns:p14="http://schemas.microsoft.com/office/powerpoint/2010/main" val="1355390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540D22-E295-46CC-8110-541850A67F1C}" type="slidenum">
              <a:rPr lang="en-GB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30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095838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/>
          </a:p>
        </p:txBody>
      </p:sp>
      <p:sp>
        <p:nvSpPr>
          <p:cNvPr id="256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D78906-068B-48B7-947A-2CD8DE154FC0}" type="slidenum">
              <a:rPr lang="pl-PL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35</a:t>
            </a:fld>
            <a:endParaRPr lang="pl-PL" altLang="pl-PL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59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8E1365-CC78-4B75-8F18-A531C2E5E845}" type="slidenum">
              <a:rPr lang="en-GB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36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369907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8E1365-CC78-4B75-8F18-A531C2E5E845}" type="slidenum">
              <a:rPr lang="en-GB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37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631332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8E1365-CC78-4B75-8F18-A531C2E5E845}" type="slidenum">
              <a:rPr lang="en-GB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38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692711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8E1365-CC78-4B75-8F18-A531C2E5E845}" type="slidenum">
              <a:rPr lang="en-GB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39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193771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3EE32A-1BF4-4EE6-8D5C-119785E6DF5B}" type="slidenum">
              <a:rPr lang="en-GB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40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53962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3EE32A-1BF4-4EE6-8D5C-119785E6DF5B}" type="slidenum">
              <a:rPr lang="en-GB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41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368401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396806-C1C3-436C-BFE7-EB89FF2B2A41}" type="slidenum">
              <a:rPr lang="en-GB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42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9910391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855E0E-B00B-430C-A7D8-697D1BD8EFD7}" type="slidenum">
              <a:rPr lang="en-GB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43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 dirty="0"/>
          </a:p>
        </p:txBody>
      </p:sp>
    </p:spTree>
    <p:extLst>
      <p:ext uri="{BB962C8B-B14F-4D97-AF65-F5344CB8AC3E}">
        <p14:creationId xmlns:p14="http://schemas.microsoft.com/office/powerpoint/2010/main" val="1249256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6B6D7-15D7-4FDE-B59F-29462CB23C35}" type="slidenum">
              <a:rPr lang="en-GB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44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953349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A6B6D7-15D7-4FDE-B59F-29462CB23C35}" type="slidenum">
              <a:rPr lang="en-GB" altLang="pl-PL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45</a:t>
            </a:fld>
            <a:endParaRPr lang="en-GB" altLang="pl-PL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705821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50A31-8E18-42DB-B12B-991C7AC247D1}" type="slidenum">
              <a:rPr lang="pl-PL" altLang="pl-PL" smtClean="0"/>
              <a:pPr/>
              <a:t>48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78035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pl-PL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4. wskazanie najbardziej efektywnych reżimów koszenia (pod względem ich częstotliwości i wybranego terminu zabiegu) płatów roślinności z udziałem inwazyjnego i alergennego gatunku </a:t>
            </a:r>
            <a:r>
              <a:rPr lang="pl-PL" i="1" dirty="0" err="1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Ambrosia</a:t>
            </a:r>
            <a:r>
              <a:rPr lang="pl-PL" i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pl-PL" i="1" dirty="0" err="1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artemisiifolia</a:t>
            </a:r>
            <a:r>
              <a:rPr lang="pl-PL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, pozwalających na skuteczne ograniczenie jego rozprzestrzeniania się;</a:t>
            </a:r>
          </a:p>
          <a:p>
            <a:pPr marL="285750" indent="-285750">
              <a:buFontTx/>
              <a:buChar char="-"/>
              <a:defRPr/>
            </a:pPr>
            <a:endParaRPr lang="pl-PL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3E53218-2D65-4876-936E-71B8E604D782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49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387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7B995AE-9E44-446A-8E2E-69C2E06F85F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50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922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51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678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52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8285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53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312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54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08906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55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24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56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788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57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6192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59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3119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9E0B09F-4ACA-43F1-8F44-A60B3A2FF45F}" type="slidenum">
              <a:rPr lang="pl-PL" smtClean="0">
                <a:solidFill>
                  <a:prstClr val="black"/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60</a:t>
            </a:fld>
            <a:endParaRPr lang="pl-PL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973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79F64C-8ED9-467D-82FA-380046D34037}" type="slidenum">
              <a:rPr lang="pl-PL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62</a:t>
            </a:fld>
            <a:endParaRPr lang="pl-PL" altLang="pl-PL"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0297938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A8024A-1474-4C06-9651-0ADF2AD4C7D7}" type="slidenum">
              <a:rPr lang="pl-PL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64</a:t>
            </a:fld>
            <a:endParaRPr lang="pl-PL" altLang="pl-PL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41527489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6C2393-97AD-4E80-8568-5639BF90E654}" type="slidenum">
              <a:rPr lang="pl-PL" altLang="pl-PL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65</a:t>
            </a:fld>
            <a:endParaRPr lang="pl-PL" altLang="pl-PL"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11755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3_metka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/>
          <p:cNvSpPr>
            <a:spLocks noGrp="1" noChangeAspect="1"/>
          </p:cNvSpPr>
          <p:nvPr>
            <p:ph type="pic" sz="quarter" idx="12"/>
          </p:nvPr>
        </p:nvSpPr>
        <p:spPr>
          <a:xfrm>
            <a:off x="263525" y="0"/>
            <a:ext cx="8880475" cy="514350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1" name="Prostokąt 10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263172" y="4217908"/>
            <a:ext cx="8637718" cy="477805"/>
          </a:xfrm>
          <a:solidFill>
            <a:schemeClr val="bg1">
              <a:alpha val="65000"/>
            </a:schemeClr>
          </a:solidFill>
        </p:spPr>
        <p:txBody>
          <a:bodyPr wrap="square" lIns="108000" tIns="72000" rIns="108000" bIns="72000" anchor="b" anchorCtr="0">
            <a:spAutoFit/>
          </a:bodyPr>
          <a:lstStyle>
            <a:lvl1pPr marL="0" indent="0" algn="l">
              <a:buFontTx/>
              <a:buNone/>
              <a:defRPr sz="2400">
                <a:latin typeface="+mj-lt"/>
              </a:defRPr>
            </a:lvl1pPr>
            <a:lvl2pPr marL="342900" indent="0" algn="ctr">
              <a:buFontTx/>
              <a:buNone/>
              <a:defRPr sz="2400">
                <a:latin typeface="+mj-lt"/>
              </a:defRPr>
            </a:lvl2pPr>
            <a:lvl3pPr marL="685800" indent="0" algn="ctr">
              <a:buFontTx/>
              <a:buNone/>
              <a:defRPr sz="2400">
                <a:latin typeface="+mj-lt"/>
              </a:defRPr>
            </a:lvl3pPr>
            <a:lvl4pPr marL="1028700" indent="0" algn="ctr">
              <a:buFontTx/>
              <a:buNone/>
              <a:defRPr sz="2400">
                <a:latin typeface="+mj-lt"/>
              </a:defRPr>
            </a:lvl4pPr>
            <a:lvl5pPr marL="1371600" indent="0" algn="ctr">
              <a:buFontTx/>
              <a:buNone/>
              <a:defRPr sz="2400">
                <a:latin typeface="+mj-lt"/>
              </a:defRPr>
            </a:lvl5pPr>
          </a:lstStyle>
          <a:p>
            <a:pPr lvl="0"/>
            <a:r>
              <a:rPr lang="pl-PL" dirty="0"/>
              <a:t>TYTUŁ </a:t>
            </a:r>
          </a:p>
        </p:txBody>
      </p:sp>
    </p:spTree>
    <p:extLst>
      <p:ext uri="{BB962C8B-B14F-4D97-AF65-F5344CB8AC3E}">
        <p14:creationId xmlns:p14="http://schemas.microsoft.com/office/powerpoint/2010/main" val="291821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1" y="849590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26564" y="1061700"/>
            <a:ext cx="5601067" cy="157851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466241" y="2793514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026561" y="2999950"/>
            <a:ext cx="5610020" cy="158418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3026558" y="855265"/>
            <a:ext cx="5601067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026559" y="2793514"/>
            <a:ext cx="561002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7" name="Prostokąt z rogami zaokrąglonymi z jednej strony 26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9" name="Obraz 2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7" name="Obraz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9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40" name="Obraz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41" name="Prostokąt z rogami zaokrąglonymi z jednej strony 4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42" name="Obraz 4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43" name="Obraz 4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8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90868" y="932266"/>
            <a:ext cx="3336757" cy="36454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8" y="1138701"/>
            <a:ext cx="4634840" cy="157851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2" y="932266"/>
            <a:ext cx="463484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6" name="Obraz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7" name="Prostokąt z rogami zaokrąglonymi z jednej strony 26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9" name="Obraz 2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7" name="Obraz 3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9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466725" y="837075"/>
            <a:ext cx="8169275" cy="3603625"/>
          </a:xfrm>
        </p:spPr>
        <p:txBody>
          <a:bodyPr lIns="0" r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900" baseline="0"/>
            </a:lvl1pPr>
            <a:lvl2pPr marL="342900" indent="0">
              <a:lnSpc>
                <a:spcPts val="1200"/>
              </a:lnSpc>
              <a:buFontTx/>
              <a:buNone/>
              <a:defRPr sz="1000"/>
            </a:lvl2pPr>
            <a:lvl3pPr marL="685800" indent="0">
              <a:lnSpc>
                <a:spcPts val="1200"/>
              </a:lnSpc>
              <a:buFontTx/>
              <a:buNone/>
              <a:defRPr sz="1000"/>
            </a:lvl3pPr>
            <a:lvl4pPr marL="1028700" indent="0">
              <a:lnSpc>
                <a:spcPts val="1200"/>
              </a:lnSpc>
              <a:buFontTx/>
              <a:buNone/>
              <a:defRPr sz="1000"/>
            </a:lvl4pPr>
            <a:lvl5pPr marL="1371600" indent="0">
              <a:lnSpc>
                <a:spcPts val="1200"/>
              </a:lnSpc>
              <a:buFontTx/>
              <a:buNone/>
              <a:defRPr sz="1000"/>
            </a:lvl5pPr>
          </a:lstStyle>
          <a:p>
            <a:pPr lvl="0"/>
            <a:r>
              <a:rPr lang="pl-PL" dirty="0"/>
              <a:t>Tu tekst do wklejenia SDFKJ</a:t>
            </a:r>
          </a:p>
          <a:p>
            <a:pPr lvl="0"/>
            <a:r>
              <a:rPr lang="pl-PL" dirty="0"/>
              <a:t>FGKL</a:t>
            </a: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8" name="Obraz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9" name="Prostokąt z rogami zaokrąglonymi z jednej strony 2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0" name="Obraz 2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1" name="Obraz 3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4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4" name="Prostokąt z rogami zaokrąglonymi z jednej strony 13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5" name="Obraz 1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0" name="Prostokąt z rogami zaokrąglonymi z jednej strony 1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20638" y="566146"/>
            <a:ext cx="8215943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7" name="Prostokąt 26"/>
          <p:cNvSpPr/>
          <p:nvPr userDrawn="1"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 userDrawn="1"/>
        </p:nvSpPr>
        <p:spPr>
          <a:xfrm>
            <a:off x="420450" y="28348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/>
              <a:t>CBFC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5056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1" y="835740"/>
            <a:ext cx="8161391" cy="326350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5" name="Prostokąt z rogami zaokrąglonymi z jednej strony 24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6" name="Obraz 2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1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0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1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6" name="Prostokąt 25"/>
          <p:cNvSpPr/>
          <p:nvPr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9" name="Obraz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0" name="Prostokąt z rogami zaokrąglonymi z jednej strony 2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1" name="Obraz 3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2" name="Prostokąt 31"/>
          <p:cNvSpPr/>
          <p:nvPr userDrawn="1"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97058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637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iec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4366131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4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5792788" y="0"/>
            <a:ext cx="3351212" cy="5143500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4" name="Prostokąt 13"/>
          <p:cNvSpPr>
            <a:spLocks noChangeAspect="1"/>
          </p:cNvSpPr>
          <p:nvPr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22" name="Prostokąt 21"/>
          <p:cNvSpPr>
            <a:spLocks noChangeAspect="1"/>
          </p:cNvSpPr>
          <p:nvPr userDrawn="1"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26" name="Prostokąt 25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6224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oni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6818682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14" name="Prostokąt 13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22" name="Prostokąt 21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26" name="Prostokąt 25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487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Koniec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7" name="Prostokąt 6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rostokąt 7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11" name="Prostokąt 10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Prostokąt 13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1379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YTU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639870" y="2288719"/>
            <a:ext cx="8240959" cy="1620208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2800" baseline="0">
                <a:latin typeface="+mj-lt"/>
              </a:defRPr>
            </a:lvl1pPr>
          </a:lstStyle>
          <a:p>
            <a:r>
              <a:rPr lang="pl-PL" dirty="0"/>
              <a:t>Generalna Dyrekcja Ochrony Środowiska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37" y="-1"/>
            <a:ext cx="851953" cy="1021347"/>
          </a:xfrm>
          <a:prstGeom prst="rect">
            <a:avLst/>
          </a:prstGeom>
        </p:spPr>
      </p:pic>
      <p:sp>
        <p:nvSpPr>
          <p:cNvPr id="8" name="Prostokąt 7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37" y="-1"/>
            <a:ext cx="851953" cy="10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40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YTU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>
            <a:spLocks noChangeAspect="1"/>
          </p:cNvSpPr>
          <p:nvPr/>
        </p:nvSpPr>
        <p:spPr>
          <a:xfrm>
            <a:off x="453657" y="0"/>
            <a:ext cx="888531" cy="3185280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6" y="838043"/>
            <a:ext cx="743998" cy="685604"/>
          </a:xfrm>
          <a:prstGeom prst="rect">
            <a:avLst/>
          </a:prstGeom>
        </p:spPr>
      </p:pic>
      <p:sp>
        <p:nvSpPr>
          <p:cNvPr id="12" name="Prostokąt 11"/>
          <p:cNvSpPr>
            <a:spLocks noChangeAspect="1"/>
          </p:cNvSpPr>
          <p:nvPr/>
        </p:nvSpPr>
        <p:spPr>
          <a:xfrm>
            <a:off x="453657" y="4080042"/>
            <a:ext cx="888531" cy="1063458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ytuł 25"/>
          <p:cNvSpPr>
            <a:spLocks noGrp="1" noChangeAspect="1"/>
          </p:cNvSpPr>
          <p:nvPr>
            <p:ph type="title" hasCustomPrompt="1"/>
          </p:nvPr>
        </p:nvSpPr>
        <p:spPr>
          <a:xfrm>
            <a:off x="1641768" y="3069389"/>
            <a:ext cx="6960813" cy="112933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ts val="2600"/>
              </a:lnSpc>
              <a:defRPr sz="2400" kern="1000" cap="small" spc="0" baseline="0">
                <a:latin typeface="+mj-lt"/>
              </a:defRPr>
            </a:lvl1pPr>
          </a:lstStyle>
          <a:p>
            <a:r>
              <a:rPr lang="pl-PL" dirty="0"/>
              <a:t>GENERALNA DYREKCJA</a:t>
            </a:r>
            <a:br>
              <a:rPr lang="pl-PL" dirty="0"/>
            </a:br>
            <a:r>
              <a:rPr lang="pl-PL" dirty="0"/>
              <a:t>OCHRONY ŚRODOWISKA</a:t>
            </a:r>
            <a:endParaRPr lang="en-US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1" y="3235208"/>
            <a:ext cx="391401" cy="794906"/>
          </a:xfrm>
          <a:prstGeom prst="rect">
            <a:avLst/>
          </a:prstGeom>
        </p:spPr>
      </p:pic>
      <p:sp>
        <p:nvSpPr>
          <p:cNvPr id="7" name="Prostokąt 6"/>
          <p:cNvSpPr>
            <a:spLocks noChangeAspect="1"/>
          </p:cNvSpPr>
          <p:nvPr userDrawn="1"/>
        </p:nvSpPr>
        <p:spPr>
          <a:xfrm>
            <a:off x="453657" y="0"/>
            <a:ext cx="888531" cy="3185280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6" y="838043"/>
            <a:ext cx="743998" cy="685604"/>
          </a:xfrm>
          <a:prstGeom prst="rect">
            <a:avLst/>
          </a:prstGeom>
        </p:spPr>
      </p:pic>
      <p:sp>
        <p:nvSpPr>
          <p:cNvPr id="10" name="Prostokąt 9"/>
          <p:cNvSpPr>
            <a:spLocks noChangeAspect="1"/>
          </p:cNvSpPr>
          <p:nvPr userDrawn="1"/>
        </p:nvSpPr>
        <p:spPr>
          <a:xfrm>
            <a:off x="453657" y="4080042"/>
            <a:ext cx="888531" cy="1063458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1" y="3235208"/>
            <a:ext cx="391401" cy="7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56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1620" userDrawn="1">
          <p15:clr>
            <a:srgbClr val="FBAE40"/>
          </p15:clr>
        </p15:guide>
        <p15:guide id="4" pos="281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YTUŁ 3_metka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obrazu 17"/>
          <p:cNvSpPr>
            <a:spLocks noGrp="1"/>
          </p:cNvSpPr>
          <p:nvPr>
            <p:ph type="pic" sz="quarter" idx="12"/>
          </p:nvPr>
        </p:nvSpPr>
        <p:spPr>
          <a:xfrm>
            <a:off x="263525" y="0"/>
            <a:ext cx="8880475" cy="5143500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263172" y="4217908"/>
            <a:ext cx="4405081" cy="477805"/>
          </a:xfrm>
          <a:solidFill>
            <a:schemeClr val="bg1">
              <a:alpha val="65000"/>
            </a:schemeClr>
          </a:solidFill>
        </p:spPr>
        <p:txBody>
          <a:bodyPr wrap="square" lIns="108000" tIns="72000" rIns="108000" bIns="72000" anchor="b" anchorCtr="0">
            <a:spAutoFit/>
          </a:bodyPr>
          <a:lstStyle>
            <a:lvl1pPr marL="0" indent="0" algn="l">
              <a:buFontTx/>
              <a:buNone/>
              <a:defRPr sz="2400">
                <a:latin typeface="+mj-lt"/>
              </a:defRPr>
            </a:lvl1pPr>
            <a:lvl2pPr marL="342900" indent="0" algn="ctr">
              <a:buFontTx/>
              <a:buNone/>
              <a:defRPr sz="2400">
                <a:latin typeface="+mj-lt"/>
              </a:defRPr>
            </a:lvl2pPr>
            <a:lvl3pPr marL="685800" indent="0" algn="ctr">
              <a:buFontTx/>
              <a:buNone/>
              <a:defRPr sz="2400">
                <a:latin typeface="+mj-lt"/>
              </a:defRPr>
            </a:lvl3pPr>
            <a:lvl4pPr marL="1028700" indent="0" algn="ctr">
              <a:buFontTx/>
              <a:buNone/>
              <a:defRPr sz="2400">
                <a:latin typeface="+mj-lt"/>
              </a:defRPr>
            </a:lvl4pPr>
            <a:lvl5pPr marL="1371600" indent="0" algn="ctr">
              <a:buFontTx/>
              <a:buNone/>
              <a:defRPr sz="2400">
                <a:latin typeface="+mj-lt"/>
              </a:defRPr>
            </a:lvl5pPr>
          </a:lstStyle>
          <a:p>
            <a:pPr lvl="0"/>
            <a:r>
              <a:rPr lang="pl-PL" dirty="0"/>
              <a:t>TYTUŁ </a:t>
            </a:r>
          </a:p>
        </p:txBody>
      </p:sp>
      <p:sp>
        <p:nvSpPr>
          <p:cNvPr id="21" name="Symbol zastępczy obrazu 20"/>
          <p:cNvSpPr>
            <a:spLocks noGrp="1"/>
          </p:cNvSpPr>
          <p:nvPr>
            <p:ph type="pic" sz="quarter" idx="13"/>
          </p:nvPr>
        </p:nvSpPr>
        <p:spPr>
          <a:xfrm>
            <a:off x="8048402" y="0"/>
            <a:ext cx="852488" cy="102076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none"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9" name="Prostokąt 8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53797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YTUŁ_foto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5339" y="2886218"/>
            <a:ext cx="132231" cy="250969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quarter" idx="11" hasCustomPrompt="1"/>
          </p:nvPr>
        </p:nvSpPr>
        <p:spPr>
          <a:xfrm>
            <a:off x="413251" y="3291318"/>
            <a:ext cx="8207375" cy="993135"/>
          </a:xfrm>
        </p:spPr>
        <p:txBody>
          <a:bodyPr>
            <a:norm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FontTx/>
              <a:buNone/>
              <a:defRPr lang="en-US" sz="2800" baseline="0" dirty="0">
                <a:latin typeface="+mj-lt"/>
              </a:defRPr>
            </a:lvl1pPr>
          </a:lstStyle>
          <a:p>
            <a:pPr algn="ctr"/>
            <a:r>
              <a:rPr lang="pl-PL" dirty="0">
                <a:latin typeface="+mn-lt"/>
              </a:rPr>
              <a:t>Generalna Dyrekcja</a:t>
            </a:r>
          </a:p>
          <a:p>
            <a:pPr algn="ctr"/>
            <a:r>
              <a:rPr lang="pl-PL" dirty="0">
                <a:latin typeface="+mn-lt"/>
              </a:rPr>
              <a:t>Ochrony Środowiska</a:t>
            </a:r>
            <a:endParaRPr lang="en-US" dirty="0">
              <a:latin typeface="+mn-lt"/>
            </a:endParaRPr>
          </a:p>
        </p:txBody>
      </p:sp>
      <p:sp>
        <p:nvSpPr>
          <p:cNvPr id="6" name="Symbol zastępczy obrazu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2732088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6" name="Prostokąt z rogami zaokrąglonymi z jednej strony 15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7" name="Obraz 16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5339" y="2886218"/>
            <a:ext cx="132231" cy="2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64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5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7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6406441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3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406438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3436328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436326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1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436324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6406429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9" name="Prostokąt 28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8" name="Obraz 3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9" name="Prostokąt z rogami zaokrąglonymi z jednej strony 3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40" name="Obraz 3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41" name="Obraz 4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96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1" y="849590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26564" y="1061700"/>
            <a:ext cx="5601067" cy="157851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466241" y="2793514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026561" y="2999950"/>
            <a:ext cx="5610020" cy="158418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3026558" y="855265"/>
            <a:ext cx="5601067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026559" y="2793514"/>
            <a:ext cx="561002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8" name="Prostokąt 17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1" name="Obraz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7" name="Prostokąt z rogami zaokrąglonymi z jednej strony 26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9" name="Obraz 2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7" name="Obraz 3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49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90868" y="932266"/>
            <a:ext cx="3336757" cy="36454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8" y="1138701"/>
            <a:ext cx="4634840" cy="157851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2" y="932266"/>
            <a:ext cx="463484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4" name="Prostokąt 13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70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4" name="Prostokąt 13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15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466725" y="957263"/>
            <a:ext cx="8169275" cy="3603625"/>
          </a:xfrm>
        </p:spPr>
        <p:txBody>
          <a:bodyPr lIns="0" r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900" baseline="0"/>
            </a:lvl1pPr>
            <a:lvl2pPr marL="342900" indent="0">
              <a:lnSpc>
                <a:spcPts val="1200"/>
              </a:lnSpc>
              <a:buFontTx/>
              <a:buNone/>
              <a:defRPr sz="1000"/>
            </a:lvl2pPr>
            <a:lvl3pPr marL="685800" indent="0">
              <a:lnSpc>
                <a:spcPts val="1200"/>
              </a:lnSpc>
              <a:buFontTx/>
              <a:buNone/>
              <a:defRPr sz="1000"/>
            </a:lvl3pPr>
            <a:lvl4pPr marL="1028700" indent="0">
              <a:lnSpc>
                <a:spcPts val="1200"/>
              </a:lnSpc>
              <a:buFontTx/>
              <a:buNone/>
              <a:defRPr sz="1000"/>
            </a:lvl4pPr>
            <a:lvl5pPr marL="1371600" indent="0">
              <a:lnSpc>
                <a:spcPts val="1200"/>
              </a:lnSpc>
              <a:buFontTx/>
              <a:buNone/>
              <a:defRPr sz="1000"/>
            </a:lvl5pPr>
          </a:lstStyle>
          <a:p>
            <a:pPr lvl="0"/>
            <a:r>
              <a:rPr lang="pl-PL" dirty="0"/>
              <a:t>Tu tekst do wklejenia SDFKJ</a:t>
            </a:r>
          </a:p>
          <a:p>
            <a:pPr lvl="0"/>
            <a:r>
              <a:rPr lang="pl-PL" dirty="0"/>
              <a:t>FGKL</a:t>
            </a:r>
          </a:p>
        </p:txBody>
      </p:sp>
      <p:sp>
        <p:nvSpPr>
          <p:cNvPr id="14" name="Prostokąt 13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70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9" name="Prostokąt 8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4" name="Prostokąt z rogami zaokrąglonymi z jednej strony 13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5" name="Obraz 14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15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0" name="Prostokąt z rogami zaokrąglonymi z jednej strony 1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20688" y="29427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20638" y="566146"/>
            <a:ext cx="8215943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5" name="Prostokąt 14"/>
          <p:cNvSpPr/>
          <p:nvPr userDrawn="1"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6" name="Prostokąt 15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9" name="Obraz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6" name="Title 1"/>
          <p:cNvSpPr txBox="1">
            <a:spLocks/>
          </p:cNvSpPr>
          <p:nvPr userDrawn="1"/>
        </p:nvSpPr>
        <p:spPr>
          <a:xfrm>
            <a:off x="420688" y="29427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595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ł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1" name="Prostokąt 20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5" name="Prostokąt z rogami zaokrąglonymi z jednej strony 24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6" name="Obraz 25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64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ł i 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0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6" name="Prostokąt 15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6" name="Prostokąt 25"/>
          <p:cNvSpPr/>
          <p:nvPr userDrawn="1"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598752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024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oniec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4366131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4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5792788" y="0"/>
            <a:ext cx="3351212" cy="5143500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4" name="Prostokąt 13"/>
          <p:cNvSpPr>
            <a:spLocks noChangeAspect="1"/>
          </p:cNvSpPr>
          <p:nvPr userDrawn="1"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4930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Koni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6818682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14" name="Prostokąt 13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32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Koniec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7" name="Prostokąt 6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rostokąt 7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1593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639870" y="2288719"/>
            <a:ext cx="8240959" cy="1620208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2800" baseline="0">
                <a:latin typeface="+mj-lt"/>
              </a:defRPr>
            </a:lvl1pPr>
          </a:lstStyle>
          <a:p>
            <a:r>
              <a:rPr lang="pl-PL" dirty="0"/>
              <a:t>Generalna Dyrekcja Ochrony Środowiska</a:t>
            </a:r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37" y="-1"/>
            <a:ext cx="851953" cy="10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877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>
            <a:spLocks noChangeAspect="1"/>
          </p:cNvSpPr>
          <p:nvPr userDrawn="1"/>
        </p:nvSpPr>
        <p:spPr>
          <a:xfrm>
            <a:off x="453657" y="0"/>
            <a:ext cx="888531" cy="3185280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6" y="838043"/>
            <a:ext cx="743998" cy="685604"/>
          </a:xfrm>
          <a:prstGeom prst="rect">
            <a:avLst/>
          </a:prstGeom>
        </p:spPr>
      </p:pic>
      <p:sp>
        <p:nvSpPr>
          <p:cNvPr id="12" name="Prostokąt 11"/>
          <p:cNvSpPr>
            <a:spLocks noChangeAspect="1"/>
          </p:cNvSpPr>
          <p:nvPr userDrawn="1"/>
        </p:nvSpPr>
        <p:spPr>
          <a:xfrm>
            <a:off x="453657" y="4080042"/>
            <a:ext cx="888531" cy="1063458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ytuł 25"/>
          <p:cNvSpPr>
            <a:spLocks noGrp="1" noChangeAspect="1"/>
          </p:cNvSpPr>
          <p:nvPr>
            <p:ph type="title" hasCustomPrompt="1"/>
          </p:nvPr>
        </p:nvSpPr>
        <p:spPr>
          <a:xfrm>
            <a:off x="1641768" y="3069389"/>
            <a:ext cx="6960813" cy="112933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ts val="2600"/>
              </a:lnSpc>
              <a:defRPr sz="2400" kern="1000" cap="small" spc="0" baseline="0">
                <a:latin typeface="+mj-lt"/>
              </a:defRPr>
            </a:lvl1pPr>
          </a:lstStyle>
          <a:p>
            <a:r>
              <a:rPr lang="pl-PL" dirty="0"/>
              <a:t>GENERALNA DYREKCJA</a:t>
            </a:r>
            <a:br>
              <a:rPr lang="pl-PL" dirty="0"/>
            </a:br>
            <a:r>
              <a:rPr lang="pl-PL" dirty="0"/>
              <a:t>OCHRONY ŚRODOWISKA</a:t>
            </a:r>
            <a:endParaRPr lang="en-US" dirty="0"/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1" y="3235208"/>
            <a:ext cx="391401" cy="7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94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1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3_metka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obrazu 17"/>
          <p:cNvSpPr>
            <a:spLocks noGrp="1"/>
          </p:cNvSpPr>
          <p:nvPr>
            <p:ph type="pic" sz="quarter" idx="12"/>
          </p:nvPr>
        </p:nvSpPr>
        <p:spPr>
          <a:xfrm>
            <a:off x="263525" y="0"/>
            <a:ext cx="8880475" cy="5143500"/>
          </a:xfrm>
        </p:spPr>
        <p:txBody>
          <a:bodyPr/>
          <a:lstStyle/>
          <a:p>
            <a:endParaRPr lang="pl-PL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7" name="Prostokąt 6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263172" y="4217908"/>
            <a:ext cx="4405081" cy="477805"/>
          </a:xfrm>
          <a:solidFill>
            <a:schemeClr val="bg1">
              <a:alpha val="65000"/>
            </a:schemeClr>
          </a:solidFill>
        </p:spPr>
        <p:txBody>
          <a:bodyPr wrap="square" lIns="108000" tIns="72000" rIns="108000" bIns="72000" anchor="b" anchorCtr="0">
            <a:spAutoFit/>
          </a:bodyPr>
          <a:lstStyle>
            <a:lvl1pPr marL="0" indent="0" algn="l">
              <a:buFontTx/>
              <a:buNone/>
              <a:defRPr sz="2400">
                <a:latin typeface="+mj-lt"/>
              </a:defRPr>
            </a:lvl1pPr>
            <a:lvl2pPr marL="342900" indent="0" algn="ctr">
              <a:buFontTx/>
              <a:buNone/>
              <a:defRPr sz="2400">
                <a:latin typeface="+mj-lt"/>
              </a:defRPr>
            </a:lvl2pPr>
            <a:lvl3pPr marL="685800" indent="0" algn="ctr">
              <a:buFontTx/>
              <a:buNone/>
              <a:defRPr sz="2400">
                <a:latin typeface="+mj-lt"/>
              </a:defRPr>
            </a:lvl3pPr>
            <a:lvl4pPr marL="1028700" indent="0" algn="ctr">
              <a:buFontTx/>
              <a:buNone/>
              <a:defRPr sz="2400">
                <a:latin typeface="+mj-lt"/>
              </a:defRPr>
            </a:lvl4pPr>
            <a:lvl5pPr marL="1371600" indent="0" algn="ctr">
              <a:buFontTx/>
              <a:buNone/>
              <a:defRPr sz="2400">
                <a:latin typeface="+mj-lt"/>
              </a:defRPr>
            </a:lvl5pPr>
          </a:lstStyle>
          <a:p>
            <a:pPr lvl="0"/>
            <a:r>
              <a:rPr lang="pl-PL" dirty="0"/>
              <a:t>TYTUŁ </a:t>
            </a:r>
          </a:p>
        </p:txBody>
      </p:sp>
      <p:sp>
        <p:nvSpPr>
          <p:cNvPr id="21" name="Symbol zastępczy obrazu 20"/>
          <p:cNvSpPr>
            <a:spLocks noGrp="1"/>
          </p:cNvSpPr>
          <p:nvPr>
            <p:ph type="pic" sz="quarter" idx="13"/>
          </p:nvPr>
        </p:nvSpPr>
        <p:spPr>
          <a:xfrm>
            <a:off x="8048402" y="0"/>
            <a:ext cx="852488" cy="102076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none"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250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_foto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5339" y="2886218"/>
            <a:ext cx="132231" cy="250969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quarter" idx="11" hasCustomPrompt="1"/>
          </p:nvPr>
        </p:nvSpPr>
        <p:spPr>
          <a:xfrm>
            <a:off x="413251" y="3291318"/>
            <a:ext cx="8207375" cy="993135"/>
          </a:xfrm>
        </p:spPr>
        <p:txBody>
          <a:bodyPr>
            <a:norm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FontTx/>
              <a:buNone/>
              <a:defRPr lang="en-US" sz="2800" baseline="0" dirty="0">
                <a:latin typeface="+mj-lt"/>
              </a:defRPr>
            </a:lvl1pPr>
          </a:lstStyle>
          <a:p>
            <a:pPr algn="ctr"/>
            <a:r>
              <a:rPr lang="pl-PL" dirty="0">
                <a:latin typeface="+mn-lt"/>
              </a:rPr>
              <a:t>Generalna Dyrekcja</a:t>
            </a:r>
          </a:p>
          <a:p>
            <a:pPr algn="ctr"/>
            <a:r>
              <a:rPr lang="pl-PL" dirty="0">
                <a:latin typeface="+mn-lt"/>
              </a:rPr>
              <a:t>Ochrony Środowiska</a:t>
            </a:r>
            <a:endParaRPr lang="en-US" dirty="0">
              <a:latin typeface="+mn-lt"/>
            </a:endParaRPr>
          </a:p>
        </p:txBody>
      </p:sp>
      <p:sp>
        <p:nvSpPr>
          <p:cNvPr id="6" name="Symbol zastępczy obrazu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2732088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4176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5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7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6406441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3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406438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3436328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436326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1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436324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6406429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42221080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1" y="849590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26564" y="1061700"/>
            <a:ext cx="5601067" cy="157851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466241" y="2793514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026561" y="2999950"/>
            <a:ext cx="5610020" cy="158418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3026558" y="855265"/>
            <a:ext cx="5601067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026559" y="2793514"/>
            <a:ext cx="561002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32708035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90868" y="932266"/>
            <a:ext cx="3336757" cy="36454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8" y="1138701"/>
            <a:ext cx="4634840" cy="157851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2" y="932266"/>
            <a:ext cx="463484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2155851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29448320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>
                <a:latin typeface="+mn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466725" y="957263"/>
            <a:ext cx="8169275" cy="3603625"/>
          </a:xfrm>
        </p:spPr>
        <p:txBody>
          <a:bodyPr lIns="0" r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900" baseline="0"/>
            </a:lvl1pPr>
            <a:lvl2pPr marL="342900" indent="0">
              <a:lnSpc>
                <a:spcPts val="1200"/>
              </a:lnSpc>
              <a:buFontTx/>
              <a:buNone/>
              <a:defRPr sz="1000"/>
            </a:lvl2pPr>
            <a:lvl3pPr marL="685800" indent="0">
              <a:lnSpc>
                <a:spcPts val="1200"/>
              </a:lnSpc>
              <a:buFontTx/>
              <a:buNone/>
              <a:defRPr sz="1000"/>
            </a:lvl3pPr>
            <a:lvl4pPr marL="1028700" indent="0">
              <a:lnSpc>
                <a:spcPts val="1200"/>
              </a:lnSpc>
              <a:buFontTx/>
              <a:buNone/>
              <a:defRPr sz="1000"/>
            </a:lvl4pPr>
            <a:lvl5pPr marL="1371600" indent="0">
              <a:lnSpc>
                <a:spcPts val="1200"/>
              </a:lnSpc>
              <a:buFontTx/>
              <a:buNone/>
              <a:defRPr sz="1000"/>
            </a:lvl5pPr>
          </a:lstStyle>
          <a:p>
            <a:pPr lvl="0"/>
            <a:r>
              <a:rPr lang="pl-PL" dirty="0"/>
              <a:t>Tu tekst do wklejenia SDFKJ</a:t>
            </a:r>
          </a:p>
          <a:p>
            <a:pPr lvl="0"/>
            <a:r>
              <a:rPr lang="pl-PL" dirty="0"/>
              <a:t>FGKL</a:t>
            </a:r>
          </a:p>
        </p:txBody>
      </p:sp>
    </p:spTree>
    <p:extLst>
      <p:ext uri="{BB962C8B-B14F-4D97-AF65-F5344CB8AC3E}">
        <p14:creationId xmlns:p14="http://schemas.microsoft.com/office/powerpoint/2010/main" val="2789648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1446960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 userDrawn="1"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0" name="Prostokąt z rogami zaokrąglonymi z jednej strony 1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420688" y="29427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20638" y="566146"/>
            <a:ext cx="8215943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3447564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2947569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1" name="Prostokąt 10"/>
          <p:cNvSpPr/>
          <p:nvPr userDrawn="1"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0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30257179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123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iec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 userDrawn="1"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4366131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4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5792788" y="0"/>
            <a:ext cx="3351212" cy="5143500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96437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oni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6818682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54648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oniec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rostokąt 11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42949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A64F287-EE83-4DBC-8586-B53C2CD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2DDFB-8633-484E-8DD3-BDFF3481EAEE}" type="datetimeFigureOut">
              <a:rPr lang="pl-PL"/>
              <a:pPr>
                <a:defRPr/>
              </a:pPr>
              <a:t>11.09.2026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A42FF79-F6E1-4B19-80E1-EA95D845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034E4E-067C-470D-AEF7-9636757E7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DDBB2-DE22-4975-A731-9812A79E7F8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899243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AEAEF-C350-4A59-A0AD-299DA04AAAD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347566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Tytuł i tekst nad zawartości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685800" y="1485900"/>
            <a:ext cx="7772400" cy="14859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85800" y="3086100"/>
            <a:ext cx="7772400" cy="14859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67698-35B8-46B2-9E5D-5FBBD8611A1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28448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8A46B5-4125-4134-AEA2-0AF75002D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19C8B-7A1E-4D7B-978B-090D7557A892}" type="datetimeFigureOut">
              <a:rPr lang="pl-PL"/>
              <a:pPr>
                <a:defRPr/>
              </a:pPr>
              <a:t>11.09.2026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0C3009-5908-4BB6-A5C2-0E090BBB8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7636B27-F0D6-4157-8B87-79DE4869D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F306-4A1C-45A0-976D-178E641EAFB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8759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C764DE79-268F-4C1A-8933-263129D2AF90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9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3" r:id="rId2"/>
    <p:sldLayoutId id="2147483734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693" r:id="rId30"/>
    <p:sldLayoutId id="2147483694" r:id="rId31"/>
    <p:sldLayoutId id="2147483705" r:id="rId32"/>
    <p:sldLayoutId id="2147483695" r:id="rId33"/>
    <p:sldLayoutId id="2147483698" r:id="rId34"/>
    <p:sldLayoutId id="2147483701" r:id="rId35"/>
    <p:sldLayoutId id="2147483704" r:id="rId36"/>
    <p:sldLayoutId id="2147483699" r:id="rId37"/>
    <p:sldLayoutId id="2147483706" r:id="rId38"/>
    <p:sldLayoutId id="2147483703" r:id="rId39"/>
    <p:sldLayoutId id="2147483680" r:id="rId40"/>
    <p:sldLayoutId id="2147483662" r:id="rId41"/>
    <p:sldLayoutId id="2147483700" r:id="rId42"/>
    <p:sldLayoutId id="2147483678" r:id="rId43"/>
    <p:sldLayoutId id="2147483702" r:id="rId44"/>
    <p:sldLayoutId id="2147483707" r:id="rId45"/>
    <p:sldLayoutId id="2147483708" r:id="rId46"/>
    <p:sldLayoutId id="2147483762" r:id="rId47"/>
    <p:sldLayoutId id="2147483763" r:id="rId48"/>
    <p:sldLayoutId id="2147483764" r:id="rId49"/>
    <p:sldLayoutId id="2147483765" r:id="rId5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1620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pos="56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://www.iop.krakow.pl/ia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9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wmf"/><Relationship Id="rId4" Type="http://schemas.openxmlformats.org/officeDocument/2006/relationships/image" Target="../media/image3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hyperlink" Target="http://www.google.com/url?sa=i&amp;rct=j&amp;q=&amp;esrc=s&amp;frm=1&amp;source=images&amp;cd=&amp;cad=rja&amp;docid=TYQtjeppjWcGBM&amp;tbnid=NxKjXDifIc6MHM:&amp;ved=0CAUQjRw&amp;url=http://www.tvr24.pl/wiadomosc-Dobra_jakosc_w_dobrej_cenie-19.html&amp;ei=XvhkUv6cIorWtAahxoHgBw&amp;bvm=bv.54934254,d.Yms&amp;psig=AFQjCNGVFcAVSO6-wT_NYf56dy3FQTRfqw&amp;ust=1382435239544600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TYQtjeppjWcGBM&amp;tbnid=NxKjXDifIc6MHM:&amp;ved=0CAUQjRw&amp;url=http://www.tvr24.pl/wiadomosc-Dobra_jakosc_w_dobrej_cenie-19.html&amp;ei=XvhkUv6cIorWtAahxoHgBw&amp;bvm=bv.54934254,d.Yms&amp;psig=AFQjCNGVFcAVSO6-wT_NYf56dy3FQTRfqw&amp;ust=1382435239544600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45.pn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60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9.png"/><Relationship Id="rId7" Type="http://schemas.openxmlformats.org/officeDocument/2006/relationships/hyperlink" Target="http://www.google.com/url?sa=i&amp;rct=j&amp;q=&amp;esrc=s&amp;frm=1&amp;source=images&amp;cd=&amp;cad=rja&amp;docid=8bKV5kLCBxcggM&amp;tbnid=a3iN5tAYRUZywM:&amp;ved=0CAUQjRw&amp;url=http://www.e-ogrody.pl/Ogrody/56,113408,12442561,Dab_czerwony__Quercus_rubra_,,6.html&amp;ei=iS9lUvKLMcLetAbfxYGYAg&amp;bvm=bv.54934254,d.Yms&amp;psig=AFQjCNEEBiWrzGnJ-1EMRP23QDunbuuBWg&amp;ust=138244941095404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84.png"/><Relationship Id="rId5" Type="http://schemas.openxmlformats.org/officeDocument/2006/relationships/image" Target="../media/image82.png"/><Relationship Id="rId4" Type="http://schemas.openxmlformats.org/officeDocument/2006/relationships/image" Target="../media/image8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84.png"/><Relationship Id="rId5" Type="http://schemas.openxmlformats.org/officeDocument/2006/relationships/image" Target="../media/image82.png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87.png"/><Relationship Id="rId4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0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9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8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9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6.png"/><Relationship Id="rId5" Type="http://schemas.openxmlformats.org/officeDocument/2006/relationships/hyperlink" Target="http://www.cbd.int/" TargetMode="External"/><Relationship Id="rId4" Type="http://schemas.openxmlformats.org/officeDocument/2006/relationships/image" Target="../media/image9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.int/bernconvention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96.png"/><Relationship Id="rId4" Type="http://schemas.openxmlformats.org/officeDocument/2006/relationships/image" Target="../media/image9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00.png"/><Relationship Id="rId4" Type="http://schemas.openxmlformats.org/officeDocument/2006/relationships/image" Target="../media/image9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mailto:Izabela.Sachajdakiewicz@barszcz.edu.p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microsoft.com/office/2007/relationships/hdphoto" Target="../media/hdphoto1.wdp"/><Relationship Id="rId4" Type="http://schemas.openxmlformats.org/officeDocument/2006/relationships/image" Target="../media/image102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23C9F9-DEC8-A656-0EA7-2AEABDC18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F20CDCAC-931D-97BD-7BB6-F0F9424E909A}"/>
              </a:ext>
            </a:extLst>
          </p:cNvPr>
          <p:cNvSpPr txBox="1"/>
          <p:nvPr/>
        </p:nvSpPr>
        <p:spPr>
          <a:xfrm>
            <a:off x="544588" y="1948748"/>
            <a:ext cx="8054823" cy="17521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pl-PL" sz="1400" spc="-1" dirty="0">
                <a:solidFill>
                  <a:srgbClr val="000000"/>
                </a:solidFill>
                <a:latin typeface="Arial"/>
              </a:rPr>
              <a:t>Współfinansowano w ramach projektu nr FENX.01.05-IW.01-0102/24 </a:t>
            </a:r>
            <a:br>
              <a:rPr lang="pl-PL" sz="1400" spc="-1" dirty="0">
                <a:solidFill>
                  <a:srgbClr val="000000"/>
                </a:solidFill>
                <a:latin typeface="Arial"/>
              </a:rPr>
            </a:br>
            <a:r>
              <a:rPr lang="pl-PL" sz="1400" spc="-1" dirty="0">
                <a:solidFill>
                  <a:srgbClr val="000000"/>
                </a:solidFill>
                <a:latin typeface="Arial"/>
              </a:rPr>
              <a:t>pn. </a:t>
            </a:r>
            <a:r>
              <a:rPr lang="pl-PL" sz="1400" b="1" spc="-1" dirty="0">
                <a:solidFill>
                  <a:srgbClr val="000000"/>
                </a:solidFill>
                <a:latin typeface="Arial"/>
              </a:rPr>
              <a:t>Wdrażanie Planu działań dla priorytetowych dróg przenoszenia inwazyjnych gatunków obcych ze środków Unii Europejskiej w ramach programu Fundusze Europejskie na Infrastrukturę, Klimat, Środowisko 2021-2027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</a:rPr>
              <a:t>.</a:t>
            </a:r>
            <a:endParaRPr lang="pl-PL" sz="1400" b="1" strike="noStrike" spc="-1" dirty="0">
              <a:latin typeface="Arial"/>
            </a:endParaRPr>
          </a:p>
        </p:txBody>
      </p:sp>
      <p:pic>
        <p:nvPicPr>
          <p:cNvPr id="4" name="Obraz 3" descr="Logotypy funduszy europejskich, Rzeczypospolitej Polskiej oraz Unii Europejskiej przedstawione w poziomym układzie. Grafika symbolizuje współfinansowanie projektów infrastrukturalnych, klimatycznych i środowiskowych przez te instytucje.&#10;">
            <a:extLst>
              <a:ext uri="{FF2B5EF4-FFF2-40B4-BE49-F238E27FC236}">
                <a16:creationId xmlns:a16="http://schemas.microsoft.com/office/drawing/2014/main" id="{07FED6A0-06B5-8BB1-0772-2DCE4578F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17" y="3700868"/>
            <a:ext cx="8477573" cy="98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42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24" y="0"/>
            <a:ext cx="851466" cy="1020763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FE938E0-B10D-6ED3-C2AC-D6D587B907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4202" y="2213028"/>
            <a:ext cx="7916688" cy="2810751"/>
          </a:xfrm>
        </p:spPr>
        <p:txBody>
          <a:bodyPr/>
          <a:lstStyle/>
          <a:p>
            <a:r>
              <a:rPr lang="pl-PL" b="1" dirty="0"/>
              <a:t>Problematyka występowania IGO</a:t>
            </a:r>
          </a:p>
          <a:p>
            <a:r>
              <a:rPr lang="pl-PL" sz="2000" b="1" i="1" dirty="0"/>
              <a:t>z uwzględnieniem biologii i cech charakteryzujących IGO </a:t>
            </a:r>
          </a:p>
          <a:p>
            <a:endParaRPr lang="pl-PL" dirty="0"/>
          </a:p>
          <a:p>
            <a:r>
              <a:rPr lang="pl-PL" sz="1600" i="1" dirty="0"/>
              <a:t>– Wojciech Solarz, Rafał Maciaszek, Karolina Mazurska, </a:t>
            </a:r>
            <a:br>
              <a:rPr lang="pl-PL" sz="1600" i="1" dirty="0"/>
            </a:br>
            <a:r>
              <a:rPr lang="pl-PL" sz="1600" i="1" dirty="0"/>
              <a:t>Izabela Sachajdakiewicz, Tomasz Mroczkowski, Barbara Tokarska-Guzik, </a:t>
            </a:r>
            <a:br>
              <a:rPr lang="pl-PL" sz="1600" i="1" dirty="0"/>
            </a:br>
            <a:endParaRPr lang="pl-PL" sz="1600" i="1" dirty="0"/>
          </a:p>
          <a:p>
            <a:endParaRPr lang="pl-PL" sz="1600" i="1" dirty="0"/>
          </a:p>
          <a:p>
            <a:r>
              <a:rPr lang="pl-PL" sz="1600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08034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067" y="896150"/>
            <a:ext cx="5940660" cy="37804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</a:rPr>
              <a:t>IGO </a:t>
            </a:r>
            <a:r>
              <a:rPr lang="en-AE" sz="1800" b="1" dirty="0">
                <a:solidFill>
                  <a:schemeClr val="tx1"/>
                </a:solidFill>
              </a:rPr>
              <a:t>–</a:t>
            </a:r>
            <a:r>
              <a:rPr lang="pl-PL" sz="1800" b="1" dirty="0">
                <a:solidFill>
                  <a:schemeClr val="tx1"/>
                </a:solidFill>
              </a:rPr>
              <a:t> co to takiego	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1625066" y="1374703"/>
            <a:ext cx="638162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  <a:latin typeface="+mj-lt"/>
              </a:rPr>
              <a:t>Skąd się biorą IGO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1625067" y="1877260"/>
            <a:ext cx="675075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1625067" y="2439822"/>
            <a:ext cx="594066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kala problemu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1616500" y="2968631"/>
            <a:ext cx="606006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1633982" y="3497440"/>
            <a:ext cx="594066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Zmiany klimatu a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1616500" y="3983494"/>
            <a:ext cx="594066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Plan prezentacji</a:t>
            </a:r>
          </a:p>
        </p:txBody>
      </p:sp>
    </p:spTree>
    <p:extLst>
      <p:ext uri="{BB962C8B-B14F-4D97-AF65-F5344CB8AC3E}">
        <p14:creationId xmlns:p14="http://schemas.microsoft.com/office/powerpoint/2010/main" val="307154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lustracja science fiction przedstawia metaliczny latający spodek stojący na spękanej, suchej równinie podczas burzy. Obok statku stoi smukły szarozielony kosmita o dużych czarnych oczach, a w tle widoczne są błyskawice, ciemne chmury i odległy horyzont.&#10;&#10;Zawartość wygenerowana przez AI może być niepoprawna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014" y="789552"/>
            <a:ext cx="3510390" cy="351039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6" y="141481"/>
            <a:ext cx="2249987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</p:spTree>
    <p:extLst>
      <p:ext uri="{BB962C8B-B14F-4D97-AF65-F5344CB8AC3E}">
        <p14:creationId xmlns:p14="http://schemas.microsoft.com/office/powerpoint/2010/main" val="3600175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3707" y="141481"/>
            <a:ext cx="2139004" cy="648071"/>
          </a:xfrm>
        </p:spPr>
        <p:txBody>
          <a:bodyPr/>
          <a:lstStyle/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  <p:pic>
        <p:nvPicPr>
          <p:cNvPr id="6" name="Obraz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493" y="1221462"/>
            <a:ext cx="5591432" cy="351039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2373087" y="512022"/>
            <a:ext cx="524024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pl-PL" sz="1500" b="1" dirty="0">
                <a:latin typeface="+mn-lt"/>
              </a:rPr>
              <a:t>Do określenia tej grupy gatunków używa się wielu terminów…</a:t>
            </a:r>
          </a:p>
        </p:txBody>
      </p:sp>
    </p:spTree>
    <p:extLst>
      <p:ext uri="{BB962C8B-B14F-4D97-AF65-F5344CB8AC3E}">
        <p14:creationId xmlns:p14="http://schemas.microsoft.com/office/powerpoint/2010/main" val="303315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5753" y="735547"/>
            <a:ext cx="68955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Ustawa z dnia 11 sierpnia 2021 r. o gatunkach obcych, Art. 2. 5)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Gatunek Obcy – gatunek obcy w rozumieniu art. 3 pkt 1 rozporządzenia nr 1143/2014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33627" y="2527921"/>
            <a:ext cx="707982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charset="0"/>
              </a:rPr>
              <a:t>Art. 3 pkt 1  rozporządzenia nr 1143/2014: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Gatunek obcy oznacza każdego żywego osobnika gatunku, podgatunku lub niższego taksonu zwierząt, roślin, grzybów lub drobnoustrojów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wprowadzonego </a:t>
            </a:r>
            <a:r>
              <a:rPr lang="pl-PL" sz="1500" b="1" dirty="0">
                <a:cs typeface="Arial" charset="0"/>
              </a:rPr>
              <a:t>poza jego naturalny zasięg </a:t>
            </a:r>
          </a:p>
        </p:txBody>
      </p:sp>
      <p:sp>
        <p:nvSpPr>
          <p:cNvPr id="7" name="Strzałka w dół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65814" y="1408472"/>
            <a:ext cx="139070" cy="10681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33627" y="3508544"/>
            <a:ext cx="657100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wprowadzenie </a:t>
            </a:r>
            <a:r>
              <a:rPr lang="pl-PL" sz="1500" b="1" dirty="0">
                <a:cs typeface="Arial" charset="0"/>
              </a:rPr>
              <a:t>oznacza przemieszczenie gatunku poza jego naturalny zasięg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na skutek interwencji człowieka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433627" y="4141647"/>
            <a:ext cx="556261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wprowadzenie = introdukcja</a:t>
            </a:r>
            <a:endParaRPr lang="pl-PL" sz="1500" b="1" dirty="0">
              <a:cs typeface="Arial" charset="0"/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/>
              <a:t> IGO </a:t>
            </a:r>
            <a:r>
              <a:rPr lang="pl-PL" sz="1800" b="1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/>
              <a:t>co to takiego</a:t>
            </a:r>
            <a:endParaRPr 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418555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92103" y="949184"/>
            <a:ext cx="669325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charset="0"/>
              </a:rPr>
              <a:t>Definicja w wersji uproszczonej:</a:t>
            </a:r>
          </a:p>
          <a:p>
            <a:pPr>
              <a:defRPr/>
            </a:pPr>
            <a:endParaRPr lang="pl-PL" sz="1500" b="1" dirty="0">
              <a:cs typeface="Arial" charset="0"/>
            </a:endParaRPr>
          </a:p>
          <a:p>
            <a:pPr>
              <a:defRPr/>
            </a:pPr>
            <a:r>
              <a:rPr lang="pl-PL" sz="1500" b="1" dirty="0">
                <a:cs typeface="Arial" charset="0"/>
              </a:rPr>
              <a:t>Gatunek obcy to gatunek, który został wprowadzony przez człowieka  na nowy obszar, na którym nigdy wcześniej nie występował.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</p:spTree>
    <p:extLst>
      <p:ext uri="{BB962C8B-B14F-4D97-AF65-F5344CB8AC3E}">
        <p14:creationId xmlns:p14="http://schemas.microsoft.com/office/powerpoint/2010/main" val="406185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ustrowana mapa świata przedstawia popularne zwierzęta, rośliny, zabytki i środki transportu charakterystyczne dla poszczególnych kontynentów oraz oceanów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7"/>
          <a:stretch/>
        </p:blipFill>
        <p:spPr bwMode="auto">
          <a:xfrm>
            <a:off x="2008100" y="728663"/>
            <a:ext cx="5977660" cy="394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ostokąt 4"/>
          <p:cNvSpPr>
            <a:spLocks noChangeArrowheads="1"/>
          </p:cNvSpPr>
          <p:nvPr/>
        </p:nvSpPr>
        <p:spPr bwMode="auto">
          <a:xfrm>
            <a:off x="2562939" y="4912668"/>
            <a:ext cx="486054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GB" sz="900" dirty="0"/>
              <a:t>https://www.dreamstime.com/animal-map-world-children-kids-vector-illustration-image156372572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</p:spTree>
    <p:extLst>
      <p:ext uri="{BB962C8B-B14F-4D97-AF65-F5344CB8AC3E}">
        <p14:creationId xmlns:p14="http://schemas.microsoft.com/office/powerpoint/2010/main" val="61815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431220" y="789552"/>
            <a:ext cx="534566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Od kilkuset lat najważniejszym czynnikiem kształtującym rozmieszczenie gatunków jest działalność człowieka.</a:t>
            </a:r>
            <a:endParaRPr lang="pl-PL" sz="1500" b="1" i="1" dirty="0">
              <a:cs typeface="Arial" charset="0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1431220" y="3374714"/>
            <a:ext cx="66140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Przy pomocy człowieka organizmy (komfortowo) pokonują bariery,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które dotychczas były dla niemożliwe do pokonania,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a następnie zostają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wprowadzone</a:t>
            </a:r>
            <a:r>
              <a:rPr lang="pl-PL" sz="1500" b="1" dirty="0">
                <a:cs typeface="Arial" charset="0"/>
              </a:rPr>
              <a:t> poza swój naturalny zasięg.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1431219" y="2082133"/>
            <a:ext cx="5437931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charset="0"/>
              </a:rPr>
              <a:t>W ciągu ostatnich kilkuset lat rozwinięto środki szybkiego transportu, a co za tym idzie, wzrósł przepływ osób i transport „towarów” (w tym organizmów) celowo przemieszczanych i przypadkowo zawlekanych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w nowe miejsca</a:t>
            </a:r>
          </a:p>
          <a:p>
            <a:pPr eaLnBrk="1" hangingPunct="1">
              <a:defRPr/>
            </a:pPr>
            <a:endParaRPr lang="pl-PL" sz="1500" b="1" dirty="0">
              <a:cs typeface="Arial" charset="0"/>
            </a:endParaRPr>
          </a:p>
        </p:txBody>
      </p:sp>
      <p:grpSp>
        <p:nvGrpSpPr>
          <p:cNvPr id="3" name="Grupa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6977716" y="748403"/>
            <a:ext cx="1607344" cy="3411141"/>
            <a:chOff x="6786563" y="969045"/>
            <a:chExt cx="2143125" cy="4548187"/>
          </a:xfrm>
        </p:grpSpPr>
        <p:pic>
          <p:nvPicPr>
            <p:cNvPr id="13322" name="Picture 26" descr="http://images.google.com/url?source=imgres&amp;ct=img&amp;q=http://www.filebuzz.com/software_screenshot/full/82852-Transport_Icons_for_Vista.jpg&amp;usg=AFQjCNHftjGXMIxiPKkuqainMTKXYRPrlQ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563" y="2445420"/>
              <a:ext cx="2071687" cy="156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3" name="Picture 20" descr="http://images.google.com/url?source=imgres&amp;ct=tbn&amp;q=http://wnyrki.files.wordpress.com/2009/09/busy-airport1.jpg&amp;usg=AFQjCNFPdTM3VToLb5WcLd4rfhbC-Oz_b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563" y="969045"/>
              <a:ext cx="2071687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4" name="Picture 24" descr="http://images.google.com/url?source=imgres&amp;ct=img&amp;q=http://www.metale24.pl/publikacje/foto/Id_312/emmamaersk39.jpg&amp;usg=AFQjCNExMzPC5SgWLb40EoBCeQWRKgTq6Q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563" y="4088482"/>
              <a:ext cx="2143125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1431220" y="1551259"/>
            <a:ext cx="690280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I nie chodzi tu tylko o wytępienie przez ludzi licznych gatunków…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</p:spTree>
    <p:extLst>
      <p:ext uri="{BB962C8B-B14F-4D97-AF65-F5344CB8AC3E}">
        <p14:creationId xmlns:p14="http://schemas.microsoft.com/office/powerpoint/2010/main" val="394480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8" grpId="0" autoUpdateAnimBg="0"/>
      <p:bldP spid="9" grpId="0" autoUpdateAnimBg="0"/>
      <p:bldP spid="1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Mapa świata przedstawiająca gęste rozmieszczenie aktywnych lotów oraz oznaczonych lokalizacji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407" y="591774"/>
            <a:ext cx="4758599" cy="220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3206757" y="2794657"/>
            <a:ext cx="143389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www.flightradar24.com</a:t>
            </a:r>
          </a:p>
        </p:txBody>
      </p:sp>
      <p:pic>
        <p:nvPicPr>
          <p:cNvPr id="158722" name="Picture 2" descr="Mapa świata przedstawiająca natężenie żeglugi morskiej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51" y="2716067"/>
            <a:ext cx="3747381" cy="210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4324641" y="4912668"/>
            <a:ext cx="43381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www. https://www.geoawesomeness.com/wp-content/uploads/2017/04/MapV3_1.jpg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3655427" y="2271204"/>
            <a:ext cx="253522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Natężenie ruchu powietrznego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5611432" y="4543326"/>
            <a:ext cx="453650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Natężenie żeglugi morskiej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</p:spTree>
    <p:extLst>
      <p:ext uri="{BB962C8B-B14F-4D97-AF65-F5344CB8AC3E}">
        <p14:creationId xmlns:p14="http://schemas.microsoft.com/office/powerpoint/2010/main" val="389885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509006" y="682196"/>
            <a:ext cx="366054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Gatunek obcy to także gatunek: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66818" y="1018910"/>
            <a:ext cx="4518345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wprowadzony </a:t>
            </a:r>
            <a:r>
              <a:rPr lang="pl-PL" sz="1500" b="1" dirty="0">
                <a:cs typeface="Arial" charset="0"/>
              </a:rPr>
              <a:t>poza danym obszarem </a:t>
            </a:r>
          </a:p>
          <a:p>
            <a:pPr>
              <a:defRPr/>
            </a:pPr>
            <a:r>
              <a:rPr lang="pl-PL" sz="1500" b="1" dirty="0">
                <a:cs typeface="Arial" charset="0"/>
              </a:rPr>
              <a:t>       (np. poza granicami Polski), a następnie przybyły na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       tenże obszar „o własnych siłach”, co może stwarzać          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       pozory naturalnej ekspansji (np. bernikla kanadyjska,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       jenot);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419541" y="2688829"/>
            <a:ext cx="430964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wprowadzony </a:t>
            </a:r>
            <a:r>
              <a:rPr lang="pl-PL" sz="1500" b="1" dirty="0">
                <a:cs typeface="Arial" charset="0"/>
              </a:rPr>
              <a:t>niedaleko od granic naturalnego zasięgu, włącznie z obszarem tego samego kraju (np. głowacica);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00947" y="4051388"/>
            <a:ext cx="422824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57AB27"/>
              </a:buClr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wprowadzony </a:t>
            </a:r>
            <a:r>
              <a:rPr lang="pl-PL" sz="1500" b="1" dirty="0">
                <a:cs typeface="Arial" charset="0"/>
              </a:rPr>
              <a:t>w odległej przeszłości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(np. robinia akacjowa, karp, królik, daniel, bażant).</a:t>
            </a:r>
          </a:p>
        </p:txBody>
      </p:sp>
      <p:pic>
        <p:nvPicPr>
          <p:cNvPr id="162820" name="Picture 4" descr="Kanadyjska gęś siedząca na trawi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264" y="766488"/>
            <a:ext cx="1725105" cy="121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24" name="Picture 8" descr="Brązowy królik siedzący na trawie. Zwierzę jest zwrócone bokiem, ma uniesione uszy i szarobrązowe futro. W tle widoczna jest rozmyta zielona roślinność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865" y="3705876"/>
            <a:ext cx="1760914" cy="124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rostokąt 13"/>
          <p:cNvSpPr>
            <a:spLocks noChangeArrowheads="1"/>
          </p:cNvSpPr>
          <p:nvPr/>
        </p:nvSpPr>
        <p:spPr bwMode="auto">
          <a:xfrm>
            <a:off x="6136250" y="4950897"/>
            <a:ext cx="129614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fot. Marek Szczepanek</a:t>
            </a:r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auto">
          <a:xfrm>
            <a:off x="6108744" y="1969026"/>
            <a:ext cx="129614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fot. Marek Szczepanek</a:t>
            </a:r>
          </a:p>
        </p:txBody>
      </p:sp>
      <p:pic>
        <p:nvPicPr>
          <p:cNvPr id="162828" name="Picture 12" descr="Fotografia przedstawia osoby wypuszczające do zbiornika wodnego liczne małe ryby z niebieskiej, perforowanej skrzynki. Ryby zgromadzone są na mokrej powierzchni pojemnika, a widoczne fale i roślinność wskazują na akcję zarybiania lub przenoszenia ryb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266" y="2148006"/>
            <a:ext cx="1780115" cy="13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rostokąt 19"/>
          <p:cNvSpPr>
            <a:spLocks noChangeArrowheads="1"/>
          </p:cNvSpPr>
          <p:nvPr/>
        </p:nvSpPr>
        <p:spPr bwMode="auto">
          <a:xfrm>
            <a:off x="5648897" y="3449928"/>
            <a:ext cx="25442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https://www.nowytydzien.pl/ostatnie-zarybienia/</a:t>
            </a:r>
          </a:p>
        </p:txBody>
      </p:sp>
      <p:sp>
        <p:nvSpPr>
          <p:cNvPr id="17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</p:spTree>
    <p:extLst>
      <p:ext uri="{BB962C8B-B14F-4D97-AF65-F5344CB8AC3E}">
        <p14:creationId xmlns:p14="http://schemas.microsoft.com/office/powerpoint/2010/main" val="211179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4" grpId="0"/>
      <p:bldP spid="15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Mapa Europy Południowo-Wschodniej, Kaukazu i Turcji przedstawiająca modelowany zasięg występowania gatunku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69" r="5547" b="44274"/>
          <a:stretch/>
        </p:blipFill>
        <p:spPr>
          <a:xfrm>
            <a:off x="1432490" y="936151"/>
            <a:ext cx="5098111" cy="2337677"/>
          </a:xfrm>
          <a:prstGeom prst="rect">
            <a:avLst/>
          </a:prstGeom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378819" y="620316"/>
            <a:ext cx="637222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Swój czy obcy </a:t>
            </a:r>
            <a:r>
              <a:rPr lang="en-AE" sz="1500" b="1" dirty="0">
                <a:cs typeface="Arial" charset="0"/>
              </a:rPr>
              <a:t>–</a:t>
            </a:r>
            <a:r>
              <a:rPr lang="pl-PL" sz="1500" b="1" dirty="0">
                <a:cs typeface="Arial" charset="0"/>
              </a:rPr>
              <a:t>  status niektórych gatunków może być niejasny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530601" y="836129"/>
            <a:ext cx="156617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szakal złocisty</a:t>
            </a:r>
            <a:endParaRPr lang="pl-PL" sz="1500" b="1" i="1" dirty="0">
              <a:cs typeface="Arial" charset="0"/>
            </a:endParaRPr>
          </a:p>
        </p:txBody>
      </p:sp>
      <p:sp>
        <p:nvSpPr>
          <p:cNvPr id="11" name="Prostokąt 10"/>
          <p:cNvSpPr>
            <a:spLocks noChangeArrowheads="1"/>
          </p:cNvSpPr>
          <p:nvPr/>
        </p:nvSpPr>
        <p:spPr bwMode="auto">
          <a:xfrm>
            <a:off x="6151201" y="4824038"/>
            <a:ext cx="238519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https://www.iop.krakow.pl/Ssaki/gatunek/204</a:t>
            </a:r>
          </a:p>
        </p:txBody>
      </p:sp>
      <p:pic>
        <p:nvPicPr>
          <p:cNvPr id="6" name="Obraz 5" descr="Mapa Polski przedstawiająca rozmieszczenie obserwacji szakala złocistego oraz zdjęcie tego gatunku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844" y="1795938"/>
            <a:ext cx="3233252" cy="2987377"/>
          </a:xfrm>
          <a:prstGeom prst="rect">
            <a:avLst/>
          </a:prstGeom>
        </p:spPr>
      </p:pic>
      <p:sp>
        <p:nvSpPr>
          <p:cNvPr id="13" name="Prostokąt 12"/>
          <p:cNvSpPr>
            <a:spLocks noChangeArrowheads="1"/>
          </p:cNvSpPr>
          <p:nvPr/>
        </p:nvSpPr>
        <p:spPr bwMode="auto">
          <a:xfrm>
            <a:off x="1408965" y="3289626"/>
            <a:ext cx="443139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900" dirty="0" err="1"/>
              <a:t>Lanszki</a:t>
            </a:r>
            <a:r>
              <a:rPr lang="en-US" sz="900" dirty="0"/>
              <a:t>, J., Hayward, M. W., </a:t>
            </a:r>
            <a:r>
              <a:rPr lang="en-US" sz="900" dirty="0" err="1"/>
              <a:t>Ranc</a:t>
            </a:r>
            <a:r>
              <a:rPr lang="en-US" sz="900" dirty="0"/>
              <a:t>, N., &amp; Zalewski, A. (2022). </a:t>
            </a:r>
            <a:endParaRPr lang="pl-PL" sz="9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sz="900" dirty="0"/>
              <a:t>Dietary flexibility promotes range expansion: The case of golden jackals in</a:t>
            </a:r>
            <a:r>
              <a:rPr lang="pl-PL" sz="900" dirty="0"/>
              <a:t> </a:t>
            </a:r>
            <a:r>
              <a:rPr lang="en-US" sz="900" dirty="0"/>
              <a:t>Eurasia. </a:t>
            </a:r>
            <a:br>
              <a:rPr lang="pl-PL" sz="900" dirty="0"/>
            </a:br>
            <a:r>
              <a:rPr lang="en-US" sz="900" i="1" dirty="0"/>
              <a:t>Journal of Biogeography</a:t>
            </a:r>
            <a:r>
              <a:rPr lang="en-US" sz="900" dirty="0"/>
              <a:t>, </a:t>
            </a:r>
            <a:r>
              <a:rPr lang="en-US" sz="900" i="1" dirty="0"/>
              <a:t>49</a:t>
            </a:r>
            <a:r>
              <a:rPr lang="en-US" sz="900" dirty="0"/>
              <a:t>(6), 993-1005.</a:t>
            </a:r>
            <a:endParaRPr lang="pl-PL" altLang="pl-PL" sz="900" dirty="0"/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128542" y="4304685"/>
            <a:ext cx="264608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u="sng" dirty="0">
                <a:solidFill>
                  <a:srgbClr val="6FAD44"/>
                </a:solidFill>
                <a:cs typeface="Arial" charset="0"/>
              </a:rPr>
              <a:t>ekspansywny gatunek rodzimy </a:t>
            </a:r>
            <a:endParaRPr lang="pl-PL" sz="1500" b="1" i="1" u="sng" dirty="0">
              <a:solidFill>
                <a:srgbClr val="6FAD44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3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11" grpId="0"/>
      <p:bldP spid="13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52012" y="2850308"/>
            <a:ext cx="68481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Art. 3 pkt 2  rozporządzenia nr 1143/2014:</a:t>
            </a:r>
          </a:p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</a:t>
            </a:r>
            <a:r>
              <a:rPr lang="pl-PL" sz="1500" b="1" dirty="0">
                <a:cs typeface="Arial" charset="0"/>
              </a:rPr>
              <a:t>oznacza gatunek obcy, którego wprowadzenie lub rozprzestrzenianie się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zagraża – jak stwierdzono – bioróżnorodności i powiązanym usługom ekosystemowym lub oddziałuje na nie w niepożądany sposób.</a:t>
            </a:r>
          </a:p>
        </p:txBody>
      </p:sp>
      <p:sp>
        <p:nvSpPr>
          <p:cNvPr id="9" name="Strzałka w dół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16108" y="1460090"/>
            <a:ext cx="117374" cy="12196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452012" y="735547"/>
            <a:ext cx="70799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Ustawa z dnia 11 sierpnia 2021 r. o gatunkach obcych, Art. 2. 6)</a:t>
            </a:r>
          </a:p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</a:t>
            </a:r>
            <a:r>
              <a:rPr lang="pl-PL" sz="1500" b="1" dirty="0">
                <a:cs typeface="Arial" charset="0"/>
              </a:rPr>
              <a:t>nwazyjny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G</a:t>
            </a:r>
            <a:r>
              <a:rPr lang="pl-PL" sz="1500" b="1" dirty="0">
                <a:cs typeface="Arial" charset="0"/>
              </a:rPr>
              <a:t>atunek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 O</a:t>
            </a:r>
            <a:r>
              <a:rPr lang="pl-PL" sz="1500" b="1" dirty="0">
                <a:cs typeface="Arial" charset="0"/>
              </a:rPr>
              <a:t>bcy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pl-PL" sz="1500" b="1" dirty="0">
                <a:cs typeface="Arial" charset="0"/>
              </a:rPr>
              <a:t>–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</a:t>
            </a:r>
            <a:r>
              <a:rPr lang="pl-PL" sz="1500" b="1" dirty="0">
                <a:cs typeface="Arial" charset="0"/>
              </a:rPr>
              <a:t>w rozumieniu art. 3 pkt 2 rozporządzenia nr 1143/2014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/>
              <a:t> IGO </a:t>
            </a:r>
            <a:r>
              <a:rPr lang="pl-PL" sz="1800" b="1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/>
              <a:t>co to takiego</a:t>
            </a:r>
            <a:endParaRPr 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389260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370863" y="789553"/>
            <a:ext cx="758140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Definicja w wersji uproszczonej:</a:t>
            </a:r>
          </a:p>
          <a:p>
            <a:pPr eaLnBrk="1" hangingPunct="1">
              <a:defRPr/>
            </a:pPr>
            <a:endParaRPr lang="pl-PL" sz="1500" b="1" dirty="0">
              <a:cs typeface="Arial" charset="0"/>
            </a:endParaRP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Inwazyjny gatunek obcy (IGO) to taki gatunek obcy,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który na nowym obszarze szkodzi rodzimej przyrodzie.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43999" y="1980299"/>
            <a:ext cx="766726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Termin IGO jest stosowany zarówno w znaczeniu prawnym, jak i w znaczeniu naukowym.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30959" y="2547797"/>
            <a:ext cx="646303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Badania naukowe pozwalają stwierdzić, czy dany gatunek obcy jest IGO, czy nie jest.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330959" y="3126836"/>
            <a:ext cx="725260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Ta wiedza jest wykorzystywana, aby niektóre IGO objąć szczegółowymi przepisami prawnymi.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344000" y="3705876"/>
            <a:ext cx="556261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Przepisy prawne dotyczące IGO będą przedmiotem osobnej prezentacji 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/>
              <a:t> IGO </a:t>
            </a:r>
            <a:r>
              <a:rPr lang="pl-PL" sz="1800" b="1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/>
              <a:t>co to takiego</a:t>
            </a:r>
            <a:endParaRPr 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95876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7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47463" y="689629"/>
            <a:ext cx="79166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Reżim przepisów  prawnych dla poszczególnych gatunków obcych może być różny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– od ogólnego zakazu wprowadzania do środowiska, do ścisłych regulacji dotyczących np. posiadania</a:t>
            </a:r>
          </a:p>
        </p:txBody>
      </p:sp>
      <p:pic>
        <p:nvPicPr>
          <p:cNvPr id="3" name="Obraz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463" y="1350285"/>
            <a:ext cx="3355086" cy="2571796"/>
          </a:xfrm>
          <a:prstGeom prst="rect">
            <a:avLst/>
          </a:prstGeom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447463" y="3922081"/>
            <a:ext cx="4085517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Baza danych Gatunki obce w Polsce </a:t>
            </a:r>
            <a:r>
              <a:rPr lang="pl-PL" sz="1500" b="1" dirty="0">
                <a:cs typeface="Arial" charset="0"/>
                <a:hlinkClick r:id="rId4"/>
              </a:rPr>
              <a:t>www.iop.krakow.pl/ias</a:t>
            </a:r>
            <a:endParaRPr lang="pl-PL" sz="1500" b="1" dirty="0">
              <a:cs typeface="Arial" charset="0"/>
            </a:endParaRPr>
          </a:p>
          <a:p>
            <a:pPr>
              <a:defRPr/>
            </a:pPr>
            <a:r>
              <a:rPr lang="pl-PL" sz="1500" b="1" dirty="0">
                <a:cs typeface="Arial" charset="0"/>
              </a:rPr>
              <a:t>Zawiera ponad 2100 gatunków, w tym kilkaset IGO w rozumieniu naukowym (nie wszystkie ujęte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w szczegółowych przepisach prawnych)</a:t>
            </a:r>
          </a:p>
        </p:txBody>
      </p:sp>
      <p:pic>
        <p:nvPicPr>
          <p:cNvPr id="4" name="Obraz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743" y="2354492"/>
            <a:ext cx="3495865" cy="2665573"/>
          </a:xfrm>
          <a:prstGeom prst="rect">
            <a:avLst/>
          </a:prstGeom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475951" y="1392586"/>
            <a:ext cx="348123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Szczegółowymi przepisami prawnymi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objęte jest w Polsce 127 IGO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(w tym IGO niewystępujące w naszym kraju)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/>
              <a:t> IGO </a:t>
            </a:r>
            <a:r>
              <a:rPr lang="pl-PL" sz="1800" b="1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/>
              <a:t>co to takiego</a:t>
            </a:r>
            <a:endParaRPr lang="pl-PL" sz="1800" b="1" dirty="0"/>
          </a:p>
        </p:txBody>
      </p:sp>
      <p:pic>
        <p:nvPicPr>
          <p:cNvPr id="6" name="Obraz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4743" y="2534217"/>
            <a:ext cx="3583654" cy="227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3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665972" y="927275"/>
            <a:ext cx="59406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Ustawa z dnia 11 sierpnia 2021 r. o gatunkach obcych, Art. 2. 15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65972" y="1540067"/>
            <a:ext cx="637927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charset="0"/>
              </a:rPr>
              <a:t>okaz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</a:t>
            </a:r>
            <a:r>
              <a:rPr lang="pl-PL" sz="1500" b="1" dirty="0">
                <a:cs typeface="Arial" charset="0"/>
              </a:rPr>
              <a:t> – pojedynczy żywy osobnik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</a:t>
            </a:r>
            <a:r>
              <a:rPr lang="pl-PL" sz="1500" b="1" dirty="0">
                <a:cs typeface="Arial" charset="0"/>
              </a:rPr>
              <a:t>lub zdolna do przeżycia i rozmnażania:</a:t>
            </a:r>
          </a:p>
          <a:p>
            <a:pPr eaLnBrk="1" hangingPunct="1">
              <a:defRPr/>
            </a:pPr>
            <a:endParaRPr lang="pl-PL" sz="1500" b="1" dirty="0">
              <a:cs typeface="Arial" charset="0"/>
            </a:endParaRP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część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gameta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nasiono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jajo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diaspora</a:t>
            </a:r>
          </a:p>
          <a:p>
            <a:pPr eaLnBrk="1" hangingPunct="1">
              <a:defRPr/>
            </a:pPr>
            <a:endParaRPr lang="pl-PL" sz="1500" b="1" dirty="0">
              <a:cs typeface="Arial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/>
              <a:t> IGO </a:t>
            </a:r>
            <a:r>
              <a:rPr lang="pl-PL" sz="1800" b="1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/>
              <a:t>co to takiego</a:t>
            </a:r>
            <a:endParaRPr 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354618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398542" y="627535"/>
            <a:ext cx="705733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W ustawodawstwie unijnym ani krajowym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NIE MA </a:t>
            </a:r>
            <a:r>
              <a:rPr lang="pl-PL" sz="1500" b="1" dirty="0">
                <a:cs typeface="Arial" charset="0"/>
              </a:rPr>
              <a:t>definicji gatunku inwazyjnego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(są tylko definicje gatunku obcego i inwazyjnego gatunku obcego).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1408470" y="2275327"/>
            <a:ext cx="758322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Za „gatunki inwazyjne” często uważa się ekspansywne lub konfliktowe gatunki rodzime,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których liczebność i zasięg występowania wzrastają,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np. lisa, szakala złocistego, bobra, dzika, kormorana zwyczajnego.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1408470" y="3390899"/>
            <a:ext cx="704740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Ponieważ są to gatunki rodzime,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to (niezależnie od potencjalnych problemów związanych ich występowaniem)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przepisy dotyczące gatunków obcych nie mają dla nich zastosowania.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398541" y="1390588"/>
            <a:ext cx="673329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Częstą praktyką jest zamienne stosowanie tych trzech terminów,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co może prowadzić do nieporozumień i błędnego stosowania przepisów.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3923707" y="141481"/>
            <a:ext cx="2139004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pl-PL" sz="1800" b="1" dirty="0"/>
              <a:t> IGO </a:t>
            </a:r>
            <a:r>
              <a:rPr lang="pl-PL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800" b="1" dirty="0"/>
              <a:t>co to takiego</a:t>
            </a:r>
          </a:p>
        </p:txBody>
      </p:sp>
    </p:spTree>
    <p:extLst>
      <p:ext uri="{BB962C8B-B14F-4D97-AF65-F5344CB8AC3E}">
        <p14:creationId xmlns:p14="http://schemas.microsoft.com/office/powerpoint/2010/main" val="378320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38473" y="1834440"/>
            <a:ext cx="389903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W klasyfikacji UE wyróżnia się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ok. 40 przyczyn i dróg przenoszenia!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81432" y="4475085"/>
            <a:ext cx="423974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Przyczyny i drogi przenoszenia zostaną szczegółowo omówione w osobnej prezentacji.</a:t>
            </a:r>
          </a:p>
        </p:txBody>
      </p:sp>
      <p:pic>
        <p:nvPicPr>
          <p:cNvPr id="9" name="Obraz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761" y="761355"/>
            <a:ext cx="2921239" cy="426772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1224116" y="141481"/>
            <a:ext cx="7772400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pl-PL" sz="1800" b="1" dirty="0"/>
              <a:t> Skąd się biorą IGO – </a:t>
            </a:r>
          </a:p>
          <a:p>
            <a:pPr algn="ctr"/>
            <a:r>
              <a:rPr lang="pl-PL" sz="1800" b="1" dirty="0"/>
              <a:t>d</a:t>
            </a:r>
            <a:r>
              <a:rPr lang="pl-PL" sz="1800" b="1" dirty="0">
                <a:cs typeface="Arial" charset="0"/>
              </a:rPr>
              <a:t>laczego i w jaki sposób ludzie wprowadzają gatunki obce na nowe obszary</a:t>
            </a:r>
            <a:r>
              <a:rPr lang="pl-PL" sz="1800" b="1" dirty="0"/>
              <a:t>  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438473" y="2491253"/>
            <a:ext cx="423974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Główne mechanizmy to: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celowy transport,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przypadkowe zawleczenie,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umożliwienie samodzielnego rozprzestrzeniania 	przez stworzenie nowego korytarza inwazji	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(np. wybudowanie kanału).</a:t>
            </a:r>
          </a:p>
        </p:txBody>
      </p:sp>
    </p:spTree>
    <p:extLst>
      <p:ext uri="{BB962C8B-B14F-4D97-AF65-F5344CB8AC3E}">
        <p14:creationId xmlns:p14="http://schemas.microsoft.com/office/powerpoint/2010/main" val="5852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507424" y="896162"/>
            <a:ext cx="7238370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panose="020B0604020202020204" pitchFamily="34" charset="0"/>
              </a:rPr>
              <a:t>Spektrum gatunków obcych jest ogromne – </a:t>
            </a:r>
          </a:p>
          <a:p>
            <a:pPr>
              <a:defRPr/>
            </a:pPr>
            <a:r>
              <a:rPr lang="pl-PL" sz="1500" b="1" dirty="0">
                <a:cs typeface="Arial" panose="020B0604020202020204" pitchFamily="34" charset="0"/>
              </a:rPr>
              <a:t>obejmuje całe drzewo taksonomiczne i wszystkie siedliska</a:t>
            </a:r>
          </a:p>
        </p:txBody>
      </p:sp>
      <p:pic>
        <p:nvPicPr>
          <p:cNvPr id="4" name="Obraz 3" descr="Diagram „Tree of Life” przedstawia schematyczne drzewo pokrewieństwa organizmów, ukazując ewolucję od wspólnego początku życia ku licznym gałęziom zwierząt, roślin, grzybów i mikroorganizmów.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0712" y="1506830"/>
            <a:ext cx="2480116" cy="3295062"/>
          </a:xfrm>
          <a:prstGeom prst="rect">
            <a:avLst/>
          </a:prstGeom>
        </p:spPr>
      </p:pic>
      <p:sp>
        <p:nvSpPr>
          <p:cNvPr id="30" name="Prostokąt 29"/>
          <p:cNvSpPr>
            <a:spLocks noChangeArrowheads="1"/>
          </p:cNvSpPr>
          <p:nvPr/>
        </p:nvSpPr>
        <p:spPr bwMode="auto">
          <a:xfrm>
            <a:off x="2228570" y="4858563"/>
            <a:ext cx="232225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https://www.photowall.pl/tree-of-life-plakat</a:t>
            </a: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4626006" y="4295117"/>
            <a:ext cx="4424516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panose="020B0604020202020204" pitchFamily="34" charset="0"/>
              </a:rPr>
              <a:t>Inwazje biologiczne – </a:t>
            </a:r>
          </a:p>
          <a:p>
            <a:pPr>
              <a:defRPr/>
            </a:pPr>
            <a:r>
              <a:rPr lang="pl-PL" sz="1500" b="1" dirty="0">
                <a:cs typeface="Arial" panose="020B0604020202020204" pitchFamily="34" charset="0"/>
              </a:rPr>
              <a:t>najbardziej złożony problem w ochronie przyrody?</a:t>
            </a: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4626006" y="1556770"/>
            <a:ext cx="381007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Wszystkie grupy gatunków  –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od wirusów (np. </a:t>
            </a:r>
            <a:r>
              <a:rPr lang="pl-PL" sz="1500" b="1" dirty="0" err="1">
                <a:cs typeface="Arial" charset="0"/>
              </a:rPr>
              <a:t>SARS</a:t>
            </a:r>
            <a:r>
              <a:rPr lang="pl-PL" sz="1500" b="1" dirty="0">
                <a:cs typeface="Arial" charset="0"/>
              </a:rPr>
              <a:t>-</a:t>
            </a:r>
            <a:r>
              <a:rPr lang="pl-PL" sz="1500" b="1" dirty="0" err="1">
                <a:cs typeface="Arial" charset="0"/>
              </a:rPr>
              <a:t>CoV</a:t>
            </a:r>
            <a:r>
              <a:rPr lang="pl-PL" sz="1500" b="1" dirty="0">
                <a:cs typeface="Arial" charset="0"/>
              </a:rPr>
              <a:t>-2),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poprzez bakterie,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grzyby,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glony,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rośliny,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bezkręgowce,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aż do kręgowców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3EF09778-47AE-4CA0-8F88-C80D8C9E5C12}"/>
              </a:ext>
            </a:extLst>
          </p:cNvPr>
          <p:cNvSpPr txBox="1">
            <a:spLocks/>
          </p:cNvSpPr>
          <p:nvPr/>
        </p:nvSpPr>
        <p:spPr>
          <a:xfrm>
            <a:off x="1240409" y="141480"/>
            <a:ext cx="7772400" cy="64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pl-PL" sz="1800" b="1" dirty="0"/>
              <a:t> Skąd się biorą IGO – </a:t>
            </a:r>
          </a:p>
          <a:p>
            <a:pPr algn="ctr"/>
            <a:r>
              <a:rPr lang="pl-PL" sz="1800" b="1" dirty="0"/>
              <a:t>d</a:t>
            </a:r>
            <a:r>
              <a:rPr lang="pl-PL" sz="1800" b="1" dirty="0">
                <a:cs typeface="Arial" charset="0"/>
              </a:rPr>
              <a:t>laczego i w jaki sposób ludzie wprowadzają gatunki obce na nowe obszary</a:t>
            </a:r>
            <a:r>
              <a:rPr lang="pl-PL" sz="18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5972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431552" y="1279091"/>
            <a:ext cx="516947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Wprowadzanie gatunków obcych przez człowieka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rozpoczęło się już w czasach prehistorycznych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185011" y="2453031"/>
            <a:ext cx="59165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sz="1500" b="1" dirty="0">
                <a:latin typeface="+mn-lt"/>
              </a:rPr>
              <a:t>Światowe rolnictwo opiera się na kilku gatunkach obcych, </a:t>
            </a:r>
            <a:br>
              <a:rPr lang="pl-PL" sz="1500" b="1" dirty="0">
                <a:latin typeface="+mn-lt"/>
              </a:rPr>
            </a:br>
            <a:r>
              <a:rPr lang="pl-PL" sz="1500" b="1" dirty="0">
                <a:latin typeface="+mn-lt"/>
              </a:rPr>
              <a:t>od wieków uprawianych i hodowanych poza swoim naturalnym zasięgiem</a:t>
            </a:r>
            <a:endParaRPr lang="pl-PL" sz="1350" dirty="0">
              <a:latin typeface="+mn-lt"/>
            </a:endParaRPr>
          </a:p>
        </p:txBody>
      </p:sp>
      <p:pic>
        <p:nvPicPr>
          <p:cNvPr id="5124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44" y="3052022"/>
            <a:ext cx="2008842" cy="150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Prostokąt 20"/>
          <p:cNvSpPr>
            <a:spLocks noChangeArrowheads="1"/>
          </p:cNvSpPr>
          <p:nvPr/>
        </p:nvSpPr>
        <p:spPr bwMode="auto">
          <a:xfrm>
            <a:off x="5634143" y="4558653"/>
            <a:ext cx="341623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https://dietetycy.org.pl/ziemniaki-typy-czego-moga-byc-stosowane/</a:t>
            </a:r>
          </a:p>
        </p:txBody>
      </p:sp>
      <p:sp>
        <p:nvSpPr>
          <p:cNvPr id="22" name="Prostokąt 21"/>
          <p:cNvSpPr>
            <a:spLocks noChangeArrowheads="1"/>
          </p:cNvSpPr>
          <p:nvPr/>
        </p:nvSpPr>
        <p:spPr bwMode="auto">
          <a:xfrm>
            <a:off x="4638627" y="4745116"/>
            <a:ext cx="441175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https://www.kalendarzrolnikow.pl/3525/zdrowa-kolba-wlasciwosci-zdrowotne-kukurydzy</a:t>
            </a:r>
          </a:p>
        </p:txBody>
      </p:sp>
      <p:pic>
        <p:nvPicPr>
          <p:cNvPr id="5126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97" y="3047183"/>
            <a:ext cx="2213194" cy="147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202" y="2991404"/>
            <a:ext cx="2724944" cy="150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Prostokąt 24"/>
          <p:cNvSpPr>
            <a:spLocks noChangeArrowheads="1"/>
          </p:cNvSpPr>
          <p:nvPr/>
        </p:nvSpPr>
        <p:spPr bwMode="auto">
          <a:xfrm>
            <a:off x="6165085" y="4931580"/>
            <a:ext cx="288529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https://swiatrolnika.info/ekologia/drob-ekologiczny.html</a:t>
            </a:r>
          </a:p>
        </p:txBody>
      </p:sp>
      <p:sp>
        <p:nvSpPr>
          <p:cNvPr id="16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3" name="Obraz 12" descr="Ilustracja przedstawia prehistoryczną rodzinę wędrującą przez leśny krajobraz, prawdopodobnie podczas migracji lub polowania.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64" y="650959"/>
            <a:ext cx="1715176" cy="171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3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1" grpId="0"/>
      <p:bldP spid="22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Obraz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55" y="915716"/>
            <a:ext cx="5265563" cy="345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4" b="-3064"/>
          <a:stretch>
            <a:fillRect/>
          </a:stretch>
        </p:blipFill>
        <p:spPr bwMode="auto">
          <a:xfrm>
            <a:off x="2799418" y="794896"/>
            <a:ext cx="4544011" cy="378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7809738" y="4636388"/>
            <a:ext cx="13342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https://www.ilewazy.pl</a:t>
            </a:r>
          </a:p>
        </p:txBody>
      </p:sp>
      <p:sp>
        <p:nvSpPr>
          <p:cNvPr id="11" name="Prostokąt 10"/>
          <p:cNvSpPr>
            <a:spLocks noChangeArrowheads="1"/>
          </p:cNvSpPr>
          <p:nvPr/>
        </p:nvSpPr>
        <p:spPr bwMode="auto">
          <a:xfrm>
            <a:off x="3344417" y="4867220"/>
            <a:ext cx="579958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https://https://www.wallpaperflare.com/parasite-illustration-monster-green-eggplant-vegetable-food-wallpaper-sohp</a:t>
            </a: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876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344001" y="618983"/>
            <a:ext cx="36963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Reguła dziesiątek: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1344001" y="1107107"/>
            <a:ext cx="754190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Na 100 wprowadzonych gatunków obcych, przeżywa tylko 10, a 90 nie przeżywa, z powodu </a:t>
            </a:r>
            <a:r>
              <a:rPr lang="pl-PL" sz="1500" b="1" dirty="0" err="1">
                <a:cs typeface="Arial" charset="0"/>
              </a:rPr>
              <a:t>np</a:t>
            </a:r>
            <a:r>
              <a:rPr lang="pl-PL" sz="1500" b="1" dirty="0">
                <a:cs typeface="Arial" charset="0"/>
              </a:rPr>
              <a:t>: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707904" y="1758778"/>
            <a:ext cx="4104456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Niesprzyjających warunków: </a:t>
            </a:r>
          </a:p>
          <a:p>
            <a:pPr>
              <a:defRPr/>
            </a:pPr>
            <a:r>
              <a:rPr lang="pl-PL" sz="1500" b="1" dirty="0">
                <a:cs typeface="Arial" charset="0"/>
              </a:rPr>
              <a:t>	- nieodpowiedniego klimatu,</a:t>
            </a:r>
          </a:p>
          <a:p>
            <a:pPr>
              <a:defRPr/>
            </a:pPr>
            <a:r>
              <a:rPr lang="pl-PL" sz="1500" b="1" dirty="0">
                <a:cs typeface="Arial" charset="0"/>
              </a:rPr>
              <a:t>	- drapieżników,</a:t>
            </a:r>
          </a:p>
          <a:p>
            <a:pPr>
              <a:defRPr/>
            </a:pPr>
            <a:r>
              <a:rPr lang="pl-PL" sz="1500" b="1" dirty="0">
                <a:cs typeface="Arial" charset="0"/>
              </a:rPr>
              <a:t>	- chorób,</a:t>
            </a:r>
          </a:p>
          <a:p>
            <a:pPr>
              <a:defRPr/>
            </a:pPr>
            <a:r>
              <a:rPr lang="pl-PL" sz="1500" b="1" dirty="0">
                <a:cs typeface="Arial" charset="0"/>
              </a:rPr>
              <a:t>	- braku pokarmu.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707904" y="3238548"/>
            <a:ext cx="43744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Zbyt małej liczby wprowadzonych osobników;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3707904" y="3597864"/>
            <a:ext cx="437448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Wprowadzenia osobników tylko jednej płci.</a:t>
            </a:r>
          </a:p>
        </p:txBody>
      </p:sp>
      <p:grpSp>
        <p:nvGrpSpPr>
          <p:cNvPr id="2" name="Grupa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58214" y="1703859"/>
            <a:ext cx="2862317" cy="2484276"/>
            <a:chOff x="20284" y="2271812"/>
            <a:chExt cx="3816423" cy="3312368"/>
          </a:xfrm>
        </p:grpSpPr>
        <p:graphicFrame>
          <p:nvGraphicFramePr>
            <p:cNvPr id="15" name="Wykres 14"/>
            <p:cNvGraphicFramePr>
              <a:graphicFrameLocks/>
            </p:cNvGraphicFramePr>
            <p:nvPr/>
          </p:nvGraphicFramePr>
          <p:xfrm>
            <a:off x="20284" y="2271812"/>
            <a:ext cx="3816423" cy="33123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2052" name="Picture 4" descr="trupia czaszka : Amazon.pl: Zabawk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051720" y="4360747"/>
              <a:ext cx="296359" cy="437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521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25119" y="778558"/>
            <a:ext cx="36963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Reguła dziesiątek:</a:t>
            </a: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404219" y="1126547"/>
            <a:ext cx="60486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Tylko 10 na 100 wprowadzonych gatunków obcych przeżywa.</a:t>
            </a:r>
          </a:p>
        </p:txBody>
      </p:sp>
      <p:graphicFrame>
        <p:nvGraphicFramePr>
          <p:cNvPr id="11" name="Wykres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8280421"/>
              </p:ext>
            </p:extLst>
          </p:nvPr>
        </p:nvGraphicFramePr>
        <p:xfrm>
          <a:off x="2870429" y="1895996"/>
          <a:ext cx="4078529" cy="2871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425119" y="1521683"/>
            <a:ext cx="60486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Tylko 1 na 10 przeżywających gatunków obcych staje się IGO.</a:t>
            </a: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705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11" grpId="0">
        <p:bldAsOne/>
      </p:bldGraphic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76738" y="766565"/>
            <a:ext cx="36963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Reguła dziesiątek:</a:t>
            </a: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476737" y="1190267"/>
            <a:ext cx="39424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100 wprowadzonych gatunków obcych…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65161" y="1578605"/>
            <a:ext cx="214827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…10 przeżywa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669071" y="1901566"/>
            <a:ext cx="21002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…1 staje się IGO</a:t>
            </a:r>
          </a:p>
        </p:txBody>
      </p:sp>
      <p:graphicFrame>
        <p:nvGraphicFramePr>
          <p:cNvPr id="10" name="Wykres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714686"/>
              </p:ext>
            </p:extLst>
          </p:nvPr>
        </p:nvGraphicFramePr>
        <p:xfrm>
          <a:off x="2217421" y="2139635"/>
          <a:ext cx="5083942" cy="3435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Picture 4" descr="trupia czaszka : Amazon.pl: Zabawk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59392" y="4251392"/>
            <a:ext cx="222269" cy="32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839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" grpId="0"/>
      <p:bldP spid="9" grpId="0"/>
      <p:bldGraphic spid="10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04300" y="740937"/>
            <a:ext cx="2862318" cy="4194375"/>
            <a:chOff x="3491880" y="733317"/>
            <a:chExt cx="2862318" cy="4194375"/>
          </a:xfrm>
        </p:grpSpPr>
        <p:sp>
          <p:nvSpPr>
            <p:cNvPr id="12" name="Trapez 11"/>
            <p:cNvSpPr/>
            <p:nvPr/>
          </p:nvSpPr>
          <p:spPr>
            <a:xfrm>
              <a:off x="3491880" y="4191930"/>
              <a:ext cx="2862318" cy="735762"/>
            </a:xfrm>
            <a:prstGeom prst="trapezoid">
              <a:avLst/>
            </a:prstGeom>
            <a:solidFill>
              <a:srgbClr val="98653A">
                <a:alpha val="13333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wprowadzenie gatunku obcego</a:t>
              </a:r>
            </a:p>
          </p:txBody>
        </p:sp>
        <p:sp>
          <p:nvSpPr>
            <p:cNvPr id="14" name="Trapez 13"/>
            <p:cNvSpPr/>
            <p:nvPr/>
          </p:nvSpPr>
          <p:spPr>
            <a:xfrm>
              <a:off x="3680901" y="3004394"/>
              <a:ext cx="2322258" cy="702078"/>
            </a:xfrm>
            <a:prstGeom prst="trapezoid">
              <a:avLst/>
            </a:prstGeom>
            <a:solidFill>
              <a:srgbClr val="D45C2C">
                <a:alpha val="26667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przeżywanie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(czasowa  obecność 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gatunku obcego)</a:t>
              </a:r>
            </a:p>
          </p:txBody>
        </p:sp>
        <p:sp>
          <p:nvSpPr>
            <p:cNvPr id="15" name="Trapez 14"/>
            <p:cNvSpPr/>
            <p:nvPr/>
          </p:nvSpPr>
          <p:spPr>
            <a:xfrm>
              <a:off x="3829418" y="1852097"/>
              <a:ext cx="1971219" cy="649857"/>
            </a:xfrm>
            <a:prstGeom prst="trapezoid">
              <a:avLst/>
            </a:prstGeom>
            <a:solidFill>
              <a:srgbClr val="E64B1A">
                <a:alpha val="43922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zadomowienie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(naturalizacja </a:t>
              </a:r>
              <a:br>
                <a:rPr lang="pl-PL" sz="1200" b="1" dirty="0">
                  <a:solidFill>
                    <a:schemeClr val="tx1"/>
                  </a:solidFill>
                </a:rPr>
              </a:br>
              <a:r>
                <a:rPr lang="pl-PL" sz="1200" b="1" dirty="0">
                  <a:solidFill>
                    <a:schemeClr val="tx1"/>
                  </a:solidFill>
                </a:rPr>
                <a:t>gatunku obcego)</a:t>
              </a:r>
              <a:endParaRPr lang="pl-PL" sz="1200" dirty="0"/>
            </a:p>
          </p:txBody>
        </p:sp>
        <p:sp>
          <p:nvSpPr>
            <p:cNvPr id="16" name="Trapez 15"/>
            <p:cNvSpPr/>
            <p:nvPr/>
          </p:nvSpPr>
          <p:spPr>
            <a:xfrm>
              <a:off x="3977934" y="733317"/>
              <a:ext cx="1728192" cy="642236"/>
            </a:xfrm>
            <a:prstGeom prst="trapezoid">
              <a:avLst/>
            </a:prstGeom>
            <a:solidFill>
              <a:srgbClr val="FF0000">
                <a:alpha val="7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rozprzestrzenianie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(inwazja IGO</a:t>
              </a:r>
              <a:r>
                <a:rPr lang="pl-PL" sz="1350" b="1" dirty="0">
                  <a:solidFill>
                    <a:schemeClr val="tx1"/>
                  </a:solidFill>
                </a:rPr>
                <a:t>)</a:t>
              </a:r>
              <a:endParaRPr lang="pl-PL" sz="1350" dirty="0"/>
            </a:p>
          </p:txBody>
        </p:sp>
        <p:sp>
          <p:nvSpPr>
            <p:cNvPr id="17" name="Strzałka w górę 16"/>
            <p:cNvSpPr/>
            <p:nvPr/>
          </p:nvSpPr>
          <p:spPr>
            <a:xfrm>
              <a:off x="4680012" y="1437625"/>
              <a:ext cx="270030" cy="359141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350"/>
            </a:p>
          </p:txBody>
        </p:sp>
        <p:sp>
          <p:nvSpPr>
            <p:cNvPr id="18" name="Strzałka w górę 17"/>
            <p:cNvSpPr/>
            <p:nvPr/>
          </p:nvSpPr>
          <p:spPr>
            <a:xfrm>
              <a:off x="4680012" y="2590652"/>
              <a:ext cx="270030" cy="359141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350"/>
            </a:p>
          </p:txBody>
        </p:sp>
        <p:sp>
          <p:nvSpPr>
            <p:cNvPr id="19" name="Strzałka w górę 18"/>
            <p:cNvSpPr/>
            <p:nvPr/>
          </p:nvSpPr>
          <p:spPr>
            <a:xfrm>
              <a:off x="4680012" y="3759883"/>
              <a:ext cx="270030" cy="359141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350"/>
            </a:p>
          </p:txBody>
        </p:sp>
      </p:grpSp>
      <p:sp>
        <p:nvSpPr>
          <p:cNvPr id="20" name="Strzałka w górę 19"/>
          <p:cNvSpPr/>
          <p:nvPr/>
        </p:nvSpPr>
        <p:spPr>
          <a:xfrm>
            <a:off x="2978346" y="668838"/>
            <a:ext cx="663935" cy="4266474"/>
          </a:xfrm>
          <a:prstGeom prst="upArrow">
            <a:avLst/>
          </a:prstGeom>
          <a:solidFill>
            <a:srgbClr val="9899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CZAS</a:t>
            </a:r>
            <a:endParaRPr lang="en-GB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31376" y="140160"/>
            <a:ext cx="34463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810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459601" y="564064"/>
            <a:ext cx="757378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Mimo ogromnego wysiłku badaczy często nie wiadomo dlaczego niektóre gatunki obce stają się IGO, a inne nie.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459601" y="1314539"/>
            <a:ext cx="621069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Typowe cechy IGO: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duża tolerancja na warunki środowiska,	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szerokie spektrum pokarmowe,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odporność na choroby i pasożyty,	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duże zdolności konkurencyjne (np. szybszy wzrost, większy rozmiar),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wysoka inteligencja,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agresywne zachowanie,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długowieczność,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duża rozrodczość,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zdolność do rozmnażania bezpłciowego,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	obojnactwo (do rozmnażania nie są konieczne dwie płcie).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		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975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44005" y="642679"/>
            <a:ext cx="6588732" cy="21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050" b="1" dirty="0">
                <a:cs typeface="Arial" charset="0"/>
              </a:rPr>
              <a:t>Typowe cechy IGO: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duża tolerancja na warunki środowiska,	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szerokie spektrum pokarmowe,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odporność na choroby i pasożyty, 	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duże zdolności konkurencyjne (np. szybszy wzrost, większy rozmiar),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wysoka inteligencja,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agresywne zachowanie,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długowieczność,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duża rozrodczość,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zdolność do rozmnażania bezpłciowego,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pl-PL" sz="1050" b="1" dirty="0">
                <a:cs typeface="Arial" charset="0"/>
              </a:rPr>
              <a:t>	obojnactwo (do rozmnażania nie są konieczne dwie płcie).</a:t>
            </a:r>
          </a:p>
          <a:p>
            <a:pPr eaLnBrk="1" hangingPunct="1">
              <a:defRPr/>
            </a:pPr>
            <a:r>
              <a:rPr lang="pl-PL" sz="1050" b="1" dirty="0">
                <a:cs typeface="Arial" charset="0"/>
              </a:rPr>
              <a:t>		</a:t>
            </a:r>
            <a:r>
              <a:rPr lang="pl-PL" sz="1500" b="1" dirty="0">
                <a:cs typeface="Arial" charset="0"/>
              </a:rPr>
              <a:t>				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44004" y="3945955"/>
            <a:ext cx="561662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a to obniża skuteczność działań zapobiegawczych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544005" y="3066419"/>
            <a:ext cx="637270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Od każdej z powyższych reguł są liczne wyjątki…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44004" y="3506187"/>
            <a:ext cx="774010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…co sprawia, że przewidywanie który gatunek obcy stanie się IGO, jest bardzo trudne, </a:t>
            </a:r>
          </a:p>
        </p:txBody>
      </p:sp>
      <p:sp>
        <p:nvSpPr>
          <p:cNvPr id="12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454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26913" y="2326231"/>
            <a:ext cx="5616624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Cechy samego procesu wprowadzenia gatunku obcego: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- wystarczająca liczba osobników,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- odpowiednia liczba samców i samic,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- odpowiednia kondycja osobników,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- odpowiednia pora roku etc.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452228" y="821142"/>
            <a:ext cx="736651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Poza cechami samych gatunków, na to czy gatunek stanie się IGO, znaczenie mogą też mieć również: 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26913" y="1458270"/>
            <a:ext cx="637270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cs typeface="Arial" charset="0"/>
              </a:rPr>
              <a:t>Cechy miejsca wprowadzenia gatunku obcego: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	- odpowiednie warunki (klimat, pokarm, brak wrogów);</a:t>
            </a:r>
          </a:p>
          <a:p>
            <a:pPr eaLnBrk="1" hangingPunct="1">
              <a:defRPr/>
            </a:pPr>
            <a:endParaRPr lang="pl-PL" sz="1500" b="1" dirty="0">
              <a:cs typeface="Arial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452228" y="4265223"/>
            <a:ext cx="561662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Obniża to skuteczność działań zapobiegawczych</a:t>
            </a:r>
          </a:p>
        </p:txBody>
      </p:sp>
      <p:sp>
        <p:nvSpPr>
          <p:cNvPr id="12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221087" y="132016"/>
            <a:ext cx="33772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Czy wszystkie gatunki obce to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54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393723" y="909926"/>
            <a:ext cx="732884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  <a:cs typeface="Arial" panose="020B0604020202020204" pitchFamily="34" charset="0"/>
              </a:rPr>
              <a:t>„Zamieszanie” występowaniem gatunków powoduje homogenizację przyrody </a:t>
            </a:r>
            <a:r>
              <a:rPr lang="pl-PL" altLang="pl-PL" sz="15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(więcej ≠ lepiej)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422347" y="1373143"/>
            <a:ext cx="7271598" cy="7848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charset="0"/>
              </a:rPr>
              <a:t>Wprowadzając te same gatunki w różne miejsca na Ziemi, bezpowrotnie tracimy globalną różnorodność, bo unikalny skład gatunkowy odległych rejonów upodabnia się do siebie </a:t>
            </a:r>
          </a:p>
          <a:p>
            <a:pPr>
              <a:defRPr/>
            </a:pPr>
            <a:r>
              <a:rPr lang="pl-PL" altLang="pl-PL" sz="1500" b="1" dirty="0">
                <a:solidFill>
                  <a:srgbClr val="FF0000"/>
                </a:solidFill>
                <a:cs typeface="Arial" panose="020B0604020202020204" pitchFamily="34" charset="0"/>
              </a:rPr>
              <a:t>(więcej ≠ lepiej)</a:t>
            </a:r>
            <a:r>
              <a:rPr lang="pl-PL" altLang="pl-PL" sz="1500" b="1" dirty="0">
                <a:cs typeface="Arial" panose="020B0604020202020204" pitchFamily="34" charset="0"/>
              </a:rPr>
              <a:t>.</a:t>
            </a:r>
            <a:endParaRPr lang="pl-PL" sz="1500" b="1" dirty="0">
              <a:cs typeface="Arial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405137" y="2298025"/>
            <a:ext cx="6615113" cy="3231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Proces ten jest nazywany „</a:t>
            </a:r>
            <a:r>
              <a:rPr lang="pl-PL" sz="1500" b="1" dirty="0" err="1">
                <a:cs typeface="Arial" charset="0"/>
              </a:rPr>
              <a:t>makdonaldyzacją</a:t>
            </a:r>
            <a:r>
              <a:rPr lang="pl-PL" sz="1500" b="1" dirty="0">
                <a:cs typeface="Arial" charset="0"/>
              </a:rPr>
              <a:t>” przyrody albo homogenizacją biotyczną.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405137" y="2761241"/>
            <a:ext cx="731743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Następuje „fałszowanie” obrazu natury: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gatunki obce zaczynają być traktowane jako naturalny element przyrody,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podczas gdy ich obecność w danym miejscu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jest zaburzeniem wynikającym wyłącznie z działania człowieka.</a:t>
            </a: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808990" y="130575"/>
            <a:ext cx="20572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kala problemu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33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385646" y="641699"/>
            <a:ext cx="7283898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Wprowadzanie gatunków obcych na przestrzeni stuleci lawinowo rośnie;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taki trend występuje u wszystkich grup organizmów i na wszystkich obszarach.</a:t>
            </a:r>
          </a:p>
        </p:txBody>
      </p:sp>
      <p:grpSp>
        <p:nvGrpSpPr>
          <p:cNvPr id="2" name="Grupa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2167540" y="1304876"/>
            <a:ext cx="6502004" cy="2222331"/>
            <a:chOff x="142844" y="2285992"/>
            <a:chExt cx="8668669" cy="2963317"/>
          </a:xfrm>
          <a:noFill/>
        </p:grpSpPr>
        <p:pic>
          <p:nvPicPr>
            <p:cNvPr id="27657" name="Picture 29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2285992"/>
              <a:ext cx="2700705" cy="221457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171416" y="4572153"/>
              <a:ext cx="2642984" cy="6771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350" b="1" dirty="0">
                  <a:cs typeface="Arial" charset="0"/>
                </a:rPr>
                <a:t>Europa </a:t>
              </a:r>
            </a:p>
            <a:p>
              <a:pPr algn="ctr" eaLnBrk="1" hangingPunct="1">
                <a:defRPr/>
              </a:pPr>
              <a:r>
                <a:rPr lang="pl-PL" sz="1350" b="1" dirty="0">
                  <a:cs typeface="Arial" charset="0"/>
                </a:rPr>
                <a:t>– wszystkie gatunki</a:t>
              </a:r>
            </a:p>
          </p:txBody>
        </p:sp>
        <p:pic>
          <p:nvPicPr>
            <p:cNvPr id="27659" name="Picture 2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64" y="2357430"/>
              <a:ext cx="2985690" cy="21431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3147103" y="4659147"/>
              <a:ext cx="3025542" cy="400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350" b="1" dirty="0">
                  <a:cs typeface="Arial" charset="0"/>
                </a:rPr>
                <a:t>Europa – bezkręgowce</a:t>
              </a:r>
            </a:p>
          </p:txBody>
        </p:sp>
        <p:pic>
          <p:nvPicPr>
            <p:cNvPr id="27661" name="Picture 32" descr="Ryc. 1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93"/>
            <a:stretch>
              <a:fillRect/>
            </a:stretch>
          </p:blipFill>
          <p:spPr bwMode="auto">
            <a:xfrm>
              <a:off x="6143636" y="2357430"/>
              <a:ext cx="2667877" cy="21431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6227262" y="4643596"/>
              <a:ext cx="2500119" cy="400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350" b="1" dirty="0">
                  <a:cs typeface="Arial" charset="0"/>
                </a:rPr>
                <a:t>Polska – zwierzęta</a:t>
              </a:r>
            </a:p>
          </p:txBody>
        </p:sp>
      </p:grp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444803" y="3845234"/>
            <a:ext cx="765511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Dopiero w latach 80. XX wieku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inwazje biologiczne uznano za jeden z najpoważniejszych problemów ochrony przyrody, jednocześnie nadając im status osobnej dziedziny naukowej.</a:t>
            </a:r>
          </a:p>
        </p:txBody>
      </p:sp>
      <p:pic>
        <p:nvPicPr>
          <p:cNvPr id="15" name="Picture 2" descr="Instytut Ochrony Przyrody PA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717" y="1322693"/>
            <a:ext cx="612092" cy="828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670322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995" y="1322693"/>
            <a:ext cx="586898" cy="8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670322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482" y="1322693"/>
            <a:ext cx="586898" cy="8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808990" y="130575"/>
            <a:ext cx="20572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kala problemu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998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363567" y="3492453"/>
            <a:ext cx="669554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 wszystkich gatunków w Polsce: 60 108 (Andrzejewski i </a:t>
            </a:r>
            <a:r>
              <a:rPr lang="pl-PL" sz="1500" b="1" dirty="0" err="1">
                <a:cs typeface="Arial" charset="0"/>
              </a:rPr>
              <a:t>Weigle</a:t>
            </a:r>
            <a:r>
              <a:rPr lang="pl-PL" sz="1500" b="1" dirty="0">
                <a:cs typeface="Arial" charset="0"/>
              </a:rPr>
              <a:t> 2003)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1363567" y="3816512"/>
            <a:ext cx="540662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 gatunków obcych = co najmniej 2 500 (ok. 4,2%)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363569" y="4140525"/>
            <a:ext cx="540781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 IGO =  co najmniej 168 (ok. 0,3%)</a:t>
            </a:r>
          </a:p>
        </p:txBody>
      </p:sp>
      <p:grpSp>
        <p:nvGrpSpPr>
          <p:cNvPr id="2" name="Grupa 1" descr="Zestawienie trzech źródeł informacji o gatunkach obcych w Polsce: książki o obcych gatunkach zwierząt, publikacji dotyczącej roślin obcego pochodzenia oraz strony internetowej poświęconej gatunkom obcym i inwazyjnym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>
            <a:grpSpLocks/>
          </p:cNvGrpSpPr>
          <p:nvPr/>
        </p:nvGrpSpPr>
        <p:grpSpPr bwMode="auto">
          <a:xfrm>
            <a:off x="2009544" y="568020"/>
            <a:ext cx="6049566" cy="2655986"/>
            <a:chOff x="1226116" y="1108283"/>
            <a:chExt cx="8690545" cy="3757984"/>
          </a:xfrm>
        </p:grpSpPr>
        <p:pic>
          <p:nvPicPr>
            <p:cNvPr id="67592" name="Picture 1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34" t="8093" r="29935" b="4108"/>
            <a:stretch>
              <a:fillRect/>
            </a:stretch>
          </p:blipFill>
          <p:spPr bwMode="auto">
            <a:xfrm>
              <a:off x="4314090" y="1108283"/>
              <a:ext cx="2641599" cy="374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593" name="Picture 5" descr="http://www.lukaszprzybylowicz.com/pliki/galerie/f_g_58_207.jpg">
              <a:hlinkClick r:id="rId4" tooltip="Kliknij - zamknij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116" y="1121355"/>
              <a:ext cx="2844800" cy="374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59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01" t="9700" r="61499" b="47089"/>
            <a:stretch>
              <a:fillRect/>
            </a:stretch>
          </p:blipFill>
          <p:spPr bwMode="auto">
            <a:xfrm>
              <a:off x="7198861" y="1108283"/>
              <a:ext cx="2717800" cy="374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808990" y="130575"/>
            <a:ext cx="20572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kala problemu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536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2" t="7729" r="22440" b="5051"/>
          <a:stretch>
            <a:fillRect/>
          </a:stretch>
        </p:blipFill>
        <p:spPr bwMode="auto">
          <a:xfrm>
            <a:off x="1507734" y="490221"/>
            <a:ext cx="3576365" cy="380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670439" y="653929"/>
            <a:ext cx="1781175" cy="421972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pl-PL" sz="1350">
              <a:latin typeface="+mj-lt"/>
              <a:cs typeface="Arial" charset="0"/>
            </a:endParaRPr>
          </a:p>
        </p:txBody>
      </p:sp>
      <p:sp>
        <p:nvSpPr>
          <p:cNvPr id="24" name="Oval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101465" y="1247996"/>
            <a:ext cx="3077765" cy="421972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pl-PL" sz="1350">
              <a:latin typeface="+mj-lt"/>
              <a:cs typeface="Arial" charset="0"/>
            </a:endParaRPr>
          </a:p>
        </p:txBody>
      </p:sp>
      <p:sp>
        <p:nvSpPr>
          <p:cNvPr id="25" name="Oval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777429" y="2285402"/>
            <a:ext cx="1782365" cy="421972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pl-PL" sz="1350">
              <a:latin typeface="+mj-lt"/>
              <a:cs typeface="Arial" charset="0"/>
            </a:endParaRPr>
          </a:p>
        </p:txBody>
      </p:sp>
      <p:sp>
        <p:nvSpPr>
          <p:cNvPr id="26" name="Oval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831434" y="2825462"/>
            <a:ext cx="1781175" cy="421972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pl-PL" sz="1350">
              <a:latin typeface="+mj-lt"/>
              <a:cs typeface="Arial" charset="0"/>
            </a:endParaRPr>
          </a:p>
        </p:txBody>
      </p:sp>
      <p:sp>
        <p:nvSpPr>
          <p:cNvPr id="27" name="Oval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723423" y="3354230"/>
            <a:ext cx="1782365" cy="421972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pl-PL" sz="1350">
              <a:latin typeface="+mj-lt"/>
              <a:cs typeface="Arial" charset="0"/>
            </a:endParaRPr>
          </a:p>
        </p:txBody>
      </p:sp>
      <p:pic>
        <p:nvPicPr>
          <p:cNvPr id="28" name="Picture 14" descr="Okładka publikacji „Rośliny obcego pochodzenia w Polsce ze szczególnym uwzględnieniem gatunków inwazyjnych”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4" t="8093" r="29935" b="4108"/>
          <a:stretch>
            <a:fillRect/>
          </a:stretch>
        </p:blipFill>
        <p:spPr bwMode="auto">
          <a:xfrm>
            <a:off x="5226295" y="516029"/>
            <a:ext cx="1977628" cy="264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5081692" y="3212853"/>
            <a:ext cx="373648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 gatunków obcych = 939 (27% flory Polski)</a:t>
            </a:r>
          </a:p>
        </p:txBody>
      </p:sp>
      <p:sp>
        <p:nvSpPr>
          <p:cNvPr id="30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625713" y="95890"/>
            <a:ext cx="2027113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kala problemu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5081692" y="3629280"/>
            <a:ext cx="29973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  IGO i potencjalnych IGO = 84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(2,5% flory Polski)</a:t>
            </a: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1466150" y="4250259"/>
            <a:ext cx="75160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Dane niepublikowane (Tokarska-Guzik i in. 2025): </a:t>
            </a:r>
            <a:br>
              <a:rPr lang="pl-PL" sz="1500" b="1" dirty="0">
                <a:cs typeface="Arial" charset="0"/>
              </a:rPr>
            </a:br>
            <a:r>
              <a:rPr lang="pl-PL" sz="1500" b="1" dirty="0">
                <a:cs typeface="Arial" charset="0"/>
              </a:rPr>
              <a:t>ponad 1100 gatunków obcych, 88 IGO i potencjalnych IGO </a:t>
            </a: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1507734" y="4808135"/>
            <a:ext cx="650737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900" dirty="0">
                <a:cs typeface="Arial" charset="0"/>
              </a:rPr>
              <a:t>Tokarska-Guzik B., Dajdok Z., Zając M., Zając A., Urbisz A., Danielewicz W., </a:t>
            </a:r>
            <a:r>
              <a:rPr lang="pl-PL" sz="900" dirty="0" err="1">
                <a:cs typeface="Arial" charset="0"/>
              </a:rPr>
              <a:t>Hołdyński</a:t>
            </a:r>
            <a:r>
              <a:rPr lang="pl-PL" sz="900" dirty="0">
                <a:cs typeface="Arial" charset="0"/>
              </a:rPr>
              <a:t> C. 2012. Rośliny obcego pochodzenia w Polsce </a:t>
            </a:r>
          </a:p>
        </p:txBody>
      </p:sp>
    </p:spTree>
    <p:extLst>
      <p:ext uri="{BB962C8B-B14F-4D97-AF65-F5344CB8AC3E}">
        <p14:creationId xmlns:p14="http://schemas.microsoft.com/office/powerpoint/2010/main" val="36467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1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422358" y="4866119"/>
            <a:ext cx="535448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900" dirty="0">
                <a:cs typeface="Arial" charset="0"/>
              </a:rPr>
              <a:t>Głowaciński Z., Okarma H., Pawłowski J., Solarz W. 2011. Gatunki obce w Faunie Polski 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547114" y="3638253"/>
            <a:ext cx="20792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  IGO = 84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(0,2 % fauny Polski)</a:t>
            </a:r>
          </a:p>
        </p:txBody>
      </p:sp>
      <p:pic>
        <p:nvPicPr>
          <p:cNvPr id="64518" name="Picture 5" descr="Okładka publikacji „Gatunki obce w faunie Polski” wydanej przez Instytut Ochrony Przyrody PAN.">
            <a:hlinkClick r:id="rId3" tooltip="Kliknij - zamknij"/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048" y="529889"/>
            <a:ext cx="2319170" cy="305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0" t="8640" r="27000" b="28799"/>
          <a:stretch>
            <a:fillRect/>
          </a:stretch>
        </p:blipFill>
        <p:spPr bwMode="auto">
          <a:xfrm>
            <a:off x="5081984" y="562623"/>
            <a:ext cx="3389710" cy="425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stoką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229622" y="2331891"/>
            <a:ext cx="2940844" cy="1916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350">
              <a:solidFill>
                <a:schemeClr val="tx1"/>
              </a:solidFill>
            </a:endParaRPr>
          </a:p>
        </p:txBody>
      </p:sp>
      <p:sp>
        <p:nvSpPr>
          <p:cNvPr id="17" name="Prostoką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230217" y="4453241"/>
            <a:ext cx="2939654" cy="1916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350">
              <a:solidFill>
                <a:schemeClr val="tx1"/>
              </a:solidFill>
            </a:endParaRPr>
          </a:p>
        </p:txBody>
      </p:sp>
      <p:sp>
        <p:nvSpPr>
          <p:cNvPr id="19" name="Prostoką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229622" y="3178427"/>
            <a:ext cx="2940844" cy="1916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350">
              <a:solidFill>
                <a:schemeClr val="tx1"/>
              </a:solidFill>
            </a:endParaRPr>
          </a:p>
        </p:txBody>
      </p:sp>
      <p:sp>
        <p:nvSpPr>
          <p:cNvPr id="26" name="Prostokąt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262009" y="3935329"/>
            <a:ext cx="2939654" cy="1916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350">
              <a:solidFill>
                <a:schemeClr val="tx1"/>
              </a:solidFill>
            </a:endParaRPr>
          </a:p>
        </p:txBody>
      </p:sp>
      <p:sp>
        <p:nvSpPr>
          <p:cNvPr id="12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808990" y="130575"/>
            <a:ext cx="20572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kala problemu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671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 animBg="1"/>
      <p:bldP spid="19" grpId="0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6" name="Rectangle 267"/>
          <p:cNvSpPr>
            <a:spLocks noChangeArrowheads="1"/>
          </p:cNvSpPr>
          <p:nvPr/>
        </p:nvSpPr>
        <p:spPr bwMode="auto">
          <a:xfrm>
            <a:off x="1601392" y="107156"/>
            <a:ext cx="58745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b="1" dirty="0">
                <a:solidFill>
                  <a:schemeClr val="bg1"/>
                </a:solidFill>
                <a:cs typeface="Arial" charset="0"/>
              </a:rPr>
              <a:t>Udział gatunków obcych w faunie Polski</a:t>
            </a:r>
            <a:endParaRPr lang="pl-PL" sz="1350" b="1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2F7FF6F8-2FF2-D57B-3BFC-C25D5A7F5838}"/>
              </a:ext>
            </a:extLst>
          </p:cNvPr>
          <p:cNvGrpSpPr/>
          <p:nvPr/>
        </p:nvGrpSpPr>
        <p:grpSpPr>
          <a:xfrm>
            <a:off x="1589274" y="949293"/>
            <a:ext cx="6859540" cy="2496163"/>
            <a:chOff x="1589274" y="949293"/>
            <a:chExt cx="6859540" cy="2496163"/>
          </a:xfrm>
        </p:grpSpPr>
        <p:pic>
          <p:nvPicPr>
            <p:cNvPr id="7174" name="Picture 6" descr="Przykłady IGO ssaków występujących w Polsce - norka amerykańska&#10;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1392" y="980144"/>
              <a:ext cx="1597259" cy="1129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Przykłady IGO ssaków występujących w Polsce - szop pracz&#10;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1707" y="970042"/>
              <a:ext cx="1629141" cy="1151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8" name="Picture 10" descr="Przykłady IGO ssaków występujących w Polsce - jenot&#10;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495" y="986188"/>
              <a:ext cx="1627881" cy="1150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0" name="Picture 12" descr="Przykłady IGO ssaków występujących w Polsce - jeleń sika&#10;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274" y="2279996"/>
              <a:ext cx="1607408" cy="1136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2" name="Picture 14" descr="Przykłady IGO ssaków występujących w Polsce&#10;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1480" y="2258721"/>
              <a:ext cx="1617333" cy="1143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4" name="Picture 16" descr="Przykłady IGO ssaków występujących w Polsce - nutria&#10;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1481" y="949293"/>
              <a:ext cx="1617333" cy="1143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6" name="Picture 18" descr="Przykłady IGO ssaków występujących w Polsce&#10;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5457" y="2298174"/>
              <a:ext cx="1629141" cy="1147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8" name="Picture 20" descr="Przykłady IGO ssaków występujących w Polsce&#10;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941" y="2267484"/>
              <a:ext cx="1478997" cy="1161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Prostokąt 22"/>
          <p:cNvSpPr/>
          <p:nvPr/>
        </p:nvSpPr>
        <p:spPr>
          <a:xfrm>
            <a:off x="1524158" y="3657490"/>
            <a:ext cx="82508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dirty="0"/>
              <a:t>https://www.gov.pl/photo/4ce808f8-0705-4774-bd23-dc88177a5221</a:t>
            </a:r>
            <a:endParaRPr lang="en-GB" sz="900" dirty="0"/>
          </a:p>
        </p:txBody>
      </p:sp>
      <p:sp>
        <p:nvSpPr>
          <p:cNvPr id="24" name="Prostokąt 23"/>
          <p:cNvSpPr/>
          <p:nvPr/>
        </p:nvSpPr>
        <p:spPr>
          <a:xfrm>
            <a:off x="1524160" y="3852731"/>
            <a:ext cx="790844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https://www.gov.pl/photo/703ccaec-fb83-408f-82a0-125dc09ad2af</a:t>
            </a:r>
          </a:p>
        </p:txBody>
      </p:sp>
      <p:sp>
        <p:nvSpPr>
          <p:cNvPr id="26" name="Prostokąt 25"/>
          <p:cNvSpPr/>
          <p:nvPr/>
        </p:nvSpPr>
        <p:spPr>
          <a:xfrm>
            <a:off x="1524158" y="4018656"/>
            <a:ext cx="82508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https://www.gov.pl/photo/b9d4daab-4049-40a0-99b9-0b8226dc2483</a:t>
            </a:r>
          </a:p>
        </p:txBody>
      </p:sp>
      <p:sp>
        <p:nvSpPr>
          <p:cNvPr id="27" name="Prostokąt 26"/>
          <p:cNvSpPr/>
          <p:nvPr/>
        </p:nvSpPr>
        <p:spPr>
          <a:xfrm>
            <a:off x="1524160" y="4184581"/>
            <a:ext cx="790844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https://www.gov.pl/photo/format/20665cff-f58d-41ee-9385-3ab85422e405/resolution/1460x616</a:t>
            </a:r>
          </a:p>
        </p:txBody>
      </p:sp>
      <p:sp>
        <p:nvSpPr>
          <p:cNvPr id="28" name="Prostokąt 27"/>
          <p:cNvSpPr/>
          <p:nvPr/>
        </p:nvSpPr>
        <p:spPr>
          <a:xfrm>
            <a:off x="1524158" y="4350506"/>
            <a:ext cx="473040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https://www.gov.pl/photo/e9130631-1a7a-436a-851a-52558374788e</a:t>
            </a:r>
            <a:r>
              <a:rPr lang="pl-PL" sz="900" dirty="0"/>
              <a:t>  </a:t>
            </a:r>
            <a:endParaRPr lang="en-GB" sz="900" dirty="0"/>
          </a:p>
        </p:txBody>
      </p:sp>
      <p:sp>
        <p:nvSpPr>
          <p:cNvPr id="29" name="Prostokąt 28"/>
          <p:cNvSpPr/>
          <p:nvPr/>
        </p:nvSpPr>
        <p:spPr>
          <a:xfrm>
            <a:off x="1524158" y="4682355"/>
            <a:ext cx="82508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https://www.iop.krakow.pl/gatunkiobce/defaultd09c.html?nazwa=opis&amp;id=109&amp;je=pl</a:t>
            </a:r>
          </a:p>
        </p:txBody>
      </p:sp>
      <p:sp>
        <p:nvSpPr>
          <p:cNvPr id="30" name="Prostokąt 29"/>
          <p:cNvSpPr/>
          <p:nvPr/>
        </p:nvSpPr>
        <p:spPr>
          <a:xfrm>
            <a:off x="1524160" y="4848278"/>
            <a:ext cx="693242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/>
              <a:t>https://www.iop.krakow.pl/gatunkiobce/defaulta2a8.html?nazwa=opis&amp;id=115&amp;je=pl</a:t>
            </a: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1312069" y="563538"/>
            <a:ext cx="64531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Przykłady IGO ssaków występujących w Polsce</a:t>
            </a:r>
          </a:p>
        </p:txBody>
      </p:sp>
      <p:sp>
        <p:nvSpPr>
          <p:cNvPr id="32" name="Prostokąt 31"/>
          <p:cNvSpPr/>
          <p:nvPr/>
        </p:nvSpPr>
        <p:spPr>
          <a:xfrm>
            <a:off x="1524160" y="4516430"/>
            <a:ext cx="51561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https://www.gov.pl/photo/format/7935991b-5b25-4180-8953-13fead41803a/resolution/268x113</a:t>
            </a:r>
          </a:p>
        </p:txBody>
      </p:sp>
      <p:sp>
        <p:nvSpPr>
          <p:cNvPr id="25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808990" y="130575"/>
            <a:ext cx="20572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kala problemu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394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468" y="1749186"/>
            <a:ext cx="2448223" cy="129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Dymiące komin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516" y="1749185"/>
            <a:ext cx="1974473" cy="131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689964" y="486218"/>
            <a:ext cx="430312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  <a:cs typeface="Calibri" panose="020F0502020204030204" pitchFamily="34" charset="0"/>
              </a:rPr>
              <a:t>W jaki sposób człowiek zagraża przyrodzie najbardziej?</a:t>
            </a:r>
            <a:endParaRPr lang="pl-PL" altLang="pl-PL" sz="15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649371" y="-157145"/>
            <a:ext cx="4325541" cy="485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30975" b="1" dirty="0">
                <a:solidFill>
                  <a:srgbClr val="FF0000"/>
                </a:solidFill>
                <a:cs typeface="Calibri" panose="020F0502020204030204" pitchFamily="34" charset="0"/>
              </a:rPr>
              <a:t>X</a:t>
            </a:r>
            <a:endParaRPr lang="pl-PL" altLang="pl-PL" sz="21525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9" name="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702" y="-211727"/>
            <a:ext cx="4324350" cy="485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30975" b="1" dirty="0">
                <a:solidFill>
                  <a:srgbClr val="FF0000"/>
                </a:solidFill>
                <a:cs typeface="Calibri" panose="020F0502020204030204" pitchFamily="34" charset="0"/>
              </a:rPr>
              <a:t>X</a:t>
            </a:r>
            <a:endParaRPr lang="pl-PL" altLang="pl-PL" sz="21525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11" name="Prostokąt 10"/>
          <p:cNvSpPr>
            <a:spLocks noChangeArrowheads="1"/>
          </p:cNvSpPr>
          <p:nvPr/>
        </p:nvSpPr>
        <p:spPr bwMode="auto">
          <a:xfrm>
            <a:off x="1584534" y="4612120"/>
            <a:ext cx="54812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https://cityspideynews.s3.amazonaws.com/uploads/spidey/201805/dumping-site_051118090810.jpeg</a:t>
            </a:r>
          </a:p>
        </p:txBody>
      </p:sp>
      <p:sp>
        <p:nvSpPr>
          <p:cNvPr id="13" name="Prostokąt 12"/>
          <p:cNvSpPr>
            <a:spLocks noChangeArrowheads="1"/>
          </p:cNvSpPr>
          <p:nvPr/>
        </p:nvSpPr>
        <p:spPr bwMode="auto">
          <a:xfrm>
            <a:off x="1584534" y="4855147"/>
            <a:ext cx="54812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https://www.freeimages.com/pl/premium/smoking-chimneys-886013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584534" y="3803297"/>
            <a:ext cx="65877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  <a:cs typeface="Calibri" panose="020F0502020204030204" pitchFamily="34" charset="0"/>
              </a:rPr>
              <a:t>Zagrożenie nr 1: bezpośrednie niszczenie siedlisk</a:t>
            </a:r>
            <a:endParaRPr lang="pl-PL" altLang="pl-PL" sz="15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584534" y="4108148"/>
            <a:ext cx="65877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  <a:cs typeface="Calibri" panose="020F0502020204030204" pitchFamily="34" charset="0"/>
              </a:rPr>
              <a:t>Zagrożenie nr 2: wpływ IGO</a:t>
            </a:r>
            <a:endParaRPr lang="pl-PL" altLang="pl-PL" sz="15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2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78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4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464422" y="844329"/>
            <a:ext cx="7144847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zagrażają ok. 7 200 gatunkom zwierząt ze światowej czerwonej księgi.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464421" y="1303893"/>
            <a:ext cx="7144847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były </a:t>
            </a:r>
            <a:r>
              <a:rPr lang="pl-PL" sz="1500" b="1" u="sng" dirty="0">
                <a:solidFill>
                  <a:srgbClr val="FF0000"/>
                </a:solidFill>
                <a:cs typeface="Arial" charset="0"/>
              </a:rPr>
              <a:t>jedną z przyczyn 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wyginięcia ponad 60% gatunków wymarłych po 1500 r. </a:t>
            </a:r>
          </a:p>
        </p:txBody>
      </p:sp>
      <p:pic>
        <p:nvPicPr>
          <p:cNvPr id="17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12959" r="8202" b="30161"/>
          <a:stretch>
            <a:fillRect/>
          </a:stretch>
        </p:blipFill>
        <p:spPr bwMode="auto">
          <a:xfrm>
            <a:off x="3829236" y="2732604"/>
            <a:ext cx="4973808" cy="211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1464422" y="1853837"/>
            <a:ext cx="6884194" cy="12464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były </a:t>
            </a:r>
            <a:r>
              <a:rPr lang="pl-PL" sz="1500" b="1" u="sng" dirty="0">
                <a:solidFill>
                  <a:srgbClr val="FF0000"/>
                </a:solidFill>
                <a:cs typeface="Arial" charset="0"/>
              </a:rPr>
              <a:t>WYŁĄCZNĄ przyczyną</a:t>
            </a: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, która po 1500 r. spowodowała wyginięcie: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47% wymarłych ssaków,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27% wymarłych ptaków,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25% wymarłych gadów,</a:t>
            </a:r>
          </a:p>
          <a:p>
            <a:pPr marL="257175" indent="-257175">
              <a:buFont typeface="Arial" panose="020B0604020202020204" pitchFamily="34" charset="0"/>
              <a:buChar char="•"/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17% wymarłych roślin.</a:t>
            </a: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381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421425" y="710633"/>
            <a:ext cx="7144847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w latach 1970-2017 spowodowały straty ekonomiczne </a:t>
            </a:r>
          </a:p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w wysokości co najmniej 1,3 biliona $ (1 300 000 000 000 $).</a:t>
            </a:r>
          </a:p>
        </p:txBody>
      </p:sp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2721" y="3539972"/>
            <a:ext cx="2887527" cy="1456086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421425" y="1340343"/>
            <a:ext cx="7899556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IGO w roku 2017 spowodowały straty ekonomiczne w wysokości co najmniej 162 miliardów $.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421425" y="1970053"/>
            <a:ext cx="6928823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Powyższe kwoty są z pewnością zaniżone...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421425" y="2368931"/>
            <a:ext cx="6928823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Powyższe kwoty są z pewnością zaniżone i nie biorą pod uwagę…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421425" y="2767809"/>
            <a:ext cx="6928823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…strat wskutek pandemii SARS-CoV-2, który w swojej istocie jest IGO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421425" y="3166687"/>
            <a:ext cx="6928823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solidFill>
                  <a:srgbClr val="FF0000"/>
                </a:solidFill>
                <a:cs typeface="Arial" charset="0"/>
              </a:rPr>
              <a:t>Straty wskutek pandemii SARS-CoV-2 w latach 2020-2021 oceniane są na 22 biliony $.</a:t>
            </a:r>
          </a:p>
        </p:txBody>
      </p:sp>
      <p:pic>
        <p:nvPicPr>
          <p:cNvPr id="3" name="Obraz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7709" y="3565565"/>
            <a:ext cx="3563176" cy="1373185"/>
          </a:xfrm>
          <a:prstGeom prst="rect">
            <a:avLst/>
          </a:prstGeom>
        </p:spPr>
      </p:pic>
      <p:sp>
        <p:nvSpPr>
          <p:cNvPr id="13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077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0" grpId="0"/>
      <p:bldP spid="11" grpId="0"/>
      <p:bldP spid="14" grpId="0"/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910697" y="470229"/>
            <a:ext cx="1861663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Fałszowanie przyrody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492308" y="3681527"/>
            <a:ext cx="41720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Pozornie naturalne elementy przyrody,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to w rzeczywistości wynik jej zniszczenia przez ludzi</a:t>
            </a:r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auto">
          <a:xfrm>
            <a:off x="1381177" y="4855579"/>
            <a:ext cx="776282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None/>
              <a:defRPr/>
            </a:pPr>
            <a:r>
              <a:rPr lang="pl-PL" sz="900" dirty="0">
                <a:cs typeface="Arial" charset="0"/>
              </a:rPr>
              <a:t>https://www.facebook.com/wwwKrakowPL/posts/to-nie-bobry-ani-egzotyczne-kapibary-ale-nasze-krakowskie-nutrie-rodzin%C4%99-baraszk/1059429169542869/</a:t>
            </a:r>
          </a:p>
        </p:txBody>
      </p:sp>
      <p:pic>
        <p:nvPicPr>
          <p:cNvPr id="2" name="Obraz 1" descr="Zrzut ekranu posta Kraków PL z kolażem fotografii nutrii pływających i żerujących w krakowskim zbiorniku wodnym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380" y="849010"/>
            <a:ext cx="3330612" cy="3663995"/>
          </a:xfrm>
          <a:prstGeom prst="rect">
            <a:avLst/>
          </a:prstGeom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397294" y="1413448"/>
            <a:ext cx="43621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„To nie bobry, ani egzotyczne kapibary ale nasze krakowskie nutrie! Rodzinę baraszkujących gryzoni spotkała spacerująca mieszkanka Krakowa.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Jak widać, w zimnej wodzie nutrie czują się doskonale.”</a:t>
            </a: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489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1408537" y="1237766"/>
            <a:ext cx="45783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Piękno przyrody bywa złudne – często jest to Frankenstein, poskładany przez człowieka z najrozmaitszych elementów.  </a:t>
            </a:r>
          </a:p>
        </p:txBody>
      </p:sp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322" y="793394"/>
            <a:ext cx="2707336" cy="4061005"/>
          </a:xfrm>
          <a:prstGeom prst="rect">
            <a:avLst/>
          </a:prstGeom>
        </p:spPr>
      </p:pic>
      <p:sp>
        <p:nvSpPr>
          <p:cNvPr id="6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910697" y="470229"/>
            <a:ext cx="1861663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Fałszowanie przyrody</a:t>
            </a:r>
          </a:p>
        </p:txBody>
      </p:sp>
    </p:spTree>
    <p:extLst>
      <p:ext uri="{BB962C8B-B14F-4D97-AF65-F5344CB8AC3E}">
        <p14:creationId xmlns:p14="http://schemas.microsoft.com/office/powerpoint/2010/main" val="101922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>
            <a:grpSpLocks/>
          </p:cNvGrpSpPr>
          <p:nvPr/>
        </p:nvGrpSpPr>
        <p:grpSpPr bwMode="auto">
          <a:xfrm>
            <a:off x="6703228" y="894986"/>
            <a:ext cx="1268276" cy="4060471"/>
            <a:chOff x="6572264" y="785794"/>
            <a:chExt cx="2165350" cy="6500858"/>
          </a:xfrm>
        </p:grpSpPr>
        <p:pic>
          <p:nvPicPr>
            <p:cNvPr id="29707" name="Picture 4" descr="Awers monety 1 grosz z cyfrą nominału, napisem „GROSZ” i motywem liścia dębu.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264" y="785794"/>
              <a:ext cx="2165350" cy="2117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8" name="Picture 14" descr="Awers monety 2 grosze z cyfrą nominału, napisem „GROSZ” i motywem liścia dębu.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264" y="2857496"/>
              <a:ext cx="2165350" cy="2286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Picture 16" descr="Awers monety 5 groszy z cyfrą nominału, napisem „GROSZY” i motywem liścia dębu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264" y="5143511"/>
              <a:ext cx="2165350" cy="2143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Picture 10" descr="Fotografia przedstawia zbliżenie intensywnie czerwonych liści dębu jesienią. ">
            <a:hlinkClick r:id="rId7"/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283" y="894986"/>
            <a:ext cx="4144315" cy="278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540994" y="3800196"/>
            <a:ext cx="6601070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Na polskich monetach groszowych mamy liście dębu </a:t>
            </a:r>
            <a:r>
              <a:rPr lang="en-AE" sz="1500" b="1" dirty="0">
                <a:cs typeface="Arial" charset="0"/>
              </a:rPr>
              <a:t>–</a:t>
            </a:r>
            <a:r>
              <a:rPr lang="pl-PL" sz="1500" b="1" dirty="0">
                <a:cs typeface="Arial" charset="0"/>
              </a:rPr>
              <a:t> </a:t>
            </a: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jest to symbol siły, trwałości, ojczyzny i tożsamości narodowej</a:t>
            </a:r>
            <a:r>
              <a:rPr lang="en-AE" sz="1500" b="1" dirty="0">
                <a:cs typeface="Arial" charset="0"/>
              </a:rPr>
              <a:t>…</a:t>
            </a:r>
            <a:endParaRPr lang="pl-PL" sz="1500" b="1" dirty="0">
              <a:cs typeface="Arial" charset="0"/>
            </a:endParaRP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1540994" y="4531614"/>
            <a:ext cx="5510020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AE" sz="1500" b="1" dirty="0">
                <a:cs typeface="Arial" charset="0"/>
              </a:rPr>
              <a:t>…</a:t>
            </a:r>
            <a:r>
              <a:rPr lang="pl-PL" sz="1500" b="1" dirty="0">
                <a:cs typeface="Arial" charset="0"/>
              </a:rPr>
              <a:t>z tym, że jest to dąb czerwony, IGO z Ameryki Północnej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574983" y="498368"/>
            <a:ext cx="2533092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Fałszowanie przyrody i nie tylko </a:t>
            </a:r>
          </a:p>
        </p:txBody>
      </p:sp>
      <p:sp>
        <p:nvSpPr>
          <p:cNvPr id="15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071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0" descr="Reklama lokaty bankowej „Lokata z jenotem” z wizerunkiem zwierzęcia i informacją o oprocentowan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144" y="941283"/>
            <a:ext cx="3656770" cy="27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344001" y="3741762"/>
            <a:ext cx="6156684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Jeden z banków promował gatunek pochodzący z….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1344001" y="4179262"/>
            <a:ext cx="7799999" cy="7848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….trudno powiedzieć skąd, bo na zdjęciu jest szop pracz (z Ameryki Północnej), zamiast jenota (z Azji) </a:t>
            </a:r>
          </a:p>
          <a:p>
            <a:pPr eaLnBrk="1" hangingPunct="1">
              <a:defRPr/>
            </a:pPr>
            <a:endParaRPr lang="pl-PL" sz="1500" b="1" dirty="0">
              <a:cs typeface="Arial" charset="0"/>
            </a:endParaRPr>
          </a:p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(oba gatunki to IGO)</a:t>
            </a:r>
          </a:p>
        </p:txBody>
      </p:sp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7390" y="1008623"/>
            <a:ext cx="2648886" cy="989783"/>
          </a:xfrm>
          <a:prstGeom prst="rect">
            <a:avLst/>
          </a:prstGeom>
        </p:spPr>
      </p:pic>
      <p:sp>
        <p:nvSpPr>
          <p:cNvPr id="10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574983" y="498368"/>
            <a:ext cx="2533092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Fałszowanie przyrody i nie tylko </a:t>
            </a:r>
          </a:p>
        </p:txBody>
      </p:sp>
    </p:spTree>
    <p:extLst>
      <p:ext uri="{BB962C8B-B14F-4D97-AF65-F5344CB8AC3E}">
        <p14:creationId xmlns:p14="http://schemas.microsoft.com/office/powerpoint/2010/main" val="195475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45503" y="4462832"/>
            <a:ext cx="319204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l-PL" sz="1500" b="1" dirty="0">
                <a:cs typeface="Arial" charset="0"/>
              </a:rPr>
              <a:t>konkurencja o światło, wodę, przestrzeń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398461" y="593219"/>
            <a:ext cx="2886135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500" b="1" dirty="0">
                <a:cs typeface="Arial" charset="0"/>
              </a:rPr>
              <a:t>Konkurencja z gatunkami rodzimymi </a:t>
            </a:r>
          </a:p>
        </p:txBody>
      </p:sp>
      <p:pic>
        <p:nvPicPr>
          <p:cNvPr id="3076" name="Picture 4" descr="Gęste zarośla utworzone przez rozrastające się krzewy, tworzące zwarty tunel nad leśną ścieżką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395" y="1025267"/>
            <a:ext cx="2496681" cy="332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ostokąt 10"/>
          <p:cNvSpPr/>
          <p:nvPr/>
        </p:nvSpPr>
        <p:spPr>
          <a:xfrm>
            <a:off x="3138182" y="4912668"/>
            <a:ext cx="352710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https://www.gov.pl/photo/de76314c-a1fd-483c-aede-43566e339f81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963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Fotografia sekcyjna przedstawia otwartą jamę ciała zwierzęcia, wypełnioną licznymi szarymi i czarnymi, obłymi pasożytami.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791" y="1126929"/>
            <a:ext cx="1951435" cy="295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265741" y="1523829"/>
            <a:ext cx="106377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drapieżniki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604085" y="1499760"/>
            <a:ext cx="86697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choroby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830299" y="4225431"/>
            <a:ext cx="8884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pasożyty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767406" y="500001"/>
            <a:ext cx="4148243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Drapieżnictwo, przenoszenie chorób, pasożytnictwo </a:t>
            </a:r>
          </a:p>
        </p:txBody>
      </p:sp>
      <p:pic>
        <p:nvPicPr>
          <p:cNvPr id="17" name="Picture 6" descr="Fotografia przedstawia czarną norkę stojącą pośród jasnych skał. Zwierzę patrzy w stronę aparatu, a naturalne otoczenie podkreśla jego smukłą sylwetkę i ciemne futro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69" y="1979847"/>
            <a:ext cx="2022725" cy="143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rójwymiarowa ilustracja naukowa przedstawia cząstkę koronawirusa SARS-CoV-2 na ciemnym tle. 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07" y="1915885"/>
            <a:ext cx="2241134" cy="149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rostokąt 18"/>
          <p:cNvSpPr/>
          <p:nvPr/>
        </p:nvSpPr>
        <p:spPr>
          <a:xfrm>
            <a:off x="1350706" y="4533932"/>
            <a:ext cx="22574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dirty="0"/>
              <a:t>CDC / </a:t>
            </a:r>
            <a:r>
              <a:rPr lang="pl-PL" sz="900" dirty="0" err="1"/>
              <a:t>Alissa</a:t>
            </a:r>
            <a:r>
              <a:rPr lang="pl-PL" sz="900" dirty="0"/>
              <a:t> Eckert, MS; Dan Higgins, MAM</a:t>
            </a:r>
            <a:endParaRPr lang="en-GB" sz="900" dirty="0"/>
          </a:p>
        </p:txBody>
      </p:sp>
      <p:sp>
        <p:nvSpPr>
          <p:cNvPr id="20" name="Prostokąt 19"/>
          <p:cNvSpPr/>
          <p:nvPr/>
        </p:nvSpPr>
        <p:spPr>
          <a:xfrm>
            <a:off x="1350706" y="4897617"/>
            <a:ext cx="354571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http://alexandrebudria.blogspot.com/2015/03/parasite-of-month.html</a:t>
            </a:r>
          </a:p>
        </p:txBody>
      </p:sp>
      <p:sp>
        <p:nvSpPr>
          <p:cNvPr id="22" name="Prostokąt 21"/>
          <p:cNvSpPr/>
          <p:nvPr/>
        </p:nvSpPr>
        <p:spPr>
          <a:xfrm>
            <a:off x="1350706" y="4719851"/>
            <a:ext cx="338184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dirty="0"/>
              <a:t>https://www.gov.pl/photo/4ce808f8-0705-4774-bd23-dc88177a5221</a:t>
            </a:r>
            <a:endParaRPr lang="en-GB" sz="900" dirty="0"/>
          </a:p>
        </p:txBody>
      </p:sp>
      <p:sp>
        <p:nvSpPr>
          <p:cNvPr id="14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227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9" grpId="0"/>
      <p:bldP spid="20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6" name="Obraz 3" descr="Fotografia przedstawia dwie dorosłe świnie oraz kilka prosiąt żerujących na skraju leśnej polany. Zwierzęta mają ciemne umaszczenie, a w tle widać gęstą roślinność, drzewa i fragment żwirowej drogi.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135" y="1559623"/>
            <a:ext cx="3305175" cy="185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Text Box 20"/>
          <p:cNvSpPr txBox="1">
            <a:spLocks noChangeArrowheads="1"/>
          </p:cNvSpPr>
          <p:nvPr/>
        </p:nvSpPr>
        <p:spPr bwMode="auto">
          <a:xfrm>
            <a:off x="2320228" y="1261193"/>
            <a:ext cx="26386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050" dirty="0">
                <a:latin typeface="Arial" panose="020B0604020202020204" pitchFamily="34" charset="0"/>
              </a:rPr>
              <a:t>świnka wietnamka krzyżuje się z dzikiem</a:t>
            </a:r>
            <a:r>
              <a:rPr lang="pl-PL" altLang="pl-PL" sz="1050" i="1" dirty="0">
                <a:latin typeface="Arial" panose="020B0604020202020204" pitchFamily="34" charset="0"/>
              </a:rPr>
              <a:t>	</a:t>
            </a:r>
          </a:p>
        </p:txBody>
      </p:sp>
      <p:pic>
        <p:nvPicPr>
          <p:cNvPr id="22" name="Obraz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2" t="53935" r="47404" b="29033"/>
          <a:stretch>
            <a:fillRect/>
          </a:stretch>
        </p:blipFill>
        <p:spPr bwMode="auto">
          <a:xfrm>
            <a:off x="2598935" y="1630960"/>
            <a:ext cx="2081213" cy="1665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337158" y="517362"/>
            <a:ext cx="3008741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Hybrydyzacja z gatunkami rodzimymi</a:t>
            </a:r>
          </a:p>
        </p:txBody>
      </p:sp>
      <p:pic>
        <p:nvPicPr>
          <p:cNvPr id="17" name="Picture 12" descr="Fotografia przedstawia trzy jelenie na trawiastym terenie wśród drzew: samca z rozłożystym porożem oraz dwie samice pasące się po jego bokach.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822" y="1094762"/>
            <a:ext cx="3296742" cy="233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Prostokąt 17"/>
          <p:cNvSpPr/>
          <p:nvPr/>
        </p:nvSpPr>
        <p:spPr>
          <a:xfrm>
            <a:off x="1862155" y="4750650"/>
            <a:ext cx="82508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dirty="0"/>
              <a:t>Fot. Anna Fijarczyk</a:t>
            </a:r>
            <a:endParaRPr lang="en-GB" sz="900" dirty="0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789589" y="3552941"/>
            <a:ext cx="296720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050" dirty="0">
                <a:latin typeface="Arial" panose="020B0604020202020204" pitchFamily="34" charset="0"/>
              </a:rPr>
              <a:t>jeleń sika krzyżuje się z jeleniem szlachetnym</a:t>
            </a:r>
            <a:r>
              <a:rPr lang="pl-PL" altLang="pl-PL" sz="1050" i="1" dirty="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871058" y="4912668"/>
            <a:ext cx="82508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https://www.gov.pl/photo/format/20665cff-f58d-41ee-9385-3ab85422e405/resolution/1460x616</a:t>
            </a:r>
          </a:p>
        </p:txBody>
      </p:sp>
      <p:sp>
        <p:nvSpPr>
          <p:cNvPr id="16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28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7" grpId="0"/>
      <p:bldP spid="18" grpId="0"/>
      <p:bldP spid="20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352542" y="556350"/>
            <a:ext cx="2947014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Hybrydyzacja z gatunkami rodzimymi</a:t>
            </a:r>
          </a:p>
        </p:txBody>
      </p:sp>
      <p:pic>
        <p:nvPicPr>
          <p:cNvPr id="16" name="Picture 2" descr="Fotografia przedstawia dwa okazy roślin o żółtych kwiatach na ciemnym tle, prawdopodobnie różne gatunki nawłoci.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55"/>
          <a:stretch/>
        </p:blipFill>
        <p:spPr bwMode="auto">
          <a:xfrm flipH="1">
            <a:off x="1452029" y="892374"/>
            <a:ext cx="3382134" cy="364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Fotografia zasuszonego okazu botanicznego z kwiatostanami, łodygami i lancetowatymi liśćmi, służąca dokumentacji identyfikacyjnej rośliny.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99" y="923635"/>
            <a:ext cx="2724560" cy="359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pole tekstowe 20"/>
          <p:cNvSpPr txBox="1"/>
          <p:nvPr/>
        </p:nvSpPr>
        <p:spPr>
          <a:xfrm>
            <a:off x="1919139" y="4809005"/>
            <a:ext cx="1640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Fot. Barbara Tokarska-Guzik</a:t>
            </a:r>
          </a:p>
        </p:txBody>
      </p:sp>
      <p:sp>
        <p:nvSpPr>
          <p:cNvPr id="23" name="pole tekstowe 22"/>
          <p:cNvSpPr txBox="1"/>
          <p:nvPr/>
        </p:nvSpPr>
        <p:spPr>
          <a:xfrm>
            <a:off x="8375808" y="-120916"/>
            <a:ext cx="1640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i="1" dirty="0">
                <a:solidFill>
                  <a:schemeClr val="bg1"/>
                </a:solidFill>
              </a:rPr>
              <a:t>Fot. Barbara Tokarska-Guzik</a:t>
            </a: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1452029" y="4564830"/>
            <a:ext cx="757581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1500" b="1" dirty="0">
                <a:latin typeface="+mn-lt"/>
              </a:rPr>
              <a:t>nawłoć kanadyjska krzyżuje się z nawłocią pospolitą, tworząc mieszańca </a:t>
            </a:r>
            <a:r>
              <a:rPr lang="pl-PL" altLang="pl-PL" sz="1500" b="1" i="1" dirty="0" err="1">
                <a:latin typeface="+mn-lt"/>
              </a:rPr>
              <a:t>Solidago</a:t>
            </a:r>
            <a:r>
              <a:rPr lang="pl-PL" altLang="pl-PL" sz="1500" b="1" i="1" dirty="0">
                <a:latin typeface="+mn-lt"/>
              </a:rPr>
              <a:t> </a:t>
            </a:r>
            <a:r>
              <a:rPr lang="en-US" altLang="pl-PL" sz="1500" i="1" dirty="0"/>
              <a:t>×</a:t>
            </a:r>
            <a:r>
              <a:rPr lang="en-US" altLang="pl-PL" sz="1500" i="1" dirty="0" err="1"/>
              <a:t>niederederi</a:t>
            </a:r>
            <a:r>
              <a:rPr lang="en-US" altLang="pl-PL" sz="1500" i="1" dirty="0"/>
              <a:t> </a:t>
            </a:r>
            <a:r>
              <a:rPr lang="pl-PL" altLang="pl-PL" sz="1500" i="1" dirty="0">
                <a:latin typeface="+mn-lt"/>
              </a:rPr>
              <a:t>	</a:t>
            </a:r>
          </a:p>
        </p:txBody>
      </p:sp>
      <p:sp>
        <p:nvSpPr>
          <p:cNvPr id="25" name="pole tekstowe 24"/>
          <p:cNvSpPr txBox="1"/>
          <p:nvPr/>
        </p:nvSpPr>
        <p:spPr>
          <a:xfrm>
            <a:off x="7648360" y="3214365"/>
            <a:ext cx="13794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leg. A. Pliszko, KRA ; 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Pliszko A. 2013. </a:t>
            </a:r>
            <a:b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l-PL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new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locality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pl-PL" sz="1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Solidago</a:t>
            </a:r>
            <a:r>
              <a:rPr lang="pl-PL" sz="1000" i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×</a:t>
            </a:r>
            <a:r>
              <a:rPr lang="pl-PL" sz="10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niederederi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Khek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l-PL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Asteraceae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) in Poland. </a:t>
            </a:r>
            <a:r>
              <a:rPr lang="pl-PL" sz="1000" dirty="0" err="1">
                <a:ea typeface="Calibri" panose="020F0502020204030204" pitchFamily="34" charset="0"/>
                <a:cs typeface="Times New Roman" panose="02020603050405020304" pitchFamily="18" charset="0"/>
              </a:rPr>
              <a:t>Biodiv.Res.Conserv</a:t>
            </a:r>
            <a:r>
              <a:rPr lang="pl-PL" sz="1000" dirty="0">
                <a:ea typeface="Calibri" panose="020F0502020204030204" pitchFamily="34" charset="0"/>
                <a:cs typeface="Times New Roman" panose="02020603050405020304" pitchFamily="18" charset="0"/>
              </a:rPr>
              <a:t>. 29:57-62</a:t>
            </a:r>
            <a:endParaRPr lang="pl-PL" sz="1000" dirty="0"/>
          </a:p>
        </p:txBody>
      </p:sp>
      <p:sp>
        <p:nvSpPr>
          <p:cNvPr id="26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05311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500923" y="2229046"/>
            <a:ext cx="25270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szkodniki upraw, plonów, lasów</a:t>
            </a:r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auto">
          <a:xfrm>
            <a:off x="6353940" y="4298011"/>
            <a:ext cx="225872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uszkadzanie infrastruktury</a:t>
            </a:r>
          </a:p>
        </p:txBody>
      </p:sp>
      <p:sp>
        <p:nvSpPr>
          <p:cNvPr id="6152" name="Rectangle 3"/>
          <p:cNvSpPr>
            <a:spLocks noChangeArrowheads="1"/>
          </p:cNvSpPr>
          <p:nvPr/>
        </p:nvSpPr>
        <p:spPr bwMode="auto">
          <a:xfrm>
            <a:off x="3940874" y="4287803"/>
            <a:ext cx="227241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zwiększanie ryzyka pożarów</a:t>
            </a:r>
          </a:p>
        </p:txBody>
      </p:sp>
      <p:pic>
        <p:nvPicPr>
          <p:cNvPr id="6154" name="Picture 2" descr="Fotografia przedstawia stonkę ziemniaczaną siedzącą na zielonym liściu.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165" y="909665"/>
            <a:ext cx="2045585" cy="136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8" descr="Fotografia przedstawia dziób łodzi płynącej wąskim kanałem niemal całkowicie pokrytym zielonym hiacyntem wodnym z fioletowymi kwiatami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514" y="2731036"/>
            <a:ext cx="2213576" cy="146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0" descr="Fotografia przedstawia pożar traw na rozległym, suchym polu.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46" y="2731037"/>
            <a:ext cx="2208075" cy="146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a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>
            <a:grpSpLocks/>
          </p:cNvGrpSpPr>
          <p:nvPr/>
        </p:nvGrpSpPr>
        <p:grpSpPr bwMode="auto">
          <a:xfrm>
            <a:off x="4793043" y="979384"/>
            <a:ext cx="4500689" cy="1605906"/>
            <a:chOff x="5119089" y="718315"/>
            <a:chExt cx="5344246" cy="1926649"/>
          </a:xfrm>
        </p:grpSpPr>
        <p:sp>
          <p:nvSpPr>
            <p:cNvPr id="43021" name="Rectangle 3"/>
            <p:cNvSpPr>
              <a:spLocks noChangeArrowheads="1"/>
            </p:cNvSpPr>
            <p:nvPr/>
          </p:nvSpPr>
          <p:spPr bwMode="auto">
            <a:xfrm>
              <a:off x="5119089" y="2257254"/>
              <a:ext cx="5344246" cy="387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500" b="1" dirty="0">
                  <a:latin typeface="+mn-lt"/>
                </a:rPr>
                <a:t>epidemie wśród zwierząt hodowlanych</a:t>
              </a:r>
            </a:p>
          </p:txBody>
        </p:sp>
        <p:pic>
          <p:nvPicPr>
            <p:cNvPr id="43022" name="Obraz 1" descr="Fotografia przedstawia żółtą tablicę ostrzegawczą przy drodze, informującą o obszarze zagrożonym afrykańskim pomorem świń. 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1990" y="718315"/>
              <a:ext cx="2674609" cy="1468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978309" y="566158"/>
            <a:ext cx="1707536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Straty ekonomiczne</a:t>
            </a:r>
          </a:p>
        </p:txBody>
      </p:sp>
      <p:pic>
        <p:nvPicPr>
          <p:cNvPr id="16" name="Picture 2" descr="Wizualizacja 3D przedstawia cząstkę koronawirusa SARS-CoV-2, służącą ilustracji jego budowy. 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88" y="2733950"/>
            <a:ext cx="2197006" cy="146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rostokąt 16"/>
          <p:cNvSpPr/>
          <p:nvPr/>
        </p:nvSpPr>
        <p:spPr>
          <a:xfrm>
            <a:off x="6982822" y="4912668"/>
            <a:ext cx="21611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dirty="0"/>
              <a:t>CDC / </a:t>
            </a:r>
            <a:r>
              <a:rPr lang="pl-PL" sz="900" dirty="0" err="1"/>
              <a:t>Alissa</a:t>
            </a:r>
            <a:r>
              <a:rPr lang="pl-PL" sz="900" dirty="0"/>
              <a:t> Eckert, MS; Dan Higgins, MAM</a:t>
            </a:r>
          </a:p>
        </p:txBody>
      </p:sp>
      <p:sp>
        <p:nvSpPr>
          <p:cNvPr id="2" name="Prostokąt 1"/>
          <p:cNvSpPr/>
          <p:nvPr/>
        </p:nvSpPr>
        <p:spPr>
          <a:xfrm>
            <a:off x="1622258" y="4298011"/>
            <a:ext cx="185286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500" b="1" dirty="0"/>
              <a:t>epidemie wśród ludzi</a:t>
            </a:r>
          </a:p>
        </p:txBody>
      </p:sp>
      <p:sp>
        <p:nvSpPr>
          <p:cNvPr id="20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4018678" y="161171"/>
            <a:ext cx="164570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szkodzą IGO 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2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51" grpId="0"/>
      <p:bldP spid="6152" grpId="0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ęciokąt 17"/>
          <p:cNvSpPr/>
          <p:nvPr/>
        </p:nvSpPr>
        <p:spPr>
          <a:xfrm flipH="1">
            <a:off x="4661109" y="4060487"/>
            <a:ext cx="3942438" cy="887528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500" b="1" baseline="30000" dirty="0" err="1">
                <a:solidFill>
                  <a:srgbClr val="FF0000"/>
                </a:solidFill>
              </a:rPr>
              <a:t>o</a:t>
            </a:r>
            <a:r>
              <a:rPr lang="pl-PL" sz="1500" b="1" dirty="0" err="1">
                <a:solidFill>
                  <a:srgbClr val="FF0000"/>
                </a:solidFill>
              </a:rPr>
              <a:t>C</a:t>
            </a:r>
            <a:endParaRPr lang="pl-PL" sz="1500" dirty="0">
              <a:solidFill>
                <a:srgbClr val="FF0000"/>
              </a:solidFill>
            </a:endParaRP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intensyfikacja transportu, nowe towary,</a:t>
            </a: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nowe kierunki importu, </a:t>
            </a: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nowe gatunki w uprawach i hodowli</a:t>
            </a:r>
            <a:endParaRPr lang="pl-PL" sz="1350" dirty="0">
              <a:solidFill>
                <a:srgbClr val="FF0000"/>
              </a:solidFill>
            </a:endParaRPr>
          </a:p>
        </p:txBody>
      </p:sp>
      <p:sp>
        <p:nvSpPr>
          <p:cNvPr id="19" name="Pięciokąt 18"/>
          <p:cNvSpPr/>
          <p:nvPr/>
        </p:nvSpPr>
        <p:spPr>
          <a:xfrm flipH="1">
            <a:off x="4661109" y="2895787"/>
            <a:ext cx="3942438" cy="887528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500" b="1" baseline="30000" dirty="0" err="1">
                <a:solidFill>
                  <a:srgbClr val="FF0000"/>
                </a:solidFill>
              </a:rPr>
              <a:t>o</a:t>
            </a:r>
            <a:r>
              <a:rPr lang="pl-PL" sz="1500" b="1" dirty="0" err="1">
                <a:solidFill>
                  <a:srgbClr val="FF0000"/>
                </a:solidFill>
              </a:rPr>
              <a:t>C</a:t>
            </a:r>
            <a:endParaRPr lang="pl-PL" sz="1500" dirty="0">
              <a:solidFill>
                <a:srgbClr val="FF0000"/>
              </a:solidFill>
            </a:endParaRP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zwiększona przeżywalność, </a:t>
            </a: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przyspieszony wzrost </a:t>
            </a:r>
            <a:br>
              <a:rPr lang="pl-PL" sz="1350" b="1" dirty="0">
                <a:solidFill>
                  <a:schemeClr val="tx1"/>
                </a:solidFill>
              </a:rPr>
            </a:br>
            <a:r>
              <a:rPr lang="pl-PL" sz="1350" b="1" dirty="0">
                <a:solidFill>
                  <a:schemeClr val="tx1"/>
                </a:solidFill>
              </a:rPr>
              <a:t>na nowych obszarach</a:t>
            </a:r>
            <a:endParaRPr lang="pl-PL" sz="1350" dirty="0"/>
          </a:p>
        </p:txBody>
      </p:sp>
      <p:sp>
        <p:nvSpPr>
          <p:cNvPr id="20" name="Pięciokąt 19"/>
          <p:cNvSpPr/>
          <p:nvPr/>
        </p:nvSpPr>
        <p:spPr>
          <a:xfrm flipH="1">
            <a:off x="4655084" y="1697244"/>
            <a:ext cx="3942438" cy="887528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500" b="1" baseline="30000" dirty="0" err="1">
                <a:solidFill>
                  <a:srgbClr val="FF0000"/>
                </a:solidFill>
              </a:rPr>
              <a:t>o</a:t>
            </a:r>
            <a:r>
              <a:rPr lang="pl-PL" sz="1500" b="1" dirty="0" err="1">
                <a:solidFill>
                  <a:srgbClr val="FF0000"/>
                </a:solidFill>
              </a:rPr>
              <a:t>C</a:t>
            </a:r>
            <a:endParaRPr lang="pl-PL" sz="1500" dirty="0">
              <a:solidFill>
                <a:srgbClr val="FF0000"/>
              </a:solidFill>
            </a:endParaRP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podwyższona rozrodczość</a:t>
            </a:r>
          </a:p>
        </p:txBody>
      </p:sp>
      <p:sp>
        <p:nvSpPr>
          <p:cNvPr id="21" name="Pięciokąt 20"/>
          <p:cNvSpPr/>
          <p:nvPr/>
        </p:nvSpPr>
        <p:spPr>
          <a:xfrm flipH="1">
            <a:off x="4661109" y="550097"/>
            <a:ext cx="3942438" cy="887528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500" b="1" baseline="30000" dirty="0" err="1">
                <a:solidFill>
                  <a:srgbClr val="FF0000"/>
                </a:solidFill>
              </a:rPr>
              <a:t>o</a:t>
            </a:r>
            <a:r>
              <a:rPr lang="pl-PL" sz="1500" b="1" dirty="0" err="1">
                <a:solidFill>
                  <a:srgbClr val="FF0000"/>
                </a:solidFill>
              </a:rPr>
              <a:t>C</a:t>
            </a:r>
            <a:endParaRPr lang="pl-PL" sz="1500" dirty="0">
              <a:solidFill>
                <a:srgbClr val="FF0000"/>
              </a:solidFill>
            </a:endParaRP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zwiększone zdolności konkurencyjne</a:t>
            </a:r>
          </a:p>
        </p:txBody>
      </p:sp>
      <p:grpSp>
        <p:nvGrpSpPr>
          <p:cNvPr id="23" name="Grupa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47468" y="583815"/>
            <a:ext cx="3035041" cy="4364200"/>
            <a:chOff x="3491880" y="733317"/>
            <a:chExt cx="2862318" cy="4194375"/>
          </a:xfrm>
        </p:grpSpPr>
        <p:sp>
          <p:nvSpPr>
            <p:cNvPr id="24" name="Trapez 23"/>
            <p:cNvSpPr/>
            <p:nvPr/>
          </p:nvSpPr>
          <p:spPr>
            <a:xfrm>
              <a:off x="3491880" y="4191930"/>
              <a:ext cx="2862318" cy="735762"/>
            </a:xfrm>
            <a:prstGeom prst="trapezoid">
              <a:avLst/>
            </a:prstGeom>
            <a:solidFill>
              <a:srgbClr val="98653A">
                <a:alpha val="13333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wprowadzenie gatunku obcego</a:t>
              </a:r>
            </a:p>
          </p:txBody>
        </p:sp>
        <p:sp>
          <p:nvSpPr>
            <p:cNvPr id="25" name="Trapez 24"/>
            <p:cNvSpPr/>
            <p:nvPr/>
          </p:nvSpPr>
          <p:spPr>
            <a:xfrm>
              <a:off x="3680901" y="3004394"/>
              <a:ext cx="2322258" cy="702078"/>
            </a:xfrm>
            <a:prstGeom prst="trapezoid">
              <a:avLst/>
            </a:prstGeom>
            <a:solidFill>
              <a:srgbClr val="D45C2C">
                <a:alpha val="26667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przeżywanie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(czasowa  obecność 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gatunku obcego)</a:t>
              </a:r>
            </a:p>
          </p:txBody>
        </p:sp>
        <p:sp>
          <p:nvSpPr>
            <p:cNvPr id="26" name="Trapez 25"/>
            <p:cNvSpPr/>
            <p:nvPr/>
          </p:nvSpPr>
          <p:spPr>
            <a:xfrm>
              <a:off x="3829418" y="1852097"/>
              <a:ext cx="1971219" cy="649857"/>
            </a:xfrm>
            <a:prstGeom prst="trapezoid">
              <a:avLst/>
            </a:prstGeom>
            <a:solidFill>
              <a:srgbClr val="E64B1A">
                <a:alpha val="43922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zadomowienie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(naturalizacja </a:t>
              </a:r>
              <a:br>
                <a:rPr lang="pl-PL" sz="1200" b="1" dirty="0">
                  <a:solidFill>
                    <a:schemeClr val="tx1"/>
                  </a:solidFill>
                </a:rPr>
              </a:br>
              <a:r>
                <a:rPr lang="pl-PL" sz="1200" b="1" dirty="0">
                  <a:solidFill>
                    <a:schemeClr val="tx1"/>
                  </a:solidFill>
                </a:rPr>
                <a:t>gatunku obcego)</a:t>
              </a:r>
              <a:endParaRPr lang="pl-PL" sz="1200" dirty="0"/>
            </a:p>
          </p:txBody>
        </p:sp>
        <p:sp>
          <p:nvSpPr>
            <p:cNvPr id="27" name="Trapez 26"/>
            <p:cNvSpPr/>
            <p:nvPr/>
          </p:nvSpPr>
          <p:spPr>
            <a:xfrm>
              <a:off x="3977934" y="733317"/>
              <a:ext cx="1728192" cy="642236"/>
            </a:xfrm>
            <a:prstGeom prst="trapezoid">
              <a:avLst/>
            </a:prstGeom>
            <a:solidFill>
              <a:srgbClr val="FF0000">
                <a:alpha val="7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rozprzestrzenianie</a:t>
              </a:r>
            </a:p>
            <a:p>
              <a:pPr algn="ctr"/>
              <a:r>
                <a:rPr lang="pl-PL" sz="1200" b="1" dirty="0">
                  <a:solidFill>
                    <a:schemeClr val="tx1"/>
                  </a:solidFill>
                </a:rPr>
                <a:t>(inwazja IGO</a:t>
              </a:r>
              <a:r>
                <a:rPr lang="pl-PL" sz="1350" b="1" dirty="0">
                  <a:solidFill>
                    <a:schemeClr val="tx1"/>
                  </a:solidFill>
                </a:rPr>
                <a:t>)</a:t>
              </a:r>
              <a:endParaRPr lang="pl-PL" sz="1350" dirty="0"/>
            </a:p>
          </p:txBody>
        </p:sp>
        <p:sp>
          <p:nvSpPr>
            <p:cNvPr id="28" name="Strzałka w górę 27"/>
            <p:cNvSpPr/>
            <p:nvPr/>
          </p:nvSpPr>
          <p:spPr>
            <a:xfrm>
              <a:off x="4680012" y="1437625"/>
              <a:ext cx="270030" cy="359141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350"/>
            </a:p>
          </p:txBody>
        </p:sp>
        <p:sp>
          <p:nvSpPr>
            <p:cNvPr id="29" name="Strzałka w górę 28"/>
            <p:cNvSpPr/>
            <p:nvPr/>
          </p:nvSpPr>
          <p:spPr>
            <a:xfrm>
              <a:off x="4680012" y="2590652"/>
              <a:ext cx="270030" cy="359141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350"/>
            </a:p>
          </p:txBody>
        </p:sp>
        <p:sp>
          <p:nvSpPr>
            <p:cNvPr id="30" name="Strzałka w górę 29"/>
            <p:cNvSpPr/>
            <p:nvPr/>
          </p:nvSpPr>
          <p:spPr>
            <a:xfrm>
              <a:off x="4680012" y="3759883"/>
              <a:ext cx="270030" cy="359141"/>
            </a:xfrm>
            <a:prstGeom prst="up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350"/>
            </a:p>
          </p:txBody>
        </p:sp>
      </p:grpSp>
      <p:sp>
        <p:nvSpPr>
          <p:cNvPr id="31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828178" y="122982"/>
            <a:ext cx="228306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Zmiany klimatu a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912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Mapa świata przedstawiająca gęste rozmieszczenie aktywnych lotów oraz oznaczonych lokalizacji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44" y="654699"/>
            <a:ext cx="4758599" cy="220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2465837" y="3407348"/>
            <a:ext cx="256214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www.flightradar24.com</a:t>
            </a:r>
          </a:p>
        </p:txBody>
      </p:sp>
      <p:pic>
        <p:nvPicPr>
          <p:cNvPr id="158722" name="Picture 2" descr="Mapa świata przedstawiająca natężenie żeglugi morskiej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984" y="2315516"/>
            <a:ext cx="4365552" cy="245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4661502" y="4942351"/>
            <a:ext cx="448249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900" dirty="0"/>
              <a:t>www. https://www.geoawesomeness.com/wp-content/uploads/2017/04/MapV3_1.jpg</a:t>
            </a: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312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6"/>
          <p:cNvSpPr txBox="1">
            <a:spLocks noChangeArrowheads="1"/>
          </p:cNvSpPr>
          <p:nvPr/>
        </p:nvSpPr>
        <p:spPr bwMode="auto">
          <a:xfrm>
            <a:off x="1220132" y="904364"/>
            <a:ext cx="6181877" cy="26314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6213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l-PL" sz="1500" b="1" dirty="0">
                <a:latin typeface="+mn-lt"/>
              </a:rPr>
              <a:t>Projekt Generalnej Dyrekcji Ochrony Środowiska 2017-2022.</a:t>
            </a:r>
          </a:p>
          <a:p>
            <a:pPr marL="132160">
              <a:defRPr/>
            </a:pPr>
            <a:endParaRPr lang="pl-PL" sz="1500" b="1" dirty="0">
              <a:latin typeface="+mn-lt"/>
            </a:endParaRPr>
          </a:p>
          <a:p>
            <a:pPr marL="132160">
              <a:defRPr/>
            </a:pPr>
            <a:r>
              <a:rPr lang="pl-PL" sz="1500" b="1" dirty="0">
                <a:latin typeface="+mn-lt"/>
              </a:rPr>
              <a:t>Analiza stopnia inwazyjności gatunków obcych w Polsce  </a:t>
            </a:r>
          </a:p>
          <a:p>
            <a:pPr marL="132160">
              <a:defRPr/>
            </a:pPr>
            <a:r>
              <a:rPr lang="pl-PL" sz="1500" b="1" dirty="0">
                <a:latin typeface="+mn-lt"/>
              </a:rPr>
              <a:t>wraz ze wskazaniem gatunków </a:t>
            </a:r>
          </a:p>
          <a:p>
            <a:pPr marL="132160">
              <a:defRPr/>
            </a:pPr>
            <a:r>
              <a:rPr lang="pl-PL" sz="1500" b="1" dirty="0">
                <a:latin typeface="+mn-lt"/>
              </a:rPr>
              <a:t>istotnie zagrażających rodzimej florze i faunie </a:t>
            </a:r>
          </a:p>
          <a:p>
            <a:pPr marL="132160">
              <a:defRPr/>
            </a:pPr>
            <a:r>
              <a:rPr lang="pl-PL" sz="1500" b="1" dirty="0">
                <a:latin typeface="+mn-lt"/>
              </a:rPr>
              <a:t>oraz propozycją działań strategicznych </a:t>
            </a:r>
          </a:p>
          <a:p>
            <a:pPr marL="132160">
              <a:defRPr/>
            </a:pPr>
            <a:r>
              <a:rPr lang="pl-PL" sz="1500" b="1" dirty="0">
                <a:latin typeface="+mn-lt"/>
              </a:rPr>
              <a:t>w zakresie możliwości ich zwalczania.</a:t>
            </a:r>
          </a:p>
          <a:p>
            <a:pPr marL="389335" indent="-257175">
              <a:buFont typeface="Courier New" panose="02070309020205020404" pitchFamily="49" charset="0"/>
              <a:buChar char="o"/>
              <a:defRPr/>
            </a:pPr>
            <a:endParaRPr lang="pl-PL" sz="1500" b="1" dirty="0">
              <a:latin typeface="+mn-lt"/>
            </a:endParaRPr>
          </a:p>
          <a:p>
            <a:pPr marL="132160">
              <a:defRPr/>
            </a:pPr>
            <a:r>
              <a:rPr lang="pl-PL" sz="1500" b="1" dirty="0">
                <a:latin typeface="+mn-lt"/>
              </a:rPr>
              <a:t>Analiza dróg niezamierzonego wprowadzania lub rozprzestrzeniania się gatunków obcych wraz z opracowaniem </a:t>
            </a:r>
          </a:p>
          <a:p>
            <a:pPr marL="132160">
              <a:defRPr/>
            </a:pPr>
            <a:r>
              <a:rPr lang="pl-PL" sz="1500" b="1" dirty="0">
                <a:latin typeface="+mn-lt"/>
              </a:rPr>
              <a:t>planów działań dla dróg priorytetowych.</a:t>
            </a:r>
          </a:p>
        </p:txBody>
      </p:sp>
      <p:pic>
        <p:nvPicPr>
          <p:cNvPr id="40963" name="Obraz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92"/>
          <a:stretch>
            <a:fillRect/>
          </a:stretch>
        </p:blipFill>
        <p:spPr bwMode="auto">
          <a:xfrm>
            <a:off x="4477624" y="3527056"/>
            <a:ext cx="887826" cy="78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Obraz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56"/>
          <a:stretch>
            <a:fillRect/>
          </a:stretch>
        </p:blipFill>
        <p:spPr bwMode="auto">
          <a:xfrm>
            <a:off x="1765357" y="3594889"/>
            <a:ext cx="2223406" cy="649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Łącznik prostoliniowy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821426" y="4317206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821" y="4388384"/>
            <a:ext cx="3069431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Plakat informacyjny przedstawia strategię zwalczania inwazyjnych gatunków obcych w Polsce, z tytułem „STRATEGIA NA RZECZ ZWALCZANIA INWAZYJNYCH GATUNKÓW OBCYCH W POLSCE”. 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36060" y="495736"/>
            <a:ext cx="2133444" cy="3099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471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286870" y="583565"/>
            <a:ext cx="3359440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Strategia i plan działań na lata 2020-2030</a:t>
            </a:r>
          </a:p>
        </p:txBody>
      </p:sp>
      <p:pic>
        <p:nvPicPr>
          <p:cNvPr id="18" name="Picture 2" descr="Plakat informacyjny przedstawia strategię zwalczania inwazyjnych gatunków obcych w Polsce, z tytułem „STRATEGIA NA RZECZ ZWALCZANIA INWAZYJNYCH GATUNKÓW OBCYCH W POLSCE”. 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8623" y="1099433"/>
            <a:ext cx="2301973" cy="3343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056900" y="4840003"/>
            <a:ext cx="1627392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pole tekstowe 6"/>
          <p:cNvSpPr txBox="1">
            <a:spLocks noChangeArrowheads="1"/>
          </p:cNvSpPr>
          <p:nvPr/>
        </p:nvSpPr>
        <p:spPr bwMode="auto">
          <a:xfrm>
            <a:off x="4931781" y="3889403"/>
            <a:ext cx="4212219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6213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l-PL" sz="1500" b="1" dirty="0">
                <a:latin typeface="+mn-lt"/>
              </a:rPr>
              <a:t>Jest to dokument o charakterze informacyjnym </a:t>
            </a:r>
          </a:p>
          <a:p>
            <a:pPr>
              <a:defRPr/>
            </a:pPr>
            <a:r>
              <a:rPr lang="pl-PL" sz="1500" b="1" dirty="0">
                <a:latin typeface="+mn-lt"/>
              </a:rPr>
              <a:t>– nie zostały on zatwierdzony </a:t>
            </a:r>
          </a:p>
        </p:txBody>
      </p:sp>
    </p:spTree>
    <p:extLst>
      <p:ext uri="{BB962C8B-B14F-4D97-AF65-F5344CB8AC3E}">
        <p14:creationId xmlns:p14="http://schemas.microsoft.com/office/powerpoint/2010/main" val="22042418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sp>
        <p:nvSpPr>
          <p:cNvPr id="47110" name="Prostokąt 6"/>
          <p:cNvSpPr>
            <a:spLocks noChangeArrowheads="1"/>
          </p:cNvSpPr>
          <p:nvPr/>
        </p:nvSpPr>
        <p:spPr bwMode="auto">
          <a:xfrm>
            <a:off x="1678966" y="1068520"/>
            <a:ext cx="759282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500" b="1" dirty="0"/>
              <a:t>44 szczegółowe działania w 8 obszarach:</a:t>
            </a:r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Podniesienie świadomości społecznej o zagrożeniach ze strony IGO </a:t>
            </a:r>
            <a:br>
              <a:rPr lang="pl-PL" altLang="pl-PL" sz="1500" b="1" i="1" dirty="0"/>
            </a:br>
            <a:r>
              <a:rPr lang="pl-PL" altLang="pl-PL" sz="1500" b="1" i="1" dirty="0"/>
              <a:t>i o sposobach ich ograniczania;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Zbieranie, gromadzenie i wymiana informacji o IGO;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Uporządkowanie ustawodawstwa i jasny podział kompetencji struktur państwowych </a:t>
            </a:r>
            <a:br>
              <a:rPr lang="pl-PL" altLang="pl-PL" sz="1500" b="1" i="1" dirty="0"/>
            </a:br>
            <a:r>
              <a:rPr lang="pl-PL" altLang="pl-PL" sz="1500" b="1" i="1" dirty="0"/>
              <a:t>i organizacji odpowiedzialnych za rozwiązywanie problemów związanych z obecnością IGO;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Rozwój współpracy międzynarodowej; 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Zapobieganie nowym wprowadzeniom; 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Wczesne wykrywanie gatunków obcych i szybkie podejmowanie decyzji co do dalszych procedur; 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Łagodzenie negatywnych skutków inwazji biologicznych: eliminacja, izolacja, długoterminowa kontrola; 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Odbudowa populacji rodzimych gatunków i ekosystemów. </a:t>
            </a:r>
            <a:endParaRPr lang="pl-PL" altLang="pl-PL" sz="1500" b="1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7331245" y="4830371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286870" y="583565"/>
            <a:ext cx="3359440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Strategia i plan działań na lata 2020-2030</a:t>
            </a:r>
          </a:p>
        </p:txBody>
      </p:sp>
      <p:pic>
        <p:nvPicPr>
          <p:cNvPr id="14" name="Picture 2" descr="Plakat informacyjny przedstawia strategię zwalczania inwazyjnych gatunków obcych w Polsce, z tytułem „STRATEGIA NA RZECZ ZWALCZANIA INWAZYJNYCH GATUNKÓW OBCYCH W POLSCE”. 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9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sp>
        <p:nvSpPr>
          <p:cNvPr id="2" name="Prostoką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78966" y="2003103"/>
            <a:ext cx="7418508" cy="74841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Prostokąt 6"/>
          <p:cNvSpPr>
            <a:spLocks noChangeArrowheads="1"/>
          </p:cNvSpPr>
          <p:nvPr/>
        </p:nvSpPr>
        <p:spPr bwMode="auto">
          <a:xfrm>
            <a:off x="1678966" y="1068520"/>
            <a:ext cx="759282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500" b="1" dirty="0"/>
              <a:t>44 szczegółowe działania w 8 obszarach:</a:t>
            </a:r>
          </a:p>
          <a:p>
            <a:r>
              <a:rPr lang="pl-PL" altLang="pl-PL" sz="1500" b="1" i="1" dirty="0"/>
              <a:t>1.    Podniesienie świadomości społecznej o zagrożeniach ze strony IGO </a:t>
            </a:r>
            <a:br>
              <a:rPr lang="pl-PL" altLang="pl-PL" sz="1500" b="1" i="1" dirty="0"/>
            </a:br>
            <a:r>
              <a:rPr lang="pl-PL" altLang="pl-PL" sz="1500" b="1" i="1" dirty="0"/>
              <a:t>        i o sposobach ich ograniczania; </a:t>
            </a:r>
            <a:endParaRPr lang="pl-PL" altLang="pl-PL" sz="1500" b="1" dirty="0"/>
          </a:p>
          <a:p>
            <a:r>
              <a:rPr lang="pl-PL" altLang="pl-PL" sz="1500" b="1" i="1" dirty="0"/>
              <a:t>2.    Zbieranie, gromadzenie i wymiana informacji o IGO;</a:t>
            </a:r>
            <a:endParaRPr lang="pl-PL" altLang="pl-PL" sz="1500" b="1" dirty="0"/>
          </a:p>
          <a:p>
            <a:r>
              <a:rPr lang="pl-PL" altLang="pl-PL" sz="1500" b="1" i="1" dirty="0"/>
              <a:t>3.    Uporządkowanie ustawodawstwa i jasny podział kompetencji struktur państwowych </a:t>
            </a:r>
          </a:p>
          <a:p>
            <a:r>
              <a:rPr lang="pl-PL" altLang="pl-PL" sz="1500" b="1" i="1" dirty="0"/>
              <a:t>        i organizacji odpowiedzialnych za rozwiązywanie problemów związanych z obecnością </a:t>
            </a:r>
            <a:br>
              <a:rPr lang="pl-PL" altLang="pl-PL" sz="1500" b="1" i="1" dirty="0"/>
            </a:br>
            <a:r>
              <a:rPr lang="pl-PL" altLang="pl-PL" sz="1500" b="1" i="1" dirty="0"/>
              <a:t>        IGO;</a:t>
            </a:r>
            <a:endParaRPr lang="pl-PL" altLang="pl-PL" sz="1500" b="1" dirty="0"/>
          </a:p>
          <a:p>
            <a:r>
              <a:rPr lang="pl-PL" altLang="pl-PL" sz="1500" b="1" i="1" dirty="0"/>
              <a:t>4.    Rozwój współpracy międzynarodowej; </a:t>
            </a:r>
            <a:endParaRPr lang="pl-PL" altLang="pl-PL" sz="1500" b="1" dirty="0"/>
          </a:p>
          <a:p>
            <a:r>
              <a:rPr lang="pl-PL" altLang="pl-PL" sz="1500" b="1" i="1" dirty="0"/>
              <a:t>5.    Zapobieganie nowym wprowadzeniom; </a:t>
            </a:r>
            <a:endParaRPr lang="pl-PL" altLang="pl-PL" sz="1500" b="1" dirty="0"/>
          </a:p>
          <a:p>
            <a:r>
              <a:rPr lang="pl-PL" altLang="pl-PL" sz="1500" b="1" i="1" dirty="0"/>
              <a:t>6.    Wczesne wykrywanie gatunków obcych i szybkie podejmowanie decyzji co do dalszych  </a:t>
            </a:r>
            <a:br>
              <a:rPr lang="pl-PL" altLang="pl-PL" sz="1500" b="1" i="1" dirty="0"/>
            </a:br>
            <a:r>
              <a:rPr lang="pl-PL" altLang="pl-PL" sz="1500" b="1" i="1" dirty="0"/>
              <a:t>        procedur; </a:t>
            </a:r>
            <a:endParaRPr lang="pl-PL" altLang="pl-PL" sz="1500" b="1" dirty="0"/>
          </a:p>
          <a:p>
            <a:r>
              <a:rPr lang="pl-PL" altLang="pl-PL" sz="1500" b="1" i="1" dirty="0"/>
              <a:t>7.    Łagodzenie negatywnych skutków inwazji biologicznych: eliminacja, izolacja, </a:t>
            </a:r>
            <a:br>
              <a:rPr lang="pl-PL" altLang="pl-PL" sz="1500" b="1" i="1" dirty="0"/>
            </a:br>
            <a:r>
              <a:rPr lang="pl-PL" altLang="pl-PL" sz="1500" b="1" i="1" dirty="0"/>
              <a:t>       długoterminowa kontrola; </a:t>
            </a:r>
            <a:endParaRPr lang="pl-PL" altLang="pl-PL" sz="1500" b="1" dirty="0"/>
          </a:p>
          <a:p>
            <a:r>
              <a:rPr lang="pl-PL" altLang="pl-PL" sz="1500" b="1" i="1" dirty="0"/>
              <a:t>8.    Odbudowa populacji rodzimych gatunków i ekosystemów. </a:t>
            </a:r>
            <a:endParaRPr lang="pl-PL" altLang="pl-PL" sz="1500" b="1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286870" y="583565"/>
            <a:ext cx="3359440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Strategia i plan działań na lata 2020-2030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331245" y="4830371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  <p:pic>
        <p:nvPicPr>
          <p:cNvPr id="17" name="Picture 2" descr="Plakat informacyjny przedstawia strategię zwalczania inwazyjnych gatunków obcych w Polsce, z tytułem „STRATEGIA NA RZECZ ZWALCZANIA INWAZYJNYCH GATUNKÓW OBCYCH W POLSCE”. 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5688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pic>
        <p:nvPicPr>
          <p:cNvPr id="8" name="Picture 2" descr="Plakat informacyjny przedstawia strategię zwalczania inwazyjnych gatunków obcych w Polsce, z tytułem „STRATEGIA NA RZECZ ZWALCZANIA INWAZYJNYCH GATUNKÓW OBCYCH W POLSCE”. 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4868" y="831969"/>
            <a:ext cx="5554001" cy="3936520"/>
          </a:xfrm>
          <a:prstGeom prst="rect">
            <a:avLst/>
          </a:prstGeom>
        </p:spPr>
      </p:pic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5" t="8319" r="906"/>
          <a:stretch/>
        </p:blipFill>
        <p:spPr>
          <a:xfrm>
            <a:off x="2134869" y="629446"/>
            <a:ext cx="5554001" cy="40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2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35" t="6997" r="6432"/>
          <a:stretch/>
        </p:blipFill>
        <p:spPr>
          <a:xfrm>
            <a:off x="1373240" y="2000869"/>
            <a:ext cx="7696870" cy="1321451"/>
          </a:xfrm>
          <a:prstGeom prst="rect">
            <a:avLst/>
          </a:prstGeom>
        </p:spPr>
      </p:pic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5" t="8319" r="906"/>
          <a:stretch/>
        </p:blipFill>
        <p:spPr>
          <a:xfrm>
            <a:off x="2134869" y="629446"/>
            <a:ext cx="5554001" cy="40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1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pic>
        <p:nvPicPr>
          <p:cNvPr id="3" name="Obraz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934" y="1398224"/>
            <a:ext cx="5913324" cy="3344373"/>
          </a:xfrm>
          <a:prstGeom prst="rect">
            <a:avLst/>
          </a:prstGeom>
        </p:spPr>
      </p:pic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5" t="8319" r="906"/>
          <a:stretch/>
        </p:blipFill>
        <p:spPr>
          <a:xfrm>
            <a:off x="2134869" y="629446"/>
            <a:ext cx="5554001" cy="40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8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sp>
        <p:nvSpPr>
          <p:cNvPr id="2" name="Prostoką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78966" y="2917767"/>
            <a:ext cx="7254899" cy="117906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303399" y="578829"/>
            <a:ext cx="3326382" cy="323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1500" b="1" dirty="0">
                <a:cs typeface="Arial" charset="0"/>
              </a:rPr>
              <a:t>Strategia i plan działań na lata 2020-2030</a:t>
            </a: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stokąt 6"/>
          <p:cNvSpPr>
            <a:spLocks noChangeArrowheads="1"/>
          </p:cNvSpPr>
          <p:nvPr/>
        </p:nvSpPr>
        <p:spPr bwMode="auto">
          <a:xfrm>
            <a:off x="1678966" y="1046672"/>
            <a:ext cx="759282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pl-PL" altLang="pl-PL" sz="1500" b="1" dirty="0"/>
              <a:t>44 szczegółowe działania w 8 obszarach:</a:t>
            </a:r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Podniesienie świadomości społecznej o zagrożeniach ze strony IGO </a:t>
            </a:r>
            <a:br>
              <a:rPr lang="pl-PL" altLang="pl-PL" sz="1500" b="1" i="1" dirty="0"/>
            </a:br>
            <a:r>
              <a:rPr lang="pl-PL" altLang="pl-PL" sz="1500" b="1" i="1" dirty="0"/>
              <a:t>i o sposobach ich ograniczania; 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Zbieranie, gromadzenie i wymiana informacji o IGO;</a:t>
            </a:r>
            <a:endParaRPr lang="pl-PL" altLang="pl-PL" sz="1500" b="1" dirty="0"/>
          </a:p>
          <a:p>
            <a:pPr marL="342900" indent="-342900">
              <a:buFont typeface="+mj-lt"/>
              <a:buAutoNum type="arabicPeriod"/>
            </a:pPr>
            <a:r>
              <a:rPr lang="pl-PL" altLang="pl-PL" sz="1500" b="1" i="1" dirty="0"/>
              <a:t>Uporządkowanie ustawodawstwa i jasny podział kompetencji struktur państwowych </a:t>
            </a:r>
          </a:p>
          <a:p>
            <a:r>
              <a:rPr lang="pl-PL" altLang="pl-PL" sz="1500" b="1" i="1" dirty="0"/>
              <a:t>         i organizacji odpowiedzialnych za rozwiązywanie problemów związanych z obecnością  </a:t>
            </a:r>
            <a:br>
              <a:rPr lang="pl-PL" altLang="pl-PL" sz="1500" b="1" i="1" dirty="0"/>
            </a:br>
            <a:r>
              <a:rPr lang="pl-PL" altLang="pl-PL" sz="1500" b="1" i="1" dirty="0"/>
              <a:t>         IGO;</a:t>
            </a:r>
          </a:p>
          <a:p>
            <a:r>
              <a:rPr lang="pl-PL" altLang="pl-PL" sz="1500" b="1" i="1" dirty="0"/>
              <a:t>4.     Rozwój współpracy międzynarodowej; </a:t>
            </a:r>
            <a:endParaRPr lang="pl-PL" altLang="pl-PL" sz="1500" b="1" dirty="0"/>
          </a:p>
          <a:p>
            <a:r>
              <a:rPr lang="pl-PL" altLang="pl-PL" sz="1500" b="1" i="1" dirty="0"/>
              <a:t>5.     Zapobieganie nowym wprowadzeniom; </a:t>
            </a:r>
            <a:endParaRPr lang="pl-PL" altLang="pl-PL" sz="1500" b="1" dirty="0"/>
          </a:p>
          <a:p>
            <a:r>
              <a:rPr lang="pl-PL" altLang="pl-PL" sz="1500" b="1" i="1" dirty="0"/>
              <a:t>6.     Wczesne wykrywanie gatunków obcych i szybkie podejmowanie decyzji co do dalszych  </a:t>
            </a:r>
            <a:br>
              <a:rPr lang="pl-PL" altLang="pl-PL" sz="1500" b="1" i="1" dirty="0"/>
            </a:br>
            <a:r>
              <a:rPr lang="pl-PL" altLang="pl-PL" sz="1500" b="1" i="1" dirty="0"/>
              <a:t>         procedur; </a:t>
            </a:r>
            <a:endParaRPr lang="pl-PL" altLang="pl-PL" sz="1500" b="1" dirty="0"/>
          </a:p>
          <a:p>
            <a:r>
              <a:rPr lang="pl-PL" altLang="pl-PL" sz="1500" b="1" i="1" dirty="0"/>
              <a:t>7.     Łagodzenie negatywnych skutków inwazji biologicznych: eliminacja, izolacja,  </a:t>
            </a:r>
            <a:br>
              <a:rPr lang="pl-PL" altLang="pl-PL" sz="1500" b="1" i="1" dirty="0"/>
            </a:br>
            <a:r>
              <a:rPr lang="pl-PL" altLang="pl-PL" sz="1500" b="1" i="1" dirty="0"/>
              <a:t>        długoterminowa kontrola; </a:t>
            </a:r>
            <a:endParaRPr lang="pl-PL" altLang="pl-PL" sz="1500" b="1" dirty="0"/>
          </a:p>
          <a:p>
            <a:r>
              <a:rPr lang="pl-PL" altLang="pl-PL" sz="1500" b="1" i="1" dirty="0"/>
              <a:t>8.    Odbudowa populacji rodzimych gatunków i ekosystemów. </a:t>
            </a:r>
            <a:endParaRPr lang="pl-PL" altLang="pl-PL" sz="1500" b="1" dirty="0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7331245" y="4830371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</p:spTree>
    <p:extLst>
      <p:ext uri="{BB962C8B-B14F-4D97-AF65-F5344CB8AC3E}">
        <p14:creationId xmlns:p14="http://schemas.microsoft.com/office/powerpoint/2010/main" val="5449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235" y="398978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9" t="1783" r="522" b="2649"/>
          <a:stretch/>
        </p:blipFill>
        <p:spPr>
          <a:xfrm>
            <a:off x="2033710" y="734556"/>
            <a:ext cx="5865759" cy="973953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7331245" y="4830371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</p:spTree>
    <p:extLst>
      <p:ext uri="{BB962C8B-B14F-4D97-AF65-F5344CB8AC3E}">
        <p14:creationId xmlns:p14="http://schemas.microsoft.com/office/powerpoint/2010/main" val="16183590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 1"/>
          <p:cNvSpPr/>
          <p:nvPr/>
        </p:nvSpPr>
        <p:spPr>
          <a:xfrm>
            <a:off x="1817988" y="4189643"/>
            <a:ext cx="2673678" cy="134993"/>
          </a:xfrm>
          <a:prstGeom prst="trapezoid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ZAPOBIEGANIE</a:t>
            </a:r>
            <a:endParaRPr lang="pl-PL" sz="1200" b="1" baseline="30000" dirty="0">
              <a:solidFill>
                <a:schemeClr val="tx1"/>
              </a:solidFill>
            </a:endParaRPr>
          </a:p>
        </p:txBody>
      </p:sp>
      <p:sp>
        <p:nvSpPr>
          <p:cNvPr id="5" name="Trapez 4"/>
          <p:cNvSpPr/>
          <p:nvPr/>
        </p:nvSpPr>
        <p:spPr>
          <a:xfrm>
            <a:off x="2007009" y="3349919"/>
            <a:ext cx="2322258" cy="356553"/>
          </a:xfrm>
          <a:prstGeom prst="trapezoid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SZYBKIE WYKRYWANIE</a:t>
            </a:r>
          </a:p>
        </p:txBody>
      </p:sp>
      <p:sp>
        <p:nvSpPr>
          <p:cNvPr id="6" name="Trapez 5"/>
          <p:cNvSpPr/>
          <p:nvPr/>
        </p:nvSpPr>
        <p:spPr>
          <a:xfrm>
            <a:off x="2155526" y="2517321"/>
            <a:ext cx="1971219" cy="349427"/>
          </a:xfrm>
          <a:prstGeom prst="trapezoid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ELIMINACJA</a:t>
            </a:r>
            <a:endParaRPr lang="pl-PL" sz="1200" dirty="0"/>
          </a:p>
        </p:txBody>
      </p:sp>
      <p:sp>
        <p:nvSpPr>
          <p:cNvPr id="7" name="Trapez 6"/>
          <p:cNvSpPr/>
          <p:nvPr/>
        </p:nvSpPr>
        <p:spPr>
          <a:xfrm>
            <a:off x="2317070" y="1697242"/>
            <a:ext cx="1728192" cy="269945"/>
          </a:xfrm>
          <a:prstGeom prst="trapezoid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IZOLACJA</a:t>
            </a:r>
            <a:endParaRPr lang="pl-PL" sz="1350" dirty="0"/>
          </a:p>
        </p:txBody>
      </p:sp>
      <p:sp>
        <p:nvSpPr>
          <p:cNvPr id="3" name="Strzałka w górę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6151" y="2067962"/>
            <a:ext cx="270030" cy="3591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9" name="Strzałka w górę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21020" y="2929507"/>
            <a:ext cx="270030" cy="3591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0" name="Strzałka w górę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06120" y="3724778"/>
            <a:ext cx="270030" cy="3591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1" name="Pięciokąt 10"/>
          <p:cNvSpPr/>
          <p:nvPr/>
        </p:nvSpPr>
        <p:spPr>
          <a:xfrm flipH="1">
            <a:off x="4734312" y="3905018"/>
            <a:ext cx="3726414" cy="445359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50" b="1" dirty="0">
                <a:solidFill>
                  <a:schemeClr val="tx1"/>
                </a:solidFill>
              </a:rPr>
              <a:t>zapobieganie nowym introdukcjom IGO</a:t>
            </a:r>
          </a:p>
          <a:p>
            <a:pPr algn="ctr"/>
            <a:r>
              <a:rPr lang="pl-PL" sz="1050" b="1" dirty="0">
                <a:solidFill>
                  <a:schemeClr val="tx1"/>
                </a:solidFill>
              </a:rPr>
              <a:t>plany dla dróg wprowadzania, kontrole graniczne</a:t>
            </a:r>
          </a:p>
        </p:txBody>
      </p:sp>
      <p:sp>
        <p:nvSpPr>
          <p:cNvPr id="13" name="Pięciokąt 12"/>
          <p:cNvSpPr/>
          <p:nvPr/>
        </p:nvSpPr>
        <p:spPr>
          <a:xfrm flipH="1">
            <a:off x="4410276" y="3239705"/>
            <a:ext cx="3861048" cy="45524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50" b="1" dirty="0">
                <a:solidFill>
                  <a:schemeClr val="tx1"/>
                </a:solidFill>
              </a:rPr>
              <a:t>szybkie wykrywanie nowych introdukcji IGO</a:t>
            </a:r>
          </a:p>
          <a:p>
            <a:pPr algn="ctr"/>
            <a:r>
              <a:rPr lang="pl-PL" sz="1050" b="1" dirty="0">
                <a:solidFill>
                  <a:schemeClr val="tx1"/>
                </a:solidFill>
              </a:rPr>
              <a:t>służby ochrony przyrody, NGO, społeczeństwo</a:t>
            </a:r>
            <a:r>
              <a:rPr lang="pl-PL" sz="1350" b="1" dirty="0">
                <a:solidFill>
                  <a:schemeClr val="tx1"/>
                </a:solidFill>
              </a:rPr>
              <a:t> </a:t>
            </a:r>
            <a:endParaRPr lang="pl-PL" sz="1350" dirty="0"/>
          </a:p>
        </p:txBody>
      </p:sp>
      <p:sp>
        <p:nvSpPr>
          <p:cNvPr id="14" name="Pięciokąt 13"/>
          <p:cNvSpPr/>
          <p:nvPr/>
        </p:nvSpPr>
        <p:spPr>
          <a:xfrm flipH="1">
            <a:off x="4248258" y="2443027"/>
            <a:ext cx="3618402" cy="486479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350" b="1" dirty="0">
                <a:solidFill>
                  <a:schemeClr val="tx1"/>
                </a:solidFill>
              </a:rPr>
              <a:t>jak najszybsze wytępienie IGO</a:t>
            </a:r>
          </a:p>
          <a:p>
            <a:pPr algn="ctr"/>
            <a:r>
              <a:rPr lang="pl-PL" sz="1050" b="1" dirty="0">
                <a:solidFill>
                  <a:schemeClr val="tx1"/>
                </a:solidFill>
              </a:rPr>
              <a:t>służby ochrony przyrody, NGO, społeczeństwo</a:t>
            </a:r>
          </a:p>
        </p:txBody>
      </p:sp>
      <p:sp>
        <p:nvSpPr>
          <p:cNvPr id="15" name="Pięciokąt 14"/>
          <p:cNvSpPr/>
          <p:nvPr/>
        </p:nvSpPr>
        <p:spPr>
          <a:xfrm flipH="1">
            <a:off x="4126745" y="1594585"/>
            <a:ext cx="3618402" cy="485833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b="1" dirty="0">
              <a:solidFill>
                <a:schemeClr val="tx1"/>
              </a:solidFill>
            </a:endParaRP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powstrzymywanie ekspansji IGO</a:t>
            </a:r>
          </a:p>
          <a:p>
            <a:pPr algn="ctr"/>
            <a:r>
              <a:rPr lang="pl-PL" sz="1050" b="1" dirty="0">
                <a:solidFill>
                  <a:schemeClr val="tx1"/>
                </a:solidFill>
              </a:rPr>
              <a:t>służby ochrony przyrody, NGO, społeczeństwo</a:t>
            </a:r>
          </a:p>
          <a:p>
            <a:pPr algn="ctr"/>
            <a:endParaRPr lang="pl-PL" sz="1350" b="1" dirty="0">
              <a:solidFill>
                <a:schemeClr val="tx1"/>
              </a:solidFill>
            </a:endParaRPr>
          </a:p>
        </p:txBody>
      </p:sp>
      <p:sp>
        <p:nvSpPr>
          <p:cNvPr id="17" name="Trapez 16"/>
          <p:cNvSpPr/>
          <p:nvPr/>
        </p:nvSpPr>
        <p:spPr>
          <a:xfrm>
            <a:off x="2540081" y="735595"/>
            <a:ext cx="1404156" cy="357492"/>
          </a:xfrm>
          <a:prstGeom prst="trapezoid">
            <a:avLst/>
          </a:prstGeom>
          <a:solidFill>
            <a:schemeClr val="accent1">
              <a:lumMod val="75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KONTROLA POPULACJI</a:t>
            </a:r>
            <a:endParaRPr lang="pl-PL" sz="1350" dirty="0"/>
          </a:p>
        </p:txBody>
      </p:sp>
      <p:sp>
        <p:nvSpPr>
          <p:cNvPr id="18" name="Strzałka w górę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6151" y="1225649"/>
            <a:ext cx="270030" cy="3591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9" name="Pięciokąt 18"/>
          <p:cNvSpPr/>
          <p:nvPr/>
        </p:nvSpPr>
        <p:spPr>
          <a:xfrm flipH="1">
            <a:off x="3990398" y="659018"/>
            <a:ext cx="3618402" cy="436295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b="1" dirty="0">
              <a:solidFill>
                <a:schemeClr val="tx1"/>
              </a:solidFill>
            </a:endParaRPr>
          </a:p>
          <a:p>
            <a:pPr algn="ctr"/>
            <a:r>
              <a:rPr lang="pl-PL" sz="1350" b="1" dirty="0">
                <a:solidFill>
                  <a:schemeClr val="tx1"/>
                </a:solidFill>
              </a:rPr>
              <a:t>obniżanie liczebności IGO</a:t>
            </a:r>
          </a:p>
          <a:p>
            <a:pPr algn="ctr"/>
            <a:r>
              <a:rPr lang="pl-PL" sz="1050" b="1" dirty="0">
                <a:solidFill>
                  <a:schemeClr val="tx1"/>
                </a:solidFill>
              </a:rPr>
              <a:t>służby ochrony przyrody, NGO, społeczeństwo</a:t>
            </a:r>
          </a:p>
          <a:p>
            <a:pPr algn="ctr"/>
            <a:endParaRPr lang="pl-PL" sz="1350" b="1" dirty="0">
              <a:solidFill>
                <a:schemeClr val="tx1"/>
              </a:solidFill>
            </a:endParaRPr>
          </a:p>
        </p:txBody>
      </p:sp>
      <p:sp>
        <p:nvSpPr>
          <p:cNvPr id="23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7331245" y="4830371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</p:spTree>
    <p:extLst>
      <p:ext uri="{BB962C8B-B14F-4D97-AF65-F5344CB8AC3E}">
        <p14:creationId xmlns:p14="http://schemas.microsoft.com/office/powerpoint/2010/main" val="61068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pole tekstow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915" y="432506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C89F5D"/>
              </a:buClr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pl-PL" altLang="pl-PL" sz="1350">
              <a:solidFill>
                <a:srgbClr val="2F2B20"/>
              </a:solidFill>
            </a:endParaRPr>
          </a:p>
        </p:txBody>
      </p:sp>
      <p:pic>
        <p:nvPicPr>
          <p:cNvPr id="3" name="Obraz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13" r="1070" b="39799"/>
          <a:stretch/>
        </p:blipFill>
        <p:spPr>
          <a:xfrm>
            <a:off x="1898414" y="617054"/>
            <a:ext cx="5015628" cy="633278"/>
          </a:xfrm>
          <a:prstGeom prst="rect">
            <a:avLst/>
          </a:prstGeom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303" y="1331746"/>
            <a:ext cx="4535927" cy="3374816"/>
          </a:xfrm>
          <a:prstGeom prst="rect">
            <a:avLst/>
          </a:prstGeom>
        </p:spPr>
      </p:pic>
      <p:pic>
        <p:nvPicPr>
          <p:cNvPr id="4" name="Obraz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1258" y="1741973"/>
            <a:ext cx="4357743" cy="2964588"/>
          </a:xfrm>
          <a:prstGeom prst="rect">
            <a:avLst/>
          </a:prstGeom>
        </p:spPr>
      </p:pic>
      <p:sp>
        <p:nvSpPr>
          <p:cNvPr id="11" name="Prostoką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1995" y="1394863"/>
            <a:ext cx="4826534" cy="43204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Prostoką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1994" y="1793580"/>
            <a:ext cx="4826534" cy="43204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3" name="Obraz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388" y="2104276"/>
            <a:ext cx="1749477" cy="989443"/>
          </a:xfrm>
          <a:prstGeom prst="rect">
            <a:avLst/>
          </a:prstGeom>
        </p:spPr>
      </p:pic>
      <p:sp>
        <p:nvSpPr>
          <p:cNvPr id="14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7331245" y="4830371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</p:spTree>
    <p:extLst>
      <p:ext uri="{BB962C8B-B14F-4D97-AF65-F5344CB8AC3E}">
        <p14:creationId xmlns:p14="http://schemas.microsoft.com/office/powerpoint/2010/main" val="180759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938" b="3110"/>
          <a:stretch/>
        </p:blipFill>
        <p:spPr>
          <a:xfrm>
            <a:off x="1795265" y="834159"/>
            <a:ext cx="5435092" cy="457607"/>
          </a:xfrm>
          <a:prstGeom prst="rect">
            <a:avLst/>
          </a:prstGeom>
        </p:spPr>
      </p:pic>
      <p:pic>
        <p:nvPicPr>
          <p:cNvPr id="15" name="Obraz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9391" y="1495010"/>
            <a:ext cx="5746840" cy="2387203"/>
          </a:xfrm>
          <a:prstGeom prst="rect">
            <a:avLst/>
          </a:prstGeom>
        </p:spPr>
      </p:pic>
      <p:sp>
        <p:nvSpPr>
          <p:cNvPr id="16" name="Prostoką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79379" y="1496869"/>
            <a:ext cx="4832436" cy="52206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6" name="Obraz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800" y="2013950"/>
            <a:ext cx="5938430" cy="1852128"/>
          </a:xfrm>
          <a:prstGeom prst="rect">
            <a:avLst/>
          </a:prstGeom>
        </p:spPr>
      </p:pic>
      <p:sp>
        <p:nvSpPr>
          <p:cNvPr id="17" name="Prostoką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58418" y="2018929"/>
            <a:ext cx="4853398" cy="43204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07751" y="244168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az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2883" y="2238325"/>
            <a:ext cx="1749477" cy="989443"/>
          </a:xfrm>
          <a:prstGeom prst="rect">
            <a:avLst/>
          </a:prstGeom>
        </p:spPr>
      </p:pic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7331245" y="4830371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</p:spTree>
    <p:extLst>
      <p:ext uri="{BB962C8B-B14F-4D97-AF65-F5344CB8AC3E}">
        <p14:creationId xmlns:p14="http://schemas.microsoft.com/office/powerpoint/2010/main" val="132447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678" y="621888"/>
            <a:ext cx="4158462" cy="3970326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650140" y="895586"/>
            <a:ext cx="3453926" cy="2169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Rozporządzenie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Parlamentu Europejskiego i Rady (UE) </a:t>
            </a:r>
            <a:b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NR 1143/2014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z dnia 22 października 2014 r. </a:t>
            </a:r>
            <a:b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w sprawie działań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zapobiegawczych i zaradczych</a:t>
            </a:r>
            <a:b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w odniesieniu do wprowadzania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 rozprzestrzeniania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inwazyjnych gatunków obcych</a:t>
            </a:r>
          </a:p>
        </p:txBody>
      </p:sp>
      <p:pic>
        <p:nvPicPr>
          <p:cNvPr id="11" name="Picture 2" descr="Flaga Unii Europejskiej przedstawiona na jednolitym niebieskim tle. Dwanaście żółtych gwiazd tworzy okrąg, symbolizując jedność i solidarność państw członkowskich.&#10;&#10;Zawartość wygenerowana przez AI może być niepoprawna.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971" y="140086"/>
            <a:ext cx="907454" cy="60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656301" y="140086"/>
            <a:ext cx="2789405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05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 descr="Zrzut ekranu strony internetowej Konwencji o różnorodności biologicznej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246" y="1435384"/>
            <a:ext cx="6216435" cy="3568030"/>
          </a:xfrm>
          <a:prstGeom prst="rect">
            <a:avLst/>
          </a:prstGeom>
        </p:spPr>
      </p:pic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363266" y="1937687"/>
            <a:ext cx="7780734" cy="784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W tym Decyzję VI/23, zawierającą 15 Zasad Generalnych, </a:t>
            </a:r>
            <a:b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określających podstawowe sposoby rozwiązywania problemu i zawierających podstawowe    </a:t>
            </a:r>
            <a:b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 definicje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371599" y="759483"/>
            <a:ext cx="7019731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Konwencja o Różnorodności Biologicznej (</a:t>
            </a:r>
            <a:r>
              <a:rPr lang="pl-PL" altLang="pl-PL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CBD</a:t>
            </a:r>
            <a:r>
              <a:rPr lang="pl-PL" altLang="pl-PL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  <a:r>
              <a:rPr lang="en-GB" altLang="pl-PL" sz="15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pl-PL" altLang="pl-PL" sz="15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cbd.int</a:t>
            </a:r>
            <a:r>
              <a:rPr lang="pl-PL" altLang="pl-PL" sz="15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371599" y="1398921"/>
            <a:ext cx="6286500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ct val="0"/>
              </a:spcBef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Artykuł 8(h) Konwencji w całości dotyczy gatunków obcych</a:t>
            </a:r>
            <a:endParaRPr lang="en-GB" altLang="pl-PL" sz="15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371599" y="1675736"/>
            <a:ext cx="6286500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ct val="0"/>
              </a:spcBef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Konwencja wydała kilka Decyzji dotyczących gatunków obcych</a:t>
            </a:r>
            <a:endParaRPr lang="en-GB" altLang="pl-PL" sz="15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371599" y="1090207"/>
            <a:ext cx="6286500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ct val="0"/>
              </a:spcBef>
            </a:pPr>
            <a:r>
              <a:rPr lang="pl-PL" altLang="pl-PL" sz="15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Od 1992 podpisana przez ponad 190 Stron</a:t>
            </a:r>
            <a:endParaRPr lang="en-GB" altLang="pl-PL" sz="15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738213" y="2761026"/>
            <a:ext cx="6286500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pl-PL" sz="1500" b="1" dirty="0">
                <a:solidFill>
                  <a:srgbClr val="272F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Globalne Ramy Różnorodności Biologicznej Kunming-Montreal </a:t>
            </a:r>
            <a:r>
              <a:rPr lang="en-AE" sz="1500" b="1" dirty="0">
                <a:solidFill>
                  <a:srgbClr val="272F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–</a:t>
            </a:r>
            <a:r>
              <a:rPr lang="pl-PL" sz="1500" b="1" dirty="0">
                <a:solidFill>
                  <a:srgbClr val="272F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Cel 6</a:t>
            </a:r>
          </a:p>
        </p:txBody>
      </p:sp>
      <p:sp>
        <p:nvSpPr>
          <p:cNvPr id="26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656301" y="140086"/>
            <a:ext cx="2789405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7" name="Obraz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94" y="238929"/>
            <a:ext cx="748598" cy="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9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57739" y="621103"/>
            <a:ext cx="421770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Konwencja Berneńska </a:t>
            </a:r>
            <a:r>
              <a:rPr lang="pl-PL" altLang="pl-PL" sz="1500" b="1" i="1" dirty="0">
                <a:latin typeface="+mn-lt"/>
                <a:hlinkClick r:id="rId3"/>
              </a:rPr>
              <a:t>www.coe.int/bernconvention</a:t>
            </a:r>
            <a:r>
              <a:rPr lang="pl-PL" altLang="pl-PL" sz="1500" b="1" i="1" dirty="0">
                <a:latin typeface="+mn-lt"/>
              </a:rPr>
              <a:t> </a:t>
            </a:r>
            <a:endParaRPr lang="en-GB" altLang="pl-PL" sz="1500" b="1" i="1" dirty="0">
              <a:latin typeface="+mn-lt"/>
            </a:endParaRPr>
          </a:p>
        </p:txBody>
      </p:sp>
      <p:pic>
        <p:nvPicPr>
          <p:cNvPr id="3" name="Obraz 2" descr="Zrzut ekranu strony internetowej Konwencji Berneńskiej przedstawia informację o Grupie Ekspertów ds. Inwazyjnych Gatunków Obcych,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451" y="944268"/>
            <a:ext cx="5186276" cy="3869891"/>
          </a:xfrm>
          <a:prstGeom prst="rect">
            <a:avLst/>
          </a:prstGeom>
        </p:spPr>
      </p:pic>
      <p:sp>
        <p:nvSpPr>
          <p:cNvPr id="7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50" name="Picture 2" descr="Berne Convention on the Conservation of European Wildlife and Natural  Habitats - Wikiped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81" y="297180"/>
            <a:ext cx="1299778" cy="66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76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1734155" y="746585"/>
            <a:ext cx="6663738" cy="553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Międzynarodowa konwencja o kontroli wód balastowych i osadów ze statków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oraz postępowaniu z nimi (</a:t>
            </a:r>
            <a:r>
              <a:rPr lang="pl-PL" altLang="pl-PL" sz="1500" b="1" dirty="0" err="1">
                <a:latin typeface="+mn-lt"/>
              </a:rPr>
              <a:t>Ballast</a:t>
            </a:r>
            <a:r>
              <a:rPr lang="pl-PL" altLang="pl-PL" sz="1500" b="1" dirty="0">
                <a:latin typeface="+mn-lt"/>
              </a:rPr>
              <a:t> </a:t>
            </a:r>
            <a:r>
              <a:rPr lang="pl-PL" altLang="pl-PL" sz="1500" b="1" dirty="0" err="1">
                <a:latin typeface="+mn-lt"/>
              </a:rPr>
              <a:t>Water</a:t>
            </a:r>
            <a:r>
              <a:rPr lang="pl-PL" altLang="pl-PL" sz="1500" b="1" dirty="0">
                <a:latin typeface="+mn-lt"/>
              </a:rPr>
              <a:t> Convention, BWC)</a:t>
            </a:r>
            <a:endParaRPr lang="en-GB" altLang="pl-PL" sz="1500" b="1" dirty="0">
              <a:latin typeface="+mn-lt"/>
            </a:endParaRPr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8107414" y="4805750"/>
            <a:ext cx="858835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900" i="1" dirty="0">
                <a:latin typeface="+mn-lt"/>
              </a:rPr>
              <a:t>www.imo.org</a:t>
            </a:r>
            <a:endParaRPr lang="en-GB" altLang="pl-PL" sz="900" i="1" dirty="0">
              <a:latin typeface="+mn-lt"/>
            </a:endParaRPr>
          </a:p>
        </p:txBody>
      </p:sp>
      <p:pic>
        <p:nvPicPr>
          <p:cNvPr id="3" name="Obraz 2" descr="Zrzut ekranu strony IMO przedstawia materiały informacyjne „Implementing the Ballast Water Management Convention” dotyczące wdrażania Konwencji o zarządzaniu wodami balastowymi i osadami statków z 2004 roku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665" y="1461720"/>
            <a:ext cx="5051850" cy="3459446"/>
          </a:xfrm>
          <a:prstGeom prst="rect">
            <a:avLst/>
          </a:prstGeom>
        </p:spPr>
      </p:pic>
      <p:sp>
        <p:nvSpPr>
          <p:cNvPr id="7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8" name="Obraz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414" y="248403"/>
            <a:ext cx="748598" cy="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3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 animBg="1"/>
      <p:bldP spid="1710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ChangeArrowheads="1"/>
          </p:cNvSpPr>
          <p:nvPr/>
        </p:nvSpPr>
        <p:spPr bwMode="auto">
          <a:xfrm>
            <a:off x="1358223" y="705262"/>
            <a:ext cx="5076481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Międzynarodowa Konwencja Ochrony Roślin (IPPC) </a:t>
            </a:r>
            <a:r>
              <a:rPr lang="pl-PL" altLang="pl-PL" sz="1500" b="1" i="1" dirty="0">
                <a:latin typeface="+mn-lt"/>
              </a:rPr>
              <a:t>www.ippc.int</a:t>
            </a:r>
            <a:endParaRPr lang="en-GB" altLang="pl-PL" sz="1500" b="1" i="1" dirty="0">
              <a:latin typeface="+mn-lt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358223" y="1065782"/>
            <a:ext cx="6282928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 Podstawowym obszarem działania tej Konwencji jest rolnictwo</a:t>
            </a:r>
            <a:endParaRPr lang="en-GB" altLang="pl-PL" sz="1500" b="1" i="1" dirty="0">
              <a:latin typeface="+mn-lt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358223" y="1402336"/>
            <a:ext cx="7311765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 Zapobieganie wprowadzaniu i rozprzestrzeniania się szkodników roślin i produktów roślinnych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Obraz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94" y="238929"/>
            <a:ext cx="748598" cy="765531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358223" y="1738890"/>
            <a:ext cx="7311765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 Promowanie metod kontroli szkodników</a:t>
            </a:r>
            <a:endParaRPr lang="en-GB" altLang="pl-PL" sz="1500" b="1" i="1" dirty="0">
              <a:latin typeface="+mn-lt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358223" y="2075445"/>
            <a:ext cx="7311765" cy="32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500" b="1" dirty="0">
                <a:latin typeface="+mn-lt"/>
              </a:rPr>
              <a:t> Wiele szkodników to jednocześnie IGO</a:t>
            </a:r>
            <a:endParaRPr lang="en-GB" altLang="pl-PL" sz="1500" b="1" i="1" dirty="0">
              <a:latin typeface="+mn-lt"/>
            </a:endParaRPr>
          </a:p>
        </p:txBody>
      </p:sp>
      <p:pic>
        <p:nvPicPr>
          <p:cNvPr id="2" name="Obraz 1" descr="Zrzut ekranu strony internetowej Międzynarodowej Konwencji Ochrony Roślin przedstawia informacje o ochronie roślin, bezpieczeństwie żywności i współpracy międzynarodowej.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54" t="166" b="3166"/>
          <a:stretch/>
        </p:blipFill>
        <p:spPr>
          <a:xfrm>
            <a:off x="4556759" y="2185358"/>
            <a:ext cx="4449635" cy="287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8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animBg="1"/>
      <p:bldP spid="8" grpId="0" animBg="1"/>
      <p:bldP spid="9" grpId="0" animBg="1"/>
      <p:bldP spid="13" grpId="0" animBg="1"/>
      <p:bldP spid="1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1337341" y="815908"/>
            <a:ext cx="6858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b="1" dirty="0">
                <a:cs typeface="Arial" charset="0"/>
              </a:rPr>
              <a:t>1. Podniesienie świadomości społecznej o zagrożeniach</a:t>
            </a:r>
          </a:p>
          <a:p>
            <a:pPr algn="ctr" eaLnBrk="1" hangingPunct="1">
              <a:defRPr/>
            </a:pPr>
            <a:r>
              <a:rPr lang="pl-PL" b="1" dirty="0">
                <a:cs typeface="Arial" charset="0"/>
              </a:rPr>
              <a:t> ze strony IGO i o sposobach ich ograniczania </a:t>
            </a:r>
            <a:endParaRPr lang="pl-PL" sz="1350" b="1" dirty="0">
              <a:cs typeface="Arial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8E94EA0-35E4-458C-89BC-0E08C59EB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4565" y="3079042"/>
            <a:ext cx="1026114" cy="149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00817" y="727619"/>
            <a:ext cx="6194524" cy="72365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" name="Podtytuł 2">
            <a:extLst>
              <a:ext uri="{FF2B5EF4-FFF2-40B4-BE49-F238E27FC236}">
                <a16:creationId xmlns:a16="http://schemas.microsoft.com/office/drawing/2014/main" id="{20FBBF67-D4A5-460B-B5BA-138F96DE6BE6}"/>
              </a:ext>
            </a:extLst>
          </p:cNvPr>
          <p:cNvSpPr txBox="1">
            <a:spLocks/>
          </p:cNvSpPr>
          <p:nvPr/>
        </p:nvSpPr>
        <p:spPr bwMode="auto">
          <a:xfrm>
            <a:off x="3578369" y="297180"/>
            <a:ext cx="277644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AB27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Jak ograniczyć problem IGO</a:t>
            </a:r>
            <a:endParaRPr lang="pl-PL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7399825" y="4814422"/>
            <a:ext cx="1812755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l-PL" sz="900" dirty="0">
                <a:cs typeface="Arial" charset="0"/>
              </a:rPr>
              <a:t>http://projekty.gdos.gov.pl/igo</a:t>
            </a:r>
          </a:p>
        </p:txBody>
      </p:sp>
      <p:pic>
        <p:nvPicPr>
          <p:cNvPr id="3" name="Obraz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209" t="32278" r="22221" b="20944"/>
          <a:stretch/>
        </p:blipFill>
        <p:spPr>
          <a:xfrm>
            <a:off x="3281112" y="1788468"/>
            <a:ext cx="3370956" cy="302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0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5224-6D2B-4956-59A6-59615C69F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2F47C01-0E53-9C07-A6BE-3807BC366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24" y="0"/>
            <a:ext cx="851466" cy="1020763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E686332-98BA-325B-02B0-8C370EE859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34655" y="2214862"/>
            <a:ext cx="2362200" cy="2154161"/>
          </a:xfrm>
        </p:spPr>
        <p:txBody>
          <a:bodyPr/>
          <a:lstStyle/>
          <a:p>
            <a:pPr algn="ctr"/>
            <a:r>
              <a:rPr lang="pl-PL" sz="2000" b="1" dirty="0"/>
              <a:t>Dziękuję za uwagę!</a:t>
            </a:r>
          </a:p>
          <a:p>
            <a:pPr algn="ctr"/>
            <a:endParaRPr lang="pl-PL" dirty="0"/>
          </a:p>
          <a:p>
            <a:pPr algn="ctr"/>
            <a:r>
              <a:rPr lang="pl-PL" sz="1600" i="1" dirty="0">
                <a:hlinkClick r:id="rId3"/>
              </a:rPr>
              <a:t>solarz@iop.krakow.pl</a:t>
            </a:r>
            <a:endParaRPr lang="pl-PL" sz="1600" i="1" dirty="0"/>
          </a:p>
          <a:p>
            <a:pPr algn="ctr"/>
            <a:endParaRPr lang="pl-PL" sz="1600" i="1" dirty="0"/>
          </a:p>
          <a:p>
            <a:pPr algn="ctr"/>
            <a:endParaRPr lang="pl-PL" sz="1600" i="1" dirty="0"/>
          </a:p>
          <a:p>
            <a:pPr algn="ctr"/>
            <a:endParaRPr lang="pl-PL" sz="1600" i="1" dirty="0"/>
          </a:p>
        </p:txBody>
      </p:sp>
    </p:spTree>
    <p:extLst>
      <p:ext uri="{BB962C8B-B14F-4D97-AF65-F5344CB8AC3E}">
        <p14:creationId xmlns:p14="http://schemas.microsoft.com/office/powerpoint/2010/main" val="14122385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5" name="Obraz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1710701"/>
            <a:ext cx="1600991" cy="1475331"/>
          </a:xfrm>
          <a:prstGeom prst="rect">
            <a:avLst/>
          </a:prstGeom>
        </p:spPr>
      </p:pic>
      <p:sp>
        <p:nvSpPr>
          <p:cNvPr id="7" name="Prostoką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solidFill>
              <a:srgbClr val="57AB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Obraz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 trans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428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32378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97A18-E063-04C1-3067-5652DF033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75562EDF-2193-78FC-8148-3E26BF0EE94F}"/>
              </a:ext>
            </a:extLst>
          </p:cNvPr>
          <p:cNvSpPr txBox="1"/>
          <p:nvPr/>
        </p:nvSpPr>
        <p:spPr>
          <a:xfrm>
            <a:off x="544588" y="1948748"/>
            <a:ext cx="8054823" cy="17521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pl-PL" sz="1400" spc="-1" dirty="0">
                <a:solidFill>
                  <a:srgbClr val="000000"/>
                </a:solidFill>
                <a:latin typeface="Arial"/>
              </a:rPr>
              <a:t>Współfinansowano w ramach projektu nr FENX.01.05-IW.01-0102/24 </a:t>
            </a:r>
            <a:br>
              <a:rPr lang="pl-PL" sz="1400" spc="-1" dirty="0">
                <a:solidFill>
                  <a:srgbClr val="000000"/>
                </a:solidFill>
                <a:latin typeface="Arial"/>
              </a:rPr>
            </a:br>
            <a:r>
              <a:rPr lang="pl-PL" sz="1400" spc="-1" dirty="0">
                <a:solidFill>
                  <a:srgbClr val="000000"/>
                </a:solidFill>
                <a:latin typeface="Arial"/>
              </a:rPr>
              <a:t>pn. </a:t>
            </a:r>
            <a:r>
              <a:rPr lang="pl-PL" sz="1400" b="1" spc="-1" dirty="0">
                <a:solidFill>
                  <a:srgbClr val="000000"/>
                </a:solidFill>
                <a:latin typeface="Arial"/>
              </a:rPr>
              <a:t>Wdrażanie Planu działań dla priorytetowych dróg przenoszenia inwazyjnych gatunków obcych ze środków Unii Europejskiej w ramach programu Fundusze Europejskie na Infrastrukturę, Klimat, Środowisko 2021-2027.</a:t>
            </a:r>
            <a:endParaRPr lang="pl-PL" sz="1400" b="1" spc="-1" dirty="0">
              <a:latin typeface="Arial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3F4F9C-D5F8-8776-FDE9-83BF9025A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17" y="3700868"/>
            <a:ext cx="8477573" cy="98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8570"/>
      </p:ext>
    </p:extLst>
  </p:cSld>
  <p:clrMapOvr>
    <a:masterClrMapping/>
  </p:clrMapOvr>
</p:sld>
</file>

<file path=ppt/theme/theme1.xml><?xml version="1.0" encoding="utf-8"?>
<a:theme xmlns:a="http://schemas.openxmlformats.org/drawingml/2006/main" name="GDOS">
  <a:themeElements>
    <a:clrScheme name="GDOS">
      <a:dk1>
        <a:sysClr val="windowText" lastClr="000000"/>
      </a:dk1>
      <a:lt1>
        <a:sysClr val="window" lastClr="FFFFFF"/>
      </a:lt1>
      <a:dk2>
        <a:srgbClr val="98999B"/>
      </a:dk2>
      <a:lt2>
        <a:srgbClr val="E7E6E6"/>
      </a:lt2>
      <a:accent1>
        <a:srgbClr val="57AB27"/>
      </a:accent1>
      <a:accent2>
        <a:srgbClr val="98999B"/>
      </a:accent2>
      <a:accent3>
        <a:srgbClr val="000000"/>
      </a:accent3>
      <a:accent4>
        <a:srgbClr val="002A7E"/>
      </a:accent4>
      <a:accent5>
        <a:srgbClr val="D8D8D8"/>
      </a:accent5>
      <a:accent6>
        <a:srgbClr val="F2F2F2"/>
      </a:accent6>
      <a:hlink>
        <a:srgbClr val="57AB27"/>
      </a:hlink>
      <a:folHlink>
        <a:srgbClr val="98999B"/>
      </a:folHlink>
    </a:clrScheme>
    <a:fontScheme name="Calibri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DOS" id="{5AF2FC49-D126-4775-A353-AC5B6CDA7DCE}" vid="{D0C9620F-4AA0-499C-A55D-5CC05070883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3468</TotalTime>
  <Words>3764</Words>
  <Application>Microsoft Office PowerPoint</Application>
  <PresentationFormat>Pokaz na ekranie (16:9)</PresentationFormat>
  <Paragraphs>497</Paragraphs>
  <Slides>69</Slides>
  <Notes>31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69</vt:i4>
      </vt:variant>
    </vt:vector>
  </HeadingPairs>
  <TitlesOfParts>
    <vt:vector size="77" baseType="lpstr">
      <vt:lpstr>Calibri Light</vt:lpstr>
      <vt:lpstr>Courier New</vt:lpstr>
      <vt:lpstr>Times New Roman</vt:lpstr>
      <vt:lpstr>Arial</vt:lpstr>
      <vt:lpstr>Wingdings</vt:lpstr>
      <vt:lpstr>Poppins Light</vt:lpstr>
      <vt:lpstr>Calibri</vt:lpstr>
      <vt:lpstr>GDOS</vt:lpstr>
      <vt:lpstr>Prezentacja programu PowerPoint</vt:lpstr>
      <vt:lpstr>Prezentacja programu PowerPoint</vt:lpstr>
      <vt:lpstr>Prezentacja programu PowerPoint</vt:lpstr>
      <vt:lpstr>Prezentacja programu PowerPoint</vt:lpstr>
      <vt:lpstr> IGO – co to takiego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Problematyka występowania IGO_A i B</dc:title>
  <dc:creator>Barbara Troicka</dc:creator>
  <cp:lastModifiedBy>Martyna Tyrakowska-Kowalczyk</cp:lastModifiedBy>
  <cp:revision>258</cp:revision>
  <dcterms:created xsi:type="dcterms:W3CDTF">2023-07-28T06:59:57Z</dcterms:created>
  <dcterms:modified xsi:type="dcterms:W3CDTF">2026-09-11T07:45:23Z</dcterms:modified>
  <cp:contentStatus/>
</cp:coreProperties>
</file>