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73" r:id="rId4"/>
    <p:sldId id="278" r:id="rId5"/>
    <p:sldId id="259" r:id="rId6"/>
    <p:sldId id="276" r:id="rId7"/>
    <p:sldId id="288" r:id="rId8"/>
    <p:sldId id="293" r:id="rId9"/>
    <p:sldId id="294" r:id="rId10"/>
    <p:sldId id="295" r:id="rId11"/>
    <p:sldId id="296" r:id="rId12"/>
    <p:sldId id="297" r:id="rId13"/>
    <p:sldId id="298" r:id="rId14"/>
    <p:sldId id="302" r:id="rId15"/>
    <p:sldId id="299" r:id="rId16"/>
  </p:sldIdLst>
  <p:sldSz cx="24380825" cy="13714413"/>
  <p:notesSz cx="6797675" cy="9926638"/>
  <p:defaultTextStyle>
    <a:defPPr>
      <a:defRPr lang="en-US"/>
    </a:defPPr>
    <a:lvl1pPr marL="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35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40D72C28-98CB-45A6-A733-5D0D5D1E7208}">
          <p14:sldIdLst>
            <p14:sldId id="257"/>
            <p14:sldId id="258"/>
            <p14:sldId id="273"/>
            <p14:sldId id="278"/>
            <p14:sldId id="259"/>
            <p14:sldId id="276"/>
            <p14:sldId id="288"/>
            <p14:sldId id="293"/>
            <p14:sldId id="294"/>
            <p14:sldId id="295"/>
            <p14:sldId id="296"/>
            <p14:sldId id="297"/>
            <p14:sldId id="298"/>
            <p14:sldId id="302"/>
            <p14:sldId id="29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F79"/>
    <a:srgbClr val="D8222C"/>
    <a:srgbClr val="FF0016"/>
    <a:srgbClr val="0F3C74"/>
    <a:srgbClr val="003096"/>
    <a:srgbClr val="20D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6" autoAdjust="0"/>
    <p:restoredTop sz="94661" autoAdjust="0"/>
  </p:normalViewPr>
  <p:slideViewPr>
    <p:cSldViewPr snapToGrid="0">
      <p:cViewPr varScale="1">
        <p:scale>
          <a:sx n="56" d="100"/>
          <a:sy n="56" d="100"/>
        </p:scale>
        <p:origin x="30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26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2BC0F-7084-4C9F-B157-046C3CBDF955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7DFC9-24E8-442D-BDAD-54B920CFC1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01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57144-1CBB-4515-B696-16F63A0D6277}" type="datetimeFigureOut">
              <a:rPr lang="en-GB" smtClean="0"/>
              <a:t>21/07/2020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A259D-87B2-48A8-8896-0559A1CBD7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12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252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379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503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628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755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880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007" algn="l" defTabSz="182825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dk2"/>
                </a:solidFill>
              </a:defRPr>
            </a:lvl1pPr>
          </a:lstStyle>
          <a:p>
            <a:fld id="{D5906656-A9BE-4917-BFD7-16C60DDEE872}" type="datetime1">
              <a:rPr lang="nb-NO" smtClean="0"/>
              <a:t>21.07.2020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dk2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11" name="Bilde 1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60157" y="684923"/>
            <a:ext cx="1494875" cy="16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5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6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diagram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iagram 1"/>
          <p:cNvSpPr>
            <a:spLocks noGrp="1"/>
          </p:cNvSpPr>
          <p:nvPr>
            <p:ph type="chart" sz="quarter" idx="11" hasCustomPrompt="1"/>
          </p:nvPr>
        </p:nvSpPr>
        <p:spPr>
          <a:xfrm>
            <a:off x="5742718" y="1168400"/>
            <a:ext cx="17375190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the icon to add a chart</a:t>
            </a:r>
          </a:p>
        </p:txBody>
      </p:sp>
      <p:sp>
        <p:nvSpPr>
          <p:cNvPr id="6" name="Plassholder for innhold 2"/>
          <p:cNvSpPr>
            <a:spLocks noGrp="1"/>
          </p:cNvSpPr>
          <p:nvPr>
            <p:ph idx="12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8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626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584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tabell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abell 1"/>
          <p:cNvSpPr>
            <a:spLocks noGrp="1"/>
          </p:cNvSpPr>
          <p:nvPr>
            <p:ph type="tbl" sz="quarter" idx="12" hasCustomPrompt="1"/>
          </p:nvPr>
        </p:nvSpPr>
        <p:spPr>
          <a:xfrm>
            <a:off x="5742718" y="1168400"/>
            <a:ext cx="17375191" cy="1111112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en-GB" dirty="0"/>
              <a:t>Click on the icon to add a table</a:t>
            </a:r>
          </a:p>
        </p:txBody>
      </p:sp>
      <p:sp>
        <p:nvSpPr>
          <p:cNvPr id="8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945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Orang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204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Grønn">
    <p:bg>
      <p:bgPr>
        <a:solidFill>
          <a:srgbClr val="3EAF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927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loverskrift Blå">
    <p:bg>
      <p:bgPr>
        <a:solidFill>
          <a:srgbClr val="0F3C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157" y="5633541"/>
            <a:ext cx="21028462" cy="1384995"/>
          </a:xfrm>
        </p:spPr>
        <p:txBody>
          <a:bodyPr anchor="ctr"/>
          <a:lstStyle>
            <a:lvl1pPr>
              <a:defRPr sz="9000">
                <a:solidFill>
                  <a:schemeClr val="lt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4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Line 13"/>
          <p:cNvSpPr>
            <a:spLocks noChangeShapeType="1"/>
          </p:cNvSpPr>
          <p:nvPr userDrawn="1"/>
        </p:nvSpPr>
        <p:spPr bwMode="auto">
          <a:xfrm>
            <a:off x="2062163" y="13065857"/>
            <a:ext cx="393700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Line 14"/>
          <p:cNvSpPr>
            <a:spLocks noChangeShapeType="1"/>
          </p:cNvSpPr>
          <p:nvPr userDrawn="1"/>
        </p:nvSpPr>
        <p:spPr bwMode="auto">
          <a:xfrm>
            <a:off x="2455863" y="13065857"/>
            <a:ext cx="219249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7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4121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ks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3543261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260474" y="5161524"/>
            <a:ext cx="18332193" cy="2154238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  <a:lvl2pPr marL="914263" indent="0">
              <a:buNone/>
              <a:defRPr b="1">
                <a:solidFill>
                  <a:schemeClr val="bg1"/>
                </a:solidFill>
              </a:defRPr>
            </a:lvl2pPr>
            <a:lvl3pPr marL="1828526" indent="0">
              <a:buNone/>
              <a:defRPr b="1">
                <a:solidFill>
                  <a:schemeClr val="bg1"/>
                </a:solidFill>
              </a:defRPr>
            </a:lvl3pPr>
            <a:lvl4pPr marL="2742789" indent="0">
              <a:buNone/>
              <a:defRPr b="1">
                <a:solidFill>
                  <a:schemeClr val="bg1"/>
                </a:solidFill>
              </a:defRPr>
            </a:lvl4pPr>
            <a:lvl5pPr marL="3657052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</p:txBody>
      </p:sp>
      <p:pic>
        <p:nvPicPr>
          <p:cNvPr id="6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698665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4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med bakgrunns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 hasCustomPrompt="1"/>
          </p:nvPr>
        </p:nvSpPr>
        <p:spPr>
          <a:xfrm>
            <a:off x="1260157" y="6382328"/>
            <a:ext cx="18332511" cy="1231106"/>
          </a:xfrm>
        </p:spPr>
        <p:txBody>
          <a:bodyPr wrap="square" lIns="0" tIns="0" rIns="0" bIns="0" anchor="ctr">
            <a:spAutoFit/>
          </a:bodyPr>
          <a:lstStyle>
            <a:lvl1pPr algn="l">
              <a:defRPr sz="8000">
                <a:solidFill>
                  <a:schemeClr val="bg1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19136392" y="12705989"/>
            <a:ext cx="3985698" cy="461665"/>
          </a:xfrm>
          <a:prstGeom prst="rect">
            <a:avLst/>
          </a:prstGeom>
        </p:spPr>
        <p:txBody>
          <a:bodyPr anchor="b">
            <a:sp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fld id="{35900153-C3D1-4B62-A437-E57CAB8AEB13}" type="datetime1">
              <a:rPr lang="nb-NO" smtClean="0"/>
              <a:t>21.07.2020</a:t>
            </a:fld>
            <a:endParaRPr lang="nb-NO" dirty="0"/>
          </a:p>
        </p:txBody>
      </p:sp>
      <p:sp>
        <p:nvSpPr>
          <p:cNvPr id="13" name="Plassholder for teks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60157" y="12153389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Name</a:t>
            </a:r>
            <a:endParaRPr lang="en-GB" dirty="0"/>
          </a:p>
        </p:txBody>
      </p:sp>
      <p:sp>
        <p:nvSpPr>
          <p:cNvPr id="14" name="Plassholder for tekst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60157" y="12707725"/>
            <a:ext cx="4220063" cy="461665"/>
          </a:xfrm>
        </p:spPr>
        <p:txBody>
          <a:bodyPr anchor="b">
            <a:spAutoFit/>
          </a:bodyPr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 err="1"/>
              <a:t>Title</a:t>
            </a:r>
            <a:endParaRPr lang="en-GB" dirty="0"/>
          </a:p>
        </p:txBody>
      </p:sp>
      <p:sp>
        <p:nvSpPr>
          <p:cNvPr id="17" name="Plassholder for tekst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00074" y="12146546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Office</a:t>
            </a:r>
            <a:endParaRPr lang="en-GB" dirty="0"/>
          </a:p>
        </p:txBody>
      </p:sp>
      <p:sp>
        <p:nvSpPr>
          <p:cNvPr id="18" name="Plassholder for tekst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00075" y="12705989"/>
            <a:ext cx="6767125" cy="461665"/>
          </a:xfrm>
        </p:spPr>
        <p:txBody>
          <a:bodyPr wrap="square" anchor="b">
            <a:spAutoFit/>
          </a:bodyPr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dirty="0"/>
              <a:t>Company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60157" y="737576"/>
            <a:ext cx="1495888" cy="167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7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579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6" y="3091543"/>
            <a:ext cx="21861705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1259560" y="2630802"/>
            <a:ext cx="21861704" cy="461665"/>
          </a:xfrm>
        </p:spPr>
        <p:txBody>
          <a:bodyPr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428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0F3C74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700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innhold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14689837" y="-1"/>
            <a:ext cx="9690988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14689837" y="-1"/>
            <a:ext cx="9690988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2" name="Tittel 1"/>
          <p:cNvSpPr>
            <a:spLocks noGrp="1"/>
          </p:cNvSpPr>
          <p:nvPr>
            <p:ph type="title" hasCustomPrompt="1"/>
          </p:nvPr>
        </p:nvSpPr>
        <p:spPr>
          <a:xfrm>
            <a:off x="1260387" y="1097394"/>
            <a:ext cx="12277305" cy="1077218"/>
          </a:xfrm>
        </p:spPr>
        <p:txBody>
          <a:bodyPr/>
          <a:lstStyle>
            <a:lvl1pPr>
              <a:defRPr>
                <a:solidFill>
                  <a:srgbClr val="D8222C"/>
                </a:solidFill>
              </a:defRPr>
            </a:lvl1pPr>
          </a:lstStyle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8" name="Plassholder for innhold 2"/>
          <p:cNvSpPr>
            <a:spLocks noGrp="1"/>
          </p:cNvSpPr>
          <p:nvPr>
            <p:ph idx="1" hasCustomPrompt="1"/>
          </p:nvPr>
        </p:nvSpPr>
        <p:spPr>
          <a:xfrm>
            <a:off x="1260387" y="3091543"/>
            <a:ext cx="12277306" cy="91879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9" name="Plassholder for tekst 8"/>
          <p:cNvSpPr>
            <a:spLocks noGrp="1"/>
          </p:cNvSpPr>
          <p:nvPr>
            <p:ph type="body" sz="quarter" idx="11" hasCustomPrompt="1"/>
          </p:nvPr>
        </p:nvSpPr>
        <p:spPr>
          <a:xfrm>
            <a:off x="1259560" y="2630802"/>
            <a:ext cx="12277305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D8222C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74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60386" y="1167476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773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5742718" y="-1"/>
            <a:ext cx="18638107" cy="1371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lassholder for bilde 4"/>
          <p:cNvSpPr>
            <a:spLocks noGrp="1"/>
          </p:cNvSpPr>
          <p:nvPr>
            <p:ph type="pic" sz="quarter" idx="10" hasCustomPrompt="1"/>
          </p:nvPr>
        </p:nvSpPr>
        <p:spPr>
          <a:xfrm>
            <a:off x="5742717" y="-1"/>
            <a:ext cx="18638107" cy="13714413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the icon to add picture</a:t>
            </a:r>
          </a:p>
        </p:txBody>
      </p:sp>
      <p:sp>
        <p:nvSpPr>
          <p:cNvPr id="10" name="Plassholder for innhold 2"/>
          <p:cNvSpPr>
            <a:spLocks noGrp="1"/>
          </p:cNvSpPr>
          <p:nvPr>
            <p:ph idx="11" hasCustomPrompt="1"/>
          </p:nvPr>
        </p:nvSpPr>
        <p:spPr>
          <a:xfrm>
            <a:off x="1260386" y="1629141"/>
            <a:ext cx="4010673" cy="10650388"/>
          </a:xfrm>
        </p:spPr>
        <p:txBody>
          <a:bodyPr/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1" name="Plassholder for tekst 8"/>
          <p:cNvSpPr>
            <a:spLocks noGrp="1"/>
          </p:cNvSpPr>
          <p:nvPr>
            <p:ph type="body" sz="quarter" idx="12" hasCustomPrompt="1"/>
          </p:nvPr>
        </p:nvSpPr>
        <p:spPr>
          <a:xfrm>
            <a:off x="1259560" y="1168400"/>
            <a:ext cx="4010673" cy="461665"/>
          </a:xfrm>
        </p:spPr>
        <p:txBody>
          <a:bodyPr wrap="square">
            <a:spAutoFit/>
          </a:bodyPr>
          <a:lstStyle>
            <a:lvl1pPr marL="0" indent="0">
              <a:buNone/>
              <a:defRPr b="1">
                <a:solidFill>
                  <a:srgbClr val="0F3C74"/>
                </a:solidFill>
              </a:defRPr>
            </a:lvl1pPr>
          </a:lstStyle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433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t bil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8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0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51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chemeClr val="bg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13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60386" y="1097394"/>
            <a:ext cx="21861705" cy="107721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title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260386" y="2647950"/>
            <a:ext cx="21861705" cy="9631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add</a:t>
            </a:r>
            <a:r>
              <a:rPr lang="nb-NO" dirty="0"/>
              <a:t> </a:t>
            </a:r>
            <a:r>
              <a:rPr lang="nb-NO" dirty="0" err="1"/>
              <a:t>text</a:t>
            </a:r>
            <a:endParaRPr lang="nb-NO" dirty="0"/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29" name="Rectangle 5"/>
          <p:cNvSpPr>
            <a:spLocks noChangeArrowheads="1"/>
          </p:cNvSpPr>
          <p:nvPr userDrawn="1"/>
        </p:nvSpPr>
        <p:spPr bwMode="auto">
          <a:xfrm>
            <a:off x="1906588" y="12903932"/>
            <a:ext cx="155575" cy="161925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" name="Freeform 6"/>
          <p:cNvSpPr>
            <a:spLocks/>
          </p:cNvSpPr>
          <p:nvPr userDrawn="1"/>
        </p:nvSpPr>
        <p:spPr bwMode="auto">
          <a:xfrm>
            <a:off x="1433513" y="12903932"/>
            <a:ext cx="158750" cy="161925"/>
          </a:xfrm>
          <a:custGeom>
            <a:avLst/>
            <a:gdLst>
              <a:gd name="T0" fmla="*/ 100 w 100"/>
              <a:gd name="T1" fmla="*/ 102 h 102"/>
              <a:gd name="T2" fmla="*/ 0 w 100"/>
              <a:gd name="T3" fmla="*/ 102 h 102"/>
              <a:gd name="T4" fmla="*/ 0 w 100"/>
              <a:gd name="T5" fmla="*/ 0 h 102"/>
              <a:gd name="T6" fmla="*/ 100 w 100"/>
              <a:gd name="T7" fmla="*/ 10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0" h="102">
                <a:moveTo>
                  <a:pt x="100" y="102"/>
                </a:moveTo>
                <a:lnTo>
                  <a:pt x="0" y="102"/>
                </a:lnTo>
                <a:lnTo>
                  <a:pt x="0" y="0"/>
                </a:lnTo>
                <a:lnTo>
                  <a:pt x="100" y="102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" name="Rectangle 7"/>
          <p:cNvSpPr>
            <a:spLocks noChangeArrowheads="1"/>
          </p:cNvSpPr>
          <p:nvPr userDrawn="1"/>
        </p:nvSpPr>
        <p:spPr bwMode="auto">
          <a:xfrm>
            <a:off x="1277938" y="12903932"/>
            <a:ext cx="155575" cy="319088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" name="Freeform 8"/>
          <p:cNvSpPr>
            <a:spLocks/>
          </p:cNvSpPr>
          <p:nvPr userDrawn="1"/>
        </p:nvSpPr>
        <p:spPr bwMode="auto">
          <a:xfrm>
            <a:off x="1592263" y="12746770"/>
            <a:ext cx="155575" cy="476250"/>
          </a:xfrm>
          <a:custGeom>
            <a:avLst/>
            <a:gdLst>
              <a:gd name="T0" fmla="*/ 0 w 98"/>
              <a:gd name="T1" fmla="*/ 0 h 300"/>
              <a:gd name="T2" fmla="*/ 0 w 98"/>
              <a:gd name="T3" fmla="*/ 201 h 300"/>
              <a:gd name="T4" fmla="*/ 98 w 98"/>
              <a:gd name="T5" fmla="*/ 300 h 300"/>
              <a:gd name="T6" fmla="*/ 98 w 98"/>
              <a:gd name="T7" fmla="*/ 0 h 300"/>
              <a:gd name="T8" fmla="*/ 0 w 98"/>
              <a:gd name="T9" fmla="*/ 0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8" h="300">
                <a:moveTo>
                  <a:pt x="0" y="0"/>
                </a:moveTo>
                <a:lnTo>
                  <a:pt x="0" y="201"/>
                </a:lnTo>
                <a:lnTo>
                  <a:pt x="98" y="300"/>
                </a:lnTo>
                <a:lnTo>
                  <a:pt x="98" y="0"/>
                </a:lnTo>
                <a:lnTo>
                  <a:pt x="0" y="0"/>
                </a:lnTo>
                <a:close/>
              </a:path>
            </a:pathLst>
          </a:cu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6" name="Rectangle 12"/>
          <p:cNvSpPr>
            <a:spLocks noChangeArrowheads="1"/>
          </p:cNvSpPr>
          <p:nvPr userDrawn="1"/>
        </p:nvSpPr>
        <p:spPr bwMode="auto">
          <a:xfrm>
            <a:off x="1747838" y="12589607"/>
            <a:ext cx="158750" cy="476250"/>
          </a:xfrm>
          <a:prstGeom prst="rect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8" name="Line 14"/>
          <p:cNvSpPr>
            <a:spLocks noChangeShapeType="1"/>
          </p:cNvSpPr>
          <p:nvPr userDrawn="1"/>
        </p:nvSpPr>
        <p:spPr bwMode="auto">
          <a:xfrm>
            <a:off x="2062163" y="13065857"/>
            <a:ext cx="22318662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39" name="Line 15"/>
          <p:cNvSpPr>
            <a:spLocks noChangeShapeType="1"/>
          </p:cNvSpPr>
          <p:nvPr userDrawn="1"/>
        </p:nvSpPr>
        <p:spPr bwMode="auto">
          <a:xfrm>
            <a:off x="6350" y="13065857"/>
            <a:ext cx="1271588" cy="0"/>
          </a:xfrm>
          <a:prstGeom prst="line">
            <a:avLst/>
          </a:prstGeom>
          <a:noFill/>
          <a:ln w="19050" cap="rnd">
            <a:solidFill>
              <a:srgbClr val="1D1E1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235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64" r:id="rId4"/>
    <p:sldLayoutId id="2147483657" r:id="rId5"/>
    <p:sldLayoutId id="2147483665" r:id="rId6"/>
    <p:sldLayoutId id="2147483658" r:id="rId7"/>
    <p:sldLayoutId id="2147483666" r:id="rId8"/>
    <p:sldLayoutId id="2147483659" r:id="rId9"/>
    <p:sldLayoutId id="2147483660" r:id="rId10"/>
    <p:sldLayoutId id="2147483667" r:id="rId11"/>
    <p:sldLayoutId id="2147483661" r:id="rId12"/>
    <p:sldLayoutId id="2147483668" r:id="rId13"/>
    <p:sldLayoutId id="2147483651" r:id="rId14"/>
    <p:sldLayoutId id="2147483669" r:id="rId15"/>
    <p:sldLayoutId id="2147483670" r:id="rId16"/>
    <p:sldLayoutId id="2147483663" r:id="rId17"/>
  </p:sldLayoutIdLst>
  <p:hf sldNum="0" hdr="0" ftr="0"/>
  <p:txStyles>
    <p:titleStyle>
      <a:lvl1pPr algn="l" defTabSz="1828526" rtl="0" eaLnBrk="1" latinLnBrk="0" hangingPunct="1">
        <a:lnSpc>
          <a:spcPct val="100000"/>
        </a:lnSpc>
        <a:spcBef>
          <a:spcPct val="0"/>
        </a:spcBef>
        <a:buNone/>
        <a:defRPr sz="7000" b="1" kern="1200">
          <a:solidFill>
            <a:srgbClr val="0F3C74"/>
          </a:solidFill>
          <a:latin typeface="+mj-lt"/>
          <a:ea typeface="+mj-ea"/>
          <a:cs typeface="+mj-cs"/>
        </a:defRPr>
      </a:lvl1pPr>
    </p:titleStyle>
    <p:bodyStyle>
      <a:lvl1pPr marL="457131" indent="-457131" algn="l" defTabSz="182852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1pPr>
      <a:lvl2pPr marL="1371394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2pPr>
      <a:lvl3pPr marL="2285657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3pPr>
      <a:lvl4pPr marL="3199920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4pPr>
      <a:lvl5pPr marL="4114183" indent="-457131" algn="l" defTabSz="182852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dk2"/>
          </a:solidFill>
          <a:latin typeface="+mn-lt"/>
          <a:ea typeface="+mn-ea"/>
          <a:cs typeface="+mn-cs"/>
        </a:defRPr>
      </a:lvl5pPr>
      <a:lvl6pPr marL="5028446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708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971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1234" indent="-457131" algn="l" defTabSz="18285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26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526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789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7051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1314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577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840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4103" algn="l" defTabSz="1828526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260157" y="4266365"/>
            <a:ext cx="20323134" cy="5463034"/>
          </a:xfrm>
        </p:spPr>
        <p:txBody>
          <a:bodyPr/>
          <a:lstStyle/>
          <a:p>
            <a:pPr algn="ctr"/>
            <a:r>
              <a:rPr lang="pl-PL" sz="11500" dirty="0" smtClean="0"/>
              <a:t>Ocena merytoryczna </a:t>
            </a:r>
            <a:br>
              <a:rPr lang="pl-PL" sz="11500" dirty="0" smtClean="0"/>
            </a:br>
            <a:r>
              <a:rPr lang="pl-PL" dirty="0" smtClean="0"/>
              <a:t>wniosków aplikacyjnych </a:t>
            </a:r>
            <a:br>
              <a:rPr lang="pl-PL" dirty="0" smtClean="0"/>
            </a:br>
            <a:r>
              <a:rPr lang="pl-PL" dirty="0" smtClean="0"/>
              <a:t>o dofinansowanie w ramach </a:t>
            </a:r>
            <a:br>
              <a:rPr lang="pl-PL" dirty="0" smtClean="0"/>
            </a:br>
            <a:r>
              <a:rPr lang="pl-PL" dirty="0" smtClean="0"/>
              <a:t>Funduszy Norweskich 2014-2021</a:t>
            </a:r>
            <a:endParaRPr lang="en-GB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0153-C3D1-4B62-A437-E57CAB8AEB13}" type="datetime1">
              <a:rPr lang="nb-NO" smtClean="0"/>
              <a:t>21.07.2020</a:t>
            </a:fld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Małgorzata Karska</a:t>
            </a:r>
            <a:endParaRPr lang="en-GB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 dirty="0"/>
              <a:t>Departament Funduszy Europejskich</a:t>
            </a:r>
            <a:endParaRPr lang="en-GB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pl-PL" dirty="0"/>
              <a:t>MSWiA</a:t>
            </a:r>
            <a:endParaRPr lang="en-GB" dirty="0"/>
          </a:p>
        </p:txBody>
      </p:sp>
      <p:pic>
        <p:nvPicPr>
          <p:cNvPr id="8" name="Picture 2" descr="C:\Users\aklimaszek\AppData\Local\Microsoft\Windows\Temporary Internet Files\Content.Outlook\H9L66I8E\MSWiA logo wersja podstawow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553" y="947945"/>
            <a:ext cx="5901538" cy="143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4" y="172635"/>
            <a:ext cx="21861705" cy="4431983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Doświadczenie wnioskodawcy </a:t>
            </a:r>
            <a:r>
              <a:rPr lang="pl-PL" sz="7200" dirty="0" smtClean="0">
                <a:solidFill>
                  <a:srgbClr val="0F3C74"/>
                </a:solidFill>
              </a:rPr>
              <a:t/>
            </a:r>
            <a:br>
              <a:rPr lang="pl-PL" sz="7200" dirty="0" smtClean="0">
                <a:solidFill>
                  <a:srgbClr val="0F3C74"/>
                </a:solidFill>
              </a:rPr>
            </a:br>
            <a:r>
              <a:rPr lang="pl-PL" sz="7200" dirty="0" smtClean="0">
                <a:solidFill>
                  <a:srgbClr val="0F3C74"/>
                </a:solidFill>
              </a:rPr>
              <a:t>i </a:t>
            </a:r>
            <a:r>
              <a:rPr lang="pl-PL" sz="7200" dirty="0">
                <a:solidFill>
                  <a:srgbClr val="0F3C74"/>
                </a:solidFill>
              </a:rPr>
              <a:t>partnerów – </a:t>
            </a:r>
            <a:r>
              <a:rPr lang="pl-PL" sz="7200" i="1" dirty="0">
                <a:solidFill>
                  <a:srgbClr val="0F3C74"/>
                </a:solidFill>
              </a:rPr>
              <a:t>o ile dotyczy</a:t>
            </a:r>
            <a:r>
              <a:rPr lang="pl-PL" sz="7200" dirty="0">
                <a:solidFill>
                  <a:srgbClr val="0F3C74"/>
                </a:solidFill>
              </a:rPr>
              <a:t> </a:t>
            </a:r>
            <a:r>
              <a:rPr lang="en-GB" sz="7200" dirty="0">
                <a:solidFill>
                  <a:srgbClr val="0F3C74"/>
                </a:solidFill>
              </a:rPr>
              <a:t>(Experience)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10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3402094"/>
            <a:ext cx="21861705" cy="9187986"/>
          </a:xfrm>
        </p:spPr>
        <p:txBody>
          <a:bodyPr>
            <a:normAutofit/>
          </a:bodyPr>
          <a:lstStyle/>
          <a:p>
            <a:r>
              <a:rPr lang="pl-PL" sz="4800" b="1" dirty="0" smtClean="0">
                <a:solidFill>
                  <a:srgbClr val="3EAF79"/>
                </a:solidFill>
              </a:rPr>
              <a:t>Pkt 4.1. </a:t>
            </a:r>
            <a:r>
              <a:rPr lang="pl-PL" sz="4800" b="1" dirty="0"/>
              <a:t>Czy doświadczenie Wnioskodawcy oraz Partnera(ów) w realizacji projektów finansowanych ze źródeł zewnętrznych (m.in. Funduszy Norweskich lub unijnych) bądź krajowych jest adekwatne do skali projektu? </a:t>
            </a:r>
            <a:r>
              <a:rPr lang="pl-PL" sz="4800" b="1" dirty="0" smtClean="0"/>
              <a:t>– </a:t>
            </a:r>
            <a:r>
              <a:rPr lang="pl-PL" sz="4800" b="1" dirty="0" smtClean="0">
                <a:solidFill>
                  <a:srgbClr val="C00000"/>
                </a:solidFill>
              </a:rPr>
              <a:t>max. 4 pkt.</a:t>
            </a:r>
            <a:endParaRPr lang="pl-PL" sz="4800" b="1" u="sng" dirty="0" smtClean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4.2. </a:t>
            </a:r>
            <a:r>
              <a:rPr lang="pl-PL" sz="4800" b="1" dirty="0"/>
              <a:t>Czy potencjał kadrowy Wnioskodawcy </a:t>
            </a:r>
            <a:r>
              <a:rPr lang="pl-PL" sz="4800" b="1" dirty="0" smtClean="0"/>
              <a:t>oraz </a:t>
            </a:r>
            <a:r>
              <a:rPr lang="pl-PL" sz="4800" b="1" dirty="0"/>
              <a:t>Partnera(ów) jest wystarczający </a:t>
            </a:r>
            <a:r>
              <a:rPr lang="pl-PL" sz="4800" b="1" dirty="0" smtClean="0"/>
              <a:t>w </a:t>
            </a:r>
            <a:r>
              <a:rPr lang="pl-PL" sz="4800" b="1" dirty="0"/>
              <a:t>odniesieniu do planowanego zakresu projektu?</a:t>
            </a:r>
            <a:r>
              <a:rPr lang="pl-PL" sz="4800" b="1" dirty="0" smtClean="0"/>
              <a:t> </a:t>
            </a:r>
            <a:br>
              <a:rPr lang="pl-PL" sz="4800" b="1" dirty="0" smtClean="0"/>
            </a:br>
            <a:r>
              <a:rPr lang="pl-PL" sz="4800" b="1" dirty="0" smtClean="0"/>
              <a:t>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4 </a:t>
            </a:r>
            <a:r>
              <a:rPr lang="pl-PL" sz="4800" b="1" dirty="0">
                <a:solidFill>
                  <a:srgbClr val="C00000"/>
                </a:solidFill>
              </a:rPr>
              <a:t>pkt</a:t>
            </a:r>
            <a:r>
              <a:rPr lang="pl-PL" sz="48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4.3. </a:t>
            </a:r>
            <a:r>
              <a:rPr lang="pl-PL" sz="4800" b="1" dirty="0"/>
              <a:t>Czy zaplecze lokalowe i sprzętowe Wnioskodawcy oraz Partnera(ów), a także potencjał finansowy niezbędny do realizacji projektu są wystarczające</a:t>
            </a:r>
            <a:r>
              <a:rPr lang="pl-PL" sz="4800" b="1" dirty="0" smtClean="0"/>
              <a:t>? 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2 </a:t>
            </a:r>
            <a:r>
              <a:rPr lang="pl-PL" sz="4800" b="1" dirty="0">
                <a:solidFill>
                  <a:srgbClr val="C00000"/>
                </a:solidFill>
              </a:rPr>
              <a:t>pkt</a:t>
            </a:r>
            <a:r>
              <a:rPr lang="pl-PL" sz="4800" b="1" dirty="0" smtClean="0">
                <a:solidFill>
                  <a:srgbClr val="C00000"/>
                </a:solidFill>
              </a:rPr>
              <a:t>.</a:t>
            </a:r>
            <a:endParaRPr lang="pl-PL" sz="4800" b="1" dirty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1350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4" y="726634"/>
            <a:ext cx="21861705" cy="3323987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Wykonalność (</a:t>
            </a:r>
            <a:r>
              <a:rPr lang="pl-PL" sz="7200" dirty="0" err="1">
                <a:solidFill>
                  <a:srgbClr val="0F3C74"/>
                </a:solidFill>
              </a:rPr>
              <a:t>Feasibillty</a:t>
            </a:r>
            <a:r>
              <a:rPr lang="pl-PL" sz="7200" dirty="0">
                <a:solidFill>
                  <a:srgbClr val="0F3C74"/>
                </a:solidFill>
              </a:rPr>
              <a:t>)</a:t>
            </a:r>
            <a:br>
              <a:rPr lang="pl-PL" sz="7200" dirty="0">
                <a:solidFill>
                  <a:srgbClr val="0F3C74"/>
                </a:solidFill>
              </a:rPr>
            </a:b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10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4050621"/>
            <a:ext cx="21861705" cy="6138721"/>
          </a:xfrm>
        </p:spPr>
        <p:txBody>
          <a:bodyPr>
            <a:normAutofit/>
          </a:bodyPr>
          <a:lstStyle/>
          <a:p>
            <a:r>
              <a:rPr lang="pl-PL" sz="6000" b="1" dirty="0" smtClean="0">
                <a:solidFill>
                  <a:srgbClr val="3EAF79"/>
                </a:solidFill>
              </a:rPr>
              <a:t>Pkt 5.1. </a:t>
            </a:r>
            <a:r>
              <a:rPr lang="pl-PL" sz="6000" b="1" dirty="0"/>
              <a:t>Czy zaproponowany model zarządzania projektem jest adekwatny do skali projektu </a:t>
            </a:r>
            <a:r>
              <a:rPr lang="pl-PL" sz="6000" b="1" dirty="0" smtClean="0"/>
              <a:t>i </a:t>
            </a:r>
            <a:r>
              <a:rPr lang="pl-PL" sz="6000" b="1" dirty="0"/>
              <a:t>pozwoli na jego prawidłową realizację</a:t>
            </a:r>
            <a:r>
              <a:rPr lang="pl-PL" sz="6000" b="1" dirty="0" smtClean="0"/>
              <a:t>? – </a:t>
            </a:r>
            <a:r>
              <a:rPr lang="pl-PL" sz="6000" b="1" dirty="0" smtClean="0">
                <a:solidFill>
                  <a:srgbClr val="C00000"/>
                </a:solidFill>
              </a:rPr>
              <a:t>max. 5 pkt.</a:t>
            </a:r>
            <a:endParaRPr lang="pl-PL" sz="6000" b="1" u="sng" dirty="0" smtClean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6000" b="1" dirty="0">
                <a:solidFill>
                  <a:srgbClr val="3EAF79"/>
                </a:solidFill>
              </a:rPr>
              <a:t>Pkt </a:t>
            </a:r>
            <a:r>
              <a:rPr lang="pl-PL" sz="6000" b="1" dirty="0" smtClean="0">
                <a:solidFill>
                  <a:srgbClr val="3EAF79"/>
                </a:solidFill>
              </a:rPr>
              <a:t>5.2. </a:t>
            </a:r>
            <a:r>
              <a:rPr lang="pl-PL" sz="6000" b="1" dirty="0"/>
              <a:t>Czy zagrożenia/trudności zostały trafnie zidentyfikowane i czy zaproponowano adekwatne działania </a:t>
            </a:r>
            <a:r>
              <a:rPr lang="pl-PL" sz="6000" b="1" dirty="0" smtClean="0"/>
              <a:t>zaradcze? – </a:t>
            </a:r>
            <a:r>
              <a:rPr lang="pl-PL" sz="6000" b="1" dirty="0">
                <a:solidFill>
                  <a:srgbClr val="C00000"/>
                </a:solidFill>
              </a:rPr>
              <a:t>max. </a:t>
            </a:r>
            <a:r>
              <a:rPr lang="pl-PL" sz="6000" b="1" dirty="0" smtClean="0">
                <a:solidFill>
                  <a:srgbClr val="C00000"/>
                </a:solidFill>
              </a:rPr>
              <a:t>5 </a:t>
            </a:r>
            <a:r>
              <a:rPr lang="pl-PL" sz="6000" b="1" dirty="0">
                <a:solidFill>
                  <a:srgbClr val="C00000"/>
                </a:solidFill>
              </a:rPr>
              <a:t>pkt</a:t>
            </a:r>
            <a:r>
              <a:rPr lang="pl-PL" sz="60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202879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4" y="726636"/>
            <a:ext cx="21861705" cy="3323987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Trwałość projektu (</a:t>
            </a:r>
            <a:r>
              <a:rPr lang="pl-PL" sz="7200" dirty="0" err="1">
                <a:solidFill>
                  <a:srgbClr val="0F3C74"/>
                </a:solidFill>
              </a:rPr>
              <a:t>Sustainability</a:t>
            </a:r>
            <a:r>
              <a:rPr lang="pl-PL" sz="7200" dirty="0">
                <a:solidFill>
                  <a:srgbClr val="0F3C74"/>
                </a:solidFill>
              </a:rPr>
              <a:t>)</a:t>
            </a:r>
            <a:br>
              <a:rPr lang="pl-PL" sz="7200" dirty="0">
                <a:solidFill>
                  <a:srgbClr val="0F3C74"/>
                </a:solidFill>
              </a:rPr>
            </a:b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4" y="4050623"/>
            <a:ext cx="21861705" cy="4551461"/>
          </a:xfrm>
        </p:spPr>
        <p:txBody>
          <a:bodyPr>
            <a:normAutofit/>
          </a:bodyPr>
          <a:lstStyle/>
          <a:p>
            <a:r>
              <a:rPr lang="pl-PL" sz="6000" b="1" dirty="0"/>
              <a:t>Czy oczekiwane rezultaty będą miały długotrwały efekt </a:t>
            </a:r>
            <a:r>
              <a:rPr lang="pl-PL" sz="6000" b="1" dirty="0" smtClean="0"/>
              <a:t/>
            </a:r>
            <a:br>
              <a:rPr lang="pl-PL" sz="6000" b="1" dirty="0" smtClean="0"/>
            </a:br>
            <a:r>
              <a:rPr lang="pl-PL" sz="6000" b="1" dirty="0" smtClean="0"/>
              <a:t>i </a:t>
            </a:r>
            <a:r>
              <a:rPr lang="pl-PL" sz="6000" b="1" dirty="0"/>
              <a:t>przyczynią się do rozwoju w przedmiotowym zakresie</a:t>
            </a:r>
            <a:r>
              <a:rPr lang="pl-PL" sz="6000" b="1" dirty="0" smtClean="0"/>
              <a:t>? </a:t>
            </a:r>
            <a:br>
              <a:rPr lang="pl-PL" sz="6000" b="1" dirty="0" smtClean="0"/>
            </a:br>
            <a:r>
              <a:rPr lang="pl-PL" sz="6000" b="1" dirty="0" smtClean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5 pkt.</a:t>
            </a:r>
            <a:endParaRPr lang="pl-PL" sz="6000" b="1" u="sng" dirty="0" smtClean="0">
              <a:solidFill>
                <a:srgbClr val="C00000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368085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3" y="3787912"/>
            <a:ext cx="21861705" cy="5103551"/>
          </a:xfrm>
        </p:spPr>
        <p:txBody>
          <a:bodyPr>
            <a:normAutofit/>
          </a:bodyPr>
          <a:lstStyle/>
          <a:p>
            <a:r>
              <a:rPr lang="pl-PL" sz="6000" b="1" dirty="0"/>
              <a:t>Czy projekt zawiera elementy współpracy </a:t>
            </a:r>
            <a:r>
              <a:rPr lang="pl-PL" sz="6000" b="1" dirty="0"/>
              <a:t>pomiędzy administracją publiczną i organizacjami pozarządowymi (m.in. wspólne konferencje, spotkania, szkolenia)? Jeśli tak, jaki jest stopień tej współpracy</a:t>
            </a:r>
            <a:r>
              <a:rPr lang="pl-PL" sz="6000" b="1" dirty="0" smtClean="0"/>
              <a:t>?</a:t>
            </a:r>
            <a:r>
              <a:rPr lang="pl-PL" sz="6000" b="1" dirty="0"/>
              <a:t/>
            </a:r>
            <a:br>
              <a:rPr lang="pl-PL" sz="6000" b="1" dirty="0"/>
            </a:br>
            <a:r>
              <a:rPr lang="pl-PL" sz="6000" b="1" dirty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</a:t>
            </a:r>
            <a:r>
              <a:rPr lang="pl-PL" sz="6000" b="1" dirty="0" smtClean="0">
                <a:solidFill>
                  <a:srgbClr val="C00000"/>
                </a:solidFill>
              </a:rPr>
              <a:t>4 </a:t>
            </a:r>
            <a:r>
              <a:rPr lang="pl-PL" sz="6000" b="1" dirty="0" smtClean="0">
                <a:solidFill>
                  <a:srgbClr val="C00000"/>
                </a:solidFill>
              </a:rPr>
              <a:t>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64861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3" y="3787912"/>
            <a:ext cx="21861705" cy="5103551"/>
          </a:xfrm>
        </p:spPr>
        <p:txBody>
          <a:bodyPr>
            <a:normAutofit fontScale="92500"/>
          </a:bodyPr>
          <a:lstStyle/>
          <a:p>
            <a:r>
              <a:rPr lang="pl-PL" sz="6000" b="1" dirty="0"/>
              <a:t>Czy projekt zakłada elementy współpracy międzynarodowej: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6000" b="1" dirty="0"/>
              <a:t>bilateralnej, tzn. z instytucją norweską (0-2 pkt),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6000" b="1" dirty="0"/>
              <a:t>z instytucją zagraniczną, inną niż norweska (0-2 pkt), </a:t>
            </a:r>
          </a:p>
          <a:p>
            <a:pPr marL="0" indent="0">
              <a:buNone/>
            </a:pPr>
            <a:r>
              <a:rPr lang="pl-PL" sz="6000" b="1" dirty="0"/>
              <a:t>Jeśli tak to w jakim stopniu?</a:t>
            </a:r>
            <a:r>
              <a:rPr lang="pl-PL" sz="6000" b="1" dirty="0"/>
              <a:t/>
            </a:r>
            <a:br>
              <a:rPr lang="pl-PL" sz="6000" b="1" dirty="0"/>
            </a:br>
            <a:r>
              <a:rPr lang="pl-PL" sz="6000" b="1" dirty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</a:t>
            </a:r>
            <a:r>
              <a:rPr lang="pl-PL" sz="6000" b="1" dirty="0" smtClean="0">
                <a:solidFill>
                  <a:srgbClr val="C00000"/>
                </a:solidFill>
              </a:rPr>
              <a:t>4 </a:t>
            </a:r>
            <a:r>
              <a:rPr lang="pl-PL" sz="6000" b="1" dirty="0" smtClean="0">
                <a:solidFill>
                  <a:srgbClr val="C00000"/>
                </a:solidFill>
              </a:rPr>
              <a:t>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406050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3" y="558452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Kryteria dodatkowe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4" y="2388626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15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3" y="3787913"/>
            <a:ext cx="21861705" cy="7357416"/>
          </a:xfrm>
        </p:spPr>
        <p:txBody>
          <a:bodyPr>
            <a:normAutofit fontScale="92500" lnSpcReduction="20000"/>
          </a:bodyPr>
          <a:lstStyle/>
          <a:p>
            <a:r>
              <a:rPr lang="pl-PL" sz="6000" b="1" dirty="0"/>
              <a:t>Czy projekt zawiera elementy poruszające takie zagadnienia jak: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przeciwdziałanie handlowi </a:t>
            </a:r>
            <a:r>
              <a:rPr lang="pl-PL" sz="6000" b="1" dirty="0"/>
              <a:t>ludźmi (</a:t>
            </a:r>
            <a:r>
              <a:rPr lang="pl-PL" sz="6000" b="1" dirty="0" smtClean="0"/>
              <a:t>0-2 </a:t>
            </a:r>
            <a:r>
              <a:rPr lang="pl-PL" sz="6000" b="1" dirty="0"/>
              <a:t>pkt),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wspieranie dobrowolnych powrotów (0-2 </a:t>
            </a:r>
            <a:r>
              <a:rPr lang="pl-PL" sz="6000" b="1" dirty="0"/>
              <a:t>pkt</a:t>
            </a:r>
            <a:r>
              <a:rPr lang="pl-PL" sz="6000" b="1" dirty="0" smtClean="0"/>
              <a:t>),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wsparcie i usługi dla małoletnich bez opieki ubiegających się o azyl i dla innych grup o specjalnych potrzebach </a:t>
            </a:r>
            <a:br>
              <a:rPr lang="pl-PL" sz="6000" b="1" dirty="0" smtClean="0"/>
            </a:br>
            <a:r>
              <a:rPr lang="pl-PL" sz="6000" b="1" dirty="0" smtClean="0"/>
              <a:t>(0-2 pkt),</a:t>
            </a:r>
            <a:endParaRPr lang="pl-PL" sz="6000" b="1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6000" b="1" dirty="0" smtClean="0"/>
              <a:t>zwalczanie </a:t>
            </a:r>
            <a:r>
              <a:rPr lang="pl-PL" sz="6000" b="1" dirty="0"/>
              <a:t>przemocy ze względu na płeć (0-1 pkt</a:t>
            </a:r>
            <a:r>
              <a:rPr lang="pl-PL" sz="6000" b="1" dirty="0" smtClean="0"/>
              <a:t>)? </a:t>
            </a:r>
            <a:r>
              <a:rPr lang="pl-PL" sz="6000" b="1" dirty="0"/>
              <a:t/>
            </a:r>
            <a:br>
              <a:rPr lang="pl-PL" sz="6000" b="1" dirty="0"/>
            </a:br>
            <a:r>
              <a:rPr lang="pl-PL" sz="6000" b="1" dirty="0"/>
              <a:t>– </a:t>
            </a:r>
            <a:r>
              <a:rPr lang="pl-PL" sz="6000" b="1" dirty="0" smtClean="0">
                <a:solidFill>
                  <a:srgbClr val="C00000"/>
                </a:solidFill>
              </a:rPr>
              <a:t>max. </a:t>
            </a:r>
            <a:r>
              <a:rPr lang="pl-PL" sz="6000" b="1" dirty="0" smtClean="0">
                <a:solidFill>
                  <a:srgbClr val="C00000"/>
                </a:solidFill>
              </a:rPr>
              <a:t>7 </a:t>
            </a:r>
            <a:r>
              <a:rPr lang="pl-PL" sz="6000" b="1" dirty="0" smtClean="0">
                <a:solidFill>
                  <a:srgbClr val="C00000"/>
                </a:solidFill>
              </a:rPr>
              <a:t>pkt.</a:t>
            </a:r>
          </a:p>
          <a:p>
            <a:endParaRPr lang="pl-PL" sz="6000" b="1" u="sng" dirty="0" smtClean="0">
              <a:solidFill>
                <a:schemeClr val="tx1"/>
              </a:solidFill>
            </a:endParaRPr>
          </a:p>
          <a:p>
            <a:pPr marL="0" indent="0">
              <a:spcAft>
                <a:spcPts val="1800"/>
              </a:spcAft>
              <a:buNone/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29272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751147"/>
            <a:ext cx="21861705" cy="1769715"/>
          </a:xfrm>
        </p:spPr>
        <p:txBody>
          <a:bodyPr/>
          <a:lstStyle/>
          <a:p>
            <a:pPr algn="ctr"/>
            <a:r>
              <a:rPr lang="pl-PL" sz="11500" dirty="0" smtClean="0"/>
              <a:t>Punktacja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6000" dirty="0"/>
              <a:t>Wniosek może otrzymać </a:t>
            </a:r>
            <a:r>
              <a:rPr lang="pl-PL" sz="6000" b="1" dirty="0"/>
              <a:t>maksymalnie 115 punktów </a:t>
            </a:r>
            <a:r>
              <a:rPr lang="pl-PL" sz="6000" b="1" dirty="0" smtClean="0"/>
              <a:t/>
            </a:r>
            <a:br>
              <a:rPr lang="pl-PL" sz="6000" b="1" dirty="0" smtClean="0"/>
            </a:br>
            <a:r>
              <a:rPr lang="pl-PL" sz="6000" dirty="0" smtClean="0"/>
              <a:t>– </a:t>
            </a:r>
            <a:r>
              <a:rPr lang="pl-PL" sz="6000" dirty="0"/>
              <a:t>100 pkt. za </a:t>
            </a:r>
            <a:r>
              <a:rPr lang="pl-PL" sz="6000" b="1" dirty="0"/>
              <a:t>kryteria merytoryczne</a:t>
            </a:r>
            <a:r>
              <a:rPr lang="pl-PL" sz="6000" dirty="0"/>
              <a:t> i 15 pkt. za </a:t>
            </a:r>
            <a:r>
              <a:rPr lang="pl-PL" sz="6000" b="1" dirty="0"/>
              <a:t>kryteria dodatkowe</a:t>
            </a:r>
            <a:r>
              <a:rPr lang="pl-PL" sz="6000" dirty="0"/>
              <a:t>.</a:t>
            </a:r>
            <a:endParaRPr lang="pl-PL" sz="6000" dirty="0" smtClean="0"/>
          </a:p>
          <a:p>
            <a:r>
              <a:rPr lang="pl-PL" sz="6000" dirty="0"/>
              <a:t>Wnioski, które spełnią kryteria dopuszczające i otrzymają </a:t>
            </a:r>
            <a:r>
              <a:rPr lang="pl-PL" sz="6000" dirty="0" smtClean="0"/>
              <a:t/>
            </a:r>
            <a:br>
              <a:rPr lang="pl-PL" sz="6000" dirty="0" smtClean="0"/>
            </a:br>
            <a:r>
              <a:rPr lang="pl-PL" sz="6000" b="1" dirty="0" smtClean="0"/>
              <a:t>min</a:t>
            </a:r>
            <a:r>
              <a:rPr lang="pl-PL" sz="6000" b="1" dirty="0"/>
              <a:t>. 65 pkt.</a:t>
            </a:r>
            <a:r>
              <a:rPr lang="pl-PL" sz="6000" dirty="0"/>
              <a:t>, zostaną </a:t>
            </a:r>
            <a:r>
              <a:rPr lang="pl-PL" sz="6000" u="sng" dirty="0"/>
              <a:t>zarekomendowane</a:t>
            </a:r>
            <a:r>
              <a:rPr lang="pl-PL" sz="6000" dirty="0"/>
              <a:t> do </a:t>
            </a:r>
            <a:r>
              <a:rPr lang="pl-PL" sz="6000" dirty="0" smtClean="0"/>
              <a:t>dofinansowania </a:t>
            </a:r>
            <a:br>
              <a:rPr lang="pl-PL" sz="6000" dirty="0" smtClean="0"/>
            </a:br>
            <a:r>
              <a:rPr lang="pl-PL" sz="6000" dirty="0" smtClean="0"/>
              <a:t>– nie jest to równoznaczne z przyznaniem dofinansowania.</a:t>
            </a:r>
          </a:p>
          <a:p>
            <a:r>
              <a:rPr lang="pl-PL" sz="6000" dirty="0"/>
              <a:t>Dofinansowane zostaną </a:t>
            </a:r>
            <a:r>
              <a:rPr lang="pl-PL" sz="6000" b="1" dirty="0"/>
              <a:t>projekty mieszczące się w limicie dostępnych środków</a:t>
            </a:r>
            <a:r>
              <a:rPr lang="pl-PL" sz="6000" dirty="0"/>
              <a:t>.</a:t>
            </a:r>
          </a:p>
          <a:p>
            <a:endParaRPr lang="pl-PL" sz="6000" dirty="0" smtClean="0"/>
          </a:p>
          <a:p>
            <a:endParaRPr lang="pl-PL" dirty="0" smtClean="0">
              <a:solidFill>
                <a:srgbClr val="3EAF79"/>
              </a:solidFill>
            </a:endParaRPr>
          </a:p>
          <a:p>
            <a:endParaRPr lang="pl-PL" dirty="0" smtClean="0"/>
          </a:p>
          <a:p>
            <a:endParaRPr lang="en-GB" dirty="0"/>
          </a:p>
        </p:txBody>
      </p:sp>
      <p:sp>
        <p:nvSpPr>
          <p:cNvPr id="8" name="AutoShape 6" descr="Newspap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9879" y="226707"/>
            <a:ext cx="3780946" cy="378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958895"/>
            <a:ext cx="21861705" cy="1354217"/>
          </a:xfrm>
        </p:spPr>
        <p:txBody>
          <a:bodyPr/>
          <a:lstStyle/>
          <a:p>
            <a:pPr algn="ctr"/>
            <a:r>
              <a:rPr lang="pl-PL" sz="8800" dirty="0" smtClean="0">
                <a:solidFill>
                  <a:srgbClr val="0F3C74"/>
                </a:solidFill>
              </a:rPr>
              <a:t>Kryteria dopuszczające</a:t>
            </a:r>
            <a:endParaRPr lang="pl-PL" sz="8800" dirty="0"/>
          </a:p>
        </p:txBody>
      </p:sp>
      <p:sp>
        <p:nvSpPr>
          <p:cNvPr id="6" name="Prostokąt 5"/>
          <p:cNvSpPr/>
          <p:nvPr/>
        </p:nvSpPr>
        <p:spPr>
          <a:xfrm>
            <a:off x="1759789" y="2743201"/>
            <a:ext cx="20737901" cy="9216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 nr 1 (</a:t>
            </a:r>
            <a:r>
              <a:rPr lang="pl-PL" sz="4000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Adekwatność projektu</a:t>
            </a: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40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minimalna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punktów dopuszczających wniosek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dalszej oceny merytorycznej </a:t>
            </a:r>
            <a:r>
              <a:rPr lang="pl-PL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ew. rekomendacji wynosi </a:t>
            </a:r>
            <a:r>
              <a:rPr lang="pl-PL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 pkt</a:t>
            </a:r>
            <a:r>
              <a:rPr lang="pl-PL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</a:t>
            </a:r>
          </a:p>
          <a:p>
            <a:pPr marL="453390" algn="just">
              <a:lnSpc>
                <a:spcPct val="115000"/>
              </a:lnSpc>
              <a:spcAft>
                <a:spcPts val="0"/>
              </a:spcAft>
            </a:pP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jednocześnie:</a:t>
            </a:r>
            <a:endParaRPr lang="pl-P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wybranie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 wnioskodawcę </a:t>
            </a:r>
            <a:r>
              <a:rPr lang="pl-PL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najmniej jednego wskaźnika wskazanego dla Programu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Sprawy wewnętrzne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(zgodnie z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Regulaminem naboru i wyboru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(1.1.);</a:t>
            </a:r>
            <a:endParaRPr lang="pl-PL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określenie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najmniej jednego własnego wskaźnika dla projektu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(1.2.)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projektu prowadzonego w partnerstwie z instytucją norweską – </a:t>
            </a: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wybranie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przez wnioskodawcę </a:t>
            </a: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najmniej jednego wskaźnika bilateralnego wskazanego dla Programu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Sprawy wewnętrzne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(zgodnie z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Regulaminem naboru i wyboru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(1.3)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wpisywanie się projektu w </a:t>
            </a:r>
            <a:r>
              <a:rPr lang="pl-PL" sz="4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i rezultaty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obszaru PA 20 </a:t>
            </a:r>
            <a:r>
              <a:rPr lang="pl-PL" sz="4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tj. uzyskanie </a:t>
            </a:r>
            <a:r>
              <a:rPr lang="pl-PL" sz="4000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minimum 8 pkt. w </a:t>
            </a:r>
            <a:r>
              <a:rPr lang="pl-PL" sz="4000" i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1.4.</a:t>
            </a:r>
            <a:endParaRPr lang="pl-PL" sz="40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kryterium nr 2 (</a:t>
            </a:r>
            <a:r>
              <a:rPr lang="pl-PL" sz="4000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Budżet</a:t>
            </a:r>
            <a:r>
              <a:rPr lang="pl-PL" sz="40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dla którego </a:t>
            </a:r>
            <a:r>
              <a:rPr lang="pl-PL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minimalna</a:t>
            </a: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liczba punktów dopuszczających wniosek do dalszej oceny merytorycznej i ew. rekomendacji wynosi </a:t>
            </a:r>
            <a:r>
              <a:rPr lang="pl-PL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pkt.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niespełnienia któregokolwiek z powyższych kryteriów, wniosek podlega odrzuceniu.</a:t>
            </a:r>
            <a:endParaRPr lang="pl-PL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3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215991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Adekwatność projektu (</a:t>
            </a:r>
            <a:r>
              <a:rPr lang="pl-PL" sz="7200" dirty="0" err="1">
                <a:solidFill>
                  <a:srgbClr val="0F3C74"/>
                </a:solidFill>
              </a:rPr>
              <a:t>Relevance</a:t>
            </a:r>
            <a:r>
              <a:rPr lang="pl-PL" sz="7200" dirty="0">
                <a:solidFill>
                  <a:srgbClr val="0F3C74"/>
                </a:solidFill>
              </a:rPr>
              <a:t>)</a:t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6" y="1877205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38 pkt. </a:t>
            </a:r>
            <a:r>
              <a:rPr lang="pl-PL" sz="4400" dirty="0" smtClean="0"/>
              <a:t>/ Min. 19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6" y="3091543"/>
            <a:ext cx="21861705" cy="9187986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3EAF79"/>
                </a:solidFill>
              </a:rPr>
              <a:t>Pkt 1.1. </a:t>
            </a:r>
            <a:r>
              <a:rPr lang="pl-PL" sz="3600" b="1" dirty="0" smtClean="0"/>
              <a:t>Czy </a:t>
            </a:r>
            <a:r>
              <a:rPr lang="pl-PL" sz="3600" b="1" dirty="0"/>
              <a:t>wnioskodawca wybrał co najmniej jeden wskaźnik wskazany </a:t>
            </a:r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3600" b="1" dirty="0" smtClean="0"/>
              <a:t>dla </a:t>
            </a:r>
            <a:r>
              <a:rPr lang="pl-PL" sz="3600" b="1" dirty="0"/>
              <a:t>Programu </a:t>
            </a:r>
            <a:r>
              <a:rPr lang="pl-PL" sz="3600" b="1" i="1" dirty="0"/>
              <a:t>Sprawy wewnętrzne</a:t>
            </a:r>
            <a:r>
              <a:rPr lang="pl-PL" sz="3600" b="1" i="1" dirty="0" smtClean="0"/>
              <a:t>? </a:t>
            </a:r>
            <a:r>
              <a:rPr lang="pl-PL" sz="3600" b="1" dirty="0" smtClean="0"/>
              <a:t>(TAK/NIE)</a:t>
            </a:r>
            <a:endParaRPr lang="pl-PL" sz="3600" b="1" i="1" dirty="0" smtClean="0"/>
          </a:p>
          <a:p>
            <a:pPr algn="just"/>
            <a:r>
              <a:rPr lang="pl-PL" sz="3600" dirty="0"/>
              <a:t>Wnioskodawca powinien stosować/wybrać tylko wskaźnik(i), do którego(</a:t>
            </a:r>
            <a:r>
              <a:rPr lang="pl-PL" sz="3600" dirty="0" err="1"/>
              <a:t>ych</a:t>
            </a:r>
            <a:r>
              <a:rPr lang="pl-PL" sz="3600" dirty="0"/>
              <a:t>) osiągnięcia przyczyni się dany projekt. </a:t>
            </a:r>
            <a:r>
              <a:rPr lang="pl-PL" sz="3600" b="1" dirty="0"/>
              <a:t>Obligatoryjne</a:t>
            </a:r>
            <a:r>
              <a:rPr lang="pl-PL" sz="3600" dirty="0"/>
              <a:t> jest wybranie co najmniej jednego wskaźnika </a:t>
            </a:r>
            <a:r>
              <a:rPr lang="pl-PL" sz="3600" u="sng" dirty="0"/>
              <a:t>w zakresie rezultatów dla Programu </a:t>
            </a:r>
            <a:endParaRPr lang="pl-PL" sz="3600" u="sng" dirty="0" smtClean="0"/>
          </a:p>
          <a:p>
            <a:pPr algn="just"/>
            <a:endParaRPr lang="pl-PL" sz="3600" u="sng" dirty="0" smtClean="0"/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057668"/>
              </p:ext>
            </p:extLst>
          </p:nvPr>
        </p:nvGraphicFramePr>
        <p:xfrm>
          <a:off x="5572663" y="6090249"/>
          <a:ext cx="17028544" cy="6803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14272"/>
                <a:gridCol w="8514272"/>
              </a:tblGrid>
              <a:tr h="3724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Oczekiwane cele i rezultaty Programu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Wskaźnik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4826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Cel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Poprawa wydajności w zakresie azylu </a:t>
                      </a:r>
                      <a:br>
                        <a:rPr lang="pl-PL" sz="2400" dirty="0">
                          <a:effectLst/>
                        </a:rPr>
                      </a:br>
                      <a:r>
                        <a:rPr lang="pl-PL" sz="2400" dirty="0">
                          <a:effectLst/>
                        </a:rPr>
                        <a:t>i migracji</a:t>
                      </a:r>
                      <a:endParaRPr lang="pl-P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Liczba osób korzystających ze stworzonych lub ulepszonych systemów (z podziałem według płci)</a:t>
                      </a:r>
                      <a:endParaRPr lang="pl-P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059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Liczba nieletnich, w tym małoletnich bez opieki ubiegających się o azyl, objętych wsparciem (z podziałem według płci)</a:t>
                      </a:r>
                      <a:endParaRPr lang="pl-P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7245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Rezultat 1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Zwiększone wsparcie dla migrantów </a:t>
                      </a:r>
                      <a:br>
                        <a:rPr lang="pl-PL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</a:br>
                      <a:r>
                        <a:rPr lang="pl-PL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i osób ubiegających się o azyl</a:t>
                      </a:r>
                      <a:endParaRPr lang="pl-PL" sz="24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</a:rPr>
                        <a:t>Liczba ośrodków dla migrantów i osób ubiegających się </a:t>
                      </a:r>
                      <a:br>
                        <a:rPr lang="pl-PL" sz="2400" b="1" dirty="0">
                          <a:effectLst/>
                        </a:rPr>
                      </a:br>
                      <a:r>
                        <a:rPr lang="pl-PL" sz="2400" b="1" dirty="0">
                          <a:effectLst/>
                        </a:rPr>
                        <a:t>o azyl, gdzie wprowadzono dodatkowe usługi</a:t>
                      </a:r>
                      <a:endParaRPr lang="pl-PL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4482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</a:rPr>
                        <a:t>Liczba personelu przeszkolonego w zakresie dobrowolnych powrotów (z podziałem według płci)</a:t>
                      </a:r>
                      <a:endParaRPr lang="pl-PL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8965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</a:rPr>
                        <a:t>Liczba personelu przeszkolonego w dziedzinie wsparcia dla małoletnich bez opieki ubiegających się o azyl i innych wrażliwych grup społecznych (z podziałem według płci)</a:t>
                      </a:r>
                      <a:endParaRPr lang="pl-PL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665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Rezultat 2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Lepsza koordynacja i rozwijanie potencjału między właściwymi instytucjami a organizacjami pozarządowymi</a:t>
                      </a:r>
                      <a:endParaRPr lang="pl-PL" sz="24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400" b="1" dirty="0">
                          <a:effectLst/>
                        </a:rPr>
                        <a:t>Liczba inicjatyw organizowanych we współpracy </a:t>
                      </a:r>
                      <a:br>
                        <a:rPr lang="pl-PL" sz="2400" b="1" dirty="0">
                          <a:effectLst/>
                        </a:rPr>
                      </a:br>
                      <a:r>
                        <a:rPr lang="pl-PL" sz="2400" b="1" dirty="0">
                          <a:effectLst/>
                        </a:rPr>
                        <a:t>z organizacjami pozarządowymi</a:t>
                      </a:r>
                      <a:endParaRPr lang="pl-PL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95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082005"/>
            <a:ext cx="21861705" cy="1107996"/>
          </a:xfrm>
        </p:spPr>
        <p:txBody>
          <a:bodyPr/>
          <a:lstStyle/>
          <a:p>
            <a:pPr algn="ctr"/>
            <a:r>
              <a:rPr lang="pl-PL" sz="7200" dirty="0">
                <a:solidFill>
                  <a:srgbClr val="0F3C74"/>
                </a:solidFill>
              </a:rPr>
              <a:t>Adekwatność projektu (</a:t>
            </a:r>
            <a:r>
              <a:rPr lang="pl-PL" sz="7200" dirty="0" err="1">
                <a:solidFill>
                  <a:srgbClr val="0F3C74"/>
                </a:solidFill>
              </a:rPr>
              <a:t>Relevance</a:t>
            </a:r>
            <a:r>
              <a:rPr lang="pl-PL" sz="7200" dirty="0" smtClean="0">
                <a:solidFill>
                  <a:srgbClr val="0F3C74"/>
                </a:solidFill>
              </a:rPr>
              <a:t>)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5400" b="1" dirty="0" smtClean="0">
                <a:solidFill>
                  <a:srgbClr val="3EAF79"/>
                </a:solidFill>
              </a:rPr>
              <a:t>Pkt 1.2. </a:t>
            </a:r>
            <a:r>
              <a:rPr lang="pl-PL" sz="5400" b="1" dirty="0"/>
              <a:t>Czy wnioskodawca określił co najmniej jeden wskaźnik własny dla projektu</a:t>
            </a:r>
            <a:r>
              <a:rPr lang="pl-PL" sz="5400" b="1" dirty="0" smtClean="0"/>
              <a:t>? (TAK/NIE)</a:t>
            </a:r>
          </a:p>
          <a:p>
            <a:endParaRPr lang="pl-PL" sz="5400" b="1" dirty="0"/>
          </a:p>
          <a:p>
            <a:r>
              <a:rPr lang="pl-PL" sz="5400" dirty="0"/>
              <a:t>Obligatoryjne jest wpisanie </a:t>
            </a:r>
            <a:r>
              <a:rPr lang="pl-PL" sz="5400" u="sng" dirty="0"/>
              <a:t>co najmniej jednego </a:t>
            </a:r>
            <a:r>
              <a:rPr lang="pl-PL" sz="5400" dirty="0"/>
              <a:t>wskaźnika dla projektu, </a:t>
            </a:r>
            <a:r>
              <a:rPr lang="pl-PL" sz="5400" u="sng" dirty="0"/>
              <a:t>stworzonego przez wnioskodawcę</a:t>
            </a:r>
            <a:r>
              <a:rPr lang="pl-PL" sz="5400" dirty="0"/>
              <a:t>. Wskaźnik może dotyczyć </a:t>
            </a:r>
            <a:r>
              <a:rPr lang="pl-PL" sz="5400" u="sng" dirty="0"/>
              <a:t>działań ogólnych </a:t>
            </a:r>
            <a:r>
              <a:rPr lang="pl-PL" sz="5400" dirty="0"/>
              <a:t>w projekcie bądź </a:t>
            </a:r>
            <a:r>
              <a:rPr lang="pl-PL" sz="5400" u="sng" dirty="0"/>
              <a:t>działań bilateralnych</a:t>
            </a:r>
            <a:r>
              <a:rPr lang="pl-PL" sz="5400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2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1128171"/>
            <a:ext cx="21861705" cy="1015663"/>
          </a:xfrm>
        </p:spPr>
        <p:txBody>
          <a:bodyPr/>
          <a:lstStyle/>
          <a:p>
            <a:pPr algn="ctr"/>
            <a:r>
              <a:rPr lang="pl-PL" sz="6600" dirty="0"/>
              <a:t>Adekwatność projektu (</a:t>
            </a:r>
            <a:r>
              <a:rPr lang="pl-PL" sz="6600" dirty="0" err="1"/>
              <a:t>Relevance</a:t>
            </a:r>
            <a:r>
              <a:rPr lang="pl-PL" sz="6600" dirty="0"/>
              <a:t>)</a:t>
            </a:r>
            <a:endParaRPr lang="en-GB" dirty="0">
              <a:solidFill>
                <a:srgbClr val="0F3C74"/>
              </a:solidFill>
            </a:endParaRPr>
          </a:p>
        </p:txBody>
      </p:sp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1260386" y="2711980"/>
            <a:ext cx="21582361" cy="9187986"/>
          </a:xfrm>
        </p:spPr>
        <p:txBody>
          <a:bodyPr numCol="1">
            <a:noAutofit/>
          </a:bodyPr>
          <a:lstStyle/>
          <a:p>
            <a:r>
              <a:rPr lang="pl-PL" sz="4400" b="1" dirty="0" smtClean="0">
                <a:solidFill>
                  <a:srgbClr val="3EAF79"/>
                </a:solidFill>
              </a:rPr>
              <a:t>Pkt 1.3. </a:t>
            </a:r>
            <a:r>
              <a:rPr lang="pl-PL" sz="4400" b="1" dirty="0"/>
              <a:t>Czy wnioskodawca wybrał co najmniej jeden wskaźnik bilateralny wskazany dla Programu </a:t>
            </a:r>
            <a:r>
              <a:rPr lang="pl-PL" sz="4400" b="1" i="1" dirty="0"/>
              <a:t>Sprawy wewnętrzne? (o ile dotyczy</a:t>
            </a:r>
            <a:r>
              <a:rPr lang="pl-PL" sz="4400" b="1" i="1" dirty="0" smtClean="0"/>
              <a:t>) </a:t>
            </a:r>
            <a:r>
              <a:rPr lang="pl-PL" sz="4400" b="1" dirty="0" smtClean="0"/>
              <a:t>(TAK/NIE)</a:t>
            </a:r>
            <a:endParaRPr lang="pl-PL" sz="4400" b="1" dirty="0"/>
          </a:p>
          <a:p>
            <a:r>
              <a:rPr lang="pl-PL" sz="3600" dirty="0"/>
              <a:t>W przypadku projektów realizowanych we współpracy z instytucją norweską obligatoryjne jest wybranie co najmniej jednego ze wskaźników </a:t>
            </a:r>
            <a:r>
              <a:rPr lang="pl-PL" sz="3600" b="1" u="sng" dirty="0">
                <a:solidFill>
                  <a:srgbClr val="FF0016"/>
                </a:solidFill>
              </a:rPr>
              <a:t>w zakresie rezultatów </a:t>
            </a:r>
            <a:r>
              <a:rPr lang="pl-PL" sz="3600" dirty="0"/>
              <a:t>wskazanych dla Programu „Sprawy wewnętrzne”. </a:t>
            </a:r>
          </a:p>
          <a:p>
            <a:endParaRPr lang="pl-PL" sz="4400" b="1" dirty="0" smtClean="0">
              <a:solidFill>
                <a:srgbClr val="3EAF79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654138"/>
              </p:ext>
            </p:extLst>
          </p:nvPr>
        </p:nvGraphicFramePr>
        <p:xfrm>
          <a:off x="5227606" y="5710686"/>
          <a:ext cx="17183820" cy="69183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91910"/>
                <a:gridCol w="8591910"/>
              </a:tblGrid>
              <a:tr h="492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Oczekiwane cele i rezultaty Programu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Wskaźnik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9608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Cel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Wzmocniona współpraca pomiędzy polskimi i norweskimi podmiotami zaangażowanymi w Program „Sprawy wewnętrzne”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>
                          <a:effectLst/>
                        </a:rPr>
                        <a:t>Udział procentowy organizacji, które stosują wiedzę zdobytą w ramach partnerstwa dwustronnego</a:t>
                      </a:r>
                      <a:endParaRPr lang="pl-PL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2602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>
                          <a:effectLst/>
                        </a:rPr>
                        <a:t>Poziom zadowolenia z partnerstwa</a:t>
                      </a:r>
                      <a:endParaRPr lang="pl-PL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960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effectLst/>
                        </a:rPr>
                        <a:t>Poziom zaufania między współpracującymi podmiotami w państwach będących beneficjentami </a:t>
                      </a:r>
                      <a:r>
                        <a:rPr lang="pl-PL" sz="2800" dirty="0" smtClean="0">
                          <a:effectLst/>
                        </a:rPr>
                        <a:t/>
                      </a:r>
                      <a:br>
                        <a:rPr lang="pl-PL" sz="2800" dirty="0" smtClean="0">
                          <a:effectLst/>
                        </a:rPr>
                      </a:br>
                      <a:r>
                        <a:rPr lang="pl-PL" sz="2800" dirty="0" smtClean="0">
                          <a:effectLst/>
                        </a:rPr>
                        <a:t>i </a:t>
                      </a:r>
                      <a:r>
                        <a:rPr lang="pl-PL" sz="2800" dirty="0">
                          <a:effectLst/>
                        </a:rPr>
                        <a:t>w Państwie-Darczyńcy</a:t>
                      </a:r>
                      <a:endParaRPr lang="pl-PL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529608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solidFill>
                            <a:srgbClr val="FFC000"/>
                          </a:solidFill>
                          <a:effectLst/>
                        </a:rPr>
                        <a:t>Rezultat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dirty="0">
                          <a:solidFill>
                            <a:srgbClr val="FFC000"/>
                          </a:solidFill>
                          <a:effectLst/>
                        </a:rPr>
                        <a:t>Budowanie potencjału w celu wzmocnienia praworządności</a:t>
                      </a:r>
                      <a:endParaRPr lang="pl-PL" sz="28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</a:rPr>
                        <a:t>Liczba seminariów, szkoleń i warsztatów między polskimi i norweskimi organami ścigania</a:t>
                      </a:r>
                      <a:endParaRPr lang="pl-PL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1104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800" b="1" dirty="0">
                          <a:effectLst/>
                        </a:rPr>
                        <a:t>Liczba projektów obejmujących współpracę z partnerem projektu z Państwa-Darczyńcy</a:t>
                      </a:r>
                      <a:endParaRPr lang="pl-PL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312275" y="6334125"/>
            <a:ext cx="24380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pl-PL" altLang="pl-PL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260386" y="558840"/>
            <a:ext cx="21861705" cy="1107996"/>
          </a:xfrm>
        </p:spPr>
        <p:txBody>
          <a:bodyPr/>
          <a:lstStyle/>
          <a:p>
            <a:pPr algn="ctr"/>
            <a:r>
              <a:rPr lang="pl-PL" sz="7200" dirty="0"/>
              <a:t>Adekwatność projektu (</a:t>
            </a:r>
            <a:r>
              <a:rPr lang="pl-PL" sz="7200" dirty="0" err="1"/>
              <a:t>Relevance</a:t>
            </a:r>
            <a:r>
              <a:rPr lang="pl-PL" sz="7200" dirty="0" smtClean="0"/>
              <a:t>)</a:t>
            </a:r>
            <a:endParaRPr lang="en-GB" dirty="0">
              <a:solidFill>
                <a:srgbClr val="D8222C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60386" y="2070340"/>
            <a:ext cx="21861705" cy="10386203"/>
          </a:xfrm>
        </p:spPr>
        <p:txBody>
          <a:bodyPr>
            <a:normAutofit/>
          </a:bodyPr>
          <a:lstStyle/>
          <a:p>
            <a:pPr lvl="1"/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1.4. </a:t>
            </a:r>
            <a:r>
              <a:rPr lang="pl-PL" sz="3600" b="1" dirty="0"/>
              <a:t>Projekt wpisuje się w cel obszaru programowego, tj</a:t>
            </a:r>
            <a:r>
              <a:rPr lang="pl-PL" sz="3600" b="1" i="1" dirty="0"/>
              <a:t>. </a:t>
            </a:r>
            <a:r>
              <a:rPr lang="pl-PL" sz="3600" b="1" i="1" dirty="0"/>
              <a:t>Poprawa wydajności </a:t>
            </a:r>
            <a:r>
              <a:rPr lang="pl-PL" sz="3600" b="1" i="1" dirty="0" smtClean="0"/>
              <a:t/>
            </a:r>
            <a:br>
              <a:rPr lang="pl-PL" sz="3600" b="1" i="1" dirty="0" smtClean="0"/>
            </a:br>
            <a:r>
              <a:rPr lang="pl-PL" sz="3600" b="1" i="1" dirty="0" smtClean="0"/>
              <a:t>w </a:t>
            </a:r>
            <a:r>
              <a:rPr lang="pl-PL" sz="3600" b="1" i="1" dirty="0"/>
              <a:t>zakresie azylu </a:t>
            </a:r>
            <a:r>
              <a:rPr lang="pl-PL" sz="3600" b="1" i="1" dirty="0" smtClean="0"/>
              <a:t>i migracji</a:t>
            </a:r>
            <a:r>
              <a:rPr lang="pl-PL" sz="3600" b="1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pl-PL" sz="3600" b="1" dirty="0" smtClean="0"/>
              <a:t> </a:t>
            </a:r>
            <a:r>
              <a:rPr lang="pl-PL" sz="3600" b="1" dirty="0" smtClean="0"/>
              <a:t>i </a:t>
            </a:r>
            <a:r>
              <a:rPr lang="pl-PL" sz="3600" b="1" dirty="0"/>
              <a:t>wybrany/e rezultat/y określony/e </a:t>
            </a:r>
            <a:r>
              <a:rPr lang="pl-PL" sz="3600" b="1" dirty="0" smtClean="0"/>
              <a:t>dla </a:t>
            </a:r>
            <a:r>
              <a:rPr lang="pl-PL" sz="3600" b="1" dirty="0"/>
              <a:t>tego obszaru, tj. </a:t>
            </a:r>
            <a:endParaRPr lang="pl-PL" sz="2800" b="1" dirty="0"/>
          </a:p>
          <a:p>
            <a:pPr lvl="1"/>
            <a:r>
              <a:rPr lang="pl-PL" sz="3600" b="1" i="1" dirty="0">
                <a:solidFill>
                  <a:schemeClr val="tx1"/>
                </a:solidFill>
              </a:rPr>
              <a:t>Zwiększone wsparcie dla migrantów </a:t>
            </a:r>
            <a:r>
              <a:rPr lang="pl-PL" sz="3600" b="1" i="1" dirty="0" smtClean="0">
                <a:solidFill>
                  <a:schemeClr val="tx1"/>
                </a:solidFill>
              </a:rPr>
              <a:t>i </a:t>
            </a:r>
            <a:r>
              <a:rPr lang="pl-PL" sz="3600" b="1" i="1" dirty="0">
                <a:solidFill>
                  <a:schemeClr val="tx1"/>
                </a:solidFill>
              </a:rPr>
              <a:t>osób ubiegających się o </a:t>
            </a:r>
            <a:r>
              <a:rPr lang="pl-PL" sz="3600" b="1" i="1" dirty="0" smtClean="0">
                <a:solidFill>
                  <a:schemeClr val="tx1"/>
                </a:solidFill>
              </a:rPr>
              <a:t>azyl</a:t>
            </a:r>
            <a:r>
              <a:rPr lang="pl-PL" sz="3600" b="1" i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3600" b="1" dirty="0" smtClean="0"/>
              <a:t>oraz </a:t>
            </a:r>
            <a:endParaRPr lang="pl-PL" sz="2800" b="1" dirty="0"/>
          </a:p>
          <a:p>
            <a:pPr lvl="1"/>
            <a:r>
              <a:rPr lang="pl-PL" sz="3600" b="1" i="1" dirty="0">
                <a:solidFill>
                  <a:schemeClr val="tx1"/>
                </a:solidFill>
              </a:rPr>
              <a:t>Lepsza koordynacja i rozwijanie potencjału między właściwymi instytucjami a organizacjami </a:t>
            </a:r>
            <a:r>
              <a:rPr lang="pl-PL" sz="3600" b="1" i="1" dirty="0" smtClean="0">
                <a:solidFill>
                  <a:schemeClr val="tx1"/>
                </a:solidFill>
              </a:rPr>
              <a:t>pozarządowymi</a:t>
            </a:r>
            <a:r>
              <a:rPr lang="pl-PL" sz="3600" b="1" i="1" dirty="0" smtClean="0">
                <a:solidFill>
                  <a:schemeClr val="tx1"/>
                </a:solidFill>
              </a:rPr>
              <a:t>.</a:t>
            </a:r>
            <a:endParaRPr lang="pl-PL" sz="28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3600" b="1" dirty="0" smtClean="0">
                <a:solidFill>
                  <a:srgbClr val="C00000"/>
                </a:solidFill>
              </a:rPr>
              <a:t>- min</a:t>
            </a:r>
            <a:r>
              <a:rPr lang="pl-PL" sz="3600" b="1" dirty="0">
                <a:solidFill>
                  <a:srgbClr val="C00000"/>
                </a:solidFill>
              </a:rPr>
              <a:t>. 8 pkt. / max. 15 pkt.</a:t>
            </a:r>
            <a:endParaRPr lang="pl-PL" sz="3200" b="1" dirty="0" smtClean="0">
              <a:solidFill>
                <a:srgbClr val="C00000"/>
              </a:solidFill>
            </a:endParaRPr>
          </a:p>
          <a:p>
            <a:r>
              <a:rPr lang="pl-PL" sz="3600" b="1" dirty="0" smtClean="0">
                <a:solidFill>
                  <a:srgbClr val="3EAF79"/>
                </a:solidFill>
              </a:rPr>
              <a:t>Pkt 1.5. </a:t>
            </a:r>
            <a:r>
              <a:rPr lang="pl-PL" sz="3600" b="1" dirty="0" smtClean="0"/>
              <a:t>Czy </a:t>
            </a:r>
            <a:r>
              <a:rPr lang="pl-PL" sz="3600" b="1" dirty="0" smtClean="0"/>
              <a:t>projekt odpowiada na zidentyfikowane potrzeby i w jakim stopniu</a:t>
            </a:r>
            <a:r>
              <a:rPr lang="pl-PL" sz="3600" b="1" dirty="0" smtClean="0">
                <a:solidFill>
                  <a:schemeClr val="tx1"/>
                </a:solidFill>
              </a:rPr>
              <a:t>?</a:t>
            </a:r>
            <a:r>
              <a:rPr lang="pl-PL" sz="3600" b="1" dirty="0" smtClean="0"/>
              <a:t> </a:t>
            </a:r>
            <a:r>
              <a:rPr lang="pl-PL" sz="3600" b="1" dirty="0"/>
              <a:t>Czy wskazana grupa docelowa (interesariusze) jest adekwatna do założeń projektu </a:t>
            </a:r>
            <a:r>
              <a:rPr lang="pl-PL" sz="3600" b="1" dirty="0" smtClean="0"/>
              <a:t>oraz </a:t>
            </a:r>
            <a:r>
              <a:rPr lang="pl-PL" sz="3600" b="1" dirty="0"/>
              <a:t>w jakim stopniu projekt odpowiada potrzebom grupy docelowej?</a:t>
            </a:r>
            <a:r>
              <a:rPr lang="pl-PL" sz="3600" b="1" dirty="0" smtClean="0">
                <a:solidFill>
                  <a:srgbClr val="C00000"/>
                </a:solidFill>
              </a:rPr>
              <a:t> </a:t>
            </a:r>
            <a:r>
              <a:rPr lang="pl-PL" sz="3600" b="1" dirty="0" smtClean="0">
                <a:solidFill>
                  <a:srgbClr val="C00000"/>
                </a:solidFill>
              </a:rPr>
              <a:t>– max </a:t>
            </a:r>
            <a:r>
              <a:rPr lang="pl-PL" sz="3600" b="1" dirty="0" smtClean="0">
                <a:solidFill>
                  <a:srgbClr val="C00000"/>
                </a:solidFill>
              </a:rPr>
              <a:t>14 </a:t>
            </a:r>
            <a:r>
              <a:rPr lang="pl-PL" sz="3600" b="1" dirty="0" smtClean="0">
                <a:solidFill>
                  <a:srgbClr val="C00000"/>
                </a:solidFill>
              </a:rPr>
              <a:t>pkt.</a:t>
            </a:r>
          </a:p>
          <a:p>
            <a:r>
              <a:rPr lang="pl-PL" sz="3600" b="1" dirty="0" smtClean="0">
                <a:solidFill>
                  <a:srgbClr val="3EAF79"/>
                </a:solidFill>
              </a:rPr>
              <a:t>Pkt 1.6.</a:t>
            </a:r>
            <a:r>
              <a:rPr lang="pl-PL" sz="3600" dirty="0" smtClean="0"/>
              <a:t> </a:t>
            </a:r>
            <a:r>
              <a:rPr lang="pl-PL" sz="3600" b="1" dirty="0"/>
              <a:t>- Czy zastosowane w projekcie rozwiązania mają charakter nowatorski? </a:t>
            </a:r>
            <a:r>
              <a:rPr lang="pl-PL" sz="3600" b="1" dirty="0">
                <a:solidFill>
                  <a:srgbClr val="C00000"/>
                </a:solidFill>
              </a:rPr>
              <a:t>– max. 3 pkt.</a:t>
            </a:r>
          </a:p>
          <a:p>
            <a:r>
              <a:rPr lang="pl-PL" sz="3600" b="1" dirty="0" smtClean="0">
                <a:solidFill>
                  <a:srgbClr val="3EAF79"/>
                </a:solidFill>
              </a:rPr>
              <a:t>Pkt</a:t>
            </a:r>
            <a:r>
              <a:rPr lang="pl-PL" sz="3600" b="1" dirty="0" smtClean="0">
                <a:solidFill>
                  <a:srgbClr val="3EAF79"/>
                </a:solidFill>
              </a:rPr>
              <a:t>. 1.7. </a:t>
            </a:r>
            <a:r>
              <a:rPr lang="pl-PL" sz="3600" b="1" dirty="0" smtClean="0"/>
              <a:t>Czy </a:t>
            </a:r>
            <a:r>
              <a:rPr lang="pl-PL" sz="3600" b="1" dirty="0"/>
              <a:t>projekt jest zgodny z zasadą równości szans i niedyskryminacji, w tym dostępności dla osób z niepełnosprawnościami oraz zasadą równości kobiet i mężczyzn</a:t>
            </a:r>
            <a:r>
              <a:rPr lang="pl-PL" sz="3600" b="1" dirty="0" smtClean="0"/>
              <a:t>? </a:t>
            </a:r>
            <a:r>
              <a:rPr lang="pl-PL" sz="3600" b="1" dirty="0" smtClean="0">
                <a:solidFill>
                  <a:srgbClr val="C00000"/>
                </a:solidFill>
              </a:rPr>
              <a:t>– max. 3 pkt.</a:t>
            </a:r>
          </a:p>
          <a:p>
            <a:r>
              <a:rPr lang="pl-PL" sz="3600" b="1" dirty="0">
                <a:solidFill>
                  <a:srgbClr val="3EAF79"/>
                </a:solidFill>
              </a:rPr>
              <a:t>Pkt. </a:t>
            </a:r>
            <a:r>
              <a:rPr lang="pl-PL" sz="3600" b="1" dirty="0" smtClean="0">
                <a:solidFill>
                  <a:srgbClr val="3EAF79"/>
                </a:solidFill>
              </a:rPr>
              <a:t>1.8. </a:t>
            </a:r>
            <a:r>
              <a:rPr lang="pl-PL" sz="3600" b="1" dirty="0" smtClean="0"/>
              <a:t>Czy </a:t>
            </a:r>
            <a:r>
              <a:rPr lang="pl-PL" sz="3600" b="1" dirty="0"/>
              <a:t>projekt jest zgodny ze strategiami regionalnymi, krajowymi i unijnymi</a:t>
            </a:r>
            <a:r>
              <a:rPr lang="pl-PL" sz="3600" b="1" dirty="0" smtClean="0"/>
              <a:t>?</a:t>
            </a:r>
            <a:r>
              <a:rPr lang="pl-PL" sz="3600" b="1" dirty="0">
                <a:solidFill>
                  <a:srgbClr val="C00000"/>
                </a:solidFill>
              </a:rPr>
              <a:t> – max. 3 pkt.</a:t>
            </a:r>
          </a:p>
          <a:p>
            <a:endParaRPr lang="pl-PL" sz="3600" b="1" dirty="0"/>
          </a:p>
          <a:p>
            <a:endParaRPr lang="pl-PL" sz="3600" b="1" dirty="0">
              <a:solidFill>
                <a:srgbClr val="C00000"/>
              </a:solidFill>
            </a:endParaRPr>
          </a:p>
          <a:p>
            <a:endParaRPr lang="pl-PL" sz="3600" b="1" dirty="0">
              <a:solidFill>
                <a:srgbClr val="D8222C"/>
              </a:solidFill>
            </a:endParaRPr>
          </a:p>
          <a:p>
            <a:endParaRPr lang="en-GB" dirty="0"/>
          </a:p>
        </p:txBody>
      </p:sp>
      <p:sp>
        <p:nvSpPr>
          <p:cNvPr id="8" name="AutoShape 6" descr="Newspaper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371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215991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Budżet (Budget)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6" y="1877205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20 </a:t>
            </a:r>
            <a:r>
              <a:rPr lang="pl-PL" sz="4400" dirty="0"/>
              <a:t>pkt. </a:t>
            </a:r>
            <a:r>
              <a:rPr lang="pl-PL" sz="4400" dirty="0" smtClean="0"/>
              <a:t>/ Min. 10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1260386" y="3091543"/>
            <a:ext cx="21861705" cy="9187986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pl-PL" sz="4800" b="1" dirty="0" smtClean="0">
                <a:solidFill>
                  <a:srgbClr val="3EAF79"/>
                </a:solidFill>
              </a:rPr>
              <a:t>Pkt 2.1. </a:t>
            </a:r>
            <a:r>
              <a:rPr lang="pl-PL" sz="4800" b="1" dirty="0"/>
              <a:t>Czy koszty projektu zaplanowano </a:t>
            </a:r>
            <a:r>
              <a:rPr lang="pl-PL" sz="4800" b="1" dirty="0" smtClean="0"/>
              <a:t>w </a:t>
            </a:r>
            <a:r>
              <a:rPr lang="pl-PL" sz="4800" b="1" dirty="0"/>
              <a:t>sposób celowy, gospodarny, rzetelny </a:t>
            </a:r>
            <a:r>
              <a:rPr lang="pl-PL" sz="4800" b="1" dirty="0" smtClean="0"/>
              <a:t>i </a:t>
            </a:r>
            <a:r>
              <a:rPr lang="pl-PL" sz="4800" b="1" dirty="0"/>
              <a:t>proporcjonalny? </a:t>
            </a:r>
            <a:r>
              <a:rPr lang="pl-PL" sz="4800" b="1" dirty="0" smtClean="0"/>
              <a:t>– </a:t>
            </a:r>
            <a:r>
              <a:rPr lang="pl-PL" sz="4800" b="1" dirty="0" smtClean="0">
                <a:solidFill>
                  <a:srgbClr val="C00000"/>
                </a:solidFill>
              </a:rPr>
              <a:t>max. 6 pkt.</a:t>
            </a:r>
            <a:endParaRPr lang="pl-PL" sz="4800" b="1" u="sng" dirty="0" smtClean="0">
              <a:solidFill>
                <a:srgbClr val="C00000"/>
              </a:solidFill>
            </a:endParaRPr>
          </a:p>
          <a:p>
            <a:pPr algn="just"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2.2. </a:t>
            </a:r>
            <a:r>
              <a:rPr lang="pl-PL" sz="4800" b="1" dirty="0"/>
              <a:t>Czy zastosowane stawki są zgodne </a:t>
            </a:r>
            <a:r>
              <a:rPr lang="pl-PL" sz="4800" b="1" dirty="0" smtClean="0"/>
              <a:t>z </a:t>
            </a:r>
            <a:r>
              <a:rPr lang="pl-PL" sz="4800" b="1" dirty="0"/>
              <a:t>rynkowymi</a:t>
            </a:r>
            <a:r>
              <a:rPr lang="pl-PL" sz="4800" b="1" dirty="0" smtClean="0"/>
              <a:t>? – </a:t>
            </a:r>
            <a:r>
              <a:rPr lang="pl-PL" sz="4800" b="1" dirty="0">
                <a:solidFill>
                  <a:srgbClr val="C00000"/>
                </a:solidFill>
              </a:rPr>
              <a:t>max. 6 pkt</a:t>
            </a:r>
            <a:r>
              <a:rPr lang="pl-PL" sz="4800" b="1" dirty="0" smtClean="0">
                <a:solidFill>
                  <a:srgbClr val="C00000"/>
                </a:solidFill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2.3. </a:t>
            </a:r>
            <a:r>
              <a:rPr lang="pl-PL" sz="4800" b="1" dirty="0"/>
              <a:t>Czy formularz budżetu wniosku aplikacyjnego został wypełniony prawidłowo</a:t>
            </a:r>
            <a:r>
              <a:rPr lang="pl-PL" sz="4800" b="1" dirty="0" smtClean="0"/>
              <a:t>? 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5 </a:t>
            </a:r>
            <a:r>
              <a:rPr lang="pl-PL" sz="4800" b="1" dirty="0">
                <a:solidFill>
                  <a:srgbClr val="C00000"/>
                </a:solidFill>
              </a:rPr>
              <a:t>pkt.</a:t>
            </a:r>
          </a:p>
          <a:p>
            <a:pPr algn="just">
              <a:spcAft>
                <a:spcPts val="1800"/>
              </a:spcAft>
            </a:pPr>
            <a:r>
              <a:rPr lang="pl-PL" sz="4800" b="1" dirty="0">
                <a:solidFill>
                  <a:srgbClr val="3EAF79"/>
                </a:solidFill>
              </a:rPr>
              <a:t>Pkt </a:t>
            </a:r>
            <a:r>
              <a:rPr lang="pl-PL" sz="4800" b="1" dirty="0" smtClean="0">
                <a:solidFill>
                  <a:srgbClr val="3EAF79"/>
                </a:solidFill>
              </a:rPr>
              <a:t>2.4. </a:t>
            </a:r>
            <a:r>
              <a:rPr lang="pl-PL" sz="4800" b="1" dirty="0" smtClean="0"/>
              <a:t>Czy </a:t>
            </a:r>
            <a:r>
              <a:rPr lang="pl-PL" sz="4800" b="1" dirty="0"/>
              <a:t>wszystkie przewidziane wydatki, zgłoszone przez wnioskodawcę jako kwalifikowalne, spełniają zasady kwalifikowalności określone w art. 8.3 </a:t>
            </a:r>
            <a:r>
              <a:rPr lang="pl-PL" sz="4800" b="1" dirty="0" smtClean="0"/>
              <a:t>ust</a:t>
            </a:r>
            <a:r>
              <a:rPr lang="pl-PL" sz="4800" b="1" dirty="0"/>
              <a:t>. 1 </a:t>
            </a:r>
            <a:r>
              <a:rPr lang="pl-PL" sz="4800" b="1" i="1" dirty="0"/>
              <a:t>Regulacji</a:t>
            </a:r>
            <a:r>
              <a:rPr lang="pl-PL" sz="4800" b="1" dirty="0"/>
              <a:t> oraz </a:t>
            </a:r>
            <a:r>
              <a:rPr lang="pl-PL" sz="4800" b="1" i="1" dirty="0"/>
              <a:t>Wytycznych dla Beneficjentów</a:t>
            </a:r>
            <a:r>
              <a:rPr lang="pl-PL" sz="4800" b="1" i="1" dirty="0" smtClean="0"/>
              <a:t>?</a:t>
            </a:r>
            <a:r>
              <a:rPr lang="pl-PL" sz="4800" b="1" dirty="0"/>
              <a:t> </a:t>
            </a:r>
            <a:r>
              <a:rPr lang="pl-PL" sz="4800" b="1" dirty="0" smtClean="0"/>
              <a:t>– </a:t>
            </a:r>
            <a:r>
              <a:rPr lang="pl-PL" sz="4800" b="1" dirty="0">
                <a:solidFill>
                  <a:srgbClr val="C00000"/>
                </a:solidFill>
              </a:rPr>
              <a:t>max. </a:t>
            </a:r>
            <a:r>
              <a:rPr lang="pl-PL" sz="4800" b="1" dirty="0" smtClean="0">
                <a:solidFill>
                  <a:srgbClr val="C00000"/>
                </a:solidFill>
              </a:rPr>
              <a:t>3 </a:t>
            </a:r>
            <a:r>
              <a:rPr lang="pl-PL" sz="4800" b="1" dirty="0">
                <a:solidFill>
                  <a:srgbClr val="C00000"/>
                </a:solidFill>
              </a:rPr>
              <a:t>pkt.</a:t>
            </a: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7431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60386" y="528009"/>
            <a:ext cx="21861705" cy="2215991"/>
          </a:xfrm>
        </p:spPr>
        <p:txBody>
          <a:bodyPr/>
          <a:lstStyle/>
          <a:p>
            <a:pPr algn="ctr"/>
            <a:r>
              <a:rPr lang="pl-PL" sz="7200" dirty="0" smtClean="0">
                <a:solidFill>
                  <a:srgbClr val="0F3C74"/>
                </a:solidFill>
              </a:rPr>
              <a:t>Spójność (</a:t>
            </a:r>
            <a:r>
              <a:rPr lang="pl-PL" sz="7200" dirty="0" err="1" smtClean="0">
                <a:solidFill>
                  <a:srgbClr val="0F3C74"/>
                </a:solidFill>
              </a:rPr>
              <a:t>Coherence</a:t>
            </a:r>
            <a:r>
              <a:rPr lang="pl-PL" sz="7200" dirty="0" smtClean="0">
                <a:solidFill>
                  <a:srgbClr val="0F3C74"/>
                </a:solidFill>
              </a:rPr>
              <a:t>)</a:t>
            </a:r>
            <a:r>
              <a:rPr lang="pl-PL" sz="7200" dirty="0">
                <a:solidFill>
                  <a:srgbClr val="0F3C74"/>
                </a:solidFill>
              </a:rPr>
              <a:t/>
            </a:r>
            <a:br>
              <a:rPr lang="pl-PL" sz="7200" dirty="0">
                <a:solidFill>
                  <a:srgbClr val="0F3C74"/>
                </a:solidFill>
              </a:rPr>
            </a:br>
            <a:endParaRPr lang="pl-PL" sz="7200" dirty="0">
              <a:solidFill>
                <a:srgbClr val="0F3C74"/>
              </a:solidFill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0"/>
          </p:nvPr>
        </p:nvSpPr>
        <p:spPr>
          <a:xfrm>
            <a:off x="1260386" y="1877205"/>
            <a:ext cx="22786763" cy="677108"/>
          </a:xfrm>
        </p:spPr>
        <p:txBody>
          <a:bodyPr/>
          <a:lstStyle/>
          <a:p>
            <a:pPr algn="ctr"/>
            <a:r>
              <a:rPr lang="pl-PL" sz="4400" dirty="0"/>
              <a:t>Max. </a:t>
            </a:r>
            <a:r>
              <a:rPr lang="pl-PL" sz="4400" dirty="0" smtClean="0"/>
              <a:t>17 </a:t>
            </a:r>
            <a:r>
              <a:rPr lang="pl-PL" sz="4400" dirty="0"/>
              <a:t>pkt. </a:t>
            </a:r>
            <a:endParaRPr lang="pl-PL" u="sng" dirty="0"/>
          </a:p>
        </p:txBody>
      </p:sp>
      <p:sp>
        <p:nvSpPr>
          <p:cNvPr id="13" name="Plassholder for innhold 2"/>
          <p:cNvSpPr>
            <a:spLocks noGrp="1"/>
          </p:cNvSpPr>
          <p:nvPr>
            <p:ph idx="1"/>
          </p:nvPr>
        </p:nvSpPr>
        <p:spPr>
          <a:xfrm>
            <a:off x="882472" y="3074290"/>
            <a:ext cx="22617531" cy="9187986"/>
          </a:xfrm>
        </p:spPr>
        <p:txBody>
          <a:bodyPr>
            <a:normAutofit fontScale="92500" lnSpcReduction="10000"/>
          </a:bodyPr>
          <a:lstStyle/>
          <a:p>
            <a:r>
              <a:rPr lang="pl-PL" sz="3600" b="1" dirty="0" smtClean="0">
                <a:solidFill>
                  <a:srgbClr val="3EAF79"/>
                </a:solidFill>
              </a:rPr>
              <a:t>Pkt 3.1. </a:t>
            </a:r>
            <a:r>
              <a:rPr lang="pl-PL" sz="3600" b="1" dirty="0"/>
              <a:t>Czy cel projektu został określony w sposób jasny oraz zgodnie </a:t>
            </a:r>
            <a:r>
              <a:rPr lang="pl-PL" sz="3600" b="1" dirty="0" smtClean="0"/>
              <a:t/>
            </a:r>
            <a:br>
              <a:rPr lang="pl-PL" sz="3600" b="1" dirty="0" smtClean="0"/>
            </a:br>
            <a:r>
              <a:rPr lang="pl-PL" sz="3600" b="1" dirty="0" smtClean="0"/>
              <a:t>z </a:t>
            </a:r>
            <a:r>
              <a:rPr lang="pl-PL" sz="3600" b="1" dirty="0"/>
              <a:t>postulatami koncepcji S.M.A.R.T.?</a:t>
            </a:r>
          </a:p>
          <a:p>
            <a:r>
              <a:rPr lang="pl-PL" dirty="0"/>
              <a:t>akronim od ang. </a:t>
            </a:r>
            <a:r>
              <a:rPr lang="pl-PL" i="1" dirty="0" err="1"/>
              <a:t>Specific</a:t>
            </a:r>
            <a:r>
              <a:rPr lang="pl-PL" i="1" dirty="0"/>
              <a:t>, </a:t>
            </a:r>
            <a:r>
              <a:rPr lang="pl-PL" i="1" dirty="0" err="1"/>
              <a:t>Measurable</a:t>
            </a:r>
            <a:r>
              <a:rPr lang="pl-PL" i="1" dirty="0"/>
              <a:t>, </a:t>
            </a:r>
            <a:r>
              <a:rPr lang="pl-PL" i="1" dirty="0" err="1"/>
              <a:t>Achievable</a:t>
            </a:r>
            <a:r>
              <a:rPr lang="pl-PL" i="1" dirty="0"/>
              <a:t>, </a:t>
            </a:r>
            <a:r>
              <a:rPr lang="pl-PL" i="1" dirty="0" err="1"/>
              <a:t>Relevant</a:t>
            </a:r>
            <a:r>
              <a:rPr lang="pl-PL" i="1" dirty="0"/>
              <a:t>, Time-</a:t>
            </a:r>
            <a:r>
              <a:rPr lang="pl-PL" i="1" dirty="0" err="1"/>
              <a:t>bound</a:t>
            </a:r>
            <a:r>
              <a:rPr lang="pl-PL" dirty="0"/>
              <a:t>; koncepcja formułowania celów w dziedzinie planowania, będąca zbiorem pięciu postulatów dotyczących cech, którymi powinien się charakteryzować poprawnie sformułowany cel</a:t>
            </a:r>
            <a:r>
              <a:rPr lang="pl-PL" dirty="0" smtClean="0"/>
              <a:t>.</a:t>
            </a:r>
            <a:r>
              <a:rPr lang="pl-PL" b="1" dirty="0" smtClean="0"/>
              <a:t> </a:t>
            </a:r>
            <a:r>
              <a:rPr lang="pl-PL" sz="4800" b="1" dirty="0" smtClean="0"/>
              <a:t>– </a:t>
            </a:r>
            <a:r>
              <a:rPr lang="pl-PL" sz="3600" b="1" dirty="0" smtClean="0">
                <a:solidFill>
                  <a:srgbClr val="C00000"/>
                </a:solidFill>
              </a:rPr>
              <a:t>max. 3 pkt.</a:t>
            </a:r>
            <a:endParaRPr lang="pl-PL" sz="3600" b="1" u="sng" dirty="0" smtClean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3.2. </a:t>
            </a:r>
            <a:r>
              <a:rPr lang="pl-PL" sz="3600" b="1" dirty="0"/>
              <a:t>Czy zaplanowane działania w sposób optymalny przyczyniają się </a:t>
            </a:r>
            <a:r>
              <a:rPr lang="pl-PL" sz="3600" b="1" dirty="0" smtClean="0"/>
              <a:t>do </a:t>
            </a:r>
            <a:r>
              <a:rPr lang="pl-PL" sz="3600" b="1" dirty="0"/>
              <a:t>przewidywanych rezultatów dla projektu?</a:t>
            </a:r>
            <a:r>
              <a:rPr lang="pl-PL" sz="3600" b="1" dirty="0" smtClean="0"/>
              <a:t> 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3 </a:t>
            </a:r>
            <a:r>
              <a:rPr lang="pl-PL" sz="3600" b="1" dirty="0">
                <a:solidFill>
                  <a:srgbClr val="C00000"/>
                </a:solidFill>
              </a:rPr>
              <a:t>pkt</a:t>
            </a:r>
            <a:r>
              <a:rPr lang="pl-PL" sz="3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3.3. </a:t>
            </a:r>
            <a:r>
              <a:rPr lang="pl-PL" sz="3600" b="1" dirty="0"/>
              <a:t>Czy wskaźnik(i) zaproponowane przez Wnioskodawcę są adekwatne </a:t>
            </a:r>
            <a:r>
              <a:rPr lang="pl-PL" sz="3600" b="1" dirty="0" smtClean="0"/>
              <a:t>do </a:t>
            </a:r>
            <a:r>
              <a:rPr lang="pl-PL" sz="3600" b="1" dirty="0"/>
              <a:t>celu/głównych założeń projektu</a:t>
            </a:r>
            <a:r>
              <a:rPr lang="pl-PL" sz="3600" b="1" dirty="0" smtClean="0"/>
              <a:t>? 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3 </a:t>
            </a:r>
            <a:r>
              <a:rPr lang="pl-PL" sz="3600" b="1" dirty="0">
                <a:solidFill>
                  <a:srgbClr val="C00000"/>
                </a:solidFill>
              </a:rPr>
              <a:t>pkt.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3.4. </a:t>
            </a:r>
            <a:r>
              <a:rPr lang="pl-PL" sz="3600" b="1" dirty="0"/>
              <a:t>Czy harmonogram realizacji projektu odzwierciedla kolejność działań </a:t>
            </a:r>
            <a:r>
              <a:rPr lang="pl-PL" sz="3600" b="1" dirty="0" smtClean="0"/>
              <a:t>w </a:t>
            </a:r>
            <a:r>
              <a:rPr lang="pl-PL" sz="3600" b="1" dirty="0"/>
              <a:t>projekcie, uwzględnia kluczowe etapy/kamienie milowe projektu</a:t>
            </a:r>
            <a:r>
              <a:rPr lang="pl-PL" sz="3600" b="1" dirty="0" smtClean="0"/>
              <a:t>? 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3 </a:t>
            </a:r>
            <a:r>
              <a:rPr lang="pl-PL" sz="3600" b="1" dirty="0">
                <a:solidFill>
                  <a:srgbClr val="C00000"/>
                </a:solidFill>
              </a:rPr>
              <a:t>pkt</a:t>
            </a:r>
            <a:r>
              <a:rPr lang="pl-PL" sz="3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3.5. </a:t>
            </a:r>
            <a:r>
              <a:rPr lang="pl-PL" sz="3500" b="1" dirty="0"/>
              <a:t>Czy wydatki w projekcie są spójne </a:t>
            </a:r>
            <a:r>
              <a:rPr lang="pl-PL" sz="3500" b="1" dirty="0" smtClean="0"/>
              <a:t>z </a:t>
            </a:r>
            <a:r>
              <a:rPr lang="pl-PL" sz="3500" b="1" dirty="0"/>
              <a:t>zaplanowanymi działaniami, harmonogramem i oczekiwanymi rezultatami</a:t>
            </a:r>
            <a:r>
              <a:rPr lang="pl-PL" sz="3500" b="1" dirty="0" smtClean="0"/>
              <a:t>?</a:t>
            </a:r>
            <a:r>
              <a:rPr lang="pl-PL" sz="3200" b="1" dirty="0"/>
              <a:t> </a:t>
            </a:r>
            <a:r>
              <a:rPr lang="pl-PL" sz="3600" b="1" dirty="0" smtClean="0"/>
              <a:t>– </a:t>
            </a:r>
            <a:r>
              <a:rPr lang="pl-PL" sz="3600" b="1" dirty="0">
                <a:solidFill>
                  <a:srgbClr val="C00000"/>
                </a:solidFill>
              </a:rPr>
              <a:t>max. 3 pkt</a:t>
            </a:r>
            <a:r>
              <a:rPr lang="pl-PL" sz="3600" b="1" dirty="0" smtClean="0">
                <a:solidFill>
                  <a:srgbClr val="C00000"/>
                </a:solidFill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pl-PL" sz="3600" b="1" dirty="0">
                <a:solidFill>
                  <a:srgbClr val="3EAF79"/>
                </a:solidFill>
              </a:rPr>
              <a:t>Pkt </a:t>
            </a:r>
            <a:r>
              <a:rPr lang="pl-PL" sz="3600" b="1" dirty="0" smtClean="0">
                <a:solidFill>
                  <a:srgbClr val="3EAF79"/>
                </a:solidFill>
              </a:rPr>
              <a:t>3.6. </a:t>
            </a:r>
            <a:r>
              <a:rPr lang="pl-PL" sz="3500" b="1" dirty="0"/>
              <a:t>Czy zaplanowane narzędzia i działania informacyjno-promocyjne zostały dostosowane w sposób właściwy do założeń </a:t>
            </a:r>
            <a:r>
              <a:rPr lang="pl-PL" sz="3500" b="1" dirty="0" smtClean="0"/>
              <a:t>i </a:t>
            </a:r>
            <a:r>
              <a:rPr lang="pl-PL" sz="3500" b="1" dirty="0"/>
              <a:t>skali projektu</a:t>
            </a:r>
            <a:r>
              <a:rPr lang="pl-PL" sz="3500" b="1" dirty="0" smtClean="0"/>
              <a:t>? </a:t>
            </a:r>
            <a:r>
              <a:rPr lang="pl-PL" sz="3600" b="1" dirty="0" smtClean="0"/>
              <a:t>– </a:t>
            </a:r>
            <a:r>
              <a:rPr lang="pl-PL" sz="3600" b="1" dirty="0">
                <a:solidFill>
                  <a:srgbClr val="C00000"/>
                </a:solidFill>
              </a:rPr>
              <a:t>max. </a:t>
            </a:r>
            <a:r>
              <a:rPr lang="pl-PL" sz="3600" b="1" dirty="0" smtClean="0">
                <a:solidFill>
                  <a:srgbClr val="C00000"/>
                </a:solidFill>
              </a:rPr>
              <a:t>2 </a:t>
            </a:r>
            <a:r>
              <a:rPr lang="pl-PL" sz="3600" b="1" dirty="0">
                <a:solidFill>
                  <a:srgbClr val="C00000"/>
                </a:solidFill>
              </a:rPr>
              <a:t>pkt.</a:t>
            </a:r>
          </a:p>
          <a:p>
            <a:pPr>
              <a:spcAft>
                <a:spcPts val="1800"/>
              </a:spcAft>
            </a:pPr>
            <a:endParaRPr lang="pl-PL" sz="3600" b="1" dirty="0">
              <a:solidFill>
                <a:srgbClr val="C00000"/>
              </a:solidFill>
            </a:endParaRPr>
          </a:p>
          <a:p>
            <a:pPr>
              <a:spcAft>
                <a:spcPts val="1800"/>
              </a:spcAft>
            </a:pPr>
            <a:endParaRPr lang="pl-PL" sz="36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pl-PL" sz="4000" b="1" u="sng" dirty="0">
              <a:solidFill>
                <a:srgbClr val="C00000"/>
              </a:solidFill>
            </a:endParaRPr>
          </a:p>
          <a:p>
            <a:pPr algn="just"/>
            <a:endParaRPr lang="pl-PL" sz="4000" u="sng" dirty="0" smtClean="0"/>
          </a:p>
          <a:p>
            <a:pPr algn="just"/>
            <a:endParaRPr lang="en-GB" sz="4000" u="sng" dirty="0"/>
          </a:p>
        </p:txBody>
      </p:sp>
    </p:spTree>
    <p:extLst>
      <p:ext uri="{BB962C8B-B14F-4D97-AF65-F5344CB8AC3E}">
        <p14:creationId xmlns:p14="http://schemas.microsoft.com/office/powerpoint/2010/main" val="196799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E1E1C"/>
      </a:dk2>
      <a:lt2>
        <a:srgbClr val="0573BA"/>
      </a:lt2>
      <a:accent1>
        <a:srgbClr val="0573BA"/>
      </a:accent1>
      <a:accent2>
        <a:srgbClr val="E94E2E"/>
      </a:accent2>
      <a:accent3>
        <a:srgbClr val="02AB84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gendefinert 1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_EØSMidlene.potx" id="{2877A2A8-6D65-4BE8-A3B9-A911333E1F70}" vid="{D3D72181-B44E-471C-A438-738F633005D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PPT-mal_EØSMidlene</Template>
  <TotalTime>1553</TotalTime>
  <Words>711</Words>
  <Application>Microsoft Office PowerPoint</Application>
  <PresentationFormat>Niestandardowy</PresentationFormat>
  <Paragraphs>131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Office-tema</vt:lpstr>
      <vt:lpstr>Ocena merytoryczna  wniosków aplikacyjnych  o dofinansowanie w ramach  Funduszy Norweskich 2014-2021</vt:lpstr>
      <vt:lpstr>Punktacja</vt:lpstr>
      <vt:lpstr>Kryteria dopuszczające</vt:lpstr>
      <vt:lpstr>Adekwatność projektu (Relevance) </vt:lpstr>
      <vt:lpstr>Adekwatność projektu (Relevance)</vt:lpstr>
      <vt:lpstr>Adekwatność projektu (Relevance)</vt:lpstr>
      <vt:lpstr>Adekwatność projektu (Relevance)</vt:lpstr>
      <vt:lpstr>Budżet (Budget) </vt:lpstr>
      <vt:lpstr>Spójność (Coherence) </vt:lpstr>
      <vt:lpstr>Doświadczenie wnioskodawcy  i partnerów – o ile dotyczy (Experience)  </vt:lpstr>
      <vt:lpstr>Wykonalność (Feasibillty)  </vt:lpstr>
      <vt:lpstr>Trwałość projektu (Sustainability)  </vt:lpstr>
      <vt:lpstr>Kryteria dodatkowe</vt:lpstr>
      <vt:lpstr>Kryteria dodatkowe</vt:lpstr>
      <vt:lpstr>Kryteria dodatkowe</vt:lpstr>
    </vt:vector>
  </TitlesOfParts>
  <Company>EFTA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WEGGERSEN Lillann</dc:creator>
  <cp:lastModifiedBy>Małgorzata Karska</cp:lastModifiedBy>
  <cp:revision>97</cp:revision>
  <cp:lastPrinted>2019-11-13T13:24:10Z</cp:lastPrinted>
  <dcterms:created xsi:type="dcterms:W3CDTF">2017-06-12T12:11:38Z</dcterms:created>
  <dcterms:modified xsi:type="dcterms:W3CDTF">2020-07-21T08:59:27Z</dcterms:modified>
</cp:coreProperties>
</file>