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330" r:id="rId3"/>
    <p:sldId id="382" r:id="rId4"/>
    <p:sldId id="433" r:id="rId5"/>
    <p:sldId id="434" r:id="rId6"/>
    <p:sldId id="435" r:id="rId7"/>
    <p:sldId id="436" r:id="rId8"/>
    <p:sldId id="437" r:id="rId9"/>
    <p:sldId id="438" r:id="rId10"/>
    <p:sldId id="439" r:id="rId11"/>
    <p:sldId id="443" r:id="rId12"/>
    <p:sldId id="440" r:id="rId13"/>
    <p:sldId id="441" r:id="rId14"/>
    <p:sldId id="442" r:id="rId15"/>
    <p:sldId id="329" r:id="rId16"/>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228"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yl pośredni 2 — Ak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047" autoAdjust="0"/>
  </p:normalViewPr>
  <p:slideViewPr>
    <p:cSldViewPr snapToGrid="0">
      <p:cViewPr varScale="1">
        <p:scale>
          <a:sx n="73" d="100"/>
          <a:sy n="73" d="100"/>
        </p:scale>
        <p:origin x="-126" y="-312"/>
      </p:cViewPr>
      <p:guideLst>
        <p:guide orient="horz" pos="2228"/>
        <p:guide pos="3840"/>
      </p:guideLst>
    </p:cSldViewPr>
  </p:slideViewPr>
  <p:notesTextViewPr>
    <p:cViewPr>
      <p:scale>
        <a:sx n="3" d="2"/>
        <a:sy n="3" d="2"/>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431D1E9-64BE-4381-8DE4-1EAD57472F53}" type="datetimeFigureOut">
              <a:rPr lang="pl-PL" smtClean="0"/>
              <a:t>2020-07-24</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80F663-F819-40BB-8916-EB9ACE288372}" type="slidenum">
              <a:rPr lang="pl-PL" smtClean="0"/>
              <a:t>‹#›</a:t>
            </a:fld>
            <a:endParaRPr lang="pl-PL"/>
          </a:p>
        </p:txBody>
      </p:sp>
    </p:spTree>
    <p:extLst>
      <p:ext uri="{BB962C8B-B14F-4D97-AF65-F5344CB8AC3E}">
        <p14:creationId xmlns:p14="http://schemas.microsoft.com/office/powerpoint/2010/main" val="22744240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a:solidFill>
                  <a:schemeClr val="tx1"/>
                </a:solidFill>
                <a:effectLst/>
                <a:latin typeface="+mn-lt"/>
                <a:ea typeface="+mn-ea"/>
                <a:cs typeface="+mn-cs"/>
              </a:rPr>
              <a:t>Jednym z zadań, podczas prowadzenia działań poszukiwawczo-ratowniczych, jest zabezpieczenie konstrukcji w zakresie niezbędnym dla bezpieczeństwa ratowników prowadzących działania ratownicze oraz dla ewakuacji osób poszkodowanych.</a:t>
            </a:r>
          </a:p>
          <a:p>
            <a:r>
              <a:rPr lang="pl-PL" sz="1200" kern="1200" dirty="0">
                <a:solidFill>
                  <a:schemeClr val="tx1"/>
                </a:solidFill>
                <a:effectLst/>
                <a:latin typeface="+mn-lt"/>
                <a:ea typeface="+mn-ea"/>
                <a:cs typeface="+mn-cs"/>
              </a:rPr>
              <a:t> </a:t>
            </a:r>
          </a:p>
          <a:p>
            <a:r>
              <a:rPr lang="pl-PL" sz="1200" kern="1200" dirty="0">
                <a:solidFill>
                  <a:schemeClr val="tx1"/>
                </a:solidFill>
                <a:effectLst/>
                <a:latin typeface="+mn-lt"/>
                <a:ea typeface="+mn-ea"/>
                <a:cs typeface="+mn-cs"/>
              </a:rPr>
              <a:t>Zabezpieczenie konstrukcji polega na wykonaniu stabilizacji elementów konstrukcji budowlanych z wykorzystaniem różnych technik oraz systemów. Dla zakresu podstawowego stabilizację wykonujemy przy użyciu systemu podpór gotowych (ratowniczych lub budowlanych).</a:t>
            </a:r>
          </a:p>
          <a:p>
            <a:endParaRPr lang="pl-PL" dirty="0"/>
          </a:p>
        </p:txBody>
      </p:sp>
      <p:sp>
        <p:nvSpPr>
          <p:cNvPr id="4" name="Symbol zastępczy numeru slajdu 3"/>
          <p:cNvSpPr>
            <a:spLocks noGrp="1"/>
          </p:cNvSpPr>
          <p:nvPr>
            <p:ph type="sldNum" sz="quarter" idx="10"/>
          </p:nvPr>
        </p:nvSpPr>
        <p:spPr/>
        <p:txBody>
          <a:bodyPr/>
          <a:lstStyle/>
          <a:p>
            <a:fld id="{F080F663-F819-40BB-8916-EB9ACE288372}" type="slidenum">
              <a:rPr lang="pl-PL" smtClean="0"/>
              <a:t>4</a:t>
            </a:fld>
            <a:endParaRPr lang="pl-PL"/>
          </a:p>
        </p:txBody>
      </p:sp>
    </p:spTree>
    <p:extLst>
      <p:ext uri="{BB962C8B-B14F-4D97-AF65-F5344CB8AC3E}">
        <p14:creationId xmlns:p14="http://schemas.microsoft.com/office/powerpoint/2010/main" val="42443591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pl-PL" sz="1200" kern="1200" dirty="0">
                <a:solidFill>
                  <a:schemeClr val="tx1"/>
                </a:solidFill>
                <a:effectLst/>
                <a:latin typeface="+mn-lt"/>
                <a:ea typeface="+mn-ea"/>
                <a:cs typeface="+mn-cs"/>
              </a:rPr>
              <a:t>Kolejnym istotnym zadaniem podpory będzie „ostrzeganie” o zbliżającym się zawaleniu struktury. Dlatego też elementy odpowiedzialne za zbieranie i rozkładanie obciążenia, w  przypadku zakresu podstawowego (podciąg oraz podwalina), wykonane powinny być z z kantówki drewnianej o klasie konstrukcyjnej minimum C16 i przekroju 10 cm x 10 cm, (jej trzeszczenie, pęknięcie, odkształcenie, złamanie będzie sygnałem ostrzegawczym).</a:t>
            </a:r>
          </a:p>
          <a:p>
            <a:endParaRPr lang="pl-PL" sz="1200" kern="1200" dirty="0">
              <a:solidFill>
                <a:schemeClr val="tx1"/>
              </a:solidFill>
              <a:effectLst/>
              <a:latin typeface="+mn-lt"/>
              <a:ea typeface="+mn-ea"/>
              <a:cs typeface="+mn-cs"/>
            </a:endParaRPr>
          </a:p>
          <a:p>
            <a:r>
              <a:rPr lang="pl-PL" sz="1200" kern="1200" dirty="0">
                <a:solidFill>
                  <a:schemeClr val="tx1"/>
                </a:solidFill>
                <a:effectLst/>
                <a:latin typeface="+mn-lt"/>
                <a:ea typeface="+mn-ea"/>
                <a:cs typeface="+mn-cs"/>
              </a:rPr>
              <a:t>Przed przystąpieniem do stabilizacji, należy wziąć pod uwagę informacje związane z lokalizacją oraz liczbą osób poszkodowanych, stanem budynku, a w szczególności elementów strukturalnych, które zostały naruszone, zagrożeń wynikających z luźnych, wiszących i niestabilnych elementów, jak również wiek konstrukcji. Bardzo istotnym czynnikiem, przy podejmowaniu decyzji jaki rodzaj oraz typ podpory powinien być zastosowany, jest oszacowanie ciężaru elementu poddawanego stabilizacji, jego powierzchnia oraz rodzaj konstrukcji i materiału, z jakiego jest wykonany (przykładowe wartości charakterystyczne ciężaru objętościowego materiałów budowlanych przedstawia Załącznik do Skryptu).</a:t>
            </a:r>
          </a:p>
          <a:p>
            <a:endParaRPr lang="pl-PL" sz="1200" kern="1200" dirty="0">
              <a:solidFill>
                <a:schemeClr val="tx1"/>
              </a:solidFill>
              <a:effectLst/>
              <a:latin typeface="+mn-lt"/>
              <a:ea typeface="+mn-ea"/>
              <a:cs typeface="+mn-cs"/>
            </a:endParaRPr>
          </a:p>
          <a:p>
            <a:r>
              <a:rPr lang="pl-PL" sz="1200" kern="1200" dirty="0">
                <a:solidFill>
                  <a:schemeClr val="tx1"/>
                </a:solidFill>
                <a:effectLst/>
                <a:latin typeface="+mn-lt"/>
                <a:ea typeface="+mn-ea"/>
                <a:cs typeface="+mn-cs"/>
              </a:rPr>
              <a:t>Stabilizację rozpoczynamy od miejsca bezpiecznego, kierując się jak najkrótszą drogą do obszarów o większym stopniu ryzyka. Stabilizować staramy się główne elementy konstrukcyjne. Wykonując stabilizację stropu, należy pamiętać, że podporę umieszczamy w miejscu brakującego elementu, który przed zdarzeniem ten strop podpierał (np. ściana, słup konstrukcyjny). Podpory tymczasowe sukcesywnie należy zastępować systemem podpór drewnianych. Podpory należy ustawiać tak, aby nie ograniczały dostępu do osób poszkodowanych oraz w sposób umożliwiający zastąpienie podpór tymczasowych systemami wykonanymi w systemie stabilizacji drewnianej.</a:t>
            </a:r>
          </a:p>
          <a:p>
            <a:endParaRPr lang="pl-PL" dirty="0"/>
          </a:p>
        </p:txBody>
      </p:sp>
      <p:sp>
        <p:nvSpPr>
          <p:cNvPr id="4" name="Symbol zastępczy numeru slajdu 3"/>
          <p:cNvSpPr>
            <a:spLocks noGrp="1"/>
          </p:cNvSpPr>
          <p:nvPr>
            <p:ph type="sldNum" sz="quarter" idx="10"/>
          </p:nvPr>
        </p:nvSpPr>
        <p:spPr/>
        <p:txBody>
          <a:bodyPr/>
          <a:lstStyle/>
          <a:p>
            <a:fld id="{F080F663-F819-40BB-8916-EB9ACE288372}" type="slidenum">
              <a:rPr lang="pl-PL" smtClean="0"/>
              <a:t>5</a:t>
            </a:fld>
            <a:endParaRPr lang="pl-PL"/>
          </a:p>
        </p:txBody>
      </p:sp>
    </p:spTree>
    <p:extLst>
      <p:ext uri="{BB962C8B-B14F-4D97-AF65-F5344CB8AC3E}">
        <p14:creationId xmlns:p14="http://schemas.microsoft.com/office/powerpoint/2010/main" val="9858587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5"/>
          </p:nvPr>
        </p:nvSpPr>
        <p:spPr/>
        <p:txBody>
          <a:bodyPr/>
          <a:lstStyle/>
          <a:p>
            <a:fld id="{F080F663-F819-40BB-8916-EB9ACE288372}" type="slidenum">
              <a:rPr lang="pl-PL" smtClean="0"/>
              <a:t>6</a:t>
            </a:fld>
            <a:endParaRPr lang="pl-PL"/>
          </a:p>
        </p:txBody>
      </p:sp>
    </p:spTree>
    <p:extLst>
      <p:ext uri="{BB962C8B-B14F-4D97-AF65-F5344CB8AC3E}">
        <p14:creationId xmlns:p14="http://schemas.microsoft.com/office/powerpoint/2010/main" val="18165268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indent="0">
              <a:lnSpc>
                <a:spcPct val="100000"/>
              </a:lnSpc>
              <a:buNone/>
            </a:pPr>
            <a:r>
              <a:rPr lang="pl-PL" sz="1400" u="sng" dirty="0"/>
              <a:t>Ograniczenia</a:t>
            </a:r>
            <a:r>
              <a:rPr lang="pl-PL" sz="1400" dirty="0"/>
              <a:t> dla podpory pionowej typu „T” to:</a:t>
            </a:r>
            <a:endParaRPr lang="pl-PL" sz="1400" u="sng" dirty="0"/>
          </a:p>
          <a:p>
            <a:pPr marL="171450" lvl="0" indent="-171450" algn="just">
              <a:lnSpc>
                <a:spcPct val="100000"/>
              </a:lnSpc>
              <a:buFont typeface="Arial" panose="020B0604020202020204" pitchFamily="34" charset="0"/>
              <a:buChar char="•"/>
            </a:pPr>
            <a:r>
              <a:rPr lang="pl-PL" sz="1200" dirty="0"/>
              <a:t>podciąg oraz podwalina w zakresie 60 – 90 cm;</a:t>
            </a:r>
          </a:p>
          <a:p>
            <a:pPr marL="171450" lvl="0" indent="-171450" algn="just">
              <a:lnSpc>
                <a:spcPct val="100000"/>
              </a:lnSpc>
              <a:buFont typeface="Arial" panose="020B0604020202020204" pitchFamily="34" charset="0"/>
              <a:buChar char="•"/>
            </a:pPr>
            <a:r>
              <a:rPr lang="pl-PL" sz="1200" dirty="0"/>
              <a:t>maksymalna wysokość słupa dla systemu podpór gotowych uzależniona będzie od rodzaju użytego systemu </a:t>
            </a:r>
            <a:r>
              <a:rPr lang="pl-PL" sz="1200" u="sng" dirty="0"/>
              <a:t>(jest to określone w charakterystyce technicznej użytego systemu);</a:t>
            </a:r>
          </a:p>
          <a:p>
            <a:pPr marL="171450" lvl="0" indent="-171450" algn="just">
              <a:lnSpc>
                <a:spcPct val="100000"/>
              </a:lnSpc>
              <a:buFont typeface="Arial" panose="020B0604020202020204" pitchFamily="34" charset="0"/>
              <a:buChar char="•"/>
            </a:pPr>
            <a:r>
              <a:rPr lang="pl-PL" sz="1200" dirty="0"/>
              <a:t>bezpieczne obciążenie robocze podpory uzależnione będzie od rodzaju, długości słupa oraz liczby przedłużek </a:t>
            </a:r>
            <a:r>
              <a:rPr lang="pl-PL" sz="1200" u="sng" dirty="0"/>
              <a:t>i określone jest w charakterystyce technicznej użytego systemu</a:t>
            </a:r>
            <a:r>
              <a:rPr lang="pl-PL" sz="1200" dirty="0"/>
              <a:t>;</a:t>
            </a:r>
          </a:p>
          <a:p>
            <a:pPr marL="171450" lvl="0" indent="-171450" algn="just">
              <a:lnSpc>
                <a:spcPct val="100000"/>
              </a:lnSpc>
              <a:buFont typeface="Arial" panose="020B0604020202020204" pitchFamily="34" charset="0"/>
              <a:buChar char="•"/>
            </a:pPr>
            <a:r>
              <a:rPr lang="pl-PL" sz="1200" dirty="0"/>
              <a:t>maksymalne dopuszczalne nachylenie stabilizowanego elementu wynosi 3° </a:t>
            </a:r>
            <a:r>
              <a:rPr lang="pl-PL" sz="1200" u="sng" dirty="0"/>
              <a:t>(50 mm na 1 m).</a:t>
            </a:r>
          </a:p>
          <a:p>
            <a:endParaRPr lang="pl-PL" dirty="0"/>
          </a:p>
        </p:txBody>
      </p:sp>
      <p:sp>
        <p:nvSpPr>
          <p:cNvPr id="4" name="Symbol zastępczy numeru slajdu 3"/>
          <p:cNvSpPr>
            <a:spLocks noGrp="1"/>
          </p:cNvSpPr>
          <p:nvPr>
            <p:ph type="sldNum" sz="quarter" idx="10"/>
          </p:nvPr>
        </p:nvSpPr>
        <p:spPr/>
        <p:txBody>
          <a:bodyPr/>
          <a:lstStyle/>
          <a:p>
            <a:fld id="{F080F663-F819-40BB-8916-EB9ACE288372}" type="slidenum">
              <a:rPr lang="pl-PL" smtClean="0"/>
              <a:t>9</a:t>
            </a:fld>
            <a:endParaRPr lang="pl-PL"/>
          </a:p>
        </p:txBody>
      </p:sp>
    </p:spTree>
    <p:extLst>
      <p:ext uri="{BB962C8B-B14F-4D97-AF65-F5344CB8AC3E}">
        <p14:creationId xmlns:p14="http://schemas.microsoft.com/office/powerpoint/2010/main" val="32158548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F080F663-F819-40BB-8916-EB9ACE288372}" type="slidenum">
              <a:rPr lang="pl-PL" smtClean="0"/>
              <a:t>10</a:t>
            </a:fld>
            <a:endParaRPr lang="pl-PL"/>
          </a:p>
        </p:txBody>
      </p:sp>
    </p:spTree>
    <p:extLst>
      <p:ext uri="{BB962C8B-B14F-4D97-AF65-F5344CB8AC3E}">
        <p14:creationId xmlns:p14="http://schemas.microsoft.com/office/powerpoint/2010/main" val="28322630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indent="0">
              <a:buNone/>
            </a:pPr>
            <a:r>
              <a:rPr lang="pl-PL" u="sng" dirty="0"/>
              <a:t>Ograniczenia</a:t>
            </a:r>
            <a:r>
              <a:rPr lang="pl-PL" dirty="0"/>
              <a:t> dla podpory zabezpieczającej otwory okienne i drzwiowe to:</a:t>
            </a:r>
            <a:endParaRPr lang="pl-PL" u="sng" dirty="0"/>
          </a:p>
          <a:p>
            <a:pPr algn="just"/>
            <a:r>
              <a:rPr lang="pl-PL" sz="1200" dirty="0"/>
              <a:t>odległość pomiędzy słupami, mierzona od ich środków, nie może przekraczać 1,2 metra;</a:t>
            </a:r>
          </a:p>
          <a:p>
            <a:pPr algn="just"/>
            <a:r>
              <a:rPr lang="pl-PL" sz="1200" dirty="0"/>
              <a:t>maksymalna wysokość słupa dla systemu podpór gotowych uzależniona będzie od rodzaju użytego systemu </a:t>
            </a:r>
            <a:r>
              <a:rPr lang="pl-PL" sz="1200" u="sng" dirty="0"/>
              <a:t>(jest to określone w charakterystyce technicznej użytego systemu);</a:t>
            </a:r>
          </a:p>
          <a:p>
            <a:pPr algn="just"/>
            <a:r>
              <a:rPr lang="pl-PL" sz="1200" dirty="0"/>
              <a:t>bezpieczne obciążenie robocze podpory uzależnione będzie od rodzaju, długości słupa oraz liczby przedłużek </a:t>
            </a:r>
            <a:r>
              <a:rPr lang="pl-PL" sz="1200" u="sng" dirty="0"/>
              <a:t>i określone jest w charakterystyce technicznej użytego systemu.</a:t>
            </a:r>
          </a:p>
          <a:p>
            <a:endParaRPr lang="pl-PL" dirty="0"/>
          </a:p>
        </p:txBody>
      </p:sp>
      <p:sp>
        <p:nvSpPr>
          <p:cNvPr id="4" name="Symbol zastępczy numeru slajdu 3"/>
          <p:cNvSpPr>
            <a:spLocks noGrp="1"/>
          </p:cNvSpPr>
          <p:nvPr>
            <p:ph type="sldNum" sz="quarter" idx="10"/>
          </p:nvPr>
        </p:nvSpPr>
        <p:spPr/>
        <p:txBody>
          <a:bodyPr/>
          <a:lstStyle/>
          <a:p>
            <a:fld id="{F080F663-F819-40BB-8916-EB9ACE288372}" type="slidenum">
              <a:rPr lang="pl-PL" smtClean="0"/>
              <a:t>12</a:t>
            </a:fld>
            <a:endParaRPr lang="pl-PL"/>
          </a:p>
        </p:txBody>
      </p:sp>
    </p:spTree>
    <p:extLst>
      <p:ext uri="{BB962C8B-B14F-4D97-AF65-F5344CB8AC3E}">
        <p14:creationId xmlns:p14="http://schemas.microsoft.com/office/powerpoint/2010/main" val="30529068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indent="0">
              <a:buNone/>
            </a:pPr>
            <a:r>
              <a:rPr lang="pl-PL" u="sng" dirty="0"/>
              <a:t>Ograniczenia</a:t>
            </a:r>
            <a:r>
              <a:rPr lang="pl-PL" dirty="0"/>
              <a:t> dla podpory typu „</a:t>
            </a:r>
            <a:r>
              <a:rPr lang="pl-PL" dirty="0" err="1"/>
              <a:t>bezgwoździowego</a:t>
            </a:r>
            <a:r>
              <a:rPr lang="pl-PL" dirty="0"/>
              <a:t>” to:</a:t>
            </a:r>
          </a:p>
          <a:p>
            <a:pPr marL="171450" lvl="0" indent="-171450" algn="just">
              <a:buFont typeface="Arial" panose="020B0604020202020204" pitchFamily="34" charset="0"/>
              <a:buChar char="•"/>
            </a:pPr>
            <a:r>
              <a:rPr lang="pl-PL" sz="1200" b="0" u="none" dirty="0"/>
              <a:t>maksymalna wysokość podpory to 100 cm;</a:t>
            </a:r>
          </a:p>
          <a:p>
            <a:pPr marL="171450" lvl="0" indent="-171450" algn="just">
              <a:buFont typeface="Arial" panose="020B0604020202020204" pitchFamily="34" charset="0"/>
              <a:buChar char="•"/>
            </a:pPr>
            <a:r>
              <a:rPr lang="pl-PL" sz="1200" b="0" u="none" dirty="0"/>
              <a:t>maksymalne dopuszczalne nachylenie stabilizowanego elementu wynosi 5% </a:t>
            </a:r>
            <a:r>
              <a:rPr lang="pl-PL" sz="1200" b="0" u="sng" dirty="0"/>
              <a:t>(50 mm na 1 m)</a:t>
            </a:r>
            <a:r>
              <a:rPr lang="pl-PL" sz="1200" b="0" u="none" dirty="0"/>
              <a:t>;</a:t>
            </a:r>
          </a:p>
          <a:p>
            <a:pPr marL="171450" lvl="0" indent="-171450" algn="just">
              <a:buFont typeface="Arial" panose="020B0604020202020204" pitchFamily="34" charset="0"/>
              <a:buChar char="•"/>
            </a:pPr>
            <a:r>
              <a:rPr lang="pl-PL" sz="1200" b="0" u="none" dirty="0"/>
              <a:t>dla podpory budowanej z dwóch elementów: bezpieczne obciążenie robocze wynosi 5 ton </a:t>
            </a:r>
            <a:r>
              <a:rPr lang="pl-PL" sz="1200" b="0" u="sng" dirty="0"/>
              <a:t>(1,25 tony na każdy punkt styku)</a:t>
            </a:r>
            <a:r>
              <a:rPr lang="pl-PL" sz="1200" b="0" u="none" dirty="0"/>
              <a:t>.</a:t>
            </a:r>
          </a:p>
          <a:p>
            <a:endParaRPr lang="pl-PL" dirty="0"/>
          </a:p>
        </p:txBody>
      </p:sp>
      <p:sp>
        <p:nvSpPr>
          <p:cNvPr id="4" name="Symbol zastępczy numeru slajdu 3"/>
          <p:cNvSpPr>
            <a:spLocks noGrp="1"/>
          </p:cNvSpPr>
          <p:nvPr>
            <p:ph type="sldNum" sz="quarter" idx="10"/>
          </p:nvPr>
        </p:nvSpPr>
        <p:spPr/>
        <p:txBody>
          <a:bodyPr/>
          <a:lstStyle/>
          <a:p>
            <a:fld id="{F080F663-F819-40BB-8916-EB9ACE288372}" type="slidenum">
              <a:rPr lang="pl-PL" smtClean="0"/>
              <a:t>14</a:t>
            </a:fld>
            <a:endParaRPr lang="pl-PL"/>
          </a:p>
        </p:txBody>
      </p:sp>
    </p:spTree>
    <p:extLst>
      <p:ext uri="{BB962C8B-B14F-4D97-AF65-F5344CB8AC3E}">
        <p14:creationId xmlns:p14="http://schemas.microsoft.com/office/powerpoint/2010/main" val="387289375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endParaRPr lang="pl-PL" dirty="0"/>
          </a:p>
        </p:txBody>
      </p:sp>
      <p:sp>
        <p:nvSpPr>
          <p:cNvPr id="4" name="Symbol zastępczy numeru slajdu 3"/>
          <p:cNvSpPr>
            <a:spLocks noGrp="1"/>
          </p:cNvSpPr>
          <p:nvPr>
            <p:ph type="sldNum" sz="quarter" idx="10"/>
          </p:nvPr>
        </p:nvSpPr>
        <p:spPr/>
        <p:txBody>
          <a:bodyPr/>
          <a:lstStyle/>
          <a:p>
            <a:fld id="{F080F663-F819-40BB-8916-EB9ACE288372}" type="slidenum">
              <a:rPr lang="pl-PL" smtClean="0"/>
              <a:t>15</a:t>
            </a:fld>
            <a:endParaRPr lang="pl-PL"/>
          </a:p>
        </p:txBody>
      </p:sp>
    </p:spTree>
    <p:extLst>
      <p:ext uri="{BB962C8B-B14F-4D97-AF65-F5344CB8AC3E}">
        <p14:creationId xmlns:p14="http://schemas.microsoft.com/office/powerpoint/2010/main" val="14851293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p:cNvSpPr>
            <a:spLocks noGrp="1"/>
          </p:cNvSpPr>
          <p:nvPr>
            <p:ph type="dt" sz="half" idx="10"/>
          </p:nvPr>
        </p:nvSpPr>
        <p:spPr/>
        <p:txBody>
          <a:bodyPr/>
          <a:lstStyle/>
          <a:p>
            <a:fld id="{05D446F3-DD8B-4132-9A6C-0DAB124F6976}" type="datetimeFigureOut">
              <a:rPr lang="pl-PL" smtClean="0"/>
              <a:t>2020-07-24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DEC5F2-53A3-40B8-8FA0-BF13E8CD0F39}" type="slidenum">
              <a:rPr lang="pl-PL" smtClean="0"/>
              <a:t>‹#›</a:t>
            </a:fld>
            <a:endParaRPr lang="pl-PL"/>
          </a:p>
        </p:txBody>
      </p:sp>
    </p:spTree>
    <p:extLst>
      <p:ext uri="{BB962C8B-B14F-4D97-AF65-F5344CB8AC3E}">
        <p14:creationId xmlns:p14="http://schemas.microsoft.com/office/powerpoint/2010/main" val="1614823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tytułu pionowego 2"/>
          <p:cNvSpPr>
            <a:spLocks noGrp="1"/>
          </p:cNvSpPr>
          <p:nvPr>
            <p:ph type="body" orient="vert" idx="1"/>
          </p:nvPr>
        </p:nvSpPr>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05D446F3-DD8B-4132-9A6C-0DAB124F6976}" type="datetimeFigureOut">
              <a:rPr lang="pl-PL" smtClean="0"/>
              <a:t>2020-07-24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DEC5F2-53A3-40B8-8FA0-BF13E8CD0F39}" type="slidenum">
              <a:rPr lang="pl-PL" smtClean="0"/>
              <a:t>‹#›</a:t>
            </a:fld>
            <a:endParaRPr lang="pl-PL"/>
          </a:p>
        </p:txBody>
      </p:sp>
    </p:spTree>
    <p:extLst>
      <p:ext uri="{BB962C8B-B14F-4D97-AF65-F5344CB8AC3E}">
        <p14:creationId xmlns:p14="http://schemas.microsoft.com/office/powerpoint/2010/main" val="598895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p:cNvSpPr>
            <a:spLocks noGrp="1"/>
          </p:cNvSpPr>
          <p:nvPr>
            <p:ph type="body" orient="vert" idx="1"/>
          </p:nvPr>
        </p:nvSpPr>
        <p:spPr>
          <a:xfrm>
            <a:off x="838200" y="365125"/>
            <a:ext cx="7734300" cy="5811838"/>
          </a:xfrm>
        </p:spPr>
        <p:txBody>
          <a:bodyPr vert="eaVert"/>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05D446F3-DD8B-4132-9A6C-0DAB124F6976}" type="datetimeFigureOut">
              <a:rPr lang="pl-PL" smtClean="0"/>
              <a:t>2020-07-24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DEC5F2-53A3-40B8-8FA0-BF13E8CD0F39}" type="slidenum">
              <a:rPr lang="pl-PL" smtClean="0"/>
              <a:t>‹#›</a:t>
            </a:fld>
            <a:endParaRPr lang="pl-PL"/>
          </a:p>
        </p:txBody>
      </p:sp>
    </p:spTree>
    <p:extLst>
      <p:ext uri="{BB962C8B-B14F-4D97-AF65-F5344CB8AC3E}">
        <p14:creationId xmlns:p14="http://schemas.microsoft.com/office/powerpoint/2010/main" val="23547555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idx="1"/>
          </p:nvPr>
        </p:nvSpPr>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10"/>
          </p:nvPr>
        </p:nvSpPr>
        <p:spPr/>
        <p:txBody>
          <a:bodyPr/>
          <a:lstStyle/>
          <a:p>
            <a:fld id="{05D446F3-DD8B-4132-9A6C-0DAB124F6976}" type="datetimeFigureOut">
              <a:rPr lang="pl-PL" smtClean="0"/>
              <a:t>2020-07-24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DEC5F2-53A3-40B8-8FA0-BF13E8CD0F39}" type="slidenum">
              <a:rPr lang="pl-PL" smtClean="0"/>
              <a:t>‹#›</a:t>
            </a:fld>
            <a:endParaRPr lang="pl-PL"/>
          </a:p>
        </p:txBody>
      </p:sp>
    </p:spTree>
    <p:extLst>
      <p:ext uri="{BB962C8B-B14F-4D97-AF65-F5344CB8AC3E}">
        <p14:creationId xmlns:p14="http://schemas.microsoft.com/office/powerpoint/2010/main" val="20886333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Edytuj style wzorca tekstu</a:t>
            </a:r>
          </a:p>
        </p:txBody>
      </p:sp>
      <p:sp>
        <p:nvSpPr>
          <p:cNvPr id="4" name="Symbol zastępczy daty 3"/>
          <p:cNvSpPr>
            <a:spLocks noGrp="1"/>
          </p:cNvSpPr>
          <p:nvPr>
            <p:ph type="dt" sz="half" idx="10"/>
          </p:nvPr>
        </p:nvSpPr>
        <p:spPr/>
        <p:txBody>
          <a:bodyPr/>
          <a:lstStyle/>
          <a:p>
            <a:fld id="{05D446F3-DD8B-4132-9A6C-0DAB124F6976}" type="datetimeFigureOut">
              <a:rPr lang="pl-PL" smtClean="0"/>
              <a:t>2020-07-24</a:t>
            </a:fld>
            <a:endParaRPr lang="pl-PL"/>
          </a:p>
        </p:txBody>
      </p:sp>
      <p:sp>
        <p:nvSpPr>
          <p:cNvPr id="5" name="Symbol zastępczy stopki 4"/>
          <p:cNvSpPr>
            <a:spLocks noGrp="1"/>
          </p:cNvSpPr>
          <p:nvPr>
            <p:ph type="ftr" sz="quarter" idx="11"/>
          </p:nvPr>
        </p:nvSpPr>
        <p:spPr/>
        <p:txBody>
          <a:bodyPr/>
          <a:lstStyle/>
          <a:p>
            <a:endParaRPr lang="pl-PL"/>
          </a:p>
        </p:txBody>
      </p:sp>
      <p:sp>
        <p:nvSpPr>
          <p:cNvPr id="6" name="Symbol zastępczy numeru slajdu 5"/>
          <p:cNvSpPr>
            <a:spLocks noGrp="1"/>
          </p:cNvSpPr>
          <p:nvPr>
            <p:ph type="sldNum" sz="quarter" idx="12"/>
          </p:nvPr>
        </p:nvSpPr>
        <p:spPr/>
        <p:txBody>
          <a:bodyPr/>
          <a:lstStyle/>
          <a:p>
            <a:fld id="{5BDEC5F2-53A3-40B8-8FA0-BF13E8CD0F39}" type="slidenum">
              <a:rPr lang="pl-PL" smtClean="0"/>
              <a:t>‹#›</a:t>
            </a:fld>
            <a:endParaRPr lang="pl-PL"/>
          </a:p>
        </p:txBody>
      </p:sp>
    </p:spTree>
    <p:extLst>
      <p:ext uri="{BB962C8B-B14F-4D97-AF65-F5344CB8AC3E}">
        <p14:creationId xmlns:p14="http://schemas.microsoft.com/office/powerpoint/2010/main" val="19969442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zawartości 2"/>
          <p:cNvSpPr>
            <a:spLocks noGrp="1"/>
          </p:cNvSpPr>
          <p:nvPr>
            <p:ph sz="half" idx="1"/>
          </p:nvPr>
        </p:nvSpPr>
        <p:spPr>
          <a:xfrm>
            <a:off x="838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p:cNvSpPr>
            <a:spLocks noGrp="1"/>
          </p:cNvSpPr>
          <p:nvPr>
            <p:ph sz="half" idx="2"/>
          </p:nvPr>
        </p:nvSpPr>
        <p:spPr>
          <a:xfrm>
            <a:off x="6172200" y="1825625"/>
            <a:ext cx="5181600" cy="435133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p:cNvSpPr>
            <a:spLocks noGrp="1"/>
          </p:cNvSpPr>
          <p:nvPr>
            <p:ph type="dt" sz="half" idx="10"/>
          </p:nvPr>
        </p:nvSpPr>
        <p:spPr/>
        <p:txBody>
          <a:bodyPr/>
          <a:lstStyle/>
          <a:p>
            <a:fld id="{05D446F3-DD8B-4132-9A6C-0DAB124F6976}" type="datetimeFigureOut">
              <a:rPr lang="pl-PL" smtClean="0"/>
              <a:t>2020-07-24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DEC5F2-53A3-40B8-8FA0-BF13E8CD0F39}" type="slidenum">
              <a:rPr lang="pl-PL" smtClean="0"/>
              <a:t>‹#›</a:t>
            </a:fld>
            <a:endParaRPr lang="pl-PL"/>
          </a:p>
        </p:txBody>
      </p:sp>
    </p:spTree>
    <p:extLst>
      <p:ext uri="{BB962C8B-B14F-4D97-AF65-F5344CB8AC3E}">
        <p14:creationId xmlns:p14="http://schemas.microsoft.com/office/powerpoint/2010/main" val="762840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4" name="Symbol zastępczy zawartości 3"/>
          <p:cNvSpPr>
            <a:spLocks noGrp="1"/>
          </p:cNvSpPr>
          <p:nvPr>
            <p:ph sz="half" idx="2"/>
          </p:nvPr>
        </p:nvSpPr>
        <p:spPr>
          <a:xfrm>
            <a:off x="839788" y="2505075"/>
            <a:ext cx="5157787"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Edytuj style wzorca tekstu</a:t>
            </a:r>
          </a:p>
        </p:txBody>
      </p:sp>
      <p:sp>
        <p:nvSpPr>
          <p:cNvPr id="6" name="Symbol zastępczy zawartości 5"/>
          <p:cNvSpPr>
            <a:spLocks noGrp="1"/>
          </p:cNvSpPr>
          <p:nvPr>
            <p:ph sz="quarter" idx="4"/>
          </p:nvPr>
        </p:nvSpPr>
        <p:spPr>
          <a:xfrm>
            <a:off x="6172200" y="2505075"/>
            <a:ext cx="5183188" cy="3684588"/>
          </a:xfrm>
        </p:spPr>
        <p:txBody>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p:cNvSpPr>
            <a:spLocks noGrp="1"/>
          </p:cNvSpPr>
          <p:nvPr>
            <p:ph type="dt" sz="half" idx="10"/>
          </p:nvPr>
        </p:nvSpPr>
        <p:spPr/>
        <p:txBody>
          <a:bodyPr/>
          <a:lstStyle/>
          <a:p>
            <a:fld id="{05D446F3-DD8B-4132-9A6C-0DAB124F6976}" type="datetimeFigureOut">
              <a:rPr lang="pl-PL" smtClean="0"/>
              <a:t>2020-07-24</a:t>
            </a:fld>
            <a:endParaRPr lang="pl-PL"/>
          </a:p>
        </p:txBody>
      </p:sp>
      <p:sp>
        <p:nvSpPr>
          <p:cNvPr id="8" name="Symbol zastępczy stopki 7"/>
          <p:cNvSpPr>
            <a:spLocks noGrp="1"/>
          </p:cNvSpPr>
          <p:nvPr>
            <p:ph type="ftr" sz="quarter" idx="11"/>
          </p:nvPr>
        </p:nvSpPr>
        <p:spPr/>
        <p:txBody>
          <a:bodyPr/>
          <a:lstStyle/>
          <a:p>
            <a:endParaRPr lang="pl-PL"/>
          </a:p>
        </p:txBody>
      </p:sp>
      <p:sp>
        <p:nvSpPr>
          <p:cNvPr id="9" name="Symbol zastępczy numeru slajdu 8"/>
          <p:cNvSpPr>
            <a:spLocks noGrp="1"/>
          </p:cNvSpPr>
          <p:nvPr>
            <p:ph type="sldNum" sz="quarter" idx="12"/>
          </p:nvPr>
        </p:nvSpPr>
        <p:spPr/>
        <p:txBody>
          <a:bodyPr/>
          <a:lstStyle/>
          <a:p>
            <a:fld id="{5BDEC5F2-53A3-40B8-8FA0-BF13E8CD0F39}" type="slidenum">
              <a:rPr lang="pl-PL" smtClean="0"/>
              <a:t>‹#›</a:t>
            </a:fld>
            <a:endParaRPr lang="pl-PL"/>
          </a:p>
        </p:txBody>
      </p:sp>
    </p:spTree>
    <p:extLst>
      <p:ext uri="{BB962C8B-B14F-4D97-AF65-F5344CB8AC3E}">
        <p14:creationId xmlns:p14="http://schemas.microsoft.com/office/powerpoint/2010/main" val="42327564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a:t>Kliknij, aby edytować styl</a:t>
            </a:r>
          </a:p>
        </p:txBody>
      </p:sp>
      <p:sp>
        <p:nvSpPr>
          <p:cNvPr id="3" name="Symbol zastępczy daty 2"/>
          <p:cNvSpPr>
            <a:spLocks noGrp="1"/>
          </p:cNvSpPr>
          <p:nvPr>
            <p:ph type="dt" sz="half" idx="10"/>
          </p:nvPr>
        </p:nvSpPr>
        <p:spPr/>
        <p:txBody>
          <a:bodyPr/>
          <a:lstStyle/>
          <a:p>
            <a:fld id="{05D446F3-DD8B-4132-9A6C-0DAB124F6976}" type="datetimeFigureOut">
              <a:rPr lang="pl-PL" smtClean="0"/>
              <a:t>2020-07-24</a:t>
            </a:fld>
            <a:endParaRPr lang="pl-PL"/>
          </a:p>
        </p:txBody>
      </p:sp>
      <p:sp>
        <p:nvSpPr>
          <p:cNvPr id="4" name="Symbol zastępczy stopki 3"/>
          <p:cNvSpPr>
            <a:spLocks noGrp="1"/>
          </p:cNvSpPr>
          <p:nvPr>
            <p:ph type="ftr" sz="quarter" idx="11"/>
          </p:nvPr>
        </p:nvSpPr>
        <p:spPr/>
        <p:txBody>
          <a:bodyPr/>
          <a:lstStyle/>
          <a:p>
            <a:endParaRPr lang="pl-PL"/>
          </a:p>
        </p:txBody>
      </p:sp>
      <p:sp>
        <p:nvSpPr>
          <p:cNvPr id="5" name="Symbol zastępczy numeru slajdu 4"/>
          <p:cNvSpPr>
            <a:spLocks noGrp="1"/>
          </p:cNvSpPr>
          <p:nvPr>
            <p:ph type="sldNum" sz="quarter" idx="12"/>
          </p:nvPr>
        </p:nvSpPr>
        <p:spPr/>
        <p:txBody>
          <a:bodyPr/>
          <a:lstStyle/>
          <a:p>
            <a:fld id="{5BDEC5F2-53A3-40B8-8FA0-BF13E8CD0F39}" type="slidenum">
              <a:rPr lang="pl-PL" smtClean="0"/>
              <a:t>‹#›</a:t>
            </a:fld>
            <a:endParaRPr lang="pl-PL"/>
          </a:p>
        </p:txBody>
      </p:sp>
    </p:spTree>
    <p:extLst>
      <p:ext uri="{BB962C8B-B14F-4D97-AF65-F5344CB8AC3E}">
        <p14:creationId xmlns:p14="http://schemas.microsoft.com/office/powerpoint/2010/main" val="24331941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p:cNvSpPr>
            <a:spLocks noGrp="1"/>
          </p:cNvSpPr>
          <p:nvPr>
            <p:ph type="dt" sz="half" idx="10"/>
          </p:nvPr>
        </p:nvSpPr>
        <p:spPr/>
        <p:txBody>
          <a:bodyPr/>
          <a:lstStyle/>
          <a:p>
            <a:fld id="{05D446F3-DD8B-4132-9A6C-0DAB124F6976}" type="datetimeFigureOut">
              <a:rPr lang="pl-PL" smtClean="0"/>
              <a:t>2020-07-24</a:t>
            </a:fld>
            <a:endParaRPr lang="pl-PL"/>
          </a:p>
        </p:txBody>
      </p:sp>
      <p:sp>
        <p:nvSpPr>
          <p:cNvPr id="3" name="Symbol zastępczy stopki 2"/>
          <p:cNvSpPr>
            <a:spLocks noGrp="1"/>
          </p:cNvSpPr>
          <p:nvPr>
            <p:ph type="ftr" sz="quarter" idx="11"/>
          </p:nvPr>
        </p:nvSpPr>
        <p:spPr/>
        <p:txBody>
          <a:bodyPr/>
          <a:lstStyle/>
          <a:p>
            <a:endParaRPr lang="pl-PL"/>
          </a:p>
        </p:txBody>
      </p:sp>
      <p:sp>
        <p:nvSpPr>
          <p:cNvPr id="4" name="Symbol zastępczy numeru slajdu 3"/>
          <p:cNvSpPr>
            <a:spLocks noGrp="1"/>
          </p:cNvSpPr>
          <p:nvPr>
            <p:ph type="sldNum" sz="quarter" idx="12"/>
          </p:nvPr>
        </p:nvSpPr>
        <p:spPr/>
        <p:txBody>
          <a:bodyPr/>
          <a:lstStyle/>
          <a:p>
            <a:fld id="{5BDEC5F2-53A3-40B8-8FA0-BF13E8CD0F39}" type="slidenum">
              <a:rPr lang="pl-PL" smtClean="0"/>
              <a:t>‹#›</a:t>
            </a:fld>
            <a:endParaRPr lang="pl-PL"/>
          </a:p>
        </p:txBody>
      </p:sp>
    </p:spTree>
    <p:extLst>
      <p:ext uri="{BB962C8B-B14F-4D97-AF65-F5344CB8AC3E}">
        <p14:creationId xmlns:p14="http://schemas.microsoft.com/office/powerpoint/2010/main" val="285089019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p:cNvSpPr>
            <a:spLocks noGrp="1"/>
          </p:cNvSpPr>
          <p:nvPr>
            <p:ph type="dt" sz="half" idx="10"/>
          </p:nvPr>
        </p:nvSpPr>
        <p:spPr/>
        <p:txBody>
          <a:bodyPr/>
          <a:lstStyle/>
          <a:p>
            <a:fld id="{05D446F3-DD8B-4132-9A6C-0DAB124F6976}" type="datetimeFigureOut">
              <a:rPr lang="pl-PL" smtClean="0"/>
              <a:t>2020-07-24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DEC5F2-53A3-40B8-8FA0-BF13E8CD0F39}" type="slidenum">
              <a:rPr lang="pl-PL" smtClean="0"/>
              <a:t>‹#›</a:t>
            </a:fld>
            <a:endParaRPr lang="pl-PL"/>
          </a:p>
        </p:txBody>
      </p:sp>
    </p:spTree>
    <p:extLst>
      <p:ext uri="{BB962C8B-B14F-4D97-AF65-F5344CB8AC3E}">
        <p14:creationId xmlns:p14="http://schemas.microsoft.com/office/powerpoint/2010/main" val="26700844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Edytuj style wzorca tekstu</a:t>
            </a:r>
          </a:p>
        </p:txBody>
      </p:sp>
      <p:sp>
        <p:nvSpPr>
          <p:cNvPr id="5" name="Symbol zastępczy daty 4"/>
          <p:cNvSpPr>
            <a:spLocks noGrp="1"/>
          </p:cNvSpPr>
          <p:nvPr>
            <p:ph type="dt" sz="half" idx="10"/>
          </p:nvPr>
        </p:nvSpPr>
        <p:spPr/>
        <p:txBody>
          <a:bodyPr/>
          <a:lstStyle/>
          <a:p>
            <a:fld id="{05D446F3-DD8B-4132-9A6C-0DAB124F6976}" type="datetimeFigureOut">
              <a:rPr lang="pl-PL" smtClean="0"/>
              <a:t>2020-07-24</a:t>
            </a:fld>
            <a:endParaRPr lang="pl-PL"/>
          </a:p>
        </p:txBody>
      </p:sp>
      <p:sp>
        <p:nvSpPr>
          <p:cNvPr id="6" name="Symbol zastępczy stopki 5"/>
          <p:cNvSpPr>
            <a:spLocks noGrp="1"/>
          </p:cNvSpPr>
          <p:nvPr>
            <p:ph type="ftr" sz="quarter" idx="11"/>
          </p:nvPr>
        </p:nvSpPr>
        <p:spPr/>
        <p:txBody>
          <a:bodyPr/>
          <a:lstStyle/>
          <a:p>
            <a:endParaRPr lang="pl-PL"/>
          </a:p>
        </p:txBody>
      </p:sp>
      <p:sp>
        <p:nvSpPr>
          <p:cNvPr id="7" name="Symbol zastępczy numeru slajdu 6"/>
          <p:cNvSpPr>
            <a:spLocks noGrp="1"/>
          </p:cNvSpPr>
          <p:nvPr>
            <p:ph type="sldNum" sz="quarter" idx="12"/>
          </p:nvPr>
        </p:nvSpPr>
        <p:spPr/>
        <p:txBody>
          <a:bodyPr/>
          <a:lstStyle/>
          <a:p>
            <a:fld id="{5BDEC5F2-53A3-40B8-8FA0-BF13E8CD0F39}" type="slidenum">
              <a:rPr lang="pl-PL" smtClean="0"/>
              <a:t>‹#›</a:t>
            </a:fld>
            <a:endParaRPr lang="pl-PL"/>
          </a:p>
        </p:txBody>
      </p:sp>
    </p:spTree>
    <p:extLst>
      <p:ext uri="{BB962C8B-B14F-4D97-AF65-F5344CB8AC3E}">
        <p14:creationId xmlns:p14="http://schemas.microsoft.com/office/powerpoint/2010/main" val="29032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Symbol zastępczy tytuł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Edytuj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5D446F3-DD8B-4132-9A6C-0DAB124F6976}" type="datetimeFigureOut">
              <a:rPr lang="pl-PL" smtClean="0"/>
              <a:t>2020-07-24</a:t>
            </a:fld>
            <a:endParaRPr lang="pl-PL"/>
          </a:p>
        </p:txBody>
      </p:sp>
      <p:sp>
        <p:nvSpPr>
          <p:cNvPr id="5" name="Symbol zastępczy stopki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DEC5F2-53A3-40B8-8FA0-BF13E8CD0F39}" type="slidenum">
              <a:rPr lang="pl-PL" smtClean="0"/>
              <a:t>‹#›</a:t>
            </a:fld>
            <a:endParaRPr lang="pl-PL"/>
          </a:p>
        </p:txBody>
      </p:sp>
    </p:spTree>
    <p:extLst>
      <p:ext uri="{BB962C8B-B14F-4D97-AF65-F5344CB8AC3E}">
        <p14:creationId xmlns:p14="http://schemas.microsoft.com/office/powerpoint/2010/main" val="334059528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ctrTitle"/>
          </p:nvPr>
        </p:nvSpPr>
        <p:spPr>
          <a:xfrm>
            <a:off x="3879668" y="1031965"/>
            <a:ext cx="8014934" cy="3753939"/>
          </a:xfrm>
        </p:spPr>
        <p:txBody>
          <a:bodyPr>
            <a:normAutofit fontScale="90000"/>
          </a:bodyPr>
          <a:lstStyle/>
          <a:p>
            <a:r>
              <a:rPr lang="pl-PL" b="1" dirty="0">
                <a:latin typeface="+mn-lt"/>
              </a:rPr>
              <a:t>Szkolenie z działań </a:t>
            </a:r>
            <a:br>
              <a:rPr lang="pl-PL" b="1" dirty="0">
                <a:latin typeface="+mn-lt"/>
              </a:rPr>
            </a:br>
            <a:r>
              <a:rPr lang="pl-PL" b="1" dirty="0">
                <a:latin typeface="+mn-lt"/>
              </a:rPr>
              <a:t>poszukiwawczo-ratowniczych realizowanych przez ksrg </a:t>
            </a:r>
            <a:r>
              <a:rPr lang="pl-PL" b="1" dirty="0" smtClean="0">
                <a:latin typeface="+mn-lt"/>
              </a:rPr>
              <a:t/>
            </a:r>
            <a:br>
              <a:rPr lang="pl-PL" b="1" dirty="0" smtClean="0">
                <a:latin typeface="+mn-lt"/>
              </a:rPr>
            </a:br>
            <a:r>
              <a:rPr lang="pl-PL" b="1" dirty="0" smtClean="0">
                <a:latin typeface="+mn-lt"/>
              </a:rPr>
              <a:t>w </a:t>
            </a:r>
            <a:r>
              <a:rPr lang="pl-PL" b="1" dirty="0">
                <a:latin typeface="+mn-lt"/>
              </a:rPr>
              <a:t>zakresie podstawowym</a:t>
            </a:r>
          </a:p>
        </p:txBody>
      </p:sp>
      <p:sp>
        <p:nvSpPr>
          <p:cNvPr id="5" name="Podtytuł 2"/>
          <p:cNvSpPr txBox="1">
            <a:spLocks/>
          </p:cNvSpPr>
          <p:nvPr/>
        </p:nvSpPr>
        <p:spPr>
          <a:xfrm>
            <a:off x="5231295" y="6453676"/>
            <a:ext cx="1729409" cy="457200"/>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sz="1400" dirty="0"/>
              <a:t>Warszawa 2020 r.</a:t>
            </a:r>
          </a:p>
        </p:txBody>
      </p:sp>
      <p:pic>
        <p:nvPicPr>
          <p:cNvPr id="6" name="Obraz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rot="20356413">
            <a:off x="1306783" y="2785396"/>
            <a:ext cx="2581279" cy="3685222"/>
          </a:xfrm>
          <a:prstGeom prst="rect">
            <a:avLst/>
          </a:prstGeom>
        </p:spPr>
      </p:pic>
    </p:spTree>
    <p:extLst>
      <p:ext uri="{BB962C8B-B14F-4D97-AF65-F5344CB8AC3E}">
        <p14:creationId xmlns:p14="http://schemas.microsoft.com/office/powerpoint/2010/main" val="13715045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88375" y="927466"/>
            <a:ext cx="5711190" cy="4310744"/>
          </a:xfrm>
        </p:spPr>
        <p:txBody>
          <a:bodyPr>
            <a:normAutofit/>
          </a:bodyPr>
          <a:lstStyle/>
          <a:p>
            <a:pPr marL="0" indent="0">
              <a:lnSpc>
                <a:spcPct val="100000"/>
              </a:lnSpc>
              <a:buNone/>
            </a:pPr>
            <a:r>
              <a:rPr lang="pl-PL" sz="3600" b="1" dirty="0"/>
              <a:t>Podpora zabezpieczająca otwory okienne i </a:t>
            </a:r>
            <a:r>
              <a:rPr lang="pl-PL" sz="3600" b="1" dirty="0" smtClean="0"/>
              <a:t>drzwiowe</a:t>
            </a:r>
          </a:p>
          <a:p>
            <a:pPr marL="0" indent="0" algn="just">
              <a:lnSpc>
                <a:spcPct val="100000"/>
              </a:lnSpc>
              <a:buNone/>
            </a:pPr>
            <a:r>
              <a:rPr lang="pl-PL" dirty="0"/>
              <a:t>S</a:t>
            </a:r>
            <a:r>
              <a:rPr lang="pl-PL" dirty="0" smtClean="0"/>
              <a:t>łuży </a:t>
            </a:r>
            <a:r>
              <a:rPr lang="pl-PL" dirty="0"/>
              <a:t>do zabezpieczenia w budynkach uszkodzonych nadproży oraz spękanych elementów w otworach okiennych </a:t>
            </a:r>
            <a:r>
              <a:rPr lang="pl-PL" dirty="0" smtClean="0"/>
              <a:t>i </a:t>
            </a:r>
            <a:r>
              <a:rPr lang="pl-PL" dirty="0"/>
              <a:t>drzwiowych, które mają być wykorzystane do dostępu przez służby ratownicze. </a:t>
            </a:r>
          </a:p>
        </p:txBody>
      </p:sp>
      <p:pic>
        <p:nvPicPr>
          <p:cNvPr id="4" name="picture"/>
          <p:cNvPicPr/>
          <p:nvPr/>
        </p:nvPicPr>
        <p:blipFill>
          <a:blip r:embed="rId3" cstate="print">
            <a:extLst>
              <a:ext uri="{28A0092B-C50C-407E-A947-70E740481C1C}">
                <a14:useLocalDpi xmlns:a14="http://schemas.microsoft.com/office/drawing/2010/main" val="0"/>
              </a:ext>
            </a:extLst>
          </a:blip>
          <a:stretch>
            <a:fillRect/>
          </a:stretch>
        </p:blipFill>
        <p:spPr>
          <a:xfrm>
            <a:off x="7691987" y="691514"/>
            <a:ext cx="2984183" cy="4692015"/>
          </a:xfrm>
          <a:prstGeom prst="rect">
            <a:avLst/>
          </a:prstGeom>
        </p:spPr>
      </p:pic>
      <p:sp>
        <p:nvSpPr>
          <p:cNvPr id="5" name="pole tekstowe 4"/>
          <p:cNvSpPr txBox="1"/>
          <p:nvPr/>
        </p:nvSpPr>
        <p:spPr>
          <a:xfrm>
            <a:off x="9287691" y="6479179"/>
            <a:ext cx="2904309" cy="246221"/>
          </a:xfrm>
          <a:prstGeom prst="rect">
            <a:avLst/>
          </a:prstGeom>
          <a:noFill/>
        </p:spPr>
        <p:txBody>
          <a:bodyPr wrap="square" rtlCol="0">
            <a:spAutoFit/>
          </a:bodyPr>
          <a:lstStyle/>
          <a:p>
            <a:r>
              <a:rPr lang="pl-PL" sz="1000" dirty="0" smtClean="0"/>
              <a:t>Temat. </a:t>
            </a:r>
            <a:r>
              <a:rPr lang="pl-PL" sz="1000" dirty="0" smtClean="0"/>
              <a:t>4 </a:t>
            </a:r>
            <a:r>
              <a:rPr lang="pl-PL" sz="1000" dirty="0" smtClean="0"/>
              <a:t>Zabezpieczenie konstrukcji i instalacji</a:t>
            </a:r>
            <a:endParaRPr lang="pl-PL" sz="1000" dirty="0"/>
          </a:p>
        </p:txBody>
      </p:sp>
    </p:spTree>
    <p:extLst>
      <p:ext uri="{BB962C8B-B14F-4D97-AF65-F5344CB8AC3E}">
        <p14:creationId xmlns:p14="http://schemas.microsoft.com/office/powerpoint/2010/main" val="23971406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a:xfrm>
            <a:off x="812074" y="861514"/>
            <a:ext cx="6176554" cy="1325563"/>
          </a:xfrm>
        </p:spPr>
        <p:txBody>
          <a:bodyPr>
            <a:normAutofit fontScale="90000"/>
          </a:bodyPr>
          <a:lstStyle/>
          <a:p>
            <a:r>
              <a:rPr lang="pl-PL" sz="4000" b="1" dirty="0">
                <a:latin typeface="+mn-lt"/>
              </a:rPr>
              <a:t>Podpora zabezpieczająca otwory okienne i </a:t>
            </a:r>
            <a:r>
              <a:rPr lang="pl-PL" sz="4000" b="1" dirty="0" smtClean="0">
                <a:latin typeface="+mn-lt"/>
              </a:rPr>
              <a:t>drzwiowe c.d.</a:t>
            </a:r>
            <a:endParaRPr lang="pl-PL" dirty="0"/>
          </a:p>
        </p:txBody>
      </p:sp>
      <p:sp>
        <p:nvSpPr>
          <p:cNvPr id="3" name="Symbol zastępczy zawartości 2"/>
          <p:cNvSpPr>
            <a:spLocks noGrp="1"/>
          </p:cNvSpPr>
          <p:nvPr>
            <p:ph idx="1"/>
          </p:nvPr>
        </p:nvSpPr>
        <p:spPr>
          <a:xfrm>
            <a:off x="812074" y="2308951"/>
            <a:ext cx="7012577" cy="2798626"/>
          </a:xfrm>
        </p:spPr>
        <p:txBody>
          <a:bodyPr>
            <a:normAutofit/>
          </a:bodyPr>
          <a:lstStyle/>
          <a:p>
            <a:pPr marL="0" indent="0">
              <a:buNone/>
            </a:pPr>
            <a:r>
              <a:rPr lang="pl-PL" dirty="0"/>
              <a:t>Wykonując stabilizację tymczasową, należy pamiętać, że elementy składowe podpory, takie jak podciąg oraz podwalina, zastosowane </a:t>
            </a:r>
            <a:br>
              <a:rPr lang="pl-PL" dirty="0"/>
            </a:br>
            <a:r>
              <a:rPr lang="pl-PL" dirty="0"/>
              <a:t>w podporze tymczasowej, docelowo wykorzystane zostaną również </a:t>
            </a:r>
            <a:br>
              <a:rPr lang="pl-PL" dirty="0"/>
            </a:br>
            <a:r>
              <a:rPr lang="pl-PL" dirty="0"/>
              <a:t>w systemie podpór drewnianych.</a:t>
            </a:r>
          </a:p>
          <a:p>
            <a:endParaRPr lang="pl-PL" dirty="0"/>
          </a:p>
        </p:txBody>
      </p:sp>
      <p:pic>
        <p:nvPicPr>
          <p:cNvPr id="4" name="Obraz 3"/>
          <p:cNvPicPr/>
          <p:nvPr/>
        </p:nvPicPr>
        <p:blipFill>
          <a:blip r:embed="rId2" cstate="print">
            <a:extLst>
              <a:ext uri="{28A0092B-C50C-407E-A947-70E740481C1C}">
                <a14:useLocalDpi xmlns:a14="http://schemas.microsoft.com/office/drawing/2010/main" val="0"/>
              </a:ext>
            </a:extLst>
          </a:blip>
          <a:stretch>
            <a:fillRect/>
          </a:stretch>
        </p:blipFill>
        <p:spPr bwMode="auto">
          <a:xfrm rot="10800000">
            <a:off x="8466908" y="955492"/>
            <a:ext cx="2659380" cy="4981576"/>
          </a:xfrm>
          <a:prstGeom prst="rect">
            <a:avLst/>
          </a:prstGeom>
          <a:noFill/>
          <a:ln w="9525">
            <a:noFill/>
            <a:miter lim="800000"/>
            <a:headEnd/>
            <a:tailEnd/>
          </a:ln>
        </p:spPr>
      </p:pic>
      <p:sp>
        <p:nvSpPr>
          <p:cNvPr id="5" name="pole tekstowe 4"/>
          <p:cNvSpPr txBox="1"/>
          <p:nvPr/>
        </p:nvSpPr>
        <p:spPr>
          <a:xfrm>
            <a:off x="9287691" y="6479179"/>
            <a:ext cx="2904309" cy="246221"/>
          </a:xfrm>
          <a:prstGeom prst="rect">
            <a:avLst/>
          </a:prstGeom>
          <a:noFill/>
        </p:spPr>
        <p:txBody>
          <a:bodyPr wrap="square" rtlCol="0">
            <a:spAutoFit/>
          </a:bodyPr>
          <a:lstStyle/>
          <a:p>
            <a:r>
              <a:rPr lang="pl-PL" sz="1000" dirty="0" smtClean="0"/>
              <a:t>Temat. </a:t>
            </a:r>
            <a:r>
              <a:rPr lang="pl-PL" sz="1000" dirty="0" smtClean="0"/>
              <a:t>4 </a:t>
            </a:r>
            <a:r>
              <a:rPr lang="pl-PL" sz="1000" dirty="0" smtClean="0"/>
              <a:t>Zabezpieczenie konstrukcji i instalacji</a:t>
            </a:r>
            <a:endParaRPr lang="pl-PL" sz="1000" dirty="0"/>
          </a:p>
        </p:txBody>
      </p:sp>
    </p:spTree>
    <p:extLst>
      <p:ext uri="{BB962C8B-B14F-4D97-AF65-F5344CB8AC3E}">
        <p14:creationId xmlns:p14="http://schemas.microsoft.com/office/powerpoint/2010/main" val="3886127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575310" y="1324769"/>
            <a:ext cx="10831830" cy="4370638"/>
          </a:xfrm>
        </p:spPr>
        <p:txBody>
          <a:bodyPr>
            <a:normAutofit/>
          </a:bodyPr>
          <a:lstStyle/>
          <a:p>
            <a:pPr marL="0" indent="0">
              <a:lnSpc>
                <a:spcPct val="100000"/>
              </a:lnSpc>
              <a:buNone/>
            </a:pPr>
            <a:r>
              <a:rPr lang="pl-PL" u="sng" dirty="0"/>
              <a:t>Ograniczenia</a:t>
            </a:r>
            <a:r>
              <a:rPr lang="pl-PL" dirty="0"/>
              <a:t> dla podpory zabezpieczającej otwory okienne i drzwiowe to:</a:t>
            </a:r>
          </a:p>
          <a:p>
            <a:pPr marL="0" indent="0">
              <a:lnSpc>
                <a:spcPct val="100000"/>
              </a:lnSpc>
              <a:buNone/>
            </a:pPr>
            <a:endParaRPr lang="pl-PL" u="sng" dirty="0"/>
          </a:p>
          <a:p>
            <a:pPr algn="just">
              <a:lnSpc>
                <a:spcPct val="100000"/>
              </a:lnSpc>
            </a:pPr>
            <a:r>
              <a:rPr lang="pl-PL" dirty="0"/>
              <a:t>odległość pomiędzy słupami, mierzona od ich środków, nie może przekraczać 1,2 metra;</a:t>
            </a:r>
          </a:p>
          <a:p>
            <a:pPr algn="just">
              <a:lnSpc>
                <a:spcPct val="100000"/>
              </a:lnSpc>
            </a:pPr>
            <a:r>
              <a:rPr lang="pl-PL" dirty="0"/>
              <a:t>maksymalna wysokość słupa dla systemu podpór gotowych uzależniona będzie od rodzaju użytego systemu;</a:t>
            </a:r>
          </a:p>
          <a:p>
            <a:pPr algn="just">
              <a:lnSpc>
                <a:spcPct val="100000"/>
              </a:lnSpc>
            </a:pPr>
            <a:r>
              <a:rPr lang="pl-PL" dirty="0"/>
              <a:t>bezpieczne obciążenie robocze podpory uzależnione będzie od rodzaju, długości słupa oraz liczby przedłużek.</a:t>
            </a:r>
          </a:p>
        </p:txBody>
      </p:sp>
      <p:sp>
        <p:nvSpPr>
          <p:cNvPr id="4" name="pole tekstowe 3"/>
          <p:cNvSpPr txBox="1"/>
          <p:nvPr/>
        </p:nvSpPr>
        <p:spPr>
          <a:xfrm>
            <a:off x="9287691" y="6479179"/>
            <a:ext cx="2904309" cy="246221"/>
          </a:xfrm>
          <a:prstGeom prst="rect">
            <a:avLst/>
          </a:prstGeom>
          <a:noFill/>
        </p:spPr>
        <p:txBody>
          <a:bodyPr wrap="square" rtlCol="0">
            <a:spAutoFit/>
          </a:bodyPr>
          <a:lstStyle/>
          <a:p>
            <a:r>
              <a:rPr lang="pl-PL" sz="1000" dirty="0" smtClean="0"/>
              <a:t>Temat. </a:t>
            </a:r>
            <a:r>
              <a:rPr lang="pl-PL" sz="1000" dirty="0" smtClean="0"/>
              <a:t>4 </a:t>
            </a:r>
            <a:r>
              <a:rPr lang="pl-PL" sz="1000" dirty="0" smtClean="0"/>
              <a:t>Zabezpieczenie konstrukcji i instalacji</a:t>
            </a:r>
            <a:endParaRPr lang="pl-PL" sz="1000" dirty="0"/>
          </a:p>
        </p:txBody>
      </p:sp>
    </p:spTree>
    <p:extLst>
      <p:ext uri="{BB962C8B-B14F-4D97-AF65-F5344CB8AC3E}">
        <p14:creationId xmlns:p14="http://schemas.microsoft.com/office/powerpoint/2010/main" val="9418768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248195" y="613954"/>
            <a:ext cx="7171508" cy="5251269"/>
          </a:xfrm>
        </p:spPr>
        <p:txBody>
          <a:bodyPr>
            <a:normAutofit/>
          </a:bodyPr>
          <a:lstStyle/>
          <a:p>
            <a:pPr marL="0" indent="0">
              <a:lnSpc>
                <a:spcPct val="100000"/>
              </a:lnSpc>
              <a:buNone/>
            </a:pPr>
            <a:r>
              <a:rPr lang="pl-PL" sz="3600" b="1" dirty="0"/>
              <a:t>Podpora typu „</a:t>
            </a:r>
            <a:r>
              <a:rPr lang="pl-PL" sz="3600" b="1" dirty="0" err="1" smtClean="0"/>
              <a:t>bezgwoździowego</a:t>
            </a:r>
            <a:r>
              <a:rPr lang="pl-PL" sz="3600" b="1" dirty="0" smtClean="0"/>
              <a:t>”</a:t>
            </a:r>
            <a:endParaRPr lang="pl-PL" sz="3600" dirty="0"/>
          </a:p>
          <a:p>
            <a:pPr marL="0" indent="0" algn="just">
              <a:lnSpc>
                <a:spcPct val="100000"/>
              </a:lnSpc>
              <a:buNone/>
            </a:pPr>
            <a:r>
              <a:rPr lang="pl-PL" dirty="0" smtClean="0"/>
              <a:t>Służy </a:t>
            </a:r>
            <a:r>
              <a:rPr lang="pl-PL" dirty="0"/>
              <a:t>do stabilizacji niskich przestrzeni lub wykorzystywana może być jako platforma </a:t>
            </a:r>
            <a:r>
              <a:rPr lang="pl-PL" dirty="0" smtClean="0"/>
              <a:t>robocza.</a:t>
            </a:r>
          </a:p>
          <a:p>
            <a:pPr marL="0" indent="0" algn="just">
              <a:lnSpc>
                <a:spcPct val="100000"/>
              </a:lnSpc>
              <a:buNone/>
            </a:pPr>
            <a:r>
              <a:rPr lang="pl-PL" dirty="0" smtClean="0"/>
              <a:t>Podporę </a:t>
            </a:r>
            <a:r>
              <a:rPr lang="pl-PL" dirty="0"/>
              <a:t>budujemy </a:t>
            </a:r>
            <a:r>
              <a:rPr lang="pl-PL" dirty="0" smtClean="0"/>
              <a:t>z </a:t>
            </a:r>
            <a:r>
              <a:rPr lang="pl-PL" dirty="0"/>
              <a:t>kantówki drewnianej </a:t>
            </a:r>
            <a:r>
              <a:rPr lang="pl-PL" dirty="0" smtClean="0"/>
              <a:t/>
            </a:r>
            <a:br>
              <a:rPr lang="pl-PL" dirty="0" smtClean="0"/>
            </a:br>
            <a:r>
              <a:rPr lang="pl-PL" dirty="0" smtClean="0"/>
              <a:t>o </a:t>
            </a:r>
            <a:r>
              <a:rPr lang="pl-PL" dirty="0"/>
              <a:t>klasie konstrukcyjnej </a:t>
            </a:r>
            <a:r>
              <a:rPr lang="pl-PL" dirty="0" smtClean="0"/>
              <a:t>minimum C16, </a:t>
            </a:r>
            <a:r>
              <a:rPr lang="pl-PL" dirty="0"/>
              <a:t>przekroju </a:t>
            </a:r>
            <a:r>
              <a:rPr lang="pl-PL" dirty="0" smtClean="0"/>
              <a:t/>
            </a:r>
            <a:br>
              <a:rPr lang="pl-PL" dirty="0" smtClean="0"/>
            </a:br>
            <a:r>
              <a:rPr lang="pl-PL" dirty="0" smtClean="0"/>
              <a:t>10 </a:t>
            </a:r>
            <a:r>
              <a:rPr lang="pl-PL" dirty="0"/>
              <a:t>cm x 10 cm </a:t>
            </a:r>
            <a:r>
              <a:rPr lang="pl-PL" dirty="0" smtClean="0"/>
              <a:t>i </a:t>
            </a:r>
            <a:r>
              <a:rPr lang="pl-PL" dirty="0"/>
              <a:t>długości </a:t>
            </a:r>
            <a:r>
              <a:rPr lang="pl-PL" dirty="0" smtClean="0"/>
              <a:t>100 cm.</a:t>
            </a:r>
          </a:p>
          <a:p>
            <a:pPr marL="0" indent="0" algn="just">
              <a:lnSpc>
                <a:spcPct val="100000"/>
              </a:lnSpc>
              <a:buNone/>
            </a:pPr>
            <a:r>
              <a:rPr lang="pl-PL" dirty="0" smtClean="0"/>
              <a:t>Podporę </a:t>
            </a:r>
            <a:r>
              <a:rPr lang="pl-PL" dirty="0"/>
              <a:t>możemy układać </a:t>
            </a:r>
            <a:r>
              <a:rPr lang="pl-PL" dirty="0" smtClean="0"/>
              <a:t>w </a:t>
            </a:r>
            <a:r>
              <a:rPr lang="pl-PL" dirty="0"/>
              <a:t>postaci różnych figur (trójkąt, kwadrat) oraz w różnym układzie co do liczby elementów w jednym stosie.</a:t>
            </a:r>
          </a:p>
        </p:txBody>
      </p:sp>
      <p:pic>
        <p:nvPicPr>
          <p:cNvPr id="4" name="Obraz 3"/>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795260" y="3500438"/>
            <a:ext cx="4064635" cy="3108483"/>
          </a:xfrm>
          <a:prstGeom prst="rect">
            <a:avLst/>
          </a:prstGeom>
          <a:noFill/>
          <a:ln>
            <a:noFill/>
          </a:ln>
        </p:spPr>
      </p:pic>
      <p:pic>
        <p:nvPicPr>
          <p:cNvPr id="5" name="picture"/>
          <p:cNvPicPr/>
          <p:nvPr/>
        </p:nvPicPr>
        <p:blipFill>
          <a:blip r:embed="rId3" cstate="print">
            <a:extLst>
              <a:ext uri="{28A0092B-C50C-407E-A947-70E740481C1C}">
                <a14:useLocalDpi xmlns:a14="http://schemas.microsoft.com/office/drawing/2010/main" val="0"/>
              </a:ext>
            </a:extLst>
          </a:blip>
          <a:stretch>
            <a:fillRect/>
          </a:stretch>
        </p:blipFill>
        <p:spPr>
          <a:xfrm>
            <a:off x="7795260" y="156754"/>
            <a:ext cx="4064635" cy="3246755"/>
          </a:xfrm>
          <a:prstGeom prst="rect">
            <a:avLst/>
          </a:prstGeom>
        </p:spPr>
      </p:pic>
    </p:spTree>
    <p:extLst>
      <p:ext uri="{BB962C8B-B14F-4D97-AF65-F5344CB8AC3E}">
        <p14:creationId xmlns:p14="http://schemas.microsoft.com/office/powerpoint/2010/main" val="38099634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13954" y="834390"/>
            <a:ext cx="10713720" cy="4793933"/>
          </a:xfrm>
        </p:spPr>
        <p:txBody>
          <a:bodyPr>
            <a:normAutofit/>
          </a:bodyPr>
          <a:lstStyle/>
          <a:p>
            <a:pPr marL="0" indent="0">
              <a:lnSpc>
                <a:spcPct val="100000"/>
              </a:lnSpc>
              <a:buNone/>
            </a:pPr>
            <a:r>
              <a:rPr lang="pl-PL" u="sng" dirty="0"/>
              <a:t>Ograniczenia</a:t>
            </a:r>
            <a:r>
              <a:rPr lang="pl-PL" dirty="0"/>
              <a:t> dla podpory typu „</a:t>
            </a:r>
            <a:r>
              <a:rPr lang="pl-PL" dirty="0" err="1"/>
              <a:t>bezgwoździowego</a:t>
            </a:r>
            <a:r>
              <a:rPr lang="pl-PL" dirty="0"/>
              <a:t>” to:</a:t>
            </a:r>
          </a:p>
          <a:p>
            <a:pPr marL="0" indent="0">
              <a:lnSpc>
                <a:spcPct val="100000"/>
              </a:lnSpc>
              <a:buNone/>
            </a:pPr>
            <a:endParaRPr lang="pl-PL" dirty="0"/>
          </a:p>
          <a:p>
            <a:pPr lvl="0" algn="just">
              <a:lnSpc>
                <a:spcPct val="150000"/>
              </a:lnSpc>
            </a:pPr>
            <a:r>
              <a:rPr lang="pl-PL" dirty="0"/>
              <a:t>maksymalna wysokość podpory to 100 cm;</a:t>
            </a:r>
          </a:p>
          <a:p>
            <a:pPr lvl="0" algn="just">
              <a:lnSpc>
                <a:spcPct val="150000"/>
              </a:lnSpc>
            </a:pPr>
            <a:r>
              <a:rPr lang="pl-PL" dirty="0"/>
              <a:t>maksymalne dopuszczalne nachylenie stabilizowanego elementu wynosi 5%;</a:t>
            </a:r>
          </a:p>
          <a:p>
            <a:pPr lvl="0" algn="just">
              <a:lnSpc>
                <a:spcPct val="150000"/>
              </a:lnSpc>
            </a:pPr>
            <a:r>
              <a:rPr lang="pl-PL" dirty="0"/>
              <a:t>dla podpory budowanej z dwóch elementów: bezpieczne obciążenie robocze wynosi 5 ton.</a:t>
            </a:r>
          </a:p>
        </p:txBody>
      </p:sp>
      <p:sp>
        <p:nvSpPr>
          <p:cNvPr id="4" name="pole tekstowe 3"/>
          <p:cNvSpPr txBox="1"/>
          <p:nvPr/>
        </p:nvSpPr>
        <p:spPr>
          <a:xfrm>
            <a:off x="9287691" y="6479179"/>
            <a:ext cx="2904309" cy="246221"/>
          </a:xfrm>
          <a:prstGeom prst="rect">
            <a:avLst/>
          </a:prstGeom>
          <a:noFill/>
        </p:spPr>
        <p:txBody>
          <a:bodyPr wrap="square" rtlCol="0">
            <a:spAutoFit/>
          </a:bodyPr>
          <a:lstStyle/>
          <a:p>
            <a:r>
              <a:rPr lang="pl-PL" sz="1000" dirty="0" smtClean="0"/>
              <a:t>Temat. </a:t>
            </a:r>
            <a:r>
              <a:rPr lang="pl-PL" sz="1000" dirty="0" smtClean="0"/>
              <a:t>4 </a:t>
            </a:r>
            <a:r>
              <a:rPr lang="pl-PL" sz="1000" dirty="0" smtClean="0"/>
              <a:t>Zabezpieczenie konstrukcji i instalacji</a:t>
            </a:r>
            <a:endParaRPr lang="pl-PL" sz="1000" dirty="0"/>
          </a:p>
        </p:txBody>
      </p:sp>
    </p:spTree>
    <p:extLst>
      <p:ext uri="{BB962C8B-B14F-4D97-AF65-F5344CB8AC3E}">
        <p14:creationId xmlns:p14="http://schemas.microsoft.com/office/powerpoint/2010/main" val="2948112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lstStyle/>
          <a:p>
            <a:r>
              <a:rPr lang="pl-PL" b="1" dirty="0"/>
              <a:t>Metryka prezentacji</a:t>
            </a:r>
          </a:p>
        </p:txBody>
      </p:sp>
      <p:sp>
        <p:nvSpPr>
          <p:cNvPr id="3" name="Symbol zastępczy zawartości 2"/>
          <p:cNvSpPr>
            <a:spLocks noGrp="1"/>
          </p:cNvSpPr>
          <p:nvPr>
            <p:ph idx="1"/>
          </p:nvPr>
        </p:nvSpPr>
        <p:spPr>
          <a:xfrm>
            <a:off x="2991678" y="2802835"/>
            <a:ext cx="8362122" cy="3374128"/>
          </a:xfrm>
        </p:spPr>
        <p:txBody>
          <a:bodyPr/>
          <a:lstStyle/>
          <a:p>
            <a:r>
              <a:rPr lang="pl-PL" b="1" dirty="0"/>
              <a:t>Data powstania pierwowzoru</a:t>
            </a:r>
            <a:r>
              <a:rPr lang="pl-PL" dirty="0"/>
              <a:t>: 10.06.2020 r.</a:t>
            </a:r>
          </a:p>
          <a:p>
            <a:r>
              <a:rPr lang="pl-PL" b="1" dirty="0"/>
              <a:t>Data ostatniej aktualizacji</a:t>
            </a:r>
            <a:r>
              <a:rPr lang="pl-PL" dirty="0"/>
              <a:t>: </a:t>
            </a:r>
            <a:r>
              <a:rPr lang="pl-PL" dirty="0" smtClean="0"/>
              <a:t>24.07.2020 </a:t>
            </a:r>
            <a:r>
              <a:rPr lang="pl-PL" dirty="0"/>
              <a:t>r.</a:t>
            </a:r>
          </a:p>
          <a:p>
            <a:r>
              <a:rPr lang="pl-PL" b="1" dirty="0"/>
              <a:t>Bieżący numer wersji</a:t>
            </a:r>
            <a:r>
              <a:rPr lang="pl-PL" dirty="0"/>
              <a:t>: 2</a:t>
            </a:r>
          </a:p>
          <a:p>
            <a:r>
              <a:rPr lang="pl-PL" b="1" dirty="0"/>
              <a:t>Autor: </a:t>
            </a:r>
            <a:r>
              <a:rPr lang="pl-PL" dirty="0"/>
              <a:t>mł. bryg. Paweł Brunecki</a:t>
            </a:r>
          </a:p>
          <a:p>
            <a:endParaRPr lang="pl-PL" dirty="0"/>
          </a:p>
        </p:txBody>
      </p:sp>
    </p:spTree>
    <p:extLst>
      <p:ext uri="{BB962C8B-B14F-4D97-AF65-F5344CB8AC3E}">
        <p14:creationId xmlns:p14="http://schemas.microsoft.com/office/powerpoint/2010/main" val="3894912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68383" y="613955"/>
            <a:ext cx="10515600" cy="5547360"/>
          </a:xfrm>
        </p:spPr>
        <p:txBody>
          <a:bodyPr>
            <a:normAutofit fontScale="70000" lnSpcReduction="20000"/>
          </a:bodyPr>
          <a:lstStyle/>
          <a:p>
            <a:pPr marL="0" indent="0" algn="just">
              <a:lnSpc>
                <a:spcPct val="160000"/>
              </a:lnSpc>
              <a:buNone/>
            </a:pPr>
            <a:r>
              <a:rPr lang="pl-PL" dirty="0"/>
              <a:t>	</a:t>
            </a:r>
            <a:r>
              <a:rPr lang="pl-PL" sz="3200" i="1" dirty="0"/>
              <a:t>Niniejsza prezentacja, opracowana przez mł. bryg. mgr inż. Pawła Bruneckiego, powstała na podstawie skryptu do szkolenia z działań poszukiwawczo-ratowniczych realizowanych przez ksrg w zakresie podstawowym, autorstwa:</a:t>
            </a:r>
          </a:p>
          <a:p>
            <a:pPr marL="536575" indent="0" algn="just">
              <a:lnSpc>
                <a:spcPct val="160000"/>
              </a:lnSpc>
              <a:buNone/>
            </a:pPr>
            <a:r>
              <a:rPr lang="pl-PL" sz="3200" i="1" dirty="0"/>
              <a:t>mł. bryg. Mariusza </a:t>
            </a:r>
            <a:r>
              <a:rPr lang="pl-PL" sz="3200" i="1" dirty="0" err="1"/>
              <a:t>Chomoncika</a:t>
            </a:r>
            <a:r>
              <a:rPr lang="pl-PL" sz="3200" i="1" dirty="0"/>
              <a:t>,</a:t>
            </a:r>
          </a:p>
          <a:p>
            <a:pPr marL="536575" indent="0" algn="just">
              <a:lnSpc>
                <a:spcPct val="160000"/>
              </a:lnSpc>
              <a:buNone/>
            </a:pPr>
            <a:r>
              <a:rPr lang="pl-PL" sz="3200" i="1" dirty="0"/>
              <a:t>bryg. Piotra Gancarczyka,</a:t>
            </a:r>
          </a:p>
          <a:p>
            <a:pPr marL="536575" indent="0" algn="just">
              <a:lnSpc>
                <a:spcPct val="160000"/>
              </a:lnSpc>
              <a:buNone/>
            </a:pPr>
            <a:r>
              <a:rPr lang="pl-PL" sz="3200" i="1" dirty="0" err="1"/>
              <a:t>asp</a:t>
            </a:r>
            <a:r>
              <a:rPr lang="pl-PL" sz="3200" i="1" dirty="0"/>
              <a:t>. sztab. Krzysztofa Grucy,</a:t>
            </a:r>
          </a:p>
          <a:p>
            <a:pPr marL="536575" indent="0" algn="just">
              <a:lnSpc>
                <a:spcPct val="160000"/>
              </a:lnSpc>
              <a:buNone/>
            </a:pPr>
            <a:r>
              <a:rPr lang="pl-PL" sz="3200" i="1" dirty="0"/>
              <a:t>bryg. Roberta </a:t>
            </a:r>
            <a:r>
              <a:rPr lang="pl-PL" sz="3200" i="1" dirty="0" err="1"/>
              <a:t>Kłębczyka</a:t>
            </a:r>
            <a:r>
              <a:rPr lang="pl-PL" sz="3200" i="1" dirty="0"/>
              <a:t>,</a:t>
            </a:r>
          </a:p>
          <a:p>
            <a:pPr marL="536575" indent="0" algn="just">
              <a:lnSpc>
                <a:spcPct val="160000"/>
              </a:lnSpc>
              <a:buNone/>
            </a:pPr>
            <a:r>
              <a:rPr lang="pl-PL" sz="3200" i="1" dirty="0"/>
              <a:t>kpt. Adama Piętki.</a:t>
            </a:r>
          </a:p>
          <a:p>
            <a:pPr marL="0" indent="0" algn="just">
              <a:lnSpc>
                <a:spcPct val="160000"/>
              </a:lnSpc>
              <a:buNone/>
            </a:pPr>
            <a:r>
              <a:rPr lang="pl-PL" sz="3200" i="1" dirty="0"/>
              <a:t>	Prezentacja została zweryfikowana przez autorów skryptu i specjalistów z zakresu działań poszukiwawczo-ratowniczych.</a:t>
            </a:r>
          </a:p>
        </p:txBody>
      </p:sp>
    </p:spTree>
    <p:extLst>
      <p:ext uri="{BB962C8B-B14F-4D97-AF65-F5344CB8AC3E}">
        <p14:creationId xmlns:p14="http://schemas.microsoft.com/office/powerpoint/2010/main" val="32549910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ytuł 1"/>
          <p:cNvSpPr>
            <a:spLocks noGrp="1"/>
          </p:cNvSpPr>
          <p:nvPr>
            <p:ph type="title"/>
          </p:nvPr>
        </p:nvSpPr>
        <p:spPr>
          <a:xfrm>
            <a:off x="838200" y="904352"/>
            <a:ext cx="10515600" cy="5164852"/>
          </a:xfrm>
        </p:spPr>
        <p:txBody>
          <a:bodyPr>
            <a:noAutofit/>
          </a:bodyPr>
          <a:lstStyle/>
          <a:p>
            <a:pPr marL="715962">
              <a:lnSpc>
                <a:spcPct val="150000"/>
              </a:lnSpc>
            </a:pPr>
            <a:r>
              <a:rPr lang="pl-PL" b="1" dirty="0">
                <a:latin typeface="+mn-lt"/>
              </a:rPr>
              <a:t>Zabezpieczenie konstrukcji i instalacji.</a:t>
            </a:r>
          </a:p>
        </p:txBody>
      </p:sp>
      <p:sp>
        <p:nvSpPr>
          <p:cNvPr id="3" name="Tytuł 1"/>
          <p:cNvSpPr txBox="1">
            <a:spLocks/>
          </p:cNvSpPr>
          <p:nvPr/>
        </p:nvSpPr>
        <p:spPr>
          <a:xfrm>
            <a:off x="838200" y="365125"/>
            <a:ext cx="5045765" cy="1076049"/>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pl-PL" b="1" dirty="0"/>
              <a:t>Temat </a:t>
            </a:r>
            <a:r>
              <a:rPr lang="pl-PL" b="1" dirty="0" smtClean="0"/>
              <a:t>4.</a:t>
            </a:r>
            <a:endParaRPr lang="pl-PL" b="1" dirty="0"/>
          </a:p>
        </p:txBody>
      </p:sp>
    </p:spTree>
    <p:extLst>
      <p:ext uri="{BB962C8B-B14F-4D97-AF65-F5344CB8AC3E}">
        <p14:creationId xmlns:p14="http://schemas.microsoft.com/office/powerpoint/2010/main" val="21967894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b="1" dirty="0">
                <a:latin typeface="+mn-lt"/>
              </a:rPr>
              <a:t>Stabilizacja naruszonych konstrukcji</a:t>
            </a:r>
            <a:endParaRPr lang="pl-PL" sz="3600" dirty="0">
              <a:latin typeface="+mn-lt"/>
            </a:endParaRPr>
          </a:p>
        </p:txBody>
      </p:sp>
      <p:sp>
        <p:nvSpPr>
          <p:cNvPr id="3" name="Symbol zastępczy zawartości 2"/>
          <p:cNvSpPr>
            <a:spLocks noGrp="1"/>
          </p:cNvSpPr>
          <p:nvPr>
            <p:ph idx="1"/>
          </p:nvPr>
        </p:nvSpPr>
        <p:spPr>
          <a:xfrm>
            <a:off x="433249" y="1564367"/>
            <a:ext cx="11166566" cy="4549051"/>
          </a:xfrm>
        </p:spPr>
        <p:txBody>
          <a:bodyPr>
            <a:noAutofit/>
          </a:bodyPr>
          <a:lstStyle/>
          <a:p>
            <a:pPr marL="0" indent="0" algn="just">
              <a:buNone/>
            </a:pPr>
            <a:r>
              <a:rPr lang="pl-PL" b="1" dirty="0"/>
              <a:t>Stabilizacja</a:t>
            </a:r>
            <a:r>
              <a:rPr lang="pl-PL" dirty="0"/>
              <a:t> – jest zapewnieniem czasowego wsparcia uszkodzonych budynków, elementów konstrukcji, instalacji i urządzeń, przy wykorzystaniu gotowych systemów stabilizacji (ratowniczych, budowlanych) lub przygotowanych na miejscu systemów stabilizacji drewnianej, które zagwarantują:</a:t>
            </a:r>
          </a:p>
          <a:p>
            <a:pPr algn="just"/>
            <a:r>
              <a:rPr lang="pl-PL" dirty="0"/>
              <a:t>tymczasową stabilność struktur konstrukcji, budynków, instalacji, gruzu;</a:t>
            </a:r>
          </a:p>
          <a:p>
            <a:pPr algn="just"/>
            <a:r>
              <a:rPr lang="pl-PL" dirty="0"/>
              <a:t>wystarczającą ochronę przed wtórnym uszkodzeniem, umożliwiającą prowadzenie działań poszukiwawczo-ratowniczych ze zminimalizowaniem ryzyka;</a:t>
            </a:r>
          </a:p>
          <a:p>
            <a:pPr algn="just"/>
            <a:r>
              <a:rPr lang="pl-PL" dirty="0"/>
              <a:t>wsparcie dla powierzchni poziomych, pionowych i pochyłych.</a:t>
            </a:r>
          </a:p>
          <a:p>
            <a:pPr marL="0" indent="0">
              <a:buNone/>
            </a:pPr>
            <a:endParaRPr lang="pl-PL" dirty="0"/>
          </a:p>
        </p:txBody>
      </p:sp>
      <p:sp>
        <p:nvSpPr>
          <p:cNvPr id="4" name="pole tekstowe 3"/>
          <p:cNvSpPr txBox="1"/>
          <p:nvPr/>
        </p:nvSpPr>
        <p:spPr>
          <a:xfrm>
            <a:off x="9287691" y="6479179"/>
            <a:ext cx="2904309" cy="246221"/>
          </a:xfrm>
          <a:prstGeom prst="rect">
            <a:avLst/>
          </a:prstGeom>
          <a:noFill/>
        </p:spPr>
        <p:txBody>
          <a:bodyPr wrap="square" rtlCol="0">
            <a:spAutoFit/>
          </a:bodyPr>
          <a:lstStyle/>
          <a:p>
            <a:r>
              <a:rPr lang="pl-PL" sz="1000" dirty="0" smtClean="0"/>
              <a:t>Temat. </a:t>
            </a:r>
            <a:r>
              <a:rPr lang="pl-PL" sz="1000" dirty="0" smtClean="0"/>
              <a:t>4 </a:t>
            </a:r>
            <a:r>
              <a:rPr lang="pl-PL" sz="1000" dirty="0" smtClean="0"/>
              <a:t>Zabezpieczenie konstrukcji i instalacji</a:t>
            </a:r>
            <a:endParaRPr lang="pl-PL" sz="1000" dirty="0"/>
          </a:p>
        </p:txBody>
      </p:sp>
    </p:spTree>
    <p:extLst>
      <p:ext uri="{BB962C8B-B14F-4D97-AF65-F5344CB8AC3E}">
        <p14:creationId xmlns:p14="http://schemas.microsoft.com/office/powerpoint/2010/main" val="32244987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22910" y="1154430"/>
            <a:ext cx="5673090" cy="5022533"/>
          </a:xfrm>
        </p:spPr>
        <p:txBody>
          <a:bodyPr>
            <a:normAutofit/>
          </a:bodyPr>
          <a:lstStyle/>
          <a:p>
            <a:pPr marL="0" indent="0" algn="just">
              <a:buNone/>
            </a:pPr>
            <a:r>
              <a:rPr lang="pl-PL" dirty="0"/>
              <a:t>Podstawowym zadaniem podpory jest utrzymanie spójności wszystkich niestabilnych elementów struktury oraz </a:t>
            </a:r>
            <a:r>
              <a:rPr lang="pl-PL" sz="2600" dirty="0"/>
              <a:t>przekazanie</a:t>
            </a:r>
            <a:r>
              <a:rPr lang="pl-PL" dirty="0"/>
              <a:t> (przeniesienie) obciążenia na pozostałe części struktury budynku bądź podłoże. Zbieranie, przenoszenie oraz rozkładanie obciążeń przez poszczególne elementy podpory określić można </a:t>
            </a:r>
            <a:r>
              <a:rPr lang="pl-PL" b="1" dirty="0"/>
              <a:t>„zasadą podwójnego lejka”</a:t>
            </a:r>
            <a:r>
              <a:rPr lang="pl-PL" dirty="0"/>
              <a:t>.</a:t>
            </a:r>
          </a:p>
          <a:p>
            <a:pPr marL="0" indent="0">
              <a:buNone/>
            </a:pPr>
            <a:endParaRPr lang="pl-PL" dirty="0"/>
          </a:p>
        </p:txBody>
      </p:sp>
      <p:pic>
        <p:nvPicPr>
          <p:cNvPr id="4" name="Obraz 3" descr="C:\Users\Adam_Pietka\Pictures\Zasada 2 lejka.jpg"/>
          <p:cNvPicPr/>
          <p:nvPr/>
        </p:nvPicPr>
        <p:blipFill>
          <a:blip r:embed="rId3" cstate="print"/>
          <a:srcRect/>
          <a:stretch>
            <a:fillRect/>
          </a:stretch>
        </p:blipFill>
        <p:spPr bwMode="auto">
          <a:xfrm>
            <a:off x="6328092" y="1154430"/>
            <a:ext cx="5536248" cy="4046220"/>
          </a:xfrm>
          <a:prstGeom prst="rect">
            <a:avLst/>
          </a:prstGeom>
          <a:noFill/>
          <a:ln w="9525">
            <a:noFill/>
            <a:miter lim="800000"/>
            <a:headEnd/>
            <a:tailEnd/>
          </a:ln>
        </p:spPr>
      </p:pic>
      <p:sp>
        <p:nvSpPr>
          <p:cNvPr id="5" name="pole tekstowe 4"/>
          <p:cNvSpPr txBox="1"/>
          <p:nvPr/>
        </p:nvSpPr>
        <p:spPr>
          <a:xfrm>
            <a:off x="9287691" y="6479179"/>
            <a:ext cx="2904309" cy="246221"/>
          </a:xfrm>
          <a:prstGeom prst="rect">
            <a:avLst/>
          </a:prstGeom>
          <a:noFill/>
        </p:spPr>
        <p:txBody>
          <a:bodyPr wrap="square" rtlCol="0">
            <a:spAutoFit/>
          </a:bodyPr>
          <a:lstStyle/>
          <a:p>
            <a:r>
              <a:rPr lang="pl-PL" sz="1000" dirty="0" smtClean="0"/>
              <a:t>Temat. </a:t>
            </a:r>
            <a:r>
              <a:rPr lang="pl-PL" sz="1000" dirty="0" smtClean="0"/>
              <a:t>4 </a:t>
            </a:r>
            <a:r>
              <a:rPr lang="pl-PL" sz="1000" dirty="0" smtClean="0"/>
              <a:t>Zabezpieczenie konstrukcji i instalacji</a:t>
            </a:r>
            <a:endParaRPr lang="pl-PL" sz="1000" dirty="0"/>
          </a:p>
        </p:txBody>
      </p:sp>
    </p:spTree>
    <p:extLst>
      <p:ext uri="{BB962C8B-B14F-4D97-AF65-F5344CB8AC3E}">
        <p14:creationId xmlns:p14="http://schemas.microsoft.com/office/powerpoint/2010/main" val="36821863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772886" y="1316174"/>
            <a:ext cx="10515600" cy="4351338"/>
          </a:xfrm>
        </p:spPr>
        <p:txBody>
          <a:bodyPr>
            <a:normAutofit/>
          </a:bodyPr>
          <a:lstStyle/>
          <a:p>
            <a:pPr marL="0" indent="0" algn="ctr">
              <a:lnSpc>
                <a:spcPct val="150000"/>
              </a:lnSpc>
              <a:buNone/>
            </a:pPr>
            <a:r>
              <a:rPr lang="pl-PL" b="1" dirty="0">
                <a:solidFill>
                  <a:srgbClr val="FF0000"/>
                </a:solidFill>
              </a:rPr>
              <a:t>PAMIĘTAJ!</a:t>
            </a:r>
            <a:endParaRPr lang="pl-PL" dirty="0">
              <a:solidFill>
                <a:srgbClr val="FF0000"/>
              </a:solidFill>
            </a:endParaRPr>
          </a:p>
          <a:p>
            <a:pPr marL="0" indent="0" algn="ctr">
              <a:lnSpc>
                <a:spcPct val="150000"/>
              </a:lnSpc>
              <a:buNone/>
            </a:pPr>
            <a:r>
              <a:rPr lang="pl-PL" b="1" dirty="0">
                <a:solidFill>
                  <a:srgbClr val="FF0000"/>
                </a:solidFill>
              </a:rPr>
              <a:t>NIEWŁAŚCIWE PODPARCIE MOŻE DOPROWADZIĆ DO ZNISZCZENIA ZABEZPIECZANEGO ELEMENTU ORAZ STWARZA ZŁUDNE POCZUCIE BEZPIECZEŃSTWA RATOWNIKOM!</a:t>
            </a:r>
            <a:endParaRPr lang="pl-PL" dirty="0">
              <a:solidFill>
                <a:srgbClr val="FF0000"/>
              </a:solidFill>
            </a:endParaRPr>
          </a:p>
          <a:p>
            <a:pPr marL="0" indent="0" algn="ctr">
              <a:buNone/>
            </a:pPr>
            <a:endParaRPr lang="pl-PL" dirty="0">
              <a:solidFill>
                <a:srgbClr val="FF0000"/>
              </a:solidFill>
            </a:endParaRPr>
          </a:p>
        </p:txBody>
      </p:sp>
      <p:sp>
        <p:nvSpPr>
          <p:cNvPr id="4" name="pole tekstowe 3"/>
          <p:cNvSpPr txBox="1"/>
          <p:nvPr/>
        </p:nvSpPr>
        <p:spPr>
          <a:xfrm>
            <a:off x="9287691" y="6479179"/>
            <a:ext cx="2904309" cy="246221"/>
          </a:xfrm>
          <a:prstGeom prst="rect">
            <a:avLst/>
          </a:prstGeom>
          <a:noFill/>
        </p:spPr>
        <p:txBody>
          <a:bodyPr wrap="square" rtlCol="0">
            <a:spAutoFit/>
          </a:bodyPr>
          <a:lstStyle/>
          <a:p>
            <a:r>
              <a:rPr lang="pl-PL" sz="1000" dirty="0" smtClean="0"/>
              <a:t>Temat. </a:t>
            </a:r>
            <a:r>
              <a:rPr lang="pl-PL" sz="1000" dirty="0" smtClean="0"/>
              <a:t>4 </a:t>
            </a:r>
            <a:r>
              <a:rPr lang="pl-PL" sz="1000" dirty="0" smtClean="0"/>
              <a:t>Zabezpieczenie konstrukcji i instalacji</a:t>
            </a:r>
            <a:endParaRPr lang="pl-PL" sz="1000" dirty="0"/>
          </a:p>
        </p:txBody>
      </p:sp>
    </p:spTree>
    <p:extLst>
      <p:ext uri="{BB962C8B-B14F-4D97-AF65-F5344CB8AC3E}">
        <p14:creationId xmlns:p14="http://schemas.microsoft.com/office/powerpoint/2010/main" val="181466836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p:cNvSpPr>
            <a:spLocks noGrp="1"/>
          </p:cNvSpPr>
          <p:nvPr>
            <p:ph type="title"/>
          </p:nvPr>
        </p:nvSpPr>
        <p:spPr/>
        <p:txBody>
          <a:bodyPr>
            <a:normAutofit/>
          </a:bodyPr>
          <a:lstStyle/>
          <a:p>
            <a:r>
              <a:rPr lang="pl-PL" sz="3600" b="1" dirty="0">
                <a:latin typeface="+mn-lt"/>
              </a:rPr>
              <a:t>Podpory wykonywane w zakresie podstawowym</a:t>
            </a:r>
            <a:endParaRPr lang="pl-PL" sz="3600" dirty="0">
              <a:latin typeface="+mn-lt"/>
            </a:endParaRPr>
          </a:p>
        </p:txBody>
      </p:sp>
      <p:sp>
        <p:nvSpPr>
          <p:cNvPr id="3" name="Symbol zastępczy zawartości 2"/>
          <p:cNvSpPr>
            <a:spLocks noGrp="1"/>
          </p:cNvSpPr>
          <p:nvPr>
            <p:ph idx="1"/>
          </p:nvPr>
        </p:nvSpPr>
        <p:spPr>
          <a:xfrm>
            <a:off x="838200" y="2205990"/>
            <a:ext cx="10515600" cy="3110594"/>
          </a:xfrm>
        </p:spPr>
        <p:txBody>
          <a:bodyPr>
            <a:normAutofit lnSpcReduction="10000"/>
          </a:bodyPr>
          <a:lstStyle/>
          <a:p>
            <a:pPr marL="0" indent="0" algn="just">
              <a:lnSpc>
                <a:spcPct val="100000"/>
              </a:lnSpc>
              <a:buNone/>
            </a:pPr>
            <a:r>
              <a:rPr lang="pl-PL" dirty="0"/>
              <a:t>Biorąc pod uwagę sprzęt jakim dysponujemy w zakresie podstawowym, możemy wykonać następujące rodzaje podpór pionowych:</a:t>
            </a:r>
          </a:p>
          <a:p>
            <a:pPr>
              <a:lnSpc>
                <a:spcPct val="100000"/>
              </a:lnSpc>
            </a:pPr>
            <a:r>
              <a:rPr lang="pl-PL" dirty="0"/>
              <a:t>podpora typu „T”;</a:t>
            </a:r>
          </a:p>
          <a:p>
            <a:pPr>
              <a:lnSpc>
                <a:spcPct val="100000"/>
              </a:lnSpc>
            </a:pPr>
            <a:r>
              <a:rPr lang="pl-PL" dirty="0"/>
              <a:t>podpora zabezpieczająca otwory okienne i drzwiowe;</a:t>
            </a:r>
          </a:p>
          <a:p>
            <a:pPr>
              <a:lnSpc>
                <a:spcPct val="100000"/>
              </a:lnSpc>
            </a:pPr>
            <a:r>
              <a:rPr lang="pl-PL" dirty="0"/>
              <a:t>podpora typu </a:t>
            </a:r>
            <a:r>
              <a:rPr lang="pl-PL" dirty="0" err="1"/>
              <a:t>bezgwoździowego</a:t>
            </a:r>
            <a:r>
              <a:rPr lang="pl-PL" dirty="0"/>
              <a:t>.</a:t>
            </a:r>
          </a:p>
          <a:p>
            <a:pPr marL="0" indent="0">
              <a:buNone/>
            </a:pPr>
            <a:r>
              <a:rPr lang="pl-PL" b="1" dirty="0"/>
              <a:t> </a:t>
            </a:r>
            <a:endParaRPr lang="pl-PL" dirty="0"/>
          </a:p>
        </p:txBody>
      </p:sp>
      <p:sp>
        <p:nvSpPr>
          <p:cNvPr id="4" name="pole tekstowe 3"/>
          <p:cNvSpPr txBox="1"/>
          <p:nvPr/>
        </p:nvSpPr>
        <p:spPr>
          <a:xfrm>
            <a:off x="9287691" y="6479179"/>
            <a:ext cx="2904309" cy="246221"/>
          </a:xfrm>
          <a:prstGeom prst="rect">
            <a:avLst/>
          </a:prstGeom>
          <a:noFill/>
        </p:spPr>
        <p:txBody>
          <a:bodyPr wrap="square" rtlCol="0">
            <a:spAutoFit/>
          </a:bodyPr>
          <a:lstStyle/>
          <a:p>
            <a:r>
              <a:rPr lang="pl-PL" sz="1000" dirty="0" smtClean="0"/>
              <a:t>Temat. </a:t>
            </a:r>
            <a:r>
              <a:rPr lang="pl-PL" sz="1000" dirty="0" smtClean="0"/>
              <a:t>4 </a:t>
            </a:r>
            <a:r>
              <a:rPr lang="pl-PL" sz="1000" dirty="0" smtClean="0"/>
              <a:t>Zabezpieczenie konstrukcji i instalacji</a:t>
            </a:r>
            <a:endParaRPr lang="pl-PL" sz="1000" dirty="0"/>
          </a:p>
        </p:txBody>
      </p:sp>
    </p:spTree>
    <p:extLst>
      <p:ext uri="{BB962C8B-B14F-4D97-AF65-F5344CB8AC3E}">
        <p14:creationId xmlns:p14="http://schemas.microsoft.com/office/powerpoint/2010/main" val="25028001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426720" y="534035"/>
            <a:ext cx="5669280" cy="5672455"/>
          </a:xfrm>
        </p:spPr>
        <p:txBody>
          <a:bodyPr>
            <a:normAutofit/>
          </a:bodyPr>
          <a:lstStyle/>
          <a:p>
            <a:pPr>
              <a:lnSpc>
                <a:spcPct val="150000"/>
              </a:lnSpc>
            </a:pPr>
            <a:r>
              <a:rPr lang="pl-PL" b="1" dirty="0"/>
              <a:t>Podpora typu „T”</a:t>
            </a:r>
            <a:r>
              <a:rPr lang="pl-PL" dirty="0"/>
              <a:t> –</a:t>
            </a:r>
            <a:r>
              <a:rPr lang="pl-PL" b="1" dirty="0"/>
              <a:t> </a:t>
            </a:r>
            <a:r>
              <a:rPr lang="pl-PL" dirty="0"/>
              <a:t>ze względu na małą ilość materiału oraz szybkość konstruowania, stosowana jest do szybkiego zabezpieczania działań. </a:t>
            </a:r>
            <a:br>
              <a:rPr lang="pl-PL" dirty="0"/>
            </a:br>
            <a:r>
              <a:rPr lang="pl-PL" dirty="0"/>
              <a:t>W zakresie podstawowym, ma być wykonana w systemie podpór gotowych (ratowniczych lub budowlanych).</a:t>
            </a:r>
          </a:p>
          <a:p>
            <a:endParaRPr lang="pl-PL" dirty="0"/>
          </a:p>
        </p:txBody>
      </p:sp>
      <p:grpSp>
        <p:nvGrpSpPr>
          <p:cNvPr id="4" name="Grupa 3"/>
          <p:cNvGrpSpPr>
            <a:grpSpLocks/>
          </p:cNvGrpSpPr>
          <p:nvPr/>
        </p:nvGrpSpPr>
        <p:grpSpPr>
          <a:xfrm>
            <a:off x="6096000" y="788670"/>
            <a:ext cx="5951219" cy="5692140"/>
            <a:chOff x="0" y="0"/>
            <a:chExt cx="3629025" cy="3457575"/>
          </a:xfrm>
        </p:grpSpPr>
        <p:pic>
          <p:nvPicPr>
            <p:cNvPr id="5" name="Obraz 4" descr="C:\Users\OS-PSP-02-KK\Documents\Moje dokumenty Krzysiek\Katastrofy Budowlane\nisko posz rat_2016\Zdjęcia Nisko 2016\Nisko 2016 048.jpg"/>
            <p:cNvPicPr>
              <a:picLocks noChangeAspect="1"/>
            </p:cNvPicPr>
            <p:nvPr/>
          </p:nvPicPr>
          <p:blipFill>
            <a:blip r:embed="rId2" cstate="print"/>
            <a:srcRect t="27884" b="14423"/>
            <a:stretch>
              <a:fillRect/>
            </a:stretch>
          </p:blipFill>
          <p:spPr bwMode="auto">
            <a:xfrm rot="5400000">
              <a:off x="1181100" y="1009650"/>
              <a:ext cx="3448050" cy="1447800"/>
            </a:xfrm>
            <a:prstGeom prst="rect">
              <a:avLst/>
            </a:prstGeom>
            <a:noFill/>
          </p:spPr>
        </p:pic>
        <p:pic>
          <p:nvPicPr>
            <p:cNvPr id="6" name="Obraz 5"/>
            <p:cNvPicPr/>
            <p:nvPr/>
          </p:nvPicPr>
          <p:blipFill>
            <a:blip r:embed="rId3">
              <a:extLst>
                <a:ext uri="{28A0092B-C50C-407E-A947-70E740481C1C}">
                  <a14:useLocalDpi xmlns:a14="http://schemas.microsoft.com/office/drawing/2010/main" val="0"/>
                </a:ext>
              </a:extLst>
            </a:blip>
            <a:stretch>
              <a:fillRect/>
            </a:stretch>
          </p:blipFill>
          <p:spPr bwMode="auto">
            <a:xfrm>
              <a:off x="0" y="0"/>
              <a:ext cx="1933575" cy="3448050"/>
            </a:xfrm>
            <a:prstGeom prst="rect">
              <a:avLst/>
            </a:prstGeom>
            <a:noFill/>
          </p:spPr>
        </p:pic>
      </p:grpSp>
      <p:sp>
        <p:nvSpPr>
          <p:cNvPr id="7" name="pole tekstowe 6"/>
          <p:cNvSpPr txBox="1"/>
          <p:nvPr/>
        </p:nvSpPr>
        <p:spPr>
          <a:xfrm>
            <a:off x="9287691" y="6479179"/>
            <a:ext cx="2904309" cy="246221"/>
          </a:xfrm>
          <a:prstGeom prst="rect">
            <a:avLst/>
          </a:prstGeom>
          <a:noFill/>
        </p:spPr>
        <p:txBody>
          <a:bodyPr wrap="square" rtlCol="0">
            <a:spAutoFit/>
          </a:bodyPr>
          <a:lstStyle/>
          <a:p>
            <a:r>
              <a:rPr lang="pl-PL" sz="1000" dirty="0" smtClean="0"/>
              <a:t>Temat. </a:t>
            </a:r>
            <a:r>
              <a:rPr lang="pl-PL" sz="1000" dirty="0" smtClean="0"/>
              <a:t>4 </a:t>
            </a:r>
            <a:r>
              <a:rPr lang="pl-PL" sz="1000" dirty="0" smtClean="0"/>
              <a:t>Zabezpieczenie konstrukcji i instalacji</a:t>
            </a:r>
            <a:endParaRPr lang="pl-PL" sz="1000" dirty="0"/>
          </a:p>
        </p:txBody>
      </p:sp>
    </p:spTree>
    <p:extLst>
      <p:ext uri="{BB962C8B-B14F-4D97-AF65-F5344CB8AC3E}">
        <p14:creationId xmlns:p14="http://schemas.microsoft.com/office/powerpoint/2010/main" val="354249765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ymbol zastępczy zawartości 2"/>
          <p:cNvSpPr>
            <a:spLocks noGrp="1"/>
          </p:cNvSpPr>
          <p:nvPr>
            <p:ph idx="1"/>
          </p:nvPr>
        </p:nvSpPr>
        <p:spPr>
          <a:xfrm>
            <a:off x="655320" y="756103"/>
            <a:ext cx="10515600" cy="4612731"/>
          </a:xfrm>
        </p:spPr>
        <p:txBody>
          <a:bodyPr>
            <a:normAutofit/>
          </a:bodyPr>
          <a:lstStyle/>
          <a:p>
            <a:pPr marL="0" indent="0">
              <a:lnSpc>
                <a:spcPct val="100000"/>
              </a:lnSpc>
              <a:buNone/>
            </a:pPr>
            <a:r>
              <a:rPr lang="pl-PL" u="sng" dirty="0"/>
              <a:t>Ograniczenia</a:t>
            </a:r>
            <a:r>
              <a:rPr lang="pl-PL" dirty="0"/>
              <a:t> dla podpory pionowej typu „T” to:</a:t>
            </a:r>
          </a:p>
          <a:p>
            <a:pPr marL="0" indent="0">
              <a:lnSpc>
                <a:spcPct val="100000"/>
              </a:lnSpc>
              <a:buNone/>
            </a:pPr>
            <a:endParaRPr lang="pl-PL" u="sng" dirty="0"/>
          </a:p>
          <a:p>
            <a:pPr lvl="0" algn="just">
              <a:lnSpc>
                <a:spcPct val="100000"/>
              </a:lnSpc>
            </a:pPr>
            <a:r>
              <a:rPr lang="pl-PL" dirty="0"/>
              <a:t>podciąg oraz podwalina w zakresie 60 – 90 cm;</a:t>
            </a:r>
          </a:p>
          <a:p>
            <a:pPr lvl="0" algn="just">
              <a:lnSpc>
                <a:spcPct val="100000"/>
              </a:lnSpc>
            </a:pPr>
            <a:r>
              <a:rPr lang="pl-PL" dirty="0"/>
              <a:t>maksymalna wysokość słupa dla systemu podpór gotowych uzależniona będzie od rodzaju użytego systemu;</a:t>
            </a:r>
          </a:p>
          <a:p>
            <a:pPr lvl="0" algn="just">
              <a:lnSpc>
                <a:spcPct val="100000"/>
              </a:lnSpc>
            </a:pPr>
            <a:r>
              <a:rPr lang="pl-PL" dirty="0"/>
              <a:t>bezpieczne obciążenie robocze podpory uzależnione będzie od rodzaju, długości słupa oraz liczby przedłużek;</a:t>
            </a:r>
          </a:p>
          <a:p>
            <a:pPr lvl="0" algn="just">
              <a:lnSpc>
                <a:spcPct val="100000"/>
              </a:lnSpc>
            </a:pPr>
            <a:r>
              <a:rPr lang="pl-PL" dirty="0"/>
              <a:t>maksymalne dopuszczalne nachylenie stabilizowanego elementu wynosi 3°.</a:t>
            </a:r>
          </a:p>
        </p:txBody>
      </p:sp>
      <p:sp>
        <p:nvSpPr>
          <p:cNvPr id="4" name="pole tekstowe 3"/>
          <p:cNvSpPr txBox="1"/>
          <p:nvPr/>
        </p:nvSpPr>
        <p:spPr>
          <a:xfrm>
            <a:off x="9287691" y="6479179"/>
            <a:ext cx="2904309" cy="246221"/>
          </a:xfrm>
          <a:prstGeom prst="rect">
            <a:avLst/>
          </a:prstGeom>
          <a:noFill/>
        </p:spPr>
        <p:txBody>
          <a:bodyPr wrap="square" rtlCol="0">
            <a:spAutoFit/>
          </a:bodyPr>
          <a:lstStyle/>
          <a:p>
            <a:r>
              <a:rPr lang="pl-PL" sz="1000" dirty="0" smtClean="0"/>
              <a:t>Temat. </a:t>
            </a:r>
            <a:r>
              <a:rPr lang="pl-PL" sz="1000" dirty="0" smtClean="0"/>
              <a:t>4 </a:t>
            </a:r>
            <a:r>
              <a:rPr lang="pl-PL" sz="1000" dirty="0" smtClean="0"/>
              <a:t>Zabezpieczenie konstrukcji i instalacji</a:t>
            </a:r>
            <a:endParaRPr lang="pl-PL" sz="1000" dirty="0"/>
          </a:p>
        </p:txBody>
      </p:sp>
    </p:spTree>
    <p:extLst>
      <p:ext uri="{BB962C8B-B14F-4D97-AF65-F5344CB8AC3E}">
        <p14:creationId xmlns:p14="http://schemas.microsoft.com/office/powerpoint/2010/main" val="494807936"/>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2712</TotalTime>
  <Words>1026</Words>
  <Application>Microsoft Office PowerPoint</Application>
  <PresentationFormat>Niestandardowy</PresentationFormat>
  <Paragraphs>94</Paragraphs>
  <Slides>15</Slides>
  <Notes>8</Notes>
  <HiddenSlides>0</HiddenSlides>
  <MMClips>0</MMClips>
  <ScaleCrop>false</ScaleCrop>
  <HeadingPairs>
    <vt:vector size="4" baseType="variant">
      <vt:variant>
        <vt:lpstr>Motyw</vt:lpstr>
      </vt:variant>
      <vt:variant>
        <vt:i4>1</vt:i4>
      </vt:variant>
      <vt:variant>
        <vt:lpstr>Tytuły slajdów</vt:lpstr>
      </vt:variant>
      <vt:variant>
        <vt:i4>15</vt:i4>
      </vt:variant>
    </vt:vector>
  </HeadingPairs>
  <TitlesOfParts>
    <vt:vector size="16" baseType="lpstr">
      <vt:lpstr>Motyw pakietu Office</vt:lpstr>
      <vt:lpstr>Szkolenie z działań  poszukiwawczo-ratowniczych realizowanych przez ksrg  w zakresie podstawowym</vt:lpstr>
      <vt:lpstr>Prezentacja programu PowerPoint</vt:lpstr>
      <vt:lpstr>Zabezpieczenie konstrukcji i instalacji.</vt:lpstr>
      <vt:lpstr>Stabilizacja naruszonych konstrukcji</vt:lpstr>
      <vt:lpstr>Prezentacja programu PowerPoint</vt:lpstr>
      <vt:lpstr>Prezentacja programu PowerPoint</vt:lpstr>
      <vt:lpstr>Podpory wykonywane w zakresie podstawowym</vt:lpstr>
      <vt:lpstr>Prezentacja programu PowerPoint</vt:lpstr>
      <vt:lpstr>Prezentacja programu PowerPoint</vt:lpstr>
      <vt:lpstr>Prezentacja programu PowerPoint</vt:lpstr>
      <vt:lpstr>Podpora zabezpieczająca otwory okienne i drzwiowe c.d.</vt:lpstr>
      <vt:lpstr>Prezentacja programu PowerPoint</vt:lpstr>
      <vt:lpstr>Prezentacja programu PowerPoint</vt:lpstr>
      <vt:lpstr>Prezentacja programu PowerPoint</vt:lpstr>
      <vt:lpstr>Metryka prezentacji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Szkolenie z ratownictwa wysokościowego realizowanego przez ksrg w zakresie podstawowym</dc:title>
  <dc:creator>Brunecki Paweł</dc:creator>
  <cp:lastModifiedBy>Stajszczak Magdalena</cp:lastModifiedBy>
  <cp:revision>226</cp:revision>
  <dcterms:created xsi:type="dcterms:W3CDTF">2019-05-07T09:56:03Z</dcterms:created>
  <dcterms:modified xsi:type="dcterms:W3CDTF">2020-07-24T14:48:53Z</dcterms:modified>
</cp:coreProperties>
</file>