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1"/>
  </p:sldMasterIdLst>
  <p:notesMasterIdLst>
    <p:notesMasterId r:id="rId29"/>
  </p:notesMasterIdLst>
  <p:sldIdLst>
    <p:sldId id="335" r:id="rId2"/>
    <p:sldId id="401" r:id="rId3"/>
    <p:sldId id="472" r:id="rId4"/>
    <p:sldId id="471" r:id="rId5"/>
    <p:sldId id="404" r:id="rId6"/>
    <p:sldId id="467" r:id="rId7"/>
    <p:sldId id="475" r:id="rId8"/>
    <p:sldId id="308" r:id="rId9"/>
    <p:sldId id="434" r:id="rId10"/>
    <p:sldId id="474" r:id="rId11"/>
    <p:sldId id="466" r:id="rId12"/>
    <p:sldId id="473" r:id="rId13"/>
    <p:sldId id="457" r:id="rId14"/>
    <p:sldId id="463" r:id="rId15"/>
    <p:sldId id="429" r:id="rId16"/>
    <p:sldId id="476" r:id="rId17"/>
    <p:sldId id="458" r:id="rId18"/>
    <p:sldId id="435" r:id="rId19"/>
    <p:sldId id="436" r:id="rId20"/>
    <p:sldId id="450" r:id="rId21"/>
    <p:sldId id="437" r:id="rId22"/>
    <p:sldId id="420" r:id="rId23"/>
    <p:sldId id="438" r:id="rId24"/>
    <p:sldId id="439" r:id="rId25"/>
    <p:sldId id="440" r:id="rId26"/>
    <p:sldId id="441" r:id="rId27"/>
    <p:sldId id="332" r:id="rId28"/>
  </p:sldIdLst>
  <p:sldSz cx="10691813" cy="7559675"/>
  <p:notesSz cx="6797675" cy="9926638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0E4"/>
    <a:srgbClr val="554B97"/>
    <a:srgbClr val="FA8606"/>
    <a:srgbClr val="8B12B6"/>
    <a:srgbClr val="002073"/>
    <a:srgbClr val="007033"/>
    <a:srgbClr val="3C3CB6"/>
    <a:srgbClr val="009242"/>
    <a:srgbClr val="93C67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8" autoAdjust="0"/>
    <p:restoredTop sz="86405" autoAdjust="0"/>
  </p:normalViewPr>
  <p:slideViewPr>
    <p:cSldViewPr>
      <p:cViewPr varScale="1">
        <p:scale>
          <a:sx n="65" d="100"/>
          <a:sy n="65" d="100"/>
        </p:scale>
        <p:origin x="264" y="38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2BD582C5-ACA9-CC8D-C41D-073980717C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D93768C-B02D-7F18-9C81-BB43B658072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9" y="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72EB538-6020-4ED0-A450-9F2F49113206}" type="datetimeFigureOut">
              <a:rPr lang="pl-PL"/>
              <a:pPr>
                <a:defRPr/>
              </a:pPr>
              <a:t>2024-12-13</a:t>
            </a:fld>
            <a:endParaRPr lang="pl-PL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4FFC6629-C316-4010-5541-56707C89A5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033463" y="1243013"/>
            <a:ext cx="4730750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D0ACA120-1CF5-761A-4E21-402E84E044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1" y="4776790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C0CF1FA-2B93-9410-D13E-2E54130A4D0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5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E5D39FE-5CE1-5B3A-B556-F64301F07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9" y="9428165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B0F54BB-6727-475F-9FD5-ED33A44F281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10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356190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11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6664430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12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1005911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13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326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14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993257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675593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2824481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17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126712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18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58183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19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18616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2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6123916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20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3960084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21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9940256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22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4710852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23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629078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24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7986165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25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0999731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26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3308357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/>
              <a:pPr/>
              <a:t>27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46188" y="1143000"/>
            <a:ext cx="43656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3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4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354073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88344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177668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46188" y="1143000"/>
            <a:ext cx="43656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7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695990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8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9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620144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730D38-E5A9-7471-3D54-D6038BF6D7C7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7D55CA3-7F74-5CB7-CE0D-4EE6B5B4DDBB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006C04D2-107A-BCE9-C207-DB50E5B4CC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32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970A86B6-99C4-5470-920D-CE74DB0595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977419B7-7FF6-E590-F5D9-3364AF12E5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AB949CE0-C342-20F2-6EE5-F75136DEBB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C00CCD4E-465C-9EC5-39E6-478597F131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B460CF82-7A62-361F-0E2F-3A88B69147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E59F1ED2-80D3-A4AB-30CC-717E9020540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6E19FAB3-F003-8736-E7CD-E490AA03D7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8A6B2964-CF72-417C-92A5-962D14C2EA66}" type="datetime1">
              <a:rPr lang="pl-PL"/>
              <a:pPr>
                <a:defRPr/>
              </a:pPr>
              <a:t>2024-12-13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7594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6E2C80A2-9629-695F-723F-E8BE4BCD0B54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A8C071A-B719-ECA3-A9BC-3D1C1DFCAD4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5BE31E0A-2CB3-78E2-8774-31A64E5F053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FC1BAB0-3474-D04B-02ED-E2A0408D42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AACD4-1935-4594-B09B-D604099FBDC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97904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EE699A-F706-7E17-10A2-58E398FBC02C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8DD9EDF-CB7F-FF5C-25AA-FC99C843CAB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AB7ECF7-5F2A-8E43-E254-7C13376942FB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7" name="Symbol zastępczy obrazu 6"/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C2649F0-26E5-6853-C3EE-9A371F7CA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DC56F-5EC6-4779-B8AE-9F497CE56919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0698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E3E37C2E-F500-C5C4-5C95-EF85C157471A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1F0E33A-13B1-E7B3-25B6-AB01A5D4489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0BE43D26-630A-3E41-1D96-9E719EE2F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42D27-7C08-42B2-A660-8D480D28AFF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00552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F226233A-7F78-0743-7F6B-B3BF691AC1C8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9B2FFA07-704C-E982-2705-4DF055D156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E51C2-DA85-4B3F-89E1-1C82D2A3FFF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86660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A82A406C-573A-C610-465C-38169DCFDD13}"/>
              </a:ext>
            </a:extLst>
          </p:cNvPr>
          <p:cNvSpPr/>
          <p:nvPr userDrawn="1"/>
        </p:nvSpPr>
        <p:spPr>
          <a:xfrm>
            <a:off x="2465388" y="4500563"/>
            <a:ext cx="8226425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 descr="Obraz zawierający tekst&#10;&#10;Opis wygenerowany automatycznie">
            <a:extLst>
              <a:ext uri="{FF2B5EF4-FFF2-40B4-BE49-F238E27FC236}">
                <a16:creationId xmlns:a16="http://schemas.microsoft.com/office/drawing/2014/main" id="{315CB2AE-2B66-AE8F-4815-9EC616DE0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E477DB40-0FEF-3C81-9CEF-5187356751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1B726731-63E0-A81F-D896-1E09C1C413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>
            <a:extLst>
              <a:ext uri="{FF2B5EF4-FFF2-40B4-BE49-F238E27FC236}">
                <a16:creationId xmlns:a16="http://schemas.microsoft.com/office/drawing/2014/main" id="{8FA6312E-1CC0-9BB3-1E4F-677250C76D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ymbol zastępczy obrazu 10"/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816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8739F1ED-ECE2-D191-9258-C6FE98463726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065CE1F-0983-5DCC-E24D-77F25B68CC5A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C4BDA65C-130D-0D60-CF03-1DADB1F0B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4C85B052-953A-9BCB-8B58-F809AA5DB1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3FAD5608-FF65-DC91-879D-4866ECDF02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3CDD25EB-514E-A9AE-C292-DE1F55ED1D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E6F0C523-F2B3-52D1-F411-90D4B466AF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CF400E4D-E34F-EE58-FAED-971EECF222B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F5419653-40A8-3651-FE69-AC65DB32BB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0A5C0BFC-F57E-4854-AD2F-52CCD1599EE5}" type="datetime1">
              <a:rPr lang="pl-PL"/>
              <a:pPr>
                <a:defRPr/>
              </a:pPr>
              <a:t>2024-12-13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23699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ADEB7DBC-94F2-0B41-A20A-11275D7FD93D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EB7AEFB-0090-A071-EA2C-6B65F0A7E1FF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3666C197-55EB-9ABC-30A1-81A835AC5E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9613"/>
            <a:ext cx="3959225" cy="720725"/>
          </a:xfrm>
          <a:prstGeom prst="rect">
            <a:avLst/>
          </a:prstGeom>
          <a:solidFill>
            <a:srgbClr val="3E3EBC">
              <a:alpha val="9215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73A4532A-5772-D0F1-6DD1-06F2078E50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CAF41E-C15B-4EDF-03E1-31DFB856AB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1FEFF701-4926-852F-FB23-8B77605F636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5C330585-DA52-62F3-83DA-7064684051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0EA20B0F-6411-9B54-FCC1-98C13C4F5CC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69F8F5F6-916A-CA74-60C9-68A751F538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C8C6158B-5D62-A78C-494D-A14A365A766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7682056-F133-D32D-D76E-BD0C221E84B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5EEE5BB7-EB35-B5F6-63F3-451BEC71E23A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CBD4D9A4-4773-AE82-C0E5-D2E8AA804A0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05566B2F-329C-CECA-0F9E-06A9CF7D3FE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B94E0A31-970C-D0B2-2865-59DD3EA035E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0B1D8062-2078-F5AF-4E1A-E6807AEC95A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BC55E75C-C8D9-E700-7CE7-4BA5FC84FDE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Obraz 26">
            <a:extLst>
              <a:ext uri="{FF2B5EF4-FFF2-40B4-BE49-F238E27FC236}">
                <a16:creationId xmlns:a16="http://schemas.microsoft.com/office/drawing/2014/main" id="{1D4F2F74-8710-11CB-383A-EBE0EF7FCB9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B0923844-C53D-0DEE-3A07-AE42B9740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30955AA-06E6-4C04-A951-CDEFB0C61620}" type="datetime1">
              <a:rPr lang="pl-PL"/>
              <a:pPr>
                <a:defRPr/>
              </a:pPr>
              <a:t>2024-12-13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16081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7711244B-4F40-0B97-CE65-6790B8B5D82E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3BE7D14-95B9-BF15-DB72-D2BA92C040B2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E7D8ACD8-BAF2-5C2D-E943-269919EC7F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6377412B-EB3E-069B-D451-02D9406485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29BDBD-3525-175E-0E51-F677A1CAC9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C1808DC0-571A-1069-664E-C9683FEBD96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8442D7DB-1DC0-791B-2CB9-5021F525147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366017A6-4D80-DF11-23AC-7FA4C3561E8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1AEDEC54-1976-47B1-00C7-7F3FD3F2836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50A51F08-0EEB-0B47-E6BD-854E76E48AD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F1A7A94-0449-EAFA-A83B-A007548AB81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F348E6CD-5191-DC34-655B-5074431ABAB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360C72B7-5169-5E45-0100-440E68B795A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1C4A0A19-673D-145F-6DFC-40B600258BF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A877BC93-4E60-144A-78AD-D6F9D9D4B5E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4F4873E9-C79E-B261-04BE-CA28065C46E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FE70FD2E-EA85-554B-1232-3BC065FB7D6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EF9AE2F3-97CD-D842-8A32-447D365C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FCADBE59-3A8D-4B60-B132-C38BCB58B296}" type="datetime1">
              <a:rPr lang="pl-PL"/>
              <a:pPr>
                <a:defRPr/>
              </a:pPr>
              <a:t>2024-12-13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240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38F80E62-F779-E75A-3EDA-9B9408D9FE1E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2DC8FB52-1049-0B90-AC4A-4E1E63F93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9F58DD2E-7804-923E-46BD-CF87938385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49A5FB3C-3E55-982C-261C-5D59E85CD2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 descr="Obraz zawierający tekst&#10;&#10;Opis wygenerowany automatycznie">
            <a:extLst>
              <a:ext uri="{FF2B5EF4-FFF2-40B4-BE49-F238E27FC236}">
                <a16:creationId xmlns:a16="http://schemas.microsoft.com/office/drawing/2014/main" id="{5EFDB916-5D59-5F95-71B4-A6775E636F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0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EA56248-3DCF-5D60-E274-18657B84ED3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B22F03D3-40A2-4AD9-B377-A57BF4766CB0}" type="datetime1">
              <a:rPr lang="pl-PL"/>
              <a:pPr>
                <a:defRPr/>
              </a:pPr>
              <a:t>2024-12-13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92253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422F9659-3B01-4348-6479-4947BD64F93C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7983F097-BEE9-5A41-A0DB-7F02C85990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49DC1EF5-CF40-A829-92AF-216354CA4B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CA88542B-6973-162C-5C1D-2D1AC1145A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FA50DA2-8251-5626-1298-E9495E7D081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F55F772-CAF8-4F5B-A4F7-962CF19BD0E5}" type="datetime1">
              <a:rPr lang="pl-PL"/>
              <a:pPr>
                <a:defRPr/>
              </a:pPr>
              <a:t>2024-12-13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670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7C8AB4D1-D460-526B-486B-2EBD71191A67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6101D7CB-EEA7-3455-0F03-6165F8CD9F28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DA6FE23-B704-FEAB-5BE1-8CC21435C722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051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B13A8E0C-031B-8985-8EF3-DB846745240A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A6A260E-A839-124D-B089-35E13250A7DA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52803FC-5BFA-9B59-D454-AB3015658CD9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 dirty="0"/>
              <a:t>Kliknij ikonę, aby dodać obraz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63324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B256C58C-0B91-7112-00B5-45BA5613D379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7" name="Symbol zastępczy numeru slajdu 4">
            <a:extLst>
              <a:ext uri="{FF2B5EF4-FFF2-40B4-BE49-F238E27FC236}">
                <a16:creationId xmlns:a16="http://schemas.microsoft.com/office/drawing/2014/main" id="{ED18D69B-C12C-D036-BE07-68C1F325B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BE7B-80CB-4926-B646-E23E8BCBFE2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040040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F838251-A90A-E97D-BC8F-B58CBB8A8B9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025525" y="900113"/>
            <a:ext cx="86407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  <a:endParaRPr lang="en-US" altLang="pl-PL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689E6D8-A678-E7D5-D127-C805F2C575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025525" y="1979613"/>
            <a:ext cx="8640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  <a:endParaRPr lang="en-US" alt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216D459C-06A4-70A3-97CA-25CE224F0982}"/>
              </a:ext>
            </a:extLst>
          </p:cNvPr>
          <p:cNvSpPr/>
          <p:nvPr userDrawn="1"/>
        </p:nvSpPr>
        <p:spPr>
          <a:xfrm>
            <a:off x="1025525" y="0"/>
            <a:ext cx="1081088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8427F517-131B-CB47-FB7B-08410CF6CFF6}"/>
              </a:ext>
            </a:extLst>
          </p:cNvPr>
          <p:cNvSpPr/>
          <p:nvPr userDrawn="1"/>
        </p:nvSpPr>
        <p:spPr>
          <a:xfrm>
            <a:off x="2106613" y="0"/>
            <a:ext cx="7559675" cy="179388"/>
          </a:xfrm>
          <a:prstGeom prst="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BAE3DA0-9E47-9E1A-3A63-2F550208A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925"/>
            <a:ext cx="1079500" cy="179388"/>
          </a:xfrm>
          <a:prstGeom prst="rect">
            <a:avLst/>
          </a:prstGeom>
          <a:noFill/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tx2"/>
                </a:solidFill>
                <a:latin typeface="Open Sans" panose="020B0606030504020204" pitchFamily="34" charset="0"/>
              </a:defRPr>
            </a:lvl1pPr>
          </a:lstStyle>
          <a:p>
            <a:pPr>
              <a:defRPr/>
            </a:pPr>
            <a:fld id="{B6149208-B9E7-43D3-8F68-4BAE28D468F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61DCC141-D514-6954-7992-D59F5F8620D3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rgbClr val="93C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51" r:id="rId1"/>
    <p:sldLayoutId id="2147486752" r:id="rId2"/>
    <p:sldLayoutId id="2147486753" r:id="rId3"/>
    <p:sldLayoutId id="2147486754" r:id="rId4"/>
    <p:sldLayoutId id="2147486755" r:id="rId5"/>
    <p:sldLayoutId id="2147486756" r:id="rId6"/>
    <p:sldLayoutId id="2147486757" r:id="rId7"/>
    <p:sldLayoutId id="2147486758" r:id="rId8"/>
    <p:sldLayoutId id="2147486759" r:id="rId9"/>
    <p:sldLayoutId id="2147486760" r:id="rId10"/>
    <p:sldLayoutId id="2147486761" r:id="rId11"/>
    <p:sldLayoutId id="2147486762" r:id="rId12"/>
    <p:sldLayoutId id="2147486763" r:id="rId13"/>
    <p:sldLayoutId id="2147486764" r:id="rId14"/>
  </p:sldLayoutIdLst>
  <p:hf hdr="0" ftr="0"/>
  <p:txStyles>
    <p:titleStyle>
      <a:lvl1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4572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6pPr>
      <a:lvl7pPr marL="9144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7pPr>
      <a:lvl8pPr marL="13716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8pPr>
      <a:lvl9pPr marL="18288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titleStyle>
    <p:bodyStyle>
      <a:lvl1pPr marL="250825" indent="-250825" algn="l" defTabSz="1006475" rtl="0" eaLnBrk="0" fontAlgn="base" hangingPunct="0">
        <a:lnSpc>
          <a:spcPts val="2400"/>
        </a:lnSpc>
        <a:spcBef>
          <a:spcPts val="1100"/>
        </a:spcBef>
        <a:spcAft>
          <a:spcPct val="0"/>
        </a:spcAft>
        <a:buClr>
          <a:schemeClr val="accent1"/>
        </a:buClr>
        <a:buBlip>
          <a:blip r:embed="rId16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6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7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8888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8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713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69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hyperlink" Target="https://www.gov.pl/web/nfosigw/instrukcje2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gov.pl/web/nfosigw/generator-wnioskow-o-dofinansowanie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hyperlink" Target="mailto:fenx0201.efektywnysystem.sekretariat@nfosigw.gov.pl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gov.pl/web/nfosigw/86-czesc-4-siec-cieplowniczachlodnicza-efektywny-system-cieplowniczy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by8aSntG2k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hyperlink" Target="https://youtu.be/k1pbibF9jUM?si=Y-Dfdho42Y5BiDpp&amp;t=1223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629382" y="5075981"/>
            <a:ext cx="9433048" cy="553510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marL="0" marR="0" lvl="0" indent="0" algn="ctr" defTabSz="1006475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806030504020204" pitchFamily="34" charset="0"/>
                <a:ea typeface="Open Sans" pitchFamily="2" charset="0"/>
                <a:cs typeface="Open Sans" panose="020B0806030504020204" pitchFamily="34" charset="0"/>
              </a:rPr>
              <a:t>8.6.4 Część 4) Sieć ciepłownicza/chłodnicza </a:t>
            </a:r>
            <a:br>
              <a:rPr kumimoji="0" lang="pl-PL" altLang="pl-PL" sz="2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806030504020204" pitchFamily="34" charset="0"/>
                <a:ea typeface="Open Sans" pitchFamily="2" charset="0"/>
                <a:cs typeface="Open Sans" panose="020B0806030504020204" pitchFamily="34" charset="0"/>
              </a:rPr>
            </a:br>
            <a:r>
              <a:rPr kumimoji="0" lang="pl-PL" altLang="pl-PL" sz="2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806030504020204" pitchFamily="34" charset="0"/>
                <a:ea typeface="Open Sans" pitchFamily="2" charset="0"/>
                <a:cs typeface="Open Sans" panose="020B0806030504020204" pitchFamily="34" charset="0"/>
              </a:rPr>
              <a:t>efektywny system ciepłowniczy</a:t>
            </a:r>
            <a:endParaRPr kumimoji="0" lang="pl-PL" altLang="pl-PL" sz="26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806030504020204" pitchFamily="34" charset="0"/>
              <a:ea typeface="Open Sans" pitchFamily="2" charset="0"/>
              <a:cs typeface="Open Sans" panose="020B0806030504020204" pitchFamily="34" charset="0"/>
            </a:endParaRPr>
          </a:p>
        </p:txBody>
      </p:sp>
      <p:sp>
        <p:nvSpPr>
          <p:cNvPr id="17411" name="Symbol zastępczy numeru slajdu 3" hidden="1">
            <a:extLst>
              <a:ext uri="{FF2B5EF4-FFF2-40B4-BE49-F238E27FC236}">
                <a16:creationId xmlns:a16="http://schemas.microsoft.com/office/drawing/2014/main" id="{8DAD59DD-94E0-2873-3ED3-462EDA8BB8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37652ED6-1A5F-41C8-8CF9-EFF1C693D102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1</a:t>
            </a:fld>
            <a:endParaRPr lang="pl-PL" altLang="pl-PL" dirty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737394" y="6084094"/>
            <a:ext cx="9433048" cy="553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6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Szkolenie dla wnioskodawców w ramach I naboru</a:t>
            </a: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 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11.12.2024 r.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C195F-DBB6-6B8A-71B0-49D08A424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>
            <a:extLst>
              <a:ext uri="{FF2B5EF4-FFF2-40B4-BE49-F238E27FC236}">
                <a16:creationId xmlns:a16="http://schemas.microsoft.com/office/drawing/2014/main" id="{E2B917E7-8547-0FE7-65BF-4CEB893BA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34" y="271136"/>
            <a:ext cx="8640763" cy="1023850"/>
          </a:xfrm>
        </p:spPr>
        <p:txBody>
          <a:bodyPr/>
          <a:lstStyle/>
          <a:p>
            <a:pPr algn="ctr"/>
            <a:r>
              <a:rPr lang="pl-PL" sz="2000" dirty="0"/>
              <a:t>Nabór  8.6.4. CZĘŚĆ 4) Sieć ciepłownicza/chłodnicza  </a:t>
            </a:r>
            <a:br>
              <a:rPr lang="pl-PL" sz="2000" dirty="0"/>
            </a:br>
            <a:r>
              <a:rPr lang="pl-PL" sz="2000" dirty="0"/>
              <a:t>efektywny system ciepłowniczy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A892AF93-A7AD-7D0B-EF10-FDC77462A7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434" y="1331565"/>
            <a:ext cx="1744961" cy="5328592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Przedmiot wsparcia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31F7071A-6711-C266-674C-F3A5C6072312}"/>
              </a:ext>
            </a:extLst>
          </p:cNvPr>
          <p:cNvSpPr txBox="1">
            <a:spLocks/>
          </p:cNvSpPr>
          <p:nvPr/>
        </p:nvSpPr>
        <p:spPr>
          <a:xfrm>
            <a:off x="2842395" y="1331565"/>
            <a:ext cx="7103540" cy="532859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dirty="0">
                <a:latin typeface="+mn-lt"/>
              </a:rPr>
              <a:t>CD 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dirty="0">
                <a:latin typeface="+mn-lt"/>
              </a:rPr>
              <a:t>Nabór obejmuje przedsięwzięcia w zakresie infrastruktury sieciowej:</a:t>
            </a:r>
          </a:p>
          <a:p>
            <a:pPr marL="342900" lvl="0" indent="-342900" algn="l">
              <a:lnSpc>
                <a:spcPct val="115000"/>
              </a:lnSpc>
              <a:buFont typeface="+mj-lt"/>
              <a:buAutoNum type="arabicParenR" startAt="6"/>
            </a:pPr>
            <a:r>
              <a:rPr lang="x-none" dirty="0">
                <a:effectLst/>
                <a:latin typeface="+mn-lt"/>
                <a:ea typeface="Times New Roman" panose="02020603050405020304" pitchFamily="18" charset="0"/>
              </a:rPr>
              <a:t>budowę nowych odcinków sieci ciepłowniczej na potrzeby przyłączenia do systemu jednostek wytwarzania energii. </a:t>
            </a:r>
            <a:endParaRPr lang="pl-PL" dirty="0">
              <a:effectLst/>
              <a:latin typeface="+mn-lt"/>
              <a:ea typeface="Times New Roman" panose="02020603050405020304" pitchFamily="18" charset="0"/>
            </a:endParaRPr>
          </a:p>
          <a:p>
            <a:pPr marL="342900" lvl="0" indent="-342900" algn="l">
              <a:lnSpc>
                <a:spcPct val="115000"/>
              </a:lnSpc>
              <a:buFont typeface="+mj-lt"/>
              <a:buAutoNum type="arabicParenR" startAt="6"/>
            </a:pPr>
            <a:r>
              <a:rPr lang="x-none" dirty="0">
                <a:effectLst/>
                <a:latin typeface="+mn-lt"/>
                <a:ea typeface="Times New Roman" panose="02020603050405020304" pitchFamily="18" charset="0"/>
              </a:rPr>
              <a:t>Budowa magazynu energii może stanowić dodatkowy (nieobowiązkowy) element przedsięwzięcia. </a:t>
            </a:r>
            <a:endParaRPr lang="pl-PL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lvl="0" indent="0" algn="l">
              <a:lnSpc>
                <a:spcPct val="115000"/>
              </a:lnSpc>
              <a:buNone/>
            </a:pPr>
            <a:endParaRPr lang="pl-PL" dirty="0">
              <a:latin typeface="+mn-lt"/>
              <a:ea typeface="Times New Roman" panose="02020603050405020304" pitchFamily="18" charset="0"/>
            </a:endParaRPr>
          </a:p>
          <a:p>
            <a:pPr marL="0" lvl="0" indent="0" algn="l">
              <a:lnSpc>
                <a:spcPct val="115000"/>
              </a:lnSpc>
              <a:buNone/>
            </a:pPr>
            <a:r>
              <a:rPr lang="pl-PL" dirty="0">
                <a:effectLst/>
                <a:latin typeface="+mn-lt"/>
                <a:ea typeface="Times New Roman" panose="02020603050405020304" pitchFamily="18" charset="0"/>
              </a:rPr>
              <a:t>W ramach przedsięwzięć inwestycyjnych możliwe jest sfinansowanie wydatków na działania edukacyjne w zakresie podnoszenia świadomości ekologicznej społeczeństwa oraz/lub na współpracę, w tym wymianę wiedzy i doświadczeń oraz konsultacje, z partnerami z innych Państw Członkowskich, kandydujących lub stowarzyszonych, pod warunkiem, </a:t>
            </a:r>
            <a:br>
              <a:rPr lang="pl-PL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pl-PL" dirty="0">
                <a:effectLst/>
                <a:latin typeface="+mn-lt"/>
                <a:ea typeface="Times New Roman" panose="02020603050405020304" pitchFamily="18" charset="0"/>
              </a:rPr>
              <a:t>że będzie to bezpośrednio związane z realizowanym przedsięwzięciem.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4C311C8F-D496-21DE-E62E-B4697F392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7B816A5-1EBA-57D2-97D7-51472539C4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10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430642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763DE-58C2-1AA4-4FE8-BAE7EC73B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02ED40C8-310A-77B9-960C-808062AFA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34" y="271136"/>
            <a:ext cx="8640763" cy="1023850"/>
          </a:xfrm>
        </p:spPr>
        <p:txBody>
          <a:bodyPr/>
          <a:lstStyle/>
          <a:p>
            <a:pPr algn="ctr"/>
            <a:r>
              <a:rPr lang="pl-PL" sz="2000" dirty="0"/>
              <a:t>Nabór  8.6.4. CZĘŚĆ 4) Sieć ciepłownicza/chłodnicza </a:t>
            </a:r>
            <a:br>
              <a:rPr lang="pl-PL" sz="2000" dirty="0"/>
            </a:br>
            <a:r>
              <a:rPr lang="pl-PL" sz="2000" dirty="0"/>
              <a:t>efektywny system ciepłowniczy   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D3C4C035-6A62-0160-01AC-5E8C9DADCC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7113" y="1187549"/>
            <a:ext cx="1726505" cy="5472608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Zasady finansowania projektu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D91FF45B-6120-6BE3-3B4D-9088CE8CB81D}"/>
              </a:ext>
            </a:extLst>
          </p:cNvPr>
          <p:cNvSpPr txBox="1">
            <a:spLocks/>
          </p:cNvSpPr>
          <p:nvPr/>
        </p:nvSpPr>
        <p:spPr>
          <a:xfrm>
            <a:off x="2753618" y="1183685"/>
            <a:ext cx="7128792" cy="5472608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Ograniczenia: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Realizacja przedsięwzięcia nie może wykraczać poza końcową datę okresu kwalifikowalności wydatków w </a:t>
            </a:r>
            <a:r>
              <a:rPr lang="pl-PL" sz="1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FEnIKS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2021-2027, tj. </a:t>
            </a:r>
            <a:b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31.12.2029 r.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Wsparcie mogą uzyskać projekty dotyczące systemów ciepłowniczych </a:t>
            </a:r>
            <a:b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mocy zamówionej powyżej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MW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które na dzień składania wniosku o dofinansowanie, posiadają status </a:t>
            </a:r>
            <a:r>
              <a:rPr lang="pl-PL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efektywnego systemu ciepłowniczego </a:t>
            </a:r>
            <a:r>
              <a:rPr lang="pl-PL" sz="16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(w rozumieniu art. 2 pkt 41 Dyrektywy Parlamentu Europejskiego I Rady 2012/27/UE o efektywności energetycznej z dnia </a:t>
            </a:r>
            <a:br>
              <a:rPr lang="pl-PL" sz="16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6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 października 2012 r. w sprawie efektywności energetycznej, zmiany dyrektyw 2009/125/WE i 2010/30/UE oraz uchylenia dyrektyw 2004/8/WE </a:t>
            </a:r>
            <a:br>
              <a:rPr lang="pl-PL" sz="16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16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2006/32/WE (Dz.U. UE L 315 z 14.11.2012, str. 1 z </a:t>
            </a:r>
            <a:r>
              <a:rPr lang="pl-PL" sz="16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późn</a:t>
            </a:r>
            <a:r>
              <a:rPr lang="pl-PL" sz="16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zm.))</a:t>
            </a:r>
            <a:r>
              <a:rPr lang="pl-PL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CCDB4F70-417F-4119-2B80-DC85030D8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1293B97-2748-6513-2AC1-F69F29EE7D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11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208671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763DE-58C2-1AA4-4FE8-BAE7EC73B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02ED40C8-310A-77B9-960C-808062AFA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34" y="271136"/>
            <a:ext cx="8640763" cy="1023850"/>
          </a:xfrm>
        </p:spPr>
        <p:txBody>
          <a:bodyPr/>
          <a:lstStyle/>
          <a:p>
            <a:pPr algn="ctr"/>
            <a:r>
              <a:rPr lang="pl-PL" sz="2000" dirty="0"/>
              <a:t>Nabór  8.6.4. CZĘŚĆ 4) Sieć ciepłownicza/chłodnicza  </a:t>
            </a:r>
            <a:br>
              <a:rPr lang="pl-PL" sz="2000" dirty="0"/>
            </a:br>
            <a:r>
              <a:rPr lang="pl-PL" sz="2000" dirty="0"/>
              <a:t>efektywny system ciepłowniczy   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D3C4C035-6A62-0160-01AC-5E8C9DADCC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7113" y="1187549"/>
            <a:ext cx="1726505" cy="5472608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Definicja 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D91FF45B-6120-6BE3-3B4D-9088CE8CB81D}"/>
              </a:ext>
            </a:extLst>
          </p:cNvPr>
          <p:cNvSpPr txBox="1">
            <a:spLocks/>
          </p:cNvSpPr>
          <p:nvPr/>
        </p:nvSpPr>
        <p:spPr>
          <a:xfrm>
            <a:off x="2753618" y="1183685"/>
            <a:ext cx="7128792" cy="5472608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2000" b="1" dirty="0"/>
              <a:t>„Efektywny system ciepłowniczy i chłodniczy” 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2000" b="1" dirty="0"/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600" dirty="0"/>
              <a:t>oznacza system ciepłowniczy lub chłodniczy, w którym do produkcji ciepła lub chłodu wykorzystuje się:</a:t>
            </a:r>
          </a:p>
          <a:p>
            <a:pPr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w co najmniej 50 % energię ze źródeł odnawialnych, lub </a:t>
            </a:r>
          </a:p>
          <a:p>
            <a:pPr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w co najmniej 50 % ciepło odpadowe, lub </a:t>
            </a:r>
          </a:p>
          <a:p>
            <a:pPr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w co najmniej 75 % ciepło pochodzące z kogeneracji, lub </a:t>
            </a:r>
          </a:p>
          <a:p>
            <a:pPr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/>
              <a:t>w co najmniej 50 % wykorzystuje się połączenie takiej energii i ciepła.</a:t>
            </a:r>
            <a:endParaRPr lang="pl-PL"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CCDB4F70-417F-4119-2B80-DC85030D8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453A2729-522D-F8D3-534C-6D20710A5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440029" y="6007112"/>
            <a:ext cx="78117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/>
              <a:t>w rozumieniu art. 2 pkt 41 Dyrektywy Parlamentu Europejskiego I Rady 2012/27/UE o efektywności energetycznej z dnia </a:t>
            </a:r>
            <a:br>
              <a:rPr lang="pl-PL" sz="1000" dirty="0"/>
            </a:br>
            <a:r>
              <a:rPr lang="pl-PL" sz="1000" dirty="0"/>
              <a:t>25 października 2012 r. w sprawie efektywności energetycznej, zmiany dyrektyw 2009/125/WE i 2010/30/UE oraz uchylenia dyrektyw 2004/8/WE </a:t>
            </a:r>
            <a:br>
              <a:rPr lang="pl-PL" sz="1000" dirty="0"/>
            </a:br>
            <a:r>
              <a:rPr lang="pl-PL" sz="1000" dirty="0"/>
              <a:t>i 2006/32/WE (Dz.U. UE L 315 z 14.11.2012, str. 1 z </a:t>
            </a:r>
            <a:r>
              <a:rPr lang="pl-PL" sz="1000" dirty="0" err="1"/>
              <a:t>późn</a:t>
            </a:r>
            <a:r>
              <a:rPr lang="pl-PL" sz="1000" dirty="0"/>
              <a:t>. zm.)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1293B97-2748-6513-2AC1-F69F29EE7D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12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00573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3A1A50-C935-14D8-9E6D-C9EFCA875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34" y="271136"/>
            <a:ext cx="8640763" cy="1023850"/>
          </a:xfrm>
        </p:spPr>
        <p:txBody>
          <a:bodyPr/>
          <a:lstStyle/>
          <a:p>
            <a:pPr algn="ctr"/>
            <a:r>
              <a:rPr lang="pl-PL" sz="2000" dirty="0"/>
              <a:t>Nabór  8.6.4. CZĘŚĆ 4) Sieć ciepłownicza/chłodnicza   </a:t>
            </a:r>
            <a:br>
              <a:rPr lang="pl-PL" sz="2000" dirty="0"/>
            </a:br>
            <a:r>
              <a:rPr lang="pl-PL" sz="2000" dirty="0"/>
              <a:t>efektywny system ciepłowniczy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970E4790-62A2-0B94-09D1-E50B68D968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7113" y="1187549"/>
            <a:ext cx="1798513" cy="5472608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Zasady finansowania projektu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BC33B7A-0628-33DA-D912-ABBC29165255}"/>
              </a:ext>
            </a:extLst>
          </p:cNvPr>
          <p:cNvSpPr txBox="1">
            <a:spLocks/>
          </p:cNvSpPr>
          <p:nvPr/>
        </p:nvSpPr>
        <p:spPr>
          <a:xfrm>
            <a:off x="2897634" y="1187549"/>
            <a:ext cx="6921054" cy="5472608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b="1" dirty="0"/>
              <a:t>Koszty kwalifikowane</a:t>
            </a:r>
          </a:p>
          <a:p>
            <a:pPr marL="0" indent="0" algn="ctr">
              <a:lnSpc>
                <a:spcPct val="114000"/>
              </a:lnSpc>
              <a:spcBef>
                <a:spcPts val="600"/>
              </a:spcBef>
              <a:buNone/>
            </a:pPr>
            <a:endParaRPr lang="pl-PL" sz="1400" b="1" dirty="0"/>
          </a:p>
          <a:p>
            <a:pPr lv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Okres kwalifikowalności: </a:t>
            </a:r>
            <a:r>
              <a:rPr lang="pl-PL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01.01.2021 r. do 31.12.2029 r</a:t>
            </a:r>
            <a:endParaRPr lang="pl-PL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l-PL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„Wytycznymi w zakresie kosztów kwalifikowanych", </a:t>
            </a: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 zastrzeżeniem, że:</a:t>
            </a: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koszty związane z przygotowaniem przedsięwzięcia kwalifikuje się do wysokości nieprzekraczającej 10% sumy kosztów kwalifikowanych przedsięwzięcia,</a:t>
            </a: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koszty związane z zarządzaniem przedsięwzięciem kwalifikuje się do wysokości nieprzekraczającej 10% kosztów kwalifikowanych przedsięwzięcia,</a:t>
            </a: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koszty nabycia nieruchomości kwalifikuje się do wysokości nieprzekraczającej 10% kosztów kwalifikowanych przedsięwzięcia,</a:t>
            </a: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dopuszcza się ponoszenie kosztów związanych z działaniami edukacyjnymi w zakresie podnoszenia świadomości ekologicznej społeczeństwa oraz/albo na współpracę, w tym wymianę wiedzy i doświadczeń oraz konsultacje, z partnerami z innych Państw Członkowskich. Działania te są nieobligatoryjne, ale w przypadku ich wystąpienia w ramach przedsięwzięcia inwestycyjnego zgłoszonego we wniosku o dofinansowanie, są kwalifikowane do wysokości nieprzekraczającej 5% sumy kosztów kwalifikowanych przedsięwzięcia,</a:t>
            </a: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pl-PL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koszty związane z wartościami niematerialnymi i prawnymi kwalifikuje się do wysokości nieprzekraczającej 20% kosztów kwalifikowanych przedsięwzięcia;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550" b="1" dirty="0"/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A820811-8B46-69C9-08D7-85546BB82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13</a:t>
            </a:fld>
            <a:endParaRPr lang="pl-PL" alt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B133112-6CFC-8F61-2993-E65912963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76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6AF7C9B4-3609-926E-41FC-2DCFA253F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34" y="271136"/>
            <a:ext cx="8640763" cy="1023850"/>
          </a:xfrm>
        </p:spPr>
        <p:txBody>
          <a:bodyPr/>
          <a:lstStyle/>
          <a:p>
            <a:pPr algn="ctr"/>
            <a:r>
              <a:rPr lang="pl-PL" sz="2000" dirty="0"/>
              <a:t>Nabór   8.6.4. CZĘŚĆ 4) Sieć ciepłownicza/chłodnicza </a:t>
            </a:r>
            <a:br>
              <a:rPr lang="pl-PL" sz="2000" dirty="0"/>
            </a:br>
            <a:r>
              <a:rPr lang="pl-PL" sz="2000" dirty="0"/>
              <a:t>efektywny system ciepłowniczy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970E4790-62A2-0B94-09D1-E50B68D968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7113" y="1510954"/>
            <a:ext cx="1726505" cy="5149202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Zasady finansowania projektu</a:t>
            </a:r>
          </a:p>
          <a:p>
            <a:pPr marL="0" indent="0" algn="ctr">
              <a:buNone/>
            </a:pPr>
            <a:br>
              <a:rPr lang="pl-PL" sz="1600" b="1" dirty="0"/>
            </a:br>
            <a:endParaRPr lang="pl-PL" sz="1600" b="1" dirty="0"/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BC33B7A-0628-33DA-D912-ABBC29165255}"/>
              </a:ext>
            </a:extLst>
          </p:cNvPr>
          <p:cNvSpPr txBox="1">
            <a:spLocks/>
          </p:cNvSpPr>
          <p:nvPr/>
        </p:nvSpPr>
        <p:spPr>
          <a:xfrm>
            <a:off x="2969642" y="1510954"/>
            <a:ext cx="6921054" cy="518578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800" dirty="0">
              <a:solidFill>
                <a:srgbClr val="554B97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800" b="1" dirty="0">
                <a:solidFill>
                  <a:srgbClr val="554B97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Podatek od towarów i usług (VAT) jest kosztem niekwalifikowanym.</a:t>
            </a:r>
            <a:endParaRPr lang="pl-PL" b="1" dirty="0">
              <a:solidFill>
                <a:srgbClr val="554B97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800" dirty="0">
                <a:solidFill>
                  <a:srgbClr val="554B97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Cytat z PP. 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800" dirty="0">
                <a:solidFill>
                  <a:srgbClr val="554B97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Podatek od towarów i usług (VAT) jest kosztem kwalifikowanym tylko wówczas, gdy jest on faktycznie i ostatecznie ponoszony przez Ostatecznego Odbiorcę (dalej OO), a OO nie ma prawnej możliwości odliczenia podatku naliczonego od podatku należnego w jakiejkolwiek części, zgodnie z przepisami ustawy o podatku od towarów i usług. Podatek VAT, który można odliczyć, nie może być uznany za kwalifikowany, nawet jeżeli nie został faktycznie odzyskany przez OO. Oznacza to, że w przypadkach, gdy OO może odliczyć podatek VAT, ale rezygnuje z tej możliwości, podatek VAT nie jest kosztem kwalifikowanym</a:t>
            </a:r>
            <a:endParaRPr lang="pl-PL" sz="1600" b="1" dirty="0">
              <a:solidFill>
                <a:srgbClr val="554B97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B133112-6CFC-8F61-2993-E65912963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A820811-8B46-69C9-08D7-85546BB82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14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019990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7EA5072B-7B44-8005-9243-71A47B81E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34" y="271136"/>
            <a:ext cx="8640763" cy="1023850"/>
          </a:xfrm>
        </p:spPr>
        <p:txBody>
          <a:bodyPr/>
          <a:lstStyle/>
          <a:p>
            <a:pPr algn="ctr"/>
            <a:r>
              <a:rPr lang="pl-PL" sz="2000" dirty="0"/>
              <a:t>Nabór  8.6.4. CZĘŚĆ 4)  Sieć ciepłownicza/chłodnicza </a:t>
            </a:r>
            <a:br>
              <a:rPr lang="pl-PL" sz="2000" dirty="0"/>
            </a:br>
            <a:r>
              <a:rPr lang="pl-PL" sz="2000" dirty="0"/>
              <a:t>efektywny system ciepłowniczy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970E4790-62A2-0B94-09D1-E50B68D968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7113" y="1187549"/>
            <a:ext cx="1798513" cy="5472608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Zasady finansowania projektu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BC33B7A-0628-33DA-D912-ABBC29165255}"/>
              </a:ext>
            </a:extLst>
          </p:cNvPr>
          <p:cNvSpPr txBox="1">
            <a:spLocks/>
          </p:cNvSpPr>
          <p:nvPr/>
        </p:nvSpPr>
        <p:spPr>
          <a:xfrm>
            <a:off x="2823133" y="1154047"/>
            <a:ext cx="6921054" cy="5472608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550" b="1" dirty="0"/>
          </a:p>
          <a:p>
            <a:pPr marL="0" indent="0" algn="ctr">
              <a:buNone/>
            </a:pPr>
            <a:r>
              <a:rPr lang="pl-PL" sz="2000" b="1" i="0" u="none" strike="noStrike" baseline="0" dirty="0">
                <a:latin typeface="CIDFont+F6"/>
              </a:rPr>
              <a:t>Budżet</a:t>
            </a:r>
            <a:r>
              <a:rPr lang="pl-PL" sz="1800" b="0" i="0" u="none" strike="noStrike" baseline="0" dirty="0">
                <a:latin typeface="CIDFont+F6"/>
              </a:rPr>
              <a:t> </a:t>
            </a:r>
          </a:p>
          <a:p>
            <a:pPr marL="0" indent="0" algn="ctr">
              <a:buNone/>
            </a:pPr>
            <a:r>
              <a:rPr lang="pl-PL" sz="1800" b="0" i="0" u="none" strike="noStrike" baseline="0" dirty="0">
                <a:latin typeface="CIDFont+F6"/>
              </a:rPr>
              <a:t>na realizację celu programu priorytetowego wynosi </a:t>
            </a:r>
          </a:p>
          <a:p>
            <a:pPr marL="0" indent="0" algn="ctr">
              <a:buNone/>
            </a:pPr>
            <a:r>
              <a:rPr lang="pl-PL" sz="1800" b="1" i="0" u="none" strike="noStrike" baseline="0" dirty="0">
                <a:latin typeface="CIDFont+F6"/>
              </a:rPr>
              <a:t>1 027, 5 mln zł </a:t>
            </a:r>
          </a:p>
          <a:p>
            <a:pPr marL="0" indent="0" algn="l">
              <a:buNone/>
            </a:pPr>
            <a:endParaRPr lang="pl-PL" sz="1800" b="1" i="0" u="none" strike="noStrike" baseline="0" dirty="0">
              <a:latin typeface="CIDFont+F6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800" b="0" i="0" u="none" strike="noStrike" baseline="0" dirty="0">
                <a:latin typeface="CIDFont+F3"/>
              </a:rPr>
              <a:t>819,0 mln zł </a:t>
            </a:r>
            <a:r>
              <a:rPr lang="pl-PL" sz="1800" b="0" i="0" u="none" strike="noStrike" baseline="0" dirty="0">
                <a:latin typeface="CIDFont+F6"/>
              </a:rPr>
              <a:t>ze środków unijnych, tj. Europejskiego Funduszu Rozwoju Regionalnego (EFRR),</a:t>
            </a:r>
          </a:p>
          <a:p>
            <a:pPr marL="0" indent="0" algn="l">
              <a:buNone/>
            </a:pPr>
            <a:r>
              <a:rPr lang="pl-PL" sz="1800" b="0" i="0" u="none" strike="noStrike" baseline="0" dirty="0">
                <a:latin typeface="CIDFont+F6"/>
              </a:rPr>
              <a:t>	w tym:</a:t>
            </a:r>
          </a:p>
          <a:p>
            <a:pPr marL="0" indent="0" algn="l">
              <a:buNone/>
            </a:pPr>
            <a:r>
              <a:rPr lang="pl-PL" sz="1800" b="0" i="0" u="none" strike="noStrike" baseline="0" dirty="0">
                <a:latin typeface="CIDFont+F6"/>
              </a:rPr>
              <a:t>	- środki bezzwrotne 401,3 mln zł</a:t>
            </a:r>
          </a:p>
          <a:p>
            <a:pPr marL="0" indent="0" algn="l">
              <a:buNone/>
            </a:pPr>
            <a:r>
              <a:rPr lang="pl-PL" sz="1800" b="0" i="0" u="none" strike="noStrike" baseline="0" dirty="0">
                <a:latin typeface="CIDFont+F6"/>
              </a:rPr>
              <a:t>	- środki zwrotne 417,7 mln zł</a:t>
            </a:r>
          </a:p>
          <a:p>
            <a:pPr marL="0" indent="0" algn="l">
              <a:buNone/>
            </a:pPr>
            <a:endParaRPr lang="pl-PL" sz="1800" b="0" i="0" u="none" strike="noStrike" baseline="0" dirty="0">
              <a:latin typeface="CIDFont+F6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pl-PL" sz="1800" b="0" i="0" u="none" strike="noStrike" baseline="0" dirty="0">
                <a:latin typeface="CIDFont+F6"/>
              </a:rPr>
              <a:t> </a:t>
            </a:r>
            <a:r>
              <a:rPr lang="pl-PL" sz="1800" b="0" i="0" u="none" strike="noStrike" baseline="0" dirty="0">
                <a:latin typeface="CIDFont+F3"/>
              </a:rPr>
              <a:t>208,5 mln zł </a:t>
            </a:r>
            <a:r>
              <a:rPr lang="pl-PL" sz="1800" b="0" i="0" u="none" strike="noStrike" baseline="0" dirty="0">
                <a:latin typeface="CIDFont+F6"/>
              </a:rPr>
              <a:t>ze środków krajowych NFOŚiGW (środki zwrotne)</a:t>
            </a:r>
            <a:endParaRPr lang="pl-PL" sz="1550" b="1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B133112-6CFC-8F61-2993-E65912963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A820811-8B46-69C9-08D7-85546BB82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237009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ytuł 1">
            <a:extLst>
              <a:ext uri="{FF2B5EF4-FFF2-40B4-BE49-F238E27FC236}">
                <a16:creationId xmlns:a16="http://schemas.microsoft.com/office/drawing/2014/main" id="{E8EBE57F-E6DD-05A5-EB8F-155C094895F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1027113" y="204514"/>
            <a:ext cx="8567266" cy="745132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marL="0" marR="0" lvl="0" indent="0" algn="ctr" defTabSz="1006475" rtl="0" eaLnBrk="0" fontAlgn="base" latinLnBrk="0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Nabór  8.6.4. CZĘŚĆ 4) Sieć ciepłownicza/chłodnicza </a:t>
            </a:r>
            <a:b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 efektywny system ciepłowniczy  </a:t>
            </a:r>
          </a:p>
        </p:txBody>
      </p:sp>
      <p:pic>
        <p:nvPicPr>
          <p:cNvPr id="343" name="Obraz 342" descr="W tabeli przedstawiono warunki finansowania w podziale na 3 komponenty instrumentu finansowego ">
            <a:extLst>
              <a:ext uri="{FF2B5EF4-FFF2-40B4-BE49-F238E27FC236}">
                <a16:creationId xmlns:a16="http://schemas.microsoft.com/office/drawing/2014/main" id="{051C3589-639A-A6DA-88C3-A59426D9C3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46" y="1016268"/>
            <a:ext cx="9505056" cy="5820836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A820811-8B46-69C9-08D7-85546BB82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16</a:t>
            </a:fld>
            <a:endParaRPr lang="pl-PL" alt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B133112-6CFC-8F61-2993-E65912963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50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653A2025-B00C-5925-5D5E-A6C5736CC5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74" y="102553"/>
            <a:ext cx="8640763" cy="874394"/>
          </a:xfrm>
        </p:spPr>
        <p:txBody>
          <a:bodyPr/>
          <a:lstStyle/>
          <a:p>
            <a:pPr algn="ctr">
              <a:lnSpc>
                <a:spcPts val="3400"/>
              </a:lnSpc>
            </a:pPr>
            <a:r>
              <a:rPr lang="pl-PL" sz="2000" dirty="0"/>
              <a:t>Nabór  8.6.4. CZĘŚĆ 4) Sieć ciepłownicza/chłodnicza </a:t>
            </a:r>
            <a:br>
              <a:rPr lang="pl-PL" sz="2000" dirty="0"/>
            </a:br>
            <a:r>
              <a:rPr lang="pl-PL" sz="2000" dirty="0"/>
              <a:t> efektywny system ciepłowniczy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A820811-8B46-69C9-08D7-85546BB82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17</a:t>
            </a:fld>
            <a:endParaRPr lang="pl-PL" altLang="pl-PL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970E4790-62A2-0B94-09D1-E50B68D968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7113" y="1187549"/>
            <a:ext cx="1798513" cy="5472608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Warunki dofinansowania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BC33B7A-0628-33DA-D912-ABBC29165255}"/>
              </a:ext>
            </a:extLst>
          </p:cNvPr>
          <p:cNvSpPr txBox="1">
            <a:spLocks/>
          </p:cNvSpPr>
          <p:nvPr/>
        </p:nvSpPr>
        <p:spPr>
          <a:xfrm>
            <a:off x="2897634" y="1187549"/>
            <a:ext cx="6921054" cy="5472608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550" b="1" dirty="0"/>
          </a:p>
          <a:p>
            <a:pPr marL="0" indent="0" algn="ctr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2000" b="1" dirty="0">
                <a:solidFill>
                  <a:srgbClr val="FF0000"/>
                </a:solidFill>
              </a:rPr>
              <a:t>WAŻNE!!!</a:t>
            </a:r>
          </a:p>
          <a:p>
            <a:pPr marL="0" indent="0" algn="ctr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2000" b="1" dirty="0">
                <a:solidFill>
                  <a:srgbClr val="FF0000"/>
                </a:solidFill>
              </a:rPr>
              <a:t>FORMA DOFINANSOWANIA: </a:t>
            </a:r>
          </a:p>
          <a:p>
            <a:pPr marL="0" indent="0" algn="ctr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2000" b="1" dirty="0">
                <a:solidFill>
                  <a:srgbClr val="FF0000"/>
                </a:solidFill>
              </a:rPr>
              <a:t>ISTRUMENT FINANSOWY</a:t>
            </a:r>
          </a:p>
          <a:p>
            <a:pPr marL="0" indent="0" algn="ctr">
              <a:lnSpc>
                <a:spcPct val="114000"/>
              </a:lnSpc>
              <a:spcBef>
                <a:spcPts val="600"/>
              </a:spcBef>
              <a:buNone/>
            </a:pPr>
            <a:endParaRPr lang="pl-PL" sz="2000" b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2000" b="1" dirty="0"/>
              <a:t>Obligatoryjne jest finansowanie przedsięwzięcia łącznie w formie:</a:t>
            </a:r>
          </a:p>
          <a:p>
            <a:pPr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2000" b="1" dirty="0"/>
              <a:t> dotacji EFFR</a:t>
            </a:r>
          </a:p>
          <a:p>
            <a:pPr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2000" b="1" dirty="0"/>
              <a:t> pożyczki EFRR </a:t>
            </a:r>
          </a:p>
          <a:p>
            <a:pPr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2000" b="1" dirty="0"/>
              <a:t> pożyczki NFOŚiGW.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2000" b="1" dirty="0"/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800" b="1" i="0" u="none" strike="noStrike" baseline="0" dirty="0"/>
              <a:t>obejmujących łącznie 100 % kosztów kwalifikowanych</a:t>
            </a:r>
            <a:endParaRPr lang="pl-PL" sz="2000" b="1" dirty="0"/>
          </a:p>
          <a:p>
            <a:pPr marL="0" indent="0" algn="ctr">
              <a:lnSpc>
                <a:spcPct val="114000"/>
              </a:lnSpc>
              <a:spcBef>
                <a:spcPts val="600"/>
              </a:spcBef>
              <a:buNone/>
            </a:pPr>
            <a:endParaRPr lang="pl-PL" sz="2000" b="1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B133112-6CFC-8F61-2993-E65912963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4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F2039-77F3-34D1-4BEB-B64D4151C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D54C980D-4380-4EAE-0371-4375AF2B6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74" y="102553"/>
            <a:ext cx="8640763" cy="874394"/>
          </a:xfrm>
        </p:spPr>
        <p:txBody>
          <a:bodyPr/>
          <a:lstStyle/>
          <a:p>
            <a:pPr algn="ctr">
              <a:lnSpc>
                <a:spcPts val="3400"/>
              </a:lnSpc>
            </a:pPr>
            <a:r>
              <a:rPr lang="pl-PL" sz="2000" dirty="0"/>
              <a:t>Nabór  8.6.4. CZĘŚĆ 4) Sieć ciepłownicza /chłodnicza  </a:t>
            </a:r>
            <a:br>
              <a:rPr lang="pl-PL" sz="2000" dirty="0"/>
            </a:br>
            <a:r>
              <a:rPr lang="pl-PL" sz="2000" dirty="0"/>
              <a:t>efektywny system ciepłowniczy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62EC045-CBF3-670D-35D0-23FFA16BB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18</a:t>
            </a:fld>
            <a:endParaRPr lang="pl-PL" altLang="pl-PL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67880528-AF87-7F9F-7043-B90ED557FE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434" y="971525"/>
            <a:ext cx="1744961" cy="5688632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Wniosek o dofinansowanie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A09F26BF-3CFD-231F-4C82-951902CF04D3}"/>
              </a:ext>
            </a:extLst>
          </p:cNvPr>
          <p:cNvSpPr txBox="1">
            <a:spLocks/>
          </p:cNvSpPr>
          <p:nvPr/>
        </p:nvSpPr>
        <p:spPr>
          <a:xfrm>
            <a:off x="2874401" y="935521"/>
            <a:ext cx="7103540" cy="568863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600"/>
              </a:spcBef>
            </a:pPr>
            <a:endParaRPr lang="pl-PL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dirty="0"/>
              <a:t>W celu stworzenia wniosku o dofinansowanie wnioskodawca powinien się zarejestrować i utworzyć kontro w </a:t>
            </a:r>
            <a:r>
              <a:rPr lang="pl-PL" b="1" dirty="0"/>
              <a:t>aplikacji GWD </a:t>
            </a:r>
            <a:r>
              <a:rPr lang="pl-PL" dirty="0"/>
              <a:t>dostępnej pod adresem: </a:t>
            </a:r>
            <a:r>
              <a:rPr lang="pl-PL" dirty="0">
                <a:hlinkClick r:id="rId6"/>
              </a:rPr>
              <a:t>Generator wniosków o dofinansowanie - Narodowy Fundusz Ochrony Środowiska i Gospodarki Wodnej - Portal Gov.pl (www.gov.pl)</a:t>
            </a:r>
            <a:endParaRPr lang="pl-PL" dirty="0"/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dirty="0"/>
              <a:t>Wniosek o dofinansowanie należy sporządzić zgodnie z Instrukcją użytkownika Aplikacji GWD (instrukcja do wniosku wyświetla się z boku każdej karty)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dirty="0"/>
              <a:t>Wszelkie ogólne instrukcje GWD (założenie konta, hasło itd.) dostępne są pod adresem: </a:t>
            </a:r>
            <a:r>
              <a:rPr lang="pl-PL" dirty="0">
                <a:hlinkClick r:id="rId7"/>
              </a:rPr>
              <a:t>https://www.gov.pl/web/nfosigw/instrukcje2</a:t>
            </a:r>
            <a:r>
              <a:rPr lang="pl-PL" dirty="0"/>
              <a:t> 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094FDD01-BFA9-9ED2-7235-1B9B8F065E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30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0E435-3D32-FAFA-0F9B-809510603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C0D74C31-C559-3CA5-F11D-AEDE0CBD7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74" y="102553"/>
            <a:ext cx="8640763" cy="874394"/>
          </a:xfrm>
        </p:spPr>
        <p:txBody>
          <a:bodyPr/>
          <a:lstStyle/>
          <a:p>
            <a:pPr algn="ctr">
              <a:lnSpc>
                <a:spcPts val="3400"/>
              </a:lnSpc>
            </a:pPr>
            <a:r>
              <a:rPr lang="pl-PL" sz="2000" dirty="0"/>
              <a:t>Nabór  8.6.4</a:t>
            </a:r>
            <a:r>
              <a:rPr lang="pl-PL" sz="2000"/>
              <a:t>.  CZĘŚĆ </a:t>
            </a:r>
            <a:r>
              <a:rPr lang="pl-PL" sz="2000" dirty="0"/>
              <a:t>4) </a:t>
            </a:r>
            <a:r>
              <a:rPr lang="pl-PL" sz="2000"/>
              <a:t>Sieć ciepłownicza / chłodnicza </a:t>
            </a:r>
            <a:br>
              <a:rPr lang="pl-PL" sz="2000" dirty="0"/>
            </a:br>
            <a:r>
              <a:rPr lang="pl-PL" sz="2000" dirty="0"/>
              <a:t>efektywny system ciepłowniczy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FEB4FFB-9F99-8DDE-13CF-9983CF260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19</a:t>
            </a:fld>
            <a:endParaRPr lang="pl-PL" altLang="pl-PL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E4A38929-7FC6-70D4-E4FD-E492FE32E0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434" y="971525"/>
            <a:ext cx="1744961" cy="5688632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Wniosek o dofinansowanie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B5CF0A84-D120-DC03-F7A5-B00F3D672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922887" y="971525"/>
            <a:ext cx="7103540" cy="568863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243BE6A0-5A99-0292-D8DD-741D50259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  <p:pic>
        <p:nvPicPr>
          <p:cNvPr id="5" name="Obraz 4" descr="Na schemacie pokazano w jaki sposób odnaleźć wniosek w aplikacji GWD.">
            <a:extLst>
              <a:ext uri="{FF2B5EF4-FFF2-40B4-BE49-F238E27FC236}">
                <a16:creationId xmlns:a16="http://schemas.microsoft.com/office/drawing/2014/main" id="{C57D63A4-BFB8-5EA9-31F3-ED59C4E002C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60579" y="971526"/>
            <a:ext cx="6758109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429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11EB1A6-9FF6-03DD-84F2-7C53272C0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10" y="250980"/>
            <a:ext cx="8583096" cy="859179"/>
          </a:xfrm>
        </p:spPr>
        <p:txBody>
          <a:bodyPr/>
          <a:lstStyle/>
          <a:p>
            <a:r>
              <a:rPr lang="pl-PL" dirty="0"/>
              <a:t>Program szkolenia</a:t>
            </a:r>
          </a:p>
        </p:txBody>
      </p:sp>
      <p:graphicFrame>
        <p:nvGraphicFramePr>
          <p:cNvPr id="5" name="Tabela 11">
            <a:extLst>
              <a:ext uri="{FF2B5EF4-FFF2-40B4-BE49-F238E27FC236}">
                <a16:creationId xmlns:a16="http://schemas.microsoft.com/office/drawing/2014/main" id="{8873DB9E-0868-E34D-3798-AA62944A9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8797080"/>
              </p:ext>
            </p:extLst>
          </p:nvPr>
        </p:nvGraphicFramePr>
        <p:xfrm>
          <a:off x="1227306" y="816003"/>
          <a:ext cx="8437393" cy="496818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92200">
                  <a:extLst>
                    <a:ext uri="{9D8B030D-6E8A-4147-A177-3AD203B41FA5}">
                      <a16:colId xmlns:a16="http://schemas.microsoft.com/office/drawing/2014/main" val="3744712286"/>
                    </a:ext>
                  </a:extLst>
                </a:gridCol>
                <a:gridCol w="6345193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</a:tblGrid>
              <a:tr h="8379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pl-PL" sz="1200" b="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09:30 - 09:45</a:t>
                      </a:r>
                      <a:endParaRPr lang="pl-PL" sz="12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b="1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Otwarcie szkolenia 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Open Sans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b="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Magdalena Misiurek /Anna Pekar, Departament Energetyki i Przemysłu NFOŚiGW</a:t>
                      </a:r>
                      <a:endParaRPr lang="pl-PL" sz="12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9737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09:45 - 10:30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b="1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Informacje o Programie Priorytetowym, Regulamin wyboru, system oceny </a:t>
                      </a:r>
                      <a:br>
                        <a:rPr lang="pl-PL" sz="1200" b="1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pl-PL" sz="1200" b="1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procedura wyboru wniosków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pl-PL" sz="120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pl-PL" sz="120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Aleksandra Baut-Kulec, Departament Energetyki i Przemysłu NFOŚiGW 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  <a:tr h="7082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10:30 - 11:00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b="1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Zasada DNSH 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endParaRPr lang="pl-PL" sz="1200" b="1" dirty="0">
                        <a:solidFill>
                          <a:srgbClr val="000000"/>
                        </a:solidFill>
                        <a:effectLst/>
                        <a:latin typeface="Open Sans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Paweł Kryczkowski, Departament Energetyki i Przemysłu NFOŚiGW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7247756"/>
                  </a:ext>
                </a:extLst>
              </a:tr>
              <a:tr h="7082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11:00 - 12:00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b="1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Część finansowo-ekonomiczna </a:t>
                      </a:r>
                      <a:r>
                        <a:rPr lang="pl-PL" sz="120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Open Sans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Mariusz Przeczka, Departament Analiz I Ryzyka Finansowego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794936"/>
                  </a:ext>
                </a:extLst>
              </a:tr>
              <a:tr h="2901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12:00 - 13:00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b="1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Przerwa</a:t>
                      </a:r>
                      <a:endParaRPr lang="pl-PL" sz="1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4428256"/>
                  </a:ext>
                </a:extLst>
              </a:tr>
              <a:tr h="7417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13:00 - 14:00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b="1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Pomoc publiczna 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Open Sans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Iwona Kudła, Wydział Pomocy Publicznej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4348506"/>
                  </a:ext>
                </a:extLst>
              </a:tr>
              <a:tr h="7082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14:00 - 14:15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b="1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Podsumowanie i zakończenie szkolenia</a:t>
                      </a:r>
                      <a:r>
                        <a:rPr lang="pl-PL" sz="120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Open Sans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effectLst/>
                          <a:latin typeface="Open Sans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Magdalena Misiurek /Anna Pekar, Departament Energetyki i Przemysłu NFOŚiGW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0729602"/>
                  </a:ext>
                </a:extLst>
              </a:tr>
            </a:tbl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483C753-0F4D-00DC-8E91-A50D1843A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</a:t>
            </a:fld>
            <a:endParaRPr lang="pl-PL" altLang="pl-PL"/>
          </a:p>
        </p:txBody>
      </p:sp>
      <p:pic>
        <p:nvPicPr>
          <p:cNvPr id="3" name="Obraz 2" descr="Program szkolenia. W tabeli wylistowano w jakiej kolejności na szkoleniu będą przedstawiane poszczególne prezentacje. Podano również orientacyjne godziny poszczególnych prezentacji. Od godziny 12 do 13 planowana jest przerwa.">
            <a:extLst>
              <a:ext uri="{FF2B5EF4-FFF2-40B4-BE49-F238E27FC236}">
                <a16:creationId xmlns:a16="http://schemas.microsoft.com/office/drawing/2014/main" id="{E7E61040-3D27-EE1E-6E5C-E23C4A1048E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8" y="5883249"/>
            <a:ext cx="8397014" cy="83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835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822F3-0B14-BF81-F5A0-371D95CF9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0FFD1775-BAD3-ED2E-D3BC-A9C7B2D61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74" y="102553"/>
            <a:ext cx="8640763" cy="874394"/>
          </a:xfrm>
        </p:spPr>
        <p:txBody>
          <a:bodyPr/>
          <a:lstStyle/>
          <a:p>
            <a:pPr algn="ctr">
              <a:lnSpc>
                <a:spcPts val="3400"/>
              </a:lnSpc>
            </a:pPr>
            <a:r>
              <a:rPr lang="pl-PL" sz="2000" dirty="0"/>
              <a:t>Nabór  8.6.4. CZĘŚĆ 4) Sieć ciepłownicza / chłodnicza </a:t>
            </a:r>
            <a:br>
              <a:rPr lang="pl-PL" sz="2000" dirty="0"/>
            </a:br>
            <a:r>
              <a:rPr lang="pl-PL" sz="2000" dirty="0"/>
              <a:t>efektywny system ciepłowniczy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F009D87-BEB3-8088-3E70-8CAA5B11B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20</a:t>
            </a:fld>
            <a:endParaRPr lang="pl-PL" altLang="pl-PL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3691541F-5272-2079-E2E1-067D2924D3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434" y="971525"/>
            <a:ext cx="1744961" cy="5688632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Załączniki do wniosku o dofinansowanie 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17F4DB39-2331-BA6F-0DEF-29E47C6A29BF}"/>
              </a:ext>
            </a:extLst>
          </p:cNvPr>
          <p:cNvSpPr txBox="1">
            <a:spLocks/>
          </p:cNvSpPr>
          <p:nvPr/>
        </p:nvSpPr>
        <p:spPr>
          <a:xfrm>
            <a:off x="2922887" y="971525"/>
            <a:ext cx="7103540" cy="568863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600"/>
              </a:spcBef>
            </a:pPr>
            <a:endParaRPr lang="pl-PL" sz="135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endParaRPr lang="pl-PL" sz="135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350" dirty="0"/>
              <a:t>Lista i zakres wymaganych załączników stanowi Załącznik nr 2 do Regulaminu.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350" dirty="0"/>
              <a:t>W przypadku załącznika, który nie dotyczy danego projektu, wnioskodawca zamieszcza </a:t>
            </a:r>
            <a:r>
              <a:rPr lang="pl-PL" sz="1350" b="1" dirty="0"/>
              <a:t>informacją o powodzie niedołączenia załącznika</a:t>
            </a:r>
            <a:r>
              <a:rPr lang="pl-PL" sz="1350" dirty="0"/>
              <a:t>.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350" dirty="0"/>
              <a:t>Dokumenty i oświadczenia, które stanowią załączniki do wniosku o dofinansowanie: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350" dirty="0"/>
              <a:t>1) sporządzane przez wnioskodawcę – muszą być załączone w formie elektronicznej, podpisane kwalifikowanym podpisem elektronicznym przez osobę upoważnioną do reprezentowania wnioskodawcy,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350" dirty="0"/>
              <a:t>2) pozostałe dokumenty i oświadczenia przedkładane wraz z </a:t>
            </a:r>
            <a:r>
              <a:rPr lang="pl-PL" sz="1350" dirty="0" err="1"/>
              <a:t>WoD</a:t>
            </a:r>
            <a:r>
              <a:rPr lang="pl-PL" sz="1350" dirty="0"/>
              <a:t> muszą być: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350" dirty="0"/>
              <a:t>a) załączone w formie skanu w przypadku dokumentów w postaci papierowej </a:t>
            </a:r>
            <a:br>
              <a:rPr lang="pl-PL" sz="1350" dirty="0"/>
            </a:br>
            <a:r>
              <a:rPr lang="pl-PL" sz="1350" dirty="0"/>
              <a:t>i opatrzony kwalifikowanym podpisem elektronicznym przedstawiciela wnioskodawcy, poświadczającym zgodność cyfrowego odwzorowania z dokumentem w postaci papierowej;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350" dirty="0"/>
              <a:t>b) załączone w formie elektronicznej (podpisane kwalifikowanym podpisem elektronicznym wystawcy) w przypadku dokumentów sporządzonych w postaci elektronicznej (w przypadkach dopuszczonych w przepisach dokument lub oświadczenie może być podpisane podpisem zaufanym lub podpisem osobistym).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C26E4050-50BD-2908-207A-30D726B8A0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5669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C975D-48BA-05B6-7734-3CDECFDBC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047C02-550A-D782-BC5E-9A2A0EDB1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74" y="102553"/>
            <a:ext cx="8640763" cy="874394"/>
          </a:xfrm>
        </p:spPr>
        <p:txBody>
          <a:bodyPr/>
          <a:lstStyle/>
          <a:p>
            <a:pPr algn="ctr">
              <a:lnSpc>
                <a:spcPts val="3400"/>
              </a:lnSpc>
            </a:pPr>
            <a:r>
              <a:rPr lang="pl-PL" sz="2000" dirty="0"/>
              <a:t>Nabór  8.6.4. CZĘŚĆ 4)   Sieć ciepłownicza / chłodnicza </a:t>
            </a:r>
            <a:br>
              <a:rPr lang="pl-PL" sz="2000" dirty="0"/>
            </a:br>
            <a:r>
              <a:rPr lang="pl-PL" sz="2000" dirty="0"/>
              <a:t>efektywny system ciepłowniczy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DFDDA1C-7172-0090-60A9-6618CC10BB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21</a:t>
            </a:fld>
            <a:endParaRPr lang="pl-PL" altLang="pl-PL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8B2CB67C-49C1-6D7C-56D0-06B69D9A7A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434" y="971525"/>
            <a:ext cx="1744961" cy="5688632"/>
          </a:xfrm>
          <a:solidFill>
            <a:srgbClr val="009242">
              <a:alpha val="66000"/>
            </a:srgbClr>
          </a:solidFill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r>
              <a:rPr lang="pl-PL" sz="1600" b="1" dirty="0"/>
              <a:t>Ocena</a:t>
            </a:r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r>
              <a:rPr lang="pl-PL" sz="1600" b="1" dirty="0"/>
              <a:t>wniosku o</a:t>
            </a:r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r>
              <a:rPr lang="pl-PL" sz="1600" b="1" dirty="0"/>
              <a:t>dofinansowanie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BCC2B41A-4178-40A7-5998-D46361E3BD38}"/>
              </a:ext>
            </a:extLst>
          </p:cNvPr>
          <p:cNvSpPr txBox="1">
            <a:spLocks/>
          </p:cNvSpPr>
          <p:nvPr/>
        </p:nvSpPr>
        <p:spPr>
          <a:xfrm>
            <a:off x="2922887" y="971525"/>
            <a:ext cx="7103540" cy="568863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600"/>
              </a:spcBef>
            </a:pPr>
            <a:endParaRPr lang="pl-PL" sz="150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endParaRPr lang="pl-PL" sz="150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600" dirty="0"/>
              <a:t>Ocena dokonywana jest zgodnie z Regulaminem wyboru projektów, Programem Priorytetowym, kryteriami wyboru projektów.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600" dirty="0"/>
              <a:t>Wnioski o dofinansowanie przedsięwzięć oceniane są kryteriami: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600" dirty="0"/>
              <a:t>horyzontalnymi dla Programu </a:t>
            </a:r>
            <a:r>
              <a:rPr lang="pl-PL" sz="1600" dirty="0" err="1"/>
              <a:t>FEnIKS</a:t>
            </a:r>
            <a:r>
              <a:rPr lang="pl-PL" sz="1600" dirty="0"/>
              <a:t> 2021-2027;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600" dirty="0"/>
              <a:t>specyficznymi dla ostatecznych odbiorców wsparcia w formie Instrumentów Finansowych” </a:t>
            </a:r>
            <a:r>
              <a:rPr lang="pl-PL" sz="1600" dirty="0" err="1"/>
              <a:t>FEnIKS</a:t>
            </a:r>
            <a:r>
              <a:rPr lang="pl-PL" sz="1600" dirty="0"/>
              <a:t> 2021-2027, </a:t>
            </a:r>
            <a:br>
              <a:rPr lang="pl-PL" sz="1600" dirty="0"/>
            </a:br>
            <a:r>
              <a:rPr lang="pl-PL" sz="1600" dirty="0"/>
              <a:t>Działanie 02.01 Infrastruktura ciepłownicza</a:t>
            </a:r>
          </a:p>
          <a:p>
            <a:pPr marL="504825" lvl="1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600" dirty="0"/>
              <a:t>Kryteria horyzontalne i specyficzne dzielą się na obligatoryjne </a:t>
            </a:r>
            <a:br>
              <a:rPr lang="pl-PL" sz="1600" dirty="0"/>
            </a:br>
            <a:r>
              <a:rPr lang="pl-PL" sz="1600" dirty="0"/>
              <a:t>i rankingujące.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600" dirty="0"/>
              <a:t>Ocena dokonywana jest w dwóch etapach.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/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038D89AC-9E68-D17F-901A-5B658E520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69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Ocena</a:t>
            </a:r>
          </a:p>
        </p:txBody>
      </p:sp>
      <p:pic>
        <p:nvPicPr>
          <p:cNvPr id="6" name="Obraz 5" descr="Ciąg znaków: FEnIKS, Rzeczpospolita Polska, UE i NFOŚiGW">
            <a:extLst>
              <a:ext uri="{FF2B5EF4-FFF2-40B4-BE49-F238E27FC236}">
                <a16:creationId xmlns:a16="http://schemas.microsoft.com/office/drawing/2014/main" id="{45846810-B0F1-C8C0-BBF3-910242C6853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22</a:t>
            </a:fld>
            <a:endParaRPr lang="pl-PL" altLang="pl-PL"/>
          </a:p>
        </p:txBody>
      </p:sp>
      <p:pic>
        <p:nvPicPr>
          <p:cNvPr id="8" name="Symbol zastępczy zawartości 7" descr="Na schemacie pokazano w sposób obrazowy jak dzielą się kryteria stosowane w naborze.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51" y="1979613"/>
            <a:ext cx="8754749" cy="3528416"/>
          </a:xfrm>
        </p:spPr>
      </p:pic>
      <p:sp>
        <p:nvSpPr>
          <p:cNvPr id="5" name="Tytuł 1">
            <a:extLst>
              <a:ext uri="{FF2B5EF4-FFF2-40B4-BE49-F238E27FC236}">
                <a16:creationId xmlns:a16="http://schemas.microsoft.com/office/drawing/2014/main" id="{6894ADFF-FE11-52D4-8594-36600F0F93F8}"/>
              </a:ext>
            </a:extLst>
          </p:cNvPr>
          <p:cNvSpPr txBox="1">
            <a:spLocks/>
          </p:cNvSpPr>
          <p:nvPr/>
        </p:nvSpPr>
        <p:spPr bwMode="auto">
          <a:xfrm>
            <a:off x="1457474" y="102553"/>
            <a:ext cx="8640763" cy="87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>
              <a:lnSpc>
                <a:spcPts val="3400"/>
              </a:lnSpc>
            </a:pPr>
            <a:r>
              <a:rPr lang="pl-PL" sz="2000" dirty="0"/>
              <a:t>Nabór  8.6.4. CZĘŚĆ 4) Sieć ciepłownicza/chłodnicza </a:t>
            </a:r>
          </a:p>
          <a:p>
            <a:pPr algn="ctr">
              <a:lnSpc>
                <a:spcPts val="3400"/>
              </a:lnSpc>
            </a:pPr>
            <a:r>
              <a:rPr lang="pl-PL" sz="2000" dirty="0"/>
              <a:t>efektywny system ciepłowniczy</a:t>
            </a:r>
          </a:p>
        </p:txBody>
      </p:sp>
    </p:spTree>
    <p:extLst>
      <p:ext uri="{BB962C8B-B14F-4D97-AF65-F5344CB8AC3E}">
        <p14:creationId xmlns:p14="http://schemas.microsoft.com/office/powerpoint/2010/main" val="23245225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936A6-CD2A-4EEA-B8E9-7DDA42160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1CC7181-013E-2585-C5B3-641154DDF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74" y="102553"/>
            <a:ext cx="8640763" cy="874394"/>
          </a:xfrm>
        </p:spPr>
        <p:txBody>
          <a:bodyPr/>
          <a:lstStyle/>
          <a:p>
            <a:pPr algn="ctr">
              <a:lnSpc>
                <a:spcPts val="3400"/>
              </a:lnSpc>
            </a:pPr>
            <a:r>
              <a:rPr lang="pl-PL" sz="2000" dirty="0"/>
              <a:t>Nabór  8.6.4. CZĘŚĆ 4) Sieć ciepłownicza /chłodnicza </a:t>
            </a:r>
            <a:br>
              <a:rPr lang="pl-PL" sz="2000" dirty="0"/>
            </a:br>
            <a:r>
              <a:rPr lang="pl-PL" sz="2000" dirty="0"/>
              <a:t>efektywny system ciepłowniczy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D1EF5F8-33CC-F06B-930C-EE7887A6A7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23</a:t>
            </a:fld>
            <a:endParaRPr lang="pl-PL" altLang="pl-PL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AA470941-7509-E063-011A-A65D396732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434" y="971525"/>
            <a:ext cx="1744961" cy="5688632"/>
          </a:xfrm>
          <a:solidFill>
            <a:srgbClr val="009242">
              <a:alpha val="66000"/>
            </a:srgbClr>
          </a:solidFill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r>
              <a:rPr lang="pl-PL" sz="1600" b="1" dirty="0"/>
              <a:t>Ocena - </a:t>
            </a:r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r>
              <a:rPr lang="pl-PL" sz="1600" b="1" dirty="0"/>
              <a:t>etap 1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8697F13F-C81D-E74C-55A9-0FF1DA8CDC6F}"/>
              </a:ext>
            </a:extLst>
          </p:cNvPr>
          <p:cNvSpPr txBox="1">
            <a:spLocks/>
          </p:cNvSpPr>
          <p:nvPr/>
        </p:nvSpPr>
        <p:spPr>
          <a:xfrm>
            <a:off x="2922887" y="971525"/>
            <a:ext cx="7103540" cy="568863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500" dirty="0"/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50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600" dirty="0"/>
              <a:t>Ocena polega na weryfikacji spełnienia przez projekt Kryteriów obligatoryjnych ocenianych zero-jedynkowo, wchodzących w skład Kryteriów horyzontalnych </a:t>
            </a:r>
            <a:r>
              <a:rPr lang="pl-PL" sz="1600" dirty="0" err="1"/>
              <a:t>FEnIKS</a:t>
            </a:r>
            <a:r>
              <a:rPr lang="pl-PL" sz="1600" dirty="0"/>
              <a:t>, określonych w Załączniku nr 1 </a:t>
            </a:r>
            <a:br>
              <a:rPr lang="pl-PL" sz="1600" dirty="0"/>
            </a:br>
            <a:r>
              <a:rPr lang="pl-PL" sz="1600" dirty="0"/>
              <a:t>do Programu Priorytetowego.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600" dirty="0"/>
              <a:t>Kryteria obligatoryjne są oceniane w systemie zerojedynkowym (możliwa ocena: TAK/NIE, a w uzasadnionych wypadkach NIE DOTYCZY). Niespełnienie kryterium (ocena: NIE) eliminuje projekt </a:t>
            </a:r>
            <a:br>
              <a:rPr lang="pl-PL" sz="1600" dirty="0"/>
            </a:br>
            <a:r>
              <a:rPr lang="pl-PL" sz="1600" dirty="0"/>
              <a:t>z możliwości otrzymania dofinansowania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600" dirty="0"/>
              <a:t>. 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600" dirty="0"/>
              <a:t>Wnioskodawca jest zobowiązany do uzupełnienia wniosku, w terminie </a:t>
            </a:r>
            <a:br>
              <a:rPr lang="pl-PL" sz="1600" dirty="0"/>
            </a:br>
            <a:r>
              <a:rPr lang="pl-PL" sz="1600" b="1" dirty="0"/>
              <a:t>do</a:t>
            </a:r>
            <a:r>
              <a:rPr lang="pl-PL" sz="1600" dirty="0"/>
              <a:t> </a:t>
            </a:r>
            <a:r>
              <a:rPr lang="pl-PL" sz="1600" b="1" dirty="0"/>
              <a:t>5 dni roboczych </a:t>
            </a:r>
            <a:r>
              <a:rPr lang="pl-PL" sz="1600" dirty="0"/>
              <a:t>od dnia następującego po dniu wezwania. </a:t>
            </a:r>
            <a:br>
              <a:rPr lang="pl-PL" sz="1600" dirty="0"/>
            </a:br>
            <a:r>
              <a:rPr lang="pl-PL" sz="1600" dirty="0"/>
              <a:t>Dla biegu tego terminu nie ma znaczenia dzień odebrania wezwania przez wnioskodawcę.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450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0BA009CE-AD86-3B95-248B-EC8E2454E7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6722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86783-F679-28CB-E94A-0E4091D30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07CF474-746E-BF7D-3583-D2A5E6E85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74" y="102553"/>
            <a:ext cx="8640763" cy="874394"/>
          </a:xfrm>
        </p:spPr>
        <p:txBody>
          <a:bodyPr/>
          <a:lstStyle/>
          <a:p>
            <a:pPr algn="ctr">
              <a:lnSpc>
                <a:spcPts val="3400"/>
              </a:lnSpc>
            </a:pPr>
            <a:r>
              <a:rPr lang="pl-PL" sz="2000" dirty="0"/>
              <a:t> Nabór  8.6.4. CZĘŚĆ 4) Sieć ciepłownicza / chłodnicza </a:t>
            </a:r>
            <a:br>
              <a:rPr lang="pl-PL" sz="2000" dirty="0"/>
            </a:br>
            <a:r>
              <a:rPr lang="pl-PL" sz="2000" dirty="0"/>
              <a:t>efektywny system ciepłowniczy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FE25DD1-9CF4-8ACD-71C3-613EAF5661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24</a:t>
            </a:fld>
            <a:endParaRPr lang="pl-PL" altLang="pl-PL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F46FA05E-59D1-B358-04B0-E818174E21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434" y="971525"/>
            <a:ext cx="1744961" cy="5688632"/>
          </a:xfrm>
          <a:solidFill>
            <a:srgbClr val="009242">
              <a:alpha val="66000"/>
            </a:srgbClr>
          </a:solidFill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r>
              <a:rPr lang="pl-PL" sz="1600" b="1" dirty="0"/>
              <a:t>Ocena - </a:t>
            </a:r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r>
              <a:rPr lang="pl-PL" sz="1600" b="1" dirty="0"/>
              <a:t>etap 2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1B94A1E4-E808-26FF-4AA6-F5DAD0C17E63}"/>
              </a:ext>
            </a:extLst>
          </p:cNvPr>
          <p:cNvSpPr txBox="1">
            <a:spLocks/>
          </p:cNvSpPr>
          <p:nvPr/>
        </p:nvSpPr>
        <p:spPr>
          <a:xfrm>
            <a:off x="2922887" y="971525"/>
            <a:ext cx="7103540" cy="568863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450" dirty="0"/>
              <a:t>Ocenie podlegają projekty, które zostały ocenione pozytywie na etapie 1.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45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450" dirty="0"/>
              <a:t>Ocena dokonywana jest na podstawie: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450" dirty="0"/>
              <a:t>kryteriów obligatoryjnych ocenianych zero-jedynkowo i kryteriów rankingujących ocenianych punktowo, wchodzących w skład Kryteriów horyzontalnych </a:t>
            </a:r>
            <a:r>
              <a:rPr lang="pl-PL" sz="1450" dirty="0" err="1"/>
              <a:t>FEnIKS</a:t>
            </a:r>
            <a:r>
              <a:rPr lang="pl-PL" sz="1450" dirty="0"/>
              <a:t>, określonych w Załączniku nr 1 do Programu Priorytetowego;</a:t>
            </a:r>
          </a:p>
          <a:p>
            <a:pPr lvl="1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450" dirty="0"/>
              <a:t>kryteriów obligatoryjnych ocenianych zero-jedynkowo i kryteriów rankingujących ocenianych punktowo stanowiących Specyficzne kryteria wyboru projektów (Działanie FENX.02.01), określonych w Załączniku </a:t>
            </a:r>
            <a:br>
              <a:rPr lang="pl-PL" sz="1450" dirty="0"/>
            </a:br>
            <a:r>
              <a:rPr lang="pl-PL" sz="1450" dirty="0"/>
              <a:t>nr 2  do Programu Priorytetowego.</a:t>
            </a:r>
          </a:p>
          <a:p>
            <a:pPr marL="504825" lvl="1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450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450" dirty="0"/>
              <a:t>Minimum punktowe wynosi 19 pkt.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450" dirty="0"/>
              <a:t>Wnioskodawca jest zobowiązany do uzupełnienia wniosku, w terminie </a:t>
            </a:r>
            <a:br>
              <a:rPr lang="pl-PL" sz="1450" dirty="0"/>
            </a:br>
            <a:r>
              <a:rPr lang="pl-PL" sz="1450" b="1" dirty="0"/>
              <a:t>do 7 dni </a:t>
            </a:r>
            <a:r>
              <a:rPr lang="pl-PL" sz="1450" dirty="0"/>
              <a:t>od dnia następującego po dniu wezwania. Dla biegu tego terminu nie ma znaczenia dzień odebrania wezwania przez wnioskodawcę.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450" dirty="0"/>
              <a:t>W przypadku gdy dochowanie powyższego terminu nie jest możliwe i jest niezależne od wnioskodawcy, NFOŚIGW może go wydłużyć o dodatkowy termin </a:t>
            </a:r>
            <a:r>
              <a:rPr lang="pl-PL" sz="1450" b="1" dirty="0"/>
              <a:t>do 5 dni</a:t>
            </a:r>
            <a:r>
              <a:rPr lang="pl-PL" sz="1450" dirty="0"/>
              <a:t>. </a:t>
            </a:r>
          </a:p>
          <a:p>
            <a:pPr marL="0" indent="0">
              <a:lnSpc>
                <a:spcPts val="2000"/>
              </a:lnSpc>
              <a:spcBef>
                <a:spcPts val="600"/>
              </a:spcBef>
              <a:buNone/>
            </a:pPr>
            <a:endParaRPr lang="pl-PL" sz="1600" dirty="0"/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AA30EE1D-B03C-3831-FFA2-156B553B92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350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973F6-9060-FC2A-7FE0-7F580E16E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06B0CE81-7AB3-92F1-E887-78F15618D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5466" y="25124"/>
            <a:ext cx="8640763" cy="874394"/>
          </a:xfrm>
        </p:spPr>
        <p:txBody>
          <a:bodyPr/>
          <a:lstStyle/>
          <a:p>
            <a:pPr algn="ctr">
              <a:lnSpc>
                <a:spcPts val="3400"/>
              </a:lnSpc>
            </a:pPr>
            <a:r>
              <a:rPr lang="pl-PL" sz="2000" dirty="0"/>
              <a:t>Nabór  8.6.4. CZĘŚĆ 4) Sieć ciepłownicza / chłodnicza </a:t>
            </a:r>
            <a:br>
              <a:rPr lang="pl-PL" sz="2000" dirty="0"/>
            </a:br>
            <a:r>
              <a:rPr lang="pl-PL" sz="2000" dirty="0"/>
              <a:t>efektywny system ciepłowniczy 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4AE7ACD3-F307-F85A-A1A8-DF95329AD1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434" y="971525"/>
            <a:ext cx="1744961" cy="5688632"/>
          </a:xfrm>
          <a:solidFill>
            <a:srgbClr val="009242">
              <a:alpha val="66000"/>
            </a:srgbClr>
          </a:solidFill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r>
              <a:rPr lang="pl-PL" sz="1600" b="1" dirty="0"/>
              <a:t>Lista </a:t>
            </a:r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r>
              <a:rPr lang="pl-PL" sz="1600" b="1" dirty="0"/>
              <a:t>rankingowa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45FAAB31-DB16-A66F-8199-D8DC65BD5D20}"/>
              </a:ext>
            </a:extLst>
          </p:cNvPr>
          <p:cNvSpPr txBox="1">
            <a:spLocks/>
          </p:cNvSpPr>
          <p:nvPr/>
        </p:nvSpPr>
        <p:spPr>
          <a:xfrm>
            <a:off x="2922886" y="971525"/>
            <a:ext cx="7319563" cy="568863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400" dirty="0"/>
              <a:t>Ocenione projekty, które spełniły kryteria zero-jedynkowe w etapie 2 oceny są umieszczane na liście rankingowej. 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400" dirty="0"/>
              <a:t>Liczba zebranych punktów w ramach oceny kryteriami rankingującymi decyduje o pozycji projektu na liście rankingowej.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400" dirty="0"/>
              <a:t>Projekty uszeregowywane są w kolejności od pierwszego z największą liczbą punktów do wyczerpania kwoty przeznaczonej na dofinansowanie projektów </a:t>
            </a:r>
            <a:br>
              <a:rPr lang="pl-PL" sz="1400" dirty="0"/>
            </a:br>
            <a:r>
              <a:rPr lang="pl-PL" sz="1400" dirty="0"/>
              <a:t>w naborze.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400" dirty="0"/>
              <a:t>W przypadku wniosków, które w ocenie Etapu 2 według kryteriów obligatoryjnych (horyzontalnych i specyficznych) i rankingujących (horyzontalnych i specyficznych) uzyskały taką samą liczbę punktów, o kolejności umieszczenia wniosków na liście rankingowej decyduje większa liczba punktów uzyskanych na etapie oceny w ramach kryterium rozstrzygającego – gotowość do realizacji projektu. </a:t>
            </a:r>
            <a:br>
              <a:rPr lang="pl-PL" sz="1400" dirty="0"/>
            </a:br>
            <a:r>
              <a:rPr lang="pl-PL" sz="1400" dirty="0"/>
              <a:t>W przypadku wniosków, które otrzymały taką samą liczbę punktów w ramach kryterium gotowość do realizacji projektu, decyduje kolejne kryterium rozstrzygające, wskazane spośród kryteriów rankingujących w Kryteriach horyzontalnych dla Programu Fundusze Europejskie na Infrastrukturę, Klimat, Środowisko na lata 2021-2027 (</a:t>
            </a:r>
            <a:r>
              <a:rPr lang="pl-PL" sz="1400" dirty="0" err="1"/>
              <a:t>FEnIKS</a:t>
            </a:r>
            <a:r>
              <a:rPr lang="pl-PL" sz="1400" dirty="0"/>
              <a:t>), aż do rozstrzygnięcia. 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pl-PL" sz="1400" dirty="0"/>
              <a:t>Wnioskodawca może zwrócić się do NFOŚiGW o powtórną ocenę wniosku, w terminie nie dłuższym niż 5 dni roboczych  od daty otrzymania pisma informującego o odmowie udzielenia dofinansowania, wskazując wszystkie kryteria, z których oceną się nie zgadza wraz z uzasadnieniem swojego stanowiska. </a:t>
            </a:r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1FDDE1FC-879A-C459-6851-91FB26FE5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74035D1-662F-40DC-9206-4A592A7418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6602714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E7A5C-A7DB-104C-8D5D-409B603DC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85477A88-985D-5CAD-2470-588A1F83E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74" y="102553"/>
            <a:ext cx="8640763" cy="874394"/>
          </a:xfrm>
        </p:spPr>
        <p:txBody>
          <a:bodyPr/>
          <a:lstStyle/>
          <a:p>
            <a:pPr algn="ctr">
              <a:lnSpc>
                <a:spcPts val="3400"/>
              </a:lnSpc>
            </a:pPr>
            <a:r>
              <a:rPr lang="pl-PL" sz="2000" dirty="0"/>
              <a:t>Nabór  8.6.4. CZĘŚĆ 4) Sieć ciepłownicza/chłodnicza efektywny system ciepłowniczy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68B67CAA-7DC2-9232-A649-A2F9FC139A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434" y="971525"/>
            <a:ext cx="1744961" cy="5688632"/>
          </a:xfrm>
          <a:solidFill>
            <a:srgbClr val="FFC000">
              <a:alpha val="81000"/>
            </a:srgbClr>
          </a:solidFill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endParaRPr lang="pl-PL" sz="1600" b="1" dirty="0"/>
          </a:p>
          <a:p>
            <a:pPr marL="0" indent="0" algn="ctr">
              <a:lnSpc>
                <a:spcPts val="2000"/>
              </a:lnSpc>
              <a:spcBef>
                <a:spcPts val="600"/>
              </a:spcBef>
              <a:buNone/>
            </a:pPr>
            <a:r>
              <a:rPr lang="pl-PL" sz="1600" b="1" dirty="0"/>
              <a:t>Przydatne linki i komunikacja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5544A032-C42B-4DF0-2FD9-D8471E804080}"/>
              </a:ext>
            </a:extLst>
          </p:cNvPr>
          <p:cNvSpPr txBox="1">
            <a:spLocks/>
          </p:cNvSpPr>
          <p:nvPr/>
        </p:nvSpPr>
        <p:spPr>
          <a:xfrm>
            <a:off x="2922887" y="971525"/>
            <a:ext cx="7103540" cy="568863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1200"/>
              </a:spcBef>
            </a:pPr>
            <a:endParaRPr lang="pl-PL" sz="1600" dirty="0"/>
          </a:p>
          <a:p>
            <a:pPr marL="0" indent="0" algn="ctr">
              <a:lnSpc>
                <a:spcPct val="114000"/>
              </a:lnSpc>
              <a:spcBef>
                <a:spcPts val="1200"/>
              </a:spcBef>
              <a:buNone/>
            </a:pPr>
            <a:r>
              <a:rPr lang="pl-PL" sz="1600" dirty="0"/>
              <a:t>Ogłoszenie o naborze i dokumentacja konkursowa dostępne są pod adresem:</a:t>
            </a:r>
          </a:p>
          <a:p>
            <a:pPr marL="0" indent="0" algn="ctr">
              <a:lnSpc>
                <a:spcPct val="114000"/>
              </a:lnSpc>
              <a:spcBef>
                <a:spcPts val="1200"/>
              </a:spcBef>
              <a:buNone/>
            </a:pPr>
            <a:r>
              <a:rPr lang="pl-PL" sz="1600" dirty="0">
                <a:hlinkClick r:id="rId6"/>
              </a:rPr>
              <a:t>https://www.gov.pl/web/nfosigw/86-czesc-4-siec-cieplowniczachlodnicza-efektywny-system-cieplowniczy</a:t>
            </a:r>
            <a:r>
              <a:rPr lang="pl-PL" sz="1600" dirty="0"/>
              <a:t> </a:t>
            </a:r>
          </a:p>
          <a:p>
            <a:pPr marL="0" indent="0" algn="ctr">
              <a:lnSpc>
                <a:spcPct val="114000"/>
              </a:lnSpc>
              <a:spcBef>
                <a:spcPts val="1200"/>
              </a:spcBef>
              <a:buNone/>
            </a:pPr>
            <a:endParaRPr lang="pl-PL" sz="1600" dirty="0"/>
          </a:p>
          <a:p>
            <a:pPr marL="0" indent="0" algn="ctr">
              <a:lnSpc>
                <a:spcPct val="114000"/>
              </a:lnSpc>
              <a:spcBef>
                <a:spcPts val="1200"/>
              </a:spcBef>
              <a:buNone/>
            </a:pPr>
            <a:r>
              <a:rPr lang="pl-PL" sz="1600" dirty="0"/>
              <a:t>Pytania dotyczące przygotowania wniosków w ramach naboru:</a:t>
            </a:r>
          </a:p>
          <a:p>
            <a:pPr marL="0" indent="0" algn="ctr">
              <a:lnSpc>
                <a:spcPct val="114000"/>
              </a:lnSpc>
              <a:spcBef>
                <a:spcPts val="1200"/>
              </a:spcBef>
              <a:buNone/>
            </a:pPr>
            <a:r>
              <a:rPr lang="pl-PL" sz="1600" dirty="0">
                <a:hlinkClick r:id="rId7"/>
              </a:rPr>
              <a:t>fenx0201.efektywnysystem.sekretariat@nfosigw.gov.pl</a:t>
            </a:r>
            <a:endParaRPr lang="pl-PL" sz="1600" dirty="0"/>
          </a:p>
          <a:p>
            <a:pPr marL="0" indent="0" algn="ctr">
              <a:lnSpc>
                <a:spcPct val="114000"/>
              </a:lnSpc>
              <a:spcBef>
                <a:spcPts val="1200"/>
              </a:spcBef>
              <a:buNone/>
            </a:pPr>
            <a:endParaRPr lang="pl-PL" sz="1600" dirty="0"/>
          </a:p>
          <a:p>
            <a:pPr marL="0" indent="0" algn="ctr">
              <a:lnSpc>
                <a:spcPct val="114000"/>
              </a:lnSpc>
              <a:spcBef>
                <a:spcPts val="1200"/>
              </a:spcBef>
              <a:buNone/>
            </a:pPr>
            <a:r>
              <a:rPr lang="pl-PL" sz="1600" dirty="0"/>
              <a:t>Na stronie internetowej wkrótce zamieszczony zostanie FAQ z odpowiedziami na kluczowe lub powtarzające się pytania.</a:t>
            </a: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B2FCFAB-0605-FD69-D945-8AA328C33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E1E5593-F258-FC2C-EA30-654E4321D8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218683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Tytuł 1">
            <a:extLst>
              <a:ext uri="{FF2B5EF4-FFF2-40B4-BE49-F238E27FC236}">
                <a16:creationId xmlns:a16="http://schemas.microsoft.com/office/drawing/2014/main" id="{5C606A43-3DCD-DBFD-BEF8-A1F6A0EBB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382" y="5075981"/>
            <a:ext cx="9433048" cy="553510"/>
          </a:xfrm>
        </p:spPr>
        <p:txBody>
          <a:bodyPr/>
          <a:lstStyle/>
          <a:p>
            <a:pPr algn="ctr" eaLnBrk="1" hangingPunct="1"/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Dziękujemy za uwagę!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74755" name="Symbol zastępczy numeru slajdu 2" hidden="1">
            <a:extLst>
              <a:ext uri="{FF2B5EF4-FFF2-40B4-BE49-F238E27FC236}">
                <a16:creationId xmlns:a16="http://schemas.microsoft.com/office/drawing/2014/main" id="{21EEAE4B-6A9B-9FAD-8F55-1930A5D587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C625B326-A187-4C68-A9E3-C464BC509609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27</a:t>
            </a:fld>
            <a:endParaRPr lang="pl-PL" altLang="pl-PL" dirty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15E65C0-D368-B29C-0838-8F12B7E29A4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881410" y="250980"/>
            <a:ext cx="8583096" cy="859179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marL="0" marR="0" lvl="0" indent="0" algn="l" defTabSz="1006475" rtl="0" eaLnBrk="0" fontAlgn="base" latinLnBrk="0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Dodatkowe materiały szkoleniowe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116766" y="1326257"/>
            <a:ext cx="4837652" cy="463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marL="342900" lvl="0" indent="-342900">
              <a:lnSpc>
                <a:spcPct val="106000"/>
              </a:lnSpc>
              <a:buFont typeface="Symbol" panose="05050102010706020507" pitchFamily="18" charset="2"/>
              <a:buChar char=""/>
              <a:tabLst>
                <a:tab pos="247650" algn="l"/>
                <a:tab pos="676275" algn="l"/>
              </a:tabLst>
            </a:pPr>
            <a:r>
              <a:rPr lang="pl-PL" sz="1800" b="1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Dokumenty i zalecenia w zakresie udzielania zamówień </a:t>
            </a:r>
            <a:br>
              <a:rPr lang="pl-PL" sz="1800" b="1" dirty="0"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Łukasz Korporowicz, Aneta Schuetz, Wydział Kontroli Zamówień i Nieprawidłowości </a:t>
            </a:r>
            <a:r>
              <a:rPr lang="pl-PL" sz="1800" u="sng" dirty="0">
                <a:solidFill>
                  <a:srgbClr val="0563C1"/>
                </a:solidFill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https://youtu.be/gby8aSntG2k</a:t>
            </a:r>
            <a:r>
              <a:rPr lang="pl-PL" sz="1800" u="sng" dirty="0">
                <a:solidFill>
                  <a:srgbClr val="0563C1"/>
                </a:solidFill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>
              <a:lnSpc>
                <a:spcPct val="106000"/>
              </a:lnSpc>
              <a:tabLst>
                <a:tab pos="247650" algn="l"/>
                <a:tab pos="676275" algn="l"/>
              </a:tabLst>
            </a:pPr>
            <a:endParaRPr lang="pl-PL" sz="1800" u="sng" dirty="0">
              <a:solidFill>
                <a:srgbClr val="0563C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06000"/>
              </a:lnSpc>
              <a:tabLst>
                <a:tab pos="247650" algn="l"/>
                <a:tab pos="676275" algn="l"/>
              </a:tabLst>
            </a:pPr>
            <a:endParaRPr lang="pl-PL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47650" algn="l"/>
                <a:tab pos="676275" algn="l"/>
              </a:tabLst>
            </a:pPr>
            <a:r>
              <a:rPr lang="pl-PL" sz="1800" b="1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Obowiązki promocyjne w projekcie - księga wizualizacji, podręcznik w zakresie informacji i promocji projektów UE</a:t>
            </a:r>
            <a:r>
              <a:rPr lang="pl-PL" sz="18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pl-PL" sz="1800" b="1" dirty="0"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Agnieszka Janicka-Struska, </a:t>
            </a:r>
            <a:b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Wydział Promocji </a:t>
            </a:r>
            <a:r>
              <a:rPr lang="pl-PL" sz="1800" u="sng" dirty="0">
                <a:solidFill>
                  <a:srgbClr val="0563C1"/>
                </a:solidFill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https://youtu.be/k1pbibF9jUM?si=Y-Dfdho42Y5BiDpp&amp;t=12230</a:t>
            </a:r>
            <a:r>
              <a:rPr lang="pl-PL" sz="1800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l-PL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pl-PL" sz="2227" dirty="0"/>
            </a:br>
            <a:endParaRPr lang="pl-PL" sz="2227" dirty="0"/>
          </a:p>
          <a:p>
            <a:endParaRPr lang="pl-PL" sz="2227" dirty="0"/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91017" indent="-227314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09257" indent="-18185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272959" indent="-18185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636662" indent="-18185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000364" indent="-181851" defTabSz="3637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364067" indent="-181851" defTabSz="3637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27770" indent="-181851" defTabSz="3637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091472" indent="-181851" defTabSz="3637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3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8D6727F-92DC-8074-D290-B9EA3703D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8" y="5883249"/>
            <a:ext cx="8397014" cy="83259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46CB8775-B182-BE79-7571-680E46782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9" r="14709"/>
          <a:stretch/>
        </p:blipFill>
        <p:spPr>
          <a:xfrm>
            <a:off x="0" y="1134698"/>
            <a:ext cx="4916177" cy="46396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629382" y="5075981"/>
            <a:ext cx="9433048" cy="553510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marL="0" marR="0" lvl="0" indent="0" algn="ctr" defTabSz="1006475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806030504020204" pitchFamily="34" charset="0"/>
                <a:ea typeface="Open Sans" pitchFamily="2" charset="0"/>
                <a:cs typeface="Open Sans" panose="020B0806030504020204" pitchFamily="34" charset="0"/>
              </a:rPr>
              <a:t>Podstawowe informacje o naborze i ocenie</a:t>
            </a:r>
            <a:endParaRPr kumimoji="0" lang="pl-PL" altLang="pl-PL" sz="26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806030504020204" pitchFamily="34" charset="0"/>
              <a:ea typeface="Open Sans" pitchFamily="2" charset="0"/>
              <a:cs typeface="Open Sans" panose="020B0806030504020204" pitchFamily="34" charset="0"/>
            </a:endParaRPr>
          </a:p>
        </p:txBody>
      </p:sp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737394" y="5629491"/>
            <a:ext cx="9433048" cy="118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Aleksandra Baut-Kulec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11.12.2024 r.</a:t>
            </a:r>
          </a:p>
        </p:txBody>
      </p:sp>
      <p:sp>
        <p:nvSpPr>
          <p:cNvPr id="17411" name="Symbol zastępczy numeru slajdu 3">
            <a:extLst>
              <a:ext uri="{FF2B5EF4-FFF2-40B4-BE49-F238E27FC236}">
                <a16:creationId xmlns:a16="http://schemas.microsoft.com/office/drawing/2014/main" id="{8DAD59DD-94E0-2873-3ED3-462EDA8BB8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37652ED6-1A5F-41C8-8CF9-EFF1C693D102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4</a:t>
            </a:fld>
            <a:endParaRPr lang="pl-PL" altLang="pl-PL" dirty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980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 descr="Podstawowe informacje o Programie  8.6.4. CZĘŚĆ 4) &#10;Sieć ciepłownicza/chłodnicza efektywny system ciepłowniczy &#10;">
            <a:extLst>
              <a:ext uri="{FF2B5EF4-FFF2-40B4-BE49-F238E27FC236}">
                <a16:creationId xmlns:a16="http://schemas.microsoft.com/office/drawing/2014/main" id="{A71EEEC0-B947-8327-BA9B-D5D927AF888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88" y="420070"/>
            <a:ext cx="4240212" cy="1271535"/>
          </a:xfrm>
        </p:spPr>
        <p:txBody>
          <a:bodyPr/>
          <a:lstStyle/>
          <a:p>
            <a:pPr algn="ctr">
              <a:lnSpc>
                <a:spcPts val="3000"/>
              </a:lnSpc>
            </a:pPr>
            <a:r>
              <a:rPr lang="pl-PL" sz="2000" dirty="0"/>
              <a:t>Nabór  8.6.4. CZĘŚĆ 4) </a:t>
            </a:r>
            <a:br>
              <a:rPr lang="pl-PL" sz="2000" dirty="0"/>
            </a:br>
            <a:r>
              <a:rPr lang="pl-PL" sz="2000" dirty="0"/>
              <a:t>Sieć ciepłownicza/chłodnicza efektywny system ciepłowniczy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4587875" y="1052513"/>
            <a:ext cx="4911764" cy="2447129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</a:pPr>
            <a:r>
              <a:rPr lang="pl-PL" sz="1600" b="1" dirty="0">
                <a:solidFill>
                  <a:schemeClr val="bg1"/>
                </a:solidFill>
              </a:rPr>
              <a:t>PROGRAM PRIORYTETOWY  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</a:pPr>
            <a:r>
              <a:rPr lang="pl-PL" sz="1600" b="1" dirty="0">
                <a:solidFill>
                  <a:schemeClr val="bg1"/>
                </a:solidFill>
              </a:rPr>
              <a:t> 8.6 Współfinansowanie projektów realizowanych w ramach Programu Fundusze Europejskie na Infrastrukturę, Klimat, Środowisko 2021-2027 (</a:t>
            </a:r>
            <a:r>
              <a:rPr lang="pl-PL" sz="1600" b="1" dirty="0" err="1">
                <a:solidFill>
                  <a:schemeClr val="bg1"/>
                </a:solidFill>
              </a:rPr>
              <a:t>FEnIKS</a:t>
            </a:r>
            <a:r>
              <a:rPr lang="pl-PL" sz="1600" b="1" dirty="0">
                <a:solidFill>
                  <a:schemeClr val="bg1"/>
                </a:solidFill>
              </a:rPr>
              <a:t>) Część 4) Sieć ciepłownicza/chłodnicza </a:t>
            </a:r>
            <a:br>
              <a:rPr lang="pl-PL" sz="1600" b="1" dirty="0">
                <a:solidFill>
                  <a:schemeClr val="bg1"/>
                </a:solidFill>
              </a:rPr>
            </a:br>
            <a:r>
              <a:rPr lang="pl-PL" sz="1600" b="1" dirty="0">
                <a:solidFill>
                  <a:schemeClr val="bg1"/>
                </a:solidFill>
              </a:rPr>
              <a:t>efektywny system ciepłowniczy</a:t>
            </a:r>
          </a:p>
          <a:p>
            <a:pPr marL="0" indent="0" algn="ctr"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4596188" y="3705225"/>
            <a:ext cx="4911764" cy="2441575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002060"/>
              </a:buClr>
              <a:defRPr/>
            </a:pPr>
            <a:endParaRPr lang="pl-PL" sz="1600" b="1" dirty="0">
              <a:solidFill>
                <a:schemeClr val="tx1"/>
              </a:solidFill>
            </a:endParaRPr>
          </a:p>
          <a:p>
            <a:pPr eaLnBrk="1" hangingPunct="1">
              <a:buClr>
                <a:srgbClr val="002060"/>
              </a:buClr>
              <a:defRPr/>
            </a:pPr>
            <a:r>
              <a:rPr lang="pl-PL" sz="1600" b="1" dirty="0">
                <a:solidFill>
                  <a:schemeClr val="tx1"/>
                </a:solidFill>
              </a:rPr>
              <a:t>Działanie FENX.02.01 Infrastruktura ciepłownicza</a:t>
            </a:r>
          </a:p>
          <a:p>
            <a:pPr eaLnBrk="1" hangingPunct="1">
              <a:buClr>
                <a:srgbClr val="002060"/>
              </a:buClr>
              <a:defRPr/>
            </a:pPr>
            <a:r>
              <a:rPr lang="pl-PL" sz="1600" b="1" dirty="0">
                <a:solidFill>
                  <a:schemeClr val="tx1"/>
                </a:solidFill>
              </a:rPr>
              <a:t>Priorytet FENX.02 WSPARCIE  SEKTORÓW ENERGETYKA I ŚRODOWISKO Z EFRR  </a:t>
            </a:r>
          </a:p>
          <a:p>
            <a:pPr eaLnBrk="1" hangingPunct="1">
              <a:buClr>
                <a:srgbClr val="002060"/>
              </a:buClr>
              <a:defRPr/>
            </a:pPr>
            <a:endParaRPr lang="pl-PL" sz="1600" b="1" dirty="0">
              <a:solidFill>
                <a:schemeClr val="tx1"/>
              </a:solidFill>
            </a:endParaRPr>
          </a:p>
          <a:p>
            <a:pPr eaLnBrk="1" hangingPunct="1">
              <a:buClr>
                <a:srgbClr val="002060"/>
              </a:buClr>
              <a:defRPr/>
            </a:pPr>
            <a:r>
              <a:rPr lang="pl-PL" sz="1600" b="1" dirty="0">
                <a:solidFill>
                  <a:schemeClr val="tx1"/>
                </a:solidFill>
              </a:rPr>
              <a:t>PROGRAM FENIKS 2021-2027</a:t>
            </a:r>
          </a:p>
          <a:p>
            <a:pPr eaLnBrk="1" hangingPunct="1">
              <a:buClr>
                <a:srgbClr val="002060"/>
              </a:buClr>
              <a:defRPr/>
            </a:pPr>
            <a:endParaRPr lang="pl-PL" sz="1600" b="1" dirty="0">
              <a:solidFill>
                <a:schemeClr val="tx1"/>
              </a:solidFill>
            </a:endParaRPr>
          </a:p>
          <a:p>
            <a:pPr eaLnBrk="1" hangingPunct="1">
              <a:buClr>
                <a:srgbClr val="002060"/>
              </a:buClr>
              <a:defRPr/>
            </a:pPr>
            <a:r>
              <a:rPr lang="pl-PL" sz="1600" b="1" dirty="0">
                <a:solidFill>
                  <a:schemeClr val="tx1"/>
                </a:solidFill>
              </a:rPr>
              <a:t>Podstawa: Umowa o finansowaniu  Projektu SIEĆ CIEPŁOWNICZA/CHŁODNICZA EFEKTYWNY SYSTEM CIEPŁOWNICZY zawarta pomiędzy  </a:t>
            </a:r>
            <a:r>
              <a:rPr lang="pl-PL" sz="1600" b="1" dirty="0" err="1">
                <a:solidFill>
                  <a:schemeClr val="tx1"/>
                </a:solidFill>
              </a:rPr>
              <a:t>MKiŚ</a:t>
            </a:r>
            <a:r>
              <a:rPr lang="pl-PL" sz="1600" b="1" dirty="0">
                <a:solidFill>
                  <a:schemeClr val="tx1"/>
                </a:solidFill>
              </a:rPr>
              <a:t>  (Instytucja Pośrednicząca) i NFOŚiGW (Beneficjent)</a:t>
            </a:r>
          </a:p>
          <a:p>
            <a:pPr eaLnBrk="1" hangingPunct="1">
              <a:buClr>
                <a:srgbClr val="002060"/>
              </a:buClr>
              <a:defRPr/>
            </a:pPr>
            <a:endParaRPr lang="pl-PL" sz="16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DD15C7B-00E2-5247-222D-A848AE429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219" y="1826096"/>
            <a:ext cx="4240212" cy="4320704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F842BDCB-DF3B-52B5-00C6-65A78CFB7F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5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156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87" y="420071"/>
            <a:ext cx="9388197" cy="883218"/>
          </a:xfrm>
        </p:spPr>
        <p:txBody>
          <a:bodyPr/>
          <a:lstStyle/>
          <a:p>
            <a:pPr algn="ctr">
              <a:lnSpc>
                <a:spcPts val="3000"/>
              </a:lnSpc>
            </a:pPr>
            <a:r>
              <a:rPr lang="pl-PL" sz="2000" dirty="0"/>
              <a:t>Nabór  8.6.4. CZĘŚĆ 4) </a:t>
            </a:r>
            <a:br>
              <a:rPr lang="pl-PL" sz="2000" dirty="0"/>
            </a:br>
            <a:r>
              <a:rPr lang="pl-PL" sz="2000" dirty="0"/>
              <a:t>Sieć ciepłownicza/chłodnicza efektywny system ciepłowniczy </a:t>
            </a:r>
          </a:p>
        </p:txBody>
      </p:sp>
      <p:sp>
        <p:nvSpPr>
          <p:cNvPr id="11" name="Prostokąt 10" descr="Finansowanie przedsięwzięć z wykorzystaniem instrumentu finansowego (IF) określonego w art. 2 pkt 8 ustawy z dnia 28 kwietnia 2022 r. o zasadach realizacji zadań finansowanych ze środków europejskich w  perspektywie finansowej 2021–2027 &#10;(Dz.U. 2022, poz. 1079 z późn. zm.), tj.:&#10;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4673321" y="1634461"/>
            <a:ext cx="4911764" cy="2447129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algn="ctr" eaLnBrk="1" hangingPunct="1">
              <a:defRPr/>
            </a:pPr>
            <a:r>
              <a:rPr lang="pl-PL" altLang="pl-PL" sz="1600" b="1" dirty="0">
                <a:solidFill>
                  <a:schemeClr val="bg1"/>
                </a:solidFill>
                <a:latin typeface="Open Sans" pitchFamily="34" charset="0"/>
              </a:rPr>
              <a:t>Finansowanie przedsięwzięć z wykorzystaniem instrumentu finansowego (IF) określonego w art. 2 pkt 8 ustawy z dnia 28 kwietnia 2022 r. o zasadach realizacji zadań finansowanych ze środków europejskich w  perspektywie finansowej 2021–2027 </a:t>
            </a:r>
            <a:br>
              <a:rPr lang="pl-PL" altLang="pl-PL" sz="1600" b="1" dirty="0">
                <a:solidFill>
                  <a:schemeClr val="bg1"/>
                </a:solidFill>
                <a:latin typeface="Open Sans" pitchFamily="34" charset="0"/>
              </a:rPr>
            </a:br>
            <a:r>
              <a:rPr lang="pl-PL" altLang="pl-PL" sz="1600" b="1" dirty="0">
                <a:solidFill>
                  <a:schemeClr val="bg1"/>
                </a:solidFill>
                <a:latin typeface="Open Sans" pitchFamily="34" charset="0"/>
              </a:rPr>
              <a:t>(Dz.U. 2022, poz. 1079 z </a:t>
            </a:r>
            <a:r>
              <a:rPr lang="pl-PL" altLang="pl-PL" sz="1600" b="1" dirty="0" err="1">
                <a:solidFill>
                  <a:schemeClr val="bg1"/>
                </a:solidFill>
                <a:latin typeface="Open Sans" pitchFamily="34" charset="0"/>
              </a:rPr>
              <a:t>późn</a:t>
            </a:r>
            <a:r>
              <a:rPr lang="pl-PL" altLang="pl-PL" sz="1600" b="1" dirty="0">
                <a:solidFill>
                  <a:schemeClr val="bg1"/>
                </a:solidFill>
                <a:latin typeface="Open Sans" pitchFamily="34" charset="0"/>
              </a:rPr>
              <a:t>. zm.), tj.:</a:t>
            </a:r>
          </a:p>
          <a:p>
            <a:pPr marL="0" indent="0" algn="ctr"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0" name="Prostokąt 9" descr="ze środków Europejskiego Funduszu  Rozwoju Regionalnego (EFRR) w ramach Programu Operacyjnego Fundusze Europejskie na Infrastrukturę, Klimat, Środowisko 2021-2027&#10;&#10;ze środków krajowych Narodowego Funduszu Ochrony Środowiska i Gospodarki Wodnej&#10;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4673321" y="4247177"/>
            <a:ext cx="4911764" cy="2441575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eaLnBrk="1" hangingPunct="1">
              <a:buClr>
                <a:srgbClr val="002060"/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 </a:t>
            </a:r>
            <a:r>
              <a:rPr lang="pl-PL" altLang="pl-PL" sz="1600" b="1" dirty="0">
                <a:solidFill>
                  <a:srgbClr val="002060"/>
                </a:solidFill>
                <a:latin typeface="Open Sans" pitchFamily="34" charset="0"/>
              </a:rPr>
              <a:t>ze środków Europejskiego Funduszu  Rozwoju Regionalnego (EFRR) w ramach Programu Operacyjnego Fundusze Europejskie na Infrastrukturę, Klimat, Środowisko 2021-2027</a:t>
            </a:r>
          </a:p>
          <a:p>
            <a:pPr marL="171450" indent="-171450" eaLnBrk="1" hangingPunct="1">
              <a:buFont typeface="Wingdings" panose="05000000000000000000" pitchFamily="2" charset="2"/>
              <a:buChar char="ü"/>
              <a:defRPr/>
            </a:pPr>
            <a:endParaRPr lang="pl-PL" sz="16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 eaLnBrk="1" hangingPunct="1">
              <a:buFont typeface="Wingdings" panose="05000000000000000000" pitchFamily="2" charset="2"/>
              <a:buChar char="ü"/>
              <a:defRPr/>
            </a:pPr>
            <a:r>
              <a:rPr lang="pl-PL" sz="16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ze środków krajowych Narodowego Funduszu Ochrony Środowiska i Gospodarki Wodnej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842BDCB-DF3B-52B5-00C6-65A78CFB7F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6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E7140B1-6364-C604-D24A-CBA6F7DFE9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35" y="1634460"/>
            <a:ext cx="4166565" cy="5054292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3BDE206A-C3C0-DD9F-00F3-0BF3BBC7E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49362" y="2051645"/>
            <a:ext cx="36724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1600" b="1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r>
              <a:rPr lang="pl-PL" sz="16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Celem Programu priorytetowego jest wsparcie rozwoju efektywnych systemów ciepłowniczych i chłodniczych.</a:t>
            </a:r>
          </a:p>
          <a:p>
            <a:endParaRPr lang="pl-PL" sz="1600" b="1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endParaRPr lang="pl-PL" sz="1600" b="1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r>
              <a:rPr lang="pl-PL" sz="16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Program zakłada realizację celu Programu Operacyjnego </a:t>
            </a:r>
            <a:r>
              <a:rPr lang="pl-PL" sz="1600" b="1" dirty="0" err="1">
                <a:latin typeface="Open Sans" pitchFamily="2" charset="0"/>
                <a:ea typeface="Open Sans" pitchFamily="2" charset="0"/>
                <a:cs typeface="Open Sans" pitchFamily="2" charset="0"/>
              </a:rPr>
              <a:t>FEnIKS</a:t>
            </a:r>
            <a:r>
              <a:rPr lang="pl-PL" sz="16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, jakim jest poprawa</a:t>
            </a:r>
          </a:p>
          <a:p>
            <a:r>
              <a:rPr lang="pl-PL" sz="16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warunków rozwoju kraju poprzez budowę infrastruktury technicznej i społecznej zgodnie </a:t>
            </a:r>
            <a:br>
              <a:rPr lang="pl-PL" sz="1600" b="1" dirty="0"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lang="pl-PL" sz="16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z założeniami</a:t>
            </a:r>
          </a:p>
          <a:p>
            <a:r>
              <a:rPr lang="pl-PL" sz="16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rozwoju zrównoważonego.</a:t>
            </a:r>
          </a:p>
        </p:txBody>
      </p:sp>
    </p:spTree>
    <p:extLst>
      <p:ext uri="{BB962C8B-B14F-4D97-AF65-F5344CB8AC3E}">
        <p14:creationId xmlns:p14="http://schemas.microsoft.com/office/powerpoint/2010/main" val="1310823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15E65C0-D368-B29C-0838-8F12B7E29A4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881410" y="250980"/>
            <a:ext cx="8583096" cy="859179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marL="0" marR="0" lvl="0" indent="0" algn="l" defTabSz="1006475" rtl="0" eaLnBrk="0" fontAlgn="base" latinLnBrk="0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Dokumenty istotne dla naboru 8.6.4. CZĘŚĆ 4) </a:t>
            </a:r>
            <a:b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Sieć ciepłownicza/chłodnicza efektywny system ciepłowniczy</a:t>
            </a:r>
          </a:p>
        </p:txBody>
      </p:sp>
      <p:sp>
        <p:nvSpPr>
          <p:cNvPr id="5" name="Tytuł 1" descr="Program Priorytetowy – określa formy &#10;i warunki udzielania dofinansowania &#10;oraz szczegółowe kryteria wyboru przedsięwzięć &#10;&#10;&#10;Regulamin  z załącznikami - określa sposób złożenia i rozpatrywania wniosków od momentu ich wpływu na skrzynkę podawczą NFOŚiGW, znajdującą się w ePUAP, do momentu zawarcia umowy o dofinansowanie.&#10;&#10;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116766" y="1918705"/>
            <a:ext cx="4837652" cy="404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marL="342900" lvl="0" indent="-342900">
              <a:lnSpc>
                <a:spcPct val="106000"/>
              </a:lnSpc>
              <a:buFont typeface="Symbol" panose="05050102010706020507" pitchFamily="18" charset="2"/>
              <a:buChar char=""/>
              <a:tabLst>
                <a:tab pos="247650" algn="l"/>
                <a:tab pos="676275" algn="l"/>
              </a:tabLst>
            </a:pPr>
            <a:r>
              <a:rPr lang="pl-PL" sz="1800" b="1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 Priorytetowy</a:t>
            </a:r>
            <a: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określa f</a:t>
            </a:r>
            <a: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</a:rPr>
              <a:t>ormy </a:t>
            </a:r>
            <a:b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</a:rPr>
            </a:br>
            <a: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</a:rPr>
              <a:t>i warunki udzielania dofinansowania </a:t>
            </a:r>
            <a:b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</a:rPr>
            </a:br>
            <a: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</a:rPr>
              <a:t>oraz szczegółowe kryteria wyboru przedsięwzięć </a:t>
            </a:r>
            <a:endParaRPr lang="pl-PL" sz="1800" b="0" u="sng" dirty="0">
              <a:solidFill>
                <a:srgbClr val="0563C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Font typeface="Symbol" panose="05050102010706020507" pitchFamily="18" charset="2"/>
              <a:buChar char=""/>
              <a:tabLst>
                <a:tab pos="247650" algn="l"/>
                <a:tab pos="676275" algn="l"/>
              </a:tabLst>
            </a:pPr>
            <a:endParaRPr lang="pl-PL" sz="1800" u="sng" dirty="0">
              <a:solidFill>
                <a:srgbClr val="0563C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06000"/>
              </a:lnSpc>
              <a:tabLst>
                <a:tab pos="247650" algn="l"/>
                <a:tab pos="676275" algn="l"/>
              </a:tabLst>
            </a:pPr>
            <a:endParaRPr lang="pl-PL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47650" algn="l"/>
                <a:tab pos="676275" algn="l"/>
              </a:tabLst>
            </a:pPr>
            <a:r>
              <a:rPr lang="pl-PL" sz="1800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Regulamin  z załącznikami </a:t>
            </a:r>
            <a: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określa sposób złożenia i rozpatrywania wniosków od momentu ich wpływu na skrzynkę podawczą NFOŚiGW, znajdującą się w </a:t>
            </a:r>
            <a:r>
              <a:rPr lang="pl-PL" sz="1800" b="0" dirty="0" err="1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ePUAP</a:t>
            </a:r>
            <a:r>
              <a:rPr lang="pl-PL" sz="1800" b="0" dirty="0">
                <a:effectLst/>
                <a:latin typeface="Open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do momentu zawarcia umowy o dofinansowanie.</a:t>
            </a:r>
            <a:br>
              <a:rPr lang="pl-PL" sz="2227" b="0" dirty="0"/>
            </a:br>
            <a:endParaRPr lang="pl-PL" sz="2227" b="0" dirty="0"/>
          </a:p>
          <a:p>
            <a:endParaRPr lang="pl-PL" sz="2227" dirty="0"/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91017" indent="-227314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09257" indent="-18185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272959" indent="-18185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636662" indent="-18185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000364" indent="-181851" defTabSz="3637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364067" indent="-181851" defTabSz="3637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27770" indent="-181851" defTabSz="3637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091472" indent="-181851" defTabSz="36370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7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8D6727F-92DC-8074-D290-B9EA3703D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8" y="5883249"/>
            <a:ext cx="8397014" cy="83259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46CB8775-B182-BE79-7571-680E46782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9" r="14709"/>
          <a:stretch/>
        </p:blipFill>
        <p:spPr>
          <a:xfrm>
            <a:off x="0" y="1134698"/>
            <a:ext cx="4916177" cy="463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852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220559" y="1187549"/>
            <a:ext cx="4805867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pl-PL" sz="1400" dirty="0"/>
              <a:t>Najważniejsze informacje o naborze:</a:t>
            </a:r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400" b="0" dirty="0"/>
              <a:t>Wnioskodawcy w ramach naboru: </a:t>
            </a:r>
          </a:p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l-PL" sz="1400" b="0" dirty="0"/>
              <a:t>przedsiębiorcy, </a:t>
            </a:r>
          </a:p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l-PL" sz="1400" b="0" dirty="0"/>
              <a:t>jednostki samorządu terytorialnego oraz działające </a:t>
            </a:r>
            <a:br>
              <a:rPr lang="pl-PL" sz="1400" b="0" dirty="0"/>
            </a:br>
            <a:r>
              <a:rPr lang="pl-PL" sz="1400" b="0" dirty="0"/>
              <a:t>w ich imieniu jednostki organizacyjne, </a:t>
            </a:r>
          </a:p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l-PL" sz="1400" b="0" dirty="0"/>
              <a:t>podmioty świadczące usługi publiczne w ramach realizacji obowiązków własnych jednostek samorządu terytorialnego nie będące przedsiębiorcami, </a:t>
            </a:r>
          </a:p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l-PL" sz="1400" b="0" dirty="0"/>
              <a:t>spółdzielnie mieszkaniowe.</a:t>
            </a:r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pl-PL" sz="1400" dirty="0"/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400" b="0" dirty="0"/>
              <a:t>Tryb naboru: </a:t>
            </a:r>
            <a:r>
              <a:rPr lang="pl-PL" sz="1400" dirty="0"/>
              <a:t>konkurencyjny </a:t>
            </a:r>
          </a:p>
          <a:p>
            <a:pPr marL="285750" indent="-285750">
              <a:lnSpc>
                <a:spcPts val="25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400" b="0" dirty="0"/>
              <a:t>Początek naboru: </a:t>
            </a:r>
            <a:r>
              <a:rPr lang="pl-PL" sz="1400" dirty="0"/>
              <a:t>31.10.2024 r.</a:t>
            </a:r>
            <a:r>
              <a:rPr lang="pl-PL" sz="1400" b="0" dirty="0"/>
              <a:t> </a:t>
            </a:r>
          </a:p>
          <a:p>
            <a:pPr marL="285750" indent="-285750">
              <a:lnSpc>
                <a:spcPts val="25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400" b="0" dirty="0"/>
              <a:t>Koniec naboru: </a:t>
            </a:r>
            <a:r>
              <a:rPr lang="pl-PL" sz="1400" dirty="0">
                <a:solidFill>
                  <a:srgbClr val="FF0000"/>
                </a:solidFill>
              </a:rPr>
              <a:t>31.01.2025 r. </a:t>
            </a:r>
          </a:p>
          <a:p>
            <a:pPr marL="285750" indent="-285750">
              <a:lnSpc>
                <a:spcPts val="25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400" b="0" dirty="0"/>
              <a:t>Wnioski o dofinansowanie należy składać wyłącznie </a:t>
            </a:r>
            <a:br>
              <a:rPr lang="pl-PL" sz="1400" b="0" dirty="0"/>
            </a:br>
            <a:r>
              <a:rPr lang="pl-PL" sz="1400" b="0" dirty="0"/>
              <a:t>w postaci elektronicznej za pośrednictwem </a:t>
            </a:r>
            <a:r>
              <a:rPr lang="pl-PL" sz="1400" u="sng" dirty="0"/>
              <a:t>Aplikacji Generator Wniosków o Dofinansowanie</a:t>
            </a:r>
            <a:endParaRPr lang="pl-PL" sz="1500" b="0" dirty="0"/>
          </a:p>
        </p:txBody>
      </p:sp>
      <p:pic>
        <p:nvPicPr>
          <p:cNvPr id="6" name="Symbol zastępczy zawartości 6">
            <a:extLst>
              <a:ext uri="{FF2B5EF4-FFF2-40B4-BE49-F238E27FC236}">
                <a16:creationId xmlns:a16="http://schemas.microsoft.com/office/drawing/2014/main" id="{152573FF-AFD6-67F2-92B5-01ECA4A712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87549"/>
            <a:ext cx="5165907" cy="5494005"/>
          </a:xfr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FB583A0D-7E8D-591B-CDE4-2F127EAD3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8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86BBE4E-B45B-6AEE-8575-28A4514FDB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34" y="271136"/>
            <a:ext cx="8640763" cy="1023850"/>
          </a:xfrm>
        </p:spPr>
        <p:txBody>
          <a:bodyPr/>
          <a:lstStyle/>
          <a:p>
            <a:pPr algn="ctr"/>
            <a:r>
              <a:rPr lang="pl-PL" sz="2000" dirty="0"/>
              <a:t>Nabór  8.6.4. CZĘŚĆ 4) Sieć ciepłownicza/chłodnicza </a:t>
            </a:r>
            <a:br>
              <a:rPr lang="pl-PL" sz="2000" dirty="0"/>
            </a:br>
            <a:r>
              <a:rPr lang="pl-PL" sz="2000" dirty="0"/>
              <a:t>efektywny system ciepłowniczy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C195F-DBB6-6B8A-71B0-49D08A424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>
            <a:extLst>
              <a:ext uri="{FF2B5EF4-FFF2-40B4-BE49-F238E27FC236}">
                <a16:creationId xmlns:a16="http://schemas.microsoft.com/office/drawing/2014/main" id="{E2B917E7-8547-0FE7-65BF-4CEB893BA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34" y="271136"/>
            <a:ext cx="8640763" cy="1023850"/>
          </a:xfrm>
        </p:spPr>
        <p:txBody>
          <a:bodyPr/>
          <a:lstStyle/>
          <a:p>
            <a:pPr algn="ctr"/>
            <a:r>
              <a:rPr lang="pl-PL" sz="2000" dirty="0"/>
              <a:t>Nabór  8.6.4. CZĘŚĆ 4) Sieć ciepłownicza/chłodnicza </a:t>
            </a:r>
            <a:br>
              <a:rPr lang="pl-PL" sz="2000" dirty="0"/>
            </a:br>
            <a:r>
              <a:rPr lang="pl-PL" sz="2000" dirty="0"/>
              <a:t>efektywny system ciepłowniczy  </a:t>
            </a:r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A892AF93-A7AD-7D0B-EF10-FDC77462A7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434" y="1331565"/>
            <a:ext cx="1744961" cy="5328592"/>
          </a:xfrm>
          <a:solidFill>
            <a:schemeClr val="accent1">
              <a:alpha val="55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endParaRPr lang="pl-PL" sz="1600" b="1" dirty="0"/>
          </a:p>
          <a:p>
            <a:pPr marL="0" indent="0" algn="ctr">
              <a:buNone/>
            </a:pPr>
            <a:r>
              <a:rPr lang="pl-PL" sz="1600" b="1" dirty="0"/>
              <a:t>Przedmiot wsparcia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31F7071A-6711-C266-674C-F3A5C6072312}"/>
              </a:ext>
            </a:extLst>
          </p:cNvPr>
          <p:cNvSpPr txBox="1">
            <a:spLocks/>
          </p:cNvSpPr>
          <p:nvPr/>
        </p:nvSpPr>
        <p:spPr>
          <a:xfrm>
            <a:off x="2842395" y="1331565"/>
            <a:ext cx="7103540" cy="5328592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txBody>
          <a:bodyPr/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endParaRPr lang="pl-PL" sz="1600" dirty="0">
              <a:latin typeface="+mn-lt"/>
            </a:endParaRP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pl-PL" sz="1600" dirty="0">
                <a:latin typeface="+mn-lt"/>
              </a:rPr>
              <a:t>Nabór obejmuje przedsięwzięcia w zakresie infrastruktury sieciowej:</a:t>
            </a:r>
          </a:p>
          <a:p>
            <a:pPr marL="342900" lvl="0" indent="-342900" algn="l">
              <a:lnSpc>
                <a:spcPct val="115000"/>
              </a:lnSpc>
              <a:buFont typeface="+mj-lt"/>
              <a:buAutoNum type="arabicParenR"/>
            </a:pPr>
            <a:r>
              <a:rPr lang="x-none" sz="1600" dirty="0">
                <a:effectLst/>
                <a:latin typeface="+mn-lt"/>
                <a:ea typeface="Times New Roman" panose="02020603050405020304" pitchFamily="18" charset="0"/>
              </a:rPr>
              <a:t>budowę nowych odcinków sieci cieplnej wraz z przyłączami i węzłami ciepłowniczymi w celu likwidacji istniejących lokalnych źródeł ciepła opalanych paliwem stałym lub w celu podłączenia nowych odbiorców, </a:t>
            </a:r>
            <a:endParaRPr lang="pl-PL" sz="16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342900" lvl="0" indent="-342900" algn="l">
              <a:lnSpc>
                <a:spcPct val="115000"/>
              </a:lnSpc>
              <a:buFont typeface="+mj-lt"/>
              <a:buAutoNum type="arabicParenR"/>
            </a:pPr>
            <a:r>
              <a:rPr lang="x-none" sz="1600" dirty="0">
                <a:effectLst/>
                <a:latin typeface="+mn-lt"/>
                <a:ea typeface="Times New Roman" panose="02020603050405020304" pitchFamily="18" charset="0"/>
              </a:rPr>
              <a:t>modernizację, czyli przebudowę istniejących systemów ciepłowniczych i sieci chłodu, celem zmniejszenia strat na przesyle i dystrybucji, </a:t>
            </a:r>
            <a:endParaRPr lang="pl-PL" sz="16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342900" lvl="0" indent="-342900" algn="l">
              <a:lnSpc>
                <a:spcPct val="115000"/>
              </a:lnSpc>
              <a:buFont typeface="+mj-lt"/>
              <a:buAutoNum type="arabicParenR"/>
            </a:pPr>
            <a:r>
              <a:rPr lang="x-none" sz="1600" dirty="0">
                <a:effectLst/>
                <a:latin typeface="+mn-lt"/>
                <a:ea typeface="Times New Roman" panose="02020603050405020304" pitchFamily="18" charset="0"/>
              </a:rPr>
              <a:t>budowę i przebudowę komór ciepłowniczych, przepompowni wody sieciowej oraz węzłów cieplnych, </a:t>
            </a:r>
            <a:endParaRPr lang="pl-PL" sz="16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342900" lvl="0" indent="-342900" algn="l">
              <a:lnSpc>
                <a:spcPct val="115000"/>
              </a:lnSpc>
              <a:buFont typeface="+mj-lt"/>
              <a:buAutoNum type="arabicParenR"/>
            </a:pPr>
            <a:r>
              <a:rPr lang="x-none" sz="1600" dirty="0">
                <a:effectLst/>
                <a:latin typeface="+mn-lt"/>
                <a:ea typeface="Times New Roman" panose="02020603050405020304" pitchFamily="18" charset="0"/>
              </a:rPr>
              <a:t>budowę przyłączy do istniejących budynków i instalacji węzłów indywidualnych, również jako układów hybrydowych wraz z zasilającymi je instalacjami OZE,  skutkujących likwidacją węzłów grupowych, </a:t>
            </a:r>
            <a:endParaRPr lang="pl-PL" sz="16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342900" lvl="0" indent="-342900" algn="l">
              <a:lnSpc>
                <a:spcPct val="115000"/>
              </a:lnSpc>
              <a:buFont typeface="+mj-lt"/>
              <a:buAutoNum type="arabicParenR"/>
            </a:pPr>
            <a:r>
              <a:rPr lang="x-none" sz="1600" dirty="0">
                <a:effectLst/>
                <a:latin typeface="+mn-lt"/>
                <a:ea typeface="Times New Roman" panose="02020603050405020304" pitchFamily="18" charset="0"/>
              </a:rPr>
              <a:t>podłączenie budynków do sieci ciepłowniczej mające na celu likwidację indywidualnych i zbiorowych źródeł niskiej emisji, </a:t>
            </a:r>
            <a:endParaRPr lang="pl-PL" sz="16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4C311C8F-D496-21DE-E62E-B4697F392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13" y="6696736"/>
            <a:ext cx="6663506" cy="658425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7B816A5-1EBA-57D2-97D7-51472539C4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9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35005970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0</TotalTime>
  <Words>2595</Words>
  <Application>Microsoft Office PowerPoint</Application>
  <PresentationFormat>Niestandardowy</PresentationFormat>
  <Paragraphs>391</Paragraphs>
  <Slides>27</Slides>
  <Notes>27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27</vt:i4>
      </vt:variant>
    </vt:vector>
  </HeadingPairs>
  <TitlesOfParts>
    <vt:vector size="36" baseType="lpstr">
      <vt:lpstr>Arial</vt:lpstr>
      <vt:lpstr>Calibri</vt:lpstr>
      <vt:lpstr>CIDFont+F3</vt:lpstr>
      <vt:lpstr>CIDFont+F6</vt:lpstr>
      <vt:lpstr>Open Sans</vt:lpstr>
      <vt:lpstr>Symbol</vt:lpstr>
      <vt:lpstr>Times New Roman</vt:lpstr>
      <vt:lpstr>Wingdings</vt:lpstr>
      <vt:lpstr>Motyw pakietu Office</vt:lpstr>
      <vt:lpstr>8.6.4 Część 4) Sieć ciepłownicza/chłodnicza  efektywny system ciepłowniczy</vt:lpstr>
      <vt:lpstr>Program szkolenia</vt:lpstr>
      <vt:lpstr>Dodatkowe materiały szkoleniowe</vt:lpstr>
      <vt:lpstr>Podstawowe informacje o naborze i ocenie</vt:lpstr>
      <vt:lpstr>Nabór  8.6.4. CZĘŚĆ 4)  Sieć ciepłownicza/chłodnicza efektywny system ciepłowniczy</vt:lpstr>
      <vt:lpstr>Nabór  8.6.4. CZĘŚĆ 4)  Sieć ciepłownicza/chłodnicza efektywny system ciepłowniczy </vt:lpstr>
      <vt:lpstr>Dokumenty istotne dla naboru 8.6.4. CZĘŚĆ 4)  Sieć ciepłownicza/chłodnicza efektywny system ciepłowniczy</vt:lpstr>
      <vt:lpstr>Nabór  8.6.4. CZĘŚĆ 4) Sieć ciepłownicza/chłodnicza  efektywny system ciepłowniczy</vt:lpstr>
      <vt:lpstr>Nabór  8.6.4. CZĘŚĆ 4) Sieć ciepłownicza/chłodnicza  efektywny system ciepłowniczy  </vt:lpstr>
      <vt:lpstr>Nabór  8.6.4. CZĘŚĆ 4) Sieć ciepłownicza/chłodnicza   efektywny system ciepłowniczy</vt:lpstr>
      <vt:lpstr>Nabór  8.6.4. CZĘŚĆ 4) Sieć ciepłownicza/chłodnicza  efektywny system ciepłowniczy   </vt:lpstr>
      <vt:lpstr>Nabór  8.6.4. CZĘŚĆ 4) Sieć ciepłownicza/chłodnicza   efektywny system ciepłowniczy   </vt:lpstr>
      <vt:lpstr>Nabór  8.6.4. CZĘŚĆ 4) Sieć ciepłownicza/chłodnicza    efektywny system ciepłowniczy</vt:lpstr>
      <vt:lpstr>Nabór   8.6.4. CZĘŚĆ 4) Sieć ciepłownicza/chłodnicza  efektywny system ciepłowniczy</vt:lpstr>
      <vt:lpstr>Nabór  8.6.4. CZĘŚĆ 4)  Sieć ciepłownicza/chłodnicza  efektywny system ciepłowniczy</vt:lpstr>
      <vt:lpstr>Nabór  8.6.4. CZĘŚĆ 4) Sieć ciepłownicza/chłodnicza   efektywny system ciepłowniczy  </vt:lpstr>
      <vt:lpstr>Nabór  8.6.4. CZĘŚĆ 4) Sieć ciepłownicza/chłodnicza   efektywny system ciepłowniczy</vt:lpstr>
      <vt:lpstr>Nabór  8.6.4. CZĘŚĆ 4) Sieć ciepłownicza /chłodnicza   efektywny system ciepłowniczy</vt:lpstr>
      <vt:lpstr>Nabór  8.6.4.  CZĘŚĆ 4) Sieć ciepłownicza / chłodnicza  efektywny system ciepłowniczy</vt:lpstr>
      <vt:lpstr>Nabór  8.6.4. CZĘŚĆ 4) Sieć ciepłownicza / chłodnicza  efektywny system ciepłowniczy</vt:lpstr>
      <vt:lpstr>Nabór  8.6.4. CZĘŚĆ 4)   Sieć ciepłownicza / chłodnicza  efektywny system ciepłowniczy</vt:lpstr>
      <vt:lpstr>Ocena</vt:lpstr>
      <vt:lpstr>Nabór  8.6.4. CZĘŚĆ 4) Sieć ciepłownicza /chłodnicza  efektywny system ciepłowniczy </vt:lpstr>
      <vt:lpstr> Nabór  8.6.4. CZĘŚĆ 4) Sieć ciepłownicza / chłodnicza  efektywny system ciepłowniczy </vt:lpstr>
      <vt:lpstr>Nabór  8.6.4. CZĘŚĆ 4) Sieć ciepłownicza / chłodnicza  efektywny system ciepłowniczy </vt:lpstr>
      <vt:lpstr>Nabór  8.6.4. CZĘŚĆ 4) Sieć ciepłownicza/chłodnicza efektywny system ciepłowniczy</vt:lpstr>
      <vt:lpstr>Dziękujemy za uwagę!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Priorytetowy 8.6.4 - prezentacja na szkolenie</dc:title>
  <dc:subject>PP 8.6.4 efektywny system ciepłowniczy</dc:subject>
  <dc:creator/>
  <cp:lastModifiedBy/>
  <cp:revision>1</cp:revision>
  <dcterms:created xsi:type="dcterms:W3CDTF">2023-09-15T11:09:44Z</dcterms:created>
  <dcterms:modified xsi:type="dcterms:W3CDTF">2024-12-13T11:41:08Z</dcterms:modified>
</cp:coreProperties>
</file>