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336" r:id="rId2"/>
    <p:sldId id="406" r:id="rId3"/>
    <p:sldId id="405" r:id="rId4"/>
    <p:sldId id="407" r:id="rId5"/>
    <p:sldId id="404" r:id="rId6"/>
    <p:sldId id="410" r:id="rId7"/>
    <p:sldId id="411" r:id="rId8"/>
    <p:sldId id="413" r:id="rId9"/>
    <p:sldId id="414" r:id="rId10"/>
    <p:sldId id="415" r:id="rId11"/>
    <p:sldId id="416" r:id="rId12"/>
    <p:sldId id="418" r:id="rId13"/>
    <p:sldId id="332" r:id="rId14"/>
  </p:sldIdLst>
  <p:sldSz cx="13439775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33"/>
    <a:srgbClr val="93C67B"/>
    <a:srgbClr val="009242"/>
    <a:srgbClr val="BDBDE9"/>
    <a:srgbClr val="554B97"/>
    <a:srgbClr val="A6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5033" autoAdjust="0"/>
  </p:normalViewPr>
  <p:slideViewPr>
    <p:cSldViewPr showGuides="1">
      <p:cViewPr varScale="1">
        <p:scale>
          <a:sx n="71" d="100"/>
          <a:sy n="71" d="100"/>
        </p:scale>
        <p:origin x="206" y="58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-54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2024-12-13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992190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025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88344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13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90469" y="1973819"/>
            <a:ext cx="10860206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654" y="1973818"/>
            <a:ext cx="4976807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3" y="540402"/>
            <a:ext cx="1357577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08" y="540402"/>
            <a:ext cx="1357577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84" y="540402"/>
            <a:ext cx="1357577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59114"/>
            <a:ext cx="9955708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2024-12-13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3099031" y="4500563"/>
            <a:ext cx="10340745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102" y="0"/>
            <a:ext cx="1086157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27" y="4500563"/>
            <a:ext cx="4976807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012" y="5593629"/>
            <a:ext cx="9502629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89102" y="1983573"/>
            <a:ext cx="1086157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02" y="1983572"/>
            <a:ext cx="4976807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70227"/>
            <a:ext cx="9955708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2024-12-13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26" y="1244366"/>
            <a:ext cx="478923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40" y="545866"/>
            <a:ext cx="478923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24" y="1244366"/>
            <a:ext cx="478923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59" y="538288"/>
            <a:ext cx="478923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8" y="545866"/>
            <a:ext cx="478923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29" y="1254829"/>
            <a:ext cx="478923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543567"/>
            <a:ext cx="478923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87" y="535269"/>
            <a:ext cx="47892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98" y="531095"/>
            <a:ext cx="478923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01" y="1251987"/>
            <a:ext cx="478923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942" y="1250549"/>
            <a:ext cx="478923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1250549"/>
            <a:ext cx="478923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528819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3552011" y="4500563"/>
            <a:ext cx="8598663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8270" y="5579563"/>
            <a:ext cx="7709423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8242" y="539751"/>
            <a:ext cx="2262432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2024-12-13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12" y="4500563"/>
            <a:ext cx="4976807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1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3552011" y="4500563"/>
            <a:ext cx="9045658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2107" y="0"/>
            <a:ext cx="85926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4908961" y="4500563"/>
            <a:ext cx="4525820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3552013" y="4500562"/>
            <a:ext cx="1356948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4993" y="5195720"/>
            <a:ext cx="8145682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 hidden="1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1B42B789-C1F5-DC16-C5E4-9024154D6E08}"/>
              </a:ext>
            </a:extLst>
          </p:cNvPr>
          <p:cNvSpPr/>
          <p:nvPr userDrawn="1"/>
        </p:nvSpPr>
        <p:spPr>
          <a:xfrm>
            <a:off x="2646049" y="-1"/>
            <a:ext cx="9502629" cy="179388"/>
          </a:xfrm>
          <a:prstGeom prst="rect">
            <a:avLst/>
          </a:prstGeom>
          <a:solidFill>
            <a:srgbClr val="007033"/>
          </a:solidFill>
          <a:ln>
            <a:solidFill>
              <a:srgbClr val="007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9DFD7AA6-312F-4D41-9EDC-04F082B27674}"/>
              </a:ext>
            </a:extLst>
          </p:cNvPr>
          <p:cNvSpPr/>
          <p:nvPr userDrawn="1"/>
        </p:nvSpPr>
        <p:spPr>
          <a:xfrm>
            <a:off x="10791730" y="7380289"/>
            <a:ext cx="1356948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8F275C4F-DD33-C1BA-41E1-17E6DFF9FD13}"/>
              </a:ext>
            </a:extLst>
          </p:cNvPr>
          <p:cNvSpPr/>
          <p:nvPr userDrawn="1"/>
        </p:nvSpPr>
        <p:spPr>
          <a:xfrm>
            <a:off x="1289102" y="0"/>
            <a:ext cx="1354805" cy="1793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9887" y="899837"/>
            <a:ext cx="5430307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9887" y="1979837"/>
            <a:ext cx="5430787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6267904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9102" y="899837"/>
            <a:ext cx="10861093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9581" y="1979837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289535" y="0"/>
            <a:ext cx="1358509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648044" y="0"/>
            <a:ext cx="950214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91730" y="7019837"/>
            <a:ext cx="1357577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43" userDrawn="1">
          <p15:clr>
            <a:srgbClr val="F26B43"/>
          </p15:clr>
        </p15:guide>
        <p15:guide id="2" pos="527" userDrawn="1">
          <p15:clr>
            <a:srgbClr val="F26B43"/>
          </p15:clr>
        </p15:guide>
        <p15:guide id="3" pos="812" userDrawn="1">
          <p15:clr>
            <a:srgbClr val="F26B43"/>
          </p15:clr>
        </p15:guide>
        <p15:guide id="4" pos="1097" userDrawn="1">
          <p15:clr>
            <a:srgbClr val="F26B43"/>
          </p15:clr>
        </p15:guide>
        <p15:guide id="5" pos="1383" userDrawn="1">
          <p15:clr>
            <a:srgbClr val="F26B43"/>
          </p15:clr>
        </p15:guide>
        <p15:guide id="6" pos="1668" userDrawn="1">
          <p15:clr>
            <a:srgbClr val="F26B43"/>
          </p15:clr>
        </p15:guide>
        <p15:guide id="7" pos="1952" userDrawn="1">
          <p15:clr>
            <a:srgbClr val="F26B43"/>
          </p15:clr>
        </p15:guide>
        <p15:guide id="8" pos="2237" userDrawn="1">
          <p15:clr>
            <a:srgbClr val="F26B43"/>
          </p15:clr>
        </p15:guide>
        <p15:guide id="9" pos="2523" userDrawn="1">
          <p15:clr>
            <a:srgbClr val="F26B43"/>
          </p15:clr>
        </p15:guide>
        <p15:guide id="10" pos="2808" userDrawn="1">
          <p15:clr>
            <a:srgbClr val="F26B43"/>
          </p15:clr>
        </p15:guide>
        <p15:guide id="11" pos="3092" userDrawn="1">
          <p15:clr>
            <a:srgbClr val="F26B43"/>
          </p15:clr>
        </p15:guide>
        <p15:guide id="12" pos="3378" userDrawn="1">
          <p15:clr>
            <a:srgbClr val="F26B43"/>
          </p15:clr>
        </p15:guide>
        <p15:guide id="13" pos="3663" userDrawn="1">
          <p15:clr>
            <a:srgbClr val="F26B43"/>
          </p15:clr>
        </p15:guide>
        <p15:guide id="14" pos="3948" userDrawn="1">
          <p15:clr>
            <a:srgbClr val="F26B43"/>
          </p15:clr>
        </p15:guide>
        <p15:guide id="15" pos="4234" userDrawn="1">
          <p15:clr>
            <a:srgbClr val="F26B43"/>
          </p15:clr>
        </p15:guide>
        <p15:guide id="16" pos="4518" userDrawn="1">
          <p15:clr>
            <a:srgbClr val="F26B43"/>
          </p15:clr>
        </p15:guide>
        <p15:guide id="17" pos="4803" userDrawn="1">
          <p15:clr>
            <a:srgbClr val="F26B43"/>
          </p15:clr>
        </p15:guide>
        <p15:guide id="18" pos="5088" userDrawn="1">
          <p15:clr>
            <a:srgbClr val="F26B43"/>
          </p15:clr>
        </p15:guide>
        <p15:guide id="19" pos="5374" userDrawn="1">
          <p15:clr>
            <a:srgbClr val="F26B43"/>
          </p15:clr>
        </p15:guide>
        <p15:guide id="20" pos="5658" userDrawn="1">
          <p15:clr>
            <a:srgbClr val="F26B43"/>
          </p15:clr>
        </p15:guide>
        <p15:guide id="21" pos="5943" userDrawn="1">
          <p15:clr>
            <a:srgbClr val="F26B43"/>
          </p15:clr>
        </p15:guide>
        <p15:guide id="22" pos="6229" userDrawn="1">
          <p15:clr>
            <a:srgbClr val="F26B43"/>
          </p15:clr>
        </p15:guide>
        <p15:guide id="23" pos="6514" userDrawn="1">
          <p15:clr>
            <a:srgbClr val="F26B43"/>
          </p15:clr>
        </p15:guide>
        <p15:guide id="24" pos="6798" userDrawn="1">
          <p15:clr>
            <a:srgbClr val="F26B43"/>
          </p15:clr>
        </p15:guide>
        <p15:guide id="25" pos="7083" userDrawn="1">
          <p15:clr>
            <a:srgbClr val="F26B43"/>
          </p15:clr>
        </p15:guide>
        <p15:guide id="26" pos="7369" userDrawn="1">
          <p15:clr>
            <a:srgbClr val="F26B43"/>
          </p15:clr>
        </p15:guide>
        <p15:guide id="27" pos="7654" userDrawn="1">
          <p15:clr>
            <a:srgbClr val="F26B43"/>
          </p15:clr>
        </p15:guide>
        <p15:guide id="28" pos="7939" userDrawn="1">
          <p15:clr>
            <a:srgbClr val="F26B43"/>
          </p15:clr>
        </p15:guide>
        <p15:guide id="29" pos="8223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pl/web/nfosigw/fundusze-europejskie-na-infrastrukture-klimat-i-srodowisk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2003363" y="5075981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Zasada DNSH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9186D41-AE21-F972-9D13-80E94C5A6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2147582" y="5636322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Paweł Kryczkowski / Departament Energetyki i Przemysłu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11.12.2024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19287" y="7308229"/>
            <a:ext cx="11457930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45086EB-7162-88C4-F711-2E08CD9ABF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575F6C1-471D-456B-703A-83AB81F6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6F7F1958-129D-3C21-959B-2B10DA228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683493"/>
            <a:ext cx="10861094" cy="5740366"/>
          </a:xfrm>
        </p:spPr>
        <p:txBody>
          <a:bodyPr>
            <a:normAutofit/>
          </a:bodyPr>
          <a:lstStyle/>
          <a:p>
            <a:pPr algn="just"/>
            <a:endParaRPr lang="pl-PL" sz="2000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41BC307-9DB9-F084-6848-F2572135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8"/>
            <a:ext cx="10861093" cy="720002"/>
          </a:xfrm>
        </p:spPr>
        <p:txBody>
          <a:bodyPr/>
          <a:lstStyle/>
          <a:p>
            <a:r>
              <a:rPr lang="pl-PL" dirty="0"/>
              <a:t>Wykazanie zgodności projektu z zasadą DNSH (cd.) 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B83CA14-6F5E-5D72-EA2E-BDDBE5C837EF}"/>
              </a:ext>
            </a:extLst>
          </p:cNvPr>
          <p:cNvSpPr txBox="1">
            <a:spLocks/>
          </p:cNvSpPr>
          <p:nvPr/>
        </p:nvSpPr>
        <p:spPr>
          <a:xfrm>
            <a:off x="1289101" y="1619840"/>
            <a:ext cx="10861094" cy="4680001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pl-PL" sz="2200" b="1" dirty="0"/>
              <a:t>Na etapie realizacji projektu w zależności od jego zakresu i specyfiki: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przygotowanie dokumentacji przetargowej potwierdzającej stosowanie zielonych zamówień,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pozyskanie kart, świadectw, deklaracji potwierdzających pochodzenie, jakość, bezpieczeństwo zastosowanych w projekcie materiałów, urządzeń itp.,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przestrzeganie obowiązujących przepisów dot. ochrony środowiska na etapie budowy np. zapisów decyzji na wycinkę drzew i krzewów, decyzji derogacyjnych wydanych na podstawie art. 56 ustawy o ochronie przyrody, zgłoszeń i decyzji wydanych na podstawie art. 118 ustawy o ochronie przyrody, decyzji o środowiskowych uwarunkowaniach, karty przekazania odpadów i udokumentowanie ich przykładowo sprawozdaniami, protokołami, czy wpisami do dziennika budowy potwierdzającymi przestrzeganie tych warunków,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analizy spełniania wymagań konkluzji BAT (ang. Best </a:t>
            </a:r>
            <a:r>
              <a:rPr lang="pl-PL" sz="2200" dirty="0" err="1"/>
              <a:t>Available</a:t>
            </a:r>
            <a:r>
              <a:rPr lang="pl-PL" sz="2200" dirty="0"/>
              <a:t> </a:t>
            </a:r>
            <a:r>
              <a:rPr lang="pl-PL" sz="2200" dirty="0" err="1"/>
              <a:t>Techniques</a:t>
            </a:r>
            <a:r>
              <a:rPr lang="pl-PL" sz="2200" dirty="0"/>
              <a:t>) - najlepszych dostępnych technik,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20182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683493"/>
            <a:ext cx="10861094" cy="5740366"/>
          </a:xfrm>
        </p:spPr>
        <p:txBody>
          <a:bodyPr>
            <a:normAutofit/>
          </a:bodyPr>
          <a:lstStyle/>
          <a:p>
            <a:pPr algn="just"/>
            <a:endParaRPr lang="pl-PL" sz="2000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41BC307-9DB9-F084-6848-F2572135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8"/>
            <a:ext cx="10861093" cy="720002"/>
          </a:xfrm>
        </p:spPr>
        <p:txBody>
          <a:bodyPr/>
          <a:lstStyle/>
          <a:p>
            <a:r>
              <a:rPr lang="pl-PL" dirty="0"/>
              <a:t>Wykazanie zgodności projektu z zasadą DNSH (cd.)    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B83CA14-6F5E-5D72-EA2E-BDDBE5C837EF}"/>
              </a:ext>
            </a:extLst>
          </p:cNvPr>
          <p:cNvSpPr txBox="1">
            <a:spLocks/>
          </p:cNvSpPr>
          <p:nvPr/>
        </p:nvSpPr>
        <p:spPr>
          <a:xfrm>
            <a:off x="1289101" y="1619840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pl-PL" sz="2200" b="1" dirty="0"/>
              <a:t>Na etapie realizacji projektu w zależności od jego zakresu i specyfiki (cd.):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wdrożenie systemu zarządzania środowiskowego, raporty realizacji celów środowiskowych w ramach systemów zarządzania środowiskowego (np. ISO 14001),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ewidencjonowanie gazów lub pyłów wprowadzanych do powietrza,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ewidencjonowanie odpadów,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ewidencjonowanie zużywanej wody, produkowanych ścieków,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200" dirty="0"/>
              <a:t>prowadzenie działalności zgodnie z zezwoleniami eksploatacyjnymi uzyskanymi na potrzeby projektu (np. z pozwoleniem wodnoprawnym na usługi wodne, pozwoleniem zintegrowanym, pozwoleniem na wprowadzanie gazów lub pyłów do powietrza, decyzją o środowiskowych uwarunkowaniach, pozwoleniami z zakresu gospodarki odpadami) i udokumentowanie tego przykładowo sprawozdaniami, protokołami potwierdzającymi przestrzeganie warunków</a:t>
            </a:r>
          </a:p>
        </p:txBody>
      </p:sp>
    </p:spTree>
    <p:extLst>
      <p:ext uri="{BB962C8B-B14F-4D97-AF65-F5344CB8AC3E}">
        <p14:creationId xmlns:p14="http://schemas.microsoft.com/office/powerpoint/2010/main" val="4062629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683493"/>
            <a:ext cx="10861094" cy="5740366"/>
          </a:xfrm>
        </p:spPr>
        <p:txBody>
          <a:bodyPr>
            <a:normAutofit/>
          </a:bodyPr>
          <a:lstStyle/>
          <a:p>
            <a:pPr algn="just"/>
            <a:endParaRPr lang="pl-PL" sz="2000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41BC307-9DB9-F084-6848-F2572135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8"/>
            <a:ext cx="10861093" cy="720002"/>
          </a:xfrm>
        </p:spPr>
        <p:txBody>
          <a:bodyPr/>
          <a:lstStyle/>
          <a:p>
            <a:r>
              <a:rPr lang="pl-PL" dirty="0"/>
              <a:t>UWAGA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B83CA14-6F5E-5D72-EA2E-BDDBE5C837EF}"/>
              </a:ext>
            </a:extLst>
          </p:cNvPr>
          <p:cNvSpPr txBox="1">
            <a:spLocks/>
          </p:cNvSpPr>
          <p:nvPr/>
        </p:nvSpPr>
        <p:spPr>
          <a:xfrm>
            <a:off x="1289101" y="1619840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000" dirty="0"/>
              <a:t>Dokumentacja z procesu inwestycyjnego oraz prowadzonej już działalności może podlegać weryfikacji pod kątem spełnienia zasady DNSH na etapie kontroli projektu przeprowadzanej np. przez instytucje zewnętrzne.</a:t>
            </a:r>
          </a:p>
          <a:p>
            <a:r>
              <a:rPr lang="pl-PL" sz="2000" dirty="0"/>
              <a:t>Przy wprowadzaniu zmian w projektach, zgodność projektu z zasadą „nie czyń poważnych szkód" nadal będzie musiała zostać zapewniona, co każdorazowo winno zostać uprawdopodobnione przez beneficjenta.</a:t>
            </a:r>
          </a:p>
          <a:p>
            <a:endParaRPr lang="pl-PL" sz="2000" dirty="0"/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7ABA981-C932-27BB-77A8-82FD9906B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8159" y="3889015"/>
            <a:ext cx="2053604" cy="205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843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73982" y="7308229"/>
            <a:ext cx="10962529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0154476-4BD8-A016-5EEC-16102C19128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27522" y="5105238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ctr">
              <a:defRPr/>
            </a:pPr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Dziękuję za uwagę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2003363" y="5629492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latin typeface="Open Sans" panose="020B0806030504020204" pitchFamily="34" charset="0"/>
                <a:cs typeface="Open Sans" panose="020B0806030504020204" pitchFamily="34" charset="0"/>
              </a:rPr>
              <a:t>Zapraszamy na stronę: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u="sng" dirty="0">
                <a:latin typeface="Open Sans" panose="020B0806030504020204" pitchFamily="34" charset="0"/>
                <a:cs typeface="Open Sans" panose="020B08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https://www.gov.pl/web/nfosigw/fundusze-europejskie-na-infrastrukture-klimat-i-srodowisko</a:t>
            </a:r>
            <a:endParaRPr lang="pl-PL" altLang="pl-PL" sz="1400" b="0" u="sng" dirty="0"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F2282ECE-8036-E74F-BE8E-8B76322C8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03F14E8A-BEB4-530C-9C9D-B798CF3C3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67375712-A713-AEC7-28B5-3B03D1186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1702BBD5-886F-6A8E-10AD-BA6163FF1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2399507" y="360363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2" name="Symbol zastępczy zawartości 2">
            <a:extLst>
              <a:ext uri="{FF2B5EF4-FFF2-40B4-BE49-F238E27FC236}">
                <a16:creationId xmlns:a16="http://schemas.microsoft.com/office/drawing/2014/main" id="{FA7F1454-D96B-D5EC-2BFE-6C77EB9FE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1855" y="611485"/>
            <a:ext cx="5718819" cy="568835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pl-PL" sz="2800" b="1" dirty="0">
                <a:solidFill>
                  <a:schemeClr val="tx2"/>
                </a:solidFill>
              </a:rPr>
              <a:t>DNSH to skrót od "</a:t>
            </a:r>
            <a:r>
              <a:rPr lang="pl-PL" sz="2800" b="1" i="1" dirty="0">
                <a:solidFill>
                  <a:schemeClr val="tx2"/>
                </a:solidFill>
              </a:rPr>
              <a:t>Do No </a:t>
            </a:r>
            <a:r>
              <a:rPr lang="pl-PL" sz="2800" b="1" i="1" dirty="0" err="1">
                <a:solidFill>
                  <a:schemeClr val="tx2"/>
                </a:solidFill>
              </a:rPr>
              <a:t>Significant</a:t>
            </a:r>
            <a:r>
              <a:rPr lang="pl-PL" sz="2800" b="1" i="1" dirty="0">
                <a:solidFill>
                  <a:schemeClr val="tx2"/>
                </a:solidFill>
              </a:rPr>
              <a:t> </a:t>
            </a:r>
            <a:r>
              <a:rPr lang="pl-PL" sz="2800" b="1" i="1" dirty="0" err="1">
                <a:solidFill>
                  <a:schemeClr val="tx2"/>
                </a:solidFill>
              </a:rPr>
              <a:t>Harm</a:t>
            </a:r>
            <a:r>
              <a:rPr lang="pl-PL" sz="2800" b="1" dirty="0">
                <a:solidFill>
                  <a:schemeClr val="tx2"/>
                </a:solidFill>
              </a:rPr>
              <a:t>„ (Nie Czyń Znaczącej Szkody). Jest to zasada nakładająca obowiązek prowadzenia inwestycji tak, aby nie wyrządzać poważnych szkód środowiskowych ani społecznych.</a:t>
            </a:r>
          </a:p>
          <a:p>
            <a:pPr>
              <a:lnSpc>
                <a:spcPct val="150000"/>
              </a:lnSpc>
            </a:pPr>
            <a:r>
              <a:rPr lang="pl-PL" sz="2800" b="1" dirty="0">
                <a:solidFill>
                  <a:schemeClr val="tx2"/>
                </a:solidFill>
              </a:rPr>
              <a:t>Jest nową zasadą horyzontalną dla przedsięwzięć wspieranych środkami UE w perspektywie finansowej 2021-2027. Nadanie jej rangi zasady horyzontalnej oznacza, że ma być ona stosowana w projektach powszechnie, przekrojowo, w możliwie szerokim zakresie.</a:t>
            </a:r>
          </a:p>
          <a:p>
            <a:endParaRPr lang="pl-PL" dirty="0"/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2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8D6727F-92DC-8074-D290-B9EA3703D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6CB8775-B182-BE79-7571-680E46782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9" r="14709"/>
          <a:stretch/>
        </p:blipFill>
        <p:spPr>
          <a:xfrm>
            <a:off x="-1" y="454856"/>
            <a:ext cx="6179711" cy="583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91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0187D9-1528-A24A-C2CE-53433491A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-1080001"/>
            <a:ext cx="10861093" cy="1080001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pl-PL" dirty="0"/>
              <a:t>CD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683493"/>
            <a:ext cx="10861094" cy="5616345"/>
          </a:xfrm>
        </p:spPr>
        <p:txBody>
          <a:bodyPr>
            <a:normAutofit/>
          </a:bodyPr>
          <a:lstStyle/>
          <a:p>
            <a:r>
              <a:rPr lang="pl-PL" sz="2000" dirty="0"/>
              <a:t>Zasadę DNSH w kontekście </a:t>
            </a:r>
            <a:r>
              <a:rPr lang="pl-PL" sz="2000" dirty="0" err="1"/>
              <a:t>FEniKS</a:t>
            </a:r>
            <a:r>
              <a:rPr lang="pl-PL" sz="2000" dirty="0"/>
              <a:t>, należy interpretować w rozumieniu art. 17 rozporządzenia Parlamentu Europejskiego i Rady (UE) nr 2020/852 z dnia 18 czerwca 2020 r. w sprawie ustanowienia ram ułatwiających zrównoważone inwestycje, zmieniającego rozporządzenie (UE) 2019/2088 (UE) (tzw. </a:t>
            </a:r>
            <a:r>
              <a:rPr lang="pl-PL" sz="2000" b="1" dirty="0"/>
              <a:t>rozporządzenie o taksonomii</a:t>
            </a:r>
            <a:r>
              <a:rPr lang="pl-PL" sz="2000" dirty="0"/>
              <a:t>).</a:t>
            </a:r>
          </a:p>
          <a:p>
            <a:r>
              <a:rPr lang="pl-PL" sz="2000" dirty="0"/>
              <a:t>Zgodnie z normami prawnymi Polityki Spójności, Europejski Fundusz Rozwoju Regionalnego (EFRR) i Fundusz Spójności (FS) powinny wspierać działania, które są zgodne ze standardami i priorytetami UE w zakresie klimatu i środowiska oraz nie powodują poważnych szkód dla celów środowiskowych w rozumieniu ww. </a:t>
            </a:r>
            <a:r>
              <a:rPr lang="pl-PL" sz="2000" b="1" dirty="0"/>
              <a:t>art. 17 rozporządzenia o taksonomii</a:t>
            </a:r>
            <a:r>
              <a:rPr lang="pl-PL" sz="2000" dirty="0"/>
              <a:t>.</a:t>
            </a:r>
          </a:p>
          <a:p>
            <a:r>
              <a:rPr lang="pl-PL" sz="2000" dirty="0"/>
              <a:t>Spełnienie zasady DNSH w procesie wdrażania reform i inwestycji realizowanych ze środków </a:t>
            </a:r>
            <a:r>
              <a:rPr lang="pl-PL" sz="2000" dirty="0" err="1"/>
              <a:t>FEniKS</a:t>
            </a:r>
            <a:r>
              <a:rPr lang="pl-PL" sz="2000" dirty="0"/>
              <a:t>, następuje na wszystkich etapach, tj. planowania, wdrażania i utrzymania efektów.</a:t>
            </a:r>
          </a:p>
          <a:p>
            <a:r>
              <a:rPr lang="pl-PL" sz="2000" dirty="0"/>
              <a:t>Państwa członkowskie zostały zobowiązane do dokonania oceny zgodności z zasadą DNSH każdego z programów realizujących Umowę Partnerstwa. Ma to zapewnić, że dofinansowanie ze środków UE będzie udzielone jedynie projektom spełniającym zasadę DNSH.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232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B24FF40-03A7-662D-600B-618940FFEC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-1080001"/>
            <a:ext cx="10861093" cy="1080001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pl-PL" dirty="0"/>
              <a:t>CD.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683493"/>
            <a:ext cx="10861094" cy="5740366"/>
          </a:xfrm>
        </p:spPr>
        <p:txBody>
          <a:bodyPr>
            <a:normAutofit/>
          </a:bodyPr>
          <a:lstStyle/>
          <a:p>
            <a:r>
              <a:rPr lang="pl-PL" sz="2000" dirty="0"/>
              <a:t>Zgodnie z rozporządzeniem w sprawie taksonomii, dwa akty delegowane doprecyzowują techniczne kryteria kwalifikacji dla każdego z sześciu celów środowiskowych (następny slajd), wskazanych w art. 9 poniższego rozporządzenia RRF, w tym sposób przestrzegania DNSH:</a:t>
            </a:r>
          </a:p>
          <a:p>
            <a:r>
              <a:rPr lang="pl-PL" sz="2000" b="1" dirty="0"/>
              <a:t>Rozporządzenie delegowane do taksonomii UE </a:t>
            </a:r>
            <a:r>
              <a:rPr lang="pl-PL" sz="2000" dirty="0"/>
              <a:t>- Rozporządzenie delegowane Komisji (UE) 2021/2139 z dnia 4 czerwca 2021 r. uzupełniające rozporządzenie Parlamentu Europejskiego i Rady (UE) 2020/852 poprzez ustanowienie technicznych kryteriów kwalifikacji służących określeniu warunków, na jakich dana działalność gospodarcza kwalifikuje się jako wnosząca istotny wkład w łagodzenie zmian klimatu lub w adaptację do zmian klimatu, a także określeniu, czy ta działalność gospodarcza nie wyrządza znaczących szkód względem żadnego z pozostałych celów środowiskowych (Dz. Urz. UE L 442 z 9.12.2021, s. 1).</a:t>
            </a:r>
          </a:p>
          <a:p>
            <a:r>
              <a:rPr lang="pl-PL" sz="2000" b="1" dirty="0"/>
              <a:t>Rozporządzenie RRF - </a:t>
            </a:r>
            <a:r>
              <a:rPr lang="pl-PL" sz="2000" dirty="0"/>
              <a:t>Rozporządzenie Parlamentu Europejskiego i Rady (UE) 2021/241 z dnia 12 lutego 2021 r. ustanawiające Instrument na rzecz Odbudowy i Zwiększania Odporności (Dz. Urz. UE L 57 z 18.2.2021, s. 17):</a:t>
            </a:r>
          </a:p>
          <a:p>
            <a:pPr lvl="1"/>
            <a:r>
              <a:rPr lang="pl-PL" sz="2000" b="1" dirty="0"/>
              <a:t>art. 5 pkt 2 rozporządzenia RRF</a:t>
            </a:r>
            <a:r>
              <a:rPr lang="pl-PL" sz="2000" dirty="0"/>
              <a:t>: przy pomocy Instrumentu wspierane są wyłącznie działania zgodne z zasadą „nie czyń poważnej szkody”.</a:t>
            </a:r>
          </a:p>
          <a:p>
            <a:endParaRPr lang="pl-PL" sz="2000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94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279" y="755503"/>
            <a:ext cx="8064896" cy="672570"/>
          </a:xfrm>
        </p:spPr>
        <p:txBody>
          <a:bodyPr>
            <a:normAutofit/>
          </a:bodyPr>
          <a:lstStyle/>
          <a:p>
            <a:r>
              <a:rPr lang="pl-PL" dirty="0"/>
              <a:t>Rozpatrywane cele środowiskowe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5163702" y="1438488"/>
            <a:ext cx="3399012" cy="135667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87909" y="3226945"/>
            <a:ext cx="3291887" cy="1356674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91527" y="1433216"/>
            <a:ext cx="3291887" cy="1356675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63702" y="3222611"/>
            <a:ext cx="3399012" cy="1356674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5392515" y="1596835"/>
            <a:ext cx="2911548" cy="1030874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600" b="1" dirty="0">
                <a:solidFill>
                  <a:schemeClr val="bg1"/>
                </a:solidFill>
                <a:latin typeface="Open Sans" pitchFamily="34" charset="0"/>
              </a:rPr>
              <a:t>Łagodzenie zmian klimatu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8996609" y="1686167"/>
            <a:ext cx="2907854" cy="925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 eaLnBrk="1" hangingPunct="1">
              <a:buFont typeface="+mj-lt"/>
              <a:buAutoNum type="arabicPeriod" startAt="2"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Open Sans" pitchFamily="34" charset="0"/>
              </a:rPr>
              <a:t>Adaptacja do zmian klimatu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5286144" y="3304795"/>
            <a:ext cx="3161935" cy="1195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 eaLnBrk="1" hangingPunct="1">
              <a:buFont typeface="+mj-lt"/>
              <a:buAutoNum type="arabicPeriod" startAt="3"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Open Sans" pitchFamily="34" charset="0"/>
              </a:rPr>
              <a:t>Zrównoważone wykorzystywanie i ochrona zasobów wodnych </a:t>
            </a:r>
            <a:br>
              <a:rPr lang="pl-PL" altLang="pl-PL" sz="1600" b="1" dirty="0">
                <a:solidFill>
                  <a:schemeClr val="tx2"/>
                </a:solidFill>
                <a:latin typeface="Open Sans" pitchFamily="34" charset="0"/>
              </a:rPr>
            </a:br>
            <a:r>
              <a:rPr lang="pl-PL" altLang="pl-PL" sz="1600" b="1" dirty="0">
                <a:solidFill>
                  <a:schemeClr val="tx2"/>
                </a:solidFill>
                <a:latin typeface="Open Sans" pitchFamily="34" charset="0"/>
              </a:rPr>
              <a:t>i morskich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8996610" y="3304796"/>
            <a:ext cx="3083186" cy="1195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>
              <a:buFont typeface="+mj-lt"/>
              <a:buAutoNum type="arabicPeriod" startAt="4"/>
              <a:defRPr/>
            </a:pPr>
            <a:r>
              <a:rPr lang="pl-PL" altLang="pl-PL" sz="1600" b="1" dirty="0">
                <a:solidFill>
                  <a:schemeClr val="bg1"/>
                </a:solidFill>
                <a:latin typeface="Open Sans" pitchFamily="34" charset="0"/>
              </a:rPr>
              <a:t>Gospodarka o obiegu zamkniętym, w tym zapobieganie powstawaniu odpadów i recykling</a:t>
            </a:r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90C93C7-4011-D726-33E4-E613B960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DAD62E1-2999-36AA-4513-7DCE02C71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3" r="7115"/>
          <a:stretch/>
        </p:blipFill>
        <p:spPr>
          <a:xfrm>
            <a:off x="0" y="1428072"/>
            <a:ext cx="4703662" cy="4896267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7A9BA2C1-9012-14F9-7DFB-A719A7F8D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8846" y="4967665"/>
            <a:ext cx="3270950" cy="1359073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07FA609B-F6D8-5612-B2F8-47F7D4830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63703" y="4965266"/>
            <a:ext cx="3399011" cy="1356675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solidFill>
                <a:srgbClr val="93C67B"/>
              </a:solidFill>
            </a:endParaRP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81E4112B-61F8-66D9-E849-7B64EA895A26}"/>
              </a:ext>
            </a:extLst>
          </p:cNvPr>
          <p:cNvSpPr/>
          <p:nvPr/>
        </p:nvSpPr>
        <p:spPr>
          <a:xfrm>
            <a:off x="5286144" y="5056769"/>
            <a:ext cx="3161935" cy="1199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 eaLnBrk="1" hangingPunct="1">
              <a:buFont typeface="+mj-lt"/>
              <a:buAutoNum type="arabicPeriod" startAt="5"/>
              <a:defRPr/>
            </a:pPr>
            <a:r>
              <a:rPr lang="pl-PL" altLang="pl-PL" sz="1600" b="1" dirty="0">
                <a:solidFill>
                  <a:schemeClr val="tx2"/>
                </a:solidFill>
                <a:latin typeface="Open Sans" pitchFamily="34" charset="0"/>
              </a:rPr>
              <a:t>Zapobieganie zanieczyszczeniom powietrza, wody lub gleby i jego kontrola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63C181EB-EF0A-9DC4-80C5-47F84296F9CD}"/>
              </a:ext>
            </a:extLst>
          </p:cNvPr>
          <p:cNvSpPr/>
          <p:nvPr/>
        </p:nvSpPr>
        <p:spPr>
          <a:xfrm>
            <a:off x="8996609" y="5056768"/>
            <a:ext cx="2835845" cy="1183623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28600" indent="-228600" eaLnBrk="1" hangingPunct="1">
              <a:buFont typeface="+mj-lt"/>
              <a:buAutoNum type="arabicPeriod" startAt="6"/>
              <a:defRPr/>
            </a:pPr>
            <a:r>
              <a:rPr lang="pl-PL" altLang="pl-PL" sz="1600" b="1" dirty="0">
                <a:solidFill>
                  <a:schemeClr val="bg1"/>
                </a:solidFill>
                <a:latin typeface="Open Sans" pitchFamily="34" charset="0"/>
              </a:rPr>
              <a:t>Ochrona i odbudowa bioróżnorodności oraz ekosystemów</a:t>
            </a:r>
          </a:p>
        </p:txBody>
      </p:sp>
    </p:spTree>
    <p:extLst>
      <p:ext uri="{BB962C8B-B14F-4D97-AF65-F5344CB8AC3E}">
        <p14:creationId xmlns:p14="http://schemas.microsoft.com/office/powerpoint/2010/main" val="368515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41BC307-9DB9-F084-6848-F2572135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8"/>
            <a:ext cx="10861093" cy="720002"/>
          </a:xfrm>
        </p:spPr>
        <p:txBody>
          <a:bodyPr/>
          <a:lstStyle/>
          <a:p>
            <a:r>
              <a:rPr lang="pl-PL" sz="2800" dirty="0"/>
              <a:t>Co stanowi poważne szkody dla celów środowiskowych?</a:t>
            </a:r>
            <a:endParaRPr lang="pl-PL" dirty="0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B83CA14-6F5E-5D72-EA2E-BDDBE5C837EF}"/>
              </a:ext>
            </a:extLst>
          </p:cNvPr>
          <p:cNvSpPr txBox="1">
            <a:spLocks/>
          </p:cNvSpPr>
          <p:nvPr/>
        </p:nvSpPr>
        <p:spPr>
          <a:xfrm>
            <a:off x="1289101" y="1619840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2000" dirty="0"/>
              <a:t>Dla </a:t>
            </a:r>
            <a:r>
              <a:rPr lang="pl-PL" sz="2000" b="1" dirty="0"/>
              <a:t>łagodzenia zmian klimatu - </a:t>
            </a:r>
            <a:r>
              <a:rPr lang="pl-PL" sz="2000" dirty="0"/>
              <a:t>to znaczące emisje gazów cieplarnianych,</a:t>
            </a:r>
          </a:p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2000" dirty="0"/>
              <a:t>Dla </a:t>
            </a:r>
            <a:r>
              <a:rPr lang="pl-PL" sz="2000" b="1" dirty="0"/>
              <a:t>adaptacji do zmian klimatu - </a:t>
            </a:r>
            <a:r>
              <a:rPr lang="pl-PL" sz="2000" dirty="0"/>
              <a:t>to prowadzenie do nasilenia niekorzystnych skutków obecnych i oczekiwanych, przyszłych warunków klimatycznych, wywieranych na daną działalność lub na ludzi, przyrodę, aktywa,</a:t>
            </a:r>
          </a:p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2000" dirty="0"/>
              <a:t>Dla </a:t>
            </a:r>
            <a:r>
              <a:rPr lang="pl-PL" sz="2000" b="1" dirty="0"/>
              <a:t>zrównoważonego wykorzystywania i ochrony zasobów wodnych i morskich - </a:t>
            </a:r>
            <a:r>
              <a:rPr lang="pl-PL" sz="2000" dirty="0"/>
              <a:t>to szkodzenie dobremu stanowi lub dobremu potencjałowi ekologicznemu jednolitych części wód powierzchniowych i podziemnych lub dobremu stanowi środowiska wód morskich,</a:t>
            </a:r>
          </a:p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2000" dirty="0"/>
              <a:t>Dla </a:t>
            </a:r>
            <a:r>
              <a:rPr lang="pl-PL" sz="2000" b="1" dirty="0"/>
              <a:t>gospodarki o obiegu zamkniętym, w tym zapobiegania powstawaniu odpadów i recyklingu - </a:t>
            </a:r>
            <a:r>
              <a:rPr lang="pl-PL" sz="2000" dirty="0"/>
              <a:t>to znaczący brak efektywności w wykorzystaniu materiałów lub w bezpośrednim lub pośrednim wykorzystywaniu zasobów naturalnych lub działania prowadzące do znaczącego zwiększenia wytwarzania, spalania lub unieszkodliwiania odpadów lub jeżeli długotrwałe składowanie odpadów może wyrządzać poważne i długoterminowe szkody dla środowiska.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3611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41BC307-9DB9-F084-6848-F2572135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8"/>
            <a:ext cx="10861093" cy="720002"/>
          </a:xfrm>
        </p:spPr>
        <p:txBody>
          <a:bodyPr/>
          <a:lstStyle/>
          <a:p>
            <a:r>
              <a:rPr lang="pl-PL" sz="2800" dirty="0"/>
              <a:t>Co stanowi poważne szkody dla celów środowiskowych? (cd.)</a:t>
            </a: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BD9BB0B-768F-EE03-756B-B7FBCFA88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334" y="4169889"/>
            <a:ext cx="4002739" cy="2253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Symbol zastępczy zawartości 2" descr="Dla zapobiegania zanieczyszczeniom powietrza, wody lub gleby i jego kontroli - to znaczący wzrost emisji zanieczyszczeń do powietrza, wody lub ziemi. Zanieczyszczenie to także hałas, drgania, energia cieplna, promieniowanie czy światło.&#10;Dla ochrony i odbudowy bioróżnorodności i ekosystemów - to szkodzenie w znaczącym stopniu dobremu stanowi i odporności ekosystemów lub szkodliwość dla stanu zachowania siedlisk i gatunków, w tym siedlisk i gatunków objętych zakresem zainteresowania Unii (m.in. w formie obszarów sieci Natura 2000, czy obszarów UNESCO).&#10;">
            <a:extLst>
              <a:ext uri="{FF2B5EF4-FFF2-40B4-BE49-F238E27FC236}">
                <a16:creationId xmlns:a16="http://schemas.microsoft.com/office/drawing/2014/main" id="{DB83CA14-6F5E-5D72-EA2E-BDDBE5C837EF}"/>
              </a:ext>
            </a:extLst>
          </p:cNvPr>
          <p:cNvSpPr txBox="1">
            <a:spLocks/>
          </p:cNvSpPr>
          <p:nvPr/>
        </p:nvSpPr>
        <p:spPr>
          <a:xfrm>
            <a:off x="1289101" y="1619840"/>
            <a:ext cx="10861094" cy="28800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EFA5BDF-5A6D-B806-630C-FAA3E1123F27}"/>
              </a:ext>
            </a:extLst>
          </p:cNvPr>
          <p:cNvSpPr txBox="1"/>
          <p:nvPr/>
        </p:nvSpPr>
        <p:spPr>
          <a:xfrm>
            <a:off x="959247" y="1564560"/>
            <a:ext cx="11521280" cy="2605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 startAt="5"/>
            </a:pPr>
            <a:r>
              <a:rPr lang="pl-PL" sz="2000" dirty="0">
                <a:solidFill>
                  <a:srgbClr val="000000"/>
                </a:solidFill>
              </a:rPr>
              <a:t>Dla </a:t>
            </a:r>
            <a:r>
              <a:rPr lang="pl-PL" sz="2000" b="1" dirty="0">
                <a:solidFill>
                  <a:srgbClr val="000000"/>
                </a:solidFill>
              </a:rPr>
              <a:t>zapobiegania zanieczyszczeniom powietrza, wody lub gleby i jego kontroli - </a:t>
            </a:r>
            <a:r>
              <a:rPr lang="pl-PL" sz="2000" dirty="0">
                <a:solidFill>
                  <a:srgbClr val="000000"/>
                </a:solidFill>
              </a:rPr>
              <a:t>to znaczący wzrost emisji zanieczyszczeń do powietrza, wody lub ziemi. Zanieczyszczenie to także hałas, drgania, energia cieplna, promieniowanie czy światło.</a:t>
            </a:r>
          </a:p>
          <a:p>
            <a:pPr marL="457200" lvl="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 startAt="5"/>
            </a:pPr>
            <a:r>
              <a:rPr lang="pl-PL" sz="2000" dirty="0">
                <a:solidFill>
                  <a:srgbClr val="000000"/>
                </a:solidFill>
              </a:rPr>
              <a:t>Dla </a:t>
            </a:r>
            <a:r>
              <a:rPr lang="pl-PL" sz="2000" b="1" dirty="0">
                <a:solidFill>
                  <a:srgbClr val="000000"/>
                </a:solidFill>
              </a:rPr>
              <a:t>ochrony i odbudowy bioróżnorodności i ekosystemów - </a:t>
            </a:r>
            <a:r>
              <a:rPr lang="pl-PL" sz="2000" dirty="0">
                <a:solidFill>
                  <a:srgbClr val="000000"/>
                </a:solidFill>
              </a:rPr>
              <a:t>to szkodzenie w znaczącym stopniu dobremu stanowi i odporności ekosystemów lub szkodliwość dla stanu zachowania siedlisk i gatunków, w tym siedlisk i gatunków objętych zakresem zainteresowania Unii (m.in. w formie obszarów sieci Natura 2000, czy obszarów UNESCO).</a:t>
            </a:r>
          </a:p>
        </p:txBody>
      </p:sp>
    </p:spTree>
    <p:extLst>
      <p:ext uri="{BB962C8B-B14F-4D97-AF65-F5344CB8AC3E}">
        <p14:creationId xmlns:p14="http://schemas.microsoft.com/office/powerpoint/2010/main" val="321417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41BC307-9DB9-F084-6848-F2572135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8"/>
            <a:ext cx="10861093" cy="720002"/>
          </a:xfrm>
        </p:spPr>
        <p:txBody>
          <a:bodyPr/>
          <a:lstStyle/>
          <a:p>
            <a:r>
              <a:rPr lang="pl-PL" dirty="0"/>
              <a:t>Wykazanie zgodności projektu z zasadą DNSH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B83CA14-6F5E-5D72-EA2E-BDDBE5C837EF}"/>
              </a:ext>
            </a:extLst>
          </p:cNvPr>
          <p:cNvSpPr txBox="1">
            <a:spLocks/>
          </p:cNvSpPr>
          <p:nvPr/>
        </p:nvSpPr>
        <p:spPr>
          <a:xfrm>
            <a:off x="1289101" y="1619840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2000" dirty="0"/>
              <a:t>Wykazanie zgodności z zasadą DNSH możliwe będzie przez różnorodne środki, dobrane odpowiednio do specyfiki i zakresu rzeczowego projektu. Przestrzeganie zasady DNSH obowiązuje </a:t>
            </a:r>
            <a:r>
              <a:rPr lang="pl-PL" sz="2000" b="1" dirty="0"/>
              <a:t>na wszystkich etapach wdrażania projektu</a:t>
            </a:r>
            <a:r>
              <a:rPr lang="pl-PL" sz="2000" dirty="0"/>
              <a:t>, czyli dotyczy przygotowania projektów, ich oceny, realizacji czy rozliczania. Przykładowymi środkami są:</a:t>
            </a:r>
          </a:p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2000" b="1" dirty="0"/>
              <a:t>Na etapie przygotowania dokumentacji do wniosku o dofinansowanie: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000" dirty="0"/>
              <a:t>sporządzenie audytu energetycznego, audytu efektywności energetycznej,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000" dirty="0"/>
              <a:t>wykonanie inwentaryzacji przyrodniczej (w zależności od trybu realizacji projektu),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000" dirty="0"/>
              <a:t>uzyskanie decyzji o środowiskowych uwarunkowaniach,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000" dirty="0"/>
              <a:t>uzyskanie zgłoszenia / decyzji geologicznej (w zależności od trybu realizacji projektu),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000" dirty="0"/>
              <a:t>uzyskanie zgłoszenia / pozwolenia wodnoprawnego (w zależności od trybu realizacji projektu).</a:t>
            </a:r>
          </a:p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86610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683493"/>
            <a:ext cx="10861094" cy="5740366"/>
          </a:xfrm>
        </p:spPr>
        <p:txBody>
          <a:bodyPr>
            <a:normAutofit/>
          </a:bodyPr>
          <a:lstStyle/>
          <a:p>
            <a:pPr algn="just"/>
            <a:endParaRPr lang="pl-PL" sz="2000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41BC307-9DB9-F084-6848-F2572135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8"/>
            <a:ext cx="10861093" cy="720002"/>
          </a:xfrm>
        </p:spPr>
        <p:txBody>
          <a:bodyPr/>
          <a:lstStyle/>
          <a:p>
            <a:r>
              <a:rPr lang="pl-PL" dirty="0"/>
              <a:t>Wykazanie zgodności projektu z zasadą DNSH (cd.)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B83CA14-6F5E-5D72-EA2E-BDDBE5C837EF}"/>
              </a:ext>
            </a:extLst>
          </p:cNvPr>
          <p:cNvSpPr txBox="1">
            <a:spLocks/>
          </p:cNvSpPr>
          <p:nvPr/>
        </p:nvSpPr>
        <p:spPr>
          <a:xfrm>
            <a:off x="1289100" y="1619840"/>
            <a:ext cx="6798939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4000"/>
              </a:lnSpc>
              <a:spcBef>
                <a:spcPts val="600"/>
              </a:spcBef>
              <a:buFont typeface="+mj-lt"/>
              <a:buAutoNum type="arabicPeriod" startAt="2"/>
            </a:pPr>
            <a:r>
              <a:rPr lang="pl-PL" sz="2000" b="1" dirty="0"/>
              <a:t>Na etapie ubiegania się o dofinansowanie: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000" dirty="0"/>
              <a:t>załączenie do wniosku o dofinansowanie m.in. dokumentów wymienionych w pkt 1 (etap przygotowania dokumentacji do wniosku – poprzedni slajd),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pl-PL" sz="2000" dirty="0"/>
              <a:t>podanie stosownych informacji np. we wniosku o dofinansowanie, studium wykonalności, czy w odpowiednim tematycznie formularzu.</a:t>
            </a: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A131676-B345-2459-0B8F-D11F6585F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8839" y="1735645"/>
            <a:ext cx="3560468" cy="4520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165554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533</TotalTime>
  <Words>1261</Words>
  <Application>Microsoft Office PowerPoint</Application>
  <PresentationFormat>Niestandardowy</PresentationFormat>
  <Paragraphs>78</Paragraphs>
  <Slides>13</Slides>
  <Notes>5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8" baseType="lpstr">
      <vt:lpstr>Arial</vt:lpstr>
      <vt:lpstr>Calibri</vt:lpstr>
      <vt:lpstr>Open Sans</vt:lpstr>
      <vt:lpstr>Wingdings</vt:lpstr>
      <vt:lpstr>Motyw pakietu Office</vt:lpstr>
      <vt:lpstr>Zasada DNSH</vt:lpstr>
      <vt:lpstr>Najważniejsze informacje</vt:lpstr>
      <vt:lpstr>CD</vt:lpstr>
      <vt:lpstr>CD.</vt:lpstr>
      <vt:lpstr>Rozpatrywane cele środowiskowe</vt:lpstr>
      <vt:lpstr>Co stanowi poważne szkody dla celów środowiskowych?</vt:lpstr>
      <vt:lpstr>Co stanowi poważne szkody dla celów środowiskowych? (cd.)</vt:lpstr>
      <vt:lpstr>Wykazanie zgodności projektu z zasadą DNSH</vt:lpstr>
      <vt:lpstr>Wykazanie zgodności projektu z zasadą DNSH (cd.)</vt:lpstr>
      <vt:lpstr>Wykazanie zgodności projektu z zasadą DNSH (cd.) </vt:lpstr>
      <vt:lpstr>Wykazanie zgodności projektu z zasadą DNSH (cd.)    </vt:lpstr>
      <vt:lpstr>UWAGA</vt:lpstr>
      <vt:lpstr>Dziękuję za uwagę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Zasada DNSH_FEnIKS_2021-2027</dc:title>
  <dc:subject>Zasada DNSH_FEnIKS_2021-2027</dc:subject>
  <dc:creator>Paweł Kryczkowski</dc:creator>
  <cp:lastModifiedBy>Baut-Kulec Aleksandra</cp:lastModifiedBy>
  <cp:revision>40</cp:revision>
  <dcterms:created xsi:type="dcterms:W3CDTF">2022-06-22T09:40:44Z</dcterms:created>
  <dcterms:modified xsi:type="dcterms:W3CDTF">2024-12-13T08:20:41Z</dcterms:modified>
</cp:coreProperties>
</file>