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263" r:id="rId5"/>
    <p:sldId id="417" r:id="rId6"/>
    <p:sldId id="440" r:id="rId7"/>
    <p:sldId id="412" r:id="rId8"/>
    <p:sldId id="398" r:id="rId9"/>
    <p:sldId id="435" r:id="rId10"/>
    <p:sldId id="436" r:id="rId11"/>
    <p:sldId id="445" r:id="rId12"/>
    <p:sldId id="453" r:id="rId13"/>
    <p:sldId id="423" r:id="rId14"/>
    <p:sldId id="438" r:id="rId15"/>
    <p:sldId id="442" r:id="rId16"/>
    <p:sldId id="432" r:id="rId17"/>
    <p:sldId id="444" r:id="rId18"/>
    <p:sldId id="433" r:id="rId19"/>
    <p:sldId id="449" r:id="rId20"/>
    <p:sldId id="426" r:id="rId21"/>
    <p:sldId id="446" r:id="rId22"/>
    <p:sldId id="454" r:id="rId23"/>
    <p:sldId id="424" r:id="rId24"/>
    <p:sldId id="441" r:id="rId25"/>
    <p:sldId id="451" r:id="rId26"/>
    <p:sldId id="450" r:id="rId27"/>
    <p:sldId id="452" r:id="rId28"/>
    <p:sldId id="455" r:id="rId29"/>
    <p:sldId id="434" r:id="rId30"/>
    <p:sldId id="419" r:id="rId31"/>
  </p:sldIdLst>
  <p:sldSz cx="9144000" cy="6858000" type="screen4x3"/>
  <p:notesSz cx="6805613" cy="9944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98" userDrawn="1">
          <p15:clr>
            <a:srgbClr val="A4A3A4"/>
          </p15:clr>
        </p15:guide>
        <p15:guide id="2" pos="2114" userDrawn="1">
          <p15:clr>
            <a:srgbClr val="A4A3A4"/>
          </p15:clr>
        </p15:guide>
        <p15:guide id="3" orient="horz" pos="3103" userDrawn="1">
          <p15:clr>
            <a:srgbClr val="A4A3A4"/>
          </p15:clr>
        </p15:guide>
        <p15:guide id="4" pos="2116" userDrawn="1">
          <p15:clr>
            <a:srgbClr val="A4A3A4"/>
          </p15:clr>
        </p15:guide>
        <p15:guide id="5" orient="horz" pos="3126">
          <p15:clr>
            <a:srgbClr val="A4A3A4"/>
          </p15:clr>
        </p15:guide>
        <p15:guide id="6" orient="horz" pos="3131">
          <p15:clr>
            <a:srgbClr val="A4A3A4"/>
          </p15:clr>
        </p15:guide>
        <p15:guide id="7" pos="2141">
          <p15:clr>
            <a:srgbClr val="A4A3A4"/>
          </p15:clr>
        </p15:guide>
        <p15:guide id="8" pos="214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RMOL MARCINCAK Barbara (REGIO)" initials="JMB(" lastIdx="13" clrIdx="0"/>
  <p:cmAuthor id="2" name="GIEDRAITYTE Greta (REGIO)" initials="GG" lastIdx="3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699F41"/>
    <a:srgbClr val="BDDEFF"/>
    <a:srgbClr val="99CCFF"/>
    <a:srgbClr val="3166CF"/>
    <a:srgbClr val="20AA63"/>
    <a:srgbClr val="FFD624"/>
    <a:srgbClr val="0F5494"/>
    <a:srgbClr val="2D5EC1"/>
    <a:srgbClr val="3E6F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3627" autoAdjust="0"/>
  </p:normalViewPr>
  <p:slideViewPr>
    <p:cSldViewPr>
      <p:cViewPr varScale="1">
        <p:scale>
          <a:sx n="106" d="100"/>
          <a:sy n="106" d="100"/>
        </p:scale>
        <p:origin x="180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3" d="100"/>
          <a:sy n="113" d="100"/>
        </p:scale>
        <p:origin x="-5190" y="-120"/>
      </p:cViewPr>
      <p:guideLst>
        <p:guide orient="horz" pos="3098"/>
        <p:guide pos="2114"/>
        <p:guide orient="horz" pos="3103"/>
        <p:guide pos="2116"/>
        <p:guide orient="horz" pos="3126"/>
        <p:guide orient="horz" pos="3131"/>
        <p:guide pos="214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841" cy="49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6" tIns="45784" rIns="91566" bIns="45784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184" y="0"/>
            <a:ext cx="2949841" cy="49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6" tIns="45784" rIns="91566" bIns="4578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750"/>
            <a:ext cx="2949841" cy="49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6" tIns="45784" rIns="91566" bIns="45784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184" y="9444750"/>
            <a:ext cx="2949841" cy="49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6" tIns="45784" rIns="91566" bIns="45784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6766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841" cy="49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6" tIns="45784" rIns="91566" bIns="45784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184" y="0"/>
            <a:ext cx="2949841" cy="49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6" tIns="45784" rIns="91566" bIns="4578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245" y="4723170"/>
            <a:ext cx="5445126" cy="4475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6" tIns="45784" rIns="91566" bIns="457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750"/>
            <a:ext cx="2949841" cy="49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6" tIns="45784" rIns="91566" bIns="45784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184" y="9444750"/>
            <a:ext cx="2949841" cy="49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6" tIns="45784" rIns="91566" bIns="45784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9923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1186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9873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51981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282431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pl-PL" sz="1200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555373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688" indent="-171688">
              <a:buFont typeface="Arial" panose="020B0604020202020204" pitchFamily="34" charset="0"/>
              <a:buChar char="•"/>
            </a:pP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16262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Example layout with three columns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3080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88500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74761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82004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483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noProof="0" dirty="0"/>
              <a:t>Źródło: notatka prasowa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203">
              <a:defRPr/>
            </a:pPr>
            <a:fld id="{36441B25-C4D1-47DB-817D-B9C4FC5392FB}" type="slidenum">
              <a:rPr lang="en-GB">
                <a:solidFill>
                  <a:srgbClr val="000000"/>
                </a:solidFill>
              </a:rPr>
              <a:pPr defTabSz="914203">
                <a:defRPr/>
              </a:pPr>
              <a:t>2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1221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1186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6682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4582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0373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8545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6259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598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200" i="0" dirty="0">
                <a:solidFill>
                  <a:schemeClr val="bg2"/>
                </a:solidFill>
                <a:latin typeface="Arial" panose="020B0604020202020204" pitchFamily="34" charset="0"/>
              </a:rPr>
              <a:t> Od 65% do 85% środków z EFRR i Funduszu Spójności zostanie przydzielonych na te priorytety, zależnie od względnej zamożności państw członkowskich.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200" i="0" dirty="0">
                <a:solidFill>
                  <a:schemeClr val="bg2"/>
                </a:solidFill>
                <a:latin typeface="Arial" panose="020B0604020202020204" pitchFamily="34" charset="0"/>
              </a:rPr>
              <a:t>Utrzymanie wydatków w kluczowych obszarach na rzecz wzrostu gospodarczego i zatrudnienia . Lwia część środków z EFRR przeznaczona jest właśnie na te dwa kluczowe cele. Od 65 % (w najmniej rozwiniętych regionach) do 85 % (w najbardziej rozwiniętych regionach) środków powędruje na projekty przyczyniające się do tego, by Europa stała się bardziej inteligentnym i ekologicznym miejscem.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sz="1200" i="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200" i="0" dirty="0">
                <a:solidFill>
                  <a:schemeClr val="bg2"/>
                </a:solidFill>
                <a:latin typeface="Arial" panose="020B0604020202020204" pitchFamily="34" charset="0"/>
              </a:rPr>
              <a:t>Koncentracja tematyczna będzie teraz obliczana na szczeblu krajowym, co zapewni państwom członkowskim większą elastyczność i możliwości wyboru na szczeblu regionalnym. Koncentracja tematyczna EFRR uwzględnia poziomy rozwoju i wymogi ESF+ w zakresie koncentracji tematycznej w obszarach objętych odpowiednimi zaleceniami dla poszczególnych krajów; w odniesieniu do młodzieży i kwestii trudności materialnych są dostosowane do potrzeb państw członkowskich.</a:t>
            </a:r>
          </a:p>
          <a:p>
            <a:pPr>
              <a:spcAft>
                <a:spcPts val="1200"/>
              </a:spcAft>
              <a:buClr>
                <a:schemeClr val="tx1"/>
              </a:buClr>
            </a:pPr>
            <a:r>
              <a:rPr lang="pl-PL" sz="1200" i="0" dirty="0">
                <a:solidFill>
                  <a:schemeClr val="bg2"/>
                </a:solidFill>
                <a:latin typeface="Arial" panose="020B0604020202020204" pitchFamily="34" charset="0"/>
              </a:rPr>
              <a:t>Nowy dedykowany cel szczegółowy (w ramach </a:t>
            </a:r>
            <a:r>
              <a:rPr lang="fr-BE" sz="1200" i="0" dirty="0">
                <a:solidFill>
                  <a:schemeClr val="bg2"/>
                </a:solidFill>
                <a:latin typeface="Arial" panose="020B0604020202020204" pitchFamily="34" charset="0"/>
              </a:rPr>
              <a:t>CP</a:t>
            </a:r>
            <a:r>
              <a:rPr lang="pl-PL" sz="1200" i="0" dirty="0">
                <a:solidFill>
                  <a:schemeClr val="bg2"/>
                </a:solidFill>
                <a:latin typeface="Arial" panose="020B0604020202020204" pitchFamily="34" charset="0"/>
              </a:rPr>
              <a:t> 5) na rzecz </a:t>
            </a:r>
            <a:br>
              <a:rPr lang="fr-BE" sz="1200" i="0" dirty="0">
                <a:solidFill>
                  <a:schemeClr val="bg2"/>
                </a:solidFill>
                <a:latin typeface="Arial" panose="020B0604020202020204" pitchFamily="34" charset="0"/>
              </a:rPr>
            </a:br>
            <a:r>
              <a:rPr lang="pl-PL" sz="1200" i="0" dirty="0">
                <a:solidFill>
                  <a:schemeClr val="bg2"/>
                </a:solidFill>
                <a:latin typeface="Arial" panose="020B0604020202020204" pitchFamily="34" charset="0"/>
              </a:rPr>
              <a:t>zintegrowanego rozwoju obszarów miejskich</a:t>
            </a:r>
          </a:p>
          <a:p>
            <a:pPr>
              <a:spcAft>
                <a:spcPts val="1200"/>
              </a:spcAft>
              <a:buClr>
                <a:schemeClr val="tx1"/>
              </a:buClr>
            </a:pPr>
            <a:r>
              <a:rPr lang="pl-PL" sz="1200" i="0" dirty="0">
                <a:solidFill>
                  <a:schemeClr val="bg2"/>
                </a:solidFill>
                <a:latin typeface="Arial" panose="020B0604020202020204" pitchFamily="34" charset="0"/>
              </a:rPr>
              <a:t>6% środków EFRR przeznacza się na rozwój obszarów</a:t>
            </a:r>
            <a:r>
              <a:rPr lang="pl-PL" dirty="0"/>
              <a:t> </a:t>
            </a:r>
            <a:r>
              <a:rPr lang="pl-PL" sz="1200" i="0" dirty="0">
                <a:solidFill>
                  <a:schemeClr val="bg2"/>
                </a:solidFill>
                <a:latin typeface="Arial" panose="020B0604020202020204" pitchFamily="34" charset="0"/>
              </a:rPr>
              <a:t>miejskich </a:t>
            </a:r>
            <a:r>
              <a:rPr lang="pl-PL" sz="1100" dirty="0">
                <a:solidFill>
                  <a:schemeClr val="bg2"/>
                </a:solidFill>
                <a:latin typeface="Arial" panose="020B0604020202020204" pitchFamily="34" charset="0"/>
              </a:rPr>
              <a:t>(art. 9 rozporządzenia w sprawie EFRR-FS)</a:t>
            </a:r>
            <a:r>
              <a:rPr lang="en-GB" sz="1100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endParaRPr lang="pl-PL" sz="110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sz="1200" i="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sz="1200" i="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2284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0" b="1701"/>
          <a:stretch/>
        </p:blipFill>
        <p:spPr>
          <a:xfrm>
            <a:off x="0" y="1104900"/>
            <a:ext cx="9144000" cy="5753100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6000" y="334305"/>
            <a:ext cx="1584325" cy="1096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30000" y="6669360"/>
            <a:ext cx="684213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306" y="2708920"/>
            <a:ext cx="3682646" cy="2880320"/>
          </a:xfrm>
          <a:prstGeom prst="rect">
            <a:avLst/>
          </a:prstGeom>
        </p:spPr>
        <p:txBody>
          <a:bodyPr anchor="t"/>
          <a:lstStyle>
            <a:lvl1pPr marL="0" indent="0">
              <a:defRPr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3531" y="6145213"/>
            <a:ext cx="2070101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833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" y="0"/>
            <a:ext cx="9143182" cy="685799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6021288"/>
            <a:ext cx="9143592" cy="83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3531" y="6145213"/>
            <a:ext cx="2070101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4336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" y="6286501"/>
            <a:ext cx="9137498" cy="5714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9"/>
          <a:stretch/>
        </p:blipFill>
        <p:spPr>
          <a:xfrm>
            <a:off x="3609974" y="0"/>
            <a:ext cx="5534025" cy="6857999"/>
          </a:xfrm>
          <a:prstGeom prst="rect">
            <a:avLst/>
          </a:prstGeom>
        </p:spPr>
      </p:pic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5480" y="5592996"/>
            <a:ext cx="1813437" cy="52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036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2" r:id="rId2"/>
    <p:sldLayoutId id="2147483756" r:id="rId3"/>
    <p:sldLayoutId id="2147483754" r:id="rId4"/>
    <p:sldLayoutId id="2147483755" r:id="rId5"/>
  </p:sldLayoutIdLst>
  <p:hf sldNum="0" hdr="0" ftr="0" dt="0"/>
  <p:txStyles>
    <p:titleStyle>
      <a:lvl1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chemeClr val="accent2">
              <a:lumMod val="50000"/>
            </a:schemeClr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accent2">
              <a:lumMod val="50000"/>
            </a:schemeClr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1738" y="1556792"/>
            <a:ext cx="5400600" cy="4032448"/>
          </a:xfrm>
        </p:spPr>
        <p:txBody>
          <a:bodyPr anchor="t"/>
          <a:lstStyle>
            <a:lvl1pPr marL="0" indent="0">
              <a:defRPr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Aft>
                <a:spcPts val="1200"/>
              </a:spcAft>
            </a:pPr>
            <a:r>
              <a:rPr lang="pl-PL" sz="2400" dirty="0">
                <a:solidFill>
                  <a:schemeClr val="tx2"/>
                </a:solidFill>
              </a:rPr>
              <a:t>Budżet UE 2021-2027</a:t>
            </a:r>
            <a:br>
              <a:rPr lang="en-GB" sz="2000" dirty="0">
                <a:solidFill>
                  <a:schemeClr val="tx2"/>
                </a:solidFill>
              </a:rPr>
            </a:br>
            <a:br>
              <a:rPr lang="pl-PL" sz="2800" b="0" dirty="0">
                <a:solidFill>
                  <a:schemeClr val="bg1"/>
                </a:solidFill>
              </a:rPr>
            </a:br>
            <a:br>
              <a:rPr lang="pl-PL" sz="2800" b="0" dirty="0">
                <a:solidFill>
                  <a:schemeClr val="bg1"/>
                </a:solidFill>
              </a:rPr>
            </a:br>
            <a:r>
              <a:rPr lang="pl-PL" sz="2800" dirty="0">
                <a:solidFill>
                  <a:schemeClr val="tx2"/>
                </a:solidFill>
              </a:rPr>
              <a:t>Propozycje Komisji Europejskiej w zakresie </a:t>
            </a:r>
            <a:br>
              <a:rPr lang="pl-PL" sz="2800" dirty="0">
                <a:solidFill>
                  <a:schemeClr val="tx2"/>
                </a:solidFill>
              </a:rPr>
            </a:br>
            <a:r>
              <a:rPr lang="pl-PL" sz="2800" dirty="0">
                <a:solidFill>
                  <a:schemeClr val="tx2"/>
                </a:solidFill>
              </a:rPr>
              <a:t>polityki spójności </a:t>
            </a:r>
            <a:br>
              <a:rPr lang="pl-PL" sz="2800" dirty="0">
                <a:solidFill>
                  <a:schemeClr val="tx2"/>
                </a:solidFill>
              </a:rPr>
            </a:br>
            <a:r>
              <a:rPr lang="pl-PL" sz="2800" dirty="0">
                <a:solidFill>
                  <a:schemeClr val="tx2"/>
                </a:solidFill>
              </a:rPr>
              <a:t>po 2020 roku</a:t>
            </a:r>
            <a:br>
              <a:rPr lang="pl-PL" sz="2800" dirty="0">
                <a:solidFill>
                  <a:schemeClr val="tx2"/>
                </a:solidFill>
              </a:rPr>
            </a:br>
            <a:br>
              <a:rPr dirty="0"/>
            </a:br>
            <a:r>
              <a:rPr lang="pl-PL" sz="2000" dirty="0">
                <a:solidFill>
                  <a:schemeClr val="tx2"/>
                </a:solidFill>
              </a:rPr>
              <a:t>Julia Majewska, Komisja Europejska</a:t>
            </a:r>
            <a:br>
              <a:rPr lang="pl-PL" sz="2000" dirty="0">
                <a:solidFill>
                  <a:schemeClr val="tx2"/>
                </a:solidFill>
              </a:rPr>
            </a:br>
            <a:r>
              <a:rPr lang="pl-PL" sz="1400" dirty="0">
                <a:solidFill>
                  <a:schemeClr val="tx2"/>
                </a:solidFill>
              </a:rPr>
              <a:t>Dyrekcja Generalna ds. Polityki Regionalnej i Miejskiej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5589240"/>
            <a:ext cx="2411760" cy="86409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7" name="TextBox 4"/>
          <p:cNvSpPr txBox="1"/>
          <p:nvPr/>
        </p:nvSpPr>
        <p:spPr>
          <a:xfrm>
            <a:off x="81738" y="5589240"/>
            <a:ext cx="2726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pl-PL" sz="1800" b="0" dirty="0">
                <a:solidFill>
                  <a:schemeClr val="bg1"/>
                </a:solidFill>
                <a:latin typeface="Arial" panose="020B0604020202020204" pitchFamily="34" charset="0"/>
              </a:rPr>
              <a:t>#</a:t>
            </a:r>
            <a:r>
              <a:rPr lang="pl-PL" sz="1800" b="0" dirty="0" err="1">
                <a:solidFill>
                  <a:schemeClr val="bg1"/>
                </a:solidFill>
                <a:latin typeface="Arial" panose="020B0604020202020204" pitchFamily="34" charset="0"/>
              </a:rPr>
              <a:t>PolitykaSpójności</a:t>
            </a:r>
            <a:r>
              <a:rPr lang="pl-PL" sz="1800" b="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GB" sz="18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pl-PL" sz="18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GB" sz="1800" b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unduszeUE</a:t>
            </a:r>
            <a:endParaRPr lang="pl-PL" sz="1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800" b="0" dirty="0">
                <a:solidFill>
                  <a:schemeClr val="bg1"/>
                </a:solidFill>
                <a:latin typeface="Arial" panose="020B0604020202020204" pitchFamily="34" charset="0"/>
              </a:rPr>
              <a:t>#</a:t>
            </a:r>
            <a:r>
              <a:rPr lang="pl-PL" sz="1800" b="0" dirty="0" err="1">
                <a:solidFill>
                  <a:schemeClr val="bg1"/>
                </a:solidFill>
                <a:latin typeface="Arial" panose="020B0604020202020204" pitchFamily="34" charset="0"/>
              </a:rPr>
              <a:t>EUinmyRegion</a:t>
            </a:r>
            <a:endParaRPr lang="pl-PL" sz="1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9552" y="548679"/>
            <a:ext cx="8147248" cy="72008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pl-PL" dirty="0">
                <a:latin typeface="Arial" panose="020B0604020202020204" pitchFamily="34" charset="0"/>
              </a:rPr>
              <a:t>KONCENTRACJA TEMATYCZNA EFRR i FS</a:t>
            </a:r>
            <a:endParaRPr lang="pl-P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7504" y="1324074"/>
            <a:ext cx="8928992" cy="4769222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sz="2000" i="0" dirty="0">
                <a:solidFill>
                  <a:schemeClr val="bg2"/>
                </a:solidFill>
                <a:latin typeface="Arial" panose="020B0604020202020204" pitchFamily="34" charset="0"/>
              </a:rPr>
              <a:t>Koncentracja inwestycji w rozwój regionalny na celach 1 i 2 </a:t>
            </a: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sz="2000" i="0" dirty="0">
                <a:solidFill>
                  <a:schemeClr val="bg2"/>
                </a:solidFill>
                <a:latin typeface="Arial" panose="020B0604020202020204" pitchFamily="34" charset="0"/>
              </a:rPr>
              <a:t>Kluczowe obszary na rzecz wzrostu gospodarczego i zatrudnienia </a:t>
            </a:r>
            <a:endParaRPr lang="pl-PL" sz="2000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pl-PL" b="1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pl-PL" b="1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pl-PL" b="1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pl-PL" b="1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pl-PL" sz="2000" i="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pl-PL" sz="2000" i="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sz="2000" i="0" dirty="0">
                <a:solidFill>
                  <a:schemeClr val="bg2"/>
                </a:solidFill>
                <a:latin typeface="Arial" panose="020B0604020202020204" pitchFamily="34" charset="0"/>
              </a:rPr>
              <a:t>6% budżetu na rozwój obszarów miejskich</a:t>
            </a:r>
          </a:p>
          <a:p>
            <a:pPr>
              <a:spcAft>
                <a:spcPts val="600"/>
              </a:spcAft>
            </a:pPr>
            <a:endParaRPr lang="pl-PL" b="1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40796"/>
              </p:ext>
            </p:extLst>
          </p:nvPr>
        </p:nvGraphicFramePr>
        <p:xfrm>
          <a:off x="503548" y="2239945"/>
          <a:ext cx="8136904" cy="26715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8141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2000" i="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</a:rPr>
                        <a:t>Kraj</a:t>
                      </a:r>
                      <a:r>
                        <a:rPr lang="pl-PL" sz="2000" i="0" baseline="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</a:rPr>
                        <a:t> z</a:t>
                      </a:r>
                      <a:r>
                        <a:rPr lang="pl-PL" sz="2000" i="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</a:rPr>
                        <a:t>: </a:t>
                      </a:r>
                    </a:p>
                  </a:txBody>
                  <a:tcPr marL="68580" marR="68580" marT="0" marB="0"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600" i="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</a:rPr>
                        <a:t>minimalna wartość % </a:t>
                      </a:r>
                      <a:br>
                        <a:rPr lang="pl-PL" sz="1600" i="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</a:rPr>
                      </a:br>
                      <a:r>
                        <a:rPr lang="pl-PL" sz="1600" i="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</a:rPr>
                        <a:t>celu polityki </a:t>
                      </a:r>
                      <a:r>
                        <a:rPr lang="fr-BE" sz="1600" i="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</a:rPr>
                        <a:t>CP</a:t>
                      </a:r>
                      <a:r>
                        <a:rPr lang="pl-PL" sz="1600" i="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</a:rPr>
                        <a:t>1 </a:t>
                      </a:r>
                      <a:br>
                        <a:rPr lang="pl-PL" sz="1600" i="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</a:rPr>
                      </a:br>
                      <a:r>
                        <a:rPr lang="pl-PL" sz="1600" i="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</a:rPr>
                        <a:t>(„Inteligentna</a:t>
                      </a:r>
                      <a:r>
                        <a:rPr lang="pl-PL" sz="1600" i="0" baseline="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l-PL" sz="1600" i="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</a:rPr>
                        <a:t>Europa”)</a:t>
                      </a:r>
                    </a:p>
                    <a:p>
                      <a:pPr marL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pl-PL" sz="1600" i="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600" i="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</a:rPr>
                        <a:t>minimalna wartość % </a:t>
                      </a:r>
                      <a:br>
                        <a:rPr lang="pl-PL" sz="1600" i="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</a:rPr>
                      </a:br>
                      <a:r>
                        <a:rPr lang="pl-PL" sz="1600" i="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</a:rPr>
                        <a:t>celu polityki </a:t>
                      </a:r>
                      <a:r>
                        <a:rPr lang="fr-BE" sz="1600" i="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</a:rPr>
                        <a:t>CP</a:t>
                      </a:r>
                      <a:r>
                        <a:rPr lang="pl-PL" sz="1600" i="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</a:rPr>
                        <a:t>2</a:t>
                      </a:r>
                      <a:r>
                        <a:rPr sz="1400" dirty="0"/>
                        <a:t> </a:t>
                      </a:r>
                      <a:r>
                        <a:rPr lang="pl-PL" sz="1600" i="0" baseline="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</a:rPr>
                        <a:t>(„Ekologiczna, niskoemisyjna</a:t>
                      </a:r>
                      <a:r>
                        <a:rPr sz="1400" dirty="0"/>
                        <a:t> </a:t>
                      </a:r>
                      <a:r>
                        <a:rPr lang="pl-PL" sz="1600" i="0" baseline="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</a:rPr>
                        <a:t>Europa”)</a:t>
                      </a:r>
                    </a:p>
                    <a:p>
                      <a:pPr marL="0" algn="ctr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pl-PL" sz="1600" i="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33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39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800" i="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</a:rPr>
                        <a:t>DNB &lt; 75%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2000" i="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</a:rPr>
                        <a:t>35%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2000" i="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</a:rPr>
                        <a:t>30%</a:t>
                      </a:r>
                      <a:endParaRPr lang="pl-PL" sz="2000" i="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39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800" i="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</a:rPr>
                        <a:t>DNB 75–100%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2000" i="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</a:rPr>
                        <a:t>45%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2000" i="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</a:rPr>
                        <a:t>30%</a:t>
                      </a:r>
                      <a:endParaRPr lang="pl-PL" sz="2000" i="0" dirty="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84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1800" i="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</a:rPr>
                        <a:t>DNB</a:t>
                      </a:r>
                      <a:r>
                        <a:rPr lang="fr-BE" sz="1800" i="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l-PL" sz="1800" i="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</a:rPr>
                        <a:t>&gt; 100%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l-PL" sz="2000" i="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</a:rPr>
                        <a:t>60%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BE" sz="2000" i="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</a:rPr>
                        <a:t>CP</a:t>
                      </a:r>
                      <a:r>
                        <a:rPr lang="pl-PL" sz="2000" i="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</a:rPr>
                        <a:t>1 + </a:t>
                      </a:r>
                      <a:r>
                        <a:rPr lang="fr-BE" sz="2000" i="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</a:rPr>
                        <a:t>CP</a:t>
                      </a:r>
                      <a:r>
                        <a:rPr lang="pl-PL" sz="2000" i="0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</a:rPr>
                        <a:t>2 min. 85%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2996952"/>
            <a:ext cx="792088" cy="8049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232" y="3028043"/>
            <a:ext cx="801944" cy="74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105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025594"/>
            <a:ext cx="6876256" cy="646331"/>
          </a:xfrm>
          <a:prstGeom prst="rect">
            <a:avLst/>
          </a:prstGeom>
          <a:solidFill>
            <a:schemeClr val="tx1"/>
          </a:solidFill>
        </p:spPr>
        <p:txBody>
          <a:bodyPr wrap="square" lIns="0" rtlCol="0" anchor="ctr" anchorCtr="0">
            <a:spAutoFit/>
          </a:bodyPr>
          <a:lstStyle/>
          <a:p>
            <a:pPr lvl="1"/>
            <a:r>
              <a:rPr lang="pl-PL" sz="3600" dirty="0">
                <a:solidFill>
                  <a:schemeClr val="bg1"/>
                </a:solidFill>
                <a:latin typeface="+mj-lt"/>
              </a:rPr>
              <a:t>Uproszczenia i elastyczność</a:t>
            </a:r>
          </a:p>
        </p:txBody>
      </p:sp>
    </p:spTree>
    <p:extLst>
      <p:ext uri="{BB962C8B-B14F-4D97-AF65-F5344CB8AC3E}">
        <p14:creationId xmlns:p14="http://schemas.microsoft.com/office/powerpoint/2010/main" val="1205513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9512" y="548679"/>
            <a:ext cx="8784976" cy="72008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</a:rPr>
              <a:t>     Ułatwienia dla beneficjentów i IZ </a:t>
            </a:r>
            <a:br>
              <a:rPr lang="pl-PL" dirty="0">
                <a:solidFill>
                  <a:schemeClr val="tx1"/>
                </a:solidFill>
                <a:latin typeface="Arial" panose="020B0604020202020204" pitchFamily="34" charset="0"/>
              </a:rPr>
            </a:br>
            <a:endParaRPr lang="pl-PL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1560" y="1412776"/>
            <a:ext cx="7920880" cy="4769222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1200"/>
              </a:spcAft>
              <a:buClr>
                <a:schemeClr val="tx1"/>
              </a:buClr>
            </a:pPr>
            <a:r>
              <a:rPr lang="pl-PL" sz="2000" i="0" dirty="0">
                <a:solidFill>
                  <a:schemeClr val="bg2"/>
                </a:solidFill>
                <a:latin typeface="Arial" panose="020B0604020202020204" pitchFamily="34" charset="0"/>
              </a:rPr>
              <a:t>Podręcznik 80 podstawowych uproszczeń administracyjnych</a:t>
            </a: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sz="2000" i="0" dirty="0">
                <a:solidFill>
                  <a:schemeClr val="bg2"/>
                </a:solidFill>
                <a:latin typeface="Arial" panose="020B0604020202020204" pitchFamily="34" charset="0"/>
              </a:rPr>
              <a:t>Elastyczne programowanie na 2021-2025. Przydział środków finansowych na lata 2026 i 2027 (programowanie „5+2”)</a:t>
            </a:r>
            <a:endParaRPr lang="pl-PL" sz="2000" i="0" dirty="0"/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sz="2000" i="0" dirty="0">
                <a:solidFill>
                  <a:schemeClr val="bg2"/>
                </a:solidFill>
                <a:latin typeface="Arial" panose="020B0604020202020204" pitchFamily="34" charset="0"/>
              </a:rPr>
              <a:t>Ponowne wprowadzenie reguły n+2 i obniżenie poziomu finansowania wstępnego w celu szybszego wdrażania i uruchamiania programów</a:t>
            </a: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sz="2000" i="0" dirty="0">
                <a:solidFill>
                  <a:schemeClr val="bg2"/>
                </a:solidFill>
                <a:latin typeface="Arial" panose="020B0604020202020204" pitchFamily="34" charset="0"/>
              </a:rPr>
              <a:t>Brak dużych projektów, zamiast tego „operacje o znaczeniu strategicznym” nadzorowane przez komitet monitorujący</a:t>
            </a: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sz="2000" i="0" dirty="0">
                <a:solidFill>
                  <a:schemeClr val="bg2"/>
                </a:solidFill>
                <a:latin typeface="Arial" panose="020B0604020202020204" pitchFamily="34" charset="0"/>
              </a:rPr>
              <a:t>Odrębne i jaśniejsze zasady dotyczące</a:t>
            </a:r>
            <a:r>
              <a:rPr lang="pl-PL" dirty="0"/>
              <a:t> </a:t>
            </a:r>
            <a:r>
              <a:rPr lang="pl-PL" sz="2000" i="0" dirty="0">
                <a:solidFill>
                  <a:schemeClr val="bg2"/>
                </a:solidFill>
                <a:latin typeface="Arial" panose="020B0604020202020204" pitchFamily="34" charset="0"/>
              </a:rPr>
              <a:t>trwałości projektów</a:t>
            </a:r>
            <a:r>
              <a:rPr lang="pl-PL" sz="1600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endParaRPr lang="pl-PL" sz="2000" i="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marL="0" indent="0">
              <a:spcAft>
                <a:spcPts val="1200"/>
              </a:spcAft>
              <a:buClr>
                <a:schemeClr val="tx1"/>
              </a:buClr>
              <a:buNone/>
            </a:pPr>
            <a:endParaRPr lang="pl-PL" sz="2000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Clr>
                <a:schemeClr val="tx1"/>
              </a:buClr>
            </a:pPr>
            <a:endParaRPr lang="pl-PL" sz="2000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Clr>
                <a:schemeClr val="tx1"/>
              </a:buClr>
            </a:pPr>
            <a:endParaRPr lang="pl-PL" sz="2000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pl-PL" sz="2000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pl-PL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pl-PL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U:\12. Policy development Post 2020\Communication\visuals\ppt_visuals1_Flexible -cutting boo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1405170" cy="10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887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9552" y="476672"/>
            <a:ext cx="8147248" cy="72008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pl-PL" dirty="0">
                <a:latin typeface="Arial" panose="020B0604020202020204" pitchFamily="34" charset="0"/>
              </a:rPr>
              <a:t>Ułatwienia dla beneficjentów – </a:t>
            </a:r>
            <a:br>
              <a:rPr lang="pl-PL" dirty="0">
                <a:latin typeface="Arial" panose="020B0604020202020204" pitchFamily="34" charset="0"/>
              </a:rPr>
            </a:br>
            <a:r>
              <a:rPr lang="pl-PL" dirty="0">
                <a:latin typeface="Arial" panose="020B0604020202020204" pitchFamily="34" charset="0"/>
              </a:rPr>
              <a:t>prostsze zarządzanie i kontrola</a:t>
            </a:r>
            <a:endParaRPr lang="pl-P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95536" y="1916832"/>
            <a:ext cx="4104456" cy="4885854"/>
          </a:xfrm>
          <a:prstGeom prst="rect">
            <a:avLst/>
          </a:prstGeo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pl-PL" sz="2000" b="1" i="0" dirty="0">
                <a:solidFill>
                  <a:schemeClr val="tx1"/>
                </a:solidFill>
                <a:latin typeface="Arial" panose="020B0604020202020204" pitchFamily="34" charset="0"/>
              </a:rPr>
              <a:t>Co obejmuje?</a:t>
            </a: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sz="1800" i="0" dirty="0">
                <a:solidFill>
                  <a:schemeClr val="bg2"/>
                </a:solidFill>
                <a:latin typeface="Arial" panose="020B0604020202020204" pitchFamily="34" charset="0"/>
              </a:rPr>
              <a:t>Bardziej proporcjonalny system dla programów o niskim poziomie błędu: poleganie na systemach krajowych, brak kontroli systemów, próba kontrolna </a:t>
            </a:r>
            <a:r>
              <a:rPr lang="en-GB" sz="1800" i="0" dirty="0" err="1">
                <a:solidFill>
                  <a:schemeClr val="bg2"/>
                </a:solidFill>
                <a:latin typeface="Arial" panose="020B0604020202020204" pitchFamily="34" charset="0"/>
              </a:rPr>
              <a:t>na</a:t>
            </a:r>
            <a:r>
              <a:rPr lang="pl-PL" sz="1800" i="0" dirty="0">
                <a:solidFill>
                  <a:schemeClr val="bg2"/>
                </a:solidFill>
                <a:latin typeface="Arial" panose="020B0604020202020204" pitchFamily="34" charset="0"/>
              </a:rPr>
              <a:t> maksymalnie 30 operacji</a:t>
            </a: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sz="1800" i="0" dirty="0">
                <a:solidFill>
                  <a:schemeClr val="bg2"/>
                </a:solidFill>
                <a:latin typeface="Arial" panose="020B0604020202020204" pitchFamily="34" charset="0"/>
              </a:rPr>
              <a:t>Projekty EFRR i FS o wartości poniżej 400 tys. EUR kwalifikowalnych kosztów będą audytowane tylko jeden raz przed ich zakończeniem. Pozostałe projekty będą audytowane tylko raz na rok obrachunkowy.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613176" y="1844824"/>
            <a:ext cx="4248472" cy="4481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r>
              <a:rPr lang="pl-PL" sz="2000" b="1" i="0" kern="0" dirty="0">
                <a:solidFill>
                  <a:schemeClr val="tx1"/>
                </a:solidFill>
                <a:latin typeface="Arial" panose="020B0604020202020204" pitchFamily="34" charset="0"/>
              </a:rPr>
              <a:t>Czego </a:t>
            </a:r>
            <a:r>
              <a:rPr lang="pl-PL" sz="2000" b="1" i="0" u="sng" kern="0" dirty="0">
                <a:solidFill>
                  <a:schemeClr val="tx1"/>
                </a:solidFill>
                <a:latin typeface="Arial" panose="020B0604020202020204" pitchFamily="34" charset="0"/>
              </a:rPr>
              <a:t>nie </a:t>
            </a:r>
            <a:r>
              <a:rPr lang="pl-PL" sz="2000" b="1" i="0" kern="0" dirty="0">
                <a:solidFill>
                  <a:schemeClr val="tx1"/>
                </a:solidFill>
                <a:latin typeface="Arial" panose="020B0604020202020204" pitchFamily="34" charset="0"/>
              </a:rPr>
              <a:t>obejmuje?</a:t>
            </a: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sz="1800" b="0" i="0" kern="0" dirty="0">
                <a:solidFill>
                  <a:schemeClr val="bg2"/>
                </a:solidFill>
                <a:latin typeface="Arial" panose="020B0604020202020204" pitchFamily="34" charset="0"/>
              </a:rPr>
              <a:t>Instytucja certyfikująca </a:t>
            </a:r>
            <a:r>
              <a:rPr lang="en-GB" sz="1800" b="0" i="0" kern="0" dirty="0" err="1">
                <a:solidFill>
                  <a:schemeClr val="bg2"/>
                </a:solidFill>
                <a:latin typeface="Arial" panose="020B0604020202020204" pitchFamily="34" charset="0"/>
              </a:rPr>
              <a:t>zostan</a:t>
            </a:r>
            <a:r>
              <a:rPr lang="pl-PL" sz="1800" b="0" i="0" kern="0" dirty="0" err="1">
                <a:solidFill>
                  <a:schemeClr val="bg2"/>
                </a:solidFill>
                <a:latin typeface="Arial" panose="020B0604020202020204" pitchFamily="34" charset="0"/>
              </a:rPr>
              <a:t>ie</a:t>
            </a:r>
            <a:r>
              <a:rPr lang="en-GB" sz="1800" b="0" i="0" kern="0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pl-PL" sz="1800" b="0" i="0" kern="0" dirty="0">
                <a:solidFill>
                  <a:schemeClr val="bg2"/>
                </a:solidFill>
                <a:latin typeface="Arial" panose="020B0604020202020204" pitchFamily="34" charset="0"/>
              </a:rPr>
              <a:t>zastąpiona funkcją księgową</a:t>
            </a:r>
            <a:r>
              <a:rPr lang="en-GB" sz="1800" b="0" i="0" kern="0" dirty="0">
                <a:solidFill>
                  <a:schemeClr val="bg2"/>
                </a:solidFill>
                <a:latin typeface="Arial" panose="020B0604020202020204" pitchFamily="34" charset="0"/>
              </a:rPr>
              <a:t>, </a:t>
            </a:r>
            <a:r>
              <a:rPr lang="pl-PL" sz="1800" b="0" i="0" kern="0" dirty="0">
                <a:solidFill>
                  <a:schemeClr val="bg2"/>
                </a:solidFill>
                <a:latin typeface="Arial" panose="020B0604020202020204" pitchFamily="34" charset="0"/>
              </a:rPr>
              <a:t>która nie będzie powielać kontroli (mniejsza liczba poziomów kontroli)</a:t>
            </a: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sz="1800" b="0" i="0" kern="0" dirty="0">
                <a:solidFill>
                  <a:schemeClr val="bg2"/>
                </a:solidFill>
                <a:latin typeface="Arial" panose="020B0604020202020204" pitchFamily="34" charset="0"/>
              </a:rPr>
              <a:t>Administracyjna weryfikacja 100% wniosków o płatność.</a:t>
            </a:r>
            <a:br>
              <a:rPr sz="2000" dirty="0"/>
            </a:br>
            <a:r>
              <a:rPr lang="nl-BE" sz="2000" b="0" i="0" dirty="0">
                <a:solidFill>
                  <a:schemeClr val="bg2"/>
                </a:solidFill>
              </a:rPr>
              <a:t>(</a:t>
            </a:r>
            <a:r>
              <a:rPr lang="pl-PL" sz="1800" b="0" i="0" kern="0" dirty="0">
                <a:solidFill>
                  <a:schemeClr val="bg2"/>
                </a:solidFill>
                <a:latin typeface="Arial" panose="020B0604020202020204" pitchFamily="34" charset="0"/>
              </a:rPr>
              <a:t>po roku 2020: próba oparta </a:t>
            </a:r>
            <a:br>
              <a:rPr lang="fr-BE" sz="1800" b="0" i="0" kern="0" dirty="0">
                <a:solidFill>
                  <a:schemeClr val="bg2"/>
                </a:solidFill>
                <a:latin typeface="Arial" panose="020B0604020202020204" pitchFamily="34" charset="0"/>
              </a:rPr>
            </a:br>
            <a:r>
              <a:rPr lang="pl-PL" sz="1800" b="0" i="0" kern="0" dirty="0">
                <a:solidFill>
                  <a:schemeClr val="bg2"/>
                </a:solidFill>
                <a:latin typeface="Arial" panose="020B0604020202020204" pitchFamily="34" charset="0"/>
              </a:rPr>
              <a:t>na ryzyku)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4499992" y="2039475"/>
            <a:ext cx="0" cy="288032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9601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41517" y="260648"/>
            <a:ext cx="8147248" cy="72008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pl-PL" dirty="0">
                <a:latin typeface="Arial" panose="020B0604020202020204" pitchFamily="34" charset="0"/>
              </a:rPr>
              <a:t>Ułatwienia dla beneficjentów – kwalifikowalność i rozliczenia wydatków</a:t>
            </a:r>
            <a:endParaRPr lang="pl-P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69559" y="1484784"/>
            <a:ext cx="8019206" cy="5533926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1800" i="0" dirty="0">
                <a:solidFill>
                  <a:schemeClr val="bg2"/>
                </a:solidFill>
                <a:latin typeface="Arial" panose="020B0604020202020204" pitchFamily="34" charset="0"/>
              </a:rPr>
              <a:t>VAT </a:t>
            </a:r>
            <a:r>
              <a:rPr lang="en-GB" sz="1800" i="0" dirty="0" err="1">
                <a:solidFill>
                  <a:schemeClr val="bg2"/>
                </a:solidFill>
                <a:latin typeface="Arial" panose="020B0604020202020204" pitchFamily="34" charset="0"/>
              </a:rPr>
              <a:t>kwalifikowalny</a:t>
            </a:r>
            <a:r>
              <a:rPr lang="en-GB" sz="1800" i="0" dirty="0">
                <a:solidFill>
                  <a:schemeClr val="bg2"/>
                </a:solidFill>
                <a:latin typeface="Arial" panose="020B0604020202020204" pitchFamily="34" charset="0"/>
              </a:rPr>
              <a:t> d</a:t>
            </a:r>
            <a:r>
              <a:rPr lang="pl-PL" sz="1800" i="0" dirty="0">
                <a:solidFill>
                  <a:schemeClr val="bg2"/>
                </a:solidFill>
                <a:latin typeface="Arial" panose="020B0604020202020204" pitchFamily="34" charset="0"/>
              </a:rPr>
              <a:t>la operacji o całkowitym koszcie poniżej 5 mln EUR. We wszystkich innych przypadkach podatek VAT ni</a:t>
            </a:r>
            <a:r>
              <a:rPr lang="en-GB" sz="1800" i="0" dirty="0">
                <a:solidFill>
                  <a:schemeClr val="bg2"/>
                </a:solidFill>
                <a:latin typeface="Arial" panose="020B0604020202020204" pitchFamily="34" charset="0"/>
              </a:rPr>
              <a:t>e jest </a:t>
            </a:r>
            <a:r>
              <a:rPr lang="en-GB" sz="1800" i="0" dirty="0" err="1">
                <a:solidFill>
                  <a:schemeClr val="bg2"/>
                </a:solidFill>
                <a:latin typeface="Arial" panose="020B0604020202020204" pitchFamily="34" charset="0"/>
              </a:rPr>
              <a:t>kwalifikowalny</a:t>
            </a:r>
            <a:r>
              <a:rPr lang="pl-PL" sz="1800" i="0" dirty="0">
                <a:solidFill>
                  <a:schemeClr val="bg2"/>
                </a:solidFill>
                <a:latin typeface="Arial" panose="020B0604020202020204" pitchFamily="34" charset="0"/>
              </a:rPr>
              <a:t>. </a:t>
            </a: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sz="1800" i="0" dirty="0">
                <a:solidFill>
                  <a:schemeClr val="bg2"/>
                </a:solidFill>
                <a:latin typeface="Arial" panose="020B0604020202020204" pitchFamily="34" charset="0"/>
              </a:rPr>
              <a:t>Rozszerzona możliwość korzystania z uproszczonych form kosztów i finansowania niezwiązanego z kosztami</a:t>
            </a: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sz="1800" i="0" dirty="0">
                <a:solidFill>
                  <a:schemeClr val="bg2"/>
                </a:solidFill>
                <a:latin typeface="Arial" panose="020B0604020202020204" pitchFamily="34" charset="0"/>
              </a:rPr>
              <a:t>Obowiązkowe stosowanie uproszczonych form kosztów dla operacji o całkowitym koszcie do 200 000 EUR</a:t>
            </a: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sz="1800" i="0" dirty="0">
                <a:solidFill>
                  <a:schemeClr val="bg2"/>
                </a:solidFill>
                <a:latin typeface="Arial" panose="020B0604020202020204" pitchFamily="34" charset="0"/>
              </a:rPr>
              <a:t>Dodatkowa gotowa metoda obliczania bezpośrednich kosztów personelu (stawka ryczałtowa w wysokości do 7% kwalifikowalnych kosztów bezpośrednich)</a:t>
            </a:r>
            <a:endParaRPr lang="pl-PL" sz="1800" b="0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sz="1800" i="0" dirty="0">
                <a:solidFill>
                  <a:schemeClr val="bg2"/>
                </a:solidFill>
                <a:latin typeface="Arial" panose="020B0604020202020204" pitchFamily="34" charset="0"/>
              </a:rPr>
              <a:t>Brak szczegółowych zasad w zakresie operacji generujących dochód (obowiązują zasady dotyczące pomocy państwa)</a:t>
            </a: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sz="1800" i="0" dirty="0">
                <a:solidFill>
                  <a:schemeClr val="bg2"/>
                </a:solidFill>
                <a:latin typeface="Arial" panose="020B0604020202020204" pitchFamily="34" charset="0"/>
              </a:rPr>
              <a:t>Elastyczność</a:t>
            </a:r>
            <a:r>
              <a:rPr lang="pl-PL" sz="2000" dirty="0"/>
              <a:t> </a:t>
            </a:r>
            <a:r>
              <a:rPr lang="pl-PL" sz="1800" i="0" dirty="0">
                <a:solidFill>
                  <a:schemeClr val="bg2"/>
                </a:solidFill>
                <a:latin typeface="Arial" panose="020B0604020202020204" pitchFamily="34" charset="0"/>
              </a:rPr>
              <a:t>w reagowaniu na klęski</a:t>
            </a:r>
            <a:r>
              <a:rPr lang="pl-PL" sz="2000" dirty="0"/>
              <a:t> </a:t>
            </a:r>
            <a:r>
              <a:rPr lang="pl-PL" sz="1800" i="0" dirty="0">
                <a:solidFill>
                  <a:schemeClr val="bg2"/>
                </a:solidFill>
                <a:latin typeface="Arial" panose="020B0604020202020204" pitchFamily="34" charset="0"/>
              </a:rPr>
              <a:t>żywiołowe</a:t>
            </a:r>
            <a:r>
              <a:rPr lang="pl-PL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7557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9552" y="548679"/>
            <a:ext cx="8147248" cy="72008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pl-PL" dirty="0">
                <a:latin typeface="Arial" panose="020B0604020202020204" pitchFamily="34" charset="0"/>
              </a:rPr>
              <a:t>Uproszczenie dla instrumentów finansowych</a:t>
            </a:r>
            <a:endParaRPr lang="pl-PL" dirty="0">
              <a:solidFill>
                <a:srgbClr val="20AA63"/>
              </a:solidFill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1560" y="1324074"/>
            <a:ext cx="7920880" cy="4769222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1200"/>
              </a:spcAft>
              <a:buClr>
                <a:schemeClr val="tx1"/>
              </a:buClr>
            </a:pPr>
            <a:endParaRPr lang="pl-PL" sz="2000" i="0" dirty="0">
              <a:solidFill>
                <a:srgbClr val="20AA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1200"/>
              </a:spcAft>
              <a:buClr>
                <a:schemeClr val="tx1"/>
              </a:buClr>
            </a:pPr>
            <a:r>
              <a:rPr lang="pl-PL" sz="2000" b="1" i="0" dirty="0">
                <a:solidFill>
                  <a:srgbClr val="333333"/>
                </a:solidFill>
              </a:rPr>
              <a:t>Uproszczone i bardziej przyjazne dla użytkownika ramy</a:t>
            </a:r>
            <a:r>
              <a:rPr lang="pl-PL" sz="2000" i="0" dirty="0">
                <a:solidFill>
                  <a:schemeClr val="bg2"/>
                </a:solidFill>
              </a:rPr>
              <a:t>:</a:t>
            </a:r>
          </a:p>
          <a:p>
            <a:pPr lvl="1">
              <a:spcAft>
                <a:spcPts val="1200"/>
              </a:spcAft>
              <a:buClr>
                <a:schemeClr val="tx1"/>
              </a:buClr>
            </a:pPr>
            <a:r>
              <a:rPr lang="pl-PL" b="0" dirty="0">
                <a:solidFill>
                  <a:schemeClr val="bg2"/>
                </a:solidFill>
              </a:rPr>
              <a:t>Zintegrowane zasady dotyczące dotacji i instrumentów finansowych</a:t>
            </a:r>
            <a:br>
              <a:rPr dirty="0"/>
            </a:br>
            <a:r>
              <a:rPr lang="pl-PL" b="0" dirty="0">
                <a:solidFill>
                  <a:schemeClr val="bg2"/>
                </a:solidFill>
              </a:rPr>
              <a:t>(=&gt; łatwiejsze do opanowania reguły, łatwiejsze </a:t>
            </a:r>
            <a:r>
              <a:rPr lang="pl-PL" b="0" i="0" dirty="0">
                <a:solidFill>
                  <a:schemeClr val="bg2"/>
                </a:solidFill>
              </a:rPr>
              <a:t>łączenie instrumentów)</a:t>
            </a:r>
            <a:endParaRPr lang="en-GB" b="0" dirty="0">
              <a:solidFill>
                <a:schemeClr val="bg2"/>
              </a:solidFill>
            </a:endParaRPr>
          </a:p>
          <a:p>
            <a:pPr lvl="1">
              <a:spcAft>
                <a:spcPts val="1200"/>
              </a:spcAft>
              <a:buClr>
                <a:schemeClr val="tx1"/>
              </a:buClr>
            </a:pPr>
            <a:r>
              <a:rPr lang="pl-PL" b="1" i="0" dirty="0">
                <a:solidFill>
                  <a:schemeClr val="bg2"/>
                </a:solidFill>
              </a:rPr>
              <a:t>Uściślone zasady</a:t>
            </a:r>
            <a:r>
              <a:rPr lang="pl-PL" dirty="0"/>
              <a:t> </a:t>
            </a:r>
            <a:r>
              <a:rPr lang="pl-PL" b="1" i="0" dirty="0">
                <a:solidFill>
                  <a:schemeClr val="bg2"/>
                </a:solidFill>
              </a:rPr>
              <a:t>kwalifikowalności</a:t>
            </a:r>
            <a:r>
              <a:rPr lang="pl-PL" i="0" dirty="0">
                <a:solidFill>
                  <a:schemeClr val="bg2"/>
                </a:solidFill>
              </a:rPr>
              <a:t> i uproszczone zasady dotyczące </a:t>
            </a:r>
            <a:r>
              <a:rPr lang="pl-PL" b="1" i="0" dirty="0">
                <a:solidFill>
                  <a:schemeClr val="bg2"/>
                </a:solidFill>
              </a:rPr>
              <a:t>kosztów i opłat administracyjnych</a:t>
            </a:r>
            <a:endParaRPr lang="pl-PL" i="0" dirty="0">
              <a:solidFill>
                <a:schemeClr val="bg2"/>
              </a:solidFill>
            </a:endParaRPr>
          </a:p>
          <a:p>
            <a:pPr lvl="1">
              <a:spcAft>
                <a:spcPts val="1200"/>
              </a:spcAft>
              <a:buClr>
                <a:schemeClr val="tx1"/>
              </a:buClr>
            </a:pPr>
            <a:r>
              <a:rPr lang="pl-PL" b="0" dirty="0">
                <a:solidFill>
                  <a:schemeClr val="bg2"/>
                </a:solidFill>
              </a:rPr>
              <a:t>Brak oddzielnego systemu raportowania</a:t>
            </a:r>
            <a:endParaRPr lang="pl-PL" b="0" i="0" dirty="0">
              <a:solidFill>
                <a:schemeClr val="bg2"/>
              </a:solidFill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Clr>
                <a:schemeClr val="tx1"/>
              </a:buClr>
            </a:pPr>
            <a:r>
              <a:rPr lang="pl-PL" sz="2000" i="0" dirty="0">
                <a:solidFill>
                  <a:schemeClr val="bg2"/>
                </a:solidFill>
              </a:rPr>
              <a:t>Możliwość wdrożenia IF </a:t>
            </a:r>
            <a:r>
              <a:rPr lang="en-GB" sz="2000" i="0" dirty="0">
                <a:solidFill>
                  <a:schemeClr val="bg2"/>
                </a:solidFill>
              </a:rPr>
              <a:t>(</a:t>
            </a:r>
            <a:r>
              <a:rPr lang="pl-PL" sz="2000" i="0" dirty="0">
                <a:solidFill>
                  <a:schemeClr val="bg2"/>
                </a:solidFill>
              </a:rPr>
              <a:t>w wysokości do </a:t>
            </a:r>
            <a:r>
              <a:rPr lang="en-GB" sz="2000" i="0" dirty="0">
                <a:solidFill>
                  <a:schemeClr val="bg2"/>
                </a:solidFill>
              </a:rPr>
              <a:t>max. </a:t>
            </a:r>
            <a:r>
              <a:rPr lang="pl-PL" sz="2000" i="0" dirty="0">
                <a:solidFill>
                  <a:schemeClr val="bg2"/>
                </a:solidFill>
              </a:rPr>
              <a:t>5% każdego funduszu</a:t>
            </a:r>
            <a:r>
              <a:rPr lang="en-GB" sz="2000" i="0" dirty="0">
                <a:solidFill>
                  <a:schemeClr val="bg2"/>
                </a:solidFill>
              </a:rPr>
              <a:t>)</a:t>
            </a:r>
            <a:r>
              <a:rPr lang="pl-PL" sz="2000" i="0" dirty="0">
                <a:solidFill>
                  <a:schemeClr val="bg2"/>
                </a:solidFill>
              </a:rPr>
              <a:t> </a:t>
            </a:r>
            <a:r>
              <a:rPr lang="en-GB" sz="2000" i="0" dirty="0" err="1">
                <a:solidFill>
                  <a:schemeClr val="bg2"/>
                </a:solidFill>
              </a:rPr>
              <a:t>przez</a:t>
            </a:r>
            <a:r>
              <a:rPr lang="pl-PL" sz="2000" i="0" dirty="0">
                <a:solidFill>
                  <a:schemeClr val="bg2"/>
                </a:solidFill>
              </a:rPr>
              <a:t> nowy instrument „InvestEU”. </a:t>
            </a:r>
            <a:endParaRPr lang="pl-PL" sz="2000" i="0" dirty="0">
              <a:solidFill>
                <a:srgbClr val="20AA63"/>
              </a:solidFill>
              <a:cs typeface="Arial" panose="020B0604020202020204" pitchFamily="34" charset="0"/>
            </a:endParaRPr>
          </a:p>
          <a:p>
            <a:pPr marL="0" indent="0">
              <a:spcAft>
                <a:spcPts val="1200"/>
              </a:spcAft>
              <a:buClr>
                <a:schemeClr val="tx1"/>
              </a:buClr>
              <a:buNone/>
            </a:pPr>
            <a:endParaRPr lang="pl-PL" sz="2000" i="0" dirty="0">
              <a:solidFill>
                <a:srgbClr val="20AA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Clr>
                <a:schemeClr val="tx1"/>
              </a:buClr>
            </a:pPr>
            <a:endParaRPr lang="pl-PL" sz="2000" i="0" dirty="0">
              <a:solidFill>
                <a:srgbClr val="20AA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pl-PL" sz="2000" i="0" dirty="0">
              <a:solidFill>
                <a:srgbClr val="20AA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pl-PL" b="1" i="0" dirty="0">
              <a:solidFill>
                <a:srgbClr val="20AA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pl-PL" b="1" i="0" dirty="0">
              <a:solidFill>
                <a:srgbClr val="20AA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264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748595"/>
            <a:ext cx="6876256" cy="1200329"/>
          </a:xfrm>
          <a:prstGeom prst="rect">
            <a:avLst/>
          </a:prstGeom>
          <a:solidFill>
            <a:schemeClr val="tx1"/>
          </a:solidFill>
        </p:spPr>
        <p:txBody>
          <a:bodyPr wrap="square" lIns="0" rtlCol="0" anchor="ctr" anchorCtr="0">
            <a:spAutoFit/>
          </a:bodyPr>
          <a:lstStyle/>
          <a:p>
            <a:pPr lvl="1"/>
            <a:r>
              <a:rPr lang="pl-PL" sz="3600" dirty="0">
                <a:solidFill>
                  <a:schemeClr val="bg1"/>
                </a:solidFill>
                <a:latin typeface="+mj-lt"/>
              </a:rPr>
              <a:t>Obszary wsparcia w sektorze środowiska</a:t>
            </a:r>
          </a:p>
        </p:txBody>
      </p:sp>
    </p:spTree>
    <p:extLst>
      <p:ext uri="{BB962C8B-B14F-4D97-AF65-F5344CB8AC3E}">
        <p14:creationId xmlns:p14="http://schemas.microsoft.com/office/powerpoint/2010/main" val="466959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87571" y="395154"/>
            <a:ext cx="8147248" cy="432048"/>
          </a:xfrm>
          <a:prstGeom prst="rect">
            <a:avLst/>
          </a:prstGeom>
        </p:spPr>
        <p:txBody>
          <a:bodyPr/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/>
            <a:r>
              <a:rPr lang="pl-PL" sz="2400" kern="0" dirty="0">
                <a:latin typeface="Arial" panose="020B0604020202020204" pitchFamily="34" charset="0"/>
                <a:cs typeface="Arial" panose="020B0604020202020204" pitchFamily="34" charset="0"/>
              </a:rPr>
              <a:t>Cel </a:t>
            </a:r>
            <a:r>
              <a:rPr lang="en-GB" sz="2400" kern="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l-PL" sz="2400" kern="0" dirty="0">
                <a:latin typeface="Arial" panose="020B0604020202020204" pitchFamily="34" charset="0"/>
                <a:cs typeface="Arial" panose="020B0604020202020204" pitchFamily="34" charset="0"/>
              </a:rPr>
              <a:t>: Ekologiczna, niskoemisyjna Europa</a:t>
            </a:r>
            <a:endParaRPr lang="en-GB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77554" y="1792144"/>
            <a:ext cx="8767281" cy="405625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chemeClr val="accent2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74625" indent="-77788">
              <a:spcBef>
                <a:spcPts val="600"/>
              </a:spcBef>
              <a:spcAft>
                <a:spcPts val="600"/>
              </a:spcAft>
            </a:pPr>
            <a:r>
              <a:rPr lang="en-US" sz="2000" i="0" kern="0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(</a:t>
            </a:r>
            <a:r>
              <a:rPr lang="en-US" sz="2000" i="0" kern="0" dirty="0" err="1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i</a:t>
            </a:r>
            <a:r>
              <a:rPr lang="en-US" sz="2000" i="0" kern="0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)</a:t>
            </a:r>
            <a:r>
              <a:rPr lang="en-US" sz="2000" b="0" i="0" dirty="0">
                <a:solidFill>
                  <a:schemeClr val="bg2"/>
                </a:solidFill>
                <a:latin typeface="+mj-lt"/>
                <a:ea typeface="Calibri"/>
              </a:rPr>
              <a:t>	</a:t>
            </a:r>
            <a:r>
              <a:rPr lang="pl-PL" sz="2000" b="0" i="0" dirty="0">
                <a:solidFill>
                  <a:schemeClr val="bg2"/>
                </a:solidFill>
                <a:latin typeface="+mj-lt"/>
                <a:ea typeface="Calibri"/>
              </a:rPr>
              <a:t>promowanie środków na rzecz efektywności energetycznej; </a:t>
            </a:r>
          </a:p>
          <a:p>
            <a:pPr marL="174625" indent="-77788">
              <a:spcBef>
                <a:spcPts val="600"/>
              </a:spcBef>
              <a:spcAft>
                <a:spcPts val="600"/>
              </a:spcAft>
            </a:pPr>
            <a:r>
              <a:rPr lang="en-US" sz="2000" i="0" kern="0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(ii)</a:t>
            </a:r>
            <a:r>
              <a:rPr lang="en-US" sz="2000" b="0" i="0" dirty="0">
                <a:solidFill>
                  <a:schemeClr val="bg2"/>
                </a:solidFill>
                <a:latin typeface="+mj-lt"/>
                <a:ea typeface="Calibri"/>
              </a:rPr>
              <a:t>	</a:t>
            </a:r>
            <a:r>
              <a:rPr lang="en-US" sz="2000" b="0" i="0" dirty="0" err="1">
                <a:solidFill>
                  <a:schemeClr val="bg2"/>
                </a:solidFill>
                <a:latin typeface="+mj-lt"/>
                <a:ea typeface="Calibri"/>
              </a:rPr>
              <a:t>promowanie</a:t>
            </a:r>
            <a:r>
              <a:rPr lang="en-US" sz="2000" b="0" i="0" dirty="0">
                <a:solidFill>
                  <a:schemeClr val="bg2"/>
                </a:solidFill>
                <a:latin typeface="+mj-lt"/>
                <a:ea typeface="Calibri"/>
              </a:rPr>
              <a:t> </a:t>
            </a:r>
            <a:r>
              <a:rPr lang="en-US" sz="2000" b="0" i="0" dirty="0" err="1">
                <a:solidFill>
                  <a:schemeClr val="bg2"/>
                </a:solidFill>
                <a:latin typeface="+mj-lt"/>
                <a:ea typeface="Calibri"/>
              </a:rPr>
              <a:t>odnawialnych</a:t>
            </a:r>
            <a:r>
              <a:rPr lang="en-US" sz="2000" b="0" i="0" dirty="0">
                <a:solidFill>
                  <a:schemeClr val="bg2"/>
                </a:solidFill>
                <a:latin typeface="+mj-lt"/>
                <a:ea typeface="Calibri"/>
              </a:rPr>
              <a:t> </a:t>
            </a:r>
            <a:r>
              <a:rPr lang="en-US" sz="2000" b="0" i="0" dirty="0" err="1">
                <a:solidFill>
                  <a:schemeClr val="bg2"/>
                </a:solidFill>
                <a:latin typeface="+mj-lt"/>
                <a:ea typeface="Calibri"/>
              </a:rPr>
              <a:t>źródeł</a:t>
            </a:r>
            <a:r>
              <a:rPr lang="en-US" sz="2000" b="0" i="0" dirty="0">
                <a:solidFill>
                  <a:schemeClr val="bg2"/>
                </a:solidFill>
                <a:latin typeface="+mj-lt"/>
                <a:ea typeface="Calibri"/>
              </a:rPr>
              <a:t> </a:t>
            </a:r>
            <a:r>
              <a:rPr lang="en-US" sz="2000" b="0" i="0" dirty="0" err="1">
                <a:solidFill>
                  <a:schemeClr val="bg2"/>
                </a:solidFill>
                <a:latin typeface="+mj-lt"/>
                <a:ea typeface="Calibri"/>
              </a:rPr>
              <a:t>energii</a:t>
            </a:r>
            <a:r>
              <a:rPr lang="en-US" sz="2000" b="0" i="0" dirty="0">
                <a:solidFill>
                  <a:schemeClr val="bg2"/>
                </a:solidFill>
                <a:latin typeface="+mj-lt"/>
                <a:ea typeface="Calibri"/>
              </a:rPr>
              <a:t>; </a:t>
            </a:r>
            <a:endParaRPr lang="pl-PL" sz="2000" b="0" i="0" dirty="0">
              <a:solidFill>
                <a:schemeClr val="bg2"/>
              </a:solidFill>
              <a:latin typeface="+mj-lt"/>
              <a:ea typeface="Calibri"/>
            </a:endParaRPr>
          </a:p>
          <a:p>
            <a:pPr marL="174625" indent="-77788">
              <a:spcBef>
                <a:spcPts val="600"/>
              </a:spcBef>
              <a:spcAft>
                <a:spcPts val="600"/>
              </a:spcAft>
            </a:pPr>
            <a:r>
              <a:rPr lang="en-US" sz="2000" i="0" kern="0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(iii)</a:t>
            </a:r>
            <a:r>
              <a:rPr lang="en-US" sz="2000" b="0" i="0" dirty="0">
                <a:solidFill>
                  <a:schemeClr val="bg2"/>
                </a:solidFill>
                <a:latin typeface="+mj-lt"/>
                <a:ea typeface="Calibri"/>
              </a:rPr>
              <a:t>	</a:t>
            </a:r>
            <a:r>
              <a:rPr lang="pl-PL" sz="2000" b="0" i="0" dirty="0">
                <a:solidFill>
                  <a:schemeClr val="bg2"/>
                </a:solidFill>
                <a:latin typeface="+mj-lt"/>
                <a:ea typeface="Calibri"/>
              </a:rPr>
              <a:t>rozwój inteligentnych systemów i sieci energetycznych oraz </a:t>
            </a:r>
            <a:br>
              <a:rPr lang="pl-PL" sz="2000" b="0" i="0" dirty="0">
                <a:solidFill>
                  <a:schemeClr val="bg2"/>
                </a:solidFill>
                <a:latin typeface="+mj-lt"/>
                <a:ea typeface="Calibri"/>
              </a:rPr>
            </a:br>
            <a:r>
              <a:rPr lang="pl-PL" sz="2000" b="0" i="0" dirty="0">
                <a:solidFill>
                  <a:schemeClr val="bg2"/>
                </a:solidFill>
                <a:latin typeface="+mj-lt"/>
                <a:ea typeface="Calibri"/>
              </a:rPr>
              <a:t>           systemów magazynowania na szczeblu lokalnym; </a:t>
            </a:r>
          </a:p>
          <a:p>
            <a:pPr marL="174625" indent="-77788">
              <a:spcBef>
                <a:spcPts val="600"/>
              </a:spcBef>
              <a:spcAft>
                <a:spcPts val="600"/>
              </a:spcAft>
            </a:pPr>
            <a:r>
              <a:rPr lang="en-US" sz="2000" i="0" kern="0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(iv)</a:t>
            </a:r>
            <a:r>
              <a:rPr lang="en-US" sz="2000" i="0" dirty="0">
                <a:solidFill>
                  <a:schemeClr val="bg2"/>
                </a:solidFill>
                <a:latin typeface="+mj-lt"/>
                <a:ea typeface="Calibri"/>
              </a:rPr>
              <a:t>	</a:t>
            </a:r>
            <a:r>
              <a:rPr lang="pl-PL" sz="2000" i="0" dirty="0">
                <a:solidFill>
                  <a:schemeClr val="accent5"/>
                </a:solidFill>
                <a:latin typeface="+mj-lt"/>
                <a:ea typeface="Calibri"/>
              </a:rPr>
              <a:t>wspieranie działań w zakresie dostosowania do zmiany </a:t>
            </a:r>
            <a:br>
              <a:rPr lang="pl-PL" sz="2000" i="0" dirty="0">
                <a:solidFill>
                  <a:schemeClr val="accent5"/>
                </a:solidFill>
                <a:latin typeface="+mj-lt"/>
                <a:ea typeface="Calibri"/>
              </a:rPr>
            </a:br>
            <a:r>
              <a:rPr lang="pl-PL" sz="2000" i="0" dirty="0">
                <a:solidFill>
                  <a:schemeClr val="accent5"/>
                </a:solidFill>
                <a:latin typeface="+mj-lt"/>
                <a:ea typeface="Calibri"/>
              </a:rPr>
              <a:t>          klimatu, zapobiegania ryzyku i odporności na klęski żywiołowe; </a:t>
            </a:r>
          </a:p>
          <a:p>
            <a:pPr marL="174625" indent="-77788">
              <a:spcBef>
                <a:spcPts val="600"/>
              </a:spcBef>
              <a:spcAft>
                <a:spcPts val="600"/>
              </a:spcAft>
            </a:pPr>
            <a:r>
              <a:rPr lang="en-US" sz="2000" i="0" kern="0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(v)</a:t>
            </a:r>
            <a:r>
              <a:rPr lang="en-US" sz="2000" i="0" dirty="0">
                <a:solidFill>
                  <a:schemeClr val="bg2"/>
                </a:solidFill>
                <a:latin typeface="+mj-lt"/>
                <a:ea typeface="Calibri"/>
              </a:rPr>
              <a:t>	</a:t>
            </a:r>
            <a:r>
              <a:rPr lang="en-US" sz="2000" i="0" dirty="0" err="1">
                <a:solidFill>
                  <a:schemeClr val="accent5"/>
                </a:solidFill>
                <a:latin typeface="+mj-lt"/>
                <a:ea typeface="Calibri"/>
              </a:rPr>
              <a:t>wspieranie</a:t>
            </a:r>
            <a:r>
              <a:rPr lang="en-US" sz="2000" i="0" dirty="0">
                <a:solidFill>
                  <a:schemeClr val="accent5"/>
                </a:solidFill>
                <a:latin typeface="+mj-lt"/>
                <a:ea typeface="Calibri"/>
              </a:rPr>
              <a:t> </a:t>
            </a:r>
            <a:r>
              <a:rPr lang="en-US" sz="2000" i="0" dirty="0" err="1">
                <a:solidFill>
                  <a:schemeClr val="accent5"/>
                </a:solidFill>
                <a:latin typeface="+mj-lt"/>
                <a:ea typeface="Calibri"/>
              </a:rPr>
              <a:t>zrównoważonej</a:t>
            </a:r>
            <a:r>
              <a:rPr lang="en-US" sz="2000" i="0" dirty="0">
                <a:solidFill>
                  <a:schemeClr val="accent5"/>
                </a:solidFill>
                <a:latin typeface="+mj-lt"/>
                <a:ea typeface="Calibri"/>
              </a:rPr>
              <a:t> </a:t>
            </a:r>
            <a:r>
              <a:rPr lang="en-US" sz="2000" i="0" dirty="0" err="1">
                <a:solidFill>
                  <a:schemeClr val="accent5"/>
                </a:solidFill>
                <a:latin typeface="+mj-lt"/>
                <a:ea typeface="Calibri"/>
              </a:rPr>
              <a:t>gospodarki</a:t>
            </a:r>
            <a:r>
              <a:rPr lang="en-US" sz="2000" i="0" dirty="0">
                <a:solidFill>
                  <a:schemeClr val="accent5"/>
                </a:solidFill>
                <a:latin typeface="+mj-lt"/>
                <a:ea typeface="Calibri"/>
              </a:rPr>
              <a:t> </a:t>
            </a:r>
            <a:r>
              <a:rPr lang="en-US" sz="2000" i="0" dirty="0" err="1">
                <a:solidFill>
                  <a:schemeClr val="accent5"/>
                </a:solidFill>
                <a:latin typeface="+mj-lt"/>
                <a:ea typeface="Calibri"/>
              </a:rPr>
              <a:t>wodnej</a:t>
            </a:r>
            <a:r>
              <a:rPr lang="en-US" sz="2000" i="0" dirty="0">
                <a:solidFill>
                  <a:schemeClr val="accent5"/>
                </a:solidFill>
                <a:latin typeface="+mj-lt"/>
                <a:ea typeface="Calibri"/>
              </a:rPr>
              <a:t>; </a:t>
            </a:r>
            <a:endParaRPr lang="pl-PL" sz="2000" i="0" dirty="0">
              <a:solidFill>
                <a:schemeClr val="accent5"/>
              </a:solidFill>
              <a:latin typeface="+mj-lt"/>
              <a:ea typeface="Calibri"/>
            </a:endParaRPr>
          </a:p>
          <a:p>
            <a:pPr marL="174625" indent="-77788">
              <a:spcBef>
                <a:spcPts val="600"/>
              </a:spcBef>
              <a:spcAft>
                <a:spcPts val="600"/>
              </a:spcAft>
            </a:pPr>
            <a:r>
              <a:rPr lang="en-US" sz="2000" i="0" kern="0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(vi)</a:t>
            </a:r>
            <a:r>
              <a:rPr lang="en-US" sz="2000" i="0" dirty="0">
                <a:solidFill>
                  <a:schemeClr val="bg2"/>
                </a:solidFill>
                <a:latin typeface="+mj-lt"/>
                <a:ea typeface="Calibri"/>
              </a:rPr>
              <a:t>	</a:t>
            </a:r>
            <a:r>
              <a:rPr lang="pl-PL" sz="2000" i="0" dirty="0">
                <a:solidFill>
                  <a:schemeClr val="accent5"/>
                </a:solidFill>
                <a:latin typeface="+mj-lt"/>
                <a:ea typeface="Calibri"/>
              </a:rPr>
              <a:t>wspieranie przechodzenia na gospodarkę o obiegu </a:t>
            </a:r>
            <a:br>
              <a:rPr lang="pl-PL" sz="2000" i="0" dirty="0">
                <a:solidFill>
                  <a:schemeClr val="accent5"/>
                </a:solidFill>
                <a:latin typeface="+mj-lt"/>
                <a:ea typeface="Calibri"/>
              </a:rPr>
            </a:br>
            <a:r>
              <a:rPr lang="pl-PL" sz="2000" i="0" dirty="0">
                <a:solidFill>
                  <a:schemeClr val="accent5"/>
                </a:solidFill>
                <a:latin typeface="+mj-lt"/>
                <a:ea typeface="Calibri"/>
              </a:rPr>
              <a:t>           zamkniętym; </a:t>
            </a:r>
          </a:p>
          <a:p>
            <a:pPr marL="174625" indent="-77788">
              <a:spcBef>
                <a:spcPts val="600"/>
              </a:spcBef>
              <a:spcAft>
                <a:spcPts val="600"/>
              </a:spcAft>
            </a:pPr>
            <a:r>
              <a:rPr lang="en-US" sz="2000" i="0" kern="0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rPr>
              <a:t>(vii)</a:t>
            </a:r>
            <a:r>
              <a:rPr lang="en-US" sz="2000" i="0" dirty="0">
                <a:solidFill>
                  <a:schemeClr val="bg2"/>
                </a:solidFill>
                <a:latin typeface="+mj-lt"/>
                <a:ea typeface="Calibri"/>
              </a:rPr>
              <a:t>	</a:t>
            </a:r>
            <a:r>
              <a:rPr lang="pl-PL" sz="2000" i="0" dirty="0">
                <a:solidFill>
                  <a:schemeClr val="accent5"/>
                </a:solidFill>
                <a:latin typeface="+mj-lt"/>
                <a:ea typeface="Calibri"/>
              </a:rPr>
              <a:t>sprzyjanie bioróżnorodności i rozwojowi zielonej infrastruktury </a:t>
            </a:r>
            <a:br>
              <a:rPr lang="pl-PL" sz="2000" i="0" dirty="0">
                <a:solidFill>
                  <a:schemeClr val="accent5"/>
                </a:solidFill>
                <a:latin typeface="+mj-lt"/>
                <a:ea typeface="Calibri"/>
              </a:rPr>
            </a:br>
            <a:r>
              <a:rPr lang="pl-PL" sz="2000" i="0" dirty="0">
                <a:solidFill>
                  <a:schemeClr val="accent5"/>
                </a:solidFill>
                <a:latin typeface="+mj-lt"/>
                <a:ea typeface="Calibri"/>
              </a:rPr>
              <a:t>          w środowisku miejskim oraz zmniejszanie zanieczyszczenia.</a:t>
            </a:r>
            <a:endParaRPr lang="en-GB" sz="2000" i="0" kern="0" dirty="0">
              <a:solidFill>
                <a:schemeClr val="accent5"/>
              </a:solidFill>
              <a:latin typeface="+mj-lt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GB" b="1" i="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843099"/>
            <a:ext cx="8267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b="0" dirty="0">
                <a:solidFill>
                  <a:schemeClr val="bg2"/>
                </a:solidFill>
                <a:latin typeface="+mj-lt"/>
              </a:rPr>
              <a:t>„</a:t>
            </a:r>
            <a:r>
              <a:rPr lang="pl-PL" sz="1800" b="0" i="1" dirty="0">
                <a:solidFill>
                  <a:schemeClr val="bg2"/>
                </a:solidFill>
                <a:latin typeface="+mj-lt"/>
              </a:rPr>
              <a:t>dzięki promowaniu czystej i sprawiedliwej transformacji energetyki, zielonych</a:t>
            </a:r>
            <a:br>
              <a:rPr lang="pl-PL" sz="1800" b="0" i="1" dirty="0">
                <a:solidFill>
                  <a:schemeClr val="bg2"/>
                </a:solidFill>
                <a:latin typeface="+mj-lt"/>
              </a:rPr>
            </a:br>
            <a:r>
              <a:rPr lang="pl-PL" sz="1800" b="0" i="1" dirty="0">
                <a:solidFill>
                  <a:schemeClr val="bg2"/>
                </a:solidFill>
                <a:latin typeface="+mj-lt"/>
              </a:rPr>
              <a:t>i niebieskich inwestycji, gospodarki o obiegu zamkniętym, przystosowania się do zmiany klimatu oraz zapobiegania ryzyku i zarządzania ryzykiem”, poprzez:</a:t>
            </a:r>
            <a:endParaRPr lang="en-GB" sz="1800" b="0" i="1" dirty="0" err="1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76054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9552" y="348675"/>
            <a:ext cx="8147248" cy="72008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Brak wsparcia z EFRR/Funduszu Spójności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9512" y="908720"/>
            <a:ext cx="8363272" cy="4913238"/>
          </a:xfrm>
          <a:prstGeom prst="rect">
            <a:avLst/>
          </a:prstGeom>
        </p:spPr>
        <p:txBody>
          <a:bodyPr/>
          <a:lstStyle/>
          <a:p>
            <a:pPr lvl="1"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sz="1800" b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1800" b="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ikwidacja</a:t>
            </a:r>
            <a:r>
              <a:rPr lang="en-US" sz="1800" b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800" b="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budowa</a:t>
            </a:r>
            <a:r>
              <a:rPr lang="en-US" sz="1800" b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elektrowni</a:t>
            </a:r>
            <a:r>
              <a:rPr lang="en-US" sz="1800" b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jądrowych</a:t>
            </a:r>
            <a:r>
              <a:rPr lang="en-US" sz="1800" b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GB" sz="1800" b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sz="1800" b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inwestycje mające na celu redukcję emisji gazów cieplarnianych w ramach dyrektywy ETS;</a:t>
            </a:r>
            <a:endParaRPr lang="en-GB" sz="1800" b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sz="1800" b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tytoń i produkty tytoniowe</a:t>
            </a:r>
            <a:r>
              <a:rPr lang="en-US" sz="1800" b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GB" sz="1800" b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sz="1800" b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przedsiębiorstwa znajdujące się w trudnej sytuacji;</a:t>
            </a:r>
            <a:endParaRPr lang="en-US" sz="1800" b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sz="1800" b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infrastruktura portów lotniczych, z wyjątkiem regionów najbardziej oddalonych</a:t>
            </a:r>
            <a:r>
              <a:rPr lang="en-US" sz="1800" b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GB" sz="1800" b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80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unieszkodliwianie</a:t>
            </a:r>
            <a:r>
              <a:rPr lang="en-US" sz="18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odpadów</a:t>
            </a:r>
            <a:r>
              <a:rPr lang="en-US" sz="18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8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składowiskach</a:t>
            </a:r>
            <a:r>
              <a:rPr lang="en-US" sz="18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GB" sz="18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sz="18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instalacje do przetwarzania resztek odpadów</a:t>
            </a:r>
            <a:r>
              <a:rPr lang="en-US" sz="18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GB" sz="18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sz="1800" b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produkcja, przetwarzanie, dystrybucja itp. paliw kopalnych,</a:t>
            </a:r>
          </a:p>
          <a:p>
            <a:pPr lvl="1"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sz="1800" b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infrastruktura szerokopasmowa na obszarach z co najmniej dwiema sieciami szerokopasmowymi o równoważnej kategorii</a:t>
            </a:r>
            <a:endParaRPr lang="en-GB" sz="1800" b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sz="1800" b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tabor kolejowy do użytku w transporcie kolejowym</a:t>
            </a:r>
            <a:r>
              <a:rPr lang="en-US" sz="1800" b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2"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Nadal jest to możliwe, jeśli służy obowiązkowi świadczenia usług objętemu zamówieniami publicznymi; lub</a:t>
            </a:r>
            <a:r>
              <a:rPr lang="en-GB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2"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Jeżeli dotyczy nowego uczestnika w transporcie kolejowym na liniach całkowicie otwartych dla konkurencji</a:t>
            </a:r>
            <a:endParaRPr lang="en-GB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1272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748595"/>
            <a:ext cx="6876256" cy="1200329"/>
          </a:xfrm>
          <a:prstGeom prst="rect">
            <a:avLst/>
          </a:prstGeom>
          <a:solidFill>
            <a:schemeClr val="tx1"/>
          </a:solidFill>
        </p:spPr>
        <p:txBody>
          <a:bodyPr wrap="square" lIns="0" rtlCol="0" anchor="ctr" anchorCtr="0">
            <a:spAutoFit/>
          </a:bodyPr>
          <a:lstStyle/>
          <a:p>
            <a:pPr lvl="1"/>
            <a:r>
              <a:rPr lang="pl-PL" sz="3600" dirty="0">
                <a:solidFill>
                  <a:schemeClr val="bg1"/>
                </a:solidFill>
                <a:latin typeface="+mj-lt"/>
              </a:rPr>
              <a:t>Warunki dostępności w sektorze środowiska</a:t>
            </a:r>
          </a:p>
        </p:txBody>
      </p:sp>
    </p:spTree>
    <p:extLst>
      <p:ext uri="{BB962C8B-B14F-4D97-AF65-F5344CB8AC3E}">
        <p14:creationId xmlns:p14="http://schemas.microsoft.com/office/powerpoint/2010/main" val="1676969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504" y="-457464"/>
            <a:ext cx="12609284" cy="7301891"/>
          </a:xfrm>
          <a:prstGeom prst="rect">
            <a:avLst/>
          </a:prstGeom>
        </p:spPr>
      </p:pic>
      <p:pic>
        <p:nvPicPr>
          <p:cNvPr id="3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49496" y="6021288"/>
            <a:ext cx="1813437" cy="52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860032" y="570738"/>
            <a:ext cx="4489024" cy="511256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lvl="0">
              <a:defRPr/>
            </a:pPr>
            <a:r>
              <a:rPr lang="pl-PL" sz="1800" b="0" i="1" dirty="0">
                <a:solidFill>
                  <a:schemeClr val="bg1"/>
                </a:solidFill>
              </a:rPr>
              <a:t>„Dziś proponujemy politykę spójności dla </a:t>
            </a:r>
            <a:r>
              <a:rPr lang="pl-PL" sz="1800" i="1" dirty="0">
                <a:solidFill>
                  <a:schemeClr val="bg1"/>
                </a:solidFill>
              </a:rPr>
              <a:t>wszystkich regionów</a:t>
            </a:r>
            <a:r>
              <a:rPr lang="pl-PL" sz="1800" b="0" i="1" dirty="0">
                <a:solidFill>
                  <a:schemeClr val="bg1"/>
                </a:solidFill>
              </a:rPr>
              <a:t>, która nie pozostawia nikogo w tyle. </a:t>
            </a:r>
          </a:p>
          <a:p>
            <a:pPr lvl="0">
              <a:defRPr/>
            </a:pPr>
            <a:endParaRPr lang="pl-PL" sz="1800" b="0" i="1" dirty="0">
              <a:solidFill>
                <a:schemeClr val="bg1"/>
              </a:solidFill>
            </a:endParaRPr>
          </a:p>
          <a:p>
            <a:pPr lvl="0">
              <a:defRPr/>
            </a:pPr>
            <a:r>
              <a:rPr lang="pl-PL" sz="1800" b="0" i="1" dirty="0">
                <a:solidFill>
                  <a:schemeClr val="bg1"/>
                </a:solidFill>
              </a:rPr>
              <a:t>Zapewniliśmy, że jest </a:t>
            </a:r>
            <a:r>
              <a:rPr lang="pl-PL" sz="1800" i="1" dirty="0">
                <a:solidFill>
                  <a:schemeClr val="bg1"/>
                </a:solidFill>
              </a:rPr>
              <a:t>bardziej elastyczna</a:t>
            </a:r>
            <a:r>
              <a:rPr lang="pl-PL" sz="1800" b="0" i="1" dirty="0">
                <a:solidFill>
                  <a:schemeClr val="bg1"/>
                </a:solidFill>
              </a:rPr>
              <a:t>, aby dostosować ją </a:t>
            </a:r>
            <a:br>
              <a:rPr lang="pl-PL" sz="1800" b="0" i="1" dirty="0">
                <a:solidFill>
                  <a:schemeClr val="bg1"/>
                </a:solidFill>
              </a:rPr>
            </a:br>
            <a:r>
              <a:rPr lang="pl-PL" sz="1800" b="0" i="1" dirty="0">
                <a:solidFill>
                  <a:schemeClr val="bg1"/>
                </a:solidFill>
              </a:rPr>
              <a:t>do </a:t>
            </a:r>
            <a:r>
              <a:rPr lang="pl-PL" sz="1800" i="1" dirty="0">
                <a:solidFill>
                  <a:schemeClr val="bg1"/>
                </a:solidFill>
              </a:rPr>
              <a:t>nowych priorytetów</a:t>
            </a:r>
            <a:r>
              <a:rPr lang="pl-PL" sz="1800" dirty="0"/>
              <a:t> </a:t>
            </a:r>
            <a:r>
              <a:rPr lang="pl-PL" sz="1800" b="0" i="1" dirty="0">
                <a:solidFill>
                  <a:schemeClr val="bg1"/>
                </a:solidFill>
              </a:rPr>
              <a:t>i lepiej chronić naszych obywateli. </a:t>
            </a:r>
            <a:br>
              <a:rPr lang="pl-PL" sz="1800" b="0" i="1" dirty="0">
                <a:solidFill>
                  <a:schemeClr val="bg1"/>
                </a:solidFill>
              </a:rPr>
            </a:br>
            <a:endParaRPr lang="pl-PL" sz="1800" b="0" i="1" dirty="0">
              <a:solidFill>
                <a:schemeClr val="bg1"/>
              </a:solidFill>
            </a:endParaRPr>
          </a:p>
          <a:p>
            <a:pPr lvl="0">
              <a:defRPr/>
            </a:pPr>
            <a:r>
              <a:rPr lang="pl-PL" sz="1800" i="1" dirty="0">
                <a:solidFill>
                  <a:schemeClr val="bg1"/>
                </a:solidFill>
              </a:rPr>
              <a:t>Uprościliśmy również przepisy,</a:t>
            </a:r>
            <a:r>
              <a:rPr lang="pl-PL" sz="1800" dirty="0"/>
              <a:t> </a:t>
            </a:r>
            <a:r>
              <a:rPr lang="pl-PL" sz="1800" b="0" i="1" dirty="0">
                <a:solidFill>
                  <a:schemeClr val="bg1"/>
                </a:solidFill>
              </a:rPr>
              <a:t> co przyniesie korzyści wszystkim, </a:t>
            </a:r>
            <a:br>
              <a:rPr lang="pl-PL" sz="1800" b="0" i="1" dirty="0">
                <a:solidFill>
                  <a:schemeClr val="bg1"/>
                </a:solidFill>
              </a:rPr>
            </a:br>
            <a:r>
              <a:rPr lang="pl-PL" sz="1800" b="0" i="1" dirty="0">
                <a:solidFill>
                  <a:schemeClr val="bg1"/>
                </a:solidFill>
              </a:rPr>
              <a:t>od małych firm i przedsiębiorców, </a:t>
            </a:r>
            <a:br>
              <a:rPr lang="pl-PL" sz="1800" b="0" i="1" dirty="0">
                <a:solidFill>
                  <a:schemeClr val="bg1"/>
                </a:solidFill>
              </a:rPr>
            </a:br>
            <a:r>
              <a:rPr lang="pl-PL" sz="1800" b="0" i="1" dirty="0">
                <a:solidFill>
                  <a:schemeClr val="bg1"/>
                </a:solidFill>
              </a:rPr>
              <a:t>po szkoły i szpitale, które będą miały łatwiejszy dostęp do funduszy”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0032" y="5441448"/>
            <a:ext cx="3600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pl-PL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Corina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lang="pl-PL" sz="1400" b="0" dirty="0" err="1">
                <a:solidFill>
                  <a:schemeClr val="bg1"/>
                </a:solidFill>
              </a:rPr>
              <a:t>Creţu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, komisarz ds.</a:t>
            </a:r>
            <a:r>
              <a:rPr lang="pl-PL" sz="1400" dirty="0"/>
              <a:t> </a:t>
            </a:r>
            <a:r>
              <a:rPr kumimoji="0" lang="pl-PL" sz="14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Polityki</a:t>
            </a:r>
            <a:r>
              <a:rPr kumimoji="0" lang="en-GB" sz="14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r>
              <a:rPr lang="en-GB" sz="1400" b="0" noProof="0" dirty="0">
                <a:solidFill>
                  <a:schemeClr val="bg1"/>
                </a:solidFill>
              </a:rPr>
              <a:t>R</a:t>
            </a:r>
            <a:r>
              <a:rPr lang="pl-PL" sz="1400" b="0" dirty="0" err="1">
                <a:solidFill>
                  <a:schemeClr val="bg1"/>
                </a:solidFill>
              </a:rPr>
              <a:t>egionalnej</a:t>
            </a: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29 maja 2018 r.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3568" y="5949280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0" dirty="0">
                <a:solidFill>
                  <a:schemeClr val="bg1"/>
                </a:solidFill>
                <a:latin typeface="EC Square Sans Pro Medium" panose="020B0500000000020004" pitchFamily="34" charset="0"/>
              </a:rPr>
              <a:t>#EUBudget</a:t>
            </a:r>
          </a:p>
        </p:txBody>
      </p:sp>
    </p:spTree>
    <p:extLst>
      <p:ext uri="{BB962C8B-B14F-4D97-AF65-F5344CB8AC3E}">
        <p14:creationId xmlns:p14="http://schemas.microsoft.com/office/powerpoint/2010/main" val="19104732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-38805639"/>
            <a:ext cx="4572000" cy="263149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GB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Content: (Annexes III and IV)</a:t>
            </a: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1100" u="sng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Fewer</a:t>
            </a:r>
            <a:r>
              <a:rPr lang="en-GB" sz="11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from 35 + 20                4 horizontal + 16 thematic</a:t>
            </a: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1100" u="sng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Clearer</a:t>
            </a:r>
            <a:r>
              <a:rPr lang="fr-BE" sz="11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1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fulfilment</a:t>
            </a:r>
            <a:r>
              <a:rPr lang="fr-BE" sz="11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criteria detailed in the annexes (no guidance) </a:t>
            </a: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1100" u="sng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Focused</a:t>
            </a:r>
            <a:r>
              <a:rPr lang="en-GB" sz="11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improvement of effectiveness of spending</a:t>
            </a:r>
          </a:p>
          <a:p>
            <a:pPr marL="0" indent="0">
              <a:spcAft>
                <a:spcPts val="1200"/>
              </a:spcAft>
              <a:buClr>
                <a:schemeClr val="tx1"/>
              </a:buClr>
              <a:buNone/>
            </a:pPr>
            <a:r>
              <a:rPr lang="en-GB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Effectiveness: (Article 11)</a:t>
            </a: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11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more action plans, condition must be fulfilled throughout the programming period</a:t>
            </a: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11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not fulfilled, then expenditure linked to specific objective cannot be included in payment applications (unless it contributes to fulfilment of the condition)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9592" y="1268760"/>
            <a:ext cx="7488832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sz="2000" b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l-PL" sz="2000" b="0" u="sng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</a:t>
            </a:r>
            <a:r>
              <a:rPr lang="en-GB" sz="2000" b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l-PL" sz="2000" b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poprawa efektywności wydatków</a:t>
            </a: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sz="2000" b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0" u="sng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Mniej warunków</a:t>
            </a:r>
            <a:r>
              <a:rPr lang="pl-PL" sz="2000" b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20 (</a:t>
            </a:r>
            <a:r>
              <a:rPr lang="en-GB" sz="2000" b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pl-PL" sz="2000" b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horyzontalne</a:t>
            </a:r>
            <a:r>
              <a:rPr lang="en-GB" sz="2000" b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+ 16 </a:t>
            </a:r>
            <a:r>
              <a:rPr lang="pl-PL" sz="2000" b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tematycznych)</a:t>
            </a:r>
            <a:endParaRPr lang="en-GB" sz="2000" b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sz="2000" b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Bardziej przejrzyste i łatwiejsze do zmierzenia</a:t>
            </a:r>
            <a:endParaRPr lang="pl-PL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sz="2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0" dirty="0">
                <a:solidFill>
                  <a:schemeClr val="bg2"/>
                </a:solidFill>
                <a:latin typeface="Arial" panose="020B0604020202020204" pitchFamily="34" charset="0"/>
              </a:rPr>
              <a:t>Bezpośrednio stosowane bez obowiązkowych planów działania</a:t>
            </a: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sz="2000" b="0" dirty="0">
                <a:solidFill>
                  <a:schemeClr val="bg2"/>
                </a:solidFill>
                <a:latin typeface="Arial" panose="020B0604020202020204" pitchFamily="34" charset="0"/>
              </a:rPr>
              <a:t> Monitorowanie spełnienia przez cały okres realizacji</a:t>
            </a:r>
            <a:endParaRPr lang="pl-PL" sz="2000" b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b="0" dirty="0" err="1">
              <a:solidFill>
                <a:srgbClr val="0F5494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9552" y="548679"/>
            <a:ext cx="8147248" cy="720081"/>
          </a:xfrm>
          <a:prstGeom prst="rect">
            <a:avLst/>
          </a:prstGeom>
        </p:spPr>
        <p:txBody>
          <a:bodyPr/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/>
            <a:r>
              <a:rPr lang="pl-PL" sz="2800" kern="0" dirty="0">
                <a:latin typeface="Arial" panose="020B0604020202020204" pitchFamily="34" charset="0"/>
                <a:cs typeface="Arial" panose="020B0604020202020204" pitchFamily="34" charset="0"/>
              </a:rPr>
              <a:t>Warunki podstawowe</a:t>
            </a:r>
            <a:endParaRPr lang="en-GB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U:\12. Policy development Post 2020\Communication\visuals\ppt_visuals1_Smoothed flow from one period to nex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4624"/>
            <a:ext cx="1134511" cy="127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7001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9552" y="548679"/>
            <a:ext cx="8147248" cy="72008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pl-PL" dirty="0">
                <a:latin typeface="Arial" panose="020B0604020202020204" pitchFamily="34" charset="0"/>
              </a:rPr>
              <a:t>Warunki dostępności</a:t>
            </a:r>
            <a:endParaRPr lang="pl-P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9552" y="1124744"/>
            <a:ext cx="8352928" cy="5040560"/>
          </a:xfrm>
          <a:prstGeom prst="rect">
            <a:avLst/>
          </a:prstGeo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pl-PL" b="1" i="0" dirty="0">
                <a:solidFill>
                  <a:schemeClr val="tx1"/>
                </a:solidFill>
                <a:latin typeface="Arial" panose="020B0604020202020204" pitchFamily="34" charset="0"/>
              </a:rPr>
              <a:t>Objęte obszary: </a:t>
            </a:r>
            <a:endParaRPr lang="pl-PL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1200"/>
              </a:spcAft>
              <a:buClr>
                <a:schemeClr val="tx1"/>
              </a:buClr>
              <a:buNone/>
            </a:pPr>
            <a:r>
              <a:rPr lang="pl-PL" i="0" u="sng" baseline="-25000" dirty="0">
                <a:solidFill>
                  <a:schemeClr val="bg2"/>
                </a:solidFill>
                <a:latin typeface="Arial" panose="020B0604020202020204" pitchFamily="34" charset="0"/>
              </a:rPr>
              <a:t>Horyzontalne</a:t>
            </a:r>
            <a:r>
              <a:rPr lang="pl-PL" i="0" baseline="-25000" dirty="0">
                <a:solidFill>
                  <a:schemeClr val="bg2"/>
                </a:solidFill>
                <a:latin typeface="Arial" panose="020B0604020202020204" pitchFamily="34" charset="0"/>
              </a:rPr>
              <a:t>: 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sz="2400" b="0" baseline="-25000" dirty="0">
                <a:solidFill>
                  <a:schemeClr val="bg2"/>
                </a:solidFill>
                <a:latin typeface="Arial" panose="020B0604020202020204" pitchFamily="34" charset="0"/>
              </a:rPr>
              <a:t>Zamówienia publiczne, pomoc państwa, karta praw podstawowych UE,</a:t>
            </a:r>
            <a:r>
              <a:rPr lang="pl-PL" sz="3200" b="0" baseline="-25000" dirty="0"/>
              <a:t> </a:t>
            </a:r>
            <a:r>
              <a:rPr lang="pl-PL" sz="2400" b="0" baseline="-25000" dirty="0">
                <a:solidFill>
                  <a:schemeClr val="bg2"/>
                </a:solidFill>
                <a:latin typeface="Arial" panose="020B0604020202020204" pitchFamily="34" charset="0"/>
              </a:rPr>
              <a:t>Konwencja o prawach</a:t>
            </a:r>
            <a:r>
              <a:rPr lang="pl-PL" sz="3200" b="0" baseline="-25000" dirty="0"/>
              <a:t> </a:t>
            </a:r>
            <a:r>
              <a:rPr lang="pl-PL" sz="2400" b="0" baseline="-25000" dirty="0">
                <a:solidFill>
                  <a:schemeClr val="bg2"/>
                </a:solidFill>
                <a:latin typeface="Arial" panose="020B0604020202020204" pitchFamily="34" charset="0"/>
              </a:rPr>
              <a:t>osób</a:t>
            </a:r>
            <a:r>
              <a:rPr lang="pl-PL" sz="3200" b="0" baseline="-25000" dirty="0"/>
              <a:t> </a:t>
            </a:r>
            <a:r>
              <a:rPr lang="pl-PL" sz="2400" b="0" baseline="-25000" dirty="0">
                <a:solidFill>
                  <a:schemeClr val="bg2"/>
                </a:solidFill>
                <a:latin typeface="Arial" panose="020B0604020202020204" pitchFamily="34" charset="0"/>
              </a:rPr>
              <a:t>niepełnosprawnych</a:t>
            </a:r>
            <a:endParaRPr lang="pl-PL" sz="2400" b="0" i="0" baseline="-25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1200"/>
              </a:spcAft>
              <a:buClr>
                <a:schemeClr val="tx1"/>
              </a:buClr>
              <a:buNone/>
            </a:pPr>
            <a:r>
              <a:rPr lang="pl-PL" i="0" u="sng" baseline="-25000" dirty="0">
                <a:solidFill>
                  <a:schemeClr val="bg2"/>
                </a:solidFill>
                <a:latin typeface="Arial" panose="020B0604020202020204" pitchFamily="34" charset="0"/>
              </a:rPr>
              <a:t>Tematyczne</a:t>
            </a:r>
            <a:r>
              <a:rPr lang="pl-PL" i="0" baseline="-25000" dirty="0">
                <a:solidFill>
                  <a:schemeClr val="bg2"/>
                </a:solidFill>
                <a:latin typeface="Arial" panose="020B0604020202020204" pitchFamily="34" charset="0"/>
              </a:rPr>
              <a:t>: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sz="2800" b="0" baseline="-25000" dirty="0">
                <a:solidFill>
                  <a:schemeClr val="bg2"/>
                </a:solidFill>
              </a:rPr>
              <a:t>Strategie inteligentnej</a:t>
            </a:r>
            <a:r>
              <a:rPr lang="pl-PL" sz="2800" b="0" baseline="-25000" dirty="0"/>
              <a:t> </a:t>
            </a:r>
            <a:r>
              <a:rPr lang="pl-PL" sz="2800" b="0" baseline="-25000" dirty="0">
                <a:solidFill>
                  <a:schemeClr val="bg2"/>
                </a:solidFill>
              </a:rPr>
              <a:t>specjalizacji</a:t>
            </a:r>
            <a:endParaRPr lang="pl-PL" sz="2800" b="0" baseline="-25000" dirty="0">
              <a:solidFill>
                <a:schemeClr val="bg2"/>
              </a:solidFill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sz="2800" b="0" baseline="-25000" dirty="0">
                <a:solidFill>
                  <a:schemeClr val="bg2"/>
                </a:solidFill>
              </a:rPr>
              <a:t>Ramy polityczne na rzecz efektywności energetycznej, energii odnawialnej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sz="2800" baseline="-25000" dirty="0">
                <a:solidFill>
                  <a:schemeClr val="tx1"/>
                </a:solidFill>
              </a:rPr>
              <a:t>Krajowe plany dotyczące wody i ścieków, gospodarki odpadami, priorytetowe ramy działania na rzecz ochrony przyrody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sz="2800" b="0" i="0" baseline="-25000" dirty="0">
                <a:solidFill>
                  <a:schemeClr val="bg2"/>
                </a:solidFill>
              </a:rPr>
              <a:t>Krajowy/regionalny plan</a:t>
            </a:r>
            <a:r>
              <a:rPr lang="pl-PL" sz="2800" b="0" baseline="-25000" dirty="0"/>
              <a:t> </a:t>
            </a:r>
            <a:r>
              <a:rPr lang="pl-PL" sz="2800" b="0" i="0" baseline="-25000" dirty="0">
                <a:solidFill>
                  <a:schemeClr val="bg2"/>
                </a:solidFill>
              </a:rPr>
              <a:t>zapewnienia łączności szerokopasmowej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sz="2800" b="0" baseline="-25000" dirty="0">
                <a:solidFill>
                  <a:schemeClr val="bg2"/>
                </a:solidFill>
              </a:rPr>
              <a:t>Plan transportowy</a:t>
            </a:r>
            <a:r>
              <a:rPr lang="pl-PL" sz="2800" b="0" baseline="-25000" dirty="0"/>
              <a:t>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sz="2800" b="0" baseline="-25000" dirty="0">
                <a:solidFill>
                  <a:schemeClr val="bg2"/>
                </a:solidFill>
              </a:rPr>
              <a:t>Ramy polityczne: aktywny rynek pracy,</a:t>
            </a:r>
            <a:r>
              <a:rPr lang="pl-PL" sz="2800" b="0" baseline="-25000" dirty="0"/>
              <a:t> </a:t>
            </a:r>
            <a:r>
              <a:rPr lang="pl-PL" sz="2800" b="0" baseline="-25000" dirty="0">
                <a:solidFill>
                  <a:schemeClr val="bg2"/>
                </a:solidFill>
              </a:rPr>
              <a:t>równość płci, włączenie społeczne i ograniczanie ubóstwa itd.</a:t>
            </a:r>
            <a:endParaRPr lang="pl-PL" sz="2800" b="0" i="0" baseline="-25000" dirty="0">
              <a:solidFill>
                <a:schemeClr val="bg2"/>
              </a:solidFill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pl-PL" sz="2800" b="1" i="0" baseline="-25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1449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1268760"/>
            <a:ext cx="806489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b="0" u="sng" dirty="0">
                <a:solidFill>
                  <a:schemeClr val="bg2"/>
                </a:solidFill>
                <a:latin typeface="+mj-lt"/>
              </a:rPr>
              <a:t>Warunek:</a:t>
            </a:r>
            <a:r>
              <a:rPr lang="pl-PL" sz="1800" b="0" dirty="0">
                <a:solidFill>
                  <a:schemeClr val="bg2"/>
                </a:solidFill>
                <a:latin typeface="+mj-lt"/>
              </a:rPr>
              <a:t>  </a:t>
            </a:r>
            <a:r>
              <a:rPr lang="pl-PL" sz="1800" dirty="0">
                <a:solidFill>
                  <a:schemeClr val="bg2"/>
                </a:solidFill>
                <a:latin typeface="+mj-lt"/>
              </a:rPr>
              <a:t>Zaktualizowane plany koniecznych inwestycji w sektorze wodnym i ściekowym </a:t>
            </a:r>
          </a:p>
          <a:p>
            <a:endParaRPr lang="pl-PL" sz="1800" dirty="0">
              <a:solidFill>
                <a:schemeClr val="bg2"/>
              </a:solidFill>
              <a:latin typeface="+mj-lt"/>
            </a:endParaRPr>
          </a:p>
          <a:p>
            <a:r>
              <a:rPr lang="pl-PL" sz="1800" b="0" u="sng" dirty="0">
                <a:solidFill>
                  <a:schemeClr val="bg2"/>
                </a:solidFill>
                <a:latin typeface="+mj-lt"/>
              </a:rPr>
              <a:t>Kryteria wypełnienia warunku:</a:t>
            </a:r>
            <a:r>
              <a:rPr lang="pl-PL" sz="1800" b="0" dirty="0">
                <a:solidFill>
                  <a:schemeClr val="bg2"/>
                </a:solidFill>
                <a:latin typeface="+mj-lt"/>
              </a:rPr>
              <a:t> </a:t>
            </a:r>
          </a:p>
          <a:p>
            <a:r>
              <a:rPr lang="pl-PL" sz="1800" dirty="0">
                <a:solidFill>
                  <a:schemeClr val="accent5"/>
                </a:solidFill>
                <a:latin typeface="+mj-lt"/>
              </a:rPr>
              <a:t>Krajowy plan inwestycji</a:t>
            </a:r>
            <a:r>
              <a:rPr lang="pl-PL" sz="1800" dirty="0">
                <a:solidFill>
                  <a:schemeClr val="bg2"/>
                </a:solidFill>
                <a:latin typeface="+mj-lt"/>
              </a:rPr>
              <a:t>, który obejmuje: </a:t>
            </a:r>
          </a:p>
          <a:p>
            <a:endParaRPr lang="pl-PL" sz="1800" dirty="0">
              <a:solidFill>
                <a:schemeClr val="bg2"/>
              </a:solidFill>
              <a:latin typeface="+mj-lt"/>
            </a:endParaRPr>
          </a:p>
          <a:p>
            <a:pPr marL="342900" indent="-342900">
              <a:buAutoNum type="arabicPeriod"/>
            </a:pPr>
            <a:r>
              <a:rPr lang="pl-PL" sz="1600" b="0" dirty="0">
                <a:solidFill>
                  <a:schemeClr val="bg2"/>
                </a:solidFill>
                <a:latin typeface="+mj-lt"/>
              </a:rPr>
              <a:t>Ocenę obecnego stanu wdrożenia dyrektywy dotyczącej oczyszczania ścieków komunalnych (91/271/EWG) i dyrektywy w sprawie wody pitnej (98/83/WE)</a:t>
            </a:r>
          </a:p>
          <a:p>
            <a:pPr marL="342900" indent="-342900">
              <a:buAutoNum type="arabicPeriod"/>
            </a:pPr>
            <a:endParaRPr lang="pl-PL" sz="1600" b="0" dirty="0">
              <a:solidFill>
                <a:schemeClr val="bg2"/>
              </a:solidFill>
              <a:latin typeface="+mj-lt"/>
            </a:endParaRPr>
          </a:p>
          <a:p>
            <a:pPr marL="342900" indent="-342900">
              <a:buAutoNum type="arabicPeriod"/>
            </a:pPr>
            <a:r>
              <a:rPr lang="pl-PL" sz="1600" dirty="0">
                <a:solidFill>
                  <a:schemeClr val="tx1"/>
                </a:solidFill>
                <a:latin typeface="+mj-lt"/>
              </a:rPr>
              <a:t>Określenie i planowanie inwestycji publicznych</a:t>
            </a:r>
            <a:r>
              <a:rPr lang="pl-PL" sz="1600" b="0" dirty="0">
                <a:solidFill>
                  <a:schemeClr val="bg2"/>
                </a:solidFill>
                <a:latin typeface="+mj-lt"/>
              </a:rPr>
              <a:t>, szacunki finansowe</a:t>
            </a:r>
          </a:p>
          <a:p>
            <a:pPr marL="342900" indent="-342900">
              <a:buAutoNum type="arabicPeriod"/>
            </a:pPr>
            <a:endParaRPr lang="pl-PL" sz="1600" b="0" dirty="0">
              <a:solidFill>
                <a:schemeClr val="bg2"/>
              </a:solidFill>
              <a:latin typeface="+mj-lt"/>
            </a:endParaRPr>
          </a:p>
          <a:p>
            <a:pPr marL="342900" indent="-342900">
              <a:buAutoNum type="arabicPeriod"/>
            </a:pPr>
            <a:r>
              <a:rPr lang="pl-PL" sz="1600" b="0" dirty="0">
                <a:solidFill>
                  <a:schemeClr val="bg2"/>
                </a:solidFill>
                <a:latin typeface="+mj-lt"/>
              </a:rPr>
              <a:t>Oszacowanie inwestycji niezbędnych do </a:t>
            </a:r>
            <a:r>
              <a:rPr lang="pl-PL" sz="1600" dirty="0">
                <a:solidFill>
                  <a:schemeClr val="tx1"/>
                </a:solidFill>
                <a:latin typeface="+mj-lt"/>
              </a:rPr>
              <a:t>odnowienia istniejącej infrastruktury </a:t>
            </a:r>
            <a:r>
              <a:rPr lang="pl-PL" sz="1600" b="0" dirty="0">
                <a:solidFill>
                  <a:schemeClr val="bg2"/>
                </a:solidFill>
                <a:latin typeface="+mj-lt"/>
              </a:rPr>
              <a:t>oczyszczania ścieków i zaopatrzenia w wodę, w tym sieci, w zależności od ich wieku i planów amortyzacji </a:t>
            </a:r>
          </a:p>
          <a:p>
            <a:pPr marL="342900" indent="-342900">
              <a:buAutoNum type="arabicPeriod"/>
            </a:pPr>
            <a:endParaRPr lang="pl-PL" sz="1600" b="0" dirty="0">
              <a:solidFill>
                <a:schemeClr val="bg2"/>
              </a:solidFill>
              <a:latin typeface="+mj-lt"/>
            </a:endParaRPr>
          </a:p>
          <a:p>
            <a:pPr marL="342900" indent="-342900">
              <a:buAutoNum type="arabicPeriod"/>
            </a:pPr>
            <a:r>
              <a:rPr lang="pl-PL" sz="1600" b="0" dirty="0">
                <a:solidFill>
                  <a:schemeClr val="bg2"/>
                </a:solidFill>
                <a:latin typeface="+mj-lt"/>
              </a:rPr>
              <a:t>Wskazanie potencjalnych </a:t>
            </a:r>
            <a:r>
              <a:rPr lang="pl-PL" sz="1600" dirty="0">
                <a:solidFill>
                  <a:schemeClr val="tx1"/>
                </a:solidFill>
                <a:latin typeface="+mj-lt"/>
              </a:rPr>
              <a:t>źródeł finansowania ze środków publicznych</a:t>
            </a:r>
            <a:r>
              <a:rPr lang="pl-PL" sz="1600" b="0" dirty="0">
                <a:solidFill>
                  <a:schemeClr val="bg2"/>
                </a:solidFill>
                <a:latin typeface="+mj-lt"/>
              </a:rPr>
              <a:t>, jeżeli są potrzebne w celu uzupełnienia opłat od użytkowników </a:t>
            </a:r>
            <a:endParaRPr lang="en-GB" sz="1600" b="0" dirty="0">
              <a:solidFill>
                <a:schemeClr val="bg2"/>
              </a:solidFill>
              <a:latin typeface="+mj-lt"/>
            </a:endParaRPr>
          </a:p>
          <a:p>
            <a:endParaRPr lang="pl-PL" sz="2000" b="0" dirty="0">
              <a:solidFill>
                <a:schemeClr val="bg2"/>
              </a:solidFill>
            </a:endParaRPr>
          </a:p>
          <a:p>
            <a:endParaRPr lang="en-GB" sz="1800" b="0" dirty="0" err="1">
              <a:solidFill>
                <a:srgbClr val="0F5494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260648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tx1"/>
                </a:solidFill>
                <a:latin typeface="Arial" panose="020B0604020202020204" pitchFamily="34" charset="0"/>
              </a:rPr>
              <a:t>Warunki dostępności w sektorze środowiska – GOSPODARKA WODNA (cel 2.5.)</a:t>
            </a:r>
            <a:endParaRPr lang="en-GB" sz="2400" b="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6918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1268760"/>
            <a:ext cx="8064896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b="0" u="sng" dirty="0">
                <a:solidFill>
                  <a:schemeClr val="bg2"/>
                </a:solidFill>
                <a:latin typeface="+mj-lt"/>
              </a:rPr>
              <a:t>Warunek:</a:t>
            </a:r>
            <a:r>
              <a:rPr lang="pl-PL" sz="1800" b="0" dirty="0">
                <a:solidFill>
                  <a:schemeClr val="bg2"/>
                </a:solidFill>
                <a:latin typeface="+mj-lt"/>
              </a:rPr>
              <a:t> </a:t>
            </a:r>
            <a:r>
              <a:rPr lang="pl-PL" sz="1800" dirty="0">
                <a:solidFill>
                  <a:schemeClr val="bg2"/>
                </a:solidFill>
                <a:latin typeface="+mj-lt"/>
              </a:rPr>
              <a:t>Zaktualizowane planowanie w sektorze planowania odpadami </a:t>
            </a:r>
          </a:p>
          <a:p>
            <a:endParaRPr lang="pl-PL" sz="1800" dirty="0">
              <a:solidFill>
                <a:schemeClr val="bg2"/>
              </a:solidFill>
              <a:latin typeface="+mj-lt"/>
            </a:endParaRPr>
          </a:p>
          <a:p>
            <a:r>
              <a:rPr lang="pl-PL" sz="1800" b="0" u="sng" dirty="0">
                <a:solidFill>
                  <a:schemeClr val="bg2"/>
                </a:solidFill>
                <a:latin typeface="+mj-lt"/>
              </a:rPr>
              <a:t>Kryteria wypełnienia warunku:</a:t>
            </a:r>
            <a:r>
              <a:rPr lang="pl-PL" sz="1800" b="0" dirty="0">
                <a:solidFill>
                  <a:schemeClr val="bg2"/>
                </a:solidFill>
                <a:latin typeface="+mj-lt"/>
              </a:rPr>
              <a:t> </a:t>
            </a:r>
          </a:p>
          <a:p>
            <a:endParaRPr lang="pl-PL" sz="1800" b="0" dirty="0">
              <a:solidFill>
                <a:schemeClr val="bg2"/>
              </a:solidFill>
              <a:latin typeface="+mj-lt"/>
            </a:endParaRPr>
          </a:p>
          <a:p>
            <a:r>
              <a:rPr lang="pl-PL" sz="1600" dirty="0">
                <a:solidFill>
                  <a:schemeClr val="tx1"/>
                </a:solidFill>
                <a:latin typeface="+mj-lt"/>
              </a:rPr>
              <a:t>Plany gospodarki odpadami </a:t>
            </a:r>
            <a:r>
              <a:rPr lang="pl-PL" sz="1600" b="0" dirty="0">
                <a:solidFill>
                  <a:schemeClr val="bg2"/>
                </a:solidFill>
                <a:latin typeface="+mj-lt"/>
              </a:rPr>
              <a:t>zgodnie z dyrektywa 2008/98/WE (art. 28), zawierające:</a:t>
            </a:r>
          </a:p>
          <a:p>
            <a:endParaRPr lang="pl-PL" sz="1600" b="0" dirty="0">
              <a:solidFill>
                <a:schemeClr val="bg2"/>
              </a:solidFill>
              <a:latin typeface="+mj-lt"/>
            </a:endParaRPr>
          </a:p>
          <a:p>
            <a:pPr marL="342900" lvl="0" indent="-342900">
              <a:buAutoNum type="arabicPeriod"/>
            </a:pPr>
            <a:r>
              <a:rPr lang="pl-PL" sz="1600" dirty="0">
                <a:solidFill>
                  <a:schemeClr val="tx1"/>
                </a:solidFill>
                <a:latin typeface="+mj-lt"/>
              </a:rPr>
              <a:t>Analizę bieżącej sytuacji </a:t>
            </a:r>
            <a:r>
              <a:rPr lang="pl-PL" sz="1600" b="0" dirty="0">
                <a:solidFill>
                  <a:srgbClr val="333333"/>
                </a:solidFill>
                <a:latin typeface="+mj-lt"/>
              </a:rPr>
              <a:t>w zakresie gospodarki odpadami na danym obszarze geograficznym</a:t>
            </a:r>
          </a:p>
          <a:p>
            <a:pPr marL="342900" lvl="0" indent="-342900">
              <a:buAutoNum type="arabicPeriod"/>
            </a:pPr>
            <a:endParaRPr lang="pl-PL" sz="1600" b="0" dirty="0">
              <a:solidFill>
                <a:srgbClr val="333333"/>
              </a:solidFill>
              <a:latin typeface="+mj-lt"/>
            </a:endParaRPr>
          </a:p>
          <a:p>
            <a:pPr marL="342900" lvl="0" indent="-342900">
              <a:buAutoNum type="arabicPeriod"/>
            </a:pPr>
            <a:r>
              <a:rPr lang="pl-PL" sz="1600" dirty="0">
                <a:solidFill>
                  <a:schemeClr val="tx1"/>
                </a:solidFill>
                <a:latin typeface="+mj-lt"/>
              </a:rPr>
              <a:t>Ocenę istniejących systemów zbierania odpadów </a:t>
            </a:r>
            <a:r>
              <a:rPr lang="pl-PL" sz="1600" b="0" dirty="0">
                <a:solidFill>
                  <a:srgbClr val="333333"/>
                </a:solidFill>
                <a:latin typeface="+mj-lt"/>
              </a:rPr>
              <a:t>oraz środków służących poprawie jego funkcjonowania </a:t>
            </a:r>
            <a:r>
              <a:rPr lang="pl-PL" sz="1600" b="0" dirty="0">
                <a:solidFill>
                  <a:schemeClr val="bg2"/>
                </a:solidFill>
                <a:latin typeface="+mj-lt"/>
              </a:rPr>
              <a:t>oraz </a:t>
            </a:r>
            <a:r>
              <a:rPr lang="pl-PL" sz="1600" b="0" dirty="0">
                <a:solidFill>
                  <a:schemeClr val="tx1"/>
                </a:solidFill>
                <a:latin typeface="+mj-lt"/>
              </a:rPr>
              <a:t>potrzeby stworzenia nowych </a:t>
            </a:r>
            <a:r>
              <a:rPr lang="pl-PL" sz="1600" b="0" dirty="0">
                <a:solidFill>
                  <a:schemeClr val="bg2"/>
                </a:solidFill>
                <a:latin typeface="+mj-lt"/>
              </a:rPr>
              <a:t>systemów </a:t>
            </a:r>
          </a:p>
          <a:p>
            <a:pPr marL="342900" lvl="0" indent="-342900">
              <a:buAutoNum type="arabicPeriod"/>
            </a:pPr>
            <a:endParaRPr lang="pl-PL" sz="1600" b="0" dirty="0">
              <a:solidFill>
                <a:schemeClr val="bg2"/>
              </a:solidFill>
              <a:latin typeface="+mj-lt"/>
            </a:endParaRPr>
          </a:p>
          <a:p>
            <a:pPr marL="342900" lvl="0" indent="-342900">
              <a:buAutoNum type="arabicPeriod"/>
            </a:pPr>
            <a:r>
              <a:rPr lang="pl-PL" sz="1600" dirty="0">
                <a:solidFill>
                  <a:schemeClr val="tx1"/>
                </a:solidFill>
                <a:latin typeface="+mj-lt"/>
              </a:rPr>
              <a:t>Ocenę luki inwestycyjnej </a:t>
            </a:r>
            <a:r>
              <a:rPr lang="pl-PL" sz="1600" b="0" dirty="0">
                <a:solidFill>
                  <a:srgbClr val="333333"/>
                </a:solidFill>
                <a:latin typeface="+mj-lt"/>
              </a:rPr>
              <a:t>uzasadniającą potrzebę inwestycji infrastrukturalnych, informacje o źródłach pokrycia kosztów operacyjnych i kosztów utrzymania  </a:t>
            </a:r>
          </a:p>
          <a:p>
            <a:pPr marL="342900" lvl="0" indent="-342900">
              <a:buAutoNum type="arabicPeriod"/>
            </a:pPr>
            <a:endParaRPr lang="pl-PL" sz="1600" b="0" dirty="0">
              <a:solidFill>
                <a:srgbClr val="333333"/>
              </a:solidFill>
              <a:latin typeface="+mj-lt"/>
            </a:endParaRPr>
          </a:p>
          <a:p>
            <a:pPr marL="342900" lvl="0" indent="-342900">
              <a:buAutoNum type="arabicPeriod"/>
            </a:pPr>
            <a:r>
              <a:rPr lang="pl-PL" sz="1600" b="0" dirty="0">
                <a:solidFill>
                  <a:srgbClr val="333333"/>
                </a:solidFill>
                <a:latin typeface="+mj-lt"/>
              </a:rPr>
              <a:t>Informacje dotyczące </a:t>
            </a:r>
            <a:r>
              <a:rPr lang="pl-PL" sz="1600" dirty="0">
                <a:solidFill>
                  <a:schemeClr val="tx1"/>
                </a:solidFill>
                <a:latin typeface="+mj-lt"/>
              </a:rPr>
              <a:t>kryteriów lokalizacji oraz wydolności przyszłych instalacji do unieszkodliwiania odpadów</a:t>
            </a:r>
          </a:p>
          <a:p>
            <a:endParaRPr lang="pl-PL" sz="1800" b="0" dirty="0">
              <a:solidFill>
                <a:schemeClr val="bg2"/>
              </a:solidFill>
            </a:endParaRPr>
          </a:p>
          <a:p>
            <a:endParaRPr lang="pl-PL" sz="1800" b="0" dirty="0">
              <a:solidFill>
                <a:schemeClr val="bg2"/>
              </a:solidFill>
            </a:endParaRPr>
          </a:p>
          <a:p>
            <a:endParaRPr lang="en-GB" sz="1800" b="0" dirty="0" err="1">
              <a:solidFill>
                <a:srgbClr val="0F5494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332656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tx1"/>
                </a:solidFill>
                <a:latin typeface="Arial" panose="020B0604020202020204" pitchFamily="34" charset="0"/>
              </a:rPr>
              <a:t>Warunki dostępności w sektorze środowiska – ODPADY (2.6.)</a:t>
            </a:r>
            <a:endParaRPr lang="en-GB" sz="2400" b="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5854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1268760"/>
            <a:ext cx="80648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b="0" u="sng" dirty="0">
                <a:solidFill>
                  <a:schemeClr val="bg2"/>
                </a:solidFill>
                <a:latin typeface="+mj-lt"/>
              </a:rPr>
              <a:t>Warunek:</a:t>
            </a:r>
            <a:r>
              <a:rPr lang="pl-PL" sz="1800" b="0" dirty="0">
                <a:solidFill>
                  <a:schemeClr val="bg2"/>
                </a:solidFill>
                <a:latin typeface="+mj-lt"/>
              </a:rPr>
              <a:t> </a:t>
            </a:r>
            <a:r>
              <a:rPr lang="pl-PL" sz="1800" dirty="0">
                <a:solidFill>
                  <a:schemeClr val="bg2"/>
                </a:solidFill>
                <a:latin typeface="+mj-lt"/>
              </a:rPr>
              <a:t>Priorytetowe Ramy Działań na rzecz koniecznych działań ochronnych współfinansowanych z funduszy unijnych </a:t>
            </a:r>
          </a:p>
          <a:p>
            <a:endParaRPr lang="pl-PL" sz="1800" dirty="0">
              <a:solidFill>
                <a:schemeClr val="bg2"/>
              </a:solidFill>
              <a:latin typeface="+mj-lt"/>
            </a:endParaRPr>
          </a:p>
          <a:p>
            <a:endParaRPr lang="pl-PL" sz="1800" dirty="0">
              <a:solidFill>
                <a:schemeClr val="bg2"/>
              </a:solidFill>
              <a:latin typeface="+mj-lt"/>
            </a:endParaRPr>
          </a:p>
          <a:p>
            <a:r>
              <a:rPr lang="pl-PL" sz="1800" b="0" u="sng" dirty="0">
                <a:solidFill>
                  <a:schemeClr val="bg2"/>
                </a:solidFill>
                <a:latin typeface="+mj-lt"/>
              </a:rPr>
              <a:t>Kryteria wypełnienia warunku:</a:t>
            </a:r>
            <a:r>
              <a:rPr lang="pl-PL" sz="1800" b="0" dirty="0">
                <a:solidFill>
                  <a:schemeClr val="bg2"/>
                </a:solidFill>
                <a:latin typeface="+mj-lt"/>
              </a:rPr>
              <a:t> </a:t>
            </a:r>
          </a:p>
          <a:p>
            <a:endParaRPr lang="pl-PL" sz="1800" dirty="0">
              <a:solidFill>
                <a:schemeClr val="tx1"/>
              </a:solidFill>
              <a:latin typeface="+mj-lt"/>
            </a:endParaRPr>
          </a:p>
          <a:p>
            <a:r>
              <a:rPr lang="pl-PL" sz="1800" dirty="0">
                <a:solidFill>
                  <a:schemeClr val="tx1"/>
                </a:solidFill>
                <a:latin typeface="+mj-lt"/>
              </a:rPr>
              <a:t>Priorytetowe ramy działań </a:t>
            </a:r>
            <a:r>
              <a:rPr lang="pl-PL" sz="1800" b="0" dirty="0">
                <a:solidFill>
                  <a:schemeClr val="bg2"/>
                </a:solidFill>
                <a:latin typeface="+mj-lt"/>
              </a:rPr>
              <a:t>zgodnie z dyrektywa 92/43/EWG obejmują:</a:t>
            </a:r>
          </a:p>
          <a:p>
            <a:endParaRPr lang="pl-PL" sz="1800" b="0" dirty="0">
              <a:solidFill>
                <a:schemeClr val="bg2"/>
              </a:solidFill>
              <a:latin typeface="+mj-lt"/>
            </a:endParaRPr>
          </a:p>
          <a:p>
            <a:pPr marL="342900" indent="-342900">
              <a:buAutoNum type="arabicPeriod"/>
            </a:pPr>
            <a:r>
              <a:rPr lang="pl-PL" sz="1800" b="0" dirty="0">
                <a:solidFill>
                  <a:schemeClr val="tx1"/>
                </a:solidFill>
                <a:latin typeface="+mj-lt"/>
              </a:rPr>
              <a:t>Wszystkie elementy wymagane we wzorze </a:t>
            </a:r>
            <a:r>
              <a:rPr lang="pl-PL" sz="1800" b="0" dirty="0">
                <a:solidFill>
                  <a:schemeClr val="bg2"/>
                </a:solidFill>
                <a:latin typeface="+mj-lt"/>
              </a:rPr>
              <a:t>dla priorytetowych ram działań na lata 2021–2027 uzgodnione przez Komisję i państwa członkowskie.</a:t>
            </a:r>
          </a:p>
          <a:p>
            <a:pPr marL="342900" indent="-342900">
              <a:buAutoNum type="arabicPeriod"/>
            </a:pPr>
            <a:endParaRPr lang="pl-PL" sz="1800" b="0" dirty="0">
              <a:solidFill>
                <a:schemeClr val="bg2"/>
              </a:solidFill>
              <a:latin typeface="+mj-lt"/>
            </a:endParaRPr>
          </a:p>
          <a:p>
            <a:pPr marL="342900" indent="-342900">
              <a:buAutoNum type="arabicPeriod"/>
            </a:pPr>
            <a:r>
              <a:rPr lang="pl-PL" sz="1800" b="0" dirty="0">
                <a:solidFill>
                  <a:schemeClr val="bg2"/>
                </a:solidFill>
                <a:latin typeface="+mj-lt"/>
              </a:rPr>
              <a:t>Określenie </a:t>
            </a:r>
            <a:r>
              <a:rPr lang="pl-PL" sz="1800" b="0" dirty="0">
                <a:solidFill>
                  <a:schemeClr val="tx1"/>
                </a:solidFill>
                <a:latin typeface="+mj-lt"/>
              </a:rPr>
              <a:t>środków priorytetowych i oszacowanie potrzeb finansowych.</a:t>
            </a:r>
          </a:p>
          <a:p>
            <a:endParaRPr lang="pl-PL" sz="1800" b="0" dirty="0">
              <a:solidFill>
                <a:schemeClr val="bg2"/>
              </a:solidFill>
            </a:endParaRPr>
          </a:p>
          <a:p>
            <a:endParaRPr lang="pl-PL" sz="1800" b="0" dirty="0">
              <a:solidFill>
                <a:schemeClr val="bg2"/>
              </a:solidFill>
            </a:endParaRPr>
          </a:p>
          <a:p>
            <a:endParaRPr lang="en-GB" sz="1800" b="0" dirty="0" err="1">
              <a:solidFill>
                <a:srgbClr val="0F5494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332656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tx1"/>
                </a:solidFill>
                <a:latin typeface="Arial" panose="020B0604020202020204" pitchFamily="34" charset="0"/>
              </a:rPr>
              <a:t>Warunki dostępności w sektorze środowiska – BIOROZNORODNOSC (2.7.)</a:t>
            </a:r>
            <a:endParaRPr lang="en-GB" sz="2400" b="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1390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025594"/>
            <a:ext cx="7452320" cy="646331"/>
          </a:xfrm>
          <a:prstGeom prst="rect">
            <a:avLst/>
          </a:prstGeom>
          <a:solidFill>
            <a:schemeClr val="tx1"/>
          </a:solidFill>
        </p:spPr>
        <p:txBody>
          <a:bodyPr wrap="square" lIns="0" rtlCol="0" anchor="ctr" anchorCtr="0">
            <a:spAutoFit/>
          </a:bodyPr>
          <a:lstStyle/>
          <a:p>
            <a:pPr lvl="1"/>
            <a:r>
              <a:rPr lang="pl-PL" sz="3600" dirty="0">
                <a:solidFill>
                  <a:schemeClr val="bg1"/>
                </a:solidFill>
                <a:latin typeface="+mj-lt"/>
              </a:rPr>
              <a:t>Harmonogram</a:t>
            </a:r>
          </a:p>
        </p:txBody>
      </p:sp>
    </p:spTree>
    <p:extLst>
      <p:ext uri="{BB962C8B-B14F-4D97-AF65-F5344CB8AC3E}">
        <p14:creationId xmlns:p14="http://schemas.microsoft.com/office/powerpoint/2010/main" val="27729136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9552" y="548679"/>
            <a:ext cx="8147248" cy="72008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pl-PL" dirty="0">
                <a:solidFill>
                  <a:srgbClr val="20AA63"/>
                </a:solidFill>
                <a:latin typeface="Arial" panose="020B0604020202020204" pitchFamily="34" charset="0"/>
              </a:rPr>
              <a:t>Oś czasu</a:t>
            </a:r>
            <a:endParaRPr lang="pl-PL" dirty="0">
              <a:solidFill>
                <a:srgbClr val="20AA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1117976"/>
            <a:ext cx="8020214" cy="266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64A1DCF-A03E-DE41-8157-F50A491640BB}"/>
              </a:ext>
            </a:extLst>
          </p:cNvPr>
          <p:cNvSpPr txBox="1">
            <a:spLocks/>
          </p:cNvSpPr>
          <p:nvPr/>
        </p:nvSpPr>
        <p:spPr>
          <a:xfrm>
            <a:off x="476035" y="3789040"/>
            <a:ext cx="8147248" cy="720081"/>
          </a:xfrm>
          <a:prstGeom prst="rect">
            <a:avLst/>
          </a:prstGeom>
        </p:spPr>
        <p:txBody>
          <a:bodyPr/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/>
            <a:r>
              <a:rPr lang="pl-PL" kern="0" dirty="0" err="1">
                <a:solidFill>
                  <a:srgbClr val="20AA63"/>
                </a:solidFill>
                <a:latin typeface="Arial" panose="020B0604020202020204" pitchFamily="34" charset="0"/>
              </a:rPr>
              <a:t>Wiecej</a:t>
            </a:r>
            <a:r>
              <a:rPr lang="pl-PL" kern="0" dirty="0">
                <a:solidFill>
                  <a:srgbClr val="20AA63"/>
                </a:solidFill>
                <a:latin typeface="Arial" panose="020B0604020202020204" pitchFamily="34" charset="0"/>
              </a:rPr>
              <a:t> informacji</a:t>
            </a:r>
            <a:endParaRPr lang="pl-PL" kern="0" dirty="0">
              <a:solidFill>
                <a:srgbClr val="20AA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057551-4034-1B4C-A63B-0DCA2B7544EA}"/>
              </a:ext>
            </a:extLst>
          </p:cNvPr>
          <p:cNvSpPr txBox="1"/>
          <p:nvPr/>
        </p:nvSpPr>
        <p:spPr>
          <a:xfrm>
            <a:off x="476034" y="4653136"/>
            <a:ext cx="8083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0F5494"/>
                </a:solidFill>
                <a:latin typeface="+mj-lt"/>
              </a:rPr>
              <a:t>http://</a:t>
            </a:r>
            <a:r>
              <a:rPr lang="en-US" sz="2400" b="0" dirty="0" err="1">
                <a:solidFill>
                  <a:srgbClr val="0F5494"/>
                </a:solidFill>
                <a:latin typeface="+mj-lt"/>
              </a:rPr>
              <a:t>ec.europa.eu</a:t>
            </a:r>
            <a:r>
              <a:rPr lang="en-US" sz="2400" b="0" dirty="0">
                <a:solidFill>
                  <a:srgbClr val="0F5494"/>
                </a:solidFill>
                <a:latin typeface="+mj-lt"/>
              </a:rPr>
              <a:t>/</a:t>
            </a:r>
            <a:r>
              <a:rPr lang="en-US" sz="2400" b="0" dirty="0" err="1">
                <a:solidFill>
                  <a:srgbClr val="0F5494"/>
                </a:solidFill>
                <a:latin typeface="+mj-lt"/>
              </a:rPr>
              <a:t>regional_policy</a:t>
            </a:r>
            <a:r>
              <a:rPr lang="en-US" sz="2400" b="0" dirty="0">
                <a:solidFill>
                  <a:srgbClr val="0F5494"/>
                </a:solidFill>
                <a:latin typeface="+mj-lt"/>
              </a:rPr>
              <a:t>/</a:t>
            </a:r>
            <a:r>
              <a:rPr lang="en-US" sz="2400" b="0" dirty="0" err="1">
                <a:solidFill>
                  <a:srgbClr val="0F5494"/>
                </a:solidFill>
                <a:latin typeface="+mj-lt"/>
              </a:rPr>
              <a:t>pl</a:t>
            </a:r>
            <a:r>
              <a:rPr lang="en-US" sz="2400" b="0" dirty="0">
                <a:solidFill>
                  <a:srgbClr val="0F5494"/>
                </a:solidFill>
                <a:latin typeface="+mj-lt"/>
              </a:rPr>
              <a:t>/2021_2027/</a:t>
            </a:r>
          </a:p>
        </p:txBody>
      </p:sp>
    </p:spTree>
    <p:extLst>
      <p:ext uri="{BB962C8B-B14F-4D97-AF65-F5344CB8AC3E}">
        <p14:creationId xmlns:p14="http://schemas.microsoft.com/office/powerpoint/2010/main" val="28231180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107504" y="2060848"/>
            <a:ext cx="4608512" cy="3600400"/>
          </a:xfrm>
        </p:spPr>
        <p:txBody>
          <a:bodyPr anchor="t"/>
          <a:lstStyle>
            <a:lvl1pPr marL="0" indent="0">
              <a:defRPr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sz="4800" dirty="0">
                <a:solidFill>
                  <a:schemeClr val="tx2"/>
                </a:solidFill>
              </a:rPr>
              <a:t>Dziękuję </a:t>
            </a:r>
            <a:br>
              <a:rPr lang="pl-PL" sz="4800" dirty="0">
                <a:solidFill>
                  <a:schemeClr val="tx2"/>
                </a:solidFill>
              </a:rPr>
            </a:br>
            <a:r>
              <a:rPr lang="pl-PL" sz="4800" dirty="0">
                <a:solidFill>
                  <a:schemeClr val="tx2"/>
                </a:solidFill>
              </a:rPr>
              <a:t>za uwagę</a:t>
            </a:r>
            <a:br>
              <a:rPr dirty="0"/>
            </a:br>
            <a:br>
              <a:rPr lang="en-GB" dirty="0"/>
            </a:br>
            <a:r>
              <a:rPr lang="en-GB" sz="2400" dirty="0">
                <a:solidFill>
                  <a:schemeClr val="tx2"/>
                </a:solidFill>
              </a:rPr>
              <a:t>Facebook</a:t>
            </a:r>
            <a:r>
              <a:rPr lang="pl-PL" sz="2400" dirty="0">
                <a:solidFill>
                  <a:schemeClr val="tx2"/>
                </a:solidFill>
              </a:rPr>
              <a:t>: </a:t>
            </a:r>
            <a:r>
              <a:rPr lang="en-GB" sz="2400" dirty="0" err="1">
                <a:solidFill>
                  <a:schemeClr val="tx2"/>
                </a:solidFill>
              </a:rPr>
              <a:t>EURegioPoland</a:t>
            </a:r>
            <a:br>
              <a:rPr sz="2400" dirty="0">
                <a:solidFill>
                  <a:schemeClr val="tx2"/>
                </a:solidFill>
              </a:rPr>
            </a:br>
            <a:r>
              <a:rPr lang="en-GB" sz="2400" dirty="0">
                <a:solidFill>
                  <a:schemeClr val="tx2"/>
                </a:solidFill>
              </a:rPr>
              <a:t>Twitter</a:t>
            </a:r>
            <a:r>
              <a:rPr lang="pl-PL" sz="2400" dirty="0">
                <a:solidFill>
                  <a:schemeClr val="tx2"/>
                </a:solidFill>
              </a:rPr>
              <a:t>:</a:t>
            </a:r>
            <a:r>
              <a:rPr lang="en-GB" sz="2400" dirty="0">
                <a:solidFill>
                  <a:schemeClr val="tx2"/>
                </a:solidFill>
              </a:rPr>
              <a:t> @</a:t>
            </a:r>
            <a:r>
              <a:rPr lang="en-GB" sz="2400" dirty="0" err="1">
                <a:solidFill>
                  <a:schemeClr val="tx2"/>
                </a:solidFill>
              </a:rPr>
              <a:t>RegioPoland</a:t>
            </a:r>
            <a:endParaRPr lang="pl-PL" sz="2400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589240"/>
            <a:ext cx="2411760" cy="86409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5" name="TextBox 4"/>
          <p:cNvSpPr txBox="1"/>
          <p:nvPr/>
        </p:nvSpPr>
        <p:spPr>
          <a:xfrm>
            <a:off x="107504" y="5589240"/>
            <a:ext cx="272606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r>
              <a:rPr lang="pl-PL" sz="1800" b="0" dirty="0">
                <a:solidFill>
                  <a:schemeClr val="bg1"/>
                </a:solidFill>
                <a:latin typeface="Arial" panose="020B0604020202020204" pitchFamily="34" charset="0"/>
              </a:rPr>
              <a:t>#</a:t>
            </a:r>
            <a:r>
              <a:rPr lang="pl-PL" sz="1800" b="0" dirty="0" err="1">
                <a:solidFill>
                  <a:schemeClr val="bg1"/>
                </a:solidFill>
                <a:latin typeface="Arial" panose="020B0604020202020204" pitchFamily="34" charset="0"/>
              </a:rPr>
              <a:t>PolitykaSpójności</a:t>
            </a:r>
            <a:r>
              <a:rPr lang="pl-PL" sz="1800" b="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GB" sz="18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pl-PL" sz="18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GB" sz="1800" b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unduszeUE</a:t>
            </a:r>
            <a:endParaRPr lang="pl-PL" sz="1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800" b="0" dirty="0">
                <a:solidFill>
                  <a:schemeClr val="bg1"/>
                </a:solidFill>
                <a:latin typeface="Arial" panose="020B0604020202020204" pitchFamily="34" charset="0"/>
              </a:rPr>
              <a:t>#</a:t>
            </a:r>
            <a:r>
              <a:rPr lang="pl-PL" sz="1800" b="0" dirty="0" err="1">
                <a:solidFill>
                  <a:schemeClr val="bg1"/>
                </a:solidFill>
                <a:latin typeface="Arial" panose="020B0604020202020204" pitchFamily="34" charset="0"/>
              </a:rPr>
              <a:t>EUinmyRegion</a:t>
            </a:r>
            <a:endParaRPr lang="en-GB" sz="1800" b="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pl-PL" sz="2000" b="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852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025594"/>
            <a:ext cx="7452320" cy="646331"/>
          </a:xfrm>
          <a:prstGeom prst="rect">
            <a:avLst/>
          </a:prstGeom>
          <a:solidFill>
            <a:schemeClr val="tx1"/>
          </a:solidFill>
        </p:spPr>
        <p:txBody>
          <a:bodyPr wrap="square" lIns="0" rtlCol="0" anchor="ctr" anchorCtr="0">
            <a:spAutoFit/>
          </a:bodyPr>
          <a:lstStyle/>
          <a:p>
            <a:pPr lvl="1"/>
            <a:r>
              <a:rPr lang="pl-PL" sz="3600" dirty="0">
                <a:solidFill>
                  <a:schemeClr val="bg1"/>
                </a:solidFill>
                <a:latin typeface="+mj-lt"/>
              </a:rPr>
              <a:t>Budżet i zasady przydziału</a:t>
            </a:r>
          </a:p>
        </p:txBody>
      </p:sp>
    </p:spTree>
    <p:extLst>
      <p:ext uri="{BB962C8B-B14F-4D97-AF65-F5344CB8AC3E}">
        <p14:creationId xmlns:p14="http://schemas.microsoft.com/office/powerpoint/2010/main" val="652403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74675" y="34925"/>
            <a:ext cx="8569325" cy="441325"/>
          </a:xfrm>
          <a:prstGeom prst="rect">
            <a:avLst/>
          </a:prstGeom>
        </p:spPr>
        <p:txBody>
          <a:bodyPr/>
          <a:lstStyle/>
          <a:p>
            <a:pPr marL="0" indent="0" algn="ctr"/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</a:rPr>
              <a:t>Alokacje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</a:rPr>
              <a:t> według państw członkowskich</a:t>
            </a:r>
            <a:endParaRPr lang="pl-P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323975"/>
            <a:ext cx="7921625" cy="4768850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GB" sz="2000" i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en-GB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GB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719" y="778137"/>
            <a:ext cx="7148697" cy="6079863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593404" y="2780928"/>
            <a:ext cx="772183" cy="288032"/>
          </a:xfrm>
          <a:prstGeom prst="rightArrow">
            <a:avLst/>
          </a:prstGeom>
          <a:solidFill>
            <a:srgbClr val="33996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pl-PL" sz="1200" b="0" dirty="0"/>
              <a:t>Polska</a:t>
            </a:r>
            <a:endParaRPr lang="en-GB" sz="1200" b="0" dirty="0"/>
          </a:p>
        </p:txBody>
      </p:sp>
    </p:spTree>
    <p:extLst>
      <p:ext uri="{BB962C8B-B14F-4D97-AF65-F5344CB8AC3E}">
        <p14:creationId xmlns:p14="http://schemas.microsoft.com/office/powerpoint/2010/main" val="794995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97"/>
          <a:stretch/>
        </p:blipFill>
        <p:spPr bwMode="auto">
          <a:xfrm>
            <a:off x="179512" y="620688"/>
            <a:ext cx="4933215" cy="609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161232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solidFill>
                  <a:schemeClr val="tx1"/>
                </a:solidFill>
              </a:rPr>
              <a:t>Nowa regionalna mapa kwalifikowalności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591350"/>
              </p:ext>
            </p:extLst>
          </p:nvPr>
        </p:nvGraphicFramePr>
        <p:xfrm>
          <a:off x="5292080" y="1675976"/>
          <a:ext cx="3672408" cy="199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54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6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fr-BE" sz="1800" dirty="0">
                          <a:solidFill>
                            <a:schemeClr val="bg2"/>
                          </a:solidFill>
                        </a:rPr>
                        <a:t>Limit</a:t>
                      </a:r>
                      <a:r>
                        <a:rPr lang="pl-PL" sz="1800" dirty="0">
                          <a:solidFill>
                            <a:schemeClr val="bg2"/>
                          </a:solidFill>
                        </a:rPr>
                        <a:t> wkładu UE</a:t>
                      </a:r>
                    </a:p>
                  </a:txBody>
                  <a:tcPr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sz="20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sz="1800" dirty="0">
                          <a:solidFill>
                            <a:schemeClr val="bg2"/>
                          </a:solidFill>
                        </a:rPr>
                        <a:t>70%</a:t>
                      </a:r>
                      <a:endParaRPr lang="pl-PL" sz="18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dirty="0">
                          <a:solidFill>
                            <a:schemeClr val="bg2"/>
                          </a:solidFill>
                        </a:rPr>
                        <a:t>Regiony</a:t>
                      </a:r>
                      <a:r>
                        <a:rPr sz="1400" dirty="0"/>
                        <a:t> </a:t>
                      </a:r>
                      <a:r>
                        <a:rPr lang="fr-BE" sz="1400" baseline="0" dirty="0">
                          <a:solidFill>
                            <a:schemeClr val="bg2"/>
                          </a:solidFill>
                        </a:rPr>
                        <a:t>słabiej</a:t>
                      </a:r>
                      <a:r>
                        <a:rPr sz="1400" dirty="0"/>
                        <a:t> </a:t>
                      </a:r>
                      <a:r>
                        <a:rPr lang="fr-BE" sz="1400" baseline="0" dirty="0">
                          <a:solidFill>
                            <a:schemeClr val="bg2"/>
                          </a:solidFill>
                        </a:rPr>
                        <a:t>rozwinięte</a:t>
                      </a:r>
                      <a:endParaRPr lang="pl-PL" sz="1400" baseline="0" dirty="0">
                        <a:solidFill>
                          <a:schemeClr val="bg2"/>
                        </a:solidFill>
                      </a:endParaRPr>
                    </a:p>
                    <a:p>
                      <a:r>
                        <a:rPr lang="fr-BE" sz="1400" baseline="0" dirty="0" err="1">
                          <a:solidFill>
                            <a:schemeClr val="bg2"/>
                          </a:solidFill>
                        </a:rPr>
                        <a:t>Fundusz</a:t>
                      </a:r>
                      <a:r>
                        <a:rPr sz="1400" dirty="0"/>
                        <a:t> </a:t>
                      </a:r>
                      <a:r>
                        <a:rPr lang="fr-BE" sz="1400" baseline="0" dirty="0">
                          <a:solidFill>
                            <a:schemeClr val="bg2"/>
                          </a:solidFill>
                        </a:rPr>
                        <a:t>Spójności</a:t>
                      </a:r>
                      <a:endParaRPr lang="pl-PL" sz="1400" baseline="0" dirty="0">
                        <a:solidFill>
                          <a:schemeClr val="bg2"/>
                        </a:solidFill>
                      </a:endParaRPr>
                    </a:p>
                    <a:p>
                      <a:r>
                        <a:rPr lang="fr-BE" sz="1400" baseline="0" dirty="0">
                          <a:solidFill>
                            <a:schemeClr val="bg2"/>
                          </a:solidFill>
                        </a:rPr>
                        <a:t>Interreg</a:t>
                      </a:r>
                      <a:endParaRPr lang="pl-PL" sz="14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sz="1800" dirty="0">
                          <a:solidFill>
                            <a:schemeClr val="bg2"/>
                          </a:solidFill>
                        </a:rPr>
                        <a:t>55%</a:t>
                      </a:r>
                      <a:endParaRPr lang="pl-PL" sz="18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dirty="0">
                          <a:solidFill>
                            <a:schemeClr val="bg2"/>
                          </a:solidFill>
                        </a:rPr>
                        <a:t>Regiony w okresie przejściowym</a:t>
                      </a:r>
                      <a:endParaRPr lang="pl-PL" sz="14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sz="1800" dirty="0">
                          <a:solidFill>
                            <a:schemeClr val="bg2"/>
                          </a:solidFill>
                        </a:rPr>
                        <a:t>40%</a:t>
                      </a:r>
                      <a:endParaRPr lang="pl-PL" sz="18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dirty="0">
                          <a:solidFill>
                            <a:schemeClr val="bg2"/>
                          </a:solidFill>
                        </a:rPr>
                        <a:t>Regiony lepiej</a:t>
                      </a:r>
                      <a:r>
                        <a:rPr sz="1400" dirty="0"/>
                        <a:t> </a:t>
                      </a:r>
                      <a:r>
                        <a:rPr lang="fr-BE" sz="1400" baseline="0" dirty="0">
                          <a:solidFill>
                            <a:schemeClr val="bg2"/>
                          </a:solidFill>
                        </a:rPr>
                        <a:t>rozwinięte</a:t>
                      </a:r>
                      <a:endParaRPr lang="pl-PL" sz="14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2993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025594"/>
            <a:ext cx="6876256" cy="646331"/>
          </a:xfrm>
          <a:prstGeom prst="rect">
            <a:avLst/>
          </a:prstGeom>
          <a:solidFill>
            <a:schemeClr val="tx1"/>
          </a:solidFill>
        </p:spPr>
        <p:txBody>
          <a:bodyPr wrap="square" lIns="0" rtlCol="0" anchor="ctr" anchorCtr="0">
            <a:spAutoFit/>
          </a:bodyPr>
          <a:lstStyle/>
          <a:p>
            <a:pPr lvl="1"/>
            <a:r>
              <a:rPr lang="pl-PL" sz="3600" dirty="0">
                <a:solidFill>
                  <a:schemeClr val="bg1"/>
                </a:solidFill>
                <a:latin typeface="+mj-lt"/>
              </a:rPr>
              <a:t>Usprawnienie polityki</a:t>
            </a:r>
          </a:p>
        </p:txBody>
      </p:sp>
    </p:spTree>
    <p:extLst>
      <p:ext uri="{BB962C8B-B14F-4D97-AF65-F5344CB8AC3E}">
        <p14:creationId xmlns:p14="http://schemas.microsoft.com/office/powerpoint/2010/main" val="1407222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9552" y="548679"/>
            <a:ext cx="8147248" cy="72008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pl-PL" dirty="0">
                <a:solidFill>
                  <a:srgbClr val="20AA63"/>
                </a:solidFill>
                <a:latin typeface="Arial" panose="020B0604020202020204" pitchFamily="34" charset="0"/>
              </a:rPr>
              <a:t>7 funduszy, 1 rozporządzenie</a:t>
            </a:r>
            <a:endParaRPr lang="pl-PL" dirty="0">
              <a:solidFill>
                <a:srgbClr val="20AA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1560" y="1324074"/>
            <a:ext cx="7920880" cy="4769222"/>
          </a:xfrm>
          <a:prstGeom prst="rect">
            <a:avLst/>
          </a:prstGeom>
        </p:spPr>
        <p:txBody>
          <a:bodyPr/>
          <a:lstStyle/>
          <a:p>
            <a:pPr marL="0" indent="0">
              <a:spcAft>
                <a:spcPts val="1200"/>
              </a:spcAft>
              <a:buClr>
                <a:schemeClr val="tx1"/>
              </a:buClr>
              <a:buNone/>
            </a:pPr>
            <a:endParaRPr lang="en-GB" sz="1600" i="0" dirty="0">
              <a:solidFill>
                <a:srgbClr val="20AA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GB" sz="2000" i="0" dirty="0">
              <a:solidFill>
                <a:srgbClr val="20AA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en-GB" b="1" i="0" dirty="0">
              <a:solidFill>
                <a:srgbClr val="20AA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en-GB" b="1" i="0" dirty="0">
              <a:solidFill>
                <a:srgbClr val="20AA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A8E6F66-6EF7-4BB9-A048-2AF25FD7F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557" y="1628800"/>
            <a:ext cx="4962449" cy="4367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26002" y="1988840"/>
            <a:ext cx="4060798" cy="6140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sz="2000" b="0" kern="0" dirty="0">
                <a:solidFill>
                  <a:schemeClr val="bg2"/>
                </a:solidFill>
                <a:latin typeface="Arial" panose="020B0604020202020204" pitchFamily="34" charset="0"/>
              </a:rPr>
              <a:t>1 zbiór przepisów w formie rozporządzenia w sprawie wspólnych przepisów (RWP).</a:t>
            </a:r>
          </a:p>
          <a:p>
            <a:pPr marL="342900" indent="-342900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sz="2000" b="0" kern="0" dirty="0">
                <a:solidFill>
                  <a:schemeClr val="bg2"/>
                </a:solidFill>
                <a:latin typeface="Arial" panose="020B0604020202020204" pitchFamily="34" charset="0"/>
              </a:rPr>
              <a:t>1 rozporządzenie dla EFRR i FS</a:t>
            </a:r>
          </a:p>
          <a:p>
            <a:pPr marL="342900" indent="-342900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sz="2000" b="0" kern="0" dirty="0">
                <a:solidFill>
                  <a:schemeClr val="bg2"/>
                </a:solidFill>
                <a:latin typeface="Arial" panose="020B0604020202020204" pitchFamily="34" charset="0"/>
              </a:rPr>
              <a:t>EFS+ w oddzielnym rozporządzeniu </a:t>
            </a:r>
          </a:p>
          <a:p>
            <a:pPr marL="342900" indent="-342900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sz="1800" b="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AMIF</a:t>
            </a:r>
            <a:r>
              <a:rPr lang="en-GB" sz="1800" b="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 (</a:t>
            </a:r>
            <a:r>
              <a:rPr lang="en-GB" sz="1800" b="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Fundusz</a:t>
            </a:r>
            <a:r>
              <a:rPr lang="en-GB" sz="1800" b="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GB" sz="1800" b="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Azylowy</a:t>
            </a:r>
            <a:r>
              <a:rPr lang="en-GB" sz="1800" b="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, </a:t>
            </a:r>
            <a:r>
              <a:rPr lang="en-GB" sz="1800" b="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Migracyjny</a:t>
            </a:r>
            <a:r>
              <a:rPr lang="en-GB" sz="1800" b="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GB" sz="1800" b="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i</a:t>
            </a:r>
            <a:r>
              <a:rPr lang="en-GB" sz="1800" b="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GB" sz="1800" b="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bezpieczeństwa</a:t>
            </a:r>
            <a:r>
              <a:rPr lang="en-GB" sz="1800" b="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)</a:t>
            </a:r>
            <a:r>
              <a:rPr lang="pl-PL" sz="1800" b="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, </a:t>
            </a:r>
          </a:p>
          <a:p>
            <a:pPr marL="342900" indent="-342900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sz="1800" b="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ISF</a:t>
            </a:r>
            <a:r>
              <a:rPr lang="en-GB" sz="1800" b="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 (</a:t>
            </a:r>
            <a:r>
              <a:rPr lang="en-GB" sz="1800" b="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fundusz</a:t>
            </a:r>
            <a:r>
              <a:rPr lang="en-GB" sz="1800" b="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GB" sz="1800" b="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bezpieczeństwa</a:t>
            </a:r>
            <a:r>
              <a:rPr lang="en-GB" sz="1800" b="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)</a:t>
            </a:r>
            <a:r>
              <a:rPr lang="pl-PL" sz="1800" b="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 </a:t>
            </a:r>
          </a:p>
          <a:p>
            <a:pPr marL="342900" indent="-342900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sz="1800" b="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BMVI</a:t>
            </a:r>
            <a:r>
              <a:rPr lang="en-GB" sz="1800" b="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 (</a:t>
            </a:r>
            <a:r>
              <a:rPr lang="en-GB" sz="1800" b="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zarządzanie</a:t>
            </a:r>
            <a:r>
              <a:rPr lang="en-GB" sz="1800" b="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GB" sz="1800" b="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granicami</a:t>
            </a:r>
            <a:r>
              <a:rPr lang="en-GB" sz="1800" b="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GB" sz="1800" b="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i</a:t>
            </a:r>
            <a:r>
              <a:rPr lang="en-GB" sz="1800" b="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 instrument </a:t>
            </a:r>
            <a:r>
              <a:rPr lang="en-GB" sz="1800" b="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wizowy</a:t>
            </a:r>
            <a:r>
              <a:rPr lang="en-GB" sz="1800" b="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)</a:t>
            </a:r>
            <a:endParaRPr lang="pl-PL" sz="1800" b="0" dirty="0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pl-PL" sz="2000" b="0" kern="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pl-PL" sz="2400" b="0" kern="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pl-PL" sz="2400" b="0" kern="0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786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9512" y="548679"/>
            <a:ext cx="8784976" cy="72008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Zakres funduszy</a:t>
            </a: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236447"/>
            <a:ext cx="8892480" cy="5112568"/>
          </a:xfrm>
          <a:prstGeom prst="rect">
            <a:avLst/>
          </a:prstGeom>
        </p:spPr>
        <p:txBody>
          <a:bodyPr/>
          <a:lstStyle/>
          <a:p>
            <a:pPr marL="457200" lvl="1" indent="0">
              <a:spcAft>
                <a:spcPts val="300"/>
              </a:spcAft>
              <a:buClr>
                <a:schemeClr val="tx1"/>
              </a:buClr>
              <a:buNone/>
            </a:pPr>
            <a:r>
              <a:rPr lang="pl-PL" sz="24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Europejski Fundusz Rozwoju Regionalnego (EFRR)</a:t>
            </a:r>
            <a:r>
              <a:rPr lang="fr-BE" sz="24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 </a:t>
            </a:r>
            <a:endParaRPr lang="en-GB" sz="240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lvl="1"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b="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inwestycje</a:t>
            </a:r>
            <a:r>
              <a:rPr lang="en-GB" b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 </a:t>
            </a:r>
            <a:r>
              <a:rPr lang="en-GB" b="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infrastrukturę</a:t>
            </a:r>
            <a:r>
              <a:rPr lang="pl-PL" b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GB" b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b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inwestycje w dostęp do usług</a:t>
            </a:r>
            <a:r>
              <a:rPr lang="en-GB" b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1"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b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wydajne inwestycje w MŚP</a:t>
            </a:r>
            <a:r>
              <a:rPr lang="en-GB" b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1"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b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sprzęt, oprogramowanie i wartości niematerialne</a:t>
            </a:r>
            <a:r>
              <a:rPr lang="en-GB" b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1"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b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informacja, komunikacja, badania, tworzenie sieci, współpraca, wymiana doświadczeń i działań z udziałem klastrów i PT</a:t>
            </a:r>
            <a:endParaRPr lang="en-GB" b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spcAft>
                <a:spcPts val="300"/>
              </a:spcAft>
              <a:buClr>
                <a:schemeClr val="tx1"/>
              </a:buClr>
              <a:buNone/>
            </a:pPr>
            <a:r>
              <a:rPr lang="pl-PL" sz="24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Fundusz Spójności</a:t>
            </a:r>
            <a:r>
              <a:rPr lang="fr-BE" sz="24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</a:t>
            </a:r>
          </a:p>
          <a:p>
            <a:pPr lvl="1"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b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inwestycje w środowisko, zrównoważony rozwój i energię z korzyściami dla środowiska</a:t>
            </a:r>
            <a:r>
              <a:rPr lang="en-US" b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GB" b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l-PL" b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Inwestycje w sieć</a:t>
            </a:r>
            <a:r>
              <a:rPr lang="en-US" b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TEN-T</a:t>
            </a:r>
            <a:r>
              <a:rPr lang="en-US" b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b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b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endParaRPr lang="en-GB" b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49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806116"/>
            <a:ext cx="8280920" cy="5165209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39552" y="332657"/>
            <a:ext cx="8147248" cy="576064"/>
          </a:xfrm>
          <a:prstGeom prst="rect">
            <a:avLst/>
          </a:prstGeom>
        </p:spPr>
        <p:txBody>
          <a:bodyPr/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/>
            <a:r>
              <a:rPr lang="pl-PL" kern="0" dirty="0">
                <a:latin typeface="Arial" panose="020B0604020202020204" pitchFamily="34" charset="0"/>
              </a:rPr>
              <a:t>Cele polityki</a:t>
            </a:r>
          </a:p>
          <a:p>
            <a:pPr algn="ctr"/>
            <a:endParaRPr lang="pl-PL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12776" y="2708920"/>
            <a:ext cx="7200800" cy="936104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</p:spTree>
    <p:extLst>
      <p:ext uri="{BB962C8B-B14F-4D97-AF65-F5344CB8AC3E}">
        <p14:creationId xmlns:p14="http://schemas.microsoft.com/office/powerpoint/2010/main" val="120358662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MFF Sector Colour 8">
      <a:dk1>
        <a:srgbClr val="20AA63"/>
      </a:dk1>
      <a:lt1>
        <a:srgbClr val="FFFFFF"/>
      </a:lt1>
      <a:dk2>
        <a:srgbClr val="0E4194"/>
      </a:dk2>
      <a:lt2>
        <a:srgbClr val="333333"/>
      </a:lt2>
      <a:accent1>
        <a:srgbClr val="FAEDD7"/>
      </a:accent1>
      <a:accent2>
        <a:srgbClr val="FFD15E"/>
      </a:accent2>
      <a:accent3>
        <a:srgbClr val="E6BF8A"/>
      </a:accent3>
      <a:accent4>
        <a:srgbClr val="EB5D64"/>
      </a:accent4>
      <a:accent5>
        <a:srgbClr val="036830"/>
      </a:accent5>
      <a:accent6>
        <a:srgbClr val="6BBE9B"/>
      </a:accent6>
      <a:hlink>
        <a:srgbClr val="0E4194"/>
      </a:hlink>
      <a:folHlink>
        <a:srgbClr val="03683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C354CB5EDE794C9324293E1173A3CF" ma:contentTypeVersion="141" ma:contentTypeDescription="Create a new document." ma:contentTypeScope="" ma:versionID="a15de1cabd25588afa3a2b2c41c08db8">
  <xsd:schema xmlns:xsd="http://www.w3.org/2001/XMLSchema" xmlns:xs="http://www.w3.org/2001/XMLSchema" xmlns:p="http://schemas.microsoft.com/office/2006/metadata/properties" xmlns:ns2="1f4c4646-dfed-4cb7-8580-35df3e6e31a1" xmlns:ns4="80b9c209-051e-43bc-9d37-5c3522fe7b16" targetNamespace="http://schemas.microsoft.com/office/2006/metadata/properties" ma:root="true" ma:fieldsID="dbadf1562f74475723d2dd7875e98a8a" ns2:_="" ns4:_="">
    <xsd:import namespace="1f4c4646-dfed-4cb7-8580-35df3e6e31a1"/>
    <xsd:import namespace="80b9c209-051e-43bc-9d37-5c3522fe7b16"/>
    <xsd:element name="properties">
      <xsd:complexType>
        <xsd:sequence>
          <xsd:element name="documentManagement">
            <xsd:complexType>
              <xsd:all>
                <xsd:element ref="ns2:Publication_x0020_Date" minOccurs="0"/>
                <xsd:element ref="ns2:ExpiryDate" minOccurs="0"/>
                <xsd:element ref="ns2:CCI" minOccurs="0"/>
                <xsd:element ref="ns2:ShelvesContributor" minOccurs="0"/>
                <xsd:element ref="ns2:ProgramTitle" minOccurs="0"/>
                <xsd:element ref="ns2:a807448634c14dca976efbe3f1b580d6" minOccurs="0"/>
                <xsd:element ref="ns2:h43814e8e20344c388316dc3cbd506fb" minOccurs="0"/>
                <xsd:element ref="ns2:d524547a6694427baf73f1b99123c032" minOccurs="0"/>
                <xsd:element ref="ns2:pc6c92a2756f4efbbcb3a626b7bb9022" minOccurs="0"/>
                <xsd:element ref="ns2:c4d57365bed84fe49c42a6ad1d89e36d" minOccurs="0"/>
                <xsd:element ref="ns2:f8228e3923354c9d8ecf5d7b721c559e" minOccurs="0"/>
                <xsd:element ref="ns2:p92b5a59eeda4460a0224d46e81aa6ec" minOccurs="0"/>
                <xsd:element ref="ns2:p5001314e5f3451ba4e3a9f5105e4246" minOccurs="0"/>
                <xsd:element ref="ns2:he4a530e9a6b45fa9b5fc65d4832fe8f" minOccurs="0"/>
                <xsd:element ref="ns2:cdfe21f0613a4ce59ef81821ac6b1870" minOccurs="0"/>
                <xsd:element ref="ns2:b460a46e943948ec8caf519293f6cf67" minOccurs="0"/>
                <xsd:element ref="ns2:f47090999c974c6eb0149e2f97b7aaf4" minOccurs="0"/>
                <xsd:element ref="ns2:f7b438bee4a24eb5b4753c3dddd3e7a1" minOccurs="0"/>
                <xsd:element ref="ns2:TaxCatchAll" minOccurs="0"/>
                <xsd:element ref="ns2:paf5a4680923479e851417db4b8c57e8" minOccurs="0"/>
                <xsd:element ref="ns2:bdd96292a99e4a0d86a955dadf94a785" minOccurs="0"/>
                <xsd:element ref="ns2:o90b71095866447cb12d670741f06bdb" minOccurs="0"/>
                <xsd:element ref="ns2:f24990390d5d4a4dadc904ae6d9239a9" minOccurs="0"/>
                <xsd:element ref="ns2:Pillar" minOccurs="0"/>
                <xsd:element ref="ns2:Pillar_x0020_lvl_x0020_1" minOccurs="0"/>
                <xsd:element ref="ns2:Pillar_x0020_lvl_x0020_2" minOccurs="0"/>
                <xsd:element ref="ns2:GeographicPillar" minOccurs="0"/>
                <xsd:element ref="ns2:Cross-border" minOccurs="0"/>
                <xsd:element ref="ns2:ETC" minOccurs="0"/>
                <xsd:element ref="ns2:Interregional" minOccurs="0"/>
                <xsd:element ref="ns2:Transnational" minOccurs="0"/>
                <xsd:element ref="ns2:ETC_Main" minOccurs="0"/>
                <xsd:element ref="ns4:TypeOfTerritoriesIsEpm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4c4646-dfed-4cb7-8580-35df3e6e31a1" elementFormDefault="qualified">
    <xsd:import namespace="http://schemas.microsoft.com/office/2006/documentManagement/types"/>
    <xsd:import namespace="http://schemas.microsoft.com/office/infopath/2007/PartnerControls"/>
    <xsd:element name="Publication_x0020_Date" ma:index="15" nillable="true" ma:displayName="Publication Date" ma:format="DateOnly" ma:internalName="Publication_x0020_Date">
      <xsd:simpleType>
        <xsd:restriction base="dms:DateTime"/>
      </xsd:simpleType>
    </xsd:element>
    <xsd:element name="ExpiryDate" ma:index="17" nillable="true" ma:displayName="Expiry Date" ma:description="The date and time the document is no longer valid." ma:format="DateTime" ma:internalName="Expiry_x0020_Date">
      <xsd:simpleType>
        <xsd:restriction base="dms:DateTime"/>
      </xsd:simpleType>
    </xsd:element>
    <xsd:element name="CCI" ma:index="18" nillable="true" ma:displayName="CCI" ma:description="Common Identification codes (CCI) is a unique 14 character code assigned to a document, like an Operational Programme or a Project" ma:internalName="CCI" ma:readOnly="false">
      <xsd:simpleType>
        <xsd:restriction base="dms:Text">
          <xsd:maxLength value="255"/>
        </xsd:restriction>
      </xsd:simpleType>
    </xsd:element>
    <xsd:element name="ShelvesContributor" ma:index="21" nillable="true" ma:displayName="SHELVES Contributor" ma:description="Posting/uploading/preparing a document/article/object on behalf of a certain individual." ma:list="UserInfo" ma:SearchPeopleOnly="false" ma:SharePointGroup="0" ma:internalName="SHELVES_x0020_Contributo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rogramTitle" ma:index="24" nillable="true" ma:displayName="ProgramTitle" ma:description="The title of the programme." ma:hidden="true" ma:internalName="ProgramTitle" ma:readOnly="false">
      <xsd:simpleType>
        <xsd:restriction base="dms:Text">
          <xsd:maxLength value="255"/>
        </xsd:restriction>
      </xsd:simpleType>
    </xsd:element>
    <xsd:element name="a807448634c14dca976efbe3f1b580d6" ma:index="26" nillable="true" ma:taxonomy="true" ma:internalName="a807448634c14dca976efbe3f1b580d6" ma:taxonomyFieldName="ProgrammeType" ma:displayName="Type of management (Programme / Commission)" ma:default="" ma:fieldId="{a8074486-34c1-4dca-976e-fbe3f1b580d6}" ma:taxonomyMulti="true" ma:sspId="c1588629-5f01-4420-b1c1-1ab4af18d9bf" ma:termSetId="60944a91-52e2-4b7b-a08f-adb85233ba0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43814e8e20344c388316dc3cbd506fb" ma:index="28" nillable="true" ma:taxonomy="true" ma:internalName="h43814e8e20344c388316dc3cbd506fb" ma:taxonomyFieldName="RegionTypeOfRegion" ma:displayName="Country and Region" ma:default="6;#N/A|af6cff05-0213-4084-92aa-4f661bfa34c5" ma:fieldId="{143814e8-e203-44c3-8831-6dc3cbd506fb}" ma:taxonomyMulti="true" ma:sspId="c1588629-5f01-4420-b1c1-1ab4af18d9bf" ma:termSetId="4ac478e6-3689-4ac2-9abe-e0584d21f62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524547a6694427baf73f1b99123c032" ma:index="30" ma:taxonomy="true" ma:internalName="d524547a6694427baf73f1b99123c032" ma:taxonomyFieldName="Document_x0020_Type" ma:displayName="Document Types" ma:default="" ma:fieldId="{d524547a-6694-427b-af73-f1b99123c032}" ma:sspId="c1588629-5f01-4420-b1c1-1ab4af18d9bf" ma:termSetId="61c1a6ef-0093-46ed-a0c6-bb32e29acf6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c6c92a2756f4efbbcb3a626b7bb9022" ma:index="33" nillable="true" ma:taxonomy="true" ma:internalName="pc6c92a2756f4efbbcb3a626b7bb9022" ma:taxonomyFieldName="InvestmentPriorities" ma:displayName="Thematic Objectives and Investment Priorities" ma:default="" ma:fieldId="{9c6c92a2-756f-4efb-bcb3-a626b7bb9022}" ma:taxonomyMulti="true" ma:sspId="c1588629-5f01-4420-b1c1-1ab4af18d9bf" ma:termSetId="f294d9b6-d7b0-4dbb-b142-3fef374df34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4d57365bed84fe49c42a6ad1d89e36d" ma:index="34" nillable="true" ma:taxonomy="true" ma:internalName="c4d57365bed84fe49c42a6ad1d89e36d" ma:taxonomyFieldName="Funds" ma:displayName="Funds" ma:default="" ma:fieldId="{c4d57365-bed8-4fe4-9c42-a6ad1d89e36d}" ma:taxonomyMulti="true" ma:sspId="c1588629-5f01-4420-b1c1-1ab4af18d9bf" ma:termSetId="6730cdf1-b69d-4ad5-8f24-2e7936b029d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8228e3923354c9d8ecf5d7b721c559e" ma:index="35" ma:taxonomy="true" ma:internalName="f8228e3923354c9d8ecf5d7b721c559e" ma:taxonomyFieldName="RegulatoryFramework" ma:displayName="Main pillar areas" ma:readOnly="false" ma:default="" ma:fieldId="{f8228e39-2335-4c9d-8ecf-5d7b721c559e}" ma:taxonomyMulti="true" ma:sspId="c1588629-5f01-4420-b1c1-1ab4af18d9bf" ma:termSetId="1ec875cb-cfa9-48cc-b638-571293a398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92b5a59eeda4460a0224d46e81aa6ec" ma:index="36" nillable="true" ma:taxonomy="true" ma:internalName="p92b5a59eeda4460a0224d46e81aa6ec" ma:taxonomyFieldName="Document_x0020_Status" ma:displayName="SHELVES Status" ma:default="" ma:fieldId="{992b5a59-eeda-4460-a022-4d46e81aa6ec}" ma:sspId="c1588629-5f01-4420-b1c1-1ab4af18d9bf" ma:termSetId="d6472736-f779-4d76-b222-55936d44247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5001314e5f3451ba4e3a9f5105e4246" ma:index="37" nillable="true" ma:taxonomy="true" ma:internalName="p5001314e5f3451ba4e3a9f5105e4246" ma:taxonomyFieldName="Type_x0020_of_x0020_Territory" ma:displayName="Type of Territory" ma:indexed="true" ma:default="" ma:fieldId="{95001314-e5f3-451b-a4e3-a9f5105e4246}" ma:sspId="c1588629-5f01-4420-b1c1-1ab4af18d9bf" ma:termSetId="243adf55-9130-48bc-a448-d6260808e7d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e4a530e9a6b45fa9b5fc65d4832fe8f" ma:index="38" nillable="true" ma:taxonomy="true" ma:internalName="he4a530e9a6b45fa9b5fc65d4832fe8f" ma:taxonomyFieldName="ProgramPhase" ma:displayName="Programme Phase" ma:default="" ma:fieldId="{1e4a530e-9a6b-45fa-9b5f-c65d4832fe8f}" ma:sspId="c1588629-5f01-4420-b1c1-1ab4af18d9bf" ma:termSetId="d84468b4-0148-4fe3-af06-f2d11954d56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dfe21f0613a4ce59ef81821ac6b1870" ma:index="41" nillable="true" ma:taxonomy="true" ma:internalName="cdfe21f0613a4ce59ef81821ac6b1870" ma:taxonomyFieldName="ProgramPeriod" ma:displayName="Program Period" ma:default="" ma:fieldId="{cdfe21f0-613a-4ce5-9ef8-1821ac6b1870}" ma:taxonomyMulti="true" ma:sspId="c1588629-5f01-4420-b1c1-1ab4af18d9bf" ma:termSetId="231a28de-b862-47ce-83bf-a440eddb4a1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460a46e943948ec8caf519293f6cf67" ma:index="42" nillable="true" ma:taxonomy="true" ma:internalName="b460a46e943948ec8caf519293f6cf67" ma:taxonomyFieldName="Cross_x002d_cutting_x0020_objectives_x0020_and_x0020_principles" ma:displayName="Cross-cutting objectives and principles" ma:default="" ma:fieldId="{b460a46e-9439-48ec-8caf-519293f6cf67}" ma:sspId="c1588629-5f01-4420-b1c1-1ab4af18d9bf" ma:termSetId="b9e0ae9a-19cb-4dbd-b050-6462ceae846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47090999c974c6eb0149e2f97b7aaf4" ma:index="43" nillable="true" ma:taxonomy="true" ma:internalName="f47090999c974c6eb0149e2f97b7aaf4" ma:taxonomyFieldName="ShelvesLanguage" ma:displayName="SHELVES Language" ma:default="" ma:fieldId="{f4709099-9c97-4c6e-b014-9e2f97b7aaf4}" ma:sspId="c1588629-5f01-4420-b1c1-1ab4af18d9bf" ma:termSetId="b6c80037-8207-4f0e-a9bc-cff44bd80f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7b438bee4a24eb5b4753c3dddd3e7a1" ma:index="44" nillable="true" ma:taxonomy="true" ma:internalName="f7b438bee4a24eb5b4753c3dddd3e7a1" ma:taxonomyFieldName="Forms_x0020_of_x0020_Support" ma:displayName="Forms of Support" ma:default="" ma:fieldId="{f7b438be-e4a2-4eb5-b475-3c3dddd3e7a1}" ma:sspId="c1588629-5f01-4420-b1c1-1ab4af18d9bf" ma:termSetId="164e5e0c-df28-48dd-bcb0-de9e17717da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45" nillable="true" ma:displayName="Taxonomy Catch All Column" ma:hidden="true" ma:list="{34da0acf-9787-49b1-9d65-bdd823320e83}" ma:internalName="TaxCatchAll" ma:showField="CatchAllData" ma:web="1f4c4646-dfed-4cb7-8580-35df3e6e31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af5a4680923479e851417db4b8c57e8" ma:index="46" nillable="true" ma:taxonomy="true" ma:internalName="paf5a4680923479e851417db4b8c57e8" ma:taxonomyFieldName="Legislative_x0020_procedures" ma:displayName="Legislative procedures" ma:default="" ma:fieldId="{9af5a468-0923-479e-8514-17db4b8c57e8}" ma:sspId="c1588629-5f01-4420-b1c1-1ab4af18d9bf" ma:termSetId="2bd1360b-5a54-4f5a-8e17-70eb38bd732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dd96292a99e4a0d86a955dadf94a785" ma:index="47" ma:taxonomy="true" ma:internalName="bdd96292a99e4a0d86a955dadf94a785" ma:taxonomyFieldName="SecurityClassification" ma:displayName="Security Classification" ma:indexed="true" ma:default="65;#Limited DG|aae196bf-9f1c-4580-91e2-5c5829ecf2d6" ma:fieldId="{bdd96292-a99e-4a0d-86a9-55dadf94a785}" ma:sspId="c1588629-5f01-4420-b1c1-1ab4af18d9bf" ma:termSetId="cfbdebcd-4343-40c0-a30e-e6fe7a7f070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90b71095866447cb12d670741f06bdb" ma:index="48" nillable="true" ma:taxonomy="true" ma:internalName="o90b71095866447cb12d670741f06bdb" ma:taxonomyFieldName="Modes_x0020_of_x0020_Implementation" ma:displayName="Modes of Implementation" ma:default="" ma:fieldId="{890b7109-5866-447c-b12d-670741f06bdb}" ma:sspId="c1588629-5f01-4420-b1c1-1ab4af18d9bf" ma:termSetId="10a0b07f-ea81-483b-8dec-3437b9a833b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24990390d5d4a4dadc904ae6d9239a9" ma:index="49" nillable="true" ma:taxonomy="true" ma:internalName="f24990390d5d4a4dadc904ae6d9239a9" ma:taxonomyFieldName="REGIOManagement" ma:displayName="Regio Management" ma:default="" ma:fieldId="{f2499039-0d5d-4a4d-adc9-04ae6d9239a9}" ma:taxonomyMulti="true" ma:sspId="c1588629-5f01-4420-b1c1-1ab4af18d9bf" ma:termSetId="d921f1e0-3ac9-4d19-b66a-1433d0f2113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illar" ma:index="50" nillable="true" ma:displayName="Pillar" ma:hidden="true" ma:internalName="Pillar" ma:readOnly="false">
      <xsd:simpleType>
        <xsd:restriction base="dms:Text">
          <xsd:maxLength value="255"/>
        </xsd:restriction>
      </xsd:simpleType>
    </xsd:element>
    <xsd:element name="Pillar_x0020_lvl_x0020_1" ma:index="51" nillable="true" ma:displayName="Pillar lvl 1" ma:hidden="true" ma:internalName="Pillar_x0020_lvl_x0020_1" ma:readOnly="false">
      <xsd:simpleType>
        <xsd:restriction base="dms:Text">
          <xsd:maxLength value="255"/>
        </xsd:restriction>
      </xsd:simpleType>
    </xsd:element>
    <xsd:element name="Pillar_x0020_lvl_x0020_2" ma:index="52" nillable="true" ma:displayName="Pillar lvl 2" ma:hidden="true" ma:internalName="Pillar_x0020_lvl_x0020_2" ma:readOnly="false">
      <xsd:simpleType>
        <xsd:restriction base="dms:Text">
          <xsd:maxLength value="255"/>
        </xsd:restriction>
      </xsd:simpleType>
    </xsd:element>
    <xsd:element name="GeographicPillar" ma:index="53" nillable="true" ma:displayName="GeographicPillar" ma:hidden="true" ma:internalName="GeographicPillar" ma:readOnly="false">
      <xsd:simpleType>
        <xsd:restriction base="dms:Text">
          <xsd:maxLength value="255"/>
        </xsd:restriction>
      </xsd:simpleType>
    </xsd:element>
    <xsd:element name="Cross-border" ma:index="54" nillable="true" ma:displayName="Cross-border" ma:default="false" ma:hidden="true" ma:internalName="Cross_x002d_border" ma:readOnly="false">
      <xsd:simpleType>
        <xsd:restriction base="dms:Text">
          <xsd:maxLength value="255"/>
        </xsd:restriction>
      </xsd:simpleType>
    </xsd:element>
    <xsd:element name="ETC" ma:index="55" nillable="true" ma:displayName="ETC" ma:default="false" ma:hidden="true" ma:internalName="ETC" ma:readOnly="false">
      <xsd:simpleType>
        <xsd:restriction base="dms:Text">
          <xsd:maxLength value="255"/>
        </xsd:restriction>
      </xsd:simpleType>
    </xsd:element>
    <xsd:element name="Interregional" ma:index="56" nillable="true" ma:displayName="Interregional" ma:default="false" ma:hidden="true" ma:internalName="Interregional" ma:readOnly="false">
      <xsd:simpleType>
        <xsd:restriction base="dms:Text">
          <xsd:maxLength value="255"/>
        </xsd:restriction>
      </xsd:simpleType>
    </xsd:element>
    <xsd:element name="Transnational" ma:index="57" nillable="true" ma:displayName="Transnational" ma:default="false" ma:hidden="true" ma:internalName="Transnational" ma:readOnly="false">
      <xsd:simpleType>
        <xsd:restriction base="dms:Text">
          <xsd:maxLength value="255"/>
        </xsd:restriction>
      </xsd:simpleType>
    </xsd:element>
    <xsd:element name="ETC_Main" ma:index="58" nillable="true" ma:displayName="ETC_Main" ma:default="false" ma:hidden="true" ma:internalName="ETC_Main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b9c209-051e-43bc-9d37-5c3522fe7b16" elementFormDefault="qualified">
    <xsd:import namespace="http://schemas.microsoft.com/office/2006/documentManagement/types"/>
    <xsd:import namespace="http://schemas.microsoft.com/office/infopath/2007/PartnerControls"/>
    <xsd:element name="TypeOfTerritoriesIsEpmty" ma:index="59" nillable="true" ma:displayName="TypeOfTerritoriesIsEpmty" ma:hidden="true" ma:internalName="TypeOfTerritoriesIsEpmty" ma:readOnly="fals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9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 ma:index="20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TC xmlns="1f4c4646-dfed-4cb7-8580-35df3e6e31a1">false</ETC>
    <GeographicPillar xmlns="1f4c4646-dfed-4cb7-8580-35df3e6e31a1" xsi:nil="true"/>
    <bdd96292a99e4a0d86a955dadf94a785 xmlns="1f4c4646-dfed-4cb7-8580-35df3e6e31a1">
      <Terms xmlns="http://schemas.microsoft.com/office/infopath/2007/PartnerControls">
        <TermInfo xmlns="http://schemas.microsoft.com/office/infopath/2007/PartnerControls">
          <TermName xmlns="http://schemas.microsoft.com/office/infopath/2007/PartnerControls">Limited DG</TermName>
          <TermId xmlns="http://schemas.microsoft.com/office/infopath/2007/PartnerControls">aae196bf-9f1c-4580-91e2-5c5829ecf2d6</TermId>
        </TermInfo>
      </Terms>
    </bdd96292a99e4a0d86a955dadf94a785>
    <b460a46e943948ec8caf519293f6cf67 xmlns="1f4c4646-dfed-4cb7-8580-35df3e6e31a1">
      <Terms xmlns="http://schemas.microsoft.com/office/infopath/2007/PartnerControls"/>
    </b460a46e943948ec8caf519293f6cf67>
    <TypeOfTerritoriesIsEpmty xmlns="80b9c209-051e-43bc-9d37-5c3522fe7b16" xsi:nil="true"/>
    <ETC_Main xmlns="1f4c4646-dfed-4cb7-8580-35df3e6e31a1">false</ETC_Main>
    <f7b438bee4a24eb5b4753c3dddd3e7a1 xmlns="1f4c4646-dfed-4cb7-8580-35df3e6e31a1">
      <Terms xmlns="http://schemas.microsoft.com/office/infopath/2007/PartnerControls"/>
    </f7b438bee4a24eb5b4753c3dddd3e7a1>
    <Pillar xmlns="1f4c4646-dfed-4cb7-8580-35df3e6e31a1" xsi:nil="true"/>
    <ExpiryDate xmlns="1f4c4646-dfed-4cb7-8580-35df3e6e31a1" xsi:nil="true"/>
    <CCI xmlns="1f4c4646-dfed-4cb7-8580-35df3e6e31a1" xsi:nil="true"/>
    <TaxCatchAll xmlns="1f4c4646-dfed-4cb7-8580-35df3e6e31a1">
      <Value>95</Value>
      <Value>65</Value>
      <Value>99</Value>
    </TaxCatchAll>
    <h43814e8e20344c388316dc3cbd506fb xmlns="1f4c4646-dfed-4cb7-8580-35df3e6e31a1">
      <Terms xmlns="http://schemas.microsoft.com/office/infopath/2007/PartnerControls"/>
    </h43814e8e20344c388316dc3cbd506fb>
    <Pillar_x0020_lvl_x0020_1 xmlns="1f4c4646-dfed-4cb7-8580-35df3e6e31a1" xsi:nil="true"/>
    <f24990390d5d4a4dadc904ae6d9239a9 xmlns="1f4c4646-dfed-4cb7-8580-35df3e6e31a1">
      <Terms xmlns="http://schemas.microsoft.com/office/infopath/2007/PartnerControls"/>
    </f24990390d5d4a4dadc904ae6d9239a9>
    <Publication_x0020_Date xmlns="1f4c4646-dfed-4cb7-8580-35df3e6e31a1" xsi:nil="true"/>
    <Transnational xmlns="1f4c4646-dfed-4cb7-8580-35df3e6e31a1">false</Transnational>
    <o90b71095866447cb12d670741f06bdb xmlns="1f4c4646-dfed-4cb7-8580-35df3e6e31a1">
      <Terms xmlns="http://schemas.microsoft.com/office/infopath/2007/PartnerControls"/>
    </o90b71095866447cb12d670741f06bdb>
    <Cross-border xmlns="1f4c4646-dfed-4cb7-8580-35df3e6e31a1">false</Cross-border>
    <ProgramTitle xmlns="1f4c4646-dfed-4cb7-8580-35df3e6e31a1" xsi:nil="true"/>
    <paf5a4680923479e851417db4b8c57e8 xmlns="1f4c4646-dfed-4cb7-8580-35df3e6e31a1">
      <Terms xmlns="http://schemas.microsoft.com/office/infopath/2007/PartnerControls"/>
    </paf5a4680923479e851417db4b8c57e8>
    <p5001314e5f3451ba4e3a9f5105e4246 xmlns="1f4c4646-dfed-4cb7-8580-35df3e6e31a1">
      <Terms xmlns="http://schemas.microsoft.com/office/infopath/2007/PartnerControls"/>
    </p5001314e5f3451ba4e3a9f5105e4246>
    <pc6c92a2756f4efbbcb3a626b7bb9022 xmlns="1f4c4646-dfed-4cb7-8580-35df3e6e31a1">
      <Terms xmlns="http://schemas.microsoft.com/office/infopath/2007/PartnerControls"/>
    </pc6c92a2756f4efbbcb3a626b7bb9022>
    <f8228e3923354c9d8ecf5d7b721c559e xmlns="1f4c4646-dfed-4cb7-8580-35df3e6e31a1">
      <Terms xmlns="http://schemas.microsoft.com/office/infopath/2007/PartnerControls">
        <TermInfo xmlns="http://schemas.microsoft.com/office/infopath/2007/PartnerControls">
          <TermName xmlns="http://schemas.microsoft.com/office/infopath/2007/PartnerControls">Policy Development and Analysis</TermName>
          <TermId xmlns="http://schemas.microsoft.com/office/infopath/2007/PartnerControls">faf0d063-f1de-49e0-a7b8-004a629b9fe0</TermId>
        </TermInfo>
      </Terms>
    </f8228e3923354c9d8ecf5d7b721c559e>
    <ShelvesContributor xmlns="1f4c4646-dfed-4cb7-8580-35df3e6e31a1">
      <UserInfo>
        <DisplayName/>
        <AccountId xsi:nil="true"/>
        <AccountType/>
      </UserInfo>
    </ShelvesContributor>
    <c4d57365bed84fe49c42a6ad1d89e36d xmlns="1f4c4646-dfed-4cb7-8580-35df3e6e31a1">
      <Terms xmlns="http://schemas.microsoft.com/office/infopath/2007/PartnerControls"/>
    </c4d57365bed84fe49c42a6ad1d89e36d>
    <d524547a6694427baf73f1b99123c032 xmlns="1f4c4646-dfed-4cb7-8580-35df3e6e31a1">
      <Terms xmlns="http://schemas.microsoft.com/office/infopath/2007/PartnerControls">
        <TermInfo xmlns="http://schemas.microsoft.com/office/infopath/2007/PartnerControls">
          <TermName xmlns="http://schemas.microsoft.com/office/infopath/2007/PartnerControls">Briefings</TermName>
          <TermId xmlns="http://schemas.microsoft.com/office/infopath/2007/PartnerControls">40c08c18-4d0e-4d05-8f75-5970481a8144</TermId>
        </TermInfo>
      </Terms>
    </d524547a6694427baf73f1b99123c032>
    <cdfe21f0613a4ce59ef81821ac6b1870 xmlns="1f4c4646-dfed-4cb7-8580-35df3e6e31a1">
      <Terms xmlns="http://schemas.microsoft.com/office/infopath/2007/PartnerControls"/>
    </cdfe21f0613a4ce59ef81821ac6b1870>
    <f47090999c974c6eb0149e2f97b7aaf4 xmlns="1f4c4646-dfed-4cb7-8580-35df3e6e31a1">
      <Terms xmlns="http://schemas.microsoft.com/office/infopath/2007/PartnerControls"/>
    </f47090999c974c6eb0149e2f97b7aaf4>
    <Pillar_x0020_lvl_x0020_2 xmlns="1f4c4646-dfed-4cb7-8580-35df3e6e31a1" xsi:nil="true"/>
    <Interregional xmlns="1f4c4646-dfed-4cb7-8580-35df3e6e31a1">false</Interregional>
    <p92b5a59eeda4460a0224d46e81aa6ec xmlns="1f4c4646-dfed-4cb7-8580-35df3e6e31a1">
      <Terms xmlns="http://schemas.microsoft.com/office/infopath/2007/PartnerControls"/>
    </p92b5a59eeda4460a0224d46e81aa6ec>
    <he4a530e9a6b45fa9b5fc65d4832fe8f xmlns="1f4c4646-dfed-4cb7-8580-35df3e6e31a1">
      <Terms xmlns="http://schemas.microsoft.com/office/infopath/2007/PartnerControls"/>
    </he4a530e9a6b45fa9b5fc65d4832fe8f>
    <a807448634c14dca976efbe3f1b580d6 xmlns="1f4c4646-dfed-4cb7-8580-35df3e6e31a1">
      <Terms xmlns="http://schemas.microsoft.com/office/infopath/2007/PartnerControls"/>
    </a807448634c14dca976efbe3f1b580d6>
  </documentManagement>
</p:properties>
</file>

<file path=customXml/itemProps1.xml><?xml version="1.0" encoding="utf-8"?>
<ds:datastoreItem xmlns:ds="http://schemas.openxmlformats.org/officeDocument/2006/customXml" ds:itemID="{7A906783-E417-4992-BE30-472512BB71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4c4646-dfed-4cb7-8580-35df3e6e31a1"/>
    <ds:schemaRef ds:uri="80b9c209-051e-43bc-9d37-5c3522fe7b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2725A4B-7865-4098-8144-EDFC86F847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484AD9-5A43-48F2-A5DD-2C8F677C69A1}">
  <ds:schemaRefs>
    <ds:schemaRef ds:uri="80b9c209-051e-43bc-9d37-5c3522fe7b16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1f4c4646-dfed-4cb7-8580-35df3e6e31a1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4840</TotalTime>
  <Words>977</Words>
  <Application>Microsoft Macintosh PowerPoint</Application>
  <PresentationFormat>On-screen Show (4:3)</PresentationFormat>
  <Paragraphs>228</Paragraphs>
  <Slides>27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EC Square Sans Pro Medium</vt:lpstr>
      <vt:lpstr>Verdana</vt:lpstr>
      <vt:lpstr>Wingdings</vt:lpstr>
      <vt:lpstr>Blank</vt:lpstr>
      <vt:lpstr>Budżet UE 2021-2027   Propozycje Komisji Europejskiej w zakresie  polityki spójności  po 2020 roku  Julia Majewska, Komisja Europejska Dyrekcja Generalna ds. Polityki Regionalnej i Miejskiej</vt:lpstr>
      <vt:lpstr>PowerPoint Presentation</vt:lpstr>
      <vt:lpstr>PowerPoint Presentation</vt:lpstr>
      <vt:lpstr>Alokacje według państw członkowskich</vt:lpstr>
      <vt:lpstr>PowerPoint Presentation</vt:lpstr>
      <vt:lpstr>PowerPoint Presentation</vt:lpstr>
      <vt:lpstr>7 funduszy, 1 rozporządzenie</vt:lpstr>
      <vt:lpstr>Zakres funduszy</vt:lpstr>
      <vt:lpstr>PowerPoint Presentation</vt:lpstr>
      <vt:lpstr>KONCENTRACJA TEMATYCZNA EFRR i FS</vt:lpstr>
      <vt:lpstr>PowerPoint Presentation</vt:lpstr>
      <vt:lpstr>     Ułatwienia dla beneficjentów i IZ  </vt:lpstr>
      <vt:lpstr>Ułatwienia dla beneficjentów –  prostsze zarządzanie i kontrola</vt:lpstr>
      <vt:lpstr>Ułatwienia dla beneficjentów – kwalifikowalność i rozliczenia wydatków</vt:lpstr>
      <vt:lpstr>Uproszczenie dla instrumentów finansowych</vt:lpstr>
      <vt:lpstr>PowerPoint Presentation</vt:lpstr>
      <vt:lpstr>PowerPoint Presentation</vt:lpstr>
      <vt:lpstr>Brak wsparcia z EFRR/Funduszu Spójności</vt:lpstr>
      <vt:lpstr>PowerPoint Presentation</vt:lpstr>
      <vt:lpstr>PowerPoint Presentation</vt:lpstr>
      <vt:lpstr>Warunki dostępności</vt:lpstr>
      <vt:lpstr>PowerPoint Presentation</vt:lpstr>
      <vt:lpstr>PowerPoint Presentation</vt:lpstr>
      <vt:lpstr>PowerPoint Presentation</vt:lpstr>
      <vt:lpstr>PowerPoint Presentation</vt:lpstr>
      <vt:lpstr>Oś czasu</vt:lpstr>
      <vt:lpstr>Dziękuję  za uwagę  Facebook: EURegioPoland Twitter: @RegioPoland</vt:lpstr>
    </vt:vector>
  </TitlesOfParts>
  <Company>European Commission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MOUQUE Daniel (REGIO)</dc:creator>
  <cp:lastModifiedBy>Misere Tamere</cp:lastModifiedBy>
  <cp:revision>436</cp:revision>
  <cp:lastPrinted>2018-11-15T15:10:26Z</cp:lastPrinted>
  <dcterms:created xsi:type="dcterms:W3CDTF">2018-03-19T13:44:15Z</dcterms:created>
  <dcterms:modified xsi:type="dcterms:W3CDTF">2018-11-17T10:32:02Z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orms of Support">
    <vt:lpwstr/>
  </property>
  <property fmtid="{D5CDD505-2E9C-101B-9397-08002B2CF9AE}" pid="3" name="Type of Territory">
    <vt:lpwstr/>
  </property>
  <property fmtid="{D5CDD505-2E9C-101B-9397-08002B2CF9AE}" pid="4" name="Modes of Implementation">
    <vt:lpwstr/>
  </property>
  <property fmtid="{D5CDD505-2E9C-101B-9397-08002B2CF9AE}" pid="5" name="REGIOManagement">
    <vt:lpwstr/>
  </property>
  <property fmtid="{D5CDD505-2E9C-101B-9397-08002B2CF9AE}" pid="6" name="ProgrammeType">
    <vt:lpwstr/>
  </property>
  <property fmtid="{D5CDD505-2E9C-101B-9397-08002B2CF9AE}" pid="7" name="ContentTypeId">
    <vt:lpwstr>0x010100EBC354CB5EDE794C9324293E1173A3CF</vt:lpwstr>
  </property>
  <property fmtid="{D5CDD505-2E9C-101B-9397-08002B2CF9AE}" pid="8" name="ProgramPhase">
    <vt:lpwstr/>
  </property>
  <property fmtid="{D5CDD505-2E9C-101B-9397-08002B2CF9AE}" pid="9" name="SecurityClassification">
    <vt:lpwstr>65;#Limited DG|aae196bf-9f1c-4580-91e2-5c5829ecf2d6</vt:lpwstr>
  </property>
  <property fmtid="{D5CDD505-2E9C-101B-9397-08002B2CF9AE}" pid="10" name="Legislative procedures">
    <vt:lpwstr/>
  </property>
  <property fmtid="{D5CDD505-2E9C-101B-9397-08002B2CF9AE}" pid="11" name="InvestmentPriorities">
    <vt:lpwstr/>
  </property>
  <property fmtid="{D5CDD505-2E9C-101B-9397-08002B2CF9AE}" pid="12" name="Cross-cutting objectives and principles">
    <vt:lpwstr/>
  </property>
  <property fmtid="{D5CDD505-2E9C-101B-9397-08002B2CF9AE}" pid="13" name="WorkflowChangePath">
    <vt:lpwstr>b04f4547-f5bd-4876-a291-f86263d8eff3,4;</vt:lpwstr>
  </property>
  <property fmtid="{D5CDD505-2E9C-101B-9397-08002B2CF9AE}" pid="14" name="ShelvesLanguage">
    <vt:lpwstr/>
  </property>
  <property fmtid="{D5CDD505-2E9C-101B-9397-08002B2CF9AE}" pid="15" name="RegionTypeOfRegion">
    <vt:lpwstr/>
  </property>
  <property fmtid="{D5CDD505-2E9C-101B-9397-08002B2CF9AE}" pid="16" name="RegulatoryFramework">
    <vt:lpwstr>99;#Policy Development and Analysis|faf0d063-f1de-49e0-a7b8-004a629b9fe0</vt:lpwstr>
  </property>
  <property fmtid="{D5CDD505-2E9C-101B-9397-08002B2CF9AE}" pid="17" name="Document Status">
    <vt:lpwstr/>
  </property>
  <property fmtid="{D5CDD505-2E9C-101B-9397-08002B2CF9AE}" pid="18" name="ProgramPeriod">
    <vt:lpwstr/>
  </property>
  <property fmtid="{D5CDD505-2E9C-101B-9397-08002B2CF9AE}" pid="19" name="Document Type">
    <vt:lpwstr>95;#Briefings|40c08c18-4d0e-4d05-8f75-5970481a8144</vt:lpwstr>
  </property>
  <property fmtid="{D5CDD505-2E9C-101B-9397-08002B2CF9AE}" pid="20" name="Funds">
    <vt:lpwstr/>
  </property>
</Properties>
</file>