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1" r:id="rId1"/>
    <p:sldMasterId id="2147483763" r:id="rId2"/>
  </p:sldMasterIdLst>
  <p:notesMasterIdLst>
    <p:notesMasterId r:id="rId46"/>
  </p:notesMasterIdLst>
  <p:handoutMasterIdLst>
    <p:handoutMasterId r:id="rId47"/>
  </p:handoutMasterIdLst>
  <p:sldIdLst>
    <p:sldId id="1407" r:id="rId3"/>
    <p:sldId id="1339" r:id="rId4"/>
    <p:sldId id="1340" r:id="rId5"/>
    <p:sldId id="870" r:id="rId6"/>
    <p:sldId id="1348" r:id="rId7"/>
    <p:sldId id="1351" r:id="rId8"/>
    <p:sldId id="1300" r:id="rId9"/>
    <p:sldId id="1357" r:id="rId10"/>
    <p:sldId id="1358" r:id="rId11"/>
    <p:sldId id="1359" r:id="rId12"/>
    <p:sldId id="1361" r:id="rId13"/>
    <p:sldId id="1364" r:id="rId14"/>
    <p:sldId id="1367" r:id="rId15"/>
    <p:sldId id="1302" r:id="rId16"/>
    <p:sldId id="1341" r:id="rId17"/>
    <p:sldId id="1343" r:id="rId18"/>
    <p:sldId id="1345" r:id="rId19"/>
    <p:sldId id="1354" r:id="rId20"/>
    <p:sldId id="1372" r:id="rId21"/>
    <p:sldId id="1416" r:id="rId22"/>
    <p:sldId id="1373" r:id="rId23"/>
    <p:sldId id="1375" r:id="rId24"/>
    <p:sldId id="1376" r:id="rId25"/>
    <p:sldId id="1378" r:id="rId26"/>
    <p:sldId id="1342" r:id="rId27"/>
    <p:sldId id="1394" r:id="rId28"/>
    <p:sldId id="1395" r:id="rId29"/>
    <p:sldId id="1396" r:id="rId30"/>
    <p:sldId id="1381" r:id="rId31"/>
    <p:sldId id="1397" r:id="rId32"/>
    <p:sldId id="1408" r:id="rId33"/>
    <p:sldId id="1410" r:id="rId34"/>
    <p:sldId id="1399" r:id="rId35"/>
    <p:sldId id="1411" r:id="rId36"/>
    <p:sldId id="1412" r:id="rId37"/>
    <p:sldId id="1413" r:id="rId38"/>
    <p:sldId id="1414" r:id="rId39"/>
    <p:sldId id="1415" r:id="rId40"/>
    <p:sldId id="1383" r:id="rId41"/>
    <p:sldId id="1402" r:id="rId42"/>
    <p:sldId id="1406" r:id="rId43"/>
    <p:sldId id="1380" r:id="rId44"/>
    <p:sldId id="871" r:id="rId4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858695-0061-9662-1B37-F89A28DD77FE}" name="Pietrasiewicz Adam" initials="PA" userId="S::a.pietrasiewicz@mc.gov.pl::b470dfb2-10f8-4a94-8a87-b1a4d8d152d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A6C"/>
    <a:srgbClr val="1B676B"/>
    <a:srgbClr val="008000"/>
    <a:srgbClr val="245C8D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263" autoAdjust="0"/>
    <p:restoredTop sz="94094" autoAdjust="0"/>
  </p:normalViewPr>
  <p:slideViewPr>
    <p:cSldViewPr snapToGrid="0">
      <p:cViewPr varScale="1">
        <p:scale>
          <a:sx n="74" d="100"/>
          <a:sy n="74" d="100"/>
        </p:scale>
        <p:origin x="96" y="725"/>
      </p:cViewPr>
      <p:guideLst/>
    </p:cSldViewPr>
  </p:slideViewPr>
  <p:outlineViewPr>
    <p:cViewPr>
      <p:scale>
        <a:sx n="33" d="100"/>
        <a:sy n="33" d="100"/>
      </p:scale>
      <p:origin x="0" y="-33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09.08.2023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749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258" y="1010330"/>
            <a:ext cx="4702742" cy="5241727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/>
        </p:nvSpPr>
        <p:spPr>
          <a:xfrm>
            <a:off x="7489258" y="2191601"/>
            <a:ext cx="4702742" cy="406045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/>
        </p:nvSpPr>
        <p:spPr>
          <a:xfrm>
            <a:off x="1015469" y="2191601"/>
            <a:ext cx="5845523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286" dirty="0"/>
              <a:t>Niniejszy szablon zawiera </a:t>
            </a:r>
            <a:r>
              <a:rPr lang="pl-PL" sz="1286" b="1" dirty="0"/>
              <a:t>ponad 30 różnych układów slajdów.</a:t>
            </a:r>
          </a:p>
          <a:p>
            <a:pPr marL="0" lvl="4" indent="0">
              <a:spcAft>
                <a:spcPts val="482"/>
              </a:spcAft>
            </a:pPr>
            <a:r>
              <a:rPr lang="pl-PL" sz="1286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Każdy układ posiada odpowiednie „ramki” (</a:t>
            </a:r>
            <a:r>
              <a:rPr lang="pl-PL" sz="1286" dirty="0" err="1"/>
              <a:t>placeholder’y</a:t>
            </a:r>
            <a:r>
              <a:rPr lang="pl-PL" sz="1286" dirty="0"/>
              <a:t>) </a:t>
            </a:r>
            <a:br>
              <a:rPr lang="pl-PL" sz="1286" dirty="0"/>
            </a:br>
            <a:r>
              <a:rPr lang="pl-PL" sz="1286" dirty="0"/>
              <a:t>na </a:t>
            </a:r>
            <a:r>
              <a:rPr lang="pl-PL" sz="1286" dirty="0" err="1"/>
              <a:t>content</a:t>
            </a:r>
            <a:r>
              <a:rPr lang="pl-PL" sz="1286" dirty="0"/>
              <a:t> oraz linie pomocnicze (prowadnice), wyznaczające obszary do umieszczania </a:t>
            </a:r>
            <a:r>
              <a:rPr lang="pl-PL" sz="1286" dirty="0" err="1"/>
              <a:t>contentu</a:t>
            </a:r>
            <a:r>
              <a:rPr lang="pl-PL" sz="1286" dirty="0"/>
              <a:t>.</a:t>
            </a:r>
          </a:p>
          <a:p>
            <a:pPr marL="0" indent="0">
              <a:spcAft>
                <a:spcPts val="482"/>
              </a:spcAft>
              <a:buNone/>
            </a:pPr>
            <a:r>
              <a:rPr lang="pl-PL" sz="1286" dirty="0"/>
              <a:t>Prowadnice włączamy klikając prawym przyciskiem myszy </a:t>
            </a:r>
            <a:br>
              <a:rPr lang="pl-PL" sz="1286" dirty="0"/>
            </a:br>
            <a:r>
              <a:rPr lang="pl-PL" sz="1286" dirty="0"/>
              <a:t>w puste tło -&gt; „Siatka i prowadnice” -&gt; „Prowadnice”.</a:t>
            </a:r>
          </a:p>
          <a:p>
            <a:pPr marL="0" indent="0">
              <a:spcAft>
                <a:spcPts val="482"/>
              </a:spcAft>
              <a:buNone/>
            </a:pPr>
            <a:endParaRPr lang="pl-PL" sz="1286" dirty="0"/>
          </a:p>
        </p:txBody>
      </p:sp>
    </p:spTree>
    <p:extLst>
      <p:ext uri="{BB962C8B-B14F-4D97-AF65-F5344CB8AC3E}">
        <p14:creationId xmlns:p14="http://schemas.microsoft.com/office/powerpoint/2010/main" val="74852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/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/>
        </p:nvSpPr>
        <p:spPr>
          <a:xfrm>
            <a:off x="1015469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125" b="1" dirty="0">
                <a:solidFill>
                  <a:schemeClr val="accent4"/>
                </a:solidFill>
              </a:rPr>
              <a:t>Zalecane praktyki: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Dodawanie swoich zdjęć, schematów, treści, wykresów etc.  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Zmienianie wielkości czcionki w tekście podstawowym </a:t>
            </a:r>
            <a:br>
              <a:rPr lang="pl-PL" sz="1125" dirty="0"/>
            </a:br>
            <a:r>
              <a:rPr lang="pl-PL" sz="1125" dirty="0"/>
              <a:t>(możliwie jak najmniej).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Przesuwanie </a:t>
            </a:r>
            <a:r>
              <a:rPr lang="pl-PL" sz="1125" dirty="0" err="1"/>
              <a:t>placeholderów</a:t>
            </a:r>
            <a:r>
              <a:rPr lang="pl-PL" sz="1125" dirty="0"/>
              <a:t>, ale tylko w ramach wyznaczonych prowadnicami linii (zachowujemy marginesy i odstępy!), </a:t>
            </a:r>
            <a:br>
              <a:rPr lang="pl-PL" sz="1125" dirty="0"/>
            </a:br>
            <a:r>
              <a:rPr lang="pl-PL" sz="1125" dirty="0"/>
              <a:t>np. zamiast dwóch kolumn zrobić jedną szeroką, </a:t>
            </a:r>
            <a:br>
              <a:rPr lang="pl-PL" sz="1125" dirty="0"/>
            </a:br>
            <a:r>
              <a:rPr lang="pl-PL" sz="1125" dirty="0"/>
              <a:t>albo zrobić tylko dwie kolumny bez nagłówków.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Utrzymanie spójności w odległościach między elementami, wielkości czcionek.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Dbanie o odpowiednią ilość „powietrza” w prezentacji.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Używanie jak najmniejszej ilości treści pisanej </a:t>
            </a:r>
            <a:br>
              <a:rPr lang="pl-PL" sz="1125" dirty="0"/>
            </a:br>
            <a:r>
              <a:rPr lang="pl-PL" sz="1125" dirty="0"/>
              <a:t>i stosowanie </a:t>
            </a:r>
            <a:r>
              <a:rPr lang="pl-PL" sz="1125" dirty="0" err="1"/>
              <a:t>bullet</a:t>
            </a:r>
            <a:r>
              <a:rPr lang="pl-PL" sz="1125" dirty="0"/>
              <a:t> </a:t>
            </a:r>
            <a:r>
              <a:rPr lang="pl-PL" sz="1125" dirty="0" err="1"/>
              <a:t>pointów</a:t>
            </a:r>
            <a:r>
              <a:rPr lang="pl-PL" sz="1125" dirty="0"/>
              <a:t>.</a:t>
            </a:r>
          </a:p>
          <a:p>
            <a:pPr marL="229629" lvl="4" indent="-229629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dirty="0"/>
              <a:t>Używanie nie tylko zdjęć ale i ikon. </a:t>
            </a:r>
            <a:endParaRPr lang="pl-PL" sz="1125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/>
        </p:nvSpPr>
        <p:spPr>
          <a:xfrm>
            <a:off x="6274118" y="2191601"/>
            <a:ext cx="4912775" cy="388951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482"/>
              </a:spcAft>
            </a:pPr>
            <a:r>
              <a:rPr lang="pl-PL" sz="1125" b="1" dirty="0">
                <a:solidFill>
                  <a:schemeClr val="accent1"/>
                </a:solidFill>
              </a:rPr>
              <a:t>Nie powinno się: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29629" lvl="4" indent="-229629" algn="l" defTabSz="914400" rtl="0" eaLnBrk="1" latinLnBrk="0" hangingPunct="1">
              <a:spcAft>
                <a:spcPts val="482"/>
              </a:spcAft>
              <a:buFont typeface="Century Gothic" panose="020B0502020202020204" pitchFamily="34" charset="0"/>
              <a:buChar char="-"/>
            </a:pPr>
            <a:r>
              <a:rPr lang="pl-PL" sz="1125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429276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398425"/>
            <a:ext cx="6111947" cy="365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/>
        </p:nvSpPr>
        <p:spPr>
          <a:xfrm>
            <a:off x="1015468" y="0"/>
            <a:ext cx="10171426" cy="10103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14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/>
        </p:nvSpPr>
        <p:spPr>
          <a:xfrm>
            <a:off x="6279065" y="1398425"/>
            <a:ext cx="5745816" cy="365322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275554" marR="0" lvl="0" indent="-275554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275554" marR="0" lvl="0" indent="-275554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125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275554" marR="0" lvl="0" indent="-275554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275554" marR="0" lvl="0" indent="-275554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125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275554" marR="0" lvl="0" indent="-275554" algn="l" defTabSz="734812" rtl="0" eaLnBrk="1" fontAlgn="auto" latinLnBrk="0" hangingPunct="1">
              <a:lnSpc>
                <a:spcPct val="100000"/>
              </a:lnSpc>
              <a:spcBef>
                <a:spcPts val="804"/>
              </a:spcBef>
              <a:spcAft>
                <a:spcPts val="482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125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125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204676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41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/>
        </p:nvSpPr>
        <p:spPr>
          <a:xfrm>
            <a:off x="-1" y="-1"/>
            <a:ext cx="4064426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446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71" cy="3323839"/>
          </a:xfrm>
        </p:spPr>
        <p:txBody>
          <a:bodyPr anchor="b"/>
          <a:lstStyle>
            <a:lvl1pPr algn="l">
              <a:defRPr sz="2813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7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7" y="675813"/>
            <a:ext cx="3057857" cy="136320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0291" y="2960901"/>
            <a:ext cx="4414561" cy="480391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64000" y="0"/>
            <a:ext cx="8128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495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69" y="675257"/>
            <a:ext cx="3059104" cy="1363763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0291" y="2960901"/>
            <a:ext cx="4414561" cy="480391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64000" y="0"/>
            <a:ext cx="8128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0" y="2039020"/>
            <a:ext cx="2641271" cy="3323839"/>
          </a:xfrm>
        </p:spPr>
        <p:txBody>
          <a:bodyPr anchor="b"/>
          <a:lstStyle>
            <a:lvl1pPr algn="l">
              <a:defRPr sz="2813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0" y="5609174"/>
            <a:ext cx="264127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tx2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32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1" y="2039020"/>
            <a:ext cx="6101481" cy="3323839"/>
          </a:xfrm>
        </p:spPr>
        <p:txBody>
          <a:bodyPr anchor="b"/>
          <a:lstStyle>
            <a:lvl1pPr algn="l">
              <a:defRPr sz="2813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1" y="5609174"/>
            <a:ext cx="610148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bg1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1" y="714181"/>
            <a:ext cx="2472461" cy="1102235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0110" y="1270333"/>
            <a:ext cx="4414561" cy="480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8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/>
        </p:nvSpPr>
        <p:spPr>
          <a:xfrm>
            <a:off x="0" y="1076"/>
            <a:ext cx="12187920" cy="6857072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 sz="1446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381" y="2039020"/>
            <a:ext cx="6101481" cy="3323839"/>
          </a:xfrm>
        </p:spPr>
        <p:txBody>
          <a:bodyPr anchor="b"/>
          <a:lstStyle>
            <a:lvl1pPr algn="l">
              <a:defRPr sz="2813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381" y="5609174"/>
            <a:ext cx="6101481" cy="4650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86">
                <a:solidFill>
                  <a:schemeClr val="tx2"/>
                </a:solidFill>
              </a:defRPr>
            </a:lvl1pPr>
            <a:lvl2pPr marL="367406" indent="0" algn="ctr">
              <a:buNone/>
              <a:defRPr sz="1607"/>
            </a:lvl2pPr>
            <a:lvl3pPr marL="734812" indent="0" algn="ctr">
              <a:buNone/>
              <a:defRPr sz="1446"/>
            </a:lvl3pPr>
            <a:lvl4pPr marL="1102218" indent="0" algn="ctr">
              <a:buNone/>
              <a:defRPr sz="1286"/>
            </a:lvl4pPr>
            <a:lvl5pPr marL="1469624" indent="0" algn="ctr">
              <a:buNone/>
              <a:defRPr sz="1286"/>
            </a:lvl5pPr>
            <a:lvl6pPr marL="1837030" indent="0" algn="ctr">
              <a:buNone/>
              <a:defRPr sz="1286"/>
            </a:lvl6pPr>
            <a:lvl7pPr marL="2204436" indent="0" algn="ctr">
              <a:buNone/>
              <a:defRPr sz="1286"/>
            </a:lvl7pPr>
            <a:lvl8pPr marL="2571841" indent="0" algn="ctr">
              <a:buNone/>
              <a:defRPr sz="1286"/>
            </a:lvl8pPr>
            <a:lvl9pPr marL="2939247" indent="0" algn="ctr">
              <a:buNone/>
              <a:defRPr sz="1286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/>
        </p:nvSpPr>
        <p:spPr>
          <a:xfrm>
            <a:off x="6096000" y="-1653267"/>
            <a:ext cx="6096000" cy="1209136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289286" tIns="289286" rIns="289286" bIns="289286" rtlCol="0" anchor="ctr" anchorCtr="0">
            <a:noAutofit/>
          </a:bodyPr>
          <a:lstStyle/>
          <a:p>
            <a:pPr algn="ctr"/>
            <a:r>
              <a:rPr lang="pl-PL" sz="1446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125" dirty="0">
              <a:solidFill>
                <a:schemeClr val="accent3"/>
              </a:solidFill>
            </a:endParaRPr>
          </a:p>
        </p:txBody>
      </p:sp>
      <p:pic>
        <p:nvPicPr>
          <p:cNvPr id="104" name="Obraz 103" descr="Logotyp Ministerstwa Cyfryzacji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1" y="693221"/>
            <a:ext cx="2472461" cy="1102235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0110" y="1270334"/>
            <a:ext cx="4414561" cy="480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8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468" y="2026788"/>
            <a:ext cx="10171426" cy="40517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obrazu 4" descr="Logotyp Ministerstwa Cyfryzacji"/>
          <p:cNvSpPr>
            <a:spLocks noGrp="1"/>
          </p:cNvSpPr>
          <p:nvPr>
            <p:ph type="pic" sz="quarter" idx="10"/>
          </p:nvPr>
        </p:nvSpPr>
        <p:spPr>
          <a:xfrm>
            <a:off x="558268" y="5943600"/>
            <a:ext cx="914400" cy="914400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229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9" y="2026789"/>
            <a:ext cx="4912776" cy="18601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757" y="2026788"/>
            <a:ext cx="4912775" cy="40582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804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804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5200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8522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69" y="2031620"/>
            <a:ext cx="4912775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3756" y="2031620"/>
            <a:ext cx="4923138" cy="6402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29" b="1"/>
            </a:lvl1pPr>
            <a:lvl2pPr marL="367406" indent="0">
              <a:buNone/>
              <a:defRPr sz="1607" b="1"/>
            </a:lvl2pPr>
            <a:lvl3pPr marL="734812" indent="0">
              <a:buNone/>
              <a:defRPr sz="1446" b="1"/>
            </a:lvl3pPr>
            <a:lvl4pPr marL="1102218" indent="0">
              <a:buNone/>
              <a:defRPr sz="1286" b="1"/>
            </a:lvl4pPr>
            <a:lvl5pPr marL="1469624" indent="0">
              <a:buNone/>
              <a:defRPr sz="1286" b="1"/>
            </a:lvl5pPr>
            <a:lvl6pPr marL="1837030" indent="0">
              <a:buNone/>
              <a:defRPr sz="1286" b="1"/>
            </a:lvl6pPr>
            <a:lvl7pPr marL="2204436" indent="0">
              <a:buNone/>
              <a:defRPr sz="1286" b="1"/>
            </a:lvl7pPr>
            <a:lvl8pPr marL="2571841" indent="0">
              <a:buNone/>
              <a:defRPr sz="1286" b="1"/>
            </a:lvl8pPr>
            <a:lvl9pPr marL="2939247" indent="0">
              <a:buNone/>
              <a:defRPr sz="1286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3756" y="2855533"/>
            <a:ext cx="4923138" cy="32294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068969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067925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3892204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36040" y="2865698"/>
            <a:ext cx="3892204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15468" y="2864654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378669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831" y="2027042"/>
            <a:ext cx="8140338" cy="2023366"/>
          </a:xfrm>
        </p:spPr>
        <p:txBody>
          <a:bodyPr anchor="ctr"/>
          <a:lstStyle>
            <a:lvl1pPr>
              <a:defRPr sz="6429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/>
        </p:nvCxnSpPr>
        <p:spPr>
          <a:xfrm>
            <a:off x="2025831" y="4235847"/>
            <a:ext cx="1025677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067705" y="4050408"/>
            <a:ext cx="6098464" cy="20345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8246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1010330"/>
            <a:ext cx="4068253" cy="202066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/>
        </p:nvCxnSpPr>
        <p:spPr>
          <a:xfrm>
            <a:off x="1003988" y="4056524"/>
            <a:ext cx="101840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/>
        </p:nvCxnSpPr>
        <p:spPr>
          <a:xfrm>
            <a:off x="2033489" y="4056524"/>
            <a:ext cx="2033488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3757" y="1010330"/>
            <a:ext cx="4912775" cy="20206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15469" y="4832616"/>
            <a:ext cx="3048956" cy="1245054"/>
          </a:xfrm>
          <a:prstGeom prst="rect">
            <a:avLst/>
          </a:prstGeom>
        </p:spPr>
        <p:txBody>
          <a:bodyPr/>
          <a:lstStyle>
            <a:lvl1pPr>
              <a:spcAft>
                <a:spcPts val="241"/>
              </a:spcAft>
              <a:defRPr sz="964"/>
            </a:lvl1pPr>
            <a:lvl2pPr>
              <a:spcAft>
                <a:spcPts val="241"/>
              </a:spcAft>
              <a:defRPr sz="964"/>
            </a:lvl2pPr>
            <a:lvl3pPr>
              <a:spcAft>
                <a:spcPts val="241"/>
              </a:spcAft>
              <a:defRPr sz="964"/>
            </a:lvl3pPr>
            <a:lvl4pPr>
              <a:spcAft>
                <a:spcPts val="241"/>
              </a:spcAft>
              <a:defRPr sz="964"/>
            </a:lvl4pPr>
            <a:lvl5pPr>
              <a:spcAft>
                <a:spcPts val="241"/>
              </a:spcAft>
              <a:defRPr sz="964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576702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241"/>
              </a:spcAft>
            </a:pPr>
            <a:r>
              <a:rPr lang="pl-PL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37937" y="4832616"/>
            <a:ext cx="3048957" cy="12450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964" dirty="0" smtClean="0"/>
            </a:lvl1pPr>
            <a:lvl2pPr>
              <a:defRPr lang="pl-PL" sz="964" dirty="0" smtClean="0"/>
            </a:lvl2pPr>
            <a:lvl3pPr>
              <a:defRPr lang="pl-PL" sz="964" dirty="0" smtClean="0"/>
            </a:lvl3pPr>
            <a:lvl4pPr>
              <a:defRPr lang="pl-PL" sz="964" dirty="0" smtClean="0"/>
            </a:lvl4pPr>
            <a:lvl5pPr>
              <a:defRPr lang="pl-PL" sz="964" dirty="0"/>
            </a:lvl5pPr>
          </a:lstStyle>
          <a:p>
            <a:pPr lvl="0">
              <a:spcAft>
                <a:spcPts val="241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241"/>
              </a:spcAft>
            </a:pPr>
            <a:r>
              <a:rPr lang="pl-PL"/>
              <a:t>Drugi poziom</a:t>
            </a:r>
          </a:p>
          <a:p>
            <a:pPr lvl="2">
              <a:spcAft>
                <a:spcPts val="241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241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241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7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001544" y="2191601"/>
            <a:ext cx="10184024" cy="839391"/>
          </a:xfrm>
          <a:prstGeom prst="rect">
            <a:avLst/>
          </a:prstGeom>
        </p:spPr>
        <p:txBody>
          <a:bodyPr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8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25085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34702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144319" y="3429001"/>
            <a:ext cx="2030937" cy="26559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411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6139" y="0"/>
            <a:ext cx="5065861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5081170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191601"/>
            <a:ext cx="5080532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0" y="4219563"/>
            <a:ext cx="4059322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0" y="5273285"/>
            <a:ext cx="4059322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9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576" y="0"/>
            <a:ext cx="4259317" cy="202410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442" y="997575"/>
            <a:ext cx="3065541" cy="50835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71252" y="4051527"/>
            <a:ext cx="2024111" cy="202831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/>
        </p:nvSpPr>
        <p:spPr>
          <a:xfrm>
            <a:off x="4071251" y="997575"/>
            <a:ext cx="2024558" cy="2541770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73245" y="1052620"/>
            <a:ext cx="1012535" cy="1012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844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27576" y="2527447"/>
            <a:ext cx="4259317" cy="35523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9404" y="2120164"/>
            <a:ext cx="1667358" cy="1323125"/>
          </a:xfrm>
          <a:prstGeom prst="rect">
            <a:avLst/>
          </a:prstGeom>
        </p:spPr>
        <p:txBody>
          <a:bodyPr/>
          <a:lstStyle>
            <a:lvl1pPr algn="ctr">
              <a:defRPr sz="964">
                <a:solidFill>
                  <a:schemeClr val="bg1"/>
                </a:solidFill>
              </a:defRPr>
            </a:lvl1pPr>
            <a:lvl2pPr>
              <a:defRPr sz="964">
                <a:solidFill>
                  <a:schemeClr val="bg1"/>
                </a:solidFill>
              </a:defRPr>
            </a:lvl2pPr>
            <a:lvl3pPr>
              <a:defRPr sz="964">
                <a:solidFill>
                  <a:schemeClr val="bg1"/>
                </a:solidFill>
              </a:defRPr>
            </a:lvl3pPr>
            <a:lvl4pPr>
              <a:defRPr sz="964">
                <a:solidFill>
                  <a:schemeClr val="bg1"/>
                </a:solidFill>
              </a:defRPr>
            </a:lvl4pPr>
            <a:lvl5pPr>
              <a:defRPr sz="964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7111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392" y="0"/>
            <a:ext cx="4389577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6870" y="0"/>
            <a:ext cx="304513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04513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96025" y="2191600"/>
            <a:ext cx="4389745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8202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7514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5468" y="2026788"/>
            <a:ext cx="4074632" cy="18590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35745" y="998850"/>
            <a:ext cx="3049988" cy="50815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998850"/>
            <a:ext cx="2033476" cy="50815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36041" y="4219563"/>
            <a:ext cx="3054060" cy="72217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5468" y="4218519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15468" y="5273286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36041" y="5273285"/>
            <a:ext cx="3054060" cy="722170"/>
          </a:xfrm>
          <a:prstGeom prst="rect">
            <a:avLst/>
          </a:prstGeom>
        </p:spPr>
        <p:txBody>
          <a:bodyPr anchor="ctr"/>
          <a:lstStyle>
            <a:lvl2pPr marL="7144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8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6893" y="6085008"/>
            <a:ext cx="1005107" cy="772992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803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90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4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08940" y="4219915"/>
            <a:ext cx="1683728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41153" y="4219915"/>
            <a:ext cx="1683729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8869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5512" y="4221192"/>
            <a:ext cx="5592732" cy="1691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272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191600"/>
            <a:ext cx="6095999" cy="4666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25" y="0"/>
            <a:ext cx="5750919" cy="185900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95969" y="4219915"/>
            <a:ext cx="1696700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6" y="4219915"/>
            <a:ext cx="1696700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28182" y="4219915"/>
            <a:ext cx="1696700" cy="26380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63756" y="159459"/>
            <a:ext cx="5750919" cy="3727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865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00" y="0"/>
            <a:ext cx="609679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4064424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9522" y="3766832"/>
            <a:ext cx="1935427" cy="23142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79516" y="3766832"/>
            <a:ext cx="1891014" cy="23142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35098" y="3766832"/>
            <a:ext cx="1939253" cy="23142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090099" y="2191601"/>
            <a:ext cx="6083881" cy="123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842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051527"/>
            <a:ext cx="2462464" cy="20295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62464" y="4051527"/>
            <a:ext cx="2462464" cy="20295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924928" y="4051527"/>
            <a:ext cx="2462464" cy="20295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87392" y="4051527"/>
            <a:ext cx="2462464" cy="20295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857880" y="4051527"/>
            <a:ext cx="2334120" cy="20295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005263" y="2191601"/>
            <a:ext cx="10171269" cy="16953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55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757" y="0"/>
            <a:ext cx="5236624" cy="68580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5263" y="2191601"/>
            <a:ext cx="5091375" cy="2860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3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139" y="0"/>
            <a:ext cx="406075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4567" y="159459"/>
            <a:ext cx="2717850" cy="27437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07951" y="159459"/>
            <a:ext cx="2717850" cy="27437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4567" y="3194973"/>
            <a:ext cx="2717850" cy="27437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07951" y="3194973"/>
            <a:ext cx="2717850" cy="27437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126140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395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638" y="0"/>
            <a:ext cx="6095362" cy="68580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-545"/>
            <a:ext cx="4074631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15469" y="2164994"/>
            <a:ext cx="6095362" cy="39161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97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945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32213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79894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27576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221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989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27573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28775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779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28540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4682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28540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54682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441611" y="2023212"/>
            <a:ext cx="2032212" cy="202703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41611" y="4382849"/>
            <a:ext cx="2032212" cy="169826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496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5468" y="2023212"/>
            <a:ext cx="1446479" cy="14464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96704" y="2023212"/>
            <a:ext cx="1446479" cy="14464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40414" y="2023212"/>
            <a:ext cx="1446479" cy="14464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59177" y="2023212"/>
            <a:ext cx="1446479" cy="14464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77941" y="2023212"/>
            <a:ext cx="1446479" cy="14464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162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9061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5468" y="2023212"/>
            <a:ext cx="1446479" cy="144642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96704" y="2023212"/>
            <a:ext cx="1446479" cy="144642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40414" y="2023212"/>
            <a:ext cx="1446479" cy="144642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546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6705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740414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59177" y="2023212"/>
            <a:ext cx="1446479" cy="144642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59178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7941" y="2023212"/>
            <a:ext cx="1446479" cy="144642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77941" y="3802238"/>
            <a:ext cx="1446479" cy="1698269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192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7157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72121" y="3194277"/>
            <a:ext cx="2272046" cy="2718452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7086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42052" y="3194277"/>
            <a:ext cx="2272046" cy="27184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37156" y="2191601"/>
            <a:ext cx="10149581" cy="830461"/>
          </a:xfrm>
          <a:prstGeom prst="rect">
            <a:avLst/>
          </a:prstGeom>
        </p:spPr>
        <p:txBody>
          <a:bodyPr/>
          <a:lstStyle>
            <a:lvl1pPr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119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90099" y="4303136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90099" y="5357903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033329" y="2190556"/>
            <a:ext cx="3195664" cy="3890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10672" y="4305809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10672" y="5360365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93944" y="0"/>
            <a:ext cx="2030938" cy="60811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3213525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90099" y="3245908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10672" y="3248581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90099" y="2186007"/>
            <a:ext cx="723239" cy="723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10672" y="2188680"/>
            <a:ext cx="3054059" cy="720753"/>
          </a:xfrm>
          <a:prstGeom prst="rect">
            <a:avLst/>
          </a:prstGeom>
        </p:spPr>
        <p:txBody>
          <a:bodyPr anchor="ctr"/>
          <a:lstStyle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2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2413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71660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2413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71660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13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71660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28057" y="2505415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27305" y="484755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28057" y="484754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7305" y="250541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27305" y="4526076"/>
            <a:ext cx="2292284" cy="1706846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125"/>
            </a:lvl2pPr>
            <a:lvl3pPr>
              <a:defRPr sz="1125"/>
            </a:lvl3pPr>
            <a:lvl4pPr>
              <a:defRPr sz="1125"/>
            </a:lvl4pPr>
            <a:lvl5pPr>
              <a:defRPr sz="1125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28057" y="4526076"/>
            <a:ext cx="2025071" cy="5255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8880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655120"/>
            <a:ext cx="2367725" cy="1429824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655120"/>
            <a:ext cx="2366440" cy="1429824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010331"/>
            <a:ext cx="2366440" cy="36447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010331"/>
            <a:ext cx="2366440" cy="36447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23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4074632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5469" y="2191600"/>
            <a:ext cx="4074631" cy="38933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8244" y="4221192"/>
            <a:ext cx="2367725" cy="186375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89957" y="4221192"/>
            <a:ext cx="2366440" cy="186375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28244" y="1852272"/>
            <a:ext cx="2366440" cy="22005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99516" y="1852272"/>
            <a:ext cx="2366440" cy="22005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759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07032" y="1010330"/>
            <a:ext cx="2717850" cy="18928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04589" y="3169029"/>
            <a:ext cx="2717850" cy="27437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61204" y="1010331"/>
            <a:ext cx="2717850" cy="49283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9" y="0"/>
            <a:ext cx="4060754" cy="185900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15469" y="2191601"/>
            <a:ext cx="4060598" cy="3889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6" y="598162"/>
            <a:ext cx="2951198" cy="321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61046" y="2191601"/>
            <a:ext cx="2367198" cy="3050127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87189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4118" y="2191601"/>
            <a:ext cx="2367198" cy="3050127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55255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63702" y="2489924"/>
            <a:ext cx="961888" cy="8918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76773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677560" y="2489924"/>
            <a:ext cx="961888" cy="891878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37156" y="5540051"/>
            <a:ext cx="10149581" cy="5321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1pPr>
            <a:lvl2pPr marL="210493" indent="0">
              <a:buNone/>
              <a:defRPr sz="884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884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884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884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85860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6893" y="6085008"/>
            <a:ext cx="1005107" cy="772992"/>
          </a:xfrm>
          <a:prstGeom prst="rect">
            <a:avLst/>
          </a:prstGeom>
        </p:spPr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975" y="2191601"/>
            <a:ext cx="3381018" cy="16953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15468" y="2523295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7975" y="4217364"/>
            <a:ext cx="3381018" cy="1695365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5468" y="4549058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47" y="2191601"/>
            <a:ext cx="3381018" cy="1695365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40741" y="2523295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73247" y="4217364"/>
            <a:ext cx="3381018" cy="16953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740741" y="4549058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03435" y="2191601"/>
            <a:ext cx="3381018" cy="16953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70929" y="2523295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303435" y="4217364"/>
            <a:ext cx="3381018" cy="1695365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10493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0929" y="4549058"/>
            <a:ext cx="1015469" cy="10153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83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11298"/>
            <a:ext cx="824753" cy="228602"/>
          </a:xfrm>
          <a:prstGeom prst="rect">
            <a:avLst/>
          </a:prstGeom>
          <a:solidFill>
            <a:srgbClr val="261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6096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8988"/>
            <a:ext cx="685800" cy="423334"/>
          </a:xfrm>
          <a:prstGeom prst="rect">
            <a:avLst/>
          </a:prstGeom>
          <a:solidFill>
            <a:srgbClr val="261A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30636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261A6C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theme" Target="../theme/theme2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/>
        </p:nvGrpSpPr>
        <p:grpSpPr>
          <a:xfrm>
            <a:off x="-4081" y="0"/>
            <a:ext cx="12192000" cy="8106629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8590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/>
        </p:nvGrpSpPr>
        <p:grpSpPr>
          <a:xfrm>
            <a:off x="0" y="0"/>
            <a:ext cx="12192000" cy="8107906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446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68" y="2200408"/>
            <a:ext cx="10171425" cy="38807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/>
        </p:nvCxnSpPr>
        <p:spPr>
          <a:xfrm>
            <a:off x="2027919" y="6660456"/>
            <a:ext cx="10164081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4" y="6151057"/>
            <a:ext cx="1424333" cy="6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8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  <p:sldLayoutId id="2147483789" r:id="rId26"/>
    <p:sldLayoutId id="2147483790" r:id="rId27"/>
    <p:sldLayoutId id="2147483791" r:id="rId28"/>
    <p:sldLayoutId id="2147483792" r:id="rId29"/>
    <p:sldLayoutId id="2147483793" r:id="rId30"/>
    <p:sldLayoutId id="2147483794" r:id="rId31"/>
    <p:sldLayoutId id="2147483795" r:id="rId32"/>
    <p:sldLayoutId id="2147483796" r:id="rId33"/>
    <p:sldLayoutId id="2147483797" r:id="rId34"/>
    <p:sldLayoutId id="2147483798" r:id="rId35"/>
    <p:sldLayoutId id="2147483799" r:id="rId36"/>
    <p:sldLayoutId id="2147483800" r:id="rId37"/>
    <p:sldLayoutId id="2147483801" r:id="rId38"/>
    <p:sldLayoutId id="2147483802" r:id="rId39"/>
    <p:sldLayoutId id="2147483803" r:id="rId40"/>
    <p:sldLayoutId id="2147483804" r:id="rId41"/>
    <p:sldLayoutId id="2147483806" r:id="rId42"/>
    <p:sldLayoutId id="2147483807" r:id="rId43"/>
    <p:sldLayoutId id="2147483743" r:id="rId44"/>
    <p:sldLayoutId id="2147483744" r:id="rId4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734812" rtl="0" eaLnBrk="1" latinLnBrk="0" hangingPunct="1">
        <a:lnSpc>
          <a:spcPct val="90000"/>
        </a:lnSpc>
        <a:spcBef>
          <a:spcPct val="0"/>
        </a:spcBef>
        <a:buNone/>
        <a:defRPr sz="3214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9629" indent="-229629" algn="l" defTabSz="734812" rtl="0" eaLnBrk="1" latinLnBrk="0" hangingPunct="1">
        <a:lnSpc>
          <a:spcPct val="100000"/>
        </a:lnSpc>
        <a:spcBef>
          <a:spcPts val="804"/>
        </a:spcBef>
        <a:spcAft>
          <a:spcPts val="482"/>
        </a:spcAft>
        <a:buFont typeface="Century Gothic" panose="020B0502020202020204" pitchFamily="34" charset="0"/>
        <a:buChar char="−"/>
        <a:defRPr sz="1446" kern="1200">
          <a:solidFill>
            <a:schemeClr val="tx1"/>
          </a:solidFill>
          <a:latin typeface="+mn-lt"/>
          <a:ea typeface="+mn-ea"/>
          <a:cs typeface="+mn-cs"/>
        </a:defRPr>
      </a:lvl1pPr>
      <a:lvl2pPr marL="577899" indent="-367406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tx1"/>
        </a:buClr>
        <a:buFont typeface="+mj-lt"/>
        <a:buAutoNum type="arabicPeriod"/>
        <a:defRPr sz="1446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866211" indent="-288312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+mj-lt"/>
        <a:buAutoNum type="alphaLcPeriod"/>
        <a:defRPr sz="1446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53246" indent="-28576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Clr>
          <a:schemeClr val="tx1"/>
        </a:buClr>
        <a:buFont typeface="Wingdings" panose="05000000000000000000" pitchFamily="2" charset="2"/>
        <a:buChar char="ü"/>
        <a:defRPr sz="1446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34812" rtl="0" eaLnBrk="1" latinLnBrk="0" hangingPunct="1">
        <a:lnSpc>
          <a:spcPct val="100000"/>
        </a:lnSpc>
        <a:spcBef>
          <a:spcPts val="402"/>
        </a:spcBef>
        <a:spcAft>
          <a:spcPts val="482"/>
        </a:spcAft>
        <a:buFont typeface="Wingdings" panose="05000000000000000000" pitchFamily="2" charset="2"/>
        <a:buNone/>
        <a:defRPr lang="pl-PL" sz="1446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20733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388138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755544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3122950" indent="-183703" algn="l" defTabSz="734812" rtl="0" eaLnBrk="1" latinLnBrk="0" hangingPunct="1">
        <a:lnSpc>
          <a:spcPct val="90000"/>
        </a:lnSpc>
        <a:spcBef>
          <a:spcPts val="402"/>
        </a:spcBef>
        <a:buFont typeface="Arial" panose="020B0604020202020204" pitchFamily="34" charset="0"/>
        <a:buChar char="•"/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1pPr>
      <a:lvl2pPr marL="36740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2pPr>
      <a:lvl3pPr marL="734812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3pPr>
      <a:lvl4pPr marL="1102218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4pPr>
      <a:lvl5pPr marL="1469624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5pPr>
      <a:lvl6pPr marL="1837030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6pPr>
      <a:lvl7pPr marL="2204436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7pPr>
      <a:lvl8pPr marL="2571841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8pPr>
      <a:lvl9pPr marL="2939247" algn="l" defTabSz="734812" rtl="0" eaLnBrk="1" latinLnBrk="0" hangingPunct="1">
        <a:defRPr sz="1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>
          <p15:clr>
            <a:srgbClr val="5ACBF0"/>
          </p15:clr>
        </p15:guide>
        <p15:guide id="2" orient="horz" pos="1452">
          <p15:clr>
            <a:srgbClr val="5ACBF0"/>
          </p15:clr>
        </p15:guide>
        <p15:guide id="3" orient="horz" pos="1589">
          <p15:clr>
            <a:srgbClr val="000000"/>
          </p15:clr>
        </p15:guide>
        <p15:guide id="4" orient="horz" pos="1718">
          <p15:clr>
            <a:srgbClr val="5ACBF0"/>
          </p15:clr>
        </p15:guide>
        <p15:guide id="5" orient="horz" pos="3047">
          <p15:clr>
            <a:srgbClr val="5ACBF0"/>
          </p15:clr>
        </p15:guide>
        <p15:guide id="6" orient="horz" pos="3177">
          <p15:clr>
            <a:srgbClr val="000000"/>
          </p15:clr>
        </p15:guide>
        <p15:guide id="7" orient="horz" pos="3309">
          <p15:clr>
            <a:srgbClr val="5ACBF0"/>
          </p15:clr>
        </p15:guide>
        <p15:guide id="8" orient="horz" pos="4635">
          <p15:clr>
            <a:srgbClr val="5ACBF0"/>
          </p15:clr>
        </p15:guide>
        <p15:guide id="9" orient="horz" pos="4767">
          <p15:clr>
            <a:srgbClr val="000000"/>
          </p15:clr>
        </p15:guide>
        <p15:guide id="11" orient="horz" pos="4901">
          <p15:clr>
            <a:srgbClr val="5ACBF0"/>
          </p15:clr>
        </p15:guide>
        <p15:guide id="12" pos="1722">
          <p15:clr>
            <a:srgbClr val="5ACBF0"/>
          </p15:clr>
        </p15:guide>
        <p15:guide id="13" pos="1463">
          <p15:clr>
            <a:srgbClr val="5ACBF0"/>
          </p15:clr>
        </p15:guide>
        <p15:guide id="14" pos="129">
          <p15:clr>
            <a:srgbClr val="5ACBF0"/>
          </p15:clr>
        </p15:guide>
        <p15:guide id="15" pos="4647">
          <p15:clr>
            <a:srgbClr val="5ACBF0"/>
          </p15:clr>
        </p15:guide>
        <p15:guide id="16" pos="3056">
          <p15:clr>
            <a:srgbClr val="5ACBF0"/>
          </p15:clr>
        </p15:guide>
        <p15:guide id="17" pos="3315">
          <p15:clr>
            <a:srgbClr val="5ACBF0"/>
          </p15:clr>
        </p15:guide>
        <p15:guide id="18" pos="1592">
          <p15:clr>
            <a:srgbClr val="000000"/>
          </p15:clr>
        </p15:guide>
        <p15:guide id="19" pos="3186">
          <p15:clr>
            <a:srgbClr val="000000"/>
          </p15:clr>
        </p15:guide>
        <p15:guide id="20" pos="4779">
          <p15:clr>
            <a:srgbClr val="000000"/>
          </p15:clr>
        </p15:guide>
        <p15:guide id="21" pos="4910">
          <p15:clr>
            <a:srgbClr val="5ACBF0"/>
          </p15:clr>
        </p15:guide>
        <p15:guide id="22" pos="6240">
          <p15:clr>
            <a:srgbClr val="5ACBF0"/>
          </p15:clr>
        </p15:guide>
        <p15:guide id="23" pos="6371">
          <p15:clr>
            <a:srgbClr val="000000"/>
          </p15:clr>
        </p15:guide>
        <p15:guide id="24" pos="6503">
          <p15:clr>
            <a:srgbClr val="5ACBF0"/>
          </p15:clr>
        </p15:guide>
        <p15:guide id="25" pos="7834">
          <p15:clr>
            <a:srgbClr val="5ACBF0"/>
          </p15:clr>
        </p15:guide>
        <p15:guide id="26" pos="7964">
          <p15:clr>
            <a:srgbClr val="000000"/>
          </p15:clr>
        </p15:guide>
        <p15:guide id="27" pos="8098">
          <p15:clr>
            <a:srgbClr val="5ACBF0"/>
          </p15:clr>
        </p15:guide>
        <p15:guide id="28" pos="9426">
          <p15:clr>
            <a:srgbClr val="5ACBF0"/>
          </p15:clr>
        </p15:guide>
        <p15:guide id="29" pos="796">
          <p15:clr>
            <a:srgbClr val="5ACBF0"/>
          </p15:clr>
        </p15:guide>
        <p15:guide id="30" pos="2392">
          <p15:clr>
            <a:srgbClr val="5ACBF0"/>
          </p15:clr>
        </p15:guide>
        <p15:guide id="31" pos="3990">
          <p15:clr>
            <a:srgbClr val="5ACBF0"/>
          </p15:clr>
        </p15:guide>
        <p15:guide id="32" pos="5586">
          <p15:clr>
            <a:srgbClr val="5ACBF0"/>
          </p15:clr>
        </p15:guide>
        <p15:guide id="33" pos="7170">
          <p15:clr>
            <a:srgbClr val="5ACBF0"/>
          </p15:clr>
        </p15:guide>
        <p15:guide id="34" pos="8769">
          <p15:clr>
            <a:srgbClr val="5ACBF0"/>
          </p15:clr>
        </p15:guide>
        <p15:guide id="35" orient="horz" pos="792">
          <p15:clr>
            <a:srgbClr val="5ACBF0"/>
          </p15:clr>
        </p15:guide>
        <p15:guide id="36" orient="horz" pos="2376">
          <p15:clr>
            <a:srgbClr val="5ACBF0"/>
          </p15:clr>
        </p15:guide>
        <p15:guide id="37" orient="horz" pos="3960">
          <p15:clr>
            <a:srgbClr val="5ACBF0"/>
          </p15:clr>
        </p15:guide>
        <p15:guide id="38" pos="9557">
          <p15:clr>
            <a:srgbClr val="5ACBF0"/>
          </p15:clr>
        </p15:guide>
        <p15:guide id="39" orient="horz">
          <p15:clr>
            <a:srgbClr val="5ACBF0"/>
          </p15:clr>
        </p15:guide>
        <p15:guide id="40" orient="horz" pos="5376">
          <p15:clr>
            <a:srgbClr val="5ACBF0"/>
          </p15:clr>
        </p15:guide>
        <p15:guide id="4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si.org/deliver/etsi_en/301500_301599/301549/02.01.02_60/en_301549v020102p.pdf" TargetMode="External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pl/web/dostepnosc-cyfrowa/projekty-wspierajace-dostepnosc-cyfrowa" TargetMode="External"/><Relationship Id="rId3" Type="http://schemas.openxmlformats.org/officeDocument/2006/relationships/hyperlink" Target="https://www.gov.pl/web/dostepnosc-cyfrowa/o-szkoleniach-z-dostepnosci-cyfrowej" TargetMode="External"/><Relationship Id="rId7" Type="http://schemas.openxmlformats.org/officeDocument/2006/relationships/hyperlink" Target="https://www.gov.pl/web/dostepnosc-cyfrowa/o-monitoringu-dostepnosci-cyfrowej" TargetMode="External"/><Relationship Id="rId2" Type="http://schemas.openxmlformats.org/officeDocument/2006/relationships/hyperlink" Target="https://www.gov.pl/web/dostepnosc-cyfrowa/podstawy-dostepnosci-cyfrowej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gov.pl/web/dostepnosc-cyfrowa/wykaz-aplikacji-mobilnych-podmiotow-publicznych" TargetMode="External"/><Relationship Id="rId5" Type="http://schemas.openxmlformats.org/officeDocument/2006/relationships/hyperlink" Target="https://www.gov.pl/web/dostepnosc-cyfrowa/wykaz-stron-internetowych-podmiotow-publicznych" TargetMode="External"/><Relationship Id="rId4" Type="http://schemas.openxmlformats.org/officeDocument/2006/relationships/hyperlink" Target="https://www.gov.pl/web/dostepnosc-cyfrowa/dostepne-srody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szkolenia.gov.pl/dashboard" TargetMode="External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5381" y="2039021"/>
            <a:ext cx="6453174" cy="2464154"/>
          </a:xfrm>
        </p:spPr>
        <p:txBody>
          <a:bodyPr/>
          <a:lstStyle/>
          <a:p>
            <a:r>
              <a:rPr lang="pl-PL" sz="3200" b="1" dirty="0">
                <a:latin typeface="Lato Black" panose="020F0A02020204030203" pitchFamily="34" charset="-18"/>
              </a:rPr>
              <a:t>Działania na rzecz </a:t>
            </a:r>
            <a:br>
              <a:rPr lang="pl-PL" sz="3200" b="1" dirty="0">
                <a:latin typeface="Lato Black" panose="020F0A02020204030203" pitchFamily="34" charset="-18"/>
              </a:rPr>
            </a:br>
            <a:r>
              <a:rPr lang="pl-PL" sz="3200" b="1" dirty="0">
                <a:latin typeface="Lato Black" panose="020F0A02020204030203" pitchFamily="34" charset="-18"/>
              </a:rPr>
              <a:t>zapewnienia dostępności cyfrowej</a:t>
            </a:r>
            <a:endParaRPr lang="pl-PL" sz="3200" dirty="0"/>
          </a:p>
        </p:txBody>
      </p:sp>
      <p:pic>
        <p:nvPicPr>
          <p:cNvPr id="4" name="Obraz 3" descr="Logotypy związane z finansowaniem projektu – Fundusze Europejskie Wiedza Edukacja Rozwój, Rzeczpospolita Polska, Europejski Fundusz Społeczn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1" y="5550920"/>
            <a:ext cx="5756564" cy="7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484671"/>
          </a:xfrm>
        </p:spPr>
        <p:txBody>
          <a:bodyPr>
            <a:noAutofit/>
          </a:bodyPr>
          <a:lstStyle/>
          <a:p>
            <a:r>
              <a:rPr lang="pl-PL" dirty="0"/>
              <a:t>Ustawa o dostępności cyfrowej — czego dotyczy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określa </a:t>
            </a:r>
            <a:r>
              <a:rPr lang="pl-PL" sz="2000" b="1" dirty="0"/>
              <a:t>wymagania dostępności cyfrowej </a:t>
            </a:r>
            <a:r>
              <a:rPr lang="pl-PL" sz="2000" dirty="0"/>
              <a:t>stron internetowych i aplikacji mobilnych podmiotów publicznych i nakłada obowiązek ich spełniania;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wprowadza obowiązek zapewnienia </a:t>
            </a:r>
            <a:r>
              <a:rPr lang="pl-PL" sz="2000" b="1" dirty="0"/>
              <a:t>dostępności cyfrowej treści publikowanych w Internecie </a:t>
            </a:r>
            <a:r>
              <a:rPr lang="pl-PL" sz="2000" dirty="0"/>
              <a:t>przez podmiot publiczny (wszystkich, w tym np. w mediach społecznościowych);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wprowadza obowiązek publikacji </a:t>
            </a:r>
            <a:r>
              <a:rPr lang="pl-PL" sz="2000" b="1" dirty="0"/>
              <a:t>deklaracji dostępności</a:t>
            </a:r>
            <a:r>
              <a:rPr lang="pl-PL" sz="20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ustala zasady </a:t>
            </a:r>
            <a:r>
              <a:rPr lang="pl-PL" sz="2000" b="1" dirty="0"/>
              <a:t>postępowania w wypadku nieprzestrzegania </a:t>
            </a:r>
            <a:r>
              <a:rPr lang="pl-PL" sz="2000" dirty="0"/>
              <a:t>wymagań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określa kompetencje ministra ds. informatyzacji w zakresie </a:t>
            </a:r>
            <a:r>
              <a:rPr lang="pl-PL" sz="2000" b="1" dirty="0"/>
              <a:t>monitoringu dostępności cyfrowej</a:t>
            </a:r>
            <a:r>
              <a:rPr lang="pl-PL" sz="2000" dirty="0"/>
              <a:t>.</a:t>
            </a:r>
          </a:p>
          <a:p>
            <a:pPr>
              <a:lnSpc>
                <a:spcPct val="150000"/>
              </a:lnSpc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16408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jak określa wymagania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zgodność z </a:t>
            </a:r>
            <a:r>
              <a:rPr lang="pl-PL" sz="2000" b="1" dirty="0"/>
              <a:t>wymaganiami określonymi w załączniku do ustawy;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wymagania z załącznika odpowiadają </a:t>
            </a:r>
            <a:r>
              <a:rPr lang="pl-PL" sz="2000" dirty="0">
                <a:hlinkClick r:id="rId2"/>
              </a:rPr>
              <a:t>wytycznym WCAG 2.1</a:t>
            </a:r>
            <a:r>
              <a:rPr lang="pl-PL" sz="2000" dirty="0"/>
              <a:t> na poziomie AA (z wyjątkiem kryteriów odnoszących się do multimediów nadawanych na żywo);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spełnienie punktów 9,10 i 11 normy </a:t>
            </a:r>
            <a:r>
              <a:rPr lang="pl-PL" sz="2000" dirty="0">
                <a:hlinkClick r:id="rId3"/>
              </a:rPr>
              <a:t>EN 301 549 V2.1.2</a:t>
            </a:r>
            <a:r>
              <a:rPr lang="pl-PL" sz="2000" dirty="0"/>
              <a:t> to alternatywny sposób spełniania wymagań z załącznika.</a:t>
            </a:r>
          </a:p>
        </p:txBody>
      </p:sp>
    </p:spTree>
    <p:extLst>
      <p:ext uri="{BB962C8B-B14F-4D97-AF65-F5344CB8AC3E}">
        <p14:creationId xmlns:p14="http://schemas.microsoft.com/office/powerpoint/2010/main" val="22863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nadmierne koszty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Ustawa dopuszcza brak zapewnienia dostępności ze względu na </a:t>
            </a:r>
            <a:r>
              <a:rPr lang="pl-PL" sz="2000" b="1" dirty="0"/>
              <a:t>nadmierne koszty, </a:t>
            </a:r>
            <a:r>
              <a:rPr lang="pl-PL" sz="2000" dirty="0"/>
              <a:t>ale: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zawsze wymagana jest </a:t>
            </a:r>
            <a:r>
              <a:rPr lang="pl-PL" sz="2000" b="1" dirty="0"/>
              <a:t>analiza</a:t>
            </a:r>
            <a:r>
              <a:rPr lang="pl-PL" sz="2000" dirty="0"/>
              <a:t> potwierdzająca nadmierne koszty dostosowania;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nadmierne koszty dostosowania elementu nie zwalniają z zapewniania jego maksymalnie możliwej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na nadmierne koszty nie mogą powołać się podmioty, których zadaniem publicznym jest prowadzenie działalności na rzecz osób niepełnosprawnych lub osób starszych.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43384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wyznacza minimalny poziom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000" b="1" dirty="0"/>
              <a:t>Dostępność cyfrowa jest znacznie szersza</a:t>
            </a:r>
            <a:r>
              <a:rPr lang="pl-PL" sz="2000" dirty="0"/>
              <a:t> i daje o wiele więcej możliwości zapewniania przyjazności dla osób z niepełnosprawnościami, niż opisuje to ustawa.</a:t>
            </a:r>
          </a:p>
          <a:p>
            <a:pPr marL="0" indent="0" algn="just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000" dirty="0"/>
              <a:t>Ustawa o dostępności cyfrowej określa minimalny poziom, który muszą spełniać strony internetowe i aplikacje mobilne podmiotów publicznych w całej Unii Europejskiej.</a:t>
            </a:r>
          </a:p>
        </p:txBody>
      </p:sp>
    </p:spTree>
    <p:extLst>
      <p:ext uri="{BB962C8B-B14F-4D97-AF65-F5344CB8AC3E}">
        <p14:creationId xmlns:p14="http://schemas.microsoft.com/office/powerpoint/2010/main" val="759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Ustawa o dostępności cyfrowej — konsekwencje niespełniania wymagań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Ustawa o dostępności cyfrowej wprowadza kary za: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nieuzasadnione i uporczywe łamanie zasad dostępności stron www i aplikacji mobilnych — </a:t>
            </a:r>
            <a:r>
              <a:rPr lang="pl-PL" sz="2000" b="1" dirty="0"/>
              <a:t>do 10 tys. zł;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dirty="0"/>
              <a:t>brak deklaracji dostępności — </a:t>
            </a:r>
            <a:r>
              <a:rPr lang="pl-PL" sz="2000" b="1" dirty="0"/>
              <a:t>do 5 tys. zł</a:t>
            </a:r>
            <a:r>
              <a:rPr lang="pl-PL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656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806245" y="4433529"/>
            <a:ext cx="10132296" cy="2239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Dla kogo jest dostępność cyfrowa?</a:t>
            </a:r>
          </a:p>
        </p:txBody>
      </p:sp>
    </p:spTree>
    <p:extLst>
      <p:ext uri="{BB962C8B-B14F-4D97-AF65-F5344CB8AC3E}">
        <p14:creationId xmlns:p14="http://schemas.microsoft.com/office/powerpoint/2010/main" val="4155423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Dla kogo dostępność cyfrowa?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dla </a:t>
            </a:r>
            <a:r>
              <a:rPr lang="pl-PL" sz="2000" dirty="0"/>
              <a:t>każdego: w pewnych sytuacjach każdy z nas może skorzystać z dostępności </a:t>
            </a:r>
            <a:r>
              <a:rPr lang="pl-PL" sz="2000" dirty="0" smtClean="0"/>
              <a:t>cyfrowej;</a:t>
            </a:r>
            <a:endParaRPr lang="pl-PL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dostępność </a:t>
            </a:r>
            <a:r>
              <a:rPr lang="pl-PL" sz="2000" dirty="0"/>
              <a:t>cyfrowa przydatna dla wszystkich niezbędna dla osób z </a:t>
            </a:r>
            <a:r>
              <a:rPr lang="pl-PL" sz="2000" dirty="0" smtClean="0"/>
              <a:t>niepełnosprawnościami;</a:t>
            </a:r>
            <a:endParaRPr lang="pl-PL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zrozumiałe </a:t>
            </a:r>
            <a:r>
              <a:rPr lang="pl-PL" sz="2000" dirty="0"/>
              <a:t>treści na stronach internetowych i w aplikacjach mobilnych oraz przejrzysta nawigacja po stronach i w aplikacjach będą dużym ułatwieniem dla osób starszych.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97042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niewidoma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będzie mogła nawigować z użyciem klawiatury po stronie internetowej;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wykona wszystkie wymagane czynności np. wypełni formularz, złoży wniosek, skontaktuje się z podmiotem;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przeczyta zamieszczone na stronie i w aplikacji mobilnej treści;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zrozumie materiał video opatrzony </a:t>
            </a:r>
            <a:r>
              <a:rPr lang="pl-PL" sz="2000" dirty="0" err="1"/>
              <a:t>audiodeskrypcją</a:t>
            </a:r>
            <a:r>
              <a:rPr lang="pl-PL" sz="2000" dirty="0"/>
              <a:t> (słownym opisem tego, co dzieje się na ekranie).</a:t>
            </a:r>
          </a:p>
          <a:p>
            <a:pPr>
              <a:lnSpc>
                <a:spcPct val="150000"/>
              </a:lnSpc>
            </a:pPr>
            <a:endParaRPr lang="pl-PL" sz="2100" dirty="0"/>
          </a:p>
          <a:p>
            <a:pPr>
              <a:lnSpc>
                <a:spcPct val="150000"/>
              </a:lnSpc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89159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słabowidząca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Z okularami, użyciem pomocy optycznych lub bez korzystania z nich, na dostępnej stronie lub w dostępnej cyfrowo aplikacji: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będzie swobodniej nawigować;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odpowiedni rozmiar czcionek będzie dla niej bardziej czytelny;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prawidłowy kontrast pomoże odczytać treść widoczną na ekranie lub umożliwi interakcję z elementami strony lub aplikacji;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obejrzy film, a dodatkowa ścieżka z </a:t>
            </a:r>
            <a:r>
              <a:rPr lang="pl-PL" sz="2000" dirty="0" err="1"/>
              <a:t>audiodeskrypcją</a:t>
            </a:r>
            <a:r>
              <a:rPr lang="pl-PL" sz="2000" dirty="0"/>
              <a:t> pomoże jej w odbiorze treści;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000" dirty="0"/>
              <a:t>samodzielnie wypełni wymagane dokumenty lub złoży wniosek.</a:t>
            </a:r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24783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niesłysząca lub słabosłysząca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skontaktuje się z podmiotem za pomocą czatu lub odpowiedniego formularza;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będzie w stanie skorzystać z tłumaczenia na polski język migowy;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oglądając materiał audiowizualny skorzysta z napisów rozszerzonych lub z transkrypcji;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zapozna się z materiałami w postaci tekstowej.</a:t>
            </a:r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917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5468" y="914399"/>
            <a:ext cx="10171426" cy="602852"/>
          </a:xfrm>
        </p:spPr>
        <p:txBody>
          <a:bodyPr/>
          <a:lstStyle/>
          <a:p>
            <a:r>
              <a:rPr lang="pl-PL" dirty="0"/>
              <a:t>Centrum Rozwoju Kompetencji Cyfrowych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5468" y="1839921"/>
            <a:ext cx="10171426" cy="405177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jesteśmy departamentem w Ministerstwie Cyfryzacji;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odpowiadamy za ustawę o dostępności cyfrowej stron internetowych i aplikacji mobilnych podmiotów publicznych;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działamy na rzecz podmiotów publicznych (a nie indywidualnych osób z niepełnosprawnościami);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 ramach grupy roboczej przy Komisji Europejskiej (grupa WADEX) współpracujemy z innymi krajami, które wdrażają dostępność cyfrową.</a:t>
            </a:r>
          </a:p>
          <a:p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678586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2740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Osoba Głucha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800" dirty="0" smtClean="0"/>
              <a:t>Nie </a:t>
            </a:r>
            <a:r>
              <a:rPr lang="pl-PL" sz="1800" dirty="0"/>
              <a:t>słyszy od urodzenia lub straciła zdolność </a:t>
            </a:r>
            <a:r>
              <a:rPr lang="pl-PL" sz="1800" dirty="0" smtClean="0"/>
              <a:t>słyszenia </a:t>
            </a:r>
            <a:r>
              <a:rPr lang="pl-PL" sz="1800" dirty="0"/>
              <a:t>we wczesnym </a:t>
            </a:r>
            <a:r>
              <a:rPr lang="pl-PL" sz="1800" dirty="0" smtClean="0"/>
              <a:t>dzieciństwie: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/>
              <a:t>język polski jest dla niej językiem obcym, a jego składnia trudna. Osoba Głucha może pisać i czytać w języku polskim, jednak jej komunikacja w języku pisanym zwykle jest uproszczona;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/>
              <a:t>na co dzień posługuje się polskim językiem migowym (PJM). W tym języku w pełni odbiera treści;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/>
              <a:t>do komunikacji wykorzysta komunikatory online, w tym rozmowy wideo do porozumiewania się w PJM;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/>
              <a:t>w komunikacji z osobami słyszącymi może skorzystać z pomocy tłumacza PJM online, który będzie pośrednikiem między nią, a rozmówcą</a:t>
            </a:r>
            <a:r>
              <a:rPr lang="pl-PL" sz="1800" dirty="0" smtClean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81407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z problemami poznawczymi lub z niepełnosprawnością intelektualną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będzie w stanie skorzystać ze strony lub z aplikacji jeśli jej struktura będzie spójna, a działania przewidywalne;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zrozumie tekst napisany prostym językiem;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skorzysta z napisów rozszerzonych, by lepiej zrozumieć treść;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skorzysta, gdy układ tekstu będzie spójny i logiczny.</a:t>
            </a:r>
          </a:p>
          <a:p>
            <a:endParaRPr lang="pl-PL" sz="2100" dirty="0"/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79466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z czasową lub trwałą niepełnosprawnością rąk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skorzysta z klawiatury nawigując po stronie lub w aplikacji;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przejrzysta struktura i łatwy dostęp pozwoli jej na sprawną nawigację po stronie lub w aplikacji bez konieczności zbędnego klikania;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nieskomplikowane gesty w aplikacji umożliwią nawigację w oknie aplikacji.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34274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Osoby ze sprzężonymi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</a:t>
            </a:r>
            <a:r>
              <a:rPr lang="pl-PL" sz="2000" dirty="0" smtClean="0"/>
              <a:t>korzystają </a:t>
            </a:r>
            <a:r>
              <a:rPr lang="pl-PL" sz="2000" dirty="0"/>
              <a:t>z różnych powyższych udogodnień, np. osoba słabowidząca z niepełnosprawnością rąk skorzysta z odpowiedniego kontrastu i nawigacji z użyciem </a:t>
            </a:r>
            <a:r>
              <a:rPr lang="pl-PL" sz="2000" dirty="0" smtClean="0"/>
              <a:t>klawiatury;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o</a:t>
            </a:r>
            <a:r>
              <a:rPr lang="pl-PL" sz="2000" dirty="0" smtClean="0"/>
              <a:t>soba </a:t>
            </a:r>
            <a:r>
              <a:rPr lang="pl-PL" sz="2000" dirty="0"/>
              <a:t>głuchoniewidoma skorzysta z nawigacji klawiaturą oraz transkrypcji materiałów audiowizualnych, które odczyta brajlem na specjalnym urządzeniu, tzw. monitorze brajlowskim.</a:t>
            </a:r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2940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Osoba starsza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skorzysta z wszystkich wymienionych powyżej udogodnień, dobierając je do swoich potrzeb.</a:t>
            </a:r>
          </a:p>
          <a:p>
            <a:pPr marL="0" indent="0">
              <a:buNone/>
            </a:pPr>
            <a:endParaRPr lang="pl-PL" sz="2100" dirty="0"/>
          </a:p>
          <a:p>
            <a:endParaRPr lang="pl-PL" sz="2100" dirty="0"/>
          </a:p>
          <a:p>
            <a:endParaRPr lang="pl-PL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8597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781664" y="4728497"/>
            <a:ext cx="10515600" cy="6699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4000" dirty="0"/>
              <a:t>Warto dbać o dostępność</a:t>
            </a:r>
          </a:p>
        </p:txBody>
      </p:sp>
    </p:spTree>
    <p:extLst>
      <p:ext uri="{BB962C8B-B14F-4D97-AF65-F5344CB8AC3E}">
        <p14:creationId xmlns:p14="http://schemas.microsoft.com/office/powerpoint/2010/main" val="74590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Dostępność jest procesem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/>
              <a:t>d</a:t>
            </a:r>
            <a:r>
              <a:rPr lang="pl-PL" sz="2000" dirty="0" smtClean="0"/>
              <a:t>ostępna </a:t>
            </a:r>
            <a:r>
              <a:rPr lang="pl-PL" sz="2000" dirty="0"/>
              <a:t>cyfrowo strona lub aplikacja będzie przyjazna </a:t>
            </a:r>
            <a:r>
              <a:rPr lang="pl-PL" sz="2400" b="1" dirty="0"/>
              <a:t>dla wszystkich i zrozumiała dla </a:t>
            </a:r>
            <a:r>
              <a:rPr lang="pl-PL" sz="2400" b="1" dirty="0" smtClean="0"/>
              <a:t>każdego</a:t>
            </a:r>
            <a:r>
              <a:rPr lang="pl-PL" sz="2400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 smtClean="0"/>
              <a:t>o </a:t>
            </a:r>
            <a:r>
              <a:rPr lang="pl-PL" sz="2000" dirty="0"/>
              <a:t>dostępność cyfrową trzeba dbać cały </a:t>
            </a:r>
            <a:r>
              <a:rPr lang="pl-PL" sz="2000" dirty="0" smtClean="0"/>
              <a:t>czas;</a:t>
            </a:r>
            <a:endParaRPr lang="pl-PL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/>
              <a:t>n</a:t>
            </a:r>
            <a:r>
              <a:rPr lang="pl-PL" sz="2000" dirty="0" smtClean="0"/>
              <a:t>ależy </a:t>
            </a:r>
            <a:r>
              <a:rPr lang="pl-PL" sz="2000" dirty="0"/>
              <a:t>pamiętać, że po zmianach strona internetowa lub aplikacja mobilna może być niedostępna </a:t>
            </a:r>
            <a:r>
              <a:rPr lang="pl-PL" sz="2000" dirty="0" smtClean="0"/>
              <a:t>cyfrowo;</a:t>
            </a:r>
            <a:endParaRPr lang="pl-PL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 smtClean="0"/>
              <a:t>w </a:t>
            </a:r>
            <a:r>
              <a:rPr lang="pl-PL" sz="2000" dirty="0"/>
              <a:t>proces zapewniania dostępności cyfrowej powinni być zaangażowani wszyscy członkowie zespołu.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20078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Konieczność ciągłego doszkalania się pod kątem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000" dirty="0"/>
              <a:t>Rozwiązania wspierające dostępność zmieniają się. Zmieniają się również ludzie w zespole, dlatego należy poznawać nowe rozwiązania oraz nowelizowane akty prawne w zakresie zapewnienia dostępności cyfrowej.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7313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Kto powinien się szkolić?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redaktorzy, którzy  przygotowują treści na strony internetowe;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twórcy stron internetowych i aplikacji mobilnych;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pozostali członkowie zespołu zaangażowani w </a:t>
            </a:r>
            <a:r>
              <a:rPr lang="pl-PL" sz="2000" dirty="0" smtClean="0"/>
              <a:t>dostępność;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/>
              <a:t>pracownicy.</a:t>
            </a:r>
            <a:endParaRPr lang="pl-PL" sz="2000" dirty="0"/>
          </a:p>
          <a:p>
            <a:endParaRPr lang="pl-PL" sz="2400" dirty="0"/>
          </a:p>
          <a:p>
            <a:endParaRPr lang="pl-PL" sz="2400" dirty="0"/>
          </a:p>
          <a:p>
            <a:pPr marL="0" indent="0" algn="just">
              <a:lnSpc>
                <a:spcPct val="150000"/>
              </a:lnSpc>
              <a:buNone/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057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C856FB-45BA-CD40-8379-65502E3EC0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6413" y="3132138"/>
            <a:ext cx="9719187" cy="2241550"/>
          </a:xfrm>
        </p:spPr>
        <p:txBody>
          <a:bodyPr/>
          <a:lstStyle/>
          <a:p>
            <a:r>
              <a:rPr lang="pl-PL" sz="4000" dirty="0"/>
              <a:t>O projekcie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57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5468" y="1"/>
            <a:ext cx="10171426" cy="1582994"/>
          </a:xfrm>
        </p:spPr>
        <p:txBody>
          <a:bodyPr/>
          <a:lstStyle/>
          <a:p>
            <a:r>
              <a:rPr lang="pl-PL" dirty="0"/>
              <a:t>Co robimy w CRKC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publikujemy poradniki i artykuły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które dotyczą różnych aspektów dostępności;</a:t>
            </a:r>
          </a:p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szkolimy z dostępności cyfrowej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prowadzimy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dostępne środy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— otwarte spotkania poświęcone dostępności cyfrowej;</a:t>
            </a:r>
          </a:p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prowadzimy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wykaz stron internetowych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wykaz aplikacji mobilnych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podmiotów publicznych; </a:t>
            </a:r>
          </a:p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monitorujemy stan dostępności cyfrowej 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stron i aplikacji podmiotów publicznych;</a:t>
            </a:r>
          </a:p>
          <a:p>
            <a:pPr marL="342900" lvl="0" indent="-342900" defTabSz="91440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realizujemy projekty</a:t>
            </a: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które wspierają wdrażanie i monitorowanie dostępności cyfrowej.</a:t>
            </a:r>
          </a:p>
          <a:p>
            <a:endParaRPr lang="pl-PL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09543" y="582175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760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Źródło finansowania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i="1" dirty="0">
                <a:ea typeface="Times New Roman" panose="02020603050405020304" pitchFamily="18" charset="0"/>
              </a:rPr>
              <a:t>Projekt „</a:t>
            </a:r>
            <a:r>
              <a:rPr lang="pl-PL" sz="2000" b="1" i="1" dirty="0">
                <a:ea typeface="Times New Roman" panose="02020603050405020304" pitchFamily="18" charset="0"/>
              </a:rPr>
              <a:t>Dostępność cyfrowa stron jednostek samorządu terytorialnego - zasoby, szkolenia, </a:t>
            </a:r>
            <a:r>
              <a:rPr lang="pl-PL" sz="2000" b="1" i="1" dirty="0" err="1">
                <a:ea typeface="Times New Roman" panose="02020603050405020304" pitchFamily="18" charset="0"/>
              </a:rPr>
              <a:t>walidatory</a:t>
            </a:r>
            <a:r>
              <a:rPr lang="pl-PL" sz="2000" b="1" i="1" dirty="0">
                <a:ea typeface="Times New Roman" panose="02020603050405020304" pitchFamily="18" charset="0"/>
              </a:rPr>
              <a:t>”</a:t>
            </a:r>
            <a:r>
              <a:rPr lang="pl-PL" sz="2000" i="1" dirty="0">
                <a:ea typeface="Times New Roman" panose="02020603050405020304" pitchFamily="18" charset="0"/>
              </a:rPr>
              <a:t> dofinansowany przez Unię Europejską ze środków Europejskiego Funduszu Społecznego, Programu Operacyjnego Wiedza Edukacja Rozwój 2014–2020, Osi Priorytetowej II „Efektywne polityki publiczne dla rynku pracy, gospodarki i edukacji”, Działania 2.18 Wysokiej jakości usługi administracyjne.</a:t>
            </a:r>
          </a:p>
          <a:p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1800" dirty="0"/>
              <a:t>Wartość projektu – 4 990 823,27 zł, w tym dofinansowanie z UE – 4 206 265,84 zł.</a:t>
            </a:r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  <p:pic>
        <p:nvPicPr>
          <p:cNvPr id="4" name="Obraz 3" descr="Logotypy związane z finansowaniem projektu – Fundusze Europejskie Wiedza Edukacja Rozwója, Rzeczpospolita Polska, Europejski Fundusz Społeczn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68" y="4052677"/>
            <a:ext cx="5756564" cy="7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000" dirty="0"/>
              <a:t>Głównymi celami projektu są: </a:t>
            </a:r>
          </a:p>
          <a:p>
            <a:r>
              <a:rPr lang="pl-PL" sz="2000" dirty="0" smtClean="0"/>
              <a:t>przeszkolenie </a:t>
            </a:r>
            <a:r>
              <a:rPr lang="pl-PL" sz="2000" dirty="0"/>
              <a:t>3360 pracowników administracji publicznej z zakresu dostępności </a:t>
            </a:r>
            <a:r>
              <a:rPr lang="pl-PL" sz="2000" dirty="0" smtClean="0"/>
              <a:t>cyfrowej;</a:t>
            </a:r>
          </a:p>
          <a:p>
            <a:r>
              <a:rPr lang="pl-PL" sz="2000" dirty="0" smtClean="0"/>
              <a:t>utworzenie narzędzi automatycznie wykrywających błędy dostępności cyfrowej na stronach internetowych i w aplikacjach mobilnych podmiotów publicznych.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44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781664" y="4004109"/>
            <a:ext cx="10515600" cy="13943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4000" dirty="0"/>
              <a:t>Moduły szkoleniowe</a:t>
            </a:r>
          </a:p>
        </p:txBody>
      </p:sp>
    </p:spTree>
    <p:extLst>
      <p:ext uri="{BB962C8B-B14F-4D97-AF65-F5344CB8AC3E}">
        <p14:creationId xmlns:p14="http://schemas.microsoft.com/office/powerpoint/2010/main" val="45559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5468" y="1"/>
            <a:ext cx="10171426" cy="1671484"/>
          </a:xfrm>
        </p:spPr>
        <p:txBody>
          <a:bodyPr>
            <a:noAutofit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5468" y="1907458"/>
            <a:ext cx="10171426" cy="4171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W 2022 r. razem z Polskim Instytutem Rozwoju Sp. z o.o. przygotowaliśmy materiały szkoleniowe, składające się z 12 modułów szkoleniowych poświęconych dostępności cyfrowej stanowiące podstawę do prowadzenia szkoleń e-</a:t>
            </a:r>
            <a:r>
              <a:rPr lang="pl-PL" sz="2400" dirty="0" err="1"/>
              <a:t>learningowych</a:t>
            </a:r>
            <a:r>
              <a:rPr lang="pl-PL" sz="2400" dirty="0"/>
              <a:t>. </a:t>
            </a:r>
          </a:p>
          <a:p>
            <a:endParaRPr lang="pl-PL" sz="1800" dirty="0"/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5005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szkoleniowe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800" b="1" dirty="0"/>
              <a:t>Moduł 1 </a:t>
            </a:r>
            <a:r>
              <a:rPr lang="pl-PL" sz="1800" b="1" dirty="0" smtClean="0"/>
              <a:t>— </a:t>
            </a:r>
            <a:r>
              <a:rPr lang="pl-PL" sz="1800" b="1" dirty="0"/>
              <a:t>Wprowadzenie do dostępności cyfrowej:</a:t>
            </a:r>
          </a:p>
          <a:p>
            <a:r>
              <a:rPr lang="pl-PL" sz="1800" dirty="0"/>
              <a:t>czym jest dostępność cyfrowa oraz jakie są potrzeby osób z niepełnosprawnością;</a:t>
            </a:r>
          </a:p>
          <a:p>
            <a:r>
              <a:rPr lang="pl-PL" sz="1800" dirty="0"/>
              <a:t>kluczowe przepisy i zagadnienia techniczne dotyczące dostępności cyfrowej.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b="1" dirty="0"/>
              <a:t>Moduł 2 </a:t>
            </a:r>
            <a:r>
              <a:rPr lang="pl-PL" sz="1800" b="1" dirty="0" smtClean="0"/>
              <a:t>— </a:t>
            </a:r>
            <a:r>
              <a:rPr lang="pl-PL" sz="1800" b="1" dirty="0"/>
              <a:t>Dostępne prezentacje:</a:t>
            </a:r>
          </a:p>
          <a:p>
            <a:r>
              <a:rPr lang="pl-PL" sz="1800" dirty="0"/>
              <a:t>przygotowywanie prezentacji zgodnych z wymogami Ustawy o dostępności cyfrowej stron internetowych i aplikacji mobilnych podmiotów publicznych;</a:t>
            </a:r>
          </a:p>
          <a:p>
            <a:r>
              <a:rPr lang="pl-PL" sz="1800" dirty="0"/>
              <a:t>stosowanie programów PowerPoint, </a:t>
            </a:r>
            <a:r>
              <a:rPr lang="pl-PL" sz="1800" dirty="0" err="1"/>
              <a:t>LibreOffice</a:t>
            </a:r>
            <a:r>
              <a:rPr lang="pl-PL" sz="1800" dirty="0"/>
              <a:t> </a:t>
            </a:r>
            <a:r>
              <a:rPr lang="pl-PL" sz="1800" dirty="0" err="1"/>
              <a:t>Impress</a:t>
            </a:r>
            <a:r>
              <a:rPr lang="pl-PL" sz="1800" dirty="0"/>
              <a:t> oraz </a:t>
            </a:r>
            <a:r>
              <a:rPr lang="pl-PL" sz="1800" dirty="0" err="1"/>
              <a:t>Keynote</a:t>
            </a:r>
            <a:r>
              <a:rPr lang="pl-PL" sz="1800" dirty="0"/>
              <a:t>.</a:t>
            </a:r>
          </a:p>
          <a:p>
            <a:endParaRPr lang="pl-PL" sz="20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5844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szkoleniowe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600" b="1" dirty="0"/>
              <a:t>Moduł 3 </a:t>
            </a:r>
            <a:r>
              <a:rPr lang="pl-PL" sz="1600" b="1" dirty="0" smtClean="0"/>
              <a:t>— </a:t>
            </a:r>
            <a:r>
              <a:rPr lang="pl-PL" sz="1600" b="1" dirty="0"/>
              <a:t>Teksty alternatywne: </a:t>
            </a:r>
          </a:p>
          <a:p>
            <a:r>
              <a:rPr lang="pl-PL" sz="1600" dirty="0"/>
              <a:t>zasady przygotowywania tekstów alternatywnych dla zdjęć, infografik i wykresów, także tych publikowanych w mediach społecznościowych.</a:t>
            </a:r>
          </a:p>
          <a:p>
            <a:pPr marL="0" indent="0">
              <a:buNone/>
            </a:pPr>
            <a:r>
              <a:rPr lang="pl-PL" sz="1600" b="1" dirty="0"/>
              <a:t>Moduł 4 </a:t>
            </a:r>
            <a:r>
              <a:rPr lang="pl-PL" sz="1600" b="1" dirty="0" smtClean="0"/>
              <a:t>— </a:t>
            </a:r>
            <a:r>
              <a:rPr lang="pl-PL" sz="1600" b="1" dirty="0"/>
              <a:t>Dostępne dokumenty: </a:t>
            </a:r>
          </a:p>
          <a:p>
            <a:r>
              <a:rPr lang="pl-PL" sz="1600" dirty="0"/>
              <a:t>zasady tworzenia dostępnych cyfrowo dokumentów tekstowych Word, </a:t>
            </a:r>
            <a:r>
              <a:rPr lang="pl-PL" sz="1600" dirty="0" err="1"/>
              <a:t>LibreOffice</a:t>
            </a:r>
            <a:r>
              <a:rPr lang="pl-PL" sz="1600" dirty="0"/>
              <a:t> Writer, </a:t>
            </a:r>
            <a:r>
              <a:rPr lang="pl-PL" sz="1600" dirty="0" err="1"/>
              <a:t>Pages</a:t>
            </a:r>
            <a:r>
              <a:rPr lang="pl-PL" sz="1600" dirty="0"/>
              <a:t>, tak, aby dokumenty publikowane w BIP czy na stronie internetowej spełniały wymagania Ustawy.</a:t>
            </a:r>
          </a:p>
          <a:p>
            <a:pPr marL="0" indent="0">
              <a:buNone/>
            </a:pPr>
            <a:r>
              <a:rPr lang="pl-PL" sz="1600" b="1" dirty="0"/>
              <a:t>Moduł 5 </a:t>
            </a:r>
            <a:r>
              <a:rPr lang="pl-PL" sz="1600" b="1" dirty="0" smtClean="0"/>
              <a:t>— </a:t>
            </a:r>
            <a:r>
              <a:rPr lang="pl-PL" sz="1600" b="1" dirty="0"/>
              <a:t>Dostępne media społecznościowe: </a:t>
            </a:r>
          </a:p>
          <a:p>
            <a:r>
              <a:rPr lang="pl-PL" sz="1600" dirty="0"/>
              <a:t>przygotowywanie treści tekstowych i multimedialnych tak, aby ich publikacja w mediach społecznościowych odpowiadała wymogom Ustawy;</a:t>
            </a:r>
          </a:p>
          <a:p>
            <a:r>
              <a:rPr lang="pl-PL" sz="1600" dirty="0"/>
              <a:t>omówienie serwisu YouTube, Facebooka, Twitter, Instagram, LinkedIn i </a:t>
            </a:r>
            <a:r>
              <a:rPr lang="pl-PL" sz="1600" dirty="0" err="1"/>
              <a:t>Vimeo</a:t>
            </a:r>
            <a:r>
              <a:rPr lang="pl-PL" sz="1600" dirty="0"/>
              <a:t>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287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szkoleniowe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600" b="1" dirty="0"/>
              <a:t>Moduł 6 </a:t>
            </a:r>
            <a:r>
              <a:rPr lang="pl-PL" sz="1600" b="1" dirty="0" smtClean="0"/>
              <a:t>— </a:t>
            </a:r>
            <a:r>
              <a:rPr lang="pl-PL" sz="1600" b="1" dirty="0"/>
              <a:t>Samodzielna ocena dostępności cyfrowej:</a:t>
            </a:r>
          </a:p>
          <a:p>
            <a:r>
              <a:rPr lang="pl-PL" sz="1600" dirty="0"/>
              <a:t>weryfikacja zasobów internetowych organizacji, tak aby odpowiadały wymogom Ustawy;</a:t>
            </a:r>
          </a:p>
          <a:p>
            <a:r>
              <a:rPr lang="pl-PL" sz="1600" dirty="0"/>
              <a:t>zapoznanie z narzędziami wspierającymi weryfikację dostępności.</a:t>
            </a:r>
          </a:p>
          <a:p>
            <a:pPr marL="0" indent="0">
              <a:buNone/>
            </a:pPr>
            <a:r>
              <a:rPr lang="pl-PL" sz="1600" b="1" dirty="0"/>
              <a:t>Moduł 7 </a:t>
            </a:r>
            <a:r>
              <a:rPr lang="pl-PL" sz="1600" b="1" dirty="0" smtClean="0"/>
              <a:t>— </a:t>
            </a:r>
            <a:r>
              <a:rPr lang="pl-PL" sz="1600" b="1" dirty="0"/>
              <a:t>Alternatywne metody komunikowania:</a:t>
            </a:r>
          </a:p>
          <a:p>
            <a:r>
              <a:rPr lang="pl-PL" sz="1600" dirty="0"/>
              <a:t>zasady skutecznej komunikacji z osobami z niepełnosprawnościami;</a:t>
            </a:r>
          </a:p>
          <a:p>
            <a:r>
              <a:rPr lang="pl-PL" sz="1600" dirty="0"/>
              <a:t>Polski Język Migowy, alfabet Braille’a, </a:t>
            </a:r>
            <a:r>
              <a:rPr lang="pl-PL" sz="1600" dirty="0" err="1"/>
              <a:t>tyfloplany</a:t>
            </a:r>
            <a:r>
              <a:rPr lang="pl-PL" sz="1600" dirty="0"/>
              <a:t>, system komunikacji z osobą głuchoniewidomą.</a:t>
            </a:r>
          </a:p>
          <a:p>
            <a:pPr marL="0" indent="0">
              <a:buNone/>
            </a:pPr>
            <a:r>
              <a:rPr lang="pl-PL" sz="1600" b="1" dirty="0"/>
              <a:t>Moduł 8 </a:t>
            </a:r>
            <a:r>
              <a:rPr lang="pl-PL" sz="1600" b="1" dirty="0" smtClean="0"/>
              <a:t>— </a:t>
            </a:r>
            <a:r>
              <a:rPr lang="pl-PL" sz="1600" b="1" dirty="0"/>
              <a:t>Przygotowanie i publikacja deklaracji dostępności:</a:t>
            </a:r>
          </a:p>
          <a:p>
            <a:r>
              <a:rPr lang="pl-PL" sz="1600" dirty="0"/>
              <a:t>przygotowywanie deklaracji dostępności strony internetowej lub aplikacji mobilnej;</a:t>
            </a:r>
          </a:p>
          <a:p>
            <a:r>
              <a:rPr lang="pl-PL" sz="1600" dirty="0"/>
              <a:t>wymogi prawne i techniczne publikacji deklaracji.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91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szkoleniowe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600" b="1" dirty="0"/>
              <a:t>Moduł 9 </a:t>
            </a:r>
            <a:r>
              <a:rPr lang="pl-PL" sz="1600" b="1" dirty="0" smtClean="0"/>
              <a:t>— </a:t>
            </a:r>
            <a:r>
              <a:rPr lang="pl-PL" sz="1600" b="1" dirty="0"/>
              <a:t>Multimedia dostępne cyfrowo:</a:t>
            </a:r>
          </a:p>
          <a:p>
            <a:r>
              <a:rPr lang="pl-PL" sz="1600" dirty="0"/>
              <a:t>narzędzia umożliwiające przygotowywanie nagrań wideo i audio w sposób zgodny z Ustawą;</a:t>
            </a:r>
          </a:p>
          <a:p>
            <a:r>
              <a:rPr lang="pl-PL" sz="1600" dirty="0"/>
              <a:t>poprawne przygotowywanie </a:t>
            </a:r>
            <a:r>
              <a:rPr lang="pl-PL" sz="1600" dirty="0" err="1"/>
              <a:t>audiodeskrypcji</a:t>
            </a:r>
            <a:r>
              <a:rPr lang="pl-PL" sz="1600" dirty="0"/>
              <a:t> oraz napisów rozszerzonych z wykorzystaniem bezpłatnych narzędzi;</a:t>
            </a:r>
          </a:p>
          <a:p>
            <a:r>
              <a:rPr lang="pl-PL" sz="1600" dirty="0"/>
              <a:t>dostępność cyfrowa filmów, podcastów czy spacerów wirtualnych.</a:t>
            </a:r>
          </a:p>
          <a:p>
            <a:pPr marL="0" indent="0">
              <a:buNone/>
            </a:pPr>
            <a:r>
              <a:rPr lang="pl-PL" sz="1600" b="1" dirty="0"/>
              <a:t>Moduł 10 </a:t>
            </a:r>
            <a:r>
              <a:rPr lang="pl-PL" sz="1600" b="1" dirty="0" smtClean="0"/>
              <a:t>— </a:t>
            </a:r>
            <a:r>
              <a:rPr lang="pl-PL" sz="1600" b="1" dirty="0"/>
              <a:t>Organizacja wydarzeń dostępnych cyfrowo:</a:t>
            </a:r>
          </a:p>
          <a:p>
            <a:r>
              <a:rPr lang="pl-PL" sz="1600" dirty="0"/>
              <a:t>wydarzenia na żywo, jak i on-</a:t>
            </a:r>
            <a:r>
              <a:rPr lang="pl-PL" sz="1600" dirty="0" err="1"/>
              <a:t>line</a:t>
            </a:r>
            <a:r>
              <a:rPr lang="pl-PL" sz="1600" dirty="0"/>
              <a:t> uwzględniające potrzeby osób z niepełnosprawnością;</a:t>
            </a:r>
          </a:p>
          <a:p>
            <a:r>
              <a:rPr lang="pl-PL" sz="1600" dirty="0"/>
              <a:t>dostępność cyfrowa strony towarzyszącej wydarzeniu, przygotowywanie transmisji on-</a:t>
            </a:r>
            <a:r>
              <a:rPr lang="pl-PL" sz="1600" dirty="0" err="1"/>
              <a:t>line</a:t>
            </a:r>
            <a:r>
              <a:rPr lang="pl-PL" sz="1600" dirty="0"/>
              <a:t>, czy też realizowanie tłumaczenia na Polski Język Migowy.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szkoleniowe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800" b="1" dirty="0"/>
              <a:t>Moduł 11 </a:t>
            </a:r>
            <a:r>
              <a:rPr lang="pl-PL" sz="1800" b="1" dirty="0" smtClean="0"/>
              <a:t>— </a:t>
            </a:r>
            <a:r>
              <a:rPr lang="pl-PL" sz="1800" b="1" dirty="0"/>
              <a:t>Tworzenie treści dostępnych cyfrowo na stronach internetowych:</a:t>
            </a:r>
          </a:p>
          <a:p>
            <a:r>
              <a:rPr lang="pl-PL" sz="1800" dirty="0"/>
              <a:t>przygotowywanie publikacji treści w popularnych edytorach treści CMS;</a:t>
            </a:r>
          </a:p>
          <a:p>
            <a:r>
              <a:rPr lang="pl-PL" sz="1800" dirty="0"/>
              <a:t>uniwersalne zasady, dotyczące m.in. stosowania nagłówków, tekstów alternatywnych, tabel czy tworzenia formularzy omawiamy na przykładzie </a:t>
            </a:r>
            <a:r>
              <a:rPr lang="pl-PL" sz="1800" dirty="0" err="1"/>
              <a:t>Wordpressa</a:t>
            </a:r>
            <a:r>
              <a:rPr lang="pl-PL" sz="1800" dirty="0"/>
              <a:t> i </a:t>
            </a:r>
            <a:r>
              <a:rPr lang="pl-PL" sz="1800" dirty="0" err="1"/>
              <a:t>Joomli</a:t>
            </a:r>
            <a:r>
              <a:rPr lang="pl-PL" sz="1800" dirty="0"/>
              <a:t>.</a:t>
            </a:r>
          </a:p>
          <a:p>
            <a:pPr marL="0" indent="0">
              <a:buNone/>
            </a:pPr>
            <a:r>
              <a:rPr lang="pl-PL" sz="1800" b="1" dirty="0"/>
              <a:t>Moduł 12 </a:t>
            </a:r>
            <a:r>
              <a:rPr lang="pl-PL" sz="1800" b="1" dirty="0" smtClean="0"/>
              <a:t>— </a:t>
            </a:r>
            <a:r>
              <a:rPr lang="pl-PL" sz="1800" b="1" dirty="0"/>
              <a:t>Zarządzanie dostępnością cyfrową:</a:t>
            </a:r>
          </a:p>
          <a:p>
            <a:r>
              <a:rPr lang="pl-PL" sz="1800" dirty="0"/>
              <a:t>planowanie poprawy dostępności cyfrowej organizacji, realizowanie w praktyce wymagań Ustawy, uwzględnianie dostępności cyfrowej w zamówieniach publicznych.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940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3F8EE1-3B1C-3FD2-46C3-0F1A5E1116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6748" y="3155950"/>
            <a:ext cx="9738852" cy="2241550"/>
          </a:xfrm>
        </p:spPr>
        <p:txBody>
          <a:bodyPr>
            <a:normAutofit/>
          </a:bodyPr>
          <a:lstStyle/>
          <a:p>
            <a:r>
              <a:rPr lang="pl-PL" sz="4000" dirty="0"/>
              <a:t>Szkolenia e-</a:t>
            </a:r>
            <a:r>
              <a:rPr lang="pl-PL" sz="4000" dirty="0" err="1"/>
              <a:t>learningowe</a:t>
            </a:r>
            <a:r>
              <a:rPr lang="pl-PL" sz="4000" dirty="0"/>
              <a:t> dla administracji publicznej</a:t>
            </a:r>
          </a:p>
        </p:txBody>
      </p:sp>
    </p:spTree>
    <p:extLst>
      <p:ext uri="{BB962C8B-B14F-4D97-AF65-F5344CB8AC3E}">
        <p14:creationId xmlns:p14="http://schemas.microsoft.com/office/powerpoint/2010/main" val="256864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22554" y="3135313"/>
            <a:ext cx="9493045" cy="2239962"/>
          </a:xfrm>
        </p:spPr>
        <p:txBody>
          <a:bodyPr>
            <a:normAutofit/>
          </a:bodyPr>
          <a:lstStyle/>
          <a:p>
            <a:r>
              <a:rPr lang="pl-PL" sz="4000" b="0" dirty="0"/>
              <a:t>Dlaczego dostępność cyfrowa jest ważna?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Szkolenia dla administracji publicznej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15468" y="2045838"/>
            <a:ext cx="10171426" cy="405177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przygotowane i osadzone na rządowej platformie szkoleniowej: </a:t>
            </a:r>
            <a:r>
              <a:rPr lang="pl-PL" sz="2000" dirty="0">
                <a:hlinkClick r:id="rId2"/>
              </a:rPr>
              <a:t>https://lms.szkolenia.gov.pl/;</a:t>
            </a: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dostępne przez 7 dni w tygodniu;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wystarczy dostęp do Internetu oraz chęć zdobycia nowych kwalifikacji;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szkolenia będą okazją do uzyskania niezbędnych informacji w zakresie zapewnienia dostępności cyfrowej.</a:t>
            </a:r>
          </a:p>
          <a:p>
            <a:endParaRPr lang="pl-PL" sz="2100" dirty="0"/>
          </a:p>
          <a:p>
            <a:pPr algn="just"/>
            <a:endParaRPr lang="pl-PL" sz="2100" dirty="0"/>
          </a:p>
          <a:p>
            <a:pPr algn="just"/>
            <a:endParaRPr lang="pl-PL" sz="2100" dirty="0"/>
          </a:p>
          <a:p>
            <a:pPr algn="just"/>
            <a:endParaRPr lang="pl-PL" sz="2100" dirty="0"/>
          </a:p>
          <a:p>
            <a:pPr algn="just">
              <a:lnSpc>
                <a:spcPct val="150000"/>
              </a:lnSpc>
            </a:pPr>
            <a:r>
              <a:rPr lang="pl-PL" sz="2100" dirty="0"/>
              <a:t> </a:t>
            </a:r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algn="just">
              <a:lnSpc>
                <a:spcPct val="150000"/>
              </a:lnSpc>
            </a:pPr>
            <a:endParaRPr lang="pl-PL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03203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Co dalej?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100" dirty="0"/>
              <a:t>Gdy przejdziesz przez wszystkie moduły i zaliczysz testy końcowe uzyskasz certyfikaty potwierdzające odbycie szkolenia.</a:t>
            </a:r>
          </a:p>
          <a:p>
            <a:endParaRPr lang="pl-PL" sz="2000" dirty="0"/>
          </a:p>
          <a:p>
            <a:pPr algn="just"/>
            <a:endParaRPr lang="pl-PL" sz="2000" dirty="0"/>
          </a:p>
          <a:p>
            <a:pPr algn="just"/>
            <a:endParaRPr lang="pl-PL" sz="2000" dirty="0"/>
          </a:p>
          <a:p>
            <a:pPr algn="just"/>
            <a:endParaRPr lang="pl-PL" sz="2000" dirty="0"/>
          </a:p>
          <a:p>
            <a:pPr algn="just"/>
            <a:endParaRPr lang="pl-PL" sz="2000" dirty="0"/>
          </a:p>
          <a:p>
            <a:pPr algn="just"/>
            <a:endParaRPr lang="pl-PL" sz="2000" dirty="0"/>
          </a:p>
          <a:p>
            <a:pPr algn="just"/>
            <a:endParaRPr lang="pl-PL" sz="2000" dirty="0"/>
          </a:p>
          <a:p>
            <a:pPr algn="just">
              <a:lnSpc>
                <a:spcPct val="150000"/>
              </a:lnSpc>
            </a:pPr>
            <a:r>
              <a:rPr lang="pl-PL" sz="2000" dirty="0"/>
              <a:t> </a:t>
            </a:r>
          </a:p>
          <a:p>
            <a:pPr algn="just">
              <a:lnSpc>
                <a:spcPct val="150000"/>
              </a:lnSpc>
            </a:pPr>
            <a:endParaRPr lang="pl-PL" sz="2000" dirty="0"/>
          </a:p>
          <a:p>
            <a:pPr algn="just">
              <a:lnSpc>
                <a:spcPct val="150000"/>
              </a:lnSpc>
            </a:pPr>
            <a:endParaRPr lang="pl-PL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1806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855406" y="4444180"/>
            <a:ext cx="9660194" cy="9104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258864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dostepnosc.cyfrowa@kprm.gov.pl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5381" y="3224981"/>
            <a:ext cx="6101481" cy="21378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>
                <a:latin typeface="Lato" panose="020F0502020204030203" pitchFamily="34" charset="-18"/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5468" y="0"/>
            <a:ext cx="10171426" cy="1641987"/>
          </a:xfrm>
        </p:spPr>
        <p:txBody>
          <a:bodyPr>
            <a:noAutofit/>
          </a:bodyPr>
          <a:lstStyle/>
          <a:p>
            <a:r>
              <a:rPr lang="pl-PL" dirty="0"/>
              <a:t>Co to jest dostępność cyfrowa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obowiązek dla podmiotów publicznych, który wynika z ustawy o dostępności cyfrowej;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możliwości dla osób z niepełnosprawnościami oraz innymi trudnościami do korzystania z zasobów sieciowych na stronach i w aplikacjach, a także z funkcjonalności danej aplikacji;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szansa dla podmiotów publicznych – dostępna cyfrowo strona i aplikacja pozwala innym na swobodne korzystanie z zasobów sieciowych lub oferowanych e-usług, a także zapewnia swobodny kontakt z podmiotem np. osobom niesłyszącym.</a:t>
            </a:r>
          </a:p>
        </p:txBody>
      </p:sp>
    </p:spTree>
    <p:extLst>
      <p:ext uri="{BB962C8B-B14F-4D97-AF65-F5344CB8AC3E}">
        <p14:creationId xmlns:p14="http://schemas.microsoft.com/office/powerpoint/2010/main" val="130392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Cztery zasady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Postrzegalność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Zrozumiałość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Funkcjonalność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 smtClean="0"/>
              <a:t>Kompatybilność (Solidność)</a:t>
            </a:r>
            <a:endParaRPr lang="pl-PL" sz="2100" dirty="0"/>
          </a:p>
          <a:p>
            <a:pPr marL="0" indent="0">
              <a:buNone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66097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Kluczowe akty prawne związane z dostępnością cyfrową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Ustawa z 4 kwietnia 2019 r. o dostępności cyfrowej stron internetowych </a:t>
            </a:r>
            <a:br>
              <a:rPr lang="pl-PL" sz="1800" dirty="0"/>
            </a:br>
            <a:r>
              <a:rPr lang="pl-PL" sz="1800" dirty="0"/>
              <a:t>i aplikacji mobilnych podmiotów publicznych (dalej: ustawa o dostępności cyfrowej);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Dyrektywa Parlamentu Europejskiego i Rady (UE) 2016/2102 z 26 października 2016 r. w sprawie dostępności stron internetowych i mobilnych aplikacji organów sektora publicznego (dalej: Dyrektywa o dostępności cyfrowej);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Rozporządzenie Rady Ministrów z dnia 12 kwietnia 2012 r. w sprawie Krajowych Ram Interoperacyjności, minimalnych wymagań dla rejestrów publicznych i wymiany informacji w postaci elektronicznej oraz minimalnych wymagań dla systemów teleinformatycznych (dalej: rozporządzenie w sprawie Krajowych Ram Interoperacyjności);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Ustawa z 19 lipca 2019 r. o zapewnianiu dostępności osobom ze szczególnymi potrzebami (dalej: ustawa o zapewnianiu dostępności).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15285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825910" y="3135313"/>
            <a:ext cx="9689690" cy="2239962"/>
          </a:xfrm>
        </p:spPr>
        <p:txBody>
          <a:bodyPr>
            <a:normAutofit/>
          </a:bodyPr>
          <a:lstStyle/>
          <a:p>
            <a:r>
              <a:rPr lang="pl-PL" sz="4000" b="0" dirty="0"/>
              <a:t>Ustawa o dostępności cyfrowej</a:t>
            </a:r>
          </a:p>
        </p:txBody>
      </p:sp>
    </p:spTree>
    <p:extLst>
      <p:ext uri="{BB962C8B-B14F-4D97-AF65-F5344CB8AC3E}">
        <p14:creationId xmlns:p14="http://schemas.microsoft.com/office/powerpoint/2010/main" val="41155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932330" y="0"/>
            <a:ext cx="11259670" cy="1563688"/>
          </a:xfrm>
        </p:spPr>
        <p:txBody>
          <a:bodyPr/>
          <a:lstStyle/>
          <a:p>
            <a:r>
              <a:rPr lang="pl-PL" dirty="0"/>
              <a:t>Ustawa o dostępności cyfrowej — kogo dotyczy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21116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b="1" dirty="0">
                <a:latin typeface="+mn-lt"/>
              </a:rPr>
              <a:t>podmioty publiczne: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000" dirty="0">
                <a:latin typeface="+mn-lt"/>
              </a:rPr>
              <a:t>jednostki sektora finansów publicznych;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000" dirty="0">
                <a:latin typeface="+mn-lt"/>
              </a:rPr>
              <a:t>państwowe jednostki organizacyjne bez osobowości prawnej;</a:t>
            </a:r>
          </a:p>
          <a:p>
            <a:pPr marL="1143000" lvl="1" indent="-457200">
              <a:buFont typeface="Lato" panose="020F0502020204030203" pitchFamily="34" charset="-18"/>
              <a:buChar char="-"/>
            </a:pPr>
            <a:r>
              <a:rPr lang="pl-PL" sz="2000" dirty="0">
                <a:latin typeface="+mn-lt"/>
              </a:rPr>
              <a:t>osoby prawne, utworzone w celu zaspokajania potrzeb o charakterze powszechnym: finansowane ze środków publicznych w ponad 50% lub z ponad połową udziałów albo akcji, lub nadzorem nad organem zarządzającym, lub z prawem do powoływania ponad połowy składu organu nadzorczego lub zarządzającego;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b="1" dirty="0">
                <a:latin typeface="+mn-lt"/>
              </a:rPr>
              <a:t>związki tych podmiotów;</a:t>
            </a:r>
            <a:endParaRPr lang="pl-PL" sz="20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000" b="1" dirty="0">
                <a:latin typeface="+mn-lt"/>
              </a:rPr>
              <a:t>niektóre organizacje pozarządowe.</a:t>
            </a:r>
          </a:p>
        </p:txBody>
      </p:sp>
    </p:spTree>
    <p:extLst>
      <p:ext uri="{BB962C8B-B14F-4D97-AF65-F5344CB8AC3E}">
        <p14:creationId xmlns:p14="http://schemas.microsoft.com/office/powerpoint/2010/main" val="116087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MC.pptx" id="{1137775F-21C7-47BE-9B32-74E10567DBDC}" vid="{4BD43E3C-6375-43FD-8EDE-93A95424EB16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C">
    <a:dk1>
      <a:srgbClr val="000000"/>
    </a:dk1>
    <a:lt1>
      <a:srgbClr val="FFFFFF"/>
    </a:lt1>
    <a:dk2>
      <a:srgbClr val="002F67"/>
    </a:dk2>
    <a:lt2>
      <a:srgbClr val="FFFFFF"/>
    </a:lt2>
    <a:accent1>
      <a:srgbClr val="E30613"/>
    </a:accent1>
    <a:accent2>
      <a:srgbClr val="FFCC00"/>
    </a:accent2>
    <a:accent3>
      <a:srgbClr val="1EA6D9"/>
    </a:accent3>
    <a:accent4>
      <a:srgbClr val="29A645"/>
    </a:accent4>
    <a:accent5>
      <a:srgbClr val="49DCB1"/>
    </a:accent5>
    <a:accent6>
      <a:srgbClr val="A379C9"/>
    </a:accent6>
    <a:hlink>
      <a:srgbClr val="1EA6D9"/>
    </a:hlink>
    <a:folHlink>
      <a:srgbClr val="0070C0"/>
    </a:folHlink>
  </a:clrScheme>
</a:themeOverride>
</file>

<file path=ppt/theme/themeOverride2.xml><?xml version="1.0" encoding="utf-8"?>
<a:themeOverride xmlns:a="http://schemas.openxmlformats.org/drawingml/2006/main">
  <a:clrScheme name="MC">
    <a:dk1>
      <a:srgbClr val="000000"/>
    </a:dk1>
    <a:lt1>
      <a:srgbClr val="FFFFFF"/>
    </a:lt1>
    <a:dk2>
      <a:srgbClr val="002F67"/>
    </a:dk2>
    <a:lt2>
      <a:srgbClr val="FFFFFF"/>
    </a:lt2>
    <a:accent1>
      <a:srgbClr val="E30613"/>
    </a:accent1>
    <a:accent2>
      <a:srgbClr val="FFCC00"/>
    </a:accent2>
    <a:accent3>
      <a:srgbClr val="1EA6D9"/>
    </a:accent3>
    <a:accent4>
      <a:srgbClr val="29A645"/>
    </a:accent4>
    <a:accent5>
      <a:srgbClr val="49DCB1"/>
    </a:accent5>
    <a:accent6>
      <a:srgbClr val="A379C9"/>
    </a:accent6>
    <a:hlink>
      <a:srgbClr val="1EA6D9"/>
    </a:hlink>
    <a:folHlink>
      <a:srgbClr val="007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1869</Words>
  <Application>Microsoft Office PowerPoint</Application>
  <PresentationFormat>Panoramiczny</PresentationFormat>
  <Paragraphs>208</Paragraphs>
  <Slides>43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43</vt:i4>
      </vt:variant>
    </vt:vector>
  </HeadingPairs>
  <TitlesOfParts>
    <vt:vector size="56" baseType="lpstr">
      <vt:lpstr>Arial</vt:lpstr>
      <vt:lpstr>Calibri</vt:lpstr>
      <vt:lpstr>Calibri Light</vt:lpstr>
      <vt:lpstr>Century Gothic</vt:lpstr>
      <vt:lpstr>Lato</vt:lpstr>
      <vt:lpstr>Lato Black</vt:lpstr>
      <vt:lpstr>Open Sans</vt:lpstr>
      <vt:lpstr>Open Sans Semibold</vt:lpstr>
      <vt:lpstr>Symbol</vt:lpstr>
      <vt:lpstr>Times New Roman</vt:lpstr>
      <vt:lpstr>Wingdings</vt:lpstr>
      <vt:lpstr>Projekt niestandardowy</vt:lpstr>
      <vt:lpstr>MC</vt:lpstr>
      <vt:lpstr>Działania na rzecz  zapewnienia dostępności cyfrowej</vt:lpstr>
      <vt:lpstr>Centrum Rozwoju Kompetencji Cyfrowych</vt:lpstr>
      <vt:lpstr>Co robimy w CRKC</vt:lpstr>
      <vt:lpstr>Dlaczego dostępność cyfrowa jest ważna?</vt:lpstr>
      <vt:lpstr>Co to jest dostępność cyfrowa</vt:lpstr>
      <vt:lpstr>Cztery zasady dostępności</vt:lpstr>
      <vt:lpstr>Kluczowe akty prawne związane z dostępnością cyfrową</vt:lpstr>
      <vt:lpstr>Ustawa o dostępności cyfrowej</vt:lpstr>
      <vt:lpstr>Ustawa o dostępności cyfrowej — kogo dotyczy</vt:lpstr>
      <vt:lpstr>Ustawa o dostępności cyfrowej — czego dotyczy</vt:lpstr>
      <vt:lpstr>Ustawa o dostępności cyfrowej — jak określa wymagania dostępności cyfrowej</vt:lpstr>
      <vt:lpstr>Ustawa o dostępności cyfrowej — nadmierne koszty</vt:lpstr>
      <vt:lpstr>Ustawa o dostępności cyfrowej wyznacza minimalny poziom dostępności</vt:lpstr>
      <vt:lpstr>Ustawa o dostępności cyfrowej — konsekwencje niespełniania wymagań</vt:lpstr>
      <vt:lpstr>Dla kogo jest dostępność cyfrowa?</vt:lpstr>
      <vt:lpstr>Dla kogo dostępność cyfrowa?</vt:lpstr>
      <vt:lpstr>Osoba niewidoma</vt:lpstr>
      <vt:lpstr>Osoba słabowidząca</vt:lpstr>
      <vt:lpstr>Osoba niesłysząca lub słabosłysząca</vt:lpstr>
      <vt:lpstr>Osoba Głucha</vt:lpstr>
      <vt:lpstr>Osoba z problemami poznawczymi lub z niepełnosprawnością intelektualną</vt:lpstr>
      <vt:lpstr>Osoba z czasową lub trwałą niepełnosprawnością rąk</vt:lpstr>
      <vt:lpstr>Osoby ze sprzężonymi niepełnosprawnościami</vt:lpstr>
      <vt:lpstr>Osoba starsza</vt:lpstr>
      <vt:lpstr>Warto dbać o dostępność</vt:lpstr>
      <vt:lpstr>Dostępność jest procesem</vt:lpstr>
      <vt:lpstr>Konieczność ciągłego doszkalania się pod kątem dostępności cyfrowej</vt:lpstr>
      <vt:lpstr>Kto powinien się szkolić?</vt:lpstr>
      <vt:lpstr>O projekcie </vt:lpstr>
      <vt:lpstr>Źródło finansowania</vt:lpstr>
      <vt:lpstr>Cel projektu</vt:lpstr>
      <vt:lpstr>Moduły szkoleniowe</vt:lpstr>
      <vt:lpstr>Prezentacja programu PowerPoint</vt:lpstr>
      <vt:lpstr>Moduły szkoleniowe</vt:lpstr>
      <vt:lpstr>Moduły szkoleniowe</vt:lpstr>
      <vt:lpstr>Moduły szkoleniowe</vt:lpstr>
      <vt:lpstr>Moduły szkoleniowe</vt:lpstr>
      <vt:lpstr>Moduły szkoleniowe</vt:lpstr>
      <vt:lpstr>Szkolenia e-learningowe dla administracji publicznej</vt:lpstr>
      <vt:lpstr>Szkolenia dla administracji publicznej</vt:lpstr>
      <vt:lpstr>Co dalej?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2023-08-09T10:54:12Z</dcterms:created>
  <dcterms:modified xsi:type="dcterms:W3CDTF">2023-08-09T10:54:35Z</dcterms:modified>
</cp:coreProperties>
</file>