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302" r:id="rId2"/>
    <p:sldId id="327" r:id="rId3"/>
    <p:sldId id="328" r:id="rId4"/>
    <p:sldId id="329" r:id="rId5"/>
    <p:sldId id="330" r:id="rId6"/>
    <p:sldId id="324" r:id="rId7"/>
    <p:sldId id="331" r:id="rId8"/>
    <p:sldId id="332" r:id="rId9"/>
    <p:sldId id="333" r:id="rId10"/>
    <p:sldId id="334" r:id="rId11"/>
    <p:sldId id="335" r:id="rId12"/>
    <p:sldId id="336" r:id="rId13"/>
    <p:sldId id="337" r:id="rId14"/>
    <p:sldId id="338" r:id="rId15"/>
    <p:sldId id="339" r:id="rId16"/>
    <p:sldId id="340" r:id="rId17"/>
    <p:sldId id="341" r:id="rId18"/>
    <p:sldId id="342" r:id="rId19"/>
    <p:sldId id="343" r:id="rId20"/>
    <p:sldId id="344" r:id="rId21"/>
    <p:sldId id="345" r:id="rId22"/>
    <p:sldId id="346" r:id="rId23"/>
    <p:sldId id="347" r:id="rId24"/>
  </p:sldIdLst>
  <p:sldSz cx="12192000" cy="6858000"/>
  <p:notesSz cx="6858000" cy="9144000"/>
  <p:embeddedFontLst>
    <p:embeddedFont>
      <p:font typeface="Aptos Black" panose="020F0502020204030204" pitchFamily="34" charset="0"/>
      <p:bold r:id="rId25"/>
      <p:boldItalic r:id="rId26"/>
    </p:embeddedFont>
  </p:embeddedFontLst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44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2" d="100"/>
          <a:sy n="122" d="100"/>
        </p:scale>
        <p:origin x="114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3CEFC87-50C3-3044-CE05-06BA7BD2A4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44A084CD-ECBF-3108-1867-1EC854F55E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79B9765-B420-1AC9-9232-2A4D31541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E1DE9-46FA-4877-ABC6-4A3C2A947919}" type="datetimeFigureOut">
              <a:rPr lang="pl-PL" smtClean="0"/>
              <a:t>19.11.2025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7233FC4-AE0A-691D-E63F-3433B70C3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761BCFA-975D-C8CB-BDC2-FF5BB2818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38592-C92B-4837-BA2D-88B2CEA5F75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34600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381FC87-4EE5-F78F-E180-0B6A0B9D5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B97E73CE-B62F-9AED-48BF-C8ABE24279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19894DD-DD90-A89B-7E80-FA0247CB8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E1DE9-46FA-4877-ABC6-4A3C2A947919}" type="datetimeFigureOut">
              <a:rPr lang="pl-PL" smtClean="0"/>
              <a:t>19.11.2025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054E3D3-47A8-BA11-B6DE-0EF6CAD33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FA9A2E1-88EF-1FFB-007E-42B2AF59E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38592-C92B-4837-BA2D-88B2CEA5F75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75515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D47F3D22-A516-9D40-4CF2-A6EFA77486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135B4A82-3EAD-440B-5A7F-F7B286F88A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00E0813-2D43-445B-044A-5B4723631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E1DE9-46FA-4877-ABC6-4A3C2A947919}" type="datetimeFigureOut">
              <a:rPr lang="pl-PL" smtClean="0"/>
              <a:t>19.11.2025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591C942-DA0E-91BA-DBBF-7AE46D708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F4CB0BC-4A0D-F71C-53BA-A73CA29A4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38592-C92B-4837-BA2D-88B2CEA5F75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50150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F450742-476F-A771-F1D4-22302A396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036EC77-D564-5A04-BBFA-01582FED8E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1AC69DA3-846A-A29B-9969-8192306C1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E1DE9-46FA-4877-ABC6-4A3C2A947919}" type="datetimeFigureOut">
              <a:rPr lang="pl-PL" smtClean="0"/>
              <a:t>19.11.2025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227154E-ECF7-A07A-1961-94612F776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09E7BC7-82FF-C486-4CAA-B29297D8B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38592-C92B-4837-BA2D-88B2CEA5F75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39172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EEDAEFE-E1B2-2A03-CF2A-CBFBDBBA1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A3CA311-D476-869A-8A48-58044B307B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E2C3DD5-7DFD-D333-1FC8-CF141997A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E1DE9-46FA-4877-ABC6-4A3C2A947919}" type="datetimeFigureOut">
              <a:rPr lang="pl-PL" smtClean="0"/>
              <a:t>19.11.2025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50D7C2A-9811-BEE8-2CE7-F307DF601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D6379DA-7466-EE10-2879-4F06E4A72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38592-C92B-4837-BA2D-88B2CEA5F75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10807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6D111BA-F28B-DF41-257A-D91C9041F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23320C7-CCDB-3F03-B92C-E88A5DBAB1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AB24CFA8-B98F-FBC2-5852-4C0F3CD8EC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E706EAD-9342-551D-AE94-36A59639C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E1DE9-46FA-4877-ABC6-4A3C2A947919}" type="datetimeFigureOut">
              <a:rPr lang="pl-PL" smtClean="0"/>
              <a:t>19.11.2025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E6EB71A7-1346-2E04-5A1D-AEF92FAC9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B31987B9-1048-4BD3-C858-269CA6BD0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38592-C92B-4837-BA2D-88B2CEA5F75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61506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6134FB7-2881-C13D-11EF-078E58B27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D7A3080-5539-A255-1020-2E89729D58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1679285F-9A92-BE98-B3D2-D0AA652E99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CEDE56F8-38B6-D8CF-A84A-FEAE7BF779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E008FD23-5E8E-B42E-89AF-EAC7903D9B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CD5036AC-FD85-249B-BB70-9BEF37B2A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E1DE9-46FA-4877-ABC6-4A3C2A947919}" type="datetimeFigureOut">
              <a:rPr lang="pl-PL" smtClean="0"/>
              <a:t>19.11.2025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2F67FAA6-8EAC-28E1-D1F1-87A3443A4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ACA58D1D-0D8E-2274-635B-BF87FE51C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38592-C92B-4837-BA2D-88B2CEA5F75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36805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DA7036C-1E76-B551-0F38-20338984A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2E8F6945-D46C-A362-AFC0-1E502FA8A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E1DE9-46FA-4877-ABC6-4A3C2A947919}" type="datetimeFigureOut">
              <a:rPr lang="pl-PL" smtClean="0"/>
              <a:t>19.11.2025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2113B592-F645-6E96-3D66-45FE608C8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D9D27887-A5BB-0774-D554-1991FB0E1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38592-C92B-4837-BA2D-88B2CEA5F75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78390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506734CE-F2E6-8F32-0F88-11B2E7B4E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E1DE9-46FA-4877-ABC6-4A3C2A947919}" type="datetimeFigureOut">
              <a:rPr lang="pl-PL" smtClean="0"/>
              <a:t>19.11.2025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8E45971B-CBAF-8D55-4B5F-448EAE55A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D916F81-9B5B-CB9B-154E-EE5017351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38592-C92B-4837-BA2D-88B2CEA5F75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1186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0D6B55E-2463-F0A2-8C62-160CC8457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4E328F7-4F9D-57A4-CDF8-CA03DAE0A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4B1EC82B-40DC-5373-0D7A-3BB655A8CE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391194C-B3E6-A979-50A1-B1AD785F6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E1DE9-46FA-4877-ABC6-4A3C2A947919}" type="datetimeFigureOut">
              <a:rPr lang="pl-PL" smtClean="0"/>
              <a:t>19.11.2025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3D2D2539-4F4D-A723-E4F9-B8FC1C091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F1E96197-A76A-F157-E60C-52613AE79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38592-C92B-4837-BA2D-88B2CEA5F75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93393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43742BA-5D65-1EB8-7110-F8CE4CE43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4E3E94B4-C0E8-EB3C-61B4-C52B88DE37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86DB8060-7020-47A6-B89F-568E977A2C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A8D3B8DD-CC2F-27E5-00B8-23B3D8089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E1DE9-46FA-4877-ABC6-4A3C2A947919}" type="datetimeFigureOut">
              <a:rPr lang="pl-PL" smtClean="0"/>
              <a:t>19.11.2025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1A32426-8D62-724D-F3E9-603CB6525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B482ED8-BE88-E5D2-8467-01ECF8DD5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38592-C92B-4837-BA2D-88B2CEA5F75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32888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638C925E-0181-DA6E-F74F-6E7F0CCF6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5DB821B-B5EA-4B9D-F469-ACB16BBDAE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A27C10B-417B-3A13-E673-B5440BAE8C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F1E1DE9-46FA-4877-ABC6-4A3C2A947919}" type="datetimeFigureOut">
              <a:rPr lang="pl-PL" smtClean="0"/>
              <a:t>19.11.2025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43084E4-D8AF-C216-DDBB-EB6392D853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9E2D6C7-5A94-8886-D788-4142F550B7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D738592-C92B-4837-BA2D-88B2CEA5F75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33900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CB15C143-F2EB-9720-23D5-B56C5E154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4448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FBC2CE-0DF4-30B6-60F3-4C775845BD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B3D8835-485E-450A-EA44-92E34AC01E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5BABE3BA-A3F2-7722-0642-C58148980345}"/>
              </a:ext>
            </a:extLst>
          </p:cNvPr>
          <p:cNvSpPr txBox="1">
            <a:spLocks/>
          </p:cNvSpPr>
          <p:nvPr/>
        </p:nvSpPr>
        <p:spPr>
          <a:xfrm>
            <a:off x="838198" y="757647"/>
            <a:ext cx="10866121" cy="402336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Od 2006 r. obserwowano systematyczny spadek odsetka stosujących codziennie tradycyjne wyroby tytoniowe (papierosy, fajka, cygara) zarówno wśród mężczyzn,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jak i kobiet trend ten uległ jednak zahamowaniu.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Na początku 2025 r. codzienne palenie deklarowało 28,8% mężczyzn oraz 20,3% kobiet. W przypadku mężczyzn widoczny jest niewielki wzrost odsetka palących, wśród kobiet spadek również uległ spowolnieniu.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Codzienne palenie tytoniu deklaruje 34,5% mężczyzn i 25,0% kobiet w wieku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40–59 lat.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Elektroniczne zamienniki stosowało codziennie 19,8% mężczyzn i 12,0% procent kobiet w wieku 20-39 lat.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Wśród osób palących codziennie 23,0% używa również zamienników tradycyjnych papierosów.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D12849F3-9BEA-EF57-6EF2-7E1A63C79F86}"/>
              </a:ext>
            </a:extLst>
          </p:cNvPr>
          <p:cNvSpPr txBox="1"/>
          <p:nvPr/>
        </p:nvSpPr>
        <p:spPr>
          <a:xfrm>
            <a:off x="838198" y="6100353"/>
            <a:ext cx="1086612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Clr>
                <a:srgbClr val="D5443E"/>
              </a:buClr>
              <a:buNone/>
            </a:pPr>
            <a:r>
              <a:rPr lang="pl-PL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Źródło: Raport “Sytuacja zdrowotna ludności Polski i jej uwarunkowania – 2025”. Narodowy Instytut Zdrowia Publicznego NIZP - PIB</a:t>
            </a:r>
          </a:p>
        </p:txBody>
      </p:sp>
    </p:spTree>
    <p:extLst>
      <p:ext uri="{BB962C8B-B14F-4D97-AF65-F5344CB8AC3E}">
        <p14:creationId xmlns:p14="http://schemas.microsoft.com/office/powerpoint/2010/main" val="16715131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2AEFC9-0AE3-2495-71C8-2434142974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CA278A20-089C-A8B5-43E5-30BF9D555F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773AB408-6847-76BD-2DBD-FF9C4DD2963F}"/>
              </a:ext>
            </a:extLst>
          </p:cNvPr>
          <p:cNvSpPr txBox="1">
            <a:spLocks/>
          </p:cNvSpPr>
          <p:nvPr/>
        </p:nvSpPr>
        <p:spPr>
          <a:xfrm>
            <a:off x="838200" y="68103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 Black" panose="020B0004020202020204" pitchFamily="34" charset="0"/>
              </a:rPr>
              <a:t>Dlaczego młodzi ludzie sięgają po e-papierosy?</a:t>
            </a:r>
          </a:p>
        </p:txBody>
      </p:sp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A3E1F691-B840-8C20-D5CA-A00288A8DF93}"/>
              </a:ext>
            </a:extLst>
          </p:cNvPr>
          <p:cNvSpPr txBox="1">
            <a:spLocks/>
          </p:cNvSpPr>
          <p:nvPr/>
        </p:nvSpPr>
        <p:spPr>
          <a:xfrm>
            <a:off x="838198" y="1825625"/>
            <a:ext cx="10515600" cy="462742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Smaki i zapachy projektowane, by przyciągać młodzież.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Kolorowe opakowania i </a:t>
            </a:r>
            <a:r>
              <a:rPr lang="pl-PL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influencerzy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 w </a:t>
            </a:r>
            <a:r>
              <a:rPr lang="pl-PL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social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 mediach.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Przemysł tytoniowy stosuje </a:t>
            </a:r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strategię manipulacji i uzależniania jak najwcześniej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endParaRPr lang="pl-PL" sz="2000" dirty="0">
              <a:solidFill>
                <a:schemeClr val="tx1">
                  <a:lumMod val="75000"/>
                  <a:lumOff val="25000"/>
                </a:schemeClr>
              </a:solidFill>
              <a:latin typeface="Halcom" panose="00000500000000000000" pitchFamily="50" charset="-18"/>
            </a:endParaRPr>
          </a:p>
          <a:p>
            <a:pPr marL="0" indent="0">
              <a:buClr>
                <a:srgbClr val="D5443E"/>
              </a:buClr>
              <a:buNone/>
            </a:pP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Producenci e-papierosów oferują znacznie więcej smaków niż </a:t>
            </a:r>
            <a:b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w przypadku innych produktów nikotynowych, co czyni je </a:t>
            </a:r>
            <a:b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szczególnie atrakcyjnymi dla dzieci. Aromaty mogą maskować </a:t>
            </a:r>
            <a:b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nieprzyjemny smak nikotyny, zwiększać toksyczność aerozolu </a:t>
            </a:r>
            <a:b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i ułatwiać przejście od eksperymentowania do regularnego </a:t>
            </a:r>
            <a:b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używania. </a:t>
            </a:r>
          </a:p>
          <a:p>
            <a:pPr marL="0" indent="0">
              <a:buClr>
                <a:srgbClr val="D5443E"/>
              </a:buClr>
              <a:buNone/>
            </a:pPr>
            <a:endParaRPr lang="pl-PL" sz="1800" dirty="0">
              <a:solidFill>
                <a:schemeClr val="tx1">
                  <a:lumMod val="75000"/>
                  <a:lumOff val="25000"/>
                </a:schemeClr>
              </a:solidFill>
              <a:latin typeface="Halcom" panose="00000500000000000000" pitchFamily="50" charset="-18"/>
            </a:endParaRPr>
          </a:p>
          <a:p>
            <a:pPr marL="0" indent="0">
              <a:buClr>
                <a:srgbClr val="D5443E"/>
              </a:buClr>
              <a:buNone/>
            </a:pP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Marketing e-papierosów przeważnie opiera się na mediach</a:t>
            </a:r>
            <a:b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społecznościowych i znanych </a:t>
            </a:r>
            <a:r>
              <a:rPr lang="pl-PL" sz="1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influencerach</a:t>
            </a: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, co zwiększa </a:t>
            </a:r>
            <a:b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akceptację i chęć sięgnięcia po nie wśród młodzieży. </a:t>
            </a:r>
            <a:b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Urządzenia te są często dyskretne i łatwe do ukrycia. Wersje </a:t>
            </a:r>
            <a:b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jednorazowe zawierają coraz więcej nikotyny i łatwo dostępne.</a:t>
            </a:r>
          </a:p>
        </p:txBody>
      </p:sp>
      <p:pic>
        <p:nvPicPr>
          <p:cNvPr id="4" name="Obraz 3" descr="Obraz zawierający kreskówka&#10;&#10;Zawartość wygenerowana przez AI może być niepoprawna.">
            <a:extLst>
              <a:ext uri="{FF2B5EF4-FFF2-40B4-BE49-F238E27FC236}">
                <a16:creationId xmlns:a16="http://schemas.microsoft.com/office/drawing/2014/main" id="{20A02733-C0E5-1958-4EB7-5E763143BF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714" y="2506158"/>
            <a:ext cx="4308836" cy="4479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9631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4AD2C1-6F42-8FBF-A74F-9386973E39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170B627-B6E3-CC53-26C1-247F8F3A8E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23386556-52F7-2D17-FBD2-BDE5BC7BDD79}"/>
              </a:ext>
            </a:extLst>
          </p:cNvPr>
          <p:cNvSpPr txBox="1">
            <a:spLocks/>
          </p:cNvSpPr>
          <p:nvPr/>
        </p:nvSpPr>
        <p:spPr>
          <a:xfrm>
            <a:off x="838200" y="681037"/>
            <a:ext cx="10931434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 Black" panose="020B0004020202020204" pitchFamily="34" charset="0"/>
              </a:rPr>
              <a:t>Dlaczego palenie i </a:t>
            </a:r>
            <a:r>
              <a:rPr lang="pl-PL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ptos Black" panose="020B0004020202020204" pitchFamily="34" charset="0"/>
              </a:rPr>
              <a:t>wapowanie</a:t>
            </a:r>
            <a:r>
              <a:rPr lang="pl-PL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 Black" panose="020B0004020202020204" pitchFamily="34" charset="0"/>
              </a:rPr>
              <a:t> jest niebezpieczne </a:t>
            </a:r>
          </a:p>
        </p:txBody>
      </p:sp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F6B97B9F-9A74-2EBA-1698-9623A5C8555F}"/>
              </a:ext>
            </a:extLst>
          </p:cNvPr>
          <p:cNvSpPr txBox="1">
            <a:spLocks/>
          </p:cNvSpPr>
          <p:nvPr/>
        </p:nvSpPr>
        <p:spPr>
          <a:xfrm>
            <a:off x="5512526" y="1825625"/>
            <a:ext cx="6257108" cy="46274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Dym papierosowy zawiera wiele toksycznych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i rakotwórczych związków: substancje smoliste, tlenek węgla i inne szkodliwe produkty spalania. 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Negatywne skutki to m.in.: uszkodzenie płuc, choroby układu krążenia i nowotwory. 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W przypadku e-papierosów również stwierdzono substancje szkodliwe: glikol propylenowy, chrom, aldehydy, benzopiren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i inne, które mogą działać toksycznie na drogi oddechowe, wątrobę lub serce. 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Często zdarza się, że nastolatki palą zamiennie papierosy tradycyjne i elektroniczne – co może zwiększać szkody, a nie redukować je. 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96716B70-95E7-2C20-1304-1BBDCFBF5E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3" r="15253"/>
          <a:stretch>
            <a:fillRect/>
          </a:stretch>
        </p:blipFill>
        <p:spPr>
          <a:xfrm>
            <a:off x="422366" y="1825625"/>
            <a:ext cx="4823338" cy="462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1115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8725F7-4187-4EAD-88A1-2BBF95703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EF12FC7B-61CC-E6CE-25C9-23437E953A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E099F3DB-E9DA-B026-63EC-247EBD85B1B4}"/>
              </a:ext>
            </a:extLst>
          </p:cNvPr>
          <p:cNvSpPr txBox="1">
            <a:spLocks/>
          </p:cNvSpPr>
          <p:nvPr/>
        </p:nvSpPr>
        <p:spPr>
          <a:xfrm>
            <a:off x="838200" y="539002"/>
            <a:ext cx="10761617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 Black" panose="020B0004020202020204" pitchFamily="34" charset="0"/>
              </a:rPr>
              <a:t>Co znajduje się w dymie papierosowym – papierosy tradycyjne?</a:t>
            </a:r>
          </a:p>
        </p:txBody>
      </p:sp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DA80AD7E-8FD7-551D-C714-A877193C9CBB}"/>
              </a:ext>
            </a:extLst>
          </p:cNvPr>
          <p:cNvSpPr txBox="1">
            <a:spLocks/>
          </p:cNvSpPr>
          <p:nvPr/>
        </p:nvSpPr>
        <p:spPr>
          <a:xfrm>
            <a:off x="838200" y="2403566"/>
            <a:ext cx="10931434" cy="433686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5443E"/>
              </a:buClr>
              <a:buNone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W dymie papierosowym znajduje się około </a:t>
            </a:r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7 tysięcy 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różnych związków chemicznych, np.:</a:t>
            </a:r>
          </a:p>
          <a:p>
            <a:pPr>
              <a:spcBef>
                <a:spcPts val="0"/>
              </a:spcBef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aceton – rozpuszczalnik, składnik farb,</a:t>
            </a:r>
          </a:p>
          <a:p>
            <a:pPr>
              <a:spcBef>
                <a:spcPts val="0"/>
              </a:spcBef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cyjanowodór – kwas pruski stosowany w komorach gazowych w czasie II wojny światowej,</a:t>
            </a:r>
          </a:p>
          <a:p>
            <a:pPr>
              <a:spcBef>
                <a:spcPts val="0"/>
              </a:spcBef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tlenek węgla – składnik spalin tzw. czad,</a:t>
            </a:r>
          </a:p>
          <a:p>
            <a:pPr>
              <a:spcBef>
                <a:spcPts val="0"/>
              </a:spcBef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arsen – trucizna, składnik chemicznych środków bojowych!</a:t>
            </a:r>
          </a:p>
          <a:p>
            <a:pPr marL="0" indent="0">
              <a:spcBef>
                <a:spcPts val="1800"/>
              </a:spcBef>
              <a:buClr>
                <a:srgbClr val="D5443E"/>
              </a:buClr>
              <a:buNone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Do produkcji papierosów dodaje się oprócz nikotyny, nawet </a:t>
            </a:r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400–600 dodatkowych substancji! 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Wśród nich jest co najmniej </a:t>
            </a:r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70 o udowodnionym działaniu rakotwórczym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.  Te związki po przedostaniu się do organizmu są przekształcane (biotransformacja) i mogą uszkadzać wiele narządów.</a:t>
            </a:r>
          </a:p>
          <a:p>
            <a:pPr marL="0" indent="0">
              <a:spcBef>
                <a:spcPts val="1800"/>
              </a:spcBef>
              <a:buClr>
                <a:srgbClr val="D5443E"/>
              </a:buClr>
              <a:buNone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Zwróć uwagę! Bierne palenie (narażenie na dym tytoniowy osoby niepalącej) jest również szkodliwe i może prowadzić do wielu chorób, w tym nowotworów płuc. </a:t>
            </a:r>
          </a:p>
        </p:txBody>
      </p:sp>
    </p:spTree>
    <p:extLst>
      <p:ext uri="{BB962C8B-B14F-4D97-AF65-F5344CB8AC3E}">
        <p14:creationId xmlns:p14="http://schemas.microsoft.com/office/powerpoint/2010/main" val="38321862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EB5D1-B7D1-982F-0EDA-8EFE31D70B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AFBB946-318A-9C13-AE45-BDE41F8A62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Obraz 8" descr="Obraz zawierający tekst, zrzut ekranu, design&#10;&#10;Zawartość wygenerowana przez AI może być niepoprawna.">
            <a:extLst>
              <a:ext uri="{FF2B5EF4-FFF2-40B4-BE49-F238E27FC236}">
                <a16:creationId xmlns:a16="http://schemas.microsoft.com/office/drawing/2014/main" id="{BF521B25-7AE0-52EF-3D51-D20B2836AC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3" b="16534"/>
          <a:stretch>
            <a:fillRect/>
          </a:stretch>
        </p:blipFill>
        <p:spPr>
          <a:xfrm>
            <a:off x="916576" y="70490"/>
            <a:ext cx="10358846" cy="6787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3374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88135F-9848-9B84-943B-061234F4E3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6D86B183-0EF6-B82F-7C3B-14C2A54A0E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93A1CC64-35D3-AEC1-508D-986A0C9A4191}"/>
              </a:ext>
            </a:extLst>
          </p:cNvPr>
          <p:cNvSpPr txBox="1">
            <a:spLocks/>
          </p:cNvSpPr>
          <p:nvPr/>
        </p:nvSpPr>
        <p:spPr>
          <a:xfrm>
            <a:off x="838200" y="539002"/>
            <a:ext cx="10761617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 Black" panose="020B0004020202020204" pitchFamily="34" charset="0"/>
              </a:rPr>
              <a:t>E-papierosy – co warto o nich wiedzieć? </a:t>
            </a:r>
          </a:p>
        </p:txBody>
      </p:sp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86936DDA-F137-BB27-0A99-D945F7E13ED8}"/>
              </a:ext>
            </a:extLst>
          </p:cNvPr>
          <p:cNvSpPr txBox="1">
            <a:spLocks/>
          </p:cNvSpPr>
          <p:nvPr/>
        </p:nvSpPr>
        <p:spPr>
          <a:xfrm>
            <a:off x="838200" y="1554481"/>
            <a:ext cx="10931434" cy="514676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Toksyczność e-papierosów zależy od marki, modelu i smaku </a:t>
            </a:r>
            <a:r>
              <a:rPr lang="pl-PL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liquidu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Wyniki badań dot. składu </a:t>
            </a:r>
            <a:r>
              <a:rPr lang="pl-PL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liquidów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 są bardzo różne, często sprzeczne, ponieważ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e-papierosy nie są poddawane kontroli i szczegółowym badaniom, przez co nie wiemy, co inhalujemy do swoich płuc.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Część producentów wskazuje na niższą niż w papierosach tradycyjnych ilość toksyn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i substancji rakotwórczych (bo nie ma procesu spalania), co bywa przedstawiane jako mniejsze ryzyko dla zdrowia.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Badania wykazały obecność wielu szkodliwych substancji, np. glikolu propylenowego, chromu, substancji </a:t>
            </a:r>
            <a:r>
              <a:rPr lang="pl-PL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kardiotoksycznych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 (szkodliwych dla serca i naczyń krwionośnych), np. nikotyna → powoduje skurczanie naczyń i zwiększa lepkość krwi, rakotwórczych, np. akrylonitryl, </a:t>
            </a:r>
            <a:r>
              <a:rPr lang="pl-PL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nitrozoaminy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, chrom, nikiel, ołów.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E-papierosy mogą wywoływać stany zapalne w drogach oddechowych, powodują powstawanie w organizmie zbyt dużej ilości szkodliwych cząsteczek – wolnych rodników.</a:t>
            </a:r>
          </a:p>
          <a:p>
            <a:pPr marL="0" indent="0">
              <a:buClr>
                <a:srgbClr val="D5443E"/>
              </a:buClr>
              <a:buNone/>
            </a:pPr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Zwróć uwagę! Szczególnie niebezpieczne są e-papierosy pochodzące z nieznanych źródeł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, ponieważ nie podlegają kontroli jakości i mogą zawierać szkodliwe lub nieznane substancje, a nawet substancje psychoaktywne.</a:t>
            </a:r>
          </a:p>
        </p:txBody>
      </p:sp>
    </p:spTree>
    <p:extLst>
      <p:ext uri="{BB962C8B-B14F-4D97-AF65-F5344CB8AC3E}">
        <p14:creationId xmlns:p14="http://schemas.microsoft.com/office/powerpoint/2010/main" val="4767447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02983-E3C4-F5B5-6784-85088811B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5D3EFD0E-871B-8848-08E4-CF40B3544E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DA13F40A-27F9-5296-BD6F-A05CD312B288}"/>
              </a:ext>
            </a:extLst>
          </p:cNvPr>
          <p:cNvSpPr txBox="1">
            <a:spLocks/>
          </p:cNvSpPr>
          <p:nvPr/>
        </p:nvSpPr>
        <p:spPr>
          <a:xfrm>
            <a:off x="838200" y="539002"/>
            <a:ext cx="10761617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 Black" panose="020B0004020202020204" pitchFamily="34" charset="0"/>
              </a:rPr>
              <a:t>Uzależnienie</a:t>
            </a:r>
          </a:p>
        </p:txBody>
      </p:sp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0FBCB302-289D-89CC-C796-ED3D638494C0}"/>
              </a:ext>
            </a:extLst>
          </p:cNvPr>
          <p:cNvSpPr txBox="1">
            <a:spLocks/>
          </p:cNvSpPr>
          <p:nvPr/>
        </p:nvSpPr>
        <p:spPr>
          <a:xfrm>
            <a:off x="838201" y="1554481"/>
            <a:ext cx="7326086" cy="51467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Nikotyna odbiera wolność – uzależnienie od nikotyny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to jednostka chorobowa w klasyfikacji ICD 10 pod symbolem F17: Zaburzenia psychiczne i zaburzenia zachowania spowodowane paleniem tytoniu. 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Zamiast cieszyć się swobodą i możliwościami życia, stajemy się niewolnikami nałogu, który dyktuje, kiedy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i ile </a:t>
            </a:r>
            <a:r>
              <a:rPr lang="pl-PL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wapujemy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/ wypalamy/ używamy. 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Nie pozwólmy, aby przemysł tytoniowy decydował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o naszym zdrowiu. Szkoda na to życia i pieniędzy. 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Nie mamy z tego żadnych korzyści! Jedynym beneficjentem jest przemysł tytoniowy – a my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przecież chcemy wspierać zdrowie a nie przemysł! </a:t>
            </a:r>
          </a:p>
        </p:txBody>
      </p:sp>
      <p:pic>
        <p:nvPicPr>
          <p:cNvPr id="6" name="Obraz 5" descr="Obraz zawierający osoba, paznokieć, Akcesoria modowe, palec&#10;&#10;Zawartość wygenerowana przez AI może być niepoprawna.">
            <a:extLst>
              <a:ext uri="{FF2B5EF4-FFF2-40B4-BE49-F238E27FC236}">
                <a16:creationId xmlns:a16="http://schemas.microsoft.com/office/drawing/2014/main" id="{36420D80-C6DD-403F-DBFD-8382F9447D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45"/>
          <a:stretch>
            <a:fillRect/>
          </a:stretch>
        </p:blipFill>
        <p:spPr>
          <a:xfrm>
            <a:off x="7698792" y="156755"/>
            <a:ext cx="3943254" cy="670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9167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1900A6-77CC-69AD-B555-606B40A0D9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5A27BFF5-D1CE-2E8E-4C89-F892FCA012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2A09EEF8-E963-3184-A00C-F3F51ACCE248}"/>
              </a:ext>
            </a:extLst>
          </p:cNvPr>
          <p:cNvSpPr txBox="1">
            <a:spLocks/>
          </p:cNvSpPr>
          <p:nvPr/>
        </p:nvSpPr>
        <p:spPr>
          <a:xfrm>
            <a:off x="838200" y="68103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 Black" panose="020B0004020202020204" pitchFamily="34" charset="0"/>
              </a:rPr>
              <a:t>A jakie jest prawo i regulacje w Polsce?</a:t>
            </a:r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5DA251BF-C179-8ECA-2424-5AC78F1BE833}"/>
              </a:ext>
            </a:extLst>
          </p:cNvPr>
          <p:cNvSpPr txBox="1">
            <a:spLocks/>
          </p:cNvSpPr>
          <p:nvPr/>
        </p:nvSpPr>
        <p:spPr>
          <a:xfrm>
            <a:off x="4510388" y="1825625"/>
            <a:ext cx="6843411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Zakaz sprzedaży papierosów elektronicznych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i woreczków nikotynowych </a:t>
            </a:r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osobom &lt;18 r.ż. </a:t>
            </a:r>
            <a:b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Dotyczy również produktów „beznikotynowych”.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Wprowadzono regulacje podatkowe (akcyza) na wyroby nikotynowe, w tym płyny do e-papierosów, produkty jednorazowe. 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Trwają prace nad zakazem smaków i zakazem jednorazowych e-papierosów</a:t>
            </a:r>
          </a:p>
        </p:txBody>
      </p:sp>
      <p:pic>
        <p:nvPicPr>
          <p:cNvPr id="7" name="Obraz 6" descr="Obraz zawierający osoba, ubrania, Ludzka twarz, okulary/szklanki&#10;&#10;Zawartość wygenerowana przez AI może być niepoprawna.">
            <a:extLst>
              <a:ext uri="{FF2B5EF4-FFF2-40B4-BE49-F238E27FC236}">
                <a16:creationId xmlns:a16="http://schemas.microsoft.com/office/drawing/2014/main" id="{2760653D-101B-B741-AA20-1791A01923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11" y="1551748"/>
            <a:ext cx="3618411" cy="530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8766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A27CE6-2254-7EF0-D6B1-781340E719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F365376-E9B4-B6A2-06B7-39C69C98DD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D2980802-1C12-206E-E274-DF6CFD0C3A9C}"/>
              </a:ext>
            </a:extLst>
          </p:cNvPr>
          <p:cNvSpPr txBox="1">
            <a:spLocks/>
          </p:cNvSpPr>
          <p:nvPr/>
        </p:nvSpPr>
        <p:spPr>
          <a:xfrm>
            <a:off x="838199" y="68103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 Black" panose="020B0004020202020204" pitchFamily="34" charset="0"/>
              </a:rPr>
              <a:t>Każda decyzja o rzuceniu palenia jest krokiem w stronę poprawy zdrowia</a:t>
            </a:r>
          </a:p>
        </p:txBody>
      </p:sp>
      <p:pic>
        <p:nvPicPr>
          <p:cNvPr id="6" name="Obraz 5" descr="Obraz zawierający zrzut ekranu, logo, Grafika, Czcionka&#10;&#10;Zawartość wygenerowana przez AI może być niepoprawna.">
            <a:extLst>
              <a:ext uri="{FF2B5EF4-FFF2-40B4-BE49-F238E27FC236}">
                <a16:creationId xmlns:a16="http://schemas.microsoft.com/office/drawing/2014/main" id="{E7FB73CC-D82D-006D-B71D-288FD65AFA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4" t="30618" r="25428" b="30096"/>
          <a:stretch>
            <a:fillRect/>
          </a:stretch>
        </p:blipFill>
        <p:spPr>
          <a:xfrm>
            <a:off x="2495006" y="2935831"/>
            <a:ext cx="6596743" cy="2694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4868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EE33D0-3DCE-FAAF-318D-1394258651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2D143911-1FCE-E59B-11F7-9FF9E88937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6F513CE8-79E9-349C-51A4-6FE5248D1D0B}"/>
              </a:ext>
            </a:extLst>
          </p:cNvPr>
          <p:cNvSpPr txBox="1">
            <a:spLocks/>
          </p:cNvSpPr>
          <p:nvPr/>
        </p:nvSpPr>
        <p:spPr>
          <a:xfrm>
            <a:off x="715191" y="539002"/>
            <a:ext cx="10761617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 Black" panose="020B0004020202020204" pitchFamily="34" charset="0"/>
              </a:rPr>
              <a:t>Co możesz zyskać bez nikotyny?</a:t>
            </a:r>
          </a:p>
        </p:txBody>
      </p:sp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B49B1869-B632-4CE4-149E-7E765B3604FA}"/>
              </a:ext>
            </a:extLst>
          </p:cNvPr>
          <p:cNvSpPr txBox="1">
            <a:spLocks/>
          </p:cNvSpPr>
          <p:nvPr/>
        </p:nvSpPr>
        <p:spPr>
          <a:xfrm>
            <a:off x="1821943" y="5199018"/>
            <a:ext cx="2485207" cy="91439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5443E"/>
              </a:buClr>
              <a:buNone/>
            </a:pP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Wolność od </a:t>
            </a:r>
            <a:b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uzależnienia.</a:t>
            </a:r>
          </a:p>
        </p:txBody>
      </p:sp>
      <p:pic>
        <p:nvPicPr>
          <p:cNvPr id="7" name="Obraz 6" descr="Obraz zawierający osoba, ubrania, dżinsy, Spodnie&#10;&#10;Zawartość wygenerowana przez AI może być niepoprawna.">
            <a:extLst>
              <a:ext uri="{FF2B5EF4-FFF2-40B4-BE49-F238E27FC236}">
                <a16:creationId xmlns:a16="http://schemas.microsoft.com/office/drawing/2014/main" id="{F340D300-AC8F-312F-F488-E1C3A21935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204" y="1280159"/>
            <a:ext cx="3232777" cy="5545615"/>
          </a:xfrm>
          <a:prstGeom prst="rect">
            <a:avLst/>
          </a:prstGeom>
        </p:spPr>
      </p:pic>
      <p:sp>
        <p:nvSpPr>
          <p:cNvPr id="10" name="Symbol zastępczy zawartości 2">
            <a:extLst>
              <a:ext uri="{FF2B5EF4-FFF2-40B4-BE49-F238E27FC236}">
                <a16:creationId xmlns:a16="http://schemas.microsoft.com/office/drawing/2014/main" id="{8D9B434A-C290-4A8E-80A4-ECED2BFA4CEA}"/>
              </a:ext>
            </a:extLst>
          </p:cNvPr>
          <p:cNvSpPr txBox="1">
            <a:spLocks/>
          </p:cNvSpPr>
          <p:nvPr/>
        </p:nvSpPr>
        <p:spPr>
          <a:xfrm>
            <a:off x="1342210" y="1753904"/>
            <a:ext cx="2584269" cy="155099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5443E"/>
              </a:buClr>
              <a:buNone/>
            </a:pP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Lepsza pamięć </a:t>
            </a:r>
            <a:b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i koncentracja.</a:t>
            </a:r>
          </a:p>
        </p:txBody>
      </p:sp>
      <p:sp>
        <p:nvSpPr>
          <p:cNvPr id="11" name="Symbol zastępczy zawartości 2">
            <a:extLst>
              <a:ext uri="{FF2B5EF4-FFF2-40B4-BE49-F238E27FC236}">
                <a16:creationId xmlns:a16="http://schemas.microsoft.com/office/drawing/2014/main" id="{4C08AD82-DF21-CEC0-2ACC-FE0D0FFF5715}"/>
              </a:ext>
            </a:extLst>
          </p:cNvPr>
          <p:cNvSpPr txBox="1">
            <a:spLocks/>
          </p:cNvSpPr>
          <p:nvPr/>
        </p:nvSpPr>
        <p:spPr>
          <a:xfrm>
            <a:off x="8658498" y="2334374"/>
            <a:ext cx="2340428" cy="87178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5443E"/>
              </a:buClr>
              <a:buNone/>
            </a:pP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Więcej energii </a:t>
            </a:r>
            <a:b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i kondycji.</a:t>
            </a:r>
          </a:p>
        </p:txBody>
      </p:sp>
      <p:sp>
        <p:nvSpPr>
          <p:cNvPr id="12" name="Symbol zastępczy zawartości 2">
            <a:extLst>
              <a:ext uri="{FF2B5EF4-FFF2-40B4-BE49-F238E27FC236}">
                <a16:creationId xmlns:a16="http://schemas.microsoft.com/office/drawing/2014/main" id="{F9F89BA6-A239-874A-3233-8E90FA420EE1}"/>
              </a:ext>
            </a:extLst>
          </p:cNvPr>
          <p:cNvSpPr txBox="1">
            <a:spLocks/>
          </p:cNvSpPr>
          <p:nvPr/>
        </p:nvSpPr>
        <p:spPr>
          <a:xfrm>
            <a:off x="1095104" y="3429000"/>
            <a:ext cx="7326086" cy="51467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5443E"/>
              </a:buClr>
              <a:buNone/>
            </a:pP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Lepszy wygląd </a:t>
            </a:r>
            <a:b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i samopoczucie.</a:t>
            </a:r>
          </a:p>
        </p:txBody>
      </p:sp>
      <p:sp>
        <p:nvSpPr>
          <p:cNvPr id="13" name="Symbol zastępczy zawartości 2">
            <a:extLst>
              <a:ext uri="{FF2B5EF4-FFF2-40B4-BE49-F238E27FC236}">
                <a16:creationId xmlns:a16="http://schemas.microsoft.com/office/drawing/2014/main" id="{09CA5B00-3CA9-1F3C-77A7-920C1EC10849}"/>
              </a:ext>
            </a:extLst>
          </p:cNvPr>
          <p:cNvSpPr txBox="1">
            <a:spLocks/>
          </p:cNvSpPr>
          <p:nvPr/>
        </p:nvSpPr>
        <p:spPr>
          <a:xfrm>
            <a:off x="8565157" y="4340348"/>
            <a:ext cx="3053167" cy="87178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5443E"/>
              </a:buClr>
              <a:buNone/>
            </a:pP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Więcej pieniędzy.</a:t>
            </a:r>
          </a:p>
        </p:txBody>
      </p:sp>
      <p:pic>
        <p:nvPicPr>
          <p:cNvPr id="14" name="Grafika 13">
            <a:extLst>
              <a:ext uri="{FF2B5EF4-FFF2-40B4-BE49-F238E27FC236}">
                <a16:creationId xmlns:a16="http://schemas.microsoft.com/office/drawing/2014/main" id="{B51D39B0-C3E7-CCC5-A28A-B157D5183A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8100000">
            <a:off x="7968259" y="2668446"/>
            <a:ext cx="529743" cy="226344"/>
          </a:xfrm>
          <a:prstGeom prst="rect">
            <a:avLst/>
          </a:prstGeom>
        </p:spPr>
      </p:pic>
      <p:sp>
        <p:nvSpPr>
          <p:cNvPr id="15" name="Grafika 10">
            <a:extLst>
              <a:ext uri="{FF2B5EF4-FFF2-40B4-BE49-F238E27FC236}">
                <a16:creationId xmlns:a16="http://schemas.microsoft.com/office/drawing/2014/main" id="{209EDC65-4478-2726-3ED2-3F08AA704DED}"/>
              </a:ext>
            </a:extLst>
          </p:cNvPr>
          <p:cNvSpPr/>
          <p:nvPr/>
        </p:nvSpPr>
        <p:spPr>
          <a:xfrm rot="15651508" flipH="1">
            <a:off x="3936268" y="2491999"/>
            <a:ext cx="368393" cy="462895"/>
          </a:xfrm>
          <a:custGeom>
            <a:avLst/>
            <a:gdLst>
              <a:gd name="connsiteX0" fmla="*/ 109677 w 360443"/>
              <a:gd name="connsiteY0" fmla="*/ 246713 h 462895"/>
              <a:gd name="connsiteX1" fmla="*/ 212854 w 360443"/>
              <a:gd name="connsiteY1" fmla="*/ 363160 h 462895"/>
              <a:gd name="connsiteX2" fmla="*/ 233977 w 360443"/>
              <a:gd name="connsiteY2" fmla="*/ 169263 h 462895"/>
              <a:gd name="connsiteX3" fmla="*/ 147589 w 360443"/>
              <a:gd name="connsiteY3" fmla="*/ 64732 h 462895"/>
              <a:gd name="connsiteX4" fmla="*/ 46579 w 360443"/>
              <a:gd name="connsiteY4" fmla="*/ 35214 h 462895"/>
              <a:gd name="connsiteX5" fmla="*/ 0 w 360443"/>
              <a:gd name="connsiteY5" fmla="*/ 9487 h 462895"/>
              <a:gd name="connsiteX6" fmla="*/ 34392 w 360443"/>
              <a:gd name="connsiteY6" fmla="*/ 9 h 462895"/>
              <a:gd name="connsiteX7" fmla="*/ 201209 w 360443"/>
              <a:gd name="connsiteY7" fmla="*/ 44421 h 462895"/>
              <a:gd name="connsiteX8" fmla="*/ 273785 w 360443"/>
              <a:gd name="connsiteY8" fmla="*/ 135953 h 462895"/>
              <a:gd name="connsiteX9" fmla="*/ 283534 w 360443"/>
              <a:gd name="connsiteY9" fmla="*/ 281105 h 462895"/>
              <a:gd name="connsiteX10" fmla="*/ 265661 w 360443"/>
              <a:gd name="connsiteY10" fmla="*/ 371013 h 462895"/>
              <a:gd name="connsiteX11" fmla="*/ 360443 w 360443"/>
              <a:gd name="connsiteY11" fmla="*/ 333913 h 462895"/>
              <a:gd name="connsiteX12" fmla="*/ 353944 w 360443"/>
              <a:gd name="connsiteY12" fmla="*/ 355848 h 462895"/>
              <a:gd name="connsiteX13" fmla="*/ 239934 w 360443"/>
              <a:gd name="connsiteY13" fmla="*/ 455504 h 462895"/>
              <a:gd name="connsiteX14" fmla="*/ 200938 w 360443"/>
              <a:gd name="connsiteY14" fmla="*/ 448463 h 462895"/>
              <a:gd name="connsiteX15" fmla="*/ 108322 w 360443"/>
              <a:gd name="connsiteY15" fmla="*/ 269190 h 462895"/>
              <a:gd name="connsiteX16" fmla="*/ 109947 w 360443"/>
              <a:gd name="connsiteY16" fmla="*/ 246713 h 462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60443" h="462895">
                <a:moveTo>
                  <a:pt x="109677" y="246713"/>
                </a:moveTo>
                <a:cubicBezTo>
                  <a:pt x="162755" y="270273"/>
                  <a:pt x="178732" y="319289"/>
                  <a:pt x="212854" y="363160"/>
                </a:cubicBezTo>
                <a:cubicBezTo>
                  <a:pt x="230456" y="294646"/>
                  <a:pt x="248600" y="234256"/>
                  <a:pt x="233977" y="169263"/>
                </a:cubicBezTo>
                <a:cubicBezTo>
                  <a:pt x="222873" y="119705"/>
                  <a:pt x="196876" y="81792"/>
                  <a:pt x="147589" y="64732"/>
                </a:cubicBezTo>
                <a:cubicBezTo>
                  <a:pt x="114551" y="53358"/>
                  <a:pt x="80429" y="43879"/>
                  <a:pt x="46579" y="35214"/>
                </a:cubicBezTo>
                <a:cubicBezTo>
                  <a:pt x="30872" y="31152"/>
                  <a:pt x="13270" y="32506"/>
                  <a:pt x="0" y="9487"/>
                </a:cubicBezTo>
                <a:cubicBezTo>
                  <a:pt x="13540" y="5696"/>
                  <a:pt x="24102" y="-262"/>
                  <a:pt x="34392" y="9"/>
                </a:cubicBezTo>
                <a:cubicBezTo>
                  <a:pt x="93428" y="1634"/>
                  <a:pt x="149485" y="15445"/>
                  <a:pt x="201209" y="44421"/>
                </a:cubicBezTo>
                <a:cubicBezTo>
                  <a:pt x="237768" y="64732"/>
                  <a:pt x="259974" y="97228"/>
                  <a:pt x="273785" y="135953"/>
                </a:cubicBezTo>
                <a:cubicBezTo>
                  <a:pt x="290575" y="183345"/>
                  <a:pt x="291929" y="231819"/>
                  <a:pt x="283534" y="281105"/>
                </a:cubicBezTo>
                <a:cubicBezTo>
                  <a:pt x="278660" y="309540"/>
                  <a:pt x="272431" y="337704"/>
                  <a:pt x="265661" y="371013"/>
                </a:cubicBezTo>
                <a:cubicBezTo>
                  <a:pt x="299512" y="360181"/>
                  <a:pt x="318468" y="318747"/>
                  <a:pt x="360443" y="333913"/>
                </a:cubicBezTo>
                <a:cubicBezTo>
                  <a:pt x="358006" y="342308"/>
                  <a:pt x="358277" y="351786"/>
                  <a:pt x="353944" y="355848"/>
                </a:cubicBezTo>
                <a:cubicBezTo>
                  <a:pt x="316572" y="389699"/>
                  <a:pt x="278389" y="422737"/>
                  <a:pt x="239934" y="455504"/>
                </a:cubicBezTo>
                <a:cubicBezTo>
                  <a:pt x="225582" y="467691"/>
                  <a:pt x="209333" y="464441"/>
                  <a:pt x="200938" y="448463"/>
                </a:cubicBezTo>
                <a:cubicBezTo>
                  <a:pt x="169254" y="389157"/>
                  <a:pt x="138924" y="329309"/>
                  <a:pt x="108322" y="269190"/>
                </a:cubicBezTo>
                <a:cubicBezTo>
                  <a:pt x="106698" y="265940"/>
                  <a:pt x="108593" y="260524"/>
                  <a:pt x="109947" y="246713"/>
                </a:cubicBezTo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26377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16" name="Grafika 10">
            <a:extLst>
              <a:ext uri="{FF2B5EF4-FFF2-40B4-BE49-F238E27FC236}">
                <a16:creationId xmlns:a16="http://schemas.microsoft.com/office/drawing/2014/main" id="{E520EA3A-7CEB-9477-2FD8-6A05DB33ECC9}"/>
              </a:ext>
            </a:extLst>
          </p:cNvPr>
          <p:cNvSpPr/>
          <p:nvPr/>
        </p:nvSpPr>
        <p:spPr>
          <a:xfrm rot="6617224">
            <a:off x="7907864" y="4358191"/>
            <a:ext cx="360443" cy="462895"/>
          </a:xfrm>
          <a:custGeom>
            <a:avLst/>
            <a:gdLst>
              <a:gd name="connsiteX0" fmla="*/ 109677 w 360443"/>
              <a:gd name="connsiteY0" fmla="*/ 246713 h 462895"/>
              <a:gd name="connsiteX1" fmla="*/ 212854 w 360443"/>
              <a:gd name="connsiteY1" fmla="*/ 363160 h 462895"/>
              <a:gd name="connsiteX2" fmla="*/ 233977 w 360443"/>
              <a:gd name="connsiteY2" fmla="*/ 169263 h 462895"/>
              <a:gd name="connsiteX3" fmla="*/ 147589 w 360443"/>
              <a:gd name="connsiteY3" fmla="*/ 64732 h 462895"/>
              <a:gd name="connsiteX4" fmla="*/ 46579 w 360443"/>
              <a:gd name="connsiteY4" fmla="*/ 35214 h 462895"/>
              <a:gd name="connsiteX5" fmla="*/ 0 w 360443"/>
              <a:gd name="connsiteY5" fmla="*/ 9487 h 462895"/>
              <a:gd name="connsiteX6" fmla="*/ 34392 w 360443"/>
              <a:gd name="connsiteY6" fmla="*/ 9 h 462895"/>
              <a:gd name="connsiteX7" fmla="*/ 201209 w 360443"/>
              <a:gd name="connsiteY7" fmla="*/ 44421 h 462895"/>
              <a:gd name="connsiteX8" fmla="*/ 273785 w 360443"/>
              <a:gd name="connsiteY8" fmla="*/ 135953 h 462895"/>
              <a:gd name="connsiteX9" fmla="*/ 283534 w 360443"/>
              <a:gd name="connsiteY9" fmla="*/ 281105 h 462895"/>
              <a:gd name="connsiteX10" fmla="*/ 265661 w 360443"/>
              <a:gd name="connsiteY10" fmla="*/ 371013 h 462895"/>
              <a:gd name="connsiteX11" fmla="*/ 360443 w 360443"/>
              <a:gd name="connsiteY11" fmla="*/ 333913 h 462895"/>
              <a:gd name="connsiteX12" fmla="*/ 353944 w 360443"/>
              <a:gd name="connsiteY12" fmla="*/ 355848 h 462895"/>
              <a:gd name="connsiteX13" fmla="*/ 239934 w 360443"/>
              <a:gd name="connsiteY13" fmla="*/ 455504 h 462895"/>
              <a:gd name="connsiteX14" fmla="*/ 200938 w 360443"/>
              <a:gd name="connsiteY14" fmla="*/ 448463 h 462895"/>
              <a:gd name="connsiteX15" fmla="*/ 108322 w 360443"/>
              <a:gd name="connsiteY15" fmla="*/ 269190 h 462895"/>
              <a:gd name="connsiteX16" fmla="*/ 109947 w 360443"/>
              <a:gd name="connsiteY16" fmla="*/ 246713 h 462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60443" h="462895">
                <a:moveTo>
                  <a:pt x="109677" y="246713"/>
                </a:moveTo>
                <a:cubicBezTo>
                  <a:pt x="162755" y="270273"/>
                  <a:pt x="178732" y="319289"/>
                  <a:pt x="212854" y="363160"/>
                </a:cubicBezTo>
                <a:cubicBezTo>
                  <a:pt x="230456" y="294646"/>
                  <a:pt x="248600" y="234256"/>
                  <a:pt x="233977" y="169263"/>
                </a:cubicBezTo>
                <a:cubicBezTo>
                  <a:pt x="222873" y="119705"/>
                  <a:pt x="196876" y="81792"/>
                  <a:pt x="147589" y="64732"/>
                </a:cubicBezTo>
                <a:cubicBezTo>
                  <a:pt x="114551" y="53358"/>
                  <a:pt x="80429" y="43879"/>
                  <a:pt x="46579" y="35214"/>
                </a:cubicBezTo>
                <a:cubicBezTo>
                  <a:pt x="30872" y="31152"/>
                  <a:pt x="13270" y="32506"/>
                  <a:pt x="0" y="9487"/>
                </a:cubicBezTo>
                <a:cubicBezTo>
                  <a:pt x="13540" y="5696"/>
                  <a:pt x="24102" y="-262"/>
                  <a:pt x="34392" y="9"/>
                </a:cubicBezTo>
                <a:cubicBezTo>
                  <a:pt x="93428" y="1634"/>
                  <a:pt x="149485" y="15445"/>
                  <a:pt x="201209" y="44421"/>
                </a:cubicBezTo>
                <a:cubicBezTo>
                  <a:pt x="237768" y="64732"/>
                  <a:pt x="259974" y="97228"/>
                  <a:pt x="273785" y="135953"/>
                </a:cubicBezTo>
                <a:cubicBezTo>
                  <a:pt x="290575" y="183345"/>
                  <a:pt x="291929" y="231819"/>
                  <a:pt x="283534" y="281105"/>
                </a:cubicBezTo>
                <a:cubicBezTo>
                  <a:pt x="278660" y="309540"/>
                  <a:pt x="272431" y="337704"/>
                  <a:pt x="265661" y="371013"/>
                </a:cubicBezTo>
                <a:cubicBezTo>
                  <a:pt x="299512" y="360181"/>
                  <a:pt x="318468" y="318747"/>
                  <a:pt x="360443" y="333913"/>
                </a:cubicBezTo>
                <a:cubicBezTo>
                  <a:pt x="358006" y="342308"/>
                  <a:pt x="358277" y="351786"/>
                  <a:pt x="353944" y="355848"/>
                </a:cubicBezTo>
                <a:cubicBezTo>
                  <a:pt x="316572" y="389699"/>
                  <a:pt x="278389" y="422737"/>
                  <a:pt x="239934" y="455504"/>
                </a:cubicBezTo>
                <a:cubicBezTo>
                  <a:pt x="225582" y="467691"/>
                  <a:pt x="209333" y="464441"/>
                  <a:pt x="200938" y="448463"/>
                </a:cubicBezTo>
                <a:cubicBezTo>
                  <a:pt x="169254" y="389157"/>
                  <a:pt x="138924" y="329309"/>
                  <a:pt x="108322" y="269190"/>
                </a:cubicBezTo>
                <a:cubicBezTo>
                  <a:pt x="106698" y="265940"/>
                  <a:pt x="108593" y="260524"/>
                  <a:pt x="109947" y="246713"/>
                </a:cubicBezTo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26377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17" name="Grafika 10">
            <a:extLst>
              <a:ext uri="{FF2B5EF4-FFF2-40B4-BE49-F238E27FC236}">
                <a16:creationId xmlns:a16="http://schemas.microsoft.com/office/drawing/2014/main" id="{1959C051-AECE-79A8-D706-C5BB8C59B7FE}"/>
              </a:ext>
            </a:extLst>
          </p:cNvPr>
          <p:cNvSpPr/>
          <p:nvPr/>
        </p:nvSpPr>
        <p:spPr>
          <a:xfrm rot="13313325" flipH="1">
            <a:off x="4046349" y="5262856"/>
            <a:ext cx="368393" cy="462895"/>
          </a:xfrm>
          <a:custGeom>
            <a:avLst/>
            <a:gdLst>
              <a:gd name="connsiteX0" fmla="*/ 109677 w 360443"/>
              <a:gd name="connsiteY0" fmla="*/ 246713 h 462895"/>
              <a:gd name="connsiteX1" fmla="*/ 212854 w 360443"/>
              <a:gd name="connsiteY1" fmla="*/ 363160 h 462895"/>
              <a:gd name="connsiteX2" fmla="*/ 233977 w 360443"/>
              <a:gd name="connsiteY2" fmla="*/ 169263 h 462895"/>
              <a:gd name="connsiteX3" fmla="*/ 147589 w 360443"/>
              <a:gd name="connsiteY3" fmla="*/ 64732 h 462895"/>
              <a:gd name="connsiteX4" fmla="*/ 46579 w 360443"/>
              <a:gd name="connsiteY4" fmla="*/ 35214 h 462895"/>
              <a:gd name="connsiteX5" fmla="*/ 0 w 360443"/>
              <a:gd name="connsiteY5" fmla="*/ 9487 h 462895"/>
              <a:gd name="connsiteX6" fmla="*/ 34392 w 360443"/>
              <a:gd name="connsiteY6" fmla="*/ 9 h 462895"/>
              <a:gd name="connsiteX7" fmla="*/ 201209 w 360443"/>
              <a:gd name="connsiteY7" fmla="*/ 44421 h 462895"/>
              <a:gd name="connsiteX8" fmla="*/ 273785 w 360443"/>
              <a:gd name="connsiteY8" fmla="*/ 135953 h 462895"/>
              <a:gd name="connsiteX9" fmla="*/ 283534 w 360443"/>
              <a:gd name="connsiteY9" fmla="*/ 281105 h 462895"/>
              <a:gd name="connsiteX10" fmla="*/ 265661 w 360443"/>
              <a:gd name="connsiteY10" fmla="*/ 371013 h 462895"/>
              <a:gd name="connsiteX11" fmla="*/ 360443 w 360443"/>
              <a:gd name="connsiteY11" fmla="*/ 333913 h 462895"/>
              <a:gd name="connsiteX12" fmla="*/ 353944 w 360443"/>
              <a:gd name="connsiteY12" fmla="*/ 355848 h 462895"/>
              <a:gd name="connsiteX13" fmla="*/ 239934 w 360443"/>
              <a:gd name="connsiteY13" fmla="*/ 455504 h 462895"/>
              <a:gd name="connsiteX14" fmla="*/ 200938 w 360443"/>
              <a:gd name="connsiteY14" fmla="*/ 448463 h 462895"/>
              <a:gd name="connsiteX15" fmla="*/ 108322 w 360443"/>
              <a:gd name="connsiteY15" fmla="*/ 269190 h 462895"/>
              <a:gd name="connsiteX16" fmla="*/ 109947 w 360443"/>
              <a:gd name="connsiteY16" fmla="*/ 246713 h 462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60443" h="462895">
                <a:moveTo>
                  <a:pt x="109677" y="246713"/>
                </a:moveTo>
                <a:cubicBezTo>
                  <a:pt x="162755" y="270273"/>
                  <a:pt x="178732" y="319289"/>
                  <a:pt x="212854" y="363160"/>
                </a:cubicBezTo>
                <a:cubicBezTo>
                  <a:pt x="230456" y="294646"/>
                  <a:pt x="248600" y="234256"/>
                  <a:pt x="233977" y="169263"/>
                </a:cubicBezTo>
                <a:cubicBezTo>
                  <a:pt x="222873" y="119705"/>
                  <a:pt x="196876" y="81792"/>
                  <a:pt x="147589" y="64732"/>
                </a:cubicBezTo>
                <a:cubicBezTo>
                  <a:pt x="114551" y="53358"/>
                  <a:pt x="80429" y="43879"/>
                  <a:pt x="46579" y="35214"/>
                </a:cubicBezTo>
                <a:cubicBezTo>
                  <a:pt x="30872" y="31152"/>
                  <a:pt x="13270" y="32506"/>
                  <a:pt x="0" y="9487"/>
                </a:cubicBezTo>
                <a:cubicBezTo>
                  <a:pt x="13540" y="5696"/>
                  <a:pt x="24102" y="-262"/>
                  <a:pt x="34392" y="9"/>
                </a:cubicBezTo>
                <a:cubicBezTo>
                  <a:pt x="93428" y="1634"/>
                  <a:pt x="149485" y="15445"/>
                  <a:pt x="201209" y="44421"/>
                </a:cubicBezTo>
                <a:cubicBezTo>
                  <a:pt x="237768" y="64732"/>
                  <a:pt x="259974" y="97228"/>
                  <a:pt x="273785" y="135953"/>
                </a:cubicBezTo>
                <a:cubicBezTo>
                  <a:pt x="290575" y="183345"/>
                  <a:pt x="291929" y="231819"/>
                  <a:pt x="283534" y="281105"/>
                </a:cubicBezTo>
                <a:cubicBezTo>
                  <a:pt x="278660" y="309540"/>
                  <a:pt x="272431" y="337704"/>
                  <a:pt x="265661" y="371013"/>
                </a:cubicBezTo>
                <a:cubicBezTo>
                  <a:pt x="299512" y="360181"/>
                  <a:pt x="318468" y="318747"/>
                  <a:pt x="360443" y="333913"/>
                </a:cubicBezTo>
                <a:cubicBezTo>
                  <a:pt x="358006" y="342308"/>
                  <a:pt x="358277" y="351786"/>
                  <a:pt x="353944" y="355848"/>
                </a:cubicBezTo>
                <a:cubicBezTo>
                  <a:pt x="316572" y="389699"/>
                  <a:pt x="278389" y="422737"/>
                  <a:pt x="239934" y="455504"/>
                </a:cubicBezTo>
                <a:cubicBezTo>
                  <a:pt x="225582" y="467691"/>
                  <a:pt x="209333" y="464441"/>
                  <a:pt x="200938" y="448463"/>
                </a:cubicBezTo>
                <a:cubicBezTo>
                  <a:pt x="169254" y="389157"/>
                  <a:pt x="138924" y="329309"/>
                  <a:pt x="108322" y="269190"/>
                </a:cubicBezTo>
                <a:cubicBezTo>
                  <a:pt x="106698" y="265940"/>
                  <a:pt x="108593" y="260524"/>
                  <a:pt x="109947" y="246713"/>
                </a:cubicBezTo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26377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pic>
        <p:nvPicPr>
          <p:cNvPr id="18" name="Grafika 17">
            <a:extLst>
              <a:ext uri="{FF2B5EF4-FFF2-40B4-BE49-F238E27FC236}">
                <a16:creationId xmlns:a16="http://schemas.microsoft.com/office/drawing/2014/main" id="{DDD5D549-023C-93A6-00EE-1C8CB1283A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543142">
            <a:off x="3672771" y="3657174"/>
            <a:ext cx="529743" cy="22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6243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7A83D47D-54D9-4C3C-D64F-D2A0E45BF9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B220CF35-6BC2-58A7-5AAE-F082754AD083}"/>
              </a:ext>
            </a:extLst>
          </p:cNvPr>
          <p:cNvSpPr txBox="1">
            <a:spLocks/>
          </p:cNvSpPr>
          <p:nvPr/>
        </p:nvSpPr>
        <p:spPr>
          <a:xfrm>
            <a:off x="838200" y="68103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 Black" panose="020B0004020202020204" pitchFamily="34" charset="0"/>
              </a:rPr>
              <a:t>Cele zajęć:</a:t>
            </a:r>
          </a:p>
        </p:txBody>
      </p:sp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23F252FD-EB07-C1E3-74E1-D083206DA5C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Zwiększenie wiedzy uczniów o zagrożeniach związanych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z używaniem papierosów, e-papierosów i innych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produktów nikotynowych.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Uświadomienie manipulacji stosowanych przez przemysł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tytoniowy i nikotynowy wobec młodych ludzi.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Rozwijanie umiejętności krytycznego myślenia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i asertywnego odmawiania.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Wzmacnianie postaw prozdrowotnych i motywacji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do życia bez nikotyny.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Kształtowanie empatii, wsparcia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i odpowiedzialności za własne zdrowie.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B2DC3BBE-D4F1-A9BE-9598-C6B9267613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1" r="34198"/>
          <a:stretch>
            <a:fillRect/>
          </a:stretch>
        </p:blipFill>
        <p:spPr>
          <a:xfrm>
            <a:off x="7167716" y="-3847"/>
            <a:ext cx="4650658" cy="686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0814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C31CB6-92EE-8D4E-DBF4-DBAB1244DE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ADD9ACFB-D630-4815-6068-241DFCF42B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2773E522-2678-55B6-D8C2-55B87BEAD454}"/>
              </a:ext>
            </a:extLst>
          </p:cNvPr>
          <p:cNvSpPr txBox="1">
            <a:spLocks/>
          </p:cNvSpPr>
          <p:nvPr/>
        </p:nvSpPr>
        <p:spPr>
          <a:xfrm>
            <a:off x="838200" y="539002"/>
            <a:ext cx="10761617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 Black" panose="020B0004020202020204" pitchFamily="34" charset="0"/>
              </a:rPr>
              <a:t>Jak powiedzieć „NIE”?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4B38638-55CC-5887-A4BD-A1ACFE25782C}"/>
              </a:ext>
            </a:extLst>
          </p:cNvPr>
          <p:cNvSpPr txBox="1">
            <a:spLocks/>
          </p:cNvSpPr>
          <p:nvPr/>
        </p:nvSpPr>
        <p:spPr>
          <a:xfrm>
            <a:off x="838201" y="1554481"/>
            <a:ext cx="7587342" cy="51467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5443E"/>
              </a:buClr>
              <a:buNone/>
            </a:pPr>
            <a:r>
              <a:rPr lang="pl-PL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schemat 4K: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endParaRPr lang="pl-PL" sz="2400" dirty="0">
              <a:solidFill>
                <a:schemeClr val="tx1">
                  <a:lumMod val="75000"/>
                  <a:lumOff val="25000"/>
                </a:schemeClr>
              </a:solidFill>
              <a:latin typeface="Halcom" panose="00000500000000000000" pitchFamily="50" charset="-18"/>
            </a:endParaRPr>
          </a:p>
          <a:p>
            <a:pPr marL="0" indent="0">
              <a:buClr>
                <a:srgbClr val="D5443E"/>
              </a:buClr>
              <a:buNone/>
            </a:pP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1. Krótkie </a:t>
            </a:r>
            <a:r>
              <a:rPr lang="pl-PL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„Nie, dzięki.”</a:t>
            </a:r>
          </a:p>
          <a:p>
            <a:pPr marL="0" indent="0">
              <a:buClr>
                <a:srgbClr val="D5443E"/>
              </a:buClr>
              <a:buNone/>
            </a:pP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2. Komunikat o sobie – </a:t>
            </a:r>
            <a:r>
              <a:rPr lang="pl-PL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„Nie chcę tego wdychać.”</a:t>
            </a:r>
          </a:p>
          <a:p>
            <a:pPr marL="0" indent="0">
              <a:buClr>
                <a:srgbClr val="D5443E"/>
              </a:buClr>
              <a:buNone/>
            </a:pP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3. Konsekwencja – </a:t>
            </a:r>
            <a:r>
              <a:rPr lang="pl-PL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„Nie zmienię zdania.”</a:t>
            </a:r>
          </a:p>
          <a:p>
            <a:pPr marL="0" indent="0">
              <a:buClr>
                <a:srgbClr val="D5443E"/>
              </a:buClr>
              <a:buNone/>
            </a:pP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4. Kontrpropozycja – </a:t>
            </a:r>
            <a:r>
              <a:rPr lang="pl-PL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„Chodźmy gdzie indziej.”</a:t>
            </a:r>
          </a:p>
        </p:txBody>
      </p:sp>
      <p:pic>
        <p:nvPicPr>
          <p:cNvPr id="8" name="Obraz 7" descr="Obraz zawierający osoba, kciuk, ubrania, palec&#10;&#10;Zawartość wygenerowana przez AI może być niepoprawna.">
            <a:extLst>
              <a:ext uri="{FF2B5EF4-FFF2-40B4-BE49-F238E27FC236}">
                <a16:creationId xmlns:a16="http://schemas.microsoft.com/office/drawing/2014/main" id="{FA94BBED-457F-5805-5323-5936A90D6A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604" y="479449"/>
            <a:ext cx="4303997" cy="6378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8655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1342F1-C761-DEE0-A3ED-47AF8A4401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E3AE0F6-0266-2774-F17D-10A5745F94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F9EB7B9E-189F-9083-E8D4-FD3715480C22}"/>
              </a:ext>
            </a:extLst>
          </p:cNvPr>
          <p:cNvSpPr txBox="1">
            <a:spLocks/>
          </p:cNvSpPr>
          <p:nvPr/>
        </p:nvSpPr>
        <p:spPr>
          <a:xfrm>
            <a:off x="838200" y="539002"/>
            <a:ext cx="10761617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 Black" panose="020B0004020202020204" pitchFamily="34" charset="0"/>
              </a:rPr>
              <a:t>Jak powiedzieć „NIE”?</a:t>
            </a:r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82AA70B4-EB5F-B7C6-84F4-A77B0508DA28}"/>
              </a:ext>
            </a:extLst>
          </p:cNvPr>
          <p:cNvSpPr txBox="1">
            <a:spLocks/>
          </p:cNvSpPr>
          <p:nvPr/>
        </p:nvSpPr>
        <p:spPr>
          <a:xfrm>
            <a:off x="838201" y="1554481"/>
            <a:ext cx="6254930" cy="514676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5443E"/>
              </a:buClr>
              <a:buNone/>
            </a:pPr>
            <a:r>
              <a:rPr lang="pl-PL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5 kroków skutecznej odmowy:</a:t>
            </a:r>
          </a:p>
          <a:p>
            <a:pPr marL="0" indent="0">
              <a:buClr>
                <a:srgbClr val="D5443E"/>
              </a:buClr>
              <a:buNone/>
            </a:pPr>
            <a:endParaRPr lang="pl-PL" sz="2400" dirty="0">
              <a:solidFill>
                <a:schemeClr val="tx1">
                  <a:lumMod val="75000"/>
                  <a:lumOff val="25000"/>
                </a:schemeClr>
              </a:solidFill>
              <a:latin typeface="Halcom" panose="00000500000000000000" pitchFamily="50" charset="-18"/>
            </a:endParaRP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Powiedz stanowczo: </a:t>
            </a:r>
            <a:r>
              <a:rPr lang="pl-PL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„Nie, nie palę.”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Użyj własnych słów: </a:t>
            </a:r>
            <a:b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„Zdecydowałem, że dbam o siebie.”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Wskaż konsekwencje: </a:t>
            </a:r>
            <a:b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„Nie chcę śmierdzieć dymem.”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Poproś, by nie proponowano Ci więcej.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Okaż pewność siebie – to Twój wybór.</a:t>
            </a:r>
            <a:endParaRPr lang="pl-PL" sz="2400" b="1" dirty="0">
              <a:solidFill>
                <a:schemeClr val="tx1">
                  <a:lumMod val="75000"/>
                  <a:lumOff val="25000"/>
                </a:schemeClr>
              </a:solidFill>
              <a:latin typeface="Halcom" panose="00000500000000000000" pitchFamily="50" charset="-18"/>
            </a:endParaRPr>
          </a:p>
        </p:txBody>
      </p:sp>
      <p:pic>
        <p:nvPicPr>
          <p:cNvPr id="8" name="Obraz 7" descr="Obraz zawierający osoba, Ludzka twarz, ubrania, sweter&#10;&#10;Zawartość wygenerowana przez AI może być niepoprawna.">
            <a:extLst>
              <a:ext uri="{FF2B5EF4-FFF2-40B4-BE49-F238E27FC236}">
                <a16:creationId xmlns:a16="http://schemas.microsoft.com/office/drawing/2014/main" id="{A3282087-F6BC-130B-AE9A-BC129C6146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075" y="803329"/>
            <a:ext cx="3657600" cy="605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0299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CCA33E-7696-2248-26EF-9E12C8108E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F966BD64-2880-F7E1-016B-D4CB2B5524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EB9E7BAB-3CA1-D2F4-8CF7-2DA4B034612D}"/>
              </a:ext>
            </a:extLst>
          </p:cNvPr>
          <p:cNvSpPr txBox="1">
            <a:spLocks/>
          </p:cNvSpPr>
          <p:nvPr/>
        </p:nvSpPr>
        <p:spPr>
          <a:xfrm>
            <a:off x="838200" y="539003"/>
            <a:ext cx="10761617" cy="104160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 Black" panose="020B0004020202020204" pitchFamily="34" charset="0"/>
              </a:rPr>
              <a:t>Pamiętaj – każdy dzień bez nikotyny to sukces!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965F3DA-0D1B-129D-F89C-6735CEC606B7}"/>
              </a:ext>
            </a:extLst>
          </p:cNvPr>
          <p:cNvSpPr txBox="1">
            <a:spLocks/>
          </p:cNvSpPr>
          <p:nvPr/>
        </p:nvSpPr>
        <p:spPr>
          <a:xfrm>
            <a:off x="838201" y="2675187"/>
            <a:ext cx="10356668" cy="385354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5443E"/>
              </a:buClr>
              <a:buNone/>
            </a:pPr>
            <a:r>
              <a:rPr lang="pl-PL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Gdzie szukać pomocy: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Poradnia Leczenia Uzależnień (lista w PZH).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Telefoniczna Poradnia Pomocy Palącym </a:t>
            </a:r>
            <a:b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–  </a:t>
            </a:r>
            <a:r>
              <a:rPr lang="pl-PL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801 108 108 </a:t>
            </a: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lub </a:t>
            </a:r>
            <a:r>
              <a:rPr lang="pl-PL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22 211 80 15</a:t>
            </a: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Strona https://jakrzucicpalenie.pl.</a:t>
            </a:r>
          </a:p>
        </p:txBody>
      </p:sp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DE63A4A4-E860-355B-AA3C-D46876E68D5D}"/>
              </a:ext>
            </a:extLst>
          </p:cNvPr>
          <p:cNvSpPr txBox="1">
            <a:spLocks/>
          </p:cNvSpPr>
          <p:nvPr/>
        </p:nvSpPr>
        <p:spPr>
          <a:xfrm>
            <a:off x="838201" y="1328058"/>
            <a:ext cx="10515598" cy="385354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5443E"/>
              </a:buClr>
              <a:buNone/>
            </a:pPr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Nie musisz palić, żeby być sobą. </a:t>
            </a:r>
            <a:b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Wolność to wybór – i to Twój wybór!</a:t>
            </a:r>
          </a:p>
        </p:txBody>
      </p:sp>
      <p:pic>
        <p:nvPicPr>
          <p:cNvPr id="7" name="Obraz 6" descr="Obraz zawierający zrzut ekranu, logo, Grafika, Czcionka&#10;&#10;Zawartość wygenerowana przez AI może być niepoprawna.">
            <a:extLst>
              <a:ext uri="{FF2B5EF4-FFF2-40B4-BE49-F238E27FC236}">
                <a16:creationId xmlns:a16="http://schemas.microsoft.com/office/drawing/2014/main" id="{F384ADCD-2683-8CE3-F951-23031C5B3B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4" t="30618" r="25428" b="30096"/>
          <a:stretch>
            <a:fillRect/>
          </a:stretch>
        </p:blipFill>
        <p:spPr>
          <a:xfrm>
            <a:off x="5871079" y="4240245"/>
            <a:ext cx="6006323" cy="245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7503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zrzut ekranu, żółty, Czcionka&#10;&#10;Zawartość wygenerowana przez AI może być niepoprawna.">
            <a:extLst>
              <a:ext uri="{FF2B5EF4-FFF2-40B4-BE49-F238E27FC236}">
                <a16:creationId xmlns:a16="http://schemas.microsoft.com/office/drawing/2014/main" id="{2DAB8B95-A9D1-A34C-B03A-058466129A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Symbol zastępczy zawartości 2">
            <a:extLst>
              <a:ext uri="{FF2B5EF4-FFF2-40B4-BE49-F238E27FC236}">
                <a16:creationId xmlns:a16="http://schemas.microsoft.com/office/drawing/2014/main" id="{56F16D95-4A97-D49C-C044-AAAD234C8409}"/>
              </a:ext>
            </a:extLst>
          </p:cNvPr>
          <p:cNvSpPr txBox="1">
            <a:spLocks/>
          </p:cNvSpPr>
          <p:nvPr/>
        </p:nvSpPr>
        <p:spPr>
          <a:xfrm>
            <a:off x="630282" y="6296297"/>
            <a:ext cx="10931434" cy="44413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D5443E"/>
              </a:buClr>
              <a:buNone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Materiał do prezentacji opracowany na podstawie broszur wydanych przez GIS</a:t>
            </a:r>
          </a:p>
        </p:txBody>
      </p:sp>
    </p:spTree>
    <p:extLst>
      <p:ext uri="{BB962C8B-B14F-4D97-AF65-F5344CB8AC3E}">
        <p14:creationId xmlns:p14="http://schemas.microsoft.com/office/powerpoint/2010/main" val="19716064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4DE6E68-F346-36E6-0F91-4789CC4C71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AD69022C-02B4-9DE0-EC07-67A8CD369530}"/>
              </a:ext>
            </a:extLst>
          </p:cNvPr>
          <p:cNvSpPr txBox="1">
            <a:spLocks/>
          </p:cNvSpPr>
          <p:nvPr/>
        </p:nvSpPr>
        <p:spPr>
          <a:xfrm>
            <a:off x="838200" y="68103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 Black" panose="020B0004020202020204" pitchFamily="34" charset="0"/>
              </a:rPr>
              <a:t>Rodzaje produktów nikotynowych</a:t>
            </a:r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C5CDF3F8-21B4-4949-07CB-20071A03F287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5443E"/>
              </a:buClr>
              <a:buNone/>
            </a:pPr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Wyroby tytoniowe: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Papierosy</a:t>
            </a:r>
            <a:endParaRPr lang="pl-PL" sz="2000" b="1" dirty="0">
              <a:solidFill>
                <a:schemeClr val="tx1">
                  <a:lumMod val="75000"/>
                  <a:lumOff val="25000"/>
                </a:schemeClr>
              </a:solidFill>
              <a:latin typeface="Halcom" panose="00000500000000000000" pitchFamily="50" charset="-18"/>
            </a:endParaRPr>
          </a:p>
          <a:p>
            <a:pPr marL="0" indent="0">
              <a:buClr>
                <a:srgbClr val="D5443E"/>
              </a:buClr>
              <a:buNone/>
            </a:pPr>
            <a:endParaRPr lang="pl-PL" sz="2000" b="1" dirty="0">
              <a:solidFill>
                <a:schemeClr val="tx1">
                  <a:lumMod val="75000"/>
                  <a:lumOff val="25000"/>
                </a:schemeClr>
              </a:solidFill>
              <a:latin typeface="Halcom" panose="00000500000000000000" pitchFamily="50" charset="-18"/>
            </a:endParaRPr>
          </a:p>
          <a:p>
            <a:pPr marL="0" indent="0">
              <a:buClr>
                <a:srgbClr val="D5443E"/>
              </a:buClr>
              <a:buNone/>
            </a:pPr>
            <a:endParaRPr lang="pl-PL" sz="2000" b="1" dirty="0">
              <a:solidFill>
                <a:schemeClr val="tx1">
                  <a:lumMod val="75000"/>
                  <a:lumOff val="25000"/>
                </a:schemeClr>
              </a:solidFill>
              <a:latin typeface="Halcom" panose="00000500000000000000" pitchFamily="50" charset="-18"/>
            </a:endParaRPr>
          </a:p>
          <a:p>
            <a:pPr marL="0" indent="0">
              <a:buClr>
                <a:srgbClr val="D5443E"/>
              </a:buClr>
              <a:buNone/>
            </a:pPr>
            <a:endParaRPr lang="pl-PL" sz="2000" b="1" dirty="0">
              <a:solidFill>
                <a:schemeClr val="tx1">
                  <a:lumMod val="75000"/>
                  <a:lumOff val="25000"/>
                </a:schemeClr>
              </a:solidFill>
              <a:latin typeface="Halcom" panose="00000500000000000000" pitchFamily="50" charset="-18"/>
            </a:endParaRPr>
          </a:p>
          <a:p>
            <a:pPr marL="0" indent="0">
              <a:buClr>
                <a:srgbClr val="D5443E"/>
              </a:buClr>
              <a:buNone/>
            </a:pPr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Nowatorskie wyroby tytoniowe: 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Podgrzewany wyrób tytoniowy np. IQOS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(wyrób tytoniowy bezdymny lub do palenia); 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ED4E0468-CA55-2DC2-7533-D0AB0D7D1F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956" y="1144588"/>
            <a:ext cx="3657607" cy="2438405"/>
          </a:xfrm>
          <a:prstGeom prst="rect">
            <a:avLst/>
          </a:prstGeom>
        </p:spPr>
      </p:pic>
      <p:pic>
        <p:nvPicPr>
          <p:cNvPr id="9" name="Obraz 8" descr="Obraz zawierający design&#10;&#10;Zawartość wygenerowana przez AI może być niepoprawna.">
            <a:extLst>
              <a:ext uri="{FF2B5EF4-FFF2-40B4-BE49-F238E27FC236}">
                <a16:creationId xmlns:a16="http://schemas.microsoft.com/office/drawing/2014/main" id="{2196A660-C823-A777-7F51-2B257E3757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318" y="3276651"/>
            <a:ext cx="4876810" cy="3252223"/>
          </a:xfrm>
          <a:prstGeom prst="rect">
            <a:avLst/>
          </a:prstGeom>
        </p:spPr>
      </p:pic>
      <p:sp>
        <p:nvSpPr>
          <p:cNvPr id="12" name="Grafika 10">
            <a:extLst>
              <a:ext uri="{FF2B5EF4-FFF2-40B4-BE49-F238E27FC236}">
                <a16:creationId xmlns:a16="http://schemas.microsoft.com/office/drawing/2014/main" id="{55AD2AF0-287B-F6F5-5F56-EB1D1FF24C66}"/>
              </a:ext>
            </a:extLst>
          </p:cNvPr>
          <p:cNvSpPr/>
          <p:nvPr/>
        </p:nvSpPr>
        <p:spPr>
          <a:xfrm rot="15651508" flipH="1">
            <a:off x="2798659" y="2563349"/>
            <a:ext cx="368393" cy="462895"/>
          </a:xfrm>
          <a:custGeom>
            <a:avLst/>
            <a:gdLst>
              <a:gd name="connsiteX0" fmla="*/ 109677 w 360443"/>
              <a:gd name="connsiteY0" fmla="*/ 246713 h 462895"/>
              <a:gd name="connsiteX1" fmla="*/ 212854 w 360443"/>
              <a:gd name="connsiteY1" fmla="*/ 363160 h 462895"/>
              <a:gd name="connsiteX2" fmla="*/ 233977 w 360443"/>
              <a:gd name="connsiteY2" fmla="*/ 169263 h 462895"/>
              <a:gd name="connsiteX3" fmla="*/ 147589 w 360443"/>
              <a:gd name="connsiteY3" fmla="*/ 64732 h 462895"/>
              <a:gd name="connsiteX4" fmla="*/ 46579 w 360443"/>
              <a:gd name="connsiteY4" fmla="*/ 35214 h 462895"/>
              <a:gd name="connsiteX5" fmla="*/ 0 w 360443"/>
              <a:gd name="connsiteY5" fmla="*/ 9487 h 462895"/>
              <a:gd name="connsiteX6" fmla="*/ 34392 w 360443"/>
              <a:gd name="connsiteY6" fmla="*/ 9 h 462895"/>
              <a:gd name="connsiteX7" fmla="*/ 201209 w 360443"/>
              <a:gd name="connsiteY7" fmla="*/ 44421 h 462895"/>
              <a:gd name="connsiteX8" fmla="*/ 273785 w 360443"/>
              <a:gd name="connsiteY8" fmla="*/ 135953 h 462895"/>
              <a:gd name="connsiteX9" fmla="*/ 283534 w 360443"/>
              <a:gd name="connsiteY9" fmla="*/ 281105 h 462895"/>
              <a:gd name="connsiteX10" fmla="*/ 265661 w 360443"/>
              <a:gd name="connsiteY10" fmla="*/ 371013 h 462895"/>
              <a:gd name="connsiteX11" fmla="*/ 360443 w 360443"/>
              <a:gd name="connsiteY11" fmla="*/ 333913 h 462895"/>
              <a:gd name="connsiteX12" fmla="*/ 353944 w 360443"/>
              <a:gd name="connsiteY12" fmla="*/ 355848 h 462895"/>
              <a:gd name="connsiteX13" fmla="*/ 239934 w 360443"/>
              <a:gd name="connsiteY13" fmla="*/ 455504 h 462895"/>
              <a:gd name="connsiteX14" fmla="*/ 200938 w 360443"/>
              <a:gd name="connsiteY14" fmla="*/ 448463 h 462895"/>
              <a:gd name="connsiteX15" fmla="*/ 108322 w 360443"/>
              <a:gd name="connsiteY15" fmla="*/ 269190 h 462895"/>
              <a:gd name="connsiteX16" fmla="*/ 109947 w 360443"/>
              <a:gd name="connsiteY16" fmla="*/ 246713 h 462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60443" h="462895">
                <a:moveTo>
                  <a:pt x="109677" y="246713"/>
                </a:moveTo>
                <a:cubicBezTo>
                  <a:pt x="162755" y="270273"/>
                  <a:pt x="178732" y="319289"/>
                  <a:pt x="212854" y="363160"/>
                </a:cubicBezTo>
                <a:cubicBezTo>
                  <a:pt x="230456" y="294646"/>
                  <a:pt x="248600" y="234256"/>
                  <a:pt x="233977" y="169263"/>
                </a:cubicBezTo>
                <a:cubicBezTo>
                  <a:pt x="222873" y="119705"/>
                  <a:pt x="196876" y="81792"/>
                  <a:pt x="147589" y="64732"/>
                </a:cubicBezTo>
                <a:cubicBezTo>
                  <a:pt x="114551" y="53358"/>
                  <a:pt x="80429" y="43879"/>
                  <a:pt x="46579" y="35214"/>
                </a:cubicBezTo>
                <a:cubicBezTo>
                  <a:pt x="30872" y="31152"/>
                  <a:pt x="13270" y="32506"/>
                  <a:pt x="0" y="9487"/>
                </a:cubicBezTo>
                <a:cubicBezTo>
                  <a:pt x="13540" y="5696"/>
                  <a:pt x="24102" y="-262"/>
                  <a:pt x="34392" y="9"/>
                </a:cubicBezTo>
                <a:cubicBezTo>
                  <a:pt x="93428" y="1634"/>
                  <a:pt x="149485" y="15445"/>
                  <a:pt x="201209" y="44421"/>
                </a:cubicBezTo>
                <a:cubicBezTo>
                  <a:pt x="237768" y="64732"/>
                  <a:pt x="259974" y="97228"/>
                  <a:pt x="273785" y="135953"/>
                </a:cubicBezTo>
                <a:cubicBezTo>
                  <a:pt x="290575" y="183345"/>
                  <a:pt x="291929" y="231819"/>
                  <a:pt x="283534" y="281105"/>
                </a:cubicBezTo>
                <a:cubicBezTo>
                  <a:pt x="278660" y="309540"/>
                  <a:pt x="272431" y="337704"/>
                  <a:pt x="265661" y="371013"/>
                </a:cubicBezTo>
                <a:cubicBezTo>
                  <a:pt x="299512" y="360181"/>
                  <a:pt x="318468" y="318747"/>
                  <a:pt x="360443" y="333913"/>
                </a:cubicBezTo>
                <a:cubicBezTo>
                  <a:pt x="358006" y="342308"/>
                  <a:pt x="358277" y="351786"/>
                  <a:pt x="353944" y="355848"/>
                </a:cubicBezTo>
                <a:cubicBezTo>
                  <a:pt x="316572" y="389699"/>
                  <a:pt x="278389" y="422737"/>
                  <a:pt x="239934" y="455504"/>
                </a:cubicBezTo>
                <a:cubicBezTo>
                  <a:pt x="225582" y="467691"/>
                  <a:pt x="209333" y="464441"/>
                  <a:pt x="200938" y="448463"/>
                </a:cubicBezTo>
                <a:cubicBezTo>
                  <a:pt x="169254" y="389157"/>
                  <a:pt x="138924" y="329309"/>
                  <a:pt x="108322" y="269190"/>
                </a:cubicBezTo>
                <a:cubicBezTo>
                  <a:pt x="106698" y="265940"/>
                  <a:pt x="108593" y="260524"/>
                  <a:pt x="109947" y="246713"/>
                </a:cubicBezTo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26377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13" name="Grafika 10">
            <a:extLst>
              <a:ext uri="{FF2B5EF4-FFF2-40B4-BE49-F238E27FC236}">
                <a16:creationId xmlns:a16="http://schemas.microsoft.com/office/drawing/2014/main" id="{F59043F9-682B-18C2-FA79-A44DD42C7A95}"/>
              </a:ext>
            </a:extLst>
          </p:cNvPr>
          <p:cNvSpPr/>
          <p:nvPr/>
        </p:nvSpPr>
        <p:spPr>
          <a:xfrm rot="20198492">
            <a:off x="6715312" y="4032583"/>
            <a:ext cx="360443" cy="462895"/>
          </a:xfrm>
          <a:custGeom>
            <a:avLst/>
            <a:gdLst>
              <a:gd name="connsiteX0" fmla="*/ 109677 w 360443"/>
              <a:gd name="connsiteY0" fmla="*/ 246713 h 462895"/>
              <a:gd name="connsiteX1" fmla="*/ 212854 w 360443"/>
              <a:gd name="connsiteY1" fmla="*/ 363160 h 462895"/>
              <a:gd name="connsiteX2" fmla="*/ 233977 w 360443"/>
              <a:gd name="connsiteY2" fmla="*/ 169263 h 462895"/>
              <a:gd name="connsiteX3" fmla="*/ 147589 w 360443"/>
              <a:gd name="connsiteY3" fmla="*/ 64732 h 462895"/>
              <a:gd name="connsiteX4" fmla="*/ 46579 w 360443"/>
              <a:gd name="connsiteY4" fmla="*/ 35214 h 462895"/>
              <a:gd name="connsiteX5" fmla="*/ 0 w 360443"/>
              <a:gd name="connsiteY5" fmla="*/ 9487 h 462895"/>
              <a:gd name="connsiteX6" fmla="*/ 34392 w 360443"/>
              <a:gd name="connsiteY6" fmla="*/ 9 h 462895"/>
              <a:gd name="connsiteX7" fmla="*/ 201209 w 360443"/>
              <a:gd name="connsiteY7" fmla="*/ 44421 h 462895"/>
              <a:gd name="connsiteX8" fmla="*/ 273785 w 360443"/>
              <a:gd name="connsiteY8" fmla="*/ 135953 h 462895"/>
              <a:gd name="connsiteX9" fmla="*/ 283534 w 360443"/>
              <a:gd name="connsiteY9" fmla="*/ 281105 h 462895"/>
              <a:gd name="connsiteX10" fmla="*/ 265661 w 360443"/>
              <a:gd name="connsiteY10" fmla="*/ 371013 h 462895"/>
              <a:gd name="connsiteX11" fmla="*/ 360443 w 360443"/>
              <a:gd name="connsiteY11" fmla="*/ 333913 h 462895"/>
              <a:gd name="connsiteX12" fmla="*/ 353944 w 360443"/>
              <a:gd name="connsiteY12" fmla="*/ 355848 h 462895"/>
              <a:gd name="connsiteX13" fmla="*/ 239934 w 360443"/>
              <a:gd name="connsiteY13" fmla="*/ 455504 h 462895"/>
              <a:gd name="connsiteX14" fmla="*/ 200938 w 360443"/>
              <a:gd name="connsiteY14" fmla="*/ 448463 h 462895"/>
              <a:gd name="connsiteX15" fmla="*/ 108322 w 360443"/>
              <a:gd name="connsiteY15" fmla="*/ 269190 h 462895"/>
              <a:gd name="connsiteX16" fmla="*/ 109947 w 360443"/>
              <a:gd name="connsiteY16" fmla="*/ 246713 h 462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60443" h="462895">
                <a:moveTo>
                  <a:pt x="109677" y="246713"/>
                </a:moveTo>
                <a:cubicBezTo>
                  <a:pt x="162755" y="270273"/>
                  <a:pt x="178732" y="319289"/>
                  <a:pt x="212854" y="363160"/>
                </a:cubicBezTo>
                <a:cubicBezTo>
                  <a:pt x="230456" y="294646"/>
                  <a:pt x="248600" y="234256"/>
                  <a:pt x="233977" y="169263"/>
                </a:cubicBezTo>
                <a:cubicBezTo>
                  <a:pt x="222873" y="119705"/>
                  <a:pt x="196876" y="81792"/>
                  <a:pt x="147589" y="64732"/>
                </a:cubicBezTo>
                <a:cubicBezTo>
                  <a:pt x="114551" y="53358"/>
                  <a:pt x="80429" y="43879"/>
                  <a:pt x="46579" y="35214"/>
                </a:cubicBezTo>
                <a:cubicBezTo>
                  <a:pt x="30872" y="31152"/>
                  <a:pt x="13270" y="32506"/>
                  <a:pt x="0" y="9487"/>
                </a:cubicBezTo>
                <a:cubicBezTo>
                  <a:pt x="13540" y="5696"/>
                  <a:pt x="24102" y="-262"/>
                  <a:pt x="34392" y="9"/>
                </a:cubicBezTo>
                <a:cubicBezTo>
                  <a:pt x="93428" y="1634"/>
                  <a:pt x="149485" y="15445"/>
                  <a:pt x="201209" y="44421"/>
                </a:cubicBezTo>
                <a:cubicBezTo>
                  <a:pt x="237768" y="64732"/>
                  <a:pt x="259974" y="97228"/>
                  <a:pt x="273785" y="135953"/>
                </a:cubicBezTo>
                <a:cubicBezTo>
                  <a:pt x="290575" y="183345"/>
                  <a:pt x="291929" y="231819"/>
                  <a:pt x="283534" y="281105"/>
                </a:cubicBezTo>
                <a:cubicBezTo>
                  <a:pt x="278660" y="309540"/>
                  <a:pt x="272431" y="337704"/>
                  <a:pt x="265661" y="371013"/>
                </a:cubicBezTo>
                <a:cubicBezTo>
                  <a:pt x="299512" y="360181"/>
                  <a:pt x="318468" y="318747"/>
                  <a:pt x="360443" y="333913"/>
                </a:cubicBezTo>
                <a:cubicBezTo>
                  <a:pt x="358006" y="342308"/>
                  <a:pt x="358277" y="351786"/>
                  <a:pt x="353944" y="355848"/>
                </a:cubicBezTo>
                <a:cubicBezTo>
                  <a:pt x="316572" y="389699"/>
                  <a:pt x="278389" y="422737"/>
                  <a:pt x="239934" y="455504"/>
                </a:cubicBezTo>
                <a:cubicBezTo>
                  <a:pt x="225582" y="467691"/>
                  <a:pt x="209333" y="464441"/>
                  <a:pt x="200938" y="448463"/>
                </a:cubicBezTo>
                <a:cubicBezTo>
                  <a:pt x="169254" y="389157"/>
                  <a:pt x="138924" y="329309"/>
                  <a:pt x="108322" y="269190"/>
                </a:cubicBezTo>
                <a:cubicBezTo>
                  <a:pt x="106698" y="265940"/>
                  <a:pt x="108593" y="260524"/>
                  <a:pt x="109947" y="246713"/>
                </a:cubicBezTo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26377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176164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D5AB3D-C9ED-D481-1200-E30ADD15BB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0384A0C-E0B3-AF42-748E-A23381B7CF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DFFC9B27-9714-21FA-E198-2C4B2761B166}"/>
              </a:ext>
            </a:extLst>
          </p:cNvPr>
          <p:cNvSpPr txBox="1">
            <a:spLocks/>
          </p:cNvSpPr>
          <p:nvPr/>
        </p:nvSpPr>
        <p:spPr>
          <a:xfrm>
            <a:off x="838200" y="68103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 Black" panose="020B0004020202020204" pitchFamily="34" charset="0"/>
              </a:rPr>
              <a:t>Rodzaje produktów nikotynowych</a:t>
            </a:r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3F4F3646-B4BD-BC81-B803-D12138A48AFC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5443E"/>
              </a:buClr>
              <a:buNone/>
            </a:pPr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Wyroby powiązane: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Papierosy elektroniczne (e-papierosy)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zawierające lub Niezawierające nikotyny; 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Pojemniki zapasowe (</a:t>
            </a:r>
            <a:r>
              <a:rPr lang="pl-PL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liquidy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); 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endParaRPr lang="pl-PL" sz="2000" dirty="0">
              <a:solidFill>
                <a:schemeClr val="tx1">
                  <a:lumMod val="75000"/>
                  <a:lumOff val="25000"/>
                </a:schemeClr>
              </a:solidFill>
              <a:latin typeface="Halcom" panose="00000500000000000000" pitchFamily="50" charset="-18"/>
            </a:endParaRP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endParaRPr lang="pl-PL" sz="2000" dirty="0">
              <a:solidFill>
                <a:schemeClr val="tx1">
                  <a:lumMod val="75000"/>
                  <a:lumOff val="25000"/>
                </a:schemeClr>
              </a:solidFill>
              <a:latin typeface="Halcom" panose="00000500000000000000" pitchFamily="50" charset="-18"/>
            </a:endParaRP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Woreczki nikotynowe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(bez tytoniu – zawierające nikotynę)</a:t>
            </a:r>
          </a:p>
        </p:txBody>
      </p:sp>
      <p:sp>
        <p:nvSpPr>
          <p:cNvPr id="12" name="Grafika 10">
            <a:extLst>
              <a:ext uri="{FF2B5EF4-FFF2-40B4-BE49-F238E27FC236}">
                <a16:creationId xmlns:a16="http://schemas.microsoft.com/office/drawing/2014/main" id="{4FC03484-8CD9-2129-EC20-4D7079B70248}"/>
              </a:ext>
            </a:extLst>
          </p:cNvPr>
          <p:cNvSpPr/>
          <p:nvPr/>
        </p:nvSpPr>
        <p:spPr>
          <a:xfrm rot="15651508" flipH="1">
            <a:off x="6071742" y="3068752"/>
            <a:ext cx="368393" cy="462895"/>
          </a:xfrm>
          <a:custGeom>
            <a:avLst/>
            <a:gdLst>
              <a:gd name="connsiteX0" fmla="*/ 109677 w 360443"/>
              <a:gd name="connsiteY0" fmla="*/ 246713 h 462895"/>
              <a:gd name="connsiteX1" fmla="*/ 212854 w 360443"/>
              <a:gd name="connsiteY1" fmla="*/ 363160 h 462895"/>
              <a:gd name="connsiteX2" fmla="*/ 233977 w 360443"/>
              <a:gd name="connsiteY2" fmla="*/ 169263 h 462895"/>
              <a:gd name="connsiteX3" fmla="*/ 147589 w 360443"/>
              <a:gd name="connsiteY3" fmla="*/ 64732 h 462895"/>
              <a:gd name="connsiteX4" fmla="*/ 46579 w 360443"/>
              <a:gd name="connsiteY4" fmla="*/ 35214 h 462895"/>
              <a:gd name="connsiteX5" fmla="*/ 0 w 360443"/>
              <a:gd name="connsiteY5" fmla="*/ 9487 h 462895"/>
              <a:gd name="connsiteX6" fmla="*/ 34392 w 360443"/>
              <a:gd name="connsiteY6" fmla="*/ 9 h 462895"/>
              <a:gd name="connsiteX7" fmla="*/ 201209 w 360443"/>
              <a:gd name="connsiteY7" fmla="*/ 44421 h 462895"/>
              <a:gd name="connsiteX8" fmla="*/ 273785 w 360443"/>
              <a:gd name="connsiteY8" fmla="*/ 135953 h 462895"/>
              <a:gd name="connsiteX9" fmla="*/ 283534 w 360443"/>
              <a:gd name="connsiteY9" fmla="*/ 281105 h 462895"/>
              <a:gd name="connsiteX10" fmla="*/ 265661 w 360443"/>
              <a:gd name="connsiteY10" fmla="*/ 371013 h 462895"/>
              <a:gd name="connsiteX11" fmla="*/ 360443 w 360443"/>
              <a:gd name="connsiteY11" fmla="*/ 333913 h 462895"/>
              <a:gd name="connsiteX12" fmla="*/ 353944 w 360443"/>
              <a:gd name="connsiteY12" fmla="*/ 355848 h 462895"/>
              <a:gd name="connsiteX13" fmla="*/ 239934 w 360443"/>
              <a:gd name="connsiteY13" fmla="*/ 455504 h 462895"/>
              <a:gd name="connsiteX14" fmla="*/ 200938 w 360443"/>
              <a:gd name="connsiteY14" fmla="*/ 448463 h 462895"/>
              <a:gd name="connsiteX15" fmla="*/ 108322 w 360443"/>
              <a:gd name="connsiteY15" fmla="*/ 269190 h 462895"/>
              <a:gd name="connsiteX16" fmla="*/ 109947 w 360443"/>
              <a:gd name="connsiteY16" fmla="*/ 246713 h 462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60443" h="462895">
                <a:moveTo>
                  <a:pt x="109677" y="246713"/>
                </a:moveTo>
                <a:cubicBezTo>
                  <a:pt x="162755" y="270273"/>
                  <a:pt x="178732" y="319289"/>
                  <a:pt x="212854" y="363160"/>
                </a:cubicBezTo>
                <a:cubicBezTo>
                  <a:pt x="230456" y="294646"/>
                  <a:pt x="248600" y="234256"/>
                  <a:pt x="233977" y="169263"/>
                </a:cubicBezTo>
                <a:cubicBezTo>
                  <a:pt x="222873" y="119705"/>
                  <a:pt x="196876" y="81792"/>
                  <a:pt x="147589" y="64732"/>
                </a:cubicBezTo>
                <a:cubicBezTo>
                  <a:pt x="114551" y="53358"/>
                  <a:pt x="80429" y="43879"/>
                  <a:pt x="46579" y="35214"/>
                </a:cubicBezTo>
                <a:cubicBezTo>
                  <a:pt x="30872" y="31152"/>
                  <a:pt x="13270" y="32506"/>
                  <a:pt x="0" y="9487"/>
                </a:cubicBezTo>
                <a:cubicBezTo>
                  <a:pt x="13540" y="5696"/>
                  <a:pt x="24102" y="-262"/>
                  <a:pt x="34392" y="9"/>
                </a:cubicBezTo>
                <a:cubicBezTo>
                  <a:pt x="93428" y="1634"/>
                  <a:pt x="149485" y="15445"/>
                  <a:pt x="201209" y="44421"/>
                </a:cubicBezTo>
                <a:cubicBezTo>
                  <a:pt x="237768" y="64732"/>
                  <a:pt x="259974" y="97228"/>
                  <a:pt x="273785" y="135953"/>
                </a:cubicBezTo>
                <a:cubicBezTo>
                  <a:pt x="290575" y="183345"/>
                  <a:pt x="291929" y="231819"/>
                  <a:pt x="283534" y="281105"/>
                </a:cubicBezTo>
                <a:cubicBezTo>
                  <a:pt x="278660" y="309540"/>
                  <a:pt x="272431" y="337704"/>
                  <a:pt x="265661" y="371013"/>
                </a:cubicBezTo>
                <a:cubicBezTo>
                  <a:pt x="299512" y="360181"/>
                  <a:pt x="318468" y="318747"/>
                  <a:pt x="360443" y="333913"/>
                </a:cubicBezTo>
                <a:cubicBezTo>
                  <a:pt x="358006" y="342308"/>
                  <a:pt x="358277" y="351786"/>
                  <a:pt x="353944" y="355848"/>
                </a:cubicBezTo>
                <a:cubicBezTo>
                  <a:pt x="316572" y="389699"/>
                  <a:pt x="278389" y="422737"/>
                  <a:pt x="239934" y="455504"/>
                </a:cubicBezTo>
                <a:cubicBezTo>
                  <a:pt x="225582" y="467691"/>
                  <a:pt x="209333" y="464441"/>
                  <a:pt x="200938" y="448463"/>
                </a:cubicBezTo>
                <a:cubicBezTo>
                  <a:pt x="169254" y="389157"/>
                  <a:pt x="138924" y="329309"/>
                  <a:pt x="108322" y="269190"/>
                </a:cubicBezTo>
                <a:cubicBezTo>
                  <a:pt x="106698" y="265940"/>
                  <a:pt x="108593" y="260524"/>
                  <a:pt x="109947" y="246713"/>
                </a:cubicBezTo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26377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sp>
        <p:nvSpPr>
          <p:cNvPr id="13" name="Grafika 10">
            <a:extLst>
              <a:ext uri="{FF2B5EF4-FFF2-40B4-BE49-F238E27FC236}">
                <a16:creationId xmlns:a16="http://schemas.microsoft.com/office/drawing/2014/main" id="{12240247-90EC-2755-A26F-AD3E6E983AD0}"/>
              </a:ext>
            </a:extLst>
          </p:cNvPr>
          <p:cNvSpPr/>
          <p:nvPr/>
        </p:nvSpPr>
        <p:spPr>
          <a:xfrm rot="20198492">
            <a:off x="5817945" y="4218219"/>
            <a:ext cx="360443" cy="462895"/>
          </a:xfrm>
          <a:custGeom>
            <a:avLst/>
            <a:gdLst>
              <a:gd name="connsiteX0" fmla="*/ 109677 w 360443"/>
              <a:gd name="connsiteY0" fmla="*/ 246713 h 462895"/>
              <a:gd name="connsiteX1" fmla="*/ 212854 w 360443"/>
              <a:gd name="connsiteY1" fmla="*/ 363160 h 462895"/>
              <a:gd name="connsiteX2" fmla="*/ 233977 w 360443"/>
              <a:gd name="connsiteY2" fmla="*/ 169263 h 462895"/>
              <a:gd name="connsiteX3" fmla="*/ 147589 w 360443"/>
              <a:gd name="connsiteY3" fmla="*/ 64732 h 462895"/>
              <a:gd name="connsiteX4" fmla="*/ 46579 w 360443"/>
              <a:gd name="connsiteY4" fmla="*/ 35214 h 462895"/>
              <a:gd name="connsiteX5" fmla="*/ 0 w 360443"/>
              <a:gd name="connsiteY5" fmla="*/ 9487 h 462895"/>
              <a:gd name="connsiteX6" fmla="*/ 34392 w 360443"/>
              <a:gd name="connsiteY6" fmla="*/ 9 h 462895"/>
              <a:gd name="connsiteX7" fmla="*/ 201209 w 360443"/>
              <a:gd name="connsiteY7" fmla="*/ 44421 h 462895"/>
              <a:gd name="connsiteX8" fmla="*/ 273785 w 360443"/>
              <a:gd name="connsiteY8" fmla="*/ 135953 h 462895"/>
              <a:gd name="connsiteX9" fmla="*/ 283534 w 360443"/>
              <a:gd name="connsiteY9" fmla="*/ 281105 h 462895"/>
              <a:gd name="connsiteX10" fmla="*/ 265661 w 360443"/>
              <a:gd name="connsiteY10" fmla="*/ 371013 h 462895"/>
              <a:gd name="connsiteX11" fmla="*/ 360443 w 360443"/>
              <a:gd name="connsiteY11" fmla="*/ 333913 h 462895"/>
              <a:gd name="connsiteX12" fmla="*/ 353944 w 360443"/>
              <a:gd name="connsiteY12" fmla="*/ 355848 h 462895"/>
              <a:gd name="connsiteX13" fmla="*/ 239934 w 360443"/>
              <a:gd name="connsiteY13" fmla="*/ 455504 h 462895"/>
              <a:gd name="connsiteX14" fmla="*/ 200938 w 360443"/>
              <a:gd name="connsiteY14" fmla="*/ 448463 h 462895"/>
              <a:gd name="connsiteX15" fmla="*/ 108322 w 360443"/>
              <a:gd name="connsiteY15" fmla="*/ 269190 h 462895"/>
              <a:gd name="connsiteX16" fmla="*/ 109947 w 360443"/>
              <a:gd name="connsiteY16" fmla="*/ 246713 h 462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60443" h="462895">
                <a:moveTo>
                  <a:pt x="109677" y="246713"/>
                </a:moveTo>
                <a:cubicBezTo>
                  <a:pt x="162755" y="270273"/>
                  <a:pt x="178732" y="319289"/>
                  <a:pt x="212854" y="363160"/>
                </a:cubicBezTo>
                <a:cubicBezTo>
                  <a:pt x="230456" y="294646"/>
                  <a:pt x="248600" y="234256"/>
                  <a:pt x="233977" y="169263"/>
                </a:cubicBezTo>
                <a:cubicBezTo>
                  <a:pt x="222873" y="119705"/>
                  <a:pt x="196876" y="81792"/>
                  <a:pt x="147589" y="64732"/>
                </a:cubicBezTo>
                <a:cubicBezTo>
                  <a:pt x="114551" y="53358"/>
                  <a:pt x="80429" y="43879"/>
                  <a:pt x="46579" y="35214"/>
                </a:cubicBezTo>
                <a:cubicBezTo>
                  <a:pt x="30872" y="31152"/>
                  <a:pt x="13270" y="32506"/>
                  <a:pt x="0" y="9487"/>
                </a:cubicBezTo>
                <a:cubicBezTo>
                  <a:pt x="13540" y="5696"/>
                  <a:pt x="24102" y="-262"/>
                  <a:pt x="34392" y="9"/>
                </a:cubicBezTo>
                <a:cubicBezTo>
                  <a:pt x="93428" y="1634"/>
                  <a:pt x="149485" y="15445"/>
                  <a:pt x="201209" y="44421"/>
                </a:cubicBezTo>
                <a:cubicBezTo>
                  <a:pt x="237768" y="64732"/>
                  <a:pt x="259974" y="97228"/>
                  <a:pt x="273785" y="135953"/>
                </a:cubicBezTo>
                <a:cubicBezTo>
                  <a:pt x="290575" y="183345"/>
                  <a:pt x="291929" y="231819"/>
                  <a:pt x="283534" y="281105"/>
                </a:cubicBezTo>
                <a:cubicBezTo>
                  <a:pt x="278660" y="309540"/>
                  <a:pt x="272431" y="337704"/>
                  <a:pt x="265661" y="371013"/>
                </a:cubicBezTo>
                <a:cubicBezTo>
                  <a:pt x="299512" y="360181"/>
                  <a:pt x="318468" y="318747"/>
                  <a:pt x="360443" y="333913"/>
                </a:cubicBezTo>
                <a:cubicBezTo>
                  <a:pt x="358006" y="342308"/>
                  <a:pt x="358277" y="351786"/>
                  <a:pt x="353944" y="355848"/>
                </a:cubicBezTo>
                <a:cubicBezTo>
                  <a:pt x="316572" y="389699"/>
                  <a:pt x="278389" y="422737"/>
                  <a:pt x="239934" y="455504"/>
                </a:cubicBezTo>
                <a:cubicBezTo>
                  <a:pt x="225582" y="467691"/>
                  <a:pt x="209333" y="464441"/>
                  <a:pt x="200938" y="448463"/>
                </a:cubicBezTo>
                <a:cubicBezTo>
                  <a:pt x="169254" y="389157"/>
                  <a:pt x="138924" y="329309"/>
                  <a:pt x="108322" y="269190"/>
                </a:cubicBezTo>
                <a:cubicBezTo>
                  <a:pt x="106698" y="265940"/>
                  <a:pt x="108593" y="260524"/>
                  <a:pt x="109947" y="246713"/>
                </a:cubicBezTo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26377" cap="flat">
            <a:noFill/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D2F15091-84CE-8EDE-4149-AAAC8CB3E2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921" y="1592825"/>
            <a:ext cx="2099701" cy="2635661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9BB0B564-6436-EE07-A25D-B6643F897A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932" y="4850192"/>
            <a:ext cx="1819660" cy="1819660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E2DE8E7A-A0EF-882D-CD78-A43B62BF09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910" y="4891826"/>
            <a:ext cx="1991639" cy="181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072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262D7D-425E-A0D2-B842-CCE2C49290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26D9F02-0245-EC43-BC44-59527E271F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226F2CD1-4917-3B5D-C290-65B264AD3063}"/>
              </a:ext>
            </a:extLst>
          </p:cNvPr>
          <p:cNvSpPr txBox="1">
            <a:spLocks/>
          </p:cNvSpPr>
          <p:nvPr/>
        </p:nvSpPr>
        <p:spPr>
          <a:xfrm>
            <a:off x="838200" y="68103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 Black" panose="020B0004020202020204" pitchFamily="34" charset="0"/>
              </a:rPr>
              <a:t>Czym jest nikotyna?</a:t>
            </a:r>
          </a:p>
        </p:txBody>
      </p:sp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8205F6CE-1670-4FCD-3B17-0C7CB93FB698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6290187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5443E"/>
              </a:buClr>
              <a:buNone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Nikotyna jest silną trucizną, substancją psychoaktywną i uzależnia jak narkotyk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– dlatego tak trudno z niej zrezygnować.</a:t>
            </a:r>
          </a:p>
          <a:p>
            <a:pPr marL="0" indent="0">
              <a:buClr>
                <a:srgbClr val="D5443E"/>
              </a:buClr>
              <a:buNone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 </a:t>
            </a:r>
          </a:p>
          <a:p>
            <a:pPr marL="0" indent="0">
              <a:buClr>
                <a:srgbClr val="D5443E"/>
              </a:buClr>
              <a:buNone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Szybko przenika do mózgu, zmienia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działanie układu nerwowego.</a:t>
            </a:r>
          </a:p>
          <a:p>
            <a:pPr marL="0" indent="0">
              <a:buClr>
                <a:srgbClr val="D5443E"/>
              </a:buClr>
              <a:buNone/>
            </a:pPr>
            <a:endParaRPr lang="pl-PL" sz="2000" dirty="0">
              <a:solidFill>
                <a:schemeClr val="tx1">
                  <a:lumMod val="75000"/>
                  <a:lumOff val="25000"/>
                </a:schemeClr>
              </a:solidFill>
              <a:latin typeface="Halcom" panose="00000500000000000000" pitchFamily="50" charset="-18"/>
            </a:endParaRPr>
          </a:p>
          <a:p>
            <a:pPr marL="0" indent="0">
              <a:buClr>
                <a:srgbClr val="D5443E"/>
              </a:buClr>
              <a:buNone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Wpływa na koncentrację, pamięć,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kontrolę emocji – szczególnie groźna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dla młodego mózgu.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957686C-19F2-654D-6116-C1AAF4D571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3741" y="1241949"/>
            <a:ext cx="5255317" cy="472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669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DC19C3-7DCC-64DF-8E34-C8B81BEBD9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A496B873-1C42-828F-09DB-707F9AC9FA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5308E6B9-F447-B546-FBA8-4278DBC7C5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6" t="2566" r="18428" b="-2639"/>
          <a:stretch>
            <a:fillRect/>
          </a:stretch>
        </p:blipFill>
        <p:spPr>
          <a:xfrm rot="5400000">
            <a:off x="2834642" y="-2521130"/>
            <a:ext cx="6217919" cy="1188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8761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51D927-867D-203F-46E4-EFFD327B15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0F5B55E-E8D1-F8B1-51A6-253DB12A03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D51967D0-9319-98A1-8166-478D32E055E7}"/>
              </a:ext>
            </a:extLst>
          </p:cNvPr>
          <p:cNvSpPr txBox="1">
            <a:spLocks/>
          </p:cNvSpPr>
          <p:nvPr/>
        </p:nvSpPr>
        <p:spPr>
          <a:xfrm>
            <a:off x="838200" y="68103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 Black" panose="020B0004020202020204" pitchFamily="34" charset="0"/>
              </a:rPr>
              <a:t>Fakty i mity o nikotynie</a:t>
            </a:r>
          </a:p>
        </p:txBody>
      </p:sp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15BEFA49-50AA-09CA-6AD6-37D100163374}"/>
              </a:ext>
            </a:extLst>
          </p:cNvPr>
          <p:cNvSpPr txBox="1">
            <a:spLocks/>
          </p:cNvSpPr>
          <p:nvPr/>
        </p:nvSpPr>
        <p:spPr>
          <a:xfrm>
            <a:off x="838198" y="1825625"/>
            <a:ext cx="10866121" cy="46274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5443E"/>
              </a:buClr>
              <a:buNone/>
            </a:pPr>
            <a:r>
              <a:rPr lang="pl-PL" sz="2000" b="1" dirty="0">
                <a:solidFill>
                  <a:srgbClr val="D5443E"/>
                </a:solidFill>
                <a:latin typeface="Halcom" panose="00000500000000000000" pitchFamily="50" charset="-18"/>
              </a:rPr>
              <a:t>Mit: 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„E-papieros to zdrowszy wybór dla młodzieży” – fakty pokazują, że choć niektóre substancje mogą być w mniejszych ilościach niż w dymie papierosowym, to i tak następują szkody, zwłaszcza przy długotrwałym używaniu.</a:t>
            </a:r>
          </a:p>
          <a:p>
            <a:pPr marL="0" indent="0">
              <a:buClr>
                <a:srgbClr val="D5443E"/>
              </a:buClr>
              <a:buNone/>
            </a:pPr>
            <a:r>
              <a:rPr lang="pl-PL" sz="2000" b="1" dirty="0">
                <a:solidFill>
                  <a:srgbClr val="D5443E"/>
                </a:solidFill>
                <a:latin typeface="Halcom" panose="00000500000000000000" pitchFamily="50" charset="-18"/>
              </a:rPr>
              <a:t>Fakt: 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E-papierosy stanowią „efekt bramy” – ułatwiają uzależnienie od nikotyny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i zachęcają do korzystania z innych źródeł dostarczania nikotyny. Często jest to pierwszy produkt nikotynowy, a nie stanowi pomocy w rzucaniu palenia! </a:t>
            </a:r>
          </a:p>
          <a:p>
            <a:pPr marL="0" indent="0">
              <a:buClr>
                <a:srgbClr val="D5443E"/>
              </a:buClr>
              <a:buNone/>
            </a:pPr>
            <a:r>
              <a:rPr lang="pl-PL" sz="2000" b="1" dirty="0">
                <a:solidFill>
                  <a:srgbClr val="D5443E"/>
                </a:solidFill>
                <a:latin typeface="Halcom" panose="00000500000000000000" pitchFamily="50" charset="-18"/>
              </a:rPr>
              <a:t>Mit:</a:t>
            </a:r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 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„Używanie e-papierosów pomaga w rzuceniu palenia” – większość użytkowników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e-papierosów nie przerywa używania nikotyny; Nie ma zgody </a:t>
            </a:r>
            <a:r>
              <a:rPr lang="pl-PL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AOTMiT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 na rekomendowanie e-papierosów jako skutecznego i bezpiecznego sposobu na rzucenie palenia, ponieważ ich stosowanie wciąż wiąże się z ryzykiem dla zdrowia, w tym uzależnieniem od nikotyny i narażeniem na szkodliwe substancje </a:t>
            </a:r>
          </a:p>
          <a:p>
            <a:pPr marL="0" indent="0">
              <a:buClr>
                <a:srgbClr val="D5443E"/>
              </a:buClr>
              <a:buNone/>
            </a:pPr>
            <a:r>
              <a:rPr lang="pl-PL" sz="2000" b="1" dirty="0">
                <a:solidFill>
                  <a:srgbClr val="D5443E"/>
                </a:solidFill>
                <a:latin typeface="Halcom" panose="00000500000000000000" pitchFamily="50" charset="-18"/>
              </a:rPr>
              <a:t>Fakty:</a:t>
            </a:r>
            <a:endParaRPr lang="pl-PL" sz="2000" b="1" dirty="0">
              <a:solidFill>
                <a:schemeClr val="tx1">
                  <a:lumMod val="75000"/>
                  <a:lumOff val="25000"/>
                </a:schemeClr>
              </a:solidFill>
              <a:latin typeface="Halcom" panose="00000500000000000000" pitchFamily="50" charset="-18"/>
            </a:endParaRPr>
          </a:p>
          <a:p>
            <a:pPr>
              <a:spcBef>
                <a:spcPts val="0"/>
              </a:spcBef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Produkty zawierające nikotynę i toksyny – silnie uzależniają i trują.</a:t>
            </a:r>
          </a:p>
          <a:p>
            <a:pPr>
              <a:spcBef>
                <a:spcPts val="0"/>
              </a:spcBef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Większość nastolatków nie pali, choć 22% używa e-papierosów.</a:t>
            </a:r>
          </a:p>
          <a:p>
            <a:pPr>
              <a:spcBef>
                <a:spcPts val="0"/>
              </a:spcBef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W dymie papierosowym jest ponad </a:t>
            </a:r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7 000 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związków chemicznych!</a:t>
            </a:r>
          </a:p>
        </p:txBody>
      </p:sp>
    </p:spTree>
    <p:extLst>
      <p:ext uri="{BB962C8B-B14F-4D97-AF65-F5344CB8AC3E}">
        <p14:creationId xmlns:p14="http://schemas.microsoft.com/office/powerpoint/2010/main" val="16936158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2CA115-F7F1-9756-87A4-B7D7052B4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7C67C31-BF85-2319-AB47-AE42A539DD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8647B953-A91D-D404-E83D-FB1B2F8ED129}"/>
              </a:ext>
            </a:extLst>
          </p:cNvPr>
          <p:cNvSpPr txBox="1">
            <a:spLocks/>
          </p:cNvSpPr>
          <p:nvPr/>
        </p:nvSpPr>
        <p:spPr>
          <a:xfrm>
            <a:off x="838200" y="68103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 Black" panose="020B0004020202020204" pitchFamily="34" charset="0"/>
              </a:rPr>
              <a:t>Fakty o e-papierosach</a:t>
            </a:r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AB991E9D-67B6-58DB-17EC-9F169E66605A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Nie są bezpieczną alternatywą.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Zawierają m.in. </a:t>
            </a:r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nikotynę, metale ciężkie, aldehydy, glikol propylenowy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Nie pomagają skutecznie rzucić nałogu – </a:t>
            </a:r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to zamiana nałogu na inny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Palenie i </a:t>
            </a:r>
            <a:r>
              <a:rPr lang="pl-PL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wapowanie</a:t>
            </a: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 obniża odporność, wydolność, kondycję fizyczną.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Zwiększają ryzyko nowotworów, chorób serca i płuc.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Pogarszają wygląd skóry, zęby i jakość snu.</a:t>
            </a:r>
          </a:p>
        </p:txBody>
      </p:sp>
      <p:pic>
        <p:nvPicPr>
          <p:cNvPr id="9" name="Obraz 8" descr="Obraz zawierający paznokieć, osoba, palec, Narzędzia biurowe&#10;&#10;Zawartość wygenerowana przez AI może być niepoprawna.">
            <a:extLst>
              <a:ext uri="{FF2B5EF4-FFF2-40B4-BE49-F238E27FC236}">
                <a16:creationId xmlns:a16="http://schemas.microsoft.com/office/drawing/2014/main" id="{78071907-BA1A-A2B2-97D7-309F00626B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379"/>
          <a:stretch>
            <a:fillRect/>
          </a:stretch>
        </p:blipFill>
        <p:spPr>
          <a:xfrm>
            <a:off x="0" y="4001295"/>
            <a:ext cx="12192000" cy="285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43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3F1CD1-4A6C-6075-98FB-F4ECBA03CF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F1D978E-348D-74FF-2D8F-A78651E565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ytuł 1">
            <a:extLst>
              <a:ext uri="{FF2B5EF4-FFF2-40B4-BE49-F238E27FC236}">
                <a16:creationId xmlns:a16="http://schemas.microsoft.com/office/drawing/2014/main" id="{D01E7509-E5AC-B7F9-FA1A-3E2ECC073609}"/>
              </a:ext>
            </a:extLst>
          </p:cNvPr>
          <p:cNvSpPr txBox="1">
            <a:spLocks/>
          </p:cNvSpPr>
          <p:nvPr/>
        </p:nvSpPr>
        <p:spPr>
          <a:xfrm>
            <a:off x="838200" y="68103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 Black" panose="020B0004020202020204" pitchFamily="34" charset="0"/>
              </a:rPr>
              <a:t>Dlaczego o tym mówimy?</a:t>
            </a:r>
          </a:p>
        </p:txBody>
      </p:sp>
      <p:sp>
        <p:nvSpPr>
          <p:cNvPr id="5" name="Symbol zastępczy zawartości 2">
            <a:extLst>
              <a:ext uri="{FF2B5EF4-FFF2-40B4-BE49-F238E27FC236}">
                <a16:creationId xmlns:a16="http://schemas.microsoft.com/office/drawing/2014/main" id="{EDFAB254-DF61-06D5-D36C-1BB75B3B8643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D5443E"/>
              </a:buClr>
              <a:buNone/>
            </a:pPr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Palenie i używanie produktów nikotynowych to wciąż realny problem wśród młodzieży na całym świecie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endParaRPr lang="pl-PL" sz="2000" b="1" dirty="0">
              <a:solidFill>
                <a:schemeClr val="tx1">
                  <a:lumMod val="75000"/>
                  <a:lumOff val="25000"/>
                </a:schemeClr>
              </a:solidFill>
              <a:latin typeface="Halcom" panose="00000500000000000000" pitchFamily="50" charset="-18"/>
            </a:endParaRPr>
          </a:p>
          <a:p>
            <a:pPr marL="0" indent="0">
              <a:buClr>
                <a:srgbClr val="D5443E"/>
              </a:buClr>
              <a:buNone/>
            </a:pPr>
            <a:r>
              <a:rPr lang="pl-PL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W Polsce: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12,3% młodzieży (12–18 lat)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pali papierosy tradycyjne.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endParaRPr lang="pl-PL" sz="2000" dirty="0">
              <a:solidFill>
                <a:schemeClr val="tx1">
                  <a:lumMod val="75000"/>
                  <a:lumOff val="25000"/>
                </a:schemeClr>
              </a:solidFill>
              <a:latin typeface="Halcom" panose="00000500000000000000" pitchFamily="50" charset="-18"/>
            </a:endParaRP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14,9% używa e-papierosów.</a:t>
            </a: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endParaRPr lang="pl-PL" sz="2000" dirty="0">
              <a:solidFill>
                <a:schemeClr val="tx1">
                  <a:lumMod val="75000"/>
                  <a:lumOff val="25000"/>
                </a:schemeClr>
              </a:solidFill>
              <a:latin typeface="Halcom" panose="00000500000000000000" pitchFamily="50" charset="-18"/>
            </a:endParaRPr>
          </a:p>
          <a:p>
            <a:pPr>
              <a:buClr>
                <a:srgbClr val="D5443E"/>
              </a:buCl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22,3% uczniów (13–15 lat) </a:t>
            </a:r>
            <a:b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</a:b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alcom" panose="00000500000000000000" pitchFamily="50" charset="-18"/>
              </a:rPr>
              <a:t>próbowało e-papierosów (GYTS 2022).</a:t>
            </a:r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0A7ECA4C-4C73-03D5-FA24-3850ADAE5D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95269" y="3228702"/>
            <a:ext cx="4743450" cy="609600"/>
          </a:xfrm>
          <a:prstGeom prst="rect">
            <a:avLst/>
          </a:prstGeom>
        </p:spPr>
      </p:pic>
      <p:pic>
        <p:nvPicPr>
          <p:cNvPr id="8" name="Grafika 7">
            <a:extLst>
              <a:ext uri="{FF2B5EF4-FFF2-40B4-BE49-F238E27FC236}">
                <a16:creationId xmlns:a16="http://schemas.microsoft.com/office/drawing/2014/main" id="{635CF814-B87E-D662-17B6-E5A83737A1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95269" y="4241801"/>
            <a:ext cx="4743450" cy="609600"/>
          </a:xfrm>
          <a:prstGeom prst="rect">
            <a:avLst/>
          </a:prstGeom>
        </p:spPr>
      </p:pic>
      <p:pic>
        <p:nvPicPr>
          <p:cNvPr id="11" name="Grafika 10">
            <a:extLst>
              <a:ext uri="{FF2B5EF4-FFF2-40B4-BE49-F238E27FC236}">
                <a16:creationId xmlns:a16="http://schemas.microsoft.com/office/drawing/2014/main" id="{55885EF2-DFCA-C8D6-B79A-E83CCDBF24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95269" y="5274697"/>
            <a:ext cx="4743450" cy="609600"/>
          </a:xfrm>
          <a:prstGeom prst="rect">
            <a:avLst/>
          </a:prstGeom>
        </p:spPr>
      </p:pic>
      <p:pic>
        <p:nvPicPr>
          <p:cNvPr id="13" name="Grafika 12">
            <a:extLst>
              <a:ext uri="{FF2B5EF4-FFF2-40B4-BE49-F238E27FC236}">
                <a16:creationId xmlns:a16="http://schemas.microsoft.com/office/drawing/2014/main" id="{44D5C927-DFB1-B184-B2AD-8E7D1500B2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0450210">
            <a:off x="5515113" y="3386873"/>
            <a:ext cx="686344" cy="293256"/>
          </a:xfrm>
          <a:prstGeom prst="rect">
            <a:avLst/>
          </a:prstGeom>
        </p:spPr>
      </p:pic>
      <p:pic>
        <p:nvPicPr>
          <p:cNvPr id="14" name="Grafika 13">
            <a:extLst>
              <a:ext uri="{FF2B5EF4-FFF2-40B4-BE49-F238E27FC236}">
                <a16:creationId xmlns:a16="http://schemas.microsoft.com/office/drawing/2014/main" id="{45D9779A-E292-B0DE-0DF1-F858549C3E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0450210">
            <a:off x="5142824" y="4399972"/>
            <a:ext cx="686344" cy="293256"/>
          </a:xfrm>
          <a:prstGeom prst="rect">
            <a:avLst/>
          </a:prstGeom>
        </p:spPr>
      </p:pic>
      <p:pic>
        <p:nvPicPr>
          <p:cNvPr id="15" name="Grafika 14">
            <a:extLst>
              <a:ext uri="{FF2B5EF4-FFF2-40B4-BE49-F238E27FC236}">
                <a16:creationId xmlns:a16="http://schemas.microsoft.com/office/drawing/2014/main" id="{E8B73694-AFBB-4205-E0EA-1949F5C68E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0450210">
            <a:off x="5887403" y="5230396"/>
            <a:ext cx="686344" cy="29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740467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1949</TotalTime>
  <Words>1520</Words>
  <Application>Microsoft Office PowerPoint</Application>
  <PresentationFormat>Panoramiczny</PresentationFormat>
  <Paragraphs>123</Paragraphs>
  <Slides>23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23</vt:i4>
      </vt:variant>
    </vt:vector>
  </HeadingPairs>
  <TitlesOfParts>
    <vt:vector size="30" baseType="lpstr">
      <vt:lpstr>Aptos Display</vt:lpstr>
      <vt:lpstr>Wingdings</vt:lpstr>
      <vt:lpstr>Aptos Black</vt:lpstr>
      <vt:lpstr>Aptos</vt:lpstr>
      <vt:lpstr>Arial</vt:lpstr>
      <vt:lpstr>Halcom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GIS - Marta Wrona</dc:creator>
  <cp:lastModifiedBy>PSSE Wołomin - RENATA MODZELEWSKA</cp:lastModifiedBy>
  <cp:revision>9</cp:revision>
  <dcterms:created xsi:type="dcterms:W3CDTF">2025-11-06T07:24:58Z</dcterms:created>
  <dcterms:modified xsi:type="dcterms:W3CDTF">2025-11-19T14:43:15Z</dcterms:modified>
</cp:coreProperties>
</file>