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256" r:id="rId2"/>
    <p:sldId id="258" r:id="rId3"/>
    <p:sldId id="306" r:id="rId4"/>
    <p:sldId id="305" r:id="rId5"/>
    <p:sldId id="313" r:id="rId6"/>
    <p:sldId id="314" r:id="rId7"/>
    <p:sldId id="286" r:id="rId8"/>
    <p:sldId id="309" r:id="rId9"/>
    <p:sldId id="310" r:id="rId10"/>
    <p:sldId id="311" r:id="rId11"/>
    <p:sldId id="308" r:id="rId12"/>
    <p:sldId id="307" r:id="rId13"/>
    <p:sldId id="292" r:id="rId14"/>
    <p:sldId id="316" r:id="rId15"/>
    <p:sldId id="289" r:id="rId16"/>
    <p:sldId id="312" r:id="rId17"/>
    <p:sldId id="317" r:id="rId18"/>
    <p:sldId id="318" r:id="rId19"/>
    <p:sldId id="291" r:id="rId20"/>
    <p:sldId id="319" r:id="rId21"/>
    <p:sldId id="290" r:id="rId22"/>
    <p:sldId id="320" r:id="rId23"/>
    <p:sldId id="295" r:id="rId24"/>
    <p:sldId id="296" r:id="rId25"/>
    <p:sldId id="297" r:id="rId26"/>
    <p:sldId id="300" r:id="rId27"/>
    <p:sldId id="321" r:id="rId28"/>
    <p:sldId id="304" r:id="rId29"/>
    <p:sldId id="322" r:id="rId30"/>
    <p:sldId id="260" r:id="rId31"/>
  </p:sldIdLst>
  <p:sldSz cx="9144000" cy="6858000" type="screen4x3"/>
  <p:notesSz cx="6858000" cy="9144000"/>
  <p:custDataLst>
    <p:tags r:id="rId33"/>
  </p:custDataLst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27">
          <p15:clr>
            <a:srgbClr val="A4A3A4"/>
          </p15:clr>
        </p15:guide>
        <p15:guide id="2" pos="1156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palka" initials="s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527"/>
        <p:guide pos="115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gs" Target="tags/tag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66A80B-A132-484C-A5AC-43C888919467}" type="datetimeFigureOut">
              <a:rPr lang="pl-PL" smtClean="0"/>
              <a:pPr/>
              <a:t>2017-11-28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9C24C6-3B05-4E1F-89F4-73BA36651241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937095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9C24C6-3B05-4E1F-89F4-73BA36651241}" type="slidenum">
              <a:rPr lang="pl-PL" smtClean="0"/>
              <a:pPr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877675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9C24C6-3B05-4E1F-89F4-73BA36651241}" type="slidenum">
              <a:rPr lang="pl-PL" smtClean="0"/>
              <a:pPr/>
              <a:t>11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663120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9C24C6-3B05-4E1F-89F4-73BA36651241}" type="slidenum">
              <a:rPr lang="pl-PL" smtClean="0"/>
              <a:pPr/>
              <a:t>12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7440968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9C24C6-3B05-4E1F-89F4-73BA36651241}" type="slidenum">
              <a:rPr lang="pl-PL" smtClean="0"/>
              <a:pPr/>
              <a:t>13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9494103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9C24C6-3B05-4E1F-89F4-73BA36651241}" type="slidenum">
              <a:rPr lang="pl-PL" smtClean="0"/>
              <a:pPr/>
              <a:t>14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9340529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9C24C6-3B05-4E1F-89F4-73BA36651241}" type="slidenum">
              <a:rPr lang="pl-PL" smtClean="0"/>
              <a:pPr/>
              <a:t>15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622984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9C24C6-3B05-4E1F-89F4-73BA36651241}" type="slidenum">
              <a:rPr lang="pl-PL" smtClean="0"/>
              <a:pPr/>
              <a:t>16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8481800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9C24C6-3B05-4E1F-89F4-73BA36651241}" type="slidenum">
              <a:rPr lang="pl-PL" smtClean="0"/>
              <a:pPr/>
              <a:t>17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0866057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9C24C6-3B05-4E1F-89F4-73BA36651241}" type="slidenum">
              <a:rPr lang="pl-PL" smtClean="0"/>
              <a:pPr/>
              <a:t>18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7572617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9C24C6-3B05-4E1F-89F4-73BA36651241}" type="slidenum">
              <a:rPr lang="pl-PL" smtClean="0"/>
              <a:pPr/>
              <a:t>19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4585836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9C24C6-3B05-4E1F-89F4-73BA36651241}" type="slidenum">
              <a:rPr lang="pl-PL" smtClean="0"/>
              <a:pPr/>
              <a:t>20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711081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9C24C6-3B05-4E1F-89F4-73BA36651241}" type="slidenum">
              <a:rPr lang="pl-PL" smtClean="0"/>
              <a:pPr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0582715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9C24C6-3B05-4E1F-89F4-73BA36651241}" type="slidenum">
              <a:rPr lang="pl-PL" smtClean="0"/>
              <a:pPr/>
              <a:t>21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5348028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9C24C6-3B05-4E1F-89F4-73BA36651241}" type="slidenum">
              <a:rPr lang="pl-PL" smtClean="0"/>
              <a:pPr/>
              <a:t>22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3309813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9C24C6-3B05-4E1F-89F4-73BA36651241}" type="slidenum">
              <a:rPr lang="pl-PL" smtClean="0"/>
              <a:pPr/>
              <a:t>23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7659209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9C24C6-3B05-4E1F-89F4-73BA36651241}" type="slidenum">
              <a:rPr lang="pl-PL" smtClean="0"/>
              <a:pPr/>
              <a:t>24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4170001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9C24C6-3B05-4E1F-89F4-73BA36651241}" type="slidenum">
              <a:rPr lang="pl-PL" smtClean="0"/>
              <a:pPr/>
              <a:t>25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9302819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9C24C6-3B05-4E1F-89F4-73BA36651241}" type="slidenum">
              <a:rPr lang="pl-PL" smtClean="0"/>
              <a:pPr/>
              <a:t>26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8753818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9C24C6-3B05-4E1F-89F4-73BA36651241}" type="slidenum">
              <a:rPr lang="pl-PL" smtClean="0"/>
              <a:pPr/>
              <a:t>27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8117948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9C24C6-3B05-4E1F-89F4-73BA36651241}" type="slidenum">
              <a:rPr lang="pl-PL" smtClean="0"/>
              <a:pPr/>
              <a:t>28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4448442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9C24C6-3B05-4E1F-89F4-73BA36651241}" type="slidenum">
              <a:rPr lang="pl-PL" smtClean="0"/>
              <a:pPr/>
              <a:t>29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179977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9C24C6-3B05-4E1F-89F4-73BA36651241}" type="slidenum">
              <a:rPr lang="pl-PL" smtClean="0"/>
              <a:pPr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827901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9C24C6-3B05-4E1F-89F4-73BA36651241}" type="slidenum">
              <a:rPr lang="pl-PL" smtClean="0"/>
              <a:pPr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942631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9C24C6-3B05-4E1F-89F4-73BA36651241}" type="slidenum">
              <a:rPr lang="pl-PL" smtClean="0"/>
              <a:pPr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111543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9C24C6-3B05-4E1F-89F4-73BA36651241}" type="slidenum">
              <a:rPr lang="pl-PL" smtClean="0"/>
              <a:pPr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069303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9C24C6-3B05-4E1F-89F4-73BA36651241}" type="slidenum">
              <a:rPr lang="pl-PL" smtClean="0"/>
              <a:pPr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00917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9C24C6-3B05-4E1F-89F4-73BA36651241}" type="slidenum">
              <a:rPr lang="pl-PL" smtClean="0"/>
              <a:pPr/>
              <a:t>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661032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9C24C6-3B05-4E1F-89F4-73BA36651241}" type="slidenum">
              <a:rPr lang="pl-PL" smtClean="0"/>
              <a:pPr/>
              <a:t>10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585165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2017-11-28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2017-11-28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2017-11-28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2017-11-28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2017-11-28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2017-11-28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2017-11-28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2017-11-28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2017-11-28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2017-11-28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2017-11-28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6600"/>
            </a:gs>
            <a:gs pos="16000">
              <a:srgbClr val="92D050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221E02-25CB-4963-84BC-0813985E7D90}" type="datetimeFigureOut">
              <a:rPr lang="pl-PL" smtClean="0"/>
              <a:pPr/>
              <a:t>2017-11-28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0" y="3573016"/>
            <a:ext cx="9144000" cy="7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Prostokąt 4"/>
          <p:cNvSpPr/>
          <p:nvPr/>
        </p:nvSpPr>
        <p:spPr>
          <a:xfrm>
            <a:off x="0" y="3717032"/>
            <a:ext cx="9144000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pole tekstowe 5"/>
          <p:cNvSpPr txBox="1"/>
          <p:nvPr/>
        </p:nvSpPr>
        <p:spPr>
          <a:xfrm>
            <a:off x="179512" y="1268760"/>
            <a:ext cx="871296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b="1" i="1" dirty="0" smtClean="0"/>
              <a:t>„Turystyka wiejska, w tym agroturystyka, jako element zrównoważonego i wielofunkcyjnego rozwoju obszarów wiejskich” </a:t>
            </a:r>
          </a:p>
        </p:txBody>
      </p:sp>
      <p:sp>
        <p:nvSpPr>
          <p:cNvPr id="8" name="pole tekstowe 7"/>
          <p:cNvSpPr txBox="1"/>
          <p:nvPr/>
        </p:nvSpPr>
        <p:spPr>
          <a:xfrm>
            <a:off x="251520" y="4005064"/>
            <a:ext cx="87129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b="1" i="1" dirty="0" smtClean="0">
                <a:solidFill>
                  <a:srgbClr val="C00000"/>
                </a:solidFill>
              </a:rPr>
              <a:t>Prezentacja wyników badania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5589240"/>
            <a:ext cx="2808312" cy="1074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Obraz 6" descr="logo instytutu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64088" y="5589240"/>
            <a:ext cx="2448272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Prostokąt 8"/>
          <p:cNvSpPr/>
          <p:nvPr/>
        </p:nvSpPr>
        <p:spPr>
          <a:xfrm>
            <a:off x="0" y="188640"/>
            <a:ext cx="9144000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1700" i="1" dirty="0" smtClean="0"/>
              <a:t>„Projekt finansowany ze środków pochodzących z Funduszy </a:t>
            </a:r>
            <a:r>
              <a:rPr lang="pl-PL" sz="1700" i="1" dirty="0" err="1" smtClean="0"/>
              <a:t>Counterpart</a:t>
            </a:r>
            <a:r>
              <a:rPr lang="pl-PL" sz="1700" i="1" dirty="0" smtClean="0"/>
              <a:t> </a:t>
            </a:r>
            <a:r>
              <a:rPr lang="pl-PL" sz="1700" i="1" dirty="0" err="1" smtClean="0"/>
              <a:t>Funds</a:t>
            </a:r>
            <a:r>
              <a:rPr lang="pl-PL" sz="1700" i="1" dirty="0" smtClean="0"/>
              <a:t> (CPF) Sektorowych </a:t>
            </a:r>
            <a:r>
              <a:rPr lang="pl-PL" sz="1700" i="1" dirty="0" err="1" smtClean="0"/>
              <a:t>Agrolinia</a:t>
            </a:r>
            <a:r>
              <a:rPr lang="pl-PL" sz="1700" i="1" dirty="0" smtClean="0"/>
              <a:t> (PL9005)”</a:t>
            </a:r>
            <a:endParaRPr lang="pl-PL" sz="17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0" y="476672"/>
            <a:ext cx="9144000" cy="7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Prostokąt 4"/>
          <p:cNvSpPr/>
          <p:nvPr/>
        </p:nvSpPr>
        <p:spPr>
          <a:xfrm>
            <a:off x="0" y="332656"/>
            <a:ext cx="9144000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Prostokąt 9"/>
          <p:cNvSpPr/>
          <p:nvPr/>
        </p:nvSpPr>
        <p:spPr>
          <a:xfrm>
            <a:off x="0" y="6525344"/>
            <a:ext cx="9144000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/>
          <p:cNvSpPr/>
          <p:nvPr/>
        </p:nvSpPr>
        <p:spPr>
          <a:xfrm>
            <a:off x="0" y="6381328"/>
            <a:ext cx="9144000" cy="7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pole tekstowe 6"/>
          <p:cNvSpPr txBox="1"/>
          <p:nvPr/>
        </p:nvSpPr>
        <p:spPr>
          <a:xfrm>
            <a:off x="0" y="476672"/>
            <a:ext cx="896448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0" lvl="1" algn="just"/>
            <a:r>
              <a:rPr lang="pl-PL" sz="2600" b="1" dirty="0" smtClean="0"/>
              <a:t>Ocena obszarów wiejskich pod względem: walorów przyrodniczo-kulturowych, zagospodarowania turystycznego, warunków ekonomiczno-infrastrukturalnych oraz typologia tych obszarów na podstawie powyższych elementów</a:t>
            </a:r>
          </a:p>
          <a:p>
            <a:pPr algn="just">
              <a:buFont typeface="Wingdings" pitchFamily="2" charset="2"/>
              <a:buChar char="v"/>
            </a:pPr>
            <a:r>
              <a:rPr lang="pl-PL" sz="2400" b="1" dirty="0" smtClean="0">
                <a:solidFill>
                  <a:srgbClr val="C00000"/>
                </a:solidFill>
              </a:rPr>
              <a:t>Typologia potencjału turystycznego obszarów wiejskich</a:t>
            </a:r>
            <a:endParaRPr lang="pl-PL" sz="2400" b="1" u="sng" dirty="0" smtClean="0">
              <a:solidFill>
                <a:srgbClr val="C00000"/>
              </a:solidFill>
            </a:endParaRPr>
          </a:p>
        </p:txBody>
      </p:sp>
      <p:pic>
        <p:nvPicPr>
          <p:cNvPr id="9" name="Obraz 8" descr="31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35696" y="2492896"/>
            <a:ext cx="5400600" cy="3816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0" y="476672"/>
            <a:ext cx="9144000" cy="7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Prostokąt 4"/>
          <p:cNvSpPr/>
          <p:nvPr/>
        </p:nvSpPr>
        <p:spPr>
          <a:xfrm>
            <a:off x="0" y="332656"/>
            <a:ext cx="9144000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Prostokąt 9"/>
          <p:cNvSpPr/>
          <p:nvPr/>
        </p:nvSpPr>
        <p:spPr>
          <a:xfrm>
            <a:off x="0" y="6525344"/>
            <a:ext cx="9144000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/>
          <p:cNvSpPr/>
          <p:nvPr/>
        </p:nvSpPr>
        <p:spPr>
          <a:xfrm>
            <a:off x="0" y="6381328"/>
            <a:ext cx="9144000" cy="7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pole tekstowe 6"/>
          <p:cNvSpPr txBox="1"/>
          <p:nvPr/>
        </p:nvSpPr>
        <p:spPr>
          <a:xfrm>
            <a:off x="0" y="476672"/>
            <a:ext cx="8964488" cy="6145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0" lvl="1" algn="just"/>
            <a:r>
              <a:rPr lang="pl-PL" sz="2600" b="1" dirty="0" smtClean="0"/>
              <a:t>Ocena obszarów wiejskich pod względem: walorów przyrodniczo-kulturowych, zagospodarowania turystycznego, warunków ekonomiczno-infrastrukturalnych oraz typologia tych obszarów na podstawie powyższych elementów </a:t>
            </a:r>
          </a:p>
          <a:p>
            <a:pPr marL="180000" lvl="1" algn="just"/>
            <a:endParaRPr lang="pl-PL" sz="2800" b="1" dirty="0" smtClean="0">
              <a:solidFill>
                <a:schemeClr val="bg1"/>
              </a:solidFill>
            </a:endParaRPr>
          </a:p>
          <a:p>
            <a:pPr lvl="0" algn="just">
              <a:buFont typeface="Wingdings" pitchFamily="2" charset="2"/>
              <a:buChar char="v"/>
            </a:pPr>
            <a:r>
              <a:rPr lang="pl-PL" sz="2000" b="1" dirty="0" smtClean="0">
                <a:solidFill>
                  <a:srgbClr val="C00000"/>
                </a:solidFill>
              </a:rPr>
              <a:t>Wśród obszarów o wysokim potencjale rozwoju funkcji turystycznej wymienić można: Karpaty, Kotlinę Kłodzką, Puszczę Białowieską, Góry Świętokrzyskie, Pobrzeże Bałtyku oraz Pojezierze Suwalskie.</a:t>
            </a:r>
            <a:r>
              <a:rPr lang="pl-PL" sz="2000" dirty="0" smtClean="0">
                <a:solidFill>
                  <a:srgbClr val="C00000"/>
                </a:solidFill>
              </a:rPr>
              <a:t> </a:t>
            </a:r>
            <a:r>
              <a:rPr lang="pl-PL" sz="2000" dirty="0" smtClean="0"/>
              <a:t>Miejscami występują pojedyncze </a:t>
            </a:r>
            <a:r>
              <a:rPr lang="pl-PL" sz="2000" dirty="0" err="1" smtClean="0"/>
              <a:t>gminy</a:t>
            </a:r>
            <a:r>
              <a:rPr lang="pl-PL" sz="2000" dirty="0" smtClean="0"/>
              <a:t> o ponadprzeciętnych warunkach dla rozwoju turystyki. Rozwój turystyki na wymienionych terenach jest uzasadniony i powinien być wspierany.</a:t>
            </a:r>
          </a:p>
          <a:p>
            <a:pPr algn="just">
              <a:spcBef>
                <a:spcPts val="600"/>
              </a:spcBef>
              <a:buFont typeface="Wingdings" pitchFamily="2" charset="2"/>
              <a:buChar char="v"/>
            </a:pPr>
            <a:r>
              <a:rPr lang="pl-PL" sz="2000" b="1" dirty="0" smtClean="0">
                <a:solidFill>
                  <a:srgbClr val="C00000"/>
                </a:solidFill>
              </a:rPr>
              <a:t>Na pozostałych obszarach warunki dla rozwoju turystyki są raczej ograniczone. Trudno zatem oczekiwać, aby turystyka odgrywała tam znaczącą rolę.</a:t>
            </a:r>
            <a:r>
              <a:rPr lang="pl-PL" sz="2000" dirty="0" smtClean="0">
                <a:solidFill>
                  <a:srgbClr val="C00000"/>
                </a:solidFill>
              </a:rPr>
              <a:t> </a:t>
            </a:r>
            <a:r>
              <a:rPr lang="pl-PL" sz="2000" dirty="0" smtClean="0"/>
              <a:t>Tylko intensywna promocja oraz aktywność lokalnej społeczności może kształtować ponadprzeciętną rolę turystyki.</a:t>
            </a:r>
          </a:p>
          <a:p>
            <a:pPr lvl="0" algn="just">
              <a:spcBef>
                <a:spcPts val="600"/>
              </a:spcBef>
              <a:buFont typeface="Wingdings" pitchFamily="2" charset="2"/>
              <a:buChar char="v"/>
            </a:pPr>
            <a:r>
              <a:rPr lang="pl-PL" sz="2000" dirty="0" smtClean="0"/>
              <a:t>Rozpoznanie różnorodnych czynników i barier dla turystyki stanowi podstawę do przestrzennej dywersyfikacji działań stymulujących jej rozwój.</a:t>
            </a:r>
          </a:p>
          <a:p>
            <a:pPr algn="just">
              <a:buFont typeface="Wingdings" pitchFamily="2" charset="2"/>
              <a:buChar char="v"/>
            </a:pPr>
            <a:endParaRPr lang="pl-PL" sz="2200" b="1" i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0" y="476672"/>
            <a:ext cx="9144000" cy="7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Prostokąt 4"/>
          <p:cNvSpPr/>
          <p:nvPr/>
        </p:nvSpPr>
        <p:spPr>
          <a:xfrm>
            <a:off x="0" y="332656"/>
            <a:ext cx="9144000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Prostokąt 9"/>
          <p:cNvSpPr/>
          <p:nvPr/>
        </p:nvSpPr>
        <p:spPr>
          <a:xfrm>
            <a:off x="0" y="6525344"/>
            <a:ext cx="9144000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/>
          <p:cNvSpPr/>
          <p:nvPr/>
        </p:nvSpPr>
        <p:spPr>
          <a:xfrm>
            <a:off x="0" y="6381328"/>
            <a:ext cx="9144000" cy="7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pole tekstowe 6"/>
          <p:cNvSpPr txBox="1"/>
          <p:nvPr/>
        </p:nvSpPr>
        <p:spPr>
          <a:xfrm>
            <a:off x="0" y="476672"/>
            <a:ext cx="8964488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0" lvl="1" algn="just"/>
            <a:r>
              <a:rPr lang="pl-PL" sz="2600" b="1" dirty="0" smtClean="0"/>
              <a:t>Rozpoznanie związków pomiędzy aktywnością podmiotów lokalnych a wybranymi cechami przestrzeni turystycznej badanych obszarów wiejskich w procesie rozwoju turystyki wiejskiej, w tym agroturystyki</a:t>
            </a:r>
          </a:p>
          <a:p>
            <a:pPr marL="180000" lvl="1" algn="just"/>
            <a:endParaRPr lang="pl-PL" sz="2600" b="1" dirty="0" smtClean="0">
              <a:solidFill>
                <a:schemeClr val="bg1"/>
              </a:solidFill>
            </a:endParaRPr>
          </a:p>
          <a:p>
            <a:pPr marL="1588" lvl="1" algn="just"/>
            <a:r>
              <a:rPr lang="pl-PL" sz="2000" dirty="0" smtClean="0"/>
              <a:t>Sukces w turystyce wiejskiej w Polsce zależy tyleż od lokalnych czy regionalnych walorów turystycznych, co od potencjału indywidualnej przedsiębiorczości </a:t>
            </a:r>
            <a:br>
              <a:rPr lang="pl-PL" sz="2000" dirty="0" smtClean="0"/>
            </a:br>
            <a:r>
              <a:rPr lang="pl-PL" sz="2000" dirty="0" smtClean="0"/>
              <a:t>i kreatywności oraz od poziomu kapitału społecznego usługodawców.  Jako główne czynniki sukcesu można wskazać: </a:t>
            </a:r>
          </a:p>
          <a:p>
            <a:pPr marL="1588" lvl="1" algn="just"/>
            <a:endParaRPr lang="pl-PL" sz="2000" dirty="0" smtClean="0">
              <a:solidFill>
                <a:schemeClr val="bg1"/>
              </a:solidFill>
            </a:endParaRPr>
          </a:p>
          <a:p>
            <a:pPr marL="1588" lvl="1" algn="just"/>
            <a:r>
              <a:rPr lang="pl-PL" sz="2000" b="1" dirty="0" smtClean="0">
                <a:solidFill>
                  <a:srgbClr val="C00000"/>
                </a:solidFill>
              </a:rPr>
              <a:t>oryginalny pomysł; rolę liderów, umiejących zmobilizować sąsiadów; umiejętność przeprowadzenia rozpoznania rynku, rozpoznania potrzeb potencjalnych klientów; dobrą jakość infrastruktury, przede wszystkim drogowej, warunkującej dostępność terenu; czystość środowiska; zagospodarowanie turystyczne terenu; posiadanie produktu turystycznego, na który składają się wszystkie powyższe elementy.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0" y="476672"/>
            <a:ext cx="9144000" cy="7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Prostokąt 4"/>
          <p:cNvSpPr/>
          <p:nvPr/>
        </p:nvSpPr>
        <p:spPr>
          <a:xfrm>
            <a:off x="0" y="332656"/>
            <a:ext cx="9144000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Prostokąt 9"/>
          <p:cNvSpPr/>
          <p:nvPr/>
        </p:nvSpPr>
        <p:spPr>
          <a:xfrm>
            <a:off x="0" y="6525344"/>
            <a:ext cx="9144000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/>
          <p:cNvSpPr/>
          <p:nvPr/>
        </p:nvSpPr>
        <p:spPr>
          <a:xfrm>
            <a:off x="0" y="6381328"/>
            <a:ext cx="9144000" cy="7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pole tekstowe 6"/>
          <p:cNvSpPr txBox="1"/>
          <p:nvPr/>
        </p:nvSpPr>
        <p:spPr>
          <a:xfrm>
            <a:off x="0" y="476672"/>
            <a:ext cx="8964488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0" lvl="1" algn="just"/>
            <a:r>
              <a:rPr lang="pl-PL" sz="2600" b="1" dirty="0" smtClean="0"/>
              <a:t>Rozpoznanie związków pomiędzy aktywnością podmiotów lokalnych a wybranymi cechami przestrzeni turystycznej badanych obszarów wiejskich w procesie rozwoju turystyki wiejskiej, w tym agroturystyki</a:t>
            </a:r>
          </a:p>
          <a:p>
            <a:pPr marL="180000" lvl="1" algn="just"/>
            <a:endParaRPr lang="pl-PL" sz="2600" b="1" dirty="0" smtClean="0"/>
          </a:p>
          <a:p>
            <a:r>
              <a:rPr lang="pl-PL" sz="2000" b="1" dirty="0" smtClean="0">
                <a:solidFill>
                  <a:srgbClr val="C00000"/>
                </a:solidFill>
              </a:rPr>
              <a:t>Poziom kapitału społecznego dla reprezentatywnej próby usługodawców turystyki wiejskiej</a:t>
            </a:r>
          </a:p>
          <a:p>
            <a:endParaRPr lang="pl-PL" sz="2000" b="1" dirty="0" smtClean="0"/>
          </a:p>
          <a:p>
            <a:endParaRPr lang="pl-PL" sz="2000" b="1" dirty="0" smtClean="0"/>
          </a:p>
          <a:p>
            <a:endParaRPr lang="pl-PL" sz="2000" b="1" dirty="0" smtClean="0"/>
          </a:p>
          <a:p>
            <a:endParaRPr lang="pl-PL" sz="2000" b="1" dirty="0" smtClean="0"/>
          </a:p>
          <a:p>
            <a:endParaRPr lang="pl-PL" sz="2000" b="1" dirty="0" smtClean="0"/>
          </a:p>
          <a:p>
            <a:endParaRPr lang="pl-PL" sz="2000" b="1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12954" y="2924944"/>
            <a:ext cx="5734116" cy="34586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0" y="476672"/>
            <a:ext cx="9144000" cy="7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Prostokąt 4"/>
          <p:cNvSpPr/>
          <p:nvPr/>
        </p:nvSpPr>
        <p:spPr>
          <a:xfrm>
            <a:off x="0" y="332656"/>
            <a:ext cx="9144000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Prostokąt 9"/>
          <p:cNvSpPr/>
          <p:nvPr/>
        </p:nvSpPr>
        <p:spPr>
          <a:xfrm>
            <a:off x="0" y="6525344"/>
            <a:ext cx="9144000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/>
          <p:cNvSpPr/>
          <p:nvPr/>
        </p:nvSpPr>
        <p:spPr>
          <a:xfrm>
            <a:off x="0" y="6381328"/>
            <a:ext cx="9144000" cy="7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pole tekstowe 6"/>
          <p:cNvSpPr txBox="1"/>
          <p:nvPr/>
        </p:nvSpPr>
        <p:spPr>
          <a:xfrm>
            <a:off x="0" y="476672"/>
            <a:ext cx="8964488" cy="7848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0" lvl="1" algn="just"/>
            <a:r>
              <a:rPr lang="pl-PL" sz="2600" b="1" dirty="0" smtClean="0"/>
              <a:t>Rozpoznanie związków pomiędzy aktywnością podmiotów lokalnych a wybranymi cechami przestrzeni turystycznej badanych obszarów wiejskich w procesie rozwoju turystyki wiejskiej, w tym agroturystyki (rekomendacje)</a:t>
            </a:r>
          </a:p>
          <a:p>
            <a:pPr algn="just">
              <a:buFont typeface="Wingdings" pitchFamily="2" charset="2"/>
              <a:buChar char="v"/>
            </a:pPr>
            <a:r>
              <a:rPr lang="pl-PL" sz="2000" b="1" dirty="0" smtClean="0">
                <a:solidFill>
                  <a:srgbClr val="C00000"/>
                </a:solidFill>
              </a:rPr>
              <a:t>Wsparcie turystyki wiejskiej powinno być powiązane ze wzrostem kapitału społecznego. Działania te powinny się koncentrować w regionach o wysokich walorach turystycznych, bez wykluczania w przekonywujących przypadkach obszarów o walorach przeciętnych.</a:t>
            </a:r>
            <a:endParaRPr lang="pl-PL" sz="800" b="1" dirty="0" smtClean="0">
              <a:solidFill>
                <a:srgbClr val="C00000"/>
              </a:solidFill>
            </a:endParaRPr>
          </a:p>
          <a:p>
            <a:pPr algn="just">
              <a:buFont typeface="Wingdings" pitchFamily="2" charset="2"/>
              <a:buChar char="v"/>
            </a:pPr>
            <a:r>
              <a:rPr lang="pl-PL" sz="2000" dirty="0" smtClean="0">
                <a:ea typeface="Times New Roman"/>
                <a:cs typeface="Arial"/>
              </a:rPr>
              <a:t>Wzmocnienie wagi marketingowej oceny celowości przedsięwzięcia we wnioskach o dofinansowanie ze wszystkich programów operacyjnych, z których można finansować projekty z zakresu turystyki wiejskiej. </a:t>
            </a:r>
          </a:p>
          <a:p>
            <a:pPr algn="just">
              <a:buFont typeface="Wingdings" pitchFamily="2" charset="2"/>
              <a:buChar char="v"/>
            </a:pPr>
            <a:r>
              <a:rPr lang="pl-PL" sz="2000" b="1" dirty="0" smtClean="0">
                <a:solidFill>
                  <a:srgbClr val="C00000"/>
                </a:solidFill>
              </a:rPr>
              <a:t>Wprowadzenie osobnej ścieżki finansowania dla projektów turystycznych „podwyższonego ryzyka”. </a:t>
            </a:r>
            <a:endParaRPr lang="pl-PL" sz="800" b="1" dirty="0" smtClean="0">
              <a:solidFill>
                <a:srgbClr val="C00000"/>
              </a:solidFill>
            </a:endParaRPr>
          </a:p>
          <a:p>
            <a:pPr algn="just">
              <a:buFont typeface="Wingdings" pitchFamily="2" charset="2"/>
              <a:buChar char="v"/>
            </a:pPr>
            <a:r>
              <a:rPr lang="pl-PL" sz="2000" dirty="0" smtClean="0"/>
              <a:t>Opracowanie narzędzi dla liderów turystyki wiejskiej, pozwalających na badanie lokalnego potencjału (podręczniki, szkolenia, wykorzystanie mediów </a:t>
            </a:r>
            <a:r>
              <a:rPr lang="pl-PL" sz="2000" dirty="0" err="1" smtClean="0"/>
              <a:t>społecznościowych</a:t>
            </a:r>
            <a:r>
              <a:rPr lang="pl-PL" sz="2000" dirty="0" smtClean="0"/>
              <a:t>).</a:t>
            </a:r>
            <a:endParaRPr lang="pl-PL" sz="800" dirty="0" smtClean="0"/>
          </a:p>
          <a:p>
            <a:pPr algn="just">
              <a:buFont typeface="Wingdings" pitchFamily="2" charset="2"/>
              <a:buChar char="v"/>
            </a:pPr>
            <a:r>
              <a:rPr lang="pl-PL" sz="2000" b="1" dirty="0" smtClean="0">
                <a:solidFill>
                  <a:srgbClr val="C00000"/>
                </a:solidFill>
              </a:rPr>
              <a:t>Zmiana formuły funkcjonowania LGD na rodzaj </a:t>
            </a:r>
            <a:r>
              <a:rPr lang="pl-PL" sz="2000" b="1" dirty="0" err="1" smtClean="0">
                <a:solidFill>
                  <a:srgbClr val="C00000"/>
                </a:solidFill>
              </a:rPr>
              <a:t>multiprogramowej</a:t>
            </a:r>
            <a:r>
              <a:rPr lang="pl-PL" sz="2000" b="1" dirty="0" smtClean="0">
                <a:solidFill>
                  <a:srgbClr val="C00000"/>
                </a:solidFill>
              </a:rPr>
              <a:t> agencji rozwoju i platformę współpracy różnych grup </a:t>
            </a:r>
            <a:r>
              <a:rPr lang="pl-PL" sz="2000" b="1" dirty="0" err="1" smtClean="0">
                <a:solidFill>
                  <a:srgbClr val="C00000"/>
                </a:solidFill>
              </a:rPr>
              <a:t>interesariuszy</a:t>
            </a:r>
            <a:r>
              <a:rPr lang="pl-PL" sz="2000" b="1" dirty="0" smtClean="0">
                <a:solidFill>
                  <a:srgbClr val="C00000"/>
                </a:solidFill>
              </a:rPr>
              <a:t>.</a:t>
            </a:r>
          </a:p>
          <a:p>
            <a:endParaRPr lang="pl-PL" sz="2000" b="1" dirty="0" smtClean="0"/>
          </a:p>
          <a:p>
            <a:endParaRPr lang="pl-PL" sz="2000" b="1" dirty="0" smtClean="0"/>
          </a:p>
          <a:p>
            <a:endParaRPr lang="pl-PL" sz="2000" b="1" dirty="0" smtClean="0"/>
          </a:p>
          <a:p>
            <a:endParaRPr lang="pl-PL" sz="2000" b="1" dirty="0" smtClean="0"/>
          </a:p>
          <a:p>
            <a:endParaRPr lang="pl-PL" sz="2000" b="1" dirty="0" smtClean="0"/>
          </a:p>
          <a:p>
            <a:endParaRPr lang="pl-PL" sz="20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0" y="476672"/>
            <a:ext cx="9144000" cy="7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Prostokąt 4"/>
          <p:cNvSpPr/>
          <p:nvPr/>
        </p:nvSpPr>
        <p:spPr>
          <a:xfrm>
            <a:off x="0" y="332656"/>
            <a:ext cx="9144000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Prostokąt 9"/>
          <p:cNvSpPr/>
          <p:nvPr/>
        </p:nvSpPr>
        <p:spPr>
          <a:xfrm>
            <a:off x="0" y="6525344"/>
            <a:ext cx="9144000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/>
          <p:cNvSpPr/>
          <p:nvPr/>
        </p:nvSpPr>
        <p:spPr>
          <a:xfrm>
            <a:off x="0" y="6381328"/>
            <a:ext cx="9144000" cy="7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pole tekstowe 6"/>
          <p:cNvSpPr txBox="1"/>
          <p:nvPr/>
        </p:nvSpPr>
        <p:spPr>
          <a:xfrm>
            <a:off x="0" y="476672"/>
            <a:ext cx="8964488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0" lvl="1" algn="just"/>
            <a:r>
              <a:rPr lang="pl-PL" sz="2600" b="1" dirty="0" smtClean="0"/>
              <a:t>Ocena skuteczności, trwałości i efektywności działań interwencyjnych państwa w zakresie rozwoju turystyki wiejskiej, w tym agroturystyki, współfinansowanych m.in. ze środków Unii Europejskiej</a:t>
            </a:r>
          </a:p>
          <a:p>
            <a:pPr marL="1588" lvl="1" algn="just">
              <a:spcBef>
                <a:spcPts val="1200"/>
              </a:spcBef>
            </a:pPr>
            <a:r>
              <a:rPr lang="pl-PL" sz="2200" b="1" dirty="0" smtClean="0">
                <a:solidFill>
                  <a:srgbClr val="C00000"/>
                </a:solidFill>
              </a:rPr>
              <a:t>Wykorzystanie funduszy unijnych przez respondentów korzystających ze wsparcia</a:t>
            </a:r>
            <a:endParaRPr lang="pl-PL" sz="2800" b="1" dirty="0" smtClean="0">
              <a:solidFill>
                <a:srgbClr val="C0000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08900" y="2852936"/>
            <a:ext cx="5599404" cy="3528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0" y="476672"/>
            <a:ext cx="9144000" cy="7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Prostokąt 4"/>
          <p:cNvSpPr/>
          <p:nvPr/>
        </p:nvSpPr>
        <p:spPr>
          <a:xfrm>
            <a:off x="0" y="332656"/>
            <a:ext cx="9144000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Prostokąt 9"/>
          <p:cNvSpPr/>
          <p:nvPr/>
        </p:nvSpPr>
        <p:spPr>
          <a:xfrm>
            <a:off x="0" y="6525344"/>
            <a:ext cx="9144000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/>
          <p:cNvSpPr/>
          <p:nvPr/>
        </p:nvSpPr>
        <p:spPr>
          <a:xfrm>
            <a:off x="0" y="6381328"/>
            <a:ext cx="9144000" cy="7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pole tekstowe 6"/>
          <p:cNvSpPr txBox="1"/>
          <p:nvPr/>
        </p:nvSpPr>
        <p:spPr>
          <a:xfrm>
            <a:off x="0" y="476672"/>
            <a:ext cx="8964488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0" lvl="1" algn="just"/>
            <a:r>
              <a:rPr lang="pl-PL" sz="2600" b="1" dirty="0" smtClean="0"/>
              <a:t>Ocena skuteczności, trwałości i efektywności działań interwencyjnych państwa w zakresie rozwoju turystyki wiejskiej, w tym agroturystyki, współfinansowanych m.in. ze środków Unii Europejskiej</a:t>
            </a:r>
          </a:p>
          <a:p>
            <a:pPr marL="180000" lvl="1" algn="just"/>
            <a:endParaRPr lang="pl-PL" sz="2600" b="1" dirty="0" smtClean="0">
              <a:solidFill>
                <a:schemeClr val="bg1"/>
              </a:solidFill>
            </a:endParaRPr>
          </a:p>
          <a:p>
            <a:pPr marL="0" lvl="1" indent="1588" algn="just"/>
            <a:r>
              <a:rPr lang="pl-PL" sz="2200" b="1" dirty="0" smtClean="0">
                <a:solidFill>
                  <a:srgbClr val="C00000"/>
                </a:solidFill>
              </a:rPr>
              <a:t>Wpływ funduszy unijnych na rozwój turystyki </a:t>
            </a:r>
            <a:r>
              <a:rPr lang="pl-PL" sz="2200" b="1" i="1" dirty="0" smtClean="0">
                <a:solidFill>
                  <a:srgbClr val="C00000"/>
                </a:solidFill>
              </a:rPr>
              <a:t>(Jak ocenia Pan/i wpływ funduszy unijnych na rozwój turystyki w swoim regionie?)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7705" y="3168753"/>
            <a:ext cx="5157808" cy="31676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0" y="476672"/>
            <a:ext cx="9144000" cy="7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Prostokąt 4"/>
          <p:cNvSpPr/>
          <p:nvPr/>
        </p:nvSpPr>
        <p:spPr>
          <a:xfrm>
            <a:off x="0" y="332656"/>
            <a:ext cx="9144000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Prostokąt 9"/>
          <p:cNvSpPr/>
          <p:nvPr/>
        </p:nvSpPr>
        <p:spPr>
          <a:xfrm>
            <a:off x="0" y="6525344"/>
            <a:ext cx="9144000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/>
          <p:cNvSpPr/>
          <p:nvPr/>
        </p:nvSpPr>
        <p:spPr>
          <a:xfrm>
            <a:off x="0" y="6381328"/>
            <a:ext cx="9144000" cy="7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pole tekstowe 6"/>
          <p:cNvSpPr txBox="1"/>
          <p:nvPr/>
        </p:nvSpPr>
        <p:spPr>
          <a:xfrm>
            <a:off x="0" y="476672"/>
            <a:ext cx="8964488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0" lvl="1" algn="just"/>
            <a:r>
              <a:rPr lang="pl-PL" sz="2600" b="1" dirty="0" smtClean="0"/>
              <a:t>Ocena skuteczności, trwałości i efektywności działań interwencyjnych państwa w zakresie rozwoju turystyki wiejskiej, w tym agroturystyki, współfinansowanych m.in. ze środków Unii Europejskiej</a:t>
            </a:r>
          </a:p>
          <a:p>
            <a:pPr marL="180000" lvl="1" algn="just"/>
            <a:endParaRPr lang="pl-PL" sz="2600" b="1" dirty="0" smtClean="0">
              <a:solidFill>
                <a:schemeClr val="bg1"/>
              </a:solidFill>
            </a:endParaRPr>
          </a:p>
          <a:p>
            <a:pPr marL="1588" lvl="1" algn="just"/>
            <a:r>
              <a:rPr lang="pl-PL" sz="2000" dirty="0" smtClean="0"/>
              <a:t>Podstawowym wyzwaniem systemu instytucjonalnego wsparcia turystyki wiejskiej jest </a:t>
            </a:r>
            <a:r>
              <a:rPr lang="pl-PL" sz="2000" b="1" dirty="0" smtClean="0">
                <a:solidFill>
                  <a:srgbClr val="C00000"/>
                </a:solidFill>
              </a:rPr>
              <a:t>dotarcie do licznej grupy kwaterodawców biernych.</a:t>
            </a:r>
            <a:r>
              <a:rPr lang="pl-PL" sz="2000" dirty="0" smtClean="0">
                <a:solidFill>
                  <a:srgbClr val="C00000"/>
                </a:solidFill>
              </a:rPr>
              <a:t> </a:t>
            </a:r>
            <a:r>
              <a:rPr lang="pl-PL" sz="2000" dirty="0" smtClean="0"/>
              <a:t>Dotyczy to zarówno dotarcia z informacją o możliwościach korzystania z funduszy unijnych, jak </a:t>
            </a:r>
            <a:br>
              <a:rPr lang="pl-PL" sz="2000" dirty="0" smtClean="0"/>
            </a:br>
            <a:r>
              <a:rPr lang="pl-PL" sz="2000" dirty="0" smtClean="0"/>
              <a:t>i podejmowanie działań służących aktywizacji tej grupy, co oznacza przede wszystkim budowę kapitału społecznego i zmianę </a:t>
            </a:r>
            <a:r>
              <a:rPr lang="pl-PL" sz="2000" b="1" dirty="0" smtClean="0">
                <a:solidFill>
                  <a:srgbClr val="C00000"/>
                </a:solidFill>
              </a:rPr>
              <a:t>postaw z adaptacyjnych i obronnych na aktywne i otwarte na różnorodne relacje z innymi jednostkami i instytucjami</a:t>
            </a:r>
            <a:r>
              <a:rPr lang="pl-PL" sz="2000" dirty="0" smtClean="0">
                <a:solidFill>
                  <a:srgbClr val="C00000"/>
                </a:solidFill>
              </a:rPr>
              <a:t>. </a:t>
            </a:r>
          </a:p>
          <a:p>
            <a:pPr marL="1588" lvl="1" algn="just"/>
            <a:endParaRPr lang="pl-PL" sz="2000" dirty="0" smtClean="0"/>
          </a:p>
          <a:p>
            <a:pPr marL="1588" lvl="1" algn="just"/>
            <a:r>
              <a:rPr lang="pl-PL" sz="2000" dirty="0" smtClean="0"/>
              <a:t>Można uznać za zaspokojone w znacznym stopniu potrzeby wsparcia dla rozwoju infrastruktury, w tym bazy noclegowej. </a:t>
            </a:r>
            <a:r>
              <a:rPr lang="pl-PL" sz="2000" b="1" dirty="0" smtClean="0">
                <a:solidFill>
                  <a:srgbClr val="C00000"/>
                </a:solidFill>
              </a:rPr>
              <a:t>Nie idzie za tym nadal ciekawa </a:t>
            </a:r>
            <a:br>
              <a:rPr lang="pl-PL" sz="2000" b="1" dirty="0" smtClean="0">
                <a:solidFill>
                  <a:srgbClr val="C00000"/>
                </a:solidFill>
              </a:rPr>
            </a:br>
            <a:r>
              <a:rPr lang="pl-PL" sz="2000" b="1" dirty="0" smtClean="0">
                <a:solidFill>
                  <a:srgbClr val="C00000"/>
                </a:solidFill>
              </a:rPr>
              <a:t>i zróżnicowana lokalnie oferta produktowa.</a:t>
            </a:r>
            <a:r>
              <a:rPr lang="pl-PL" sz="2000" dirty="0" smtClean="0">
                <a:solidFill>
                  <a:schemeClr val="bg1"/>
                </a:solidFill>
              </a:rPr>
              <a:t> </a:t>
            </a:r>
            <a:r>
              <a:rPr lang="pl-PL" sz="2000" dirty="0" smtClean="0"/>
              <a:t>Występują również niedostatki </a:t>
            </a:r>
            <a:br>
              <a:rPr lang="pl-PL" sz="2000" dirty="0" smtClean="0"/>
            </a:br>
            <a:r>
              <a:rPr lang="pl-PL" sz="2000" dirty="0" smtClean="0"/>
              <a:t>w sieciowaniu produktów, jak i zjawiska braku kooperacji na poziomie lokalnym.</a:t>
            </a:r>
          </a:p>
          <a:p>
            <a:pPr marL="180000" lvl="1" algn="just"/>
            <a:endParaRPr lang="pl-PL" sz="2000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0" y="476672"/>
            <a:ext cx="9144000" cy="7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Prostokąt 4"/>
          <p:cNvSpPr/>
          <p:nvPr/>
        </p:nvSpPr>
        <p:spPr>
          <a:xfrm>
            <a:off x="0" y="332656"/>
            <a:ext cx="9144000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Prostokąt 9"/>
          <p:cNvSpPr/>
          <p:nvPr/>
        </p:nvSpPr>
        <p:spPr>
          <a:xfrm>
            <a:off x="0" y="6525344"/>
            <a:ext cx="9144000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/>
          <p:cNvSpPr/>
          <p:nvPr/>
        </p:nvSpPr>
        <p:spPr>
          <a:xfrm>
            <a:off x="0" y="6381328"/>
            <a:ext cx="9144000" cy="7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pole tekstowe 6"/>
          <p:cNvSpPr txBox="1"/>
          <p:nvPr/>
        </p:nvSpPr>
        <p:spPr>
          <a:xfrm>
            <a:off x="0" y="476672"/>
            <a:ext cx="8964488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0" lvl="1" algn="just"/>
            <a:r>
              <a:rPr lang="pl-PL" sz="2600" b="1" dirty="0" smtClean="0"/>
              <a:t>Ocena skuteczności, trwałości i efektywności działań interwencyjnych państwa w zakresie rozwoju turystyki wiejskiej, w tym agroturystyki, współfinansowanych m.in. ze środków Unii Europejskiej</a:t>
            </a:r>
            <a:r>
              <a:rPr lang="pl-PL" sz="2800" b="1" dirty="0" smtClean="0"/>
              <a:t> </a:t>
            </a:r>
            <a:r>
              <a:rPr lang="pl-PL" sz="2600" b="1" dirty="0" smtClean="0"/>
              <a:t>(rekomendacje)</a:t>
            </a:r>
          </a:p>
          <a:p>
            <a:pPr marL="180000" lvl="1" algn="just"/>
            <a:endParaRPr lang="pl-PL" sz="2000" b="1" dirty="0" smtClean="0"/>
          </a:p>
          <a:p>
            <a:pPr marL="180000" lvl="1" algn="just"/>
            <a:endParaRPr lang="pl-PL" sz="2000" dirty="0" smtClean="0">
              <a:solidFill>
                <a:schemeClr val="bg1"/>
              </a:solidFill>
            </a:endParaRPr>
          </a:p>
          <a:p>
            <a:pPr marL="180000" lvl="1" algn="just"/>
            <a:endParaRPr lang="pl-PL" sz="2000" dirty="0" smtClean="0">
              <a:solidFill>
                <a:schemeClr val="bg1"/>
              </a:solidFill>
            </a:endParaRPr>
          </a:p>
          <a:p>
            <a:pPr marL="1588" lvl="1" algn="just">
              <a:buFont typeface="Wingdings" pitchFamily="2" charset="2"/>
              <a:buChar char="v"/>
            </a:pPr>
            <a:r>
              <a:rPr lang="pl-PL" sz="2400" b="1" dirty="0" smtClean="0">
                <a:solidFill>
                  <a:srgbClr val="C00000"/>
                </a:solidFill>
              </a:rPr>
              <a:t>Powiązanie wsparcia unijnego dla inwestycji turystycznych z tym, </a:t>
            </a:r>
            <a:br>
              <a:rPr lang="pl-PL" sz="2400" b="1" dirty="0" smtClean="0">
                <a:solidFill>
                  <a:srgbClr val="C00000"/>
                </a:solidFill>
              </a:rPr>
            </a:br>
            <a:r>
              <a:rPr lang="pl-PL" sz="2400" b="1" dirty="0" smtClean="0">
                <a:solidFill>
                  <a:srgbClr val="C00000"/>
                </a:solidFill>
              </a:rPr>
              <a:t>w jaki sposób dofinansowane inwestycje mogą wpływać na priorytetowe produkty turystyki wiejskiej regionu lub kraju.</a:t>
            </a:r>
          </a:p>
          <a:p>
            <a:pPr marL="1588" lvl="1" algn="just"/>
            <a:endParaRPr lang="pl-PL" sz="2000" dirty="0" smtClean="0">
              <a:solidFill>
                <a:schemeClr val="bg1"/>
              </a:solidFill>
            </a:endParaRPr>
          </a:p>
          <a:p>
            <a:pPr marL="1588" lvl="1" algn="just">
              <a:buFont typeface="Wingdings" pitchFamily="2" charset="2"/>
              <a:buChar char="v"/>
            </a:pPr>
            <a:endParaRPr lang="pl-PL" sz="2000" dirty="0" smtClean="0">
              <a:solidFill>
                <a:schemeClr val="bg1"/>
              </a:solidFill>
            </a:endParaRPr>
          </a:p>
          <a:p>
            <a:pPr marL="1588" lvl="1" algn="just">
              <a:buFont typeface="Wingdings" pitchFamily="2" charset="2"/>
              <a:buChar char="v"/>
            </a:pPr>
            <a:r>
              <a:rPr lang="pl-PL" sz="2400" dirty="0" smtClean="0"/>
              <a:t>Wsparcie w przyszłym okresie programowania przede wszystkim przedsięwzięć związanych z tworzeniem produktów turystycznych.</a:t>
            </a:r>
            <a:endParaRPr lang="pl-PL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0" y="476672"/>
            <a:ext cx="9144000" cy="7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Prostokąt 4"/>
          <p:cNvSpPr/>
          <p:nvPr/>
        </p:nvSpPr>
        <p:spPr>
          <a:xfrm>
            <a:off x="0" y="332656"/>
            <a:ext cx="9144000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Prostokąt 9"/>
          <p:cNvSpPr/>
          <p:nvPr/>
        </p:nvSpPr>
        <p:spPr>
          <a:xfrm>
            <a:off x="0" y="6525344"/>
            <a:ext cx="9144000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/>
          <p:cNvSpPr/>
          <p:nvPr/>
        </p:nvSpPr>
        <p:spPr>
          <a:xfrm>
            <a:off x="0" y="6381328"/>
            <a:ext cx="9144000" cy="7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pole tekstowe 6"/>
          <p:cNvSpPr txBox="1"/>
          <p:nvPr/>
        </p:nvSpPr>
        <p:spPr>
          <a:xfrm>
            <a:off x="0" y="476672"/>
            <a:ext cx="8964488" cy="5416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0" lvl="1" algn="just"/>
            <a:r>
              <a:rPr lang="pl-PL" sz="2600" b="1" dirty="0" smtClean="0"/>
              <a:t>Ocena aktywności wybranych podmiotów lokalnych w procesie kształtowania i rozwoju turystyki wiejskiej, w tym agroturystyki</a:t>
            </a:r>
          </a:p>
          <a:p>
            <a:pPr marL="180000" lvl="1" algn="just"/>
            <a:endParaRPr lang="pl-PL" sz="2800" b="1" dirty="0" smtClean="0">
              <a:solidFill>
                <a:schemeClr val="bg1"/>
              </a:solidFill>
            </a:endParaRPr>
          </a:p>
          <a:p>
            <a:pPr lvl="0" algn="just"/>
            <a:r>
              <a:rPr lang="pl-PL" sz="2000" dirty="0" smtClean="0"/>
              <a:t>Aktywność kwaterodawców i innych podmiotów świadczących usługi turystyczne jest zróżnicowana i </a:t>
            </a:r>
            <a:r>
              <a:rPr lang="pl-PL" sz="2000" b="1" dirty="0" smtClean="0">
                <a:solidFill>
                  <a:srgbClr val="C00000"/>
                </a:solidFill>
              </a:rPr>
              <a:t>ma na ogół bardzo lokalny wymiar.</a:t>
            </a:r>
          </a:p>
          <a:p>
            <a:pPr lvl="0" algn="just"/>
            <a:endParaRPr lang="pl-PL" sz="2000" b="1" dirty="0" smtClean="0">
              <a:solidFill>
                <a:schemeClr val="bg1"/>
              </a:solidFill>
            </a:endParaRPr>
          </a:p>
          <a:p>
            <a:pPr lvl="0" algn="just"/>
            <a:r>
              <a:rPr lang="pl-PL" sz="2000" b="1" dirty="0" smtClean="0">
                <a:solidFill>
                  <a:srgbClr val="C00000"/>
                </a:solidFill>
              </a:rPr>
              <a:t>Znacząca część nie jest zainteresowana rozwojem własnej działalności, co przekłada się na aktywność w organizacjach i instytucjach.</a:t>
            </a:r>
            <a:r>
              <a:rPr lang="pl-PL" sz="2000" dirty="0" smtClean="0">
                <a:solidFill>
                  <a:srgbClr val="C00000"/>
                </a:solidFill>
              </a:rPr>
              <a:t> </a:t>
            </a:r>
            <a:r>
              <a:rPr lang="pl-PL" sz="2000" dirty="0" smtClean="0"/>
              <a:t>Zdecydowana większość, bo ponad 75% pytanych, nie deklaruje aktywności w lokalnych organizacjach turystycznych czy LGD.</a:t>
            </a:r>
          </a:p>
          <a:p>
            <a:pPr lvl="0" algn="just"/>
            <a:endParaRPr lang="pl-PL" sz="2000" dirty="0" smtClean="0">
              <a:solidFill>
                <a:schemeClr val="bg1"/>
              </a:solidFill>
            </a:endParaRPr>
          </a:p>
          <a:p>
            <a:pPr lvl="0" algn="just"/>
            <a:r>
              <a:rPr lang="pl-PL" sz="2000" dirty="0" smtClean="0"/>
              <a:t>Współpraca oraz koordynacja działalności publicznych, społecznych i prywatnych podmiotów sektora turystyki oraz rolnictwa/rozwoju wsi na </a:t>
            </a:r>
            <a:r>
              <a:rPr lang="pl-PL" sz="2000" b="1" dirty="0" smtClean="0">
                <a:solidFill>
                  <a:srgbClr val="C00000"/>
                </a:solidFill>
              </a:rPr>
              <a:t>poziomie krajowym, regionalnym i lokalnym jest niewystarczająca.</a:t>
            </a:r>
          </a:p>
          <a:p>
            <a:pPr lvl="0"/>
            <a:endParaRPr lang="pl-PL" sz="20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0" y="476672"/>
            <a:ext cx="9144000" cy="7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Prostokąt 4"/>
          <p:cNvSpPr/>
          <p:nvPr/>
        </p:nvSpPr>
        <p:spPr>
          <a:xfrm>
            <a:off x="0" y="332656"/>
            <a:ext cx="9144000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Prostokąt 9"/>
          <p:cNvSpPr/>
          <p:nvPr/>
        </p:nvSpPr>
        <p:spPr>
          <a:xfrm>
            <a:off x="0" y="6525344"/>
            <a:ext cx="9144000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/>
          <p:cNvSpPr/>
          <p:nvPr/>
        </p:nvSpPr>
        <p:spPr>
          <a:xfrm>
            <a:off x="0" y="6381328"/>
            <a:ext cx="9144000" cy="7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pole tekstowe 6"/>
          <p:cNvSpPr txBox="1"/>
          <p:nvPr/>
        </p:nvSpPr>
        <p:spPr>
          <a:xfrm>
            <a:off x="0" y="476672"/>
            <a:ext cx="8964488" cy="307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0" lvl="1" algn="just"/>
            <a:r>
              <a:rPr lang="pl-PL" sz="2600" b="1" dirty="0" smtClean="0"/>
              <a:t>Cel główny badania</a:t>
            </a:r>
          </a:p>
          <a:p>
            <a:pPr marL="180000" lvl="1" algn="just"/>
            <a:endParaRPr lang="pl-PL" sz="2800" b="1" dirty="0" smtClean="0"/>
          </a:p>
          <a:p>
            <a:pPr marL="180000" lvl="1" algn="just"/>
            <a:endParaRPr lang="pl-PL" sz="2000" dirty="0" smtClean="0"/>
          </a:p>
          <a:p>
            <a:pPr marL="1588" lvl="1" algn="just"/>
            <a:r>
              <a:rPr lang="pl-PL" sz="2400" dirty="0" smtClean="0"/>
              <a:t>Głównym celem badania było</a:t>
            </a:r>
            <a:r>
              <a:rPr lang="pl-PL" sz="2400" dirty="0" smtClean="0">
                <a:solidFill>
                  <a:schemeClr val="bg1"/>
                </a:solidFill>
              </a:rPr>
              <a:t> </a:t>
            </a:r>
            <a:r>
              <a:rPr lang="pl-PL" sz="2400" b="1" dirty="0" smtClean="0">
                <a:solidFill>
                  <a:srgbClr val="C00000"/>
                </a:solidFill>
              </a:rPr>
              <a:t>wskazanie kierunków długofalowego rozwoju turystyki wiejskiej, w tym agroturystyki, w kontekście wypracowania wizji przyszłej Wspólnej Polityki Rolnej, uwzględniając model wielofunkcyjnego i zrównoważonego rozwoju obszarów wiejskich</a:t>
            </a:r>
            <a:r>
              <a:rPr lang="pl-PL" sz="2400" dirty="0" smtClean="0">
                <a:solidFill>
                  <a:srgbClr val="C00000"/>
                </a:solidFill>
              </a:rPr>
              <a:t>.</a:t>
            </a:r>
            <a:endParaRPr lang="pl-PL" sz="2400" b="1" i="1" dirty="0" smtClean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0" y="476672"/>
            <a:ext cx="9144000" cy="7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Prostokąt 4"/>
          <p:cNvSpPr/>
          <p:nvPr/>
        </p:nvSpPr>
        <p:spPr>
          <a:xfrm>
            <a:off x="0" y="332656"/>
            <a:ext cx="9144000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Prostokąt 9"/>
          <p:cNvSpPr/>
          <p:nvPr/>
        </p:nvSpPr>
        <p:spPr>
          <a:xfrm>
            <a:off x="0" y="6525344"/>
            <a:ext cx="9144000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/>
          <p:cNvSpPr/>
          <p:nvPr/>
        </p:nvSpPr>
        <p:spPr>
          <a:xfrm>
            <a:off x="0" y="6381328"/>
            <a:ext cx="9144000" cy="7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pole tekstowe 6"/>
          <p:cNvSpPr txBox="1"/>
          <p:nvPr/>
        </p:nvSpPr>
        <p:spPr>
          <a:xfrm>
            <a:off x="0" y="476672"/>
            <a:ext cx="8964488" cy="5899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0" lvl="1" algn="just"/>
            <a:r>
              <a:rPr lang="pl-PL" sz="2600" b="1" dirty="0" smtClean="0"/>
              <a:t>Ocena aktywności wybranych podmiotów lokalnych w procesie kształtowania i rozwoju turystyki wiejskiej, w tym agroturystyki</a:t>
            </a:r>
            <a:r>
              <a:rPr lang="pl-PL" sz="2800" b="1" dirty="0" smtClean="0"/>
              <a:t> </a:t>
            </a:r>
            <a:r>
              <a:rPr lang="pl-PL" sz="2600" b="1" dirty="0" smtClean="0"/>
              <a:t>(rekomendacje)</a:t>
            </a:r>
          </a:p>
          <a:p>
            <a:pPr marL="180000" lvl="1" algn="just"/>
            <a:endParaRPr lang="pl-PL" sz="2800" b="1" dirty="0" smtClean="0">
              <a:solidFill>
                <a:schemeClr val="bg1"/>
              </a:solidFill>
            </a:endParaRPr>
          </a:p>
          <a:p>
            <a:pPr algn="just">
              <a:buFont typeface="Wingdings" pitchFamily="2" charset="2"/>
              <a:buChar char="v"/>
            </a:pPr>
            <a:r>
              <a:rPr lang="pl-PL" sz="2000" b="1" dirty="0" smtClean="0">
                <a:solidFill>
                  <a:srgbClr val="C00000"/>
                </a:solidFill>
              </a:rPr>
              <a:t>Stworzenie ogólnopolskiego systemu badania jakości usług turystyki wiejskiej</a:t>
            </a:r>
            <a:r>
              <a:rPr lang="pl-PL" sz="2000" dirty="0" smtClean="0"/>
              <a:t>, w tym agroturystyki w oparciu o prowadzenie cyklicznych badań wg ujednoliconej metodologii, zapewniającej porównywalność wyników tak w czasie, jak i dla różnych regionów.</a:t>
            </a:r>
          </a:p>
          <a:p>
            <a:pPr algn="just">
              <a:buFont typeface="Wingdings" pitchFamily="2" charset="2"/>
              <a:buChar char="v"/>
            </a:pPr>
            <a:endParaRPr lang="pl-PL" sz="800" dirty="0" smtClean="0">
              <a:solidFill>
                <a:srgbClr val="FFC000"/>
              </a:solidFill>
            </a:endParaRPr>
          </a:p>
          <a:p>
            <a:pPr algn="just">
              <a:buFont typeface="Wingdings" pitchFamily="2" charset="2"/>
              <a:buChar char="v"/>
            </a:pPr>
            <a:r>
              <a:rPr lang="pl-PL" sz="2000" dirty="0" smtClean="0"/>
              <a:t>Konieczne jest uproszczenie niejasnych przepisów prawnych dotyczących opodatkowania i innych przepisów (np. sanitarnych), związanych z drobną działalnością gospodarczą, wiążącą się wynajmowaniem kwater (np. sprzedaż produktów regionalnych, drobne wytwórstwo rzemieślnicze, prowadzenie warsztatów itp.) </a:t>
            </a:r>
          </a:p>
          <a:p>
            <a:pPr algn="just">
              <a:buFont typeface="Wingdings" pitchFamily="2" charset="2"/>
              <a:buChar char="v"/>
            </a:pPr>
            <a:endParaRPr lang="pl-PL" sz="800" dirty="0" smtClean="0">
              <a:solidFill>
                <a:schemeClr val="bg1"/>
              </a:solidFill>
            </a:endParaRPr>
          </a:p>
          <a:p>
            <a:pPr algn="just">
              <a:buFont typeface="Wingdings" pitchFamily="2" charset="2"/>
              <a:buChar char="v"/>
            </a:pPr>
            <a:r>
              <a:rPr lang="pl-PL" sz="2000" b="1" dirty="0" smtClean="0">
                <a:solidFill>
                  <a:srgbClr val="C00000"/>
                </a:solidFill>
              </a:rPr>
              <a:t>Należy stwarzać więcej możliwości i ułatwień w działaniu na rzecz rozwoju turystyki wiejskiej lokalnym stowarzyszeniom i organizacjom społecznym</a:t>
            </a:r>
          </a:p>
          <a:p>
            <a:pPr lvl="0"/>
            <a:endParaRPr lang="pl-PL" sz="20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0" y="476672"/>
            <a:ext cx="9144000" cy="7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Prostokąt 4"/>
          <p:cNvSpPr/>
          <p:nvPr/>
        </p:nvSpPr>
        <p:spPr>
          <a:xfrm>
            <a:off x="0" y="332656"/>
            <a:ext cx="9144000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Prostokąt 9"/>
          <p:cNvSpPr/>
          <p:nvPr/>
        </p:nvSpPr>
        <p:spPr>
          <a:xfrm>
            <a:off x="0" y="6525344"/>
            <a:ext cx="9144000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/>
          <p:cNvSpPr/>
          <p:nvPr/>
        </p:nvSpPr>
        <p:spPr>
          <a:xfrm>
            <a:off x="0" y="6381328"/>
            <a:ext cx="9144000" cy="7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pole tekstowe 6"/>
          <p:cNvSpPr txBox="1"/>
          <p:nvPr/>
        </p:nvSpPr>
        <p:spPr>
          <a:xfrm>
            <a:off x="0" y="476672"/>
            <a:ext cx="8892480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0" lvl="1" algn="just"/>
            <a:r>
              <a:rPr lang="pl-PL" sz="2600" b="1" dirty="0" smtClean="0"/>
              <a:t>Rozpoznanie i ocena instrumentów promocji turystyki wiejskiej,  w tym agroturystyki, stosowanych zarówno przez </a:t>
            </a:r>
            <a:r>
              <a:rPr lang="pl-PL" sz="2600" b="1" dirty="0" err="1" smtClean="0"/>
              <a:t>kwaterodawców</a:t>
            </a:r>
            <a:r>
              <a:rPr lang="pl-PL" sz="2600" b="1" dirty="0" smtClean="0"/>
              <a:t>, jak i instytucje branży turystyczne</a:t>
            </a:r>
          </a:p>
          <a:p>
            <a:pPr marL="180000" lvl="1" algn="just"/>
            <a:endParaRPr lang="pl-PL" sz="2600" b="1" dirty="0" smtClean="0">
              <a:solidFill>
                <a:schemeClr val="bg1"/>
              </a:solidFill>
            </a:endParaRPr>
          </a:p>
          <a:p>
            <a:pPr algn="just"/>
            <a:r>
              <a:rPr lang="pl-PL" sz="2000" dirty="0" smtClean="0"/>
              <a:t>Polski system promowania turystyki wiejskiej odpowiada na potrzeby i wyzwania teraźniejszości, </a:t>
            </a:r>
            <a:r>
              <a:rPr lang="pl-PL" sz="2000" b="1" dirty="0" smtClean="0">
                <a:solidFill>
                  <a:srgbClr val="C00000"/>
                </a:solidFill>
              </a:rPr>
              <a:t>problematyczna jest jednak jego zdolność do skutecznej odpowiedzi na wyzwania przyszłości. </a:t>
            </a:r>
          </a:p>
          <a:p>
            <a:pPr algn="just"/>
            <a:endParaRPr lang="pl-PL" sz="2000" dirty="0" smtClean="0">
              <a:solidFill>
                <a:schemeClr val="bg1"/>
              </a:solidFill>
            </a:endParaRPr>
          </a:p>
          <a:p>
            <a:pPr algn="just"/>
            <a:r>
              <a:rPr lang="pl-PL" sz="2000" dirty="0" smtClean="0"/>
              <a:t>Dotychczasowa działalność podmiotów publicznych w tym obszarze należy ocenić wysoko, jednak z uwagi na wyzwania związane z nowymi trendami w turystyce, w tym turystyce wiejskiej, przed podmiotami tymi stoi obecnie wyzwanie</a:t>
            </a:r>
            <a:r>
              <a:rPr lang="pl-PL" sz="2000" dirty="0" smtClean="0">
                <a:solidFill>
                  <a:schemeClr val="bg1"/>
                </a:solidFill>
              </a:rPr>
              <a:t> </a:t>
            </a:r>
            <a:r>
              <a:rPr lang="pl-PL" sz="2000" b="1" dirty="0" smtClean="0">
                <a:solidFill>
                  <a:srgbClr val="C00000"/>
                </a:solidFill>
              </a:rPr>
              <a:t>promocji przede wszystkim promocji ofert produktowych. </a:t>
            </a:r>
          </a:p>
          <a:p>
            <a:pPr algn="just"/>
            <a:endParaRPr lang="pl-PL" sz="2000" dirty="0" smtClean="0">
              <a:solidFill>
                <a:schemeClr val="bg1"/>
              </a:solidFill>
            </a:endParaRPr>
          </a:p>
          <a:p>
            <a:pPr algn="just"/>
            <a:r>
              <a:rPr lang="pl-PL" sz="2000" dirty="0" smtClean="0"/>
              <a:t>Wyzwania te związane są także z potrzebą</a:t>
            </a:r>
            <a:r>
              <a:rPr lang="pl-PL" sz="2000" dirty="0" smtClean="0">
                <a:solidFill>
                  <a:schemeClr val="bg1"/>
                </a:solidFill>
              </a:rPr>
              <a:t> </a:t>
            </a:r>
            <a:r>
              <a:rPr lang="pl-PL" sz="2000" b="1" dirty="0" smtClean="0">
                <a:solidFill>
                  <a:srgbClr val="C00000"/>
                </a:solidFill>
              </a:rPr>
              <a:t>aktywizacji dużej części kwaterodawców, którzy nie uczestniczą dotąd w żadnych strukturach kooperacyjnych</a:t>
            </a:r>
            <a:endParaRPr lang="pl-PL" sz="2000" dirty="0" smtClean="0">
              <a:solidFill>
                <a:srgbClr val="C00000"/>
              </a:solidFill>
            </a:endParaRPr>
          </a:p>
          <a:p>
            <a:pPr algn="just"/>
            <a:endParaRPr lang="pl-PL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0" y="476672"/>
            <a:ext cx="9144000" cy="7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Prostokąt 4"/>
          <p:cNvSpPr/>
          <p:nvPr/>
        </p:nvSpPr>
        <p:spPr>
          <a:xfrm>
            <a:off x="0" y="332656"/>
            <a:ext cx="9144000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Prostokąt 9"/>
          <p:cNvSpPr/>
          <p:nvPr/>
        </p:nvSpPr>
        <p:spPr>
          <a:xfrm>
            <a:off x="0" y="6525344"/>
            <a:ext cx="9144000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/>
          <p:cNvSpPr/>
          <p:nvPr/>
        </p:nvSpPr>
        <p:spPr>
          <a:xfrm>
            <a:off x="0" y="6381328"/>
            <a:ext cx="9144000" cy="7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pole tekstowe 6"/>
          <p:cNvSpPr txBox="1"/>
          <p:nvPr/>
        </p:nvSpPr>
        <p:spPr>
          <a:xfrm>
            <a:off x="0" y="476672"/>
            <a:ext cx="889248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0" lvl="1" algn="just"/>
            <a:r>
              <a:rPr lang="pl-PL" sz="2600" b="1" dirty="0" smtClean="0"/>
              <a:t>Rozpoznanie i ocena instrumentów promocji turystyki wiejskiej,  w tym agroturystyki, stosowanych zarówno przez </a:t>
            </a:r>
            <a:r>
              <a:rPr lang="pl-PL" sz="2600" b="1" dirty="0" err="1" smtClean="0"/>
              <a:t>kwaterodawców</a:t>
            </a:r>
            <a:r>
              <a:rPr lang="pl-PL" sz="2600" b="1" dirty="0" smtClean="0"/>
              <a:t>, jak i instytucje branży turystyczne</a:t>
            </a:r>
            <a:r>
              <a:rPr lang="pl-PL" sz="2800" b="1" dirty="0" smtClean="0"/>
              <a:t> </a:t>
            </a:r>
            <a:r>
              <a:rPr lang="pl-PL" sz="2600" b="1" dirty="0" smtClean="0"/>
              <a:t>(rekomendacje)</a:t>
            </a:r>
          </a:p>
          <a:p>
            <a:pPr algn="just">
              <a:buFont typeface="Wingdings" pitchFamily="2" charset="2"/>
              <a:buChar char="v"/>
            </a:pPr>
            <a:r>
              <a:rPr lang="pl-PL" sz="2200" dirty="0" smtClean="0"/>
              <a:t>Opracowanie </a:t>
            </a:r>
            <a:r>
              <a:rPr lang="pl-PL" sz="2200" b="1" dirty="0" smtClean="0">
                <a:solidFill>
                  <a:srgbClr val="C00000"/>
                </a:solidFill>
              </a:rPr>
              <a:t>krajowej oferty produktowej, obejmującej produkty flagowe</a:t>
            </a:r>
            <a:r>
              <a:rPr lang="pl-PL" sz="2200" dirty="0" smtClean="0"/>
              <a:t>, mogące pociągnąć za sobą rozwój innych. Opracowanie przez regiony ofert regionalnych na tych samych zasadach.</a:t>
            </a:r>
          </a:p>
          <a:p>
            <a:pPr algn="just">
              <a:buFont typeface="Wingdings" pitchFamily="2" charset="2"/>
              <a:buChar char="v"/>
            </a:pPr>
            <a:endParaRPr lang="pl-PL" sz="800" dirty="0" smtClean="0"/>
          </a:p>
          <a:p>
            <a:pPr algn="just">
              <a:buFont typeface="Wingdings" pitchFamily="2" charset="2"/>
              <a:buChar char="v"/>
            </a:pPr>
            <a:r>
              <a:rPr lang="pl-PL" sz="2200" dirty="0" smtClean="0"/>
              <a:t>Prowadzenie przez ROT i inne organizacje działające na poziomie regionalnym (np. stowarzyszenia agroturystyczne) </a:t>
            </a:r>
            <a:r>
              <a:rPr lang="pl-PL" sz="2200" b="1" dirty="0" smtClean="0">
                <a:solidFill>
                  <a:srgbClr val="C00000"/>
                </a:solidFill>
              </a:rPr>
              <a:t>badań marketingowych co do potrzeb turystów, potencjałów rynków emisyjnych, skuteczności różnych metod promocji</a:t>
            </a:r>
            <a:r>
              <a:rPr lang="pl-PL" sz="2200" dirty="0" smtClean="0">
                <a:solidFill>
                  <a:srgbClr val="C00000"/>
                </a:solidFill>
              </a:rPr>
              <a:t> </a:t>
            </a:r>
            <a:r>
              <a:rPr lang="pl-PL" sz="2200" b="1" dirty="0" smtClean="0">
                <a:solidFill>
                  <a:srgbClr val="C00000"/>
                </a:solidFill>
              </a:rPr>
              <a:t>itp.</a:t>
            </a:r>
          </a:p>
          <a:p>
            <a:pPr algn="just">
              <a:buFont typeface="Wingdings" pitchFamily="2" charset="2"/>
              <a:buChar char="v"/>
            </a:pPr>
            <a:endParaRPr lang="pl-PL" sz="800" dirty="0" smtClean="0">
              <a:solidFill>
                <a:schemeClr val="bg1"/>
              </a:solidFill>
            </a:endParaRPr>
          </a:p>
          <a:p>
            <a:pPr algn="just">
              <a:buFont typeface="Wingdings" pitchFamily="2" charset="2"/>
              <a:buChar char="v"/>
            </a:pPr>
            <a:r>
              <a:rPr lang="pl-PL" sz="2200" dirty="0" smtClean="0"/>
              <a:t>Promocja wśród usługodawców</a:t>
            </a:r>
            <a:r>
              <a:rPr lang="pl-PL" sz="2200" dirty="0" smtClean="0">
                <a:solidFill>
                  <a:schemeClr val="bg1"/>
                </a:solidFill>
              </a:rPr>
              <a:t> </a:t>
            </a:r>
            <a:r>
              <a:rPr lang="pl-PL" sz="2200" b="1" dirty="0" smtClean="0">
                <a:solidFill>
                  <a:srgbClr val="C00000"/>
                </a:solidFill>
              </a:rPr>
              <a:t>wykorzystania mediów społecznościowych oraz innych interaktywnych form komunikacji internetowej</a:t>
            </a:r>
            <a:r>
              <a:rPr lang="pl-PL" sz="2200" b="1" dirty="0" smtClean="0">
                <a:solidFill>
                  <a:srgbClr val="FFC000"/>
                </a:solidFill>
              </a:rPr>
              <a:t> </a:t>
            </a:r>
            <a:r>
              <a:rPr lang="pl-PL" sz="2200" dirty="0" smtClean="0"/>
              <a:t>(np. systemy rezerwacji miejsc) jako instrumentów promocji realizowanej tak indywidualnie, jak i grupowo.</a:t>
            </a:r>
            <a:endParaRPr lang="pl-PL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0" y="476672"/>
            <a:ext cx="9144000" cy="7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Prostokąt 4"/>
          <p:cNvSpPr/>
          <p:nvPr/>
        </p:nvSpPr>
        <p:spPr>
          <a:xfrm>
            <a:off x="0" y="332656"/>
            <a:ext cx="9144000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Prostokąt 9"/>
          <p:cNvSpPr/>
          <p:nvPr/>
        </p:nvSpPr>
        <p:spPr>
          <a:xfrm>
            <a:off x="0" y="6525344"/>
            <a:ext cx="9144000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/>
          <p:cNvSpPr/>
          <p:nvPr/>
        </p:nvSpPr>
        <p:spPr>
          <a:xfrm>
            <a:off x="0" y="6381328"/>
            <a:ext cx="9144000" cy="7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pole tekstowe 6"/>
          <p:cNvSpPr txBox="1"/>
          <p:nvPr/>
        </p:nvSpPr>
        <p:spPr>
          <a:xfrm>
            <a:off x="0" y="476672"/>
            <a:ext cx="8964488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0" lvl="1" algn="just"/>
            <a:r>
              <a:rPr lang="pl-PL" sz="2600" b="1" dirty="0" smtClean="0"/>
              <a:t>Ocena (ilościowa i jakościowa) popytu i podaży turystyki wiejskiej, w tym agroturystyki w Polsce oraz rozpoznanie i ocena oczekiwań w tym zakresie wśród turystów krajowych i zagranicznych</a:t>
            </a:r>
            <a:endParaRPr lang="pl-PL" sz="2600" b="1" dirty="0" smtClean="0">
              <a:solidFill>
                <a:schemeClr val="bg1"/>
              </a:solidFill>
            </a:endParaRPr>
          </a:p>
          <a:p>
            <a:pPr marL="1588" lvl="1" algn="just">
              <a:spcBef>
                <a:spcPts val="1200"/>
              </a:spcBef>
            </a:pPr>
            <a:r>
              <a:rPr lang="pl-PL" sz="1600" dirty="0" smtClean="0"/>
              <a:t>Nadal brak równowagi między oczekiwaniami strony popytowej a ofertą turystyki wiejskiej/agroturystyki</a:t>
            </a:r>
          </a:p>
          <a:p>
            <a:pPr marL="1588" lvl="1" algn="just"/>
            <a:endParaRPr lang="pl-PL" sz="1600" dirty="0" smtClean="0"/>
          </a:p>
          <a:p>
            <a:pPr marL="1588" lvl="1" algn="just"/>
            <a:r>
              <a:rPr lang="pl-PL" sz="1600" dirty="0" smtClean="0"/>
              <a:t>Obserwujemy jednak stopniową poprawę oferty w kierunku</a:t>
            </a:r>
            <a:r>
              <a:rPr lang="pl-PL" sz="1600" dirty="0" smtClean="0">
                <a:solidFill>
                  <a:schemeClr val="bg1"/>
                </a:solidFill>
              </a:rPr>
              <a:t> </a:t>
            </a:r>
            <a:r>
              <a:rPr lang="pl-PL" sz="1600" b="1" dirty="0" smtClean="0">
                <a:solidFill>
                  <a:srgbClr val="C00000"/>
                </a:solidFill>
              </a:rPr>
              <a:t>specjalizacji i  wariantowości</a:t>
            </a:r>
            <a:r>
              <a:rPr lang="pl-PL" sz="1600" b="1" dirty="0" smtClean="0">
                <a:solidFill>
                  <a:srgbClr val="FFC000"/>
                </a:solidFill>
              </a:rPr>
              <a:t>. </a:t>
            </a:r>
            <a:r>
              <a:rPr lang="pl-PL" sz="1600" dirty="0" smtClean="0"/>
              <a:t>Pojawiają się nowe nurty w turystyce wiejskiej (np. ekoturystyka, turystyka rehabilitacyjna czy zdrowotna, turystyka związana z zielarstwem), które</a:t>
            </a:r>
            <a:r>
              <a:rPr lang="pl-PL" sz="1600" b="1" dirty="0" smtClean="0">
                <a:solidFill>
                  <a:schemeClr val="bg1"/>
                </a:solidFill>
              </a:rPr>
              <a:t> </a:t>
            </a:r>
            <a:r>
              <a:rPr lang="pl-PL" sz="1600" b="1" dirty="0" smtClean="0">
                <a:solidFill>
                  <a:srgbClr val="C00000"/>
                </a:solidFill>
              </a:rPr>
              <a:t>w niedługim czasie mogą stać się produktami flagowymi.</a:t>
            </a:r>
          </a:p>
          <a:p>
            <a:pPr marL="1588" lvl="1" algn="just"/>
            <a:endParaRPr lang="pl-PL" sz="1600" dirty="0" smtClean="0">
              <a:solidFill>
                <a:schemeClr val="bg1"/>
              </a:solidFill>
            </a:endParaRPr>
          </a:p>
          <a:p>
            <a:pPr marL="1588" lvl="1" algn="just"/>
            <a:r>
              <a:rPr lang="pl-PL" sz="1600" dirty="0" smtClean="0"/>
              <a:t>Jednym z głównych problemów dotyczących rynku podaży turystyki wiejskiej jest</a:t>
            </a:r>
            <a:r>
              <a:rPr lang="pl-PL" sz="1600" dirty="0" smtClean="0">
                <a:solidFill>
                  <a:schemeClr val="bg1"/>
                </a:solidFill>
              </a:rPr>
              <a:t> </a:t>
            </a:r>
            <a:r>
              <a:rPr lang="pl-PL" sz="1600" b="1" dirty="0" smtClean="0">
                <a:solidFill>
                  <a:srgbClr val="C00000"/>
                </a:solidFill>
              </a:rPr>
              <a:t>sezonowość oferty turystycznej</a:t>
            </a:r>
            <a:r>
              <a:rPr lang="pl-PL" sz="1600" dirty="0" smtClean="0">
                <a:solidFill>
                  <a:srgbClr val="C00000"/>
                </a:solidFill>
              </a:rPr>
              <a:t>.</a:t>
            </a:r>
            <a:r>
              <a:rPr lang="pl-PL" sz="1600" dirty="0" smtClean="0">
                <a:solidFill>
                  <a:srgbClr val="FFC000"/>
                </a:solidFill>
              </a:rPr>
              <a:t> </a:t>
            </a:r>
            <a:r>
              <a:rPr lang="pl-PL" sz="1600" dirty="0" smtClean="0"/>
              <a:t>Wykorzystanie procentowe łóżek w sezonie letnim kształtuje się na poziomie 72%, natomiast w pozostałych porach roku na poziomie około 30%.</a:t>
            </a:r>
          </a:p>
          <a:p>
            <a:pPr marL="1588" lvl="1" algn="just"/>
            <a:endParaRPr lang="pl-PL" sz="1600" dirty="0" smtClean="0">
              <a:solidFill>
                <a:schemeClr val="bg1"/>
              </a:solidFill>
            </a:endParaRPr>
          </a:p>
          <a:p>
            <a:pPr marL="1588" lvl="1" algn="just"/>
            <a:r>
              <a:rPr lang="pl-PL" sz="1600" b="1" dirty="0" smtClean="0">
                <a:solidFill>
                  <a:srgbClr val="C00000"/>
                </a:solidFill>
              </a:rPr>
              <a:t>Głównymi rynkami docelowymi dla turystyki wiejskiej są województwa o największym potencjale turystycznym</a:t>
            </a:r>
            <a:r>
              <a:rPr lang="pl-PL" sz="1600" dirty="0" smtClean="0">
                <a:solidFill>
                  <a:srgbClr val="C00000"/>
                </a:solidFill>
              </a:rPr>
              <a:t> </a:t>
            </a:r>
            <a:r>
              <a:rPr lang="pl-PL" sz="1600" dirty="0" smtClean="0"/>
              <a:t>tj. województwo pomorskie, zachodniopomorskie, warmińsko-mazurskie, małopolskie i podkarpackie.</a:t>
            </a:r>
          </a:p>
          <a:p>
            <a:pPr marL="1588" lvl="1" algn="just"/>
            <a:endParaRPr lang="pl-PL" sz="1600" dirty="0" smtClean="0">
              <a:solidFill>
                <a:schemeClr val="bg1"/>
              </a:solidFill>
            </a:endParaRPr>
          </a:p>
          <a:p>
            <a:pPr marL="1588" lvl="1" algn="just"/>
            <a:r>
              <a:rPr lang="pl-PL" sz="1600" b="1" dirty="0" smtClean="0">
                <a:solidFill>
                  <a:srgbClr val="C00000"/>
                </a:solidFill>
              </a:rPr>
              <a:t>Turystami zagranicznymi </a:t>
            </a:r>
            <a:r>
              <a:rPr lang="pl-PL" sz="1600" dirty="0" smtClean="0"/>
              <a:t>najczęściej korzystającymi z usług kwaterodawców na obszarach wiejskich są </a:t>
            </a:r>
            <a:r>
              <a:rPr lang="pl-PL" sz="1600" b="1" dirty="0" smtClean="0">
                <a:solidFill>
                  <a:srgbClr val="C00000"/>
                </a:solidFill>
              </a:rPr>
              <a:t>Niemcy.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0" y="476672"/>
            <a:ext cx="9144000" cy="7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Prostokąt 4"/>
          <p:cNvSpPr/>
          <p:nvPr/>
        </p:nvSpPr>
        <p:spPr>
          <a:xfrm>
            <a:off x="0" y="332656"/>
            <a:ext cx="9144000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Prostokąt 9"/>
          <p:cNvSpPr/>
          <p:nvPr/>
        </p:nvSpPr>
        <p:spPr>
          <a:xfrm>
            <a:off x="0" y="6525344"/>
            <a:ext cx="9144000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/>
          <p:cNvSpPr/>
          <p:nvPr/>
        </p:nvSpPr>
        <p:spPr>
          <a:xfrm>
            <a:off x="0" y="6381328"/>
            <a:ext cx="9144000" cy="7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32769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4939" y="1556792"/>
            <a:ext cx="8534654" cy="46805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pole tekstowe 8"/>
          <p:cNvSpPr txBox="1"/>
          <p:nvPr/>
        </p:nvSpPr>
        <p:spPr>
          <a:xfrm>
            <a:off x="179512" y="476672"/>
            <a:ext cx="784887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2600" b="1" dirty="0" smtClean="0"/>
              <a:t>Zakres usług (poza noclegami) świadczonych przez </a:t>
            </a:r>
            <a:r>
              <a:rPr lang="pl-PL" sz="2600" b="1" dirty="0" err="1" smtClean="0"/>
              <a:t>kwaterodawców</a:t>
            </a:r>
            <a:r>
              <a:rPr lang="pl-PL" sz="2600" b="1" dirty="0" smtClean="0"/>
              <a:t> w ramach turystyki wiejskiej</a:t>
            </a:r>
            <a:endParaRPr lang="pl-PL" sz="2600" dirty="0" smtClean="0"/>
          </a:p>
          <a:p>
            <a:pPr algn="just"/>
            <a:endParaRPr lang="pl-PL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0" y="476672"/>
            <a:ext cx="9144000" cy="7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Prostokąt 4"/>
          <p:cNvSpPr/>
          <p:nvPr/>
        </p:nvSpPr>
        <p:spPr>
          <a:xfrm>
            <a:off x="0" y="332656"/>
            <a:ext cx="9144000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Prostokąt 9"/>
          <p:cNvSpPr/>
          <p:nvPr/>
        </p:nvSpPr>
        <p:spPr>
          <a:xfrm>
            <a:off x="0" y="6525344"/>
            <a:ext cx="9144000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/>
          <p:cNvSpPr/>
          <p:nvPr/>
        </p:nvSpPr>
        <p:spPr>
          <a:xfrm>
            <a:off x="0" y="6381328"/>
            <a:ext cx="9144000" cy="7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pole tekstowe 6"/>
          <p:cNvSpPr txBox="1"/>
          <p:nvPr/>
        </p:nvSpPr>
        <p:spPr>
          <a:xfrm>
            <a:off x="0" y="286602"/>
            <a:ext cx="8964488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3050" lvl="1" algn="just"/>
            <a:endParaRPr lang="pl-PL" sz="1200" dirty="0" smtClean="0">
              <a:solidFill>
                <a:schemeClr val="bg1"/>
              </a:solidFill>
            </a:endParaRPr>
          </a:p>
          <a:p>
            <a:pPr marL="177800" lvl="1" algn="just"/>
            <a:r>
              <a:rPr lang="pl-PL" sz="1200" b="1" dirty="0" smtClean="0">
                <a:solidFill>
                  <a:schemeClr val="bg1"/>
                </a:solidFill>
              </a:rPr>
              <a:t> </a:t>
            </a:r>
            <a:r>
              <a:rPr lang="pl-PL" sz="2600" b="1" dirty="0" smtClean="0"/>
              <a:t>Ocena (ilościowa i jakościowa) popytu i podaży turystyki   wiejskiej, w tym agroturystyki w Polsce oraz rozpoznanie i ocena oczekiwań w tym zakresie wśród turystów krajowych i zagranicznych</a:t>
            </a:r>
          </a:p>
          <a:p>
            <a:pPr algn="just"/>
            <a:endParaRPr lang="pl-PL" sz="2000" dirty="0" smtClean="0">
              <a:solidFill>
                <a:schemeClr val="bg1"/>
              </a:solidFill>
            </a:endParaRPr>
          </a:p>
          <a:p>
            <a:pPr algn="just"/>
            <a:r>
              <a:rPr lang="pl-PL" sz="2000" dirty="0" smtClean="0"/>
              <a:t>Średnio u jednego kwaterodawcy jednorazowo może nocować 16 osób (średnia dla gospodarstw agroturystycznych – 14, średnia dla pozostałych obiektów noclegowych na wsi – 23). W przypadku gospodarstw agroturystycznych w 88,5% może nocować jednorazowo do 20 osób. </a:t>
            </a:r>
          </a:p>
          <a:p>
            <a:pPr algn="just"/>
            <a:endParaRPr lang="pl-PL" sz="2000" dirty="0" smtClean="0">
              <a:solidFill>
                <a:schemeClr val="bg1"/>
              </a:solidFill>
            </a:endParaRPr>
          </a:p>
          <a:p>
            <a:pPr algn="just"/>
            <a:endParaRPr lang="pl-PL" sz="2000" dirty="0" smtClean="0">
              <a:solidFill>
                <a:schemeClr val="bg1"/>
              </a:solidFill>
            </a:endParaRPr>
          </a:p>
          <a:p>
            <a:pPr algn="just"/>
            <a:r>
              <a:rPr lang="pl-PL" sz="2000" b="1" dirty="0" smtClean="0">
                <a:solidFill>
                  <a:srgbClr val="C00000"/>
                </a:solidFill>
              </a:rPr>
              <a:t>W ciągu roku/sezonu 54% </a:t>
            </a:r>
            <a:r>
              <a:rPr lang="pl-PL" sz="2000" b="1" dirty="0" err="1" smtClean="0">
                <a:solidFill>
                  <a:srgbClr val="C00000"/>
                </a:solidFill>
              </a:rPr>
              <a:t>kwaterodawców</a:t>
            </a:r>
            <a:r>
              <a:rPr lang="pl-PL" sz="2000" b="1" dirty="0" smtClean="0">
                <a:solidFill>
                  <a:srgbClr val="C00000"/>
                </a:solidFill>
              </a:rPr>
              <a:t> przyjmuje do 100 osób (57,4% w przypadku gospodarstw agroturystycznych i 40,3% w przypadku innych obiektów noclegowych na terenach wiejskich).</a:t>
            </a:r>
          </a:p>
          <a:p>
            <a:r>
              <a:rPr lang="pl-PL" sz="2000" dirty="0" smtClean="0"/>
              <a:t> </a:t>
            </a:r>
          </a:p>
          <a:p>
            <a:pPr marL="180000" lvl="1" algn="just"/>
            <a:endParaRPr lang="pl-PL" sz="2800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0" y="476672"/>
            <a:ext cx="9144000" cy="7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Prostokąt 4"/>
          <p:cNvSpPr/>
          <p:nvPr/>
        </p:nvSpPr>
        <p:spPr>
          <a:xfrm>
            <a:off x="0" y="332656"/>
            <a:ext cx="9144000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Prostokąt 9"/>
          <p:cNvSpPr/>
          <p:nvPr/>
        </p:nvSpPr>
        <p:spPr>
          <a:xfrm>
            <a:off x="0" y="6525344"/>
            <a:ext cx="9144000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/>
          <p:cNvSpPr/>
          <p:nvPr/>
        </p:nvSpPr>
        <p:spPr>
          <a:xfrm>
            <a:off x="0" y="6381328"/>
            <a:ext cx="9144000" cy="7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pole tekstowe 6"/>
          <p:cNvSpPr txBox="1"/>
          <p:nvPr/>
        </p:nvSpPr>
        <p:spPr>
          <a:xfrm>
            <a:off x="0" y="40943"/>
            <a:ext cx="8964488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0" lvl="1" algn="just"/>
            <a:endParaRPr lang="pl-PL" sz="2800" b="1" dirty="0" smtClean="0">
              <a:solidFill>
                <a:schemeClr val="bg1"/>
              </a:solidFill>
            </a:endParaRPr>
          </a:p>
          <a:p>
            <a:pPr marL="180000" lvl="1" algn="just"/>
            <a:r>
              <a:rPr lang="pl-PL" sz="2600" b="1" dirty="0" smtClean="0"/>
              <a:t>Ocena (ilościowa i jakościowa) popytu i podaży turystyki wiejskiej, w tym agroturystyki w Polsce oraz rozpoznanie i ocena oczekiwań w tym zakresie wśród turystów krajowych i zagranicznych</a:t>
            </a:r>
          </a:p>
          <a:p>
            <a:pPr marL="180000" lvl="1" algn="just"/>
            <a:endParaRPr lang="pl-PL" sz="2600" b="1" dirty="0" smtClean="0">
              <a:solidFill>
                <a:schemeClr val="bg1"/>
              </a:solidFill>
            </a:endParaRPr>
          </a:p>
          <a:p>
            <a:endParaRPr lang="pl-PL" sz="800" dirty="0" smtClean="0">
              <a:solidFill>
                <a:schemeClr val="bg1"/>
              </a:solidFill>
            </a:endParaRPr>
          </a:p>
          <a:p>
            <a:pPr algn="just"/>
            <a:r>
              <a:rPr lang="pl-PL" sz="2000" b="1" dirty="0" smtClean="0">
                <a:solidFill>
                  <a:srgbClr val="C00000"/>
                </a:solidFill>
              </a:rPr>
              <a:t>Z pobytu w gospodarstwie agroturystycznym nie korzystało 42,5% badanych turystów/potencjalnych turystów, 21,2% - najwyżej raz, 27,6% - kilka razy, a 8,6% korzysta często. </a:t>
            </a:r>
          </a:p>
          <a:p>
            <a:pPr algn="just"/>
            <a:endParaRPr lang="pl-PL" sz="2000" dirty="0" smtClean="0">
              <a:solidFill>
                <a:schemeClr val="bg1"/>
              </a:solidFill>
            </a:endParaRPr>
          </a:p>
          <a:p>
            <a:pPr algn="just"/>
            <a:r>
              <a:rPr lang="pl-PL" sz="2000" dirty="0" smtClean="0"/>
              <a:t>Województwa najczęściej odwiedzane to: pomorskie, warmińsko-mazurskie, zachodniopomorskie, małopolskie i podkarpackie. </a:t>
            </a:r>
          </a:p>
          <a:p>
            <a:pPr algn="just"/>
            <a:endParaRPr lang="pl-PL" sz="2000" dirty="0" smtClean="0">
              <a:solidFill>
                <a:schemeClr val="bg1"/>
              </a:solidFill>
            </a:endParaRPr>
          </a:p>
          <a:p>
            <a:pPr algn="just"/>
            <a:r>
              <a:rPr lang="pl-PL" sz="2000" b="1" dirty="0" smtClean="0">
                <a:solidFill>
                  <a:srgbClr val="C00000"/>
                </a:solidFill>
              </a:rPr>
              <a:t>46,3% turystów/potencjalnych turystów zakłada, że będzie korzystać z wypoczynku na wsi z podobną częstotliwością, 38,4% zakłada, że będzie korzystać częściej.</a:t>
            </a:r>
          </a:p>
          <a:p>
            <a:endParaRPr lang="pl-PL" sz="1200" dirty="0" smtClean="0">
              <a:solidFill>
                <a:schemeClr val="bg1"/>
              </a:solidFill>
            </a:endParaRPr>
          </a:p>
          <a:p>
            <a:pPr algn="just"/>
            <a:endParaRPr lang="pl-PL" sz="2800" dirty="0" smtClean="0"/>
          </a:p>
          <a:p>
            <a:pPr marL="180000" lvl="1" algn="just"/>
            <a:endParaRPr lang="pl-PL" sz="2800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0" y="476672"/>
            <a:ext cx="9144000" cy="7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Prostokąt 4"/>
          <p:cNvSpPr/>
          <p:nvPr/>
        </p:nvSpPr>
        <p:spPr>
          <a:xfrm>
            <a:off x="0" y="332656"/>
            <a:ext cx="9144000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Prostokąt 9"/>
          <p:cNvSpPr/>
          <p:nvPr/>
        </p:nvSpPr>
        <p:spPr>
          <a:xfrm>
            <a:off x="0" y="6525344"/>
            <a:ext cx="9144000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/>
          <p:cNvSpPr/>
          <p:nvPr/>
        </p:nvSpPr>
        <p:spPr>
          <a:xfrm>
            <a:off x="0" y="6381328"/>
            <a:ext cx="9144000" cy="7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pole tekstowe 6"/>
          <p:cNvSpPr txBox="1"/>
          <p:nvPr/>
        </p:nvSpPr>
        <p:spPr>
          <a:xfrm>
            <a:off x="0" y="54591"/>
            <a:ext cx="8964488" cy="75003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0" lvl="1" algn="just"/>
            <a:endParaRPr lang="pl-PL" sz="2800" b="1" dirty="0" smtClean="0">
              <a:solidFill>
                <a:schemeClr val="bg1"/>
              </a:solidFill>
            </a:endParaRPr>
          </a:p>
          <a:p>
            <a:pPr marL="180000" lvl="1" algn="just"/>
            <a:r>
              <a:rPr lang="pl-PL" sz="2600" b="1" dirty="0" smtClean="0"/>
              <a:t>Ocena (ilościowa i jakościowa) popytu i podaży turystyki wiejskiej, w tym agroturystyki w Polsce oraz rozpoznanie i ocena oczekiwań w tym zakresie wśród turystów krajowych i zagranicznych (rekomendacje)</a:t>
            </a:r>
          </a:p>
          <a:p>
            <a:pPr marL="180000" lvl="1" algn="just"/>
            <a:endParaRPr lang="pl-PL" sz="2000" dirty="0" smtClean="0"/>
          </a:p>
          <a:p>
            <a:pPr marL="1588" lvl="1" algn="just">
              <a:buFont typeface="Wingdings" pitchFamily="2" charset="2"/>
              <a:buChar char="v"/>
            </a:pPr>
            <a:r>
              <a:rPr lang="pl-PL" sz="2000" dirty="0" smtClean="0"/>
              <a:t>Należy prowadzić działania informacyjne i szkoleniowe skierowane do kwaterodawców dotyczące </a:t>
            </a:r>
            <a:r>
              <a:rPr lang="pl-PL" sz="2000" b="1" dirty="0" smtClean="0">
                <a:solidFill>
                  <a:srgbClr val="C00000"/>
                </a:solidFill>
              </a:rPr>
              <a:t>potrzeby poszerzania oferty w kierunku potrzeb turystów/ potencjalnych turystów</a:t>
            </a:r>
            <a:r>
              <a:rPr lang="pl-PL" sz="2000" dirty="0" smtClean="0">
                <a:solidFill>
                  <a:srgbClr val="C00000"/>
                </a:solidFill>
              </a:rPr>
              <a:t> </a:t>
            </a:r>
            <a:r>
              <a:rPr lang="pl-PL" sz="2000" dirty="0" smtClean="0"/>
              <a:t>(np. wyposażenie w sprzęt sportowy czy sprzęt pływający, możliwość zakupu produktów regionalnych) oraz </a:t>
            </a:r>
            <a:r>
              <a:rPr lang="pl-PL" sz="2000" b="1" dirty="0" smtClean="0">
                <a:solidFill>
                  <a:srgbClr val="C00000"/>
                </a:solidFill>
              </a:rPr>
              <a:t>nowych nurtów zachodzących z turystyce wiejskiej</a:t>
            </a:r>
            <a:r>
              <a:rPr lang="pl-PL" sz="2000" b="1" dirty="0" smtClean="0">
                <a:solidFill>
                  <a:srgbClr val="FFC000"/>
                </a:solidFill>
              </a:rPr>
              <a:t> </a:t>
            </a:r>
            <a:r>
              <a:rPr lang="pl-PL" sz="2000" dirty="0" smtClean="0"/>
              <a:t>(ekoturystyka, turystyka rehabilitacyjna czy zdrowotna, turystyka związana z zielarstwem, integrowanie produktów turystycznych, itp.).</a:t>
            </a:r>
          </a:p>
          <a:p>
            <a:pPr marL="1588" lvl="1" algn="just">
              <a:buFont typeface="Wingdings" pitchFamily="2" charset="2"/>
              <a:buChar char="v"/>
            </a:pPr>
            <a:r>
              <a:rPr lang="pl-PL" sz="2000" dirty="0" smtClean="0"/>
              <a:t>Rekomenduje się w kampaniach promocyjnych dotyczących turystyki wiejskiej prowadzonych za granicą</a:t>
            </a:r>
            <a:r>
              <a:rPr lang="pl-PL" sz="2000" dirty="0" smtClean="0">
                <a:solidFill>
                  <a:schemeClr val="bg1"/>
                </a:solidFill>
              </a:rPr>
              <a:t> </a:t>
            </a:r>
            <a:r>
              <a:rPr lang="pl-PL" sz="2000" b="1" dirty="0" smtClean="0">
                <a:solidFill>
                  <a:srgbClr val="C00000"/>
                </a:solidFill>
              </a:rPr>
              <a:t>szczególne uwzględnienie Niemiec </a:t>
            </a:r>
            <a:r>
              <a:rPr lang="pl-PL" sz="2000" dirty="0" smtClean="0"/>
              <a:t>(np. poprzez sprofilowanie kampanii, skierowanie jej do wybranych grup docelowych, zintensyfikowanie działań).</a:t>
            </a:r>
            <a:endParaRPr lang="pl-PL" sz="2000" b="1" dirty="0" smtClean="0"/>
          </a:p>
          <a:p>
            <a:pPr marL="180000" lvl="1" algn="just"/>
            <a:endParaRPr lang="pl-PL" sz="2800" b="1" dirty="0" smtClean="0">
              <a:solidFill>
                <a:schemeClr val="bg1"/>
              </a:solidFill>
            </a:endParaRPr>
          </a:p>
          <a:p>
            <a:endParaRPr lang="pl-PL" sz="1200" dirty="0" smtClean="0">
              <a:solidFill>
                <a:schemeClr val="bg1"/>
              </a:solidFill>
            </a:endParaRPr>
          </a:p>
          <a:p>
            <a:pPr algn="just"/>
            <a:endParaRPr lang="pl-PL" sz="2800" dirty="0" smtClean="0"/>
          </a:p>
          <a:p>
            <a:pPr marL="180000" lvl="1" algn="just"/>
            <a:endParaRPr lang="pl-PL" sz="2800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0" y="476672"/>
            <a:ext cx="9144000" cy="7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Prostokąt 4"/>
          <p:cNvSpPr/>
          <p:nvPr/>
        </p:nvSpPr>
        <p:spPr>
          <a:xfrm>
            <a:off x="0" y="332656"/>
            <a:ext cx="9144000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Prostokąt 9"/>
          <p:cNvSpPr/>
          <p:nvPr/>
        </p:nvSpPr>
        <p:spPr>
          <a:xfrm>
            <a:off x="0" y="6525344"/>
            <a:ext cx="9144000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/>
          <p:cNvSpPr/>
          <p:nvPr/>
        </p:nvSpPr>
        <p:spPr>
          <a:xfrm>
            <a:off x="0" y="6381328"/>
            <a:ext cx="9144000" cy="7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pole tekstowe 6"/>
          <p:cNvSpPr txBox="1"/>
          <p:nvPr/>
        </p:nvSpPr>
        <p:spPr>
          <a:xfrm>
            <a:off x="0" y="464024"/>
            <a:ext cx="8964488" cy="55015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0" lvl="1" algn="just"/>
            <a:r>
              <a:rPr lang="pl-PL" sz="2600" b="1" dirty="0" smtClean="0"/>
              <a:t>Rozpoznanie i ocena działań innowacyjnych w zakresie rozwoju turystyki wiejskiej, w tym agroturystyki</a:t>
            </a:r>
          </a:p>
          <a:p>
            <a:pPr marL="180000" lvl="1" algn="just"/>
            <a:endParaRPr lang="pl-PL" sz="2600" b="1" dirty="0" smtClean="0">
              <a:solidFill>
                <a:schemeClr val="bg1"/>
              </a:solidFill>
            </a:endParaRPr>
          </a:p>
          <a:p>
            <a:pPr algn="just"/>
            <a:r>
              <a:rPr lang="pl-PL" sz="2000" dirty="0" smtClean="0"/>
              <a:t>W polskiej turystyce wiejskiej/agroturystyce występuje szereg produktów innowacyjnych, ale </a:t>
            </a:r>
            <a:r>
              <a:rPr lang="pl-PL" sz="2000" b="1" dirty="0" smtClean="0">
                <a:solidFill>
                  <a:srgbClr val="C00000"/>
                </a:solidFill>
              </a:rPr>
              <a:t>brak powszechnego nastawienia kwaterodawców na innowacje.</a:t>
            </a:r>
          </a:p>
          <a:p>
            <a:pPr algn="just"/>
            <a:endParaRPr lang="pl-PL" sz="2000" dirty="0" smtClean="0">
              <a:solidFill>
                <a:schemeClr val="bg1"/>
              </a:solidFill>
            </a:endParaRPr>
          </a:p>
          <a:p>
            <a:pPr algn="just"/>
            <a:r>
              <a:rPr lang="pl-PL" sz="2000" dirty="0" smtClean="0"/>
              <a:t>Innowacyjne produkty turystyczne i specjalizacja usług </a:t>
            </a:r>
            <a:r>
              <a:rPr lang="pl-PL" sz="2000" b="1" dirty="0" smtClean="0">
                <a:solidFill>
                  <a:srgbClr val="C00000"/>
                </a:solidFill>
              </a:rPr>
              <a:t>nie są powszechnymi cechami polskiej turystyki wiejskiej. </a:t>
            </a:r>
          </a:p>
          <a:p>
            <a:pPr algn="just"/>
            <a:endParaRPr lang="pl-PL" sz="2000" b="1" dirty="0" smtClean="0">
              <a:solidFill>
                <a:srgbClr val="FFC000"/>
              </a:solidFill>
            </a:endParaRPr>
          </a:p>
          <a:p>
            <a:pPr algn="just"/>
            <a:endParaRPr lang="pl-PL" sz="2000" b="1" dirty="0" smtClean="0">
              <a:solidFill>
                <a:schemeClr val="bg1"/>
              </a:solidFill>
            </a:endParaRPr>
          </a:p>
          <a:p>
            <a:pPr algn="just"/>
            <a:r>
              <a:rPr lang="pl-PL" sz="2000" dirty="0" smtClean="0"/>
              <a:t>Bardzo często</a:t>
            </a:r>
            <a:r>
              <a:rPr lang="pl-PL" sz="2000" dirty="0" smtClean="0">
                <a:solidFill>
                  <a:schemeClr val="bg1"/>
                </a:solidFill>
              </a:rPr>
              <a:t> </a:t>
            </a:r>
            <a:r>
              <a:rPr lang="pl-PL" sz="2000" b="1" dirty="0" smtClean="0">
                <a:solidFill>
                  <a:srgbClr val="C00000"/>
                </a:solidFill>
              </a:rPr>
              <a:t>jako innowacje są przedstawiane takie elementy oferty, jak wyższy standard kwater, wypożyczanie sprzętu rekreacyjno-sportowego, organizacja imprez typu grill/ognisko, zastosowanie internetu w promocji gospodarstwa.</a:t>
            </a:r>
            <a:r>
              <a:rPr lang="pl-PL" sz="2000" dirty="0" smtClean="0">
                <a:solidFill>
                  <a:srgbClr val="C00000"/>
                </a:solidFill>
              </a:rPr>
              <a:t> </a:t>
            </a:r>
            <a:endParaRPr lang="pl-PL" sz="2000" b="1" dirty="0" smtClean="0">
              <a:solidFill>
                <a:srgbClr val="C00000"/>
              </a:solidFill>
            </a:endParaRPr>
          </a:p>
          <a:p>
            <a:pPr algn="just"/>
            <a:endParaRPr lang="pl-PL" sz="2000" b="1" dirty="0" smtClean="0">
              <a:solidFill>
                <a:schemeClr val="bg1"/>
              </a:solidFill>
            </a:endParaRPr>
          </a:p>
          <a:p>
            <a:pPr algn="just"/>
            <a:endParaRPr lang="pl-PL" sz="2000" dirty="0" smtClean="0">
              <a:solidFill>
                <a:schemeClr val="bg1"/>
              </a:solidFill>
            </a:endParaRPr>
          </a:p>
          <a:p>
            <a:pPr marL="180000" lvl="1" algn="just"/>
            <a:endParaRPr lang="pl-PL" sz="2800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0" y="476672"/>
            <a:ext cx="9144000" cy="7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Prostokąt 4"/>
          <p:cNvSpPr/>
          <p:nvPr/>
        </p:nvSpPr>
        <p:spPr>
          <a:xfrm>
            <a:off x="0" y="332656"/>
            <a:ext cx="9144000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Prostokąt 9"/>
          <p:cNvSpPr/>
          <p:nvPr/>
        </p:nvSpPr>
        <p:spPr>
          <a:xfrm>
            <a:off x="0" y="6525344"/>
            <a:ext cx="9144000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/>
          <p:cNvSpPr/>
          <p:nvPr/>
        </p:nvSpPr>
        <p:spPr>
          <a:xfrm>
            <a:off x="0" y="6381328"/>
            <a:ext cx="9144000" cy="7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pole tekstowe 6"/>
          <p:cNvSpPr txBox="1"/>
          <p:nvPr/>
        </p:nvSpPr>
        <p:spPr>
          <a:xfrm>
            <a:off x="0" y="477672"/>
            <a:ext cx="8964488" cy="585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0" lvl="1" algn="just"/>
            <a:r>
              <a:rPr lang="pl-PL" sz="2600" b="1" dirty="0" smtClean="0"/>
              <a:t>Rozpoznanie i ocena działań innowacyjnych w zakresie rozwoju turystyki wiejskiej, w tym agroturystyki (rekomendacje)</a:t>
            </a:r>
          </a:p>
          <a:p>
            <a:pPr marL="180000" lvl="1" algn="just"/>
            <a:endParaRPr lang="pl-PL" sz="2800" b="1" dirty="0" smtClean="0">
              <a:solidFill>
                <a:schemeClr val="bg1"/>
              </a:solidFill>
            </a:endParaRPr>
          </a:p>
          <a:p>
            <a:pPr marL="1588" lvl="1" algn="just">
              <a:buFont typeface="Wingdings" pitchFamily="2" charset="2"/>
              <a:buChar char="v"/>
            </a:pPr>
            <a:r>
              <a:rPr lang="pl-PL" sz="2400" dirty="0" smtClean="0"/>
              <a:t>Konieczne jest </a:t>
            </a:r>
            <a:r>
              <a:rPr lang="pl-PL" sz="2400" b="1" dirty="0" smtClean="0">
                <a:solidFill>
                  <a:srgbClr val="C00000"/>
                </a:solidFill>
              </a:rPr>
              <a:t>promowanie wśród kwaterodawców specjalizacji, budowania produktów turystycznych dostosowanych do potrzeb konkretnego segmentu rynku, kreowania atrakcji, możliwości spędzania czasu podczas pobytu i pakietowania usług</a:t>
            </a:r>
            <a:r>
              <a:rPr lang="pl-PL" sz="2400" dirty="0" smtClean="0">
                <a:solidFill>
                  <a:srgbClr val="C00000"/>
                </a:solidFill>
              </a:rPr>
              <a:t>.</a:t>
            </a:r>
          </a:p>
          <a:p>
            <a:pPr marL="1588" lvl="1" algn="just">
              <a:buFont typeface="Wingdings" pitchFamily="2" charset="2"/>
              <a:buChar char="v"/>
            </a:pPr>
            <a:endParaRPr lang="pl-PL" sz="2400" b="1" dirty="0" smtClean="0">
              <a:solidFill>
                <a:schemeClr val="bg1"/>
              </a:solidFill>
            </a:endParaRPr>
          </a:p>
          <a:p>
            <a:pPr marL="1588" lvl="1" algn="just">
              <a:buFont typeface="Wingdings" pitchFamily="2" charset="2"/>
              <a:buChar char="v"/>
            </a:pPr>
            <a:r>
              <a:rPr lang="pl-PL" sz="2400" dirty="0" smtClean="0"/>
              <a:t>Konieczne jest wykonanie </a:t>
            </a:r>
            <a:r>
              <a:rPr lang="pl-PL" sz="2400" b="1" dirty="0" smtClean="0">
                <a:solidFill>
                  <a:srgbClr val="C00000"/>
                </a:solidFill>
              </a:rPr>
              <a:t>ekspertyz i przygotowanie przykładów dobrych praktyk</a:t>
            </a:r>
            <a:r>
              <a:rPr lang="pl-PL" sz="2400" b="1" dirty="0" smtClean="0">
                <a:solidFill>
                  <a:srgbClr val="FFC000"/>
                </a:solidFill>
              </a:rPr>
              <a:t> </a:t>
            </a:r>
            <a:r>
              <a:rPr lang="pl-PL" sz="2400" dirty="0" smtClean="0"/>
              <a:t>w tym zakresie.</a:t>
            </a:r>
          </a:p>
          <a:p>
            <a:pPr marL="180000" lvl="1" algn="just"/>
            <a:endParaRPr lang="pl-PL" sz="2800" b="1" dirty="0" smtClean="0">
              <a:solidFill>
                <a:schemeClr val="bg1"/>
              </a:solidFill>
            </a:endParaRPr>
          </a:p>
          <a:p>
            <a:pPr algn="just"/>
            <a:endParaRPr lang="pl-PL" sz="2000" b="1" dirty="0" smtClean="0">
              <a:solidFill>
                <a:schemeClr val="bg1"/>
              </a:solidFill>
            </a:endParaRPr>
          </a:p>
          <a:p>
            <a:pPr algn="just"/>
            <a:endParaRPr lang="pl-PL" sz="2000" dirty="0" smtClean="0">
              <a:solidFill>
                <a:schemeClr val="bg1"/>
              </a:solidFill>
            </a:endParaRPr>
          </a:p>
          <a:p>
            <a:pPr marL="180000" lvl="1" algn="just"/>
            <a:endParaRPr lang="pl-PL" sz="2800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0" y="476672"/>
            <a:ext cx="9144000" cy="7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Prostokąt 4"/>
          <p:cNvSpPr/>
          <p:nvPr/>
        </p:nvSpPr>
        <p:spPr>
          <a:xfrm>
            <a:off x="0" y="332656"/>
            <a:ext cx="9144000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Prostokąt 9"/>
          <p:cNvSpPr/>
          <p:nvPr/>
        </p:nvSpPr>
        <p:spPr>
          <a:xfrm>
            <a:off x="0" y="6525344"/>
            <a:ext cx="9144000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/>
          <p:cNvSpPr/>
          <p:nvPr/>
        </p:nvSpPr>
        <p:spPr>
          <a:xfrm>
            <a:off x="0" y="6381328"/>
            <a:ext cx="9144000" cy="7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pole tekstowe 6"/>
          <p:cNvSpPr txBox="1"/>
          <p:nvPr/>
        </p:nvSpPr>
        <p:spPr>
          <a:xfrm>
            <a:off x="0" y="476672"/>
            <a:ext cx="8964488" cy="5837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0" lvl="1" algn="just"/>
            <a:r>
              <a:rPr lang="pl-PL" sz="2600" b="1" dirty="0" smtClean="0"/>
              <a:t>Metodologia</a:t>
            </a:r>
          </a:p>
          <a:p>
            <a:endParaRPr lang="pl-PL" sz="2400" dirty="0" smtClean="0"/>
          </a:p>
          <a:p>
            <a:r>
              <a:rPr lang="pl-PL" sz="2400" dirty="0" smtClean="0"/>
              <a:t>Badanie składało się z </a:t>
            </a:r>
            <a:r>
              <a:rPr lang="pl-PL" sz="2400" b="1" dirty="0" smtClean="0"/>
              <a:t>trzech faz logicznych</a:t>
            </a:r>
            <a:r>
              <a:rPr lang="pl-PL" sz="2400" dirty="0" smtClean="0"/>
              <a:t>:</a:t>
            </a:r>
          </a:p>
          <a:p>
            <a:pPr lvl="0">
              <a:buFont typeface="Arial" pitchFamily="34" charset="0"/>
              <a:buChar char="•"/>
            </a:pPr>
            <a:r>
              <a:rPr lang="pl-PL" sz="2400" dirty="0" smtClean="0"/>
              <a:t>Diagnozy i oceny sytuacji na podstawie źródeł zastanych</a:t>
            </a:r>
          </a:p>
          <a:p>
            <a:pPr lvl="0">
              <a:buFont typeface="Arial" pitchFamily="34" charset="0"/>
              <a:buChar char="•"/>
            </a:pPr>
            <a:r>
              <a:rPr lang="pl-PL" sz="2400" dirty="0" smtClean="0"/>
              <a:t>Badań terenowych</a:t>
            </a:r>
          </a:p>
          <a:p>
            <a:pPr lvl="0">
              <a:buFont typeface="Arial" pitchFamily="34" charset="0"/>
              <a:buChar char="•"/>
            </a:pPr>
            <a:r>
              <a:rPr lang="pl-PL" sz="2400" dirty="0" smtClean="0"/>
              <a:t>Wypracowania wniosków i rekomendacji</a:t>
            </a:r>
          </a:p>
          <a:p>
            <a:pPr lvl="0">
              <a:buFont typeface="Arial" pitchFamily="34" charset="0"/>
              <a:buChar char="•"/>
            </a:pPr>
            <a:endParaRPr lang="pl-PL" sz="2400" dirty="0" smtClean="0"/>
          </a:p>
          <a:p>
            <a:pPr lvl="0" algn="just"/>
            <a:r>
              <a:rPr lang="pl-PL" sz="2400" dirty="0" smtClean="0"/>
              <a:t>Badanie zrealizowane zostało przy wykorzystaniu następujących metod badawczych i analitycznych: </a:t>
            </a:r>
            <a:r>
              <a:rPr lang="pl-PL" sz="2400" dirty="0" smtClean="0">
                <a:solidFill>
                  <a:srgbClr val="C00000"/>
                </a:solidFill>
              </a:rPr>
              <a:t>analiza dokumentów, analizy kartograficzne/ przestrzenne, wywiady kwestionariuszowe przy użyciu komputera (CAPI) z </a:t>
            </a:r>
            <a:r>
              <a:rPr lang="pl-PL" sz="2400" dirty="0" err="1" smtClean="0">
                <a:solidFill>
                  <a:srgbClr val="C00000"/>
                </a:solidFill>
              </a:rPr>
              <a:t>kwaterodawcami</a:t>
            </a:r>
            <a:r>
              <a:rPr lang="pl-PL" sz="2400" dirty="0" smtClean="0">
                <a:solidFill>
                  <a:srgbClr val="C00000"/>
                </a:solidFill>
              </a:rPr>
              <a:t> na obszarach wiejskich (N=800), wywiady kwestionariuszowe internetowe (CAWI) z turystami i potencjalnymi turystami (N=717), wywiady indywidualne pogłębione (IDI) z przedstawicielami instytucji wspierających rozwój turystyki wiejskiej.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ole tekstowe 6"/>
          <p:cNvSpPr txBox="1"/>
          <p:nvPr/>
        </p:nvSpPr>
        <p:spPr>
          <a:xfrm>
            <a:off x="251520" y="1556792"/>
            <a:ext cx="87129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600" b="1" dirty="0" smtClean="0">
                <a:solidFill>
                  <a:srgbClr val="C00000"/>
                </a:solidFill>
              </a:rPr>
              <a:t>DZIĘKUJEMY  ZA  UWAGĘ</a:t>
            </a:r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3645024"/>
            <a:ext cx="2808312" cy="1074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Prostokąt 8"/>
          <p:cNvSpPr/>
          <p:nvPr/>
        </p:nvSpPr>
        <p:spPr>
          <a:xfrm>
            <a:off x="0" y="5373216"/>
            <a:ext cx="9144000" cy="504056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3" name="Prostokąt 12"/>
          <p:cNvSpPr/>
          <p:nvPr/>
        </p:nvSpPr>
        <p:spPr>
          <a:xfrm>
            <a:off x="0" y="5229200"/>
            <a:ext cx="9144000" cy="7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6" name="Obraz 5" descr="logo instytutu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48064" y="3645024"/>
            <a:ext cx="2448272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0" y="476672"/>
            <a:ext cx="9144000" cy="7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Prostokąt 4"/>
          <p:cNvSpPr/>
          <p:nvPr/>
        </p:nvSpPr>
        <p:spPr>
          <a:xfrm>
            <a:off x="0" y="332656"/>
            <a:ext cx="9144000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Prostokąt 9"/>
          <p:cNvSpPr/>
          <p:nvPr/>
        </p:nvSpPr>
        <p:spPr>
          <a:xfrm>
            <a:off x="0" y="6525344"/>
            <a:ext cx="9144000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/>
          <p:cNvSpPr/>
          <p:nvPr/>
        </p:nvSpPr>
        <p:spPr>
          <a:xfrm>
            <a:off x="0" y="6381328"/>
            <a:ext cx="9144000" cy="7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pole tekstowe 6"/>
          <p:cNvSpPr txBox="1"/>
          <p:nvPr/>
        </p:nvSpPr>
        <p:spPr>
          <a:xfrm>
            <a:off x="0" y="476672"/>
            <a:ext cx="9144000" cy="6453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0" lvl="1" algn="just"/>
            <a:r>
              <a:rPr lang="pl-PL" sz="2600" b="1" dirty="0" smtClean="0"/>
              <a:t>Ocena turystyki wiejskiej, w tym agroturystyki, jako elementów wielofunkcyjnego i zrównoważonego rozwoju obszarów wiejskich</a:t>
            </a:r>
          </a:p>
          <a:p>
            <a:pPr marL="180000" lvl="1" algn="just"/>
            <a:endParaRPr lang="pl-PL" sz="2800" b="1" dirty="0" smtClean="0"/>
          </a:p>
          <a:p>
            <a:pPr marL="1588" lvl="1" algn="just"/>
            <a:r>
              <a:rPr lang="pl-PL" sz="2000" b="1" dirty="0" smtClean="0"/>
              <a:t>Turystyka w planowaniu rozwoju obszarów wiejskich  jest  uważana  za czynnik  rozwoju bez wystarczającego uzasadnienia potencjałem walorów turystycznych. </a:t>
            </a:r>
          </a:p>
          <a:p>
            <a:pPr marL="1588" lvl="1" algn="just"/>
            <a:endParaRPr lang="pl-PL" sz="2000" b="1" dirty="0" smtClean="0"/>
          </a:p>
          <a:p>
            <a:pPr marL="1588" lvl="1" algn="just"/>
            <a:r>
              <a:rPr lang="pl-PL" sz="2000" dirty="0" smtClean="0"/>
              <a:t>Agroturystyka najlepiej rozwinęła się na terenach górskich oraz pojeziernych, zwłaszcza w Karpatach i na Pojezierzu Mazurskim. W województwach: małopolskim, podkarpackim i warmińsko-mazurskim znajduje się około 40% wszystkich gospodarstw agroturystycznych w Polsce. Poza tymi województwami tylko niewielka liczba gmin dysponuje bazą noclegową, która pozwala widzieć w turystyce wiejskiej, w tym agroturystyce szansę  stymulowania rozwoju ekonomicznego.</a:t>
            </a:r>
          </a:p>
          <a:p>
            <a:pPr marL="1588" lvl="1" algn="just"/>
            <a:endParaRPr lang="pl-PL" sz="2000" b="1" dirty="0" smtClean="0"/>
          </a:p>
          <a:p>
            <a:pPr marL="1588" lvl="1" algn="just"/>
            <a:r>
              <a:rPr lang="pl-PL" sz="2000" b="1" dirty="0" smtClean="0"/>
              <a:t>Większość (55,8%) obecnych na rynku usługodawców nie planuje rozwoju działalności. 55,8% ankietowanych stwierdza równocześnie, że ich dochody z turystyki są stabilne: nie maleją, ale i nie wzrastają znacząco.</a:t>
            </a:r>
          </a:p>
          <a:p>
            <a:pPr lvl="1" algn="just"/>
            <a:endParaRPr lang="pl-PL" sz="3200" b="1" i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0" y="476672"/>
            <a:ext cx="9144000" cy="7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Prostokąt 4"/>
          <p:cNvSpPr/>
          <p:nvPr/>
        </p:nvSpPr>
        <p:spPr>
          <a:xfrm>
            <a:off x="0" y="332656"/>
            <a:ext cx="9144000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Prostokąt 9"/>
          <p:cNvSpPr/>
          <p:nvPr/>
        </p:nvSpPr>
        <p:spPr>
          <a:xfrm>
            <a:off x="0" y="6597352"/>
            <a:ext cx="9144000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/>
          <p:cNvSpPr/>
          <p:nvPr/>
        </p:nvSpPr>
        <p:spPr>
          <a:xfrm>
            <a:off x="0" y="6381328"/>
            <a:ext cx="9144000" cy="7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pole tekstowe 6"/>
          <p:cNvSpPr txBox="1"/>
          <p:nvPr/>
        </p:nvSpPr>
        <p:spPr>
          <a:xfrm>
            <a:off x="0" y="476672"/>
            <a:ext cx="9144000" cy="63401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0" lvl="1" algn="just"/>
            <a:r>
              <a:rPr lang="pl-PL" sz="2600" b="1" dirty="0" smtClean="0"/>
              <a:t>Ocena turystyki wiejskiej, w tym agroturystyki, jako elementów wielofunkcyjnego i zrównoważonego rozwoju obszarów wiejskich</a:t>
            </a:r>
          </a:p>
          <a:p>
            <a:pPr lvl="1"/>
            <a:endParaRPr lang="pl-PL" sz="2800" b="1" dirty="0" smtClean="0">
              <a:solidFill>
                <a:schemeClr val="bg1"/>
              </a:solidFill>
            </a:endParaRPr>
          </a:p>
          <a:p>
            <a:pPr marL="0" lvl="1" algn="just"/>
            <a:r>
              <a:rPr lang="pl-PL" sz="2400" b="1" dirty="0" smtClean="0">
                <a:solidFill>
                  <a:srgbClr val="C00000"/>
                </a:solidFill>
              </a:rPr>
              <a:t>Turystykę wiejską/agroturystykę w związku z tym powinno się traktować bardziej jako uzupełniającą, a nie alternatywną funkcję gospodarczą przestrzeni wiejskiej kraju.</a:t>
            </a:r>
            <a:r>
              <a:rPr lang="pl-PL" sz="2400" dirty="0" smtClean="0">
                <a:solidFill>
                  <a:srgbClr val="C00000"/>
                </a:solidFill>
              </a:rPr>
              <a:t> </a:t>
            </a:r>
            <a:r>
              <a:rPr lang="pl-PL" sz="2400" dirty="0" smtClean="0"/>
              <a:t>Efekt mnożnikowy w turystyce wiejskiej może występować lokalnie. Jedynie w tych regionach, w których skala rozwoju turystyki wiejskiej wyraźnie przekracza średni poziom krajowy, może on mieć znaczenie dla rozwoju gospodarki. </a:t>
            </a:r>
          </a:p>
          <a:p>
            <a:pPr marL="0" lvl="1" algn="just"/>
            <a:r>
              <a:rPr lang="pl-PL" sz="2400" b="1" dirty="0" smtClean="0">
                <a:solidFill>
                  <a:srgbClr val="C00000"/>
                </a:solidFill>
              </a:rPr>
              <a:t>Turystyka wiejska może natomiast odgrywać znaczącą rolę w budowaniu kapitału społecznego, ludzkiego, a także w ochronie i ożywianiu dziedzictwa kulturowego wsi </a:t>
            </a:r>
            <a:r>
              <a:rPr lang="pl-PL" sz="2400" b="1" dirty="0" smtClean="0"/>
              <a:t>- jako elementów wielofunkcyjnego i zrównoważonego rozwoju obszarów wiejskich.</a:t>
            </a:r>
          </a:p>
          <a:p>
            <a:pPr marL="180000" lvl="1" algn="just"/>
            <a:endParaRPr lang="pl-PL" sz="2800" b="1" dirty="0" smtClean="0">
              <a:solidFill>
                <a:schemeClr val="bg1"/>
              </a:solidFill>
            </a:endParaRPr>
          </a:p>
          <a:p>
            <a:pPr lvl="1" algn="just"/>
            <a:endParaRPr lang="pl-PL" sz="3200" b="1" i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0" y="476672"/>
            <a:ext cx="9144000" cy="7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Prostokąt 4"/>
          <p:cNvSpPr/>
          <p:nvPr/>
        </p:nvSpPr>
        <p:spPr>
          <a:xfrm>
            <a:off x="0" y="332656"/>
            <a:ext cx="9144000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Prostokąt 9"/>
          <p:cNvSpPr/>
          <p:nvPr/>
        </p:nvSpPr>
        <p:spPr>
          <a:xfrm>
            <a:off x="0" y="6525344"/>
            <a:ext cx="9144000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/>
          <p:cNvSpPr/>
          <p:nvPr/>
        </p:nvSpPr>
        <p:spPr>
          <a:xfrm>
            <a:off x="0" y="6381328"/>
            <a:ext cx="9144000" cy="7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pole tekstowe 6"/>
          <p:cNvSpPr txBox="1"/>
          <p:nvPr/>
        </p:nvSpPr>
        <p:spPr>
          <a:xfrm>
            <a:off x="0" y="476672"/>
            <a:ext cx="8820472" cy="8053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0" lvl="1" algn="just"/>
            <a:r>
              <a:rPr lang="pl-PL" sz="2600" b="1" dirty="0" smtClean="0"/>
              <a:t>Ocena turystyki wiejskiej, w tym agroturystyki, jako elementów wielofunkcyjnego i zrównoważonego rozwoju obszarów wiejskich (rekomendacje)</a:t>
            </a:r>
          </a:p>
          <a:p>
            <a:pPr marL="180000" lvl="1" algn="just"/>
            <a:endParaRPr lang="pl-PL" sz="2800" b="1" dirty="0" smtClean="0">
              <a:solidFill>
                <a:schemeClr val="bg1"/>
              </a:solidFill>
            </a:endParaRPr>
          </a:p>
          <a:p>
            <a:pPr algn="just">
              <a:buFont typeface="Wingdings" pitchFamily="2" charset="2"/>
              <a:buChar char="v"/>
            </a:pPr>
            <a:r>
              <a:rPr lang="pl-PL" sz="2400" dirty="0" smtClean="0"/>
              <a:t>Weryfikacja dokumentów strategicznych na poziomie regionów i na poziomie lokalnym (powiaty, gminy, LGD) pod kątem marketingowej celowości rozwoju turystyki na danym obszarze oraz warunków i szans sukcesu.</a:t>
            </a:r>
          </a:p>
          <a:p>
            <a:pPr algn="just"/>
            <a:endParaRPr lang="pl-PL" sz="2400" dirty="0" smtClean="0">
              <a:solidFill>
                <a:schemeClr val="bg1"/>
              </a:solidFill>
            </a:endParaRPr>
          </a:p>
          <a:p>
            <a:pPr algn="just">
              <a:buFont typeface="Wingdings" pitchFamily="2" charset="2"/>
              <a:buChar char="v"/>
            </a:pPr>
            <a:r>
              <a:rPr lang="pl-PL" sz="2400" b="1" dirty="0" smtClean="0">
                <a:solidFill>
                  <a:srgbClr val="C00000"/>
                </a:solidFill>
              </a:rPr>
              <a:t>Należy utrzymać przepis polegający na zwolnieniu od podatku dochodowego rolników prowadzących działalność agroturystyczną.</a:t>
            </a:r>
            <a:r>
              <a:rPr lang="pl-PL" sz="2400" b="1" dirty="0" smtClean="0">
                <a:solidFill>
                  <a:srgbClr val="FFC000"/>
                </a:solidFill>
              </a:rPr>
              <a:t> </a:t>
            </a:r>
            <a:r>
              <a:rPr lang="pl-PL" sz="2400" dirty="0" smtClean="0"/>
              <a:t>Należy kierować się zasadą ograniczania obciążeń fiskalnych, które należą do największych hamulców drobnej przedsiębiorczości w Polsce. Równocześnie należy</a:t>
            </a:r>
            <a:r>
              <a:rPr lang="pl-PL" sz="2400" dirty="0" smtClean="0">
                <a:solidFill>
                  <a:schemeClr val="bg1"/>
                </a:solidFill>
              </a:rPr>
              <a:t> </a:t>
            </a:r>
            <a:r>
              <a:rPr lang="pl-PL" sz="2400" b="1" dirty="0" smtClean="0">
                <a:solidFill>
                  <a:srgbClr val="C00000"/>
                </a:solidFill>
              </a:rPr>
              <a:t>zadbać o jak najbardziej przejrzystą informację o zasadach przechodzenia na inną formę działalności</a:t>
            </a:r>
          </a:p>
          <a:p>
            <a:endParaRPr lang="pl-PL" sz="3600" dirty="0" smtClean="0"/>
          </a:p>
          <a:p>
            <a:endParaRPr lang="pl-PL" sz="3600" dirty="0" smtClean="0"/>
          </a:p>
          <a:p>
            <a:pPr marL="180000" lvl="1" algn="just"/>
            <a:endParaRPr lang="pl-PL" sz="2800" b="1" dirty="0" smtClean="0">
              <a:solidFill>
                <a:schemeClr val="bg1"/>
              </a:solidFill>
            </a:endParaRPr>
          </a:p>
          <a:p>
            <a:pPr lvl="1" algn="just"/>
            <a:endParaRPr lang="pl-PL" sz="3200" b="1" i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7" descr="28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35696" y="2420888"/>
            <a:ext cx="5472608" cy="3903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Prostokąt 3"/>
          <p:cNvSpPr/>
          <p:nvPr/>
        </p:nvSpPr>
        <p:spPr>
          <a:xfrm>
            <a:off x="0" y="476672"/>
            <a:ext cx="9144000" cy="7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Prostokąt 4"/>
          <p:cNvSpPr/>
          <p:nvPr/>
        </p:nvSpPr>
        <p:spPr>
          <a:xfrm>
            <a:off x="0" y="332656"/>
            <a:ext cx="9144000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Prostokąt 9"/>
          <p:cNvSpPr/>
          <p:nvPr/>
        </p:nvSpPr>
        <p:spPr>
          <a:xfrm>
            <a:off x="0" y="6525344"/>
            <a:ext cx="9144000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/>
          <p:cNvSpPr/>
          <p:nvPr/>
        </p:nvSpPr>
        <p:spPr>
          <a:xfrm>
            <a:off x="0" y="6381328"/>
            <a:ext cx="9144000" cy="7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pole tekstowe 6"/>
          <p:cNvSpPr txBox="1"/>
          <p:nvPr/>
        </p:nvSpPr>
        <p:spPr>
          <a:xfrm>
            <a:off x="0" y="476672"/>
            <a:ext cx="896448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0" lvl="1" algn="just"/>
            <a:r>
              <a:rPr lang="pl-PL" sz="2600" b="1" dirty="0" smtClean="0"/>
              <a:t>Ocena obszarów wiejskich pod względem: walorów przyrodniczo-kulturowych, zagospodarowania turystycznego, warunków ekonomiczno-infrastrukturalnych oraz typologia tych obszarów na podstawie powyższych elementów </a:t>
            </a:r>
          </a:p>
          <a:p>
            <a:pPr algn="just">
              <a:buFont typeface="Wingdings" pitchFamily="2" charset="2"/>
              <a:buChar char="v"/>
            </a:pPr>
            <a:r>
              <a:rPr lang="pl-PL" sz="2400" b="1" dirty="0" smtClean="0">
                <a:solidFill>
                  <a:srgbClr val="C00000"/>
                </a:solidFill>
              </a:rPr>
              <a:t>Syntetyczny wskaźnik walorów przyrodniczo –kulturowych </a:t>
            </a:r>
            <a:endParaRPr lang="pl-PL" sz="2400" b="1" u="sng" dirty="0" smtClean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0" y="476672"/>
            <a:ext cx="9144000" cy="7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Prostokąt 4"/>
          <p:cNvSpPr/>
          <p:nvPr/>
        </p:nvSpPr>
        <p:spPr>
          <a:xfrm>
            <a:off x="0" y="332656"/>
            <a:ext cx="9144000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Prostokąt 9"/>
          <p:cNvSpPr/>
          <p:nvPr/>
        </p:nvSpPr>
        <p:spPr>
          <a:xfrm>
            <a:off x="0" y="6525344"/>
            <a:ext cx="9144000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/>
          <p:cNvSpPr/>
          <p:nvPr/>
        </p:nvSpPr>
        <p:spPr>
          <a:xfrm>
            <a:off x="0" y="6381328"/>
            <a:ext cx="9144000" cy="7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pole tekstowe 6"/>
          <p:cNvSpPr txBox="1"/>
          <p:nvPr/>
        </p:nvSpPr>
        <p:spPr>
          <a:xfrm>
            <a:off x="0" y="476672"/>
            <a:ext cx="896448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0" lvl="1" algn="just"/>
            <a:r>
              <a:rPr lang="pl-PL" sz="2600" b="1" dirty="0" smtClean="0"/>
              <a:t>Ocena obszarów wiejskich pod względem: walorów przyrodniczo-kulturowych, zagospodarowania turystycznego, warunków ekonomiczno-infrastrukturalnych oraz typologia tych obszarów na podstawie powyższych elementów</a:t>
            </a:r>
          </a:p>
          <a:p>
            <a:pPr algn="just">
              <a:buFont typeface="Wingdings" pitchFamily="2" charset="2"/>
              <a:buChar char="v"/>
            </a:pPr>
            <a:r>
              <a:rPr lang="pl-PL" sz="2400" b="1" dirty="0" smtClean="0">
                <a:solidFill>
                  <a:srgbClr val="C00000"/>
                </a:solidFill>
              </a:rPr>
              <a:t>Syntetyczny wskaźnik zagospodarowania turystycznego</a:t>
            </a:r>
            <a:endParaRPr lang="pl-PL" sz="2400" b="1" u="sng" dirty="0" smtClean="0">
              <a:solidFill>
                <a:srgbClr val="C00000"/>
              </a:solidFill>
            </a:endParaRPr>
          </a:p>
        </p:txBody>
      </p:sp>
      <p:pic>
        <p:nvPicPr>
          <p:cNvPr id="9" name="Obraz 8" descr="29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63688" y="2492896"/>
            <a:ext cx="5472608" cy="3816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0" y="476672"/>
            <a:ext cx="9144000" cy="7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Prostokąt 4"/>
          <p:cNvSpPr/>
          <p:nvPr/>
        </p:nvSpPr>
        <p:spPr>
          <a:xfrm>
            <a:off x="0" y="332656"/>
            <a:ext cx="9144000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Prostokąt 9"/>
          <p:cNvSpPr/>
          <p:nvPr/>
        </p:nvSpPr>
        <p:spPr>
          <a:xfrm>
            <a:off x="0" y="6525344"/>
            <a:ext cx="9144000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/>
          <p:cNvSpPr/>
          <p:nvPr/>
        </p:nvSpPr>
        <p:spPr>
          <a:xfrm>
            <a:off x="0" y="6381328"/>
            <a:ext cx="9144000" cy="7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pole tekstowe 6"/>
          <p:cNvSpPr txBox="1"/>
          <p:nvPr/>
        </p:nvSpPr>
        <p:spPr>
          <a:xfrm>
            <a:off x="0" y="476672"/>
            <a:ext cx="896448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0" lvl="1" algn="just"/>
            <a:r>
              <a:rPr lang="pl-PL" sz="2600" b="1" dirty="0" smtClean="0"/>
              <a:t>Ocena obszarów wiejskich pod względem: walorów przyrodniczo-kulturowych, zagospodarowania turystycznego, warunków ekonomiczno-infrastrukturalnych oraz typologia tych obszarów na podstawie powyższych elementów </a:t>
            </a:r>
            <a:endParaRPr lang="pl-PL" sz="2800" b="1" dirty="0" smtClean="0"/>
          </a:p>
          <a:p>
            <a:pPr algn="just">
              <a:buFont typeface="Wingdings" pitchFamily="2" charset="2"/>
              <a:buChar char="v"/>
            </a:pPr>
            <a:r>
              <a:rPr lang="pl-PL" sz="2400" b="1" dirty="0" smtClean="0">
                <a:solidFill>
                  <a:srgbClr val="C00000"/>
                </a:solidFill>
              </a:rPr>
              <a:t>Syntetyczny wskaźnik warunków ekonomiczno-infrastrukturalnych</a:t>
            </a:r>
            <a:endParaRPr lang="pl-PL" sz="2400" b="1" u="sng" dirty="0" smtClean="0">
              <a:solidFill>
                <a:srgbClr val="C00000"/>
              </a:solidFill>
            </a:endParaRPr>
          </a:p>
        </p:txBody>
      </p:sp>
      <p:pic>
        <p:nvPicPr>
          <p:cNvPr id="8" name="Obraz 7" descr="30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35150" y="2420888"/>
            <a:ext cx="5401146" cy="38884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111c183a4b5fe606f78e69adeb2b6b4118c751c"/>
</p:tagLst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783</TotalTime>
  <Words>2205</Words>
  <Application>Microsoft Office PowerPoint</Application>
  <PresentationFormat>Pokaz na ekranie (4:3)</PresentationFormat>
  <Paragraphs>194</Paragraphs>
  <Slides>30</Slides>
  <Notes>28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30</vt:i4>
      </vt:variant>
    </vt:vector>
  </HeadingPairs>
  <TitlesOfParts>
    <vt:vector size="35" baseType="lpstr">
      <vt:lpstr>Arial</vt:lpstr>
      <vt:lpstr>Calibri</vt:lpstr>
      <vt:lpstr>Times New Roman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Wojtek</dc:creator>
  <cp:lastModifiedBy>Wodzynska Ewelina</cp:lastModifiedBy>
  <cp:revision>89</cp:revision>
  <dcterms:modified xsi:type="dcterms:W3CDTF">2017-11-28T12:28:42Z</dcterms:modified>
</cp:coreProperties>
</file>