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37"/>
  </p:notesMasterIdLst>
  <p:sldIdLst>
    <p:sldId id="289" r:id="rId2"/>
    <p:sldId id="296" r:id="rId3"/>
    <p:sldId id="868" r:id="rId4"/>
    <p:sldId id="299" r:id="rId5"/>
    <p:sldId id="300" r:id="rId6"/>
    <p:sldId id="954" r:id="rId7"/>
    <p:sldId id="956" r:id="rId8"/>
    <p:sldId id="1016" r:id="rId9"/>
    <p:sldId id="971" r:id="rId10"/>
    <p:sldId id="1014" r:id="rId11"/>
    <p:sldId id="824" r:id="rId12"/>
    <p:sldId id="1013" r:id="rId13"/>
    <p:sldId id="820" r:id="rId14"/>
    <p:sldId id="978" r:id="rId15"/>
    <p:sldId id="980" r:id="rId16"/>
    <p:sldId id="981" r:id="rId17"/>
    <p:sldId id="982" r:id="rId18"/>
    <p:sldId id="870" r:id="rId19"/>
    <p:sldId id="871" r:id="rId20"/>
    <p:sldId id="850" r:id="rId21"/>
    <p:sldId id="830" r:id="rId22"/>
    <p:sldId id="792" r:id="rId23"/>
    <p:sldId id="294" r:id="rId24"/>
    <p:sldId id="295" r:id="rId25"/>
    <p:sldId id="800" r:id="rId26"/>
    <p:sldId id="1017" r:id="rId27"/>
    <p:sldId id="297" r:id="rId28"/>
    <p:sldId id="292" r:id="rId29"/>
    <p:sldId id="1018" r:id="rId30"/>
    <p:sldId id="802" r:id="rId31"/>
    <p:sldId id="808" r:id="rId32"/>
    <p:sldId id="803" r:id="rId33"/>
    <p:sldId id="810" r:id="rId34"/>
    <p:sldId id="811" r:id="rId35"/>
    <p:sldId id="818" r:id="rId3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57CBCB-D62F-4646-82BE-B0555BC4ADE1}" v="9" dt="2024-09-22T15:54:13.8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33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442A6-322E-47D6-8703-3B596C783566}" type="datetimeFigureOut">
              <a:rPr lang="pl-PL" smtClean="0"/>
              <a:t>22.09.2024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C9E3F-764E-4F45-9F80-2209C000E2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2131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86601" y="1158890"/>
            <a:ext cx="10363200" cy="1189990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pl-PL" noProof="0" dirty="0"/>
              <a:t>Kliknij, aby edytować styl wzorca tytułu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92011" y="3839210"/>
            <a:ext cx="5085589" cy="1189990"/>
          </a:xfrm>
          <a:prstGeom prst="rect">
            <a:avLst/>
          </a:prstGeom>
        </p:spPr>
        <p:txBody>
          <a:bodyPr anchor="b"/>
          <a:lstStyle>
            <a:lvl1pPr marL="0" indent="0" algn="r">
              <a:buFont typeface="Wingdings" pitchFamily="2" charset="2"/>
              <a:buNone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lvl="0"/>
            <a:r>
              <a:rPr lang="pl-PL" noProof="0" dirty="0"/>
              <a:t>Kliknij, aby edytować styl wzorca podtytułu</a:t>
            </a:r>
          </a:p>
        </p:txBody>
      </p:sp>
      <p:pic>
        <p:nvPicPr>
          <p:cNvPr id="2" name="Obraz 1" descr="logo Urząd Zamówień Publicznych">
            <a:extLst>
              <a:ext uri="{FF2B5EF4-FFF2-40B4-BE49-F238E27FC236}">
                <a16:creationId xmlns:a16="http://schemas.microsoft.com/office/drawing/2014/main" id="{EC17A53A-6D8D-170F-BAB7-C342EB3E51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734" y="-60310"/>
            <a:ext cx="4116132" cy="119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004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65119" y="1124744"/>
            <a:ext cx="2669116" cy="4895056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55652" y="1124744"/>
            <a:ext cx="7806267" cy="4895056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8101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651" y="116632"/>
            <a:ext cx="10668000" cy="987822"/>
          </a:xfrm>
        </p:spPr>
        <p:txBody>
          <a:bodyPr/>
          <a:lstStyle>
            <a:lvl1pPr>
              <a:defRPr sz="22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651" y="1268760"/>
            <a:ext cx="10668000" cy="4751040"/>
          </a:xfrm>
          <a:prstGeom prst="rect">
            <a:avLst/>
          </a:prstGeom>
        </p:spPr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27663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3429001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71424" y="1412777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14687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55651" y="1752600"/>
            <a:ext cx="5232400" cy="4267200"/>
          </a:xfrm>
          <a:prstGeom prst="rect">
            <a:avLst/>
          </a:prstGeom>
        </p:spPr>
        <p:txBody>
          <a:bodyPr/>
          <a:lstStyle>
            <a:lvl1pPr>
              <a:defRPr sz="21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 sz="15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 sz="135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 sz="135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1251" y="1752600"/>
            <a:ext cx="5232400" cy="4267200"/>
          </a:xfrm>
          <a:prstGeom prst="rect">
            <a:avLst/>
          </a:prstGeom>
        </p:spPr>
        <p:txBody>
          <a:bodyPr/>
          <a:lstStyle>
            <a:lvl1pPr>
              <a:defRPr sz="21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 sz="15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 sz="135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 sz="135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52601BCA-E058-55E7-14F0-4C6C528B2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1" y="116632"/>
            <a:ext cx="10668000" cy="987822"/>
          </a:xfrm>
        </p:spPr>
        <p:txBody>
          <a:bodyPr/>
          <a:lstStyle>
            <a:lvl1pPr>
              <a:defRPr sz="2200"/>
            </a:lvl1pPr>
          </a:lstStyle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56176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 sz="15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 sz="135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 sz="12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 sz="12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 sz="15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 sz="135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 sz="12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 sz="12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0BF2DD1C-0B07-780A-5583-76B77EEAC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1" y="116632"/>
            <a:ext cx="10668000" cy="987822"/>
          </a:xfrm>
        </p:spPr>
        <p:txBody>
          <a:bodyPr/>
          <a:lstStyle>
            <a:lvl1pPr>
              <a:defRPr sz="2200"/>
            </a:lvl1pPr>
          </a:lstStyle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961886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786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 sz="21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 sz="15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 sz="15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5771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1196752"/>
            <a:ext cx="7315200" cy="35308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94353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651" y="116632"/>
            <a:ext cx="10668000" cy="1009598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55651" y="1340768"/>
            <a:ext cx="10668000" cy="4679032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777842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63000">
              <a:schemeClr val="accent3">
                <a:lumMod val="95000"/>
                <a:lumOff val="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6233" y="1844824"/>
            <a:ext cx="10668000" cy="1296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/>
              <a:t>Kliknij, aby edytować styl wzorca tytułu</a:t>
            </a: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812800" y="6172200"/>
            <a:ext cx="105664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800" dirty="0">
              <a:latin typeface="+mn-lt"/>
            </a:endParaRPr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5ED24978-E6D2-EFB9-03B9-E12744E6590D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812800" y="1124744"/>
            <a:ext cx="105664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800" dirty="0">
              <a:latin typeface="+mn-lt"/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7007A80-A836-8CEF-5FAC-A5D26ADE682E}"/>
              </a:ext>
            </a:extLst>
          </p:cNvPr>
          <p:cNvSpPr/>
          <p:nvPr userDrawn="1"/>
        </p:nvSpPr>
        <p:spPr>
          <a:xfrm>
            <a:off x="10896533" y="6271284"/>
            <a:ext cx="482667" cy="326069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476E15A3-E501-4C28-890D-8EF3791FAD81}" type="slidenum">
              <a:rPr lang="pl-PL" sz="1200" spc="-150" smtClean="0"/>
              <a:pPr/>
              <a:t>‹#›</a:t>
            </a:fld>
            <a:endParaRPr lang="pl-PL" sz="1200" spc="-150" dirty="0"/>
          </a:p>
        </p:txBody>
      </p:sp>
      <p:pic>
        <p:nvPicPr>
          <p:cNvPr id="13" name="Obraz 12" descr="logo Urząd Zamówień Publicznych">
            <a:extLst>
              <a:ext uri="{FF2B5EF4-FFF2-40B4-BE49-F238E27FC236}">
                <a16:creationId xmlns:a16="http://schemas.microsoft.com/office/drawing/2014/main" id="{AE8E9C16-4112-6664-18DE-FA66B1483CB6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3" y="6165304"/>
            <a:ext cx="2304256" cy="670178"/>
          </a:xfrm>
          <a:prstGeom prst="rect">
            <a:avLst/>
          </a:prstGeom>
        </p:spPr>
      </p:pic>
      <p:sp>
        <p:nvSpPr>
          <p:cNvPr id="14" name="pole tekstowe 13">
            <a:extLst>
              <a:ext uri="{FF2B5EF4-FFF2-40B4-BE49-F238E27FC236}">
                <a16:creationId xmlns:a16="http://schemas.microsoft.com/office/drawing/2014/main" id="{8E737BEC-F0D8-4EA3-688A-353D522928C6}"/>
              </a:ext>
            </a:extLst>
          </p:cNvPr>
          <p:cNvSpPr txBox="1"/>
          <p:nvPr userDrawn="1"/>
        </p:nvSpPr>
        <p:spPr>
          <a:xfrm>
            <a:off x="3119669" y="6237313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0"/>
              </a:spcAft>
            </a:pPr>
            <a:r>
              <a:rPr lang="pl-PL" sz="1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ul. Postępu 17a</a:t>
            </a:r>
          </a:p>
          <a:p>
            <a:pPr algn="l">
              <a:spcAft>
                <a:spcPts val="0"/>
              </a:spcAft>
            </a:pPr>
            <a:r>
              <a:rPr lang="pl-PL" sz="1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02-676 Warszawa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74D1725D-F47D-A8C7-2C34-68ACE46468BC}"/>
              </a:ext>
            </a:extLst>
          </p:cNvPr>
          <p:cNvSpPr txBox="1"/>
          <p:nvPr userDrawn="1"/>
        </p:nvSpPr>
        <p:spPr>
          <a:xfrm>
            <a:off x="5321141" y="6226225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0"/>
              </a:spcAft>
            </a:pPr>
            <a:r>
              <a:rPr lang="pl-PL" sz="1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gov.pl/uzp</a:t>
            </a:r>
          </a:p>
          <a:p>
            <a:pPr algn="l">
              <a:spcAft>
                <a:spcPts val="0"/>
              </a:spcAft>
            </a:pPr>
            <a:r>
              <a:rPr lang="pl-PL" sz="1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uzp@uzp.gov.pl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91427CA4-311C-4065-9A64-A7674F4E9445}"/>
              </a:ext>
            </a:extLst>
          </p:cNvPr>
          <p:cNvSpPr txBox="1"/>
          <p:nvPr userDrawn="1"/>
        </p:nvSpPr>
        <p:spPr>
          <a:xfrm>
            <a:off x="7522613" y="6237313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0"/>
              </a:spcAft>
            </a:pPr>
            <a:r>
              <a:rPr lang="pl-PL" sz="1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tel. 22 458 07 01</a:t>
            </a:r>
          </a:p>
          <a:p>
            <a:pPr algn="l">
              <a:spcAft>
                <a:spcPts val="0"/>
              </a:spcAft>
            </a:pPr>
            <a:r>
              <a:rPr lang="pl-PL" sz="1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fax 22 458 07 00</a:t>
            </a:r>
          </a:p>
        </p:txBody>
      </p:sp>
    </p:spTree>
    <p:extLst>
      <p:ext uri="{BB962C8B-B14F-4D97-AF65-F5344CB8AC3E}">
        <p14:creationId xmlns:p14="http://schemas.microsoft.com/office/powerpoint/2010/main" val="2710789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5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5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5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50">
          <a:solidFill>
            <a:schemeClr val="tx2"/>
          </a:solidFill>
          <a:latin typeface="Verdana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850">
          <a:solidFill>
            <a:schemeClr val="tx2"/>
          </a:solidFill>
          <a:latin typeface="Verdana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850">
          <a:solidFill>
            <a:schemeClr val="tx2"/>
          </a:solidFill>
          <a:latin typeface="Verdana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850">
          <a:solidFill>
            <a:schemeClr val="tx2"/>
          </a:solidFill>
          <a:latin typeface="Verdana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850">
          <a:solidFill>
            <a:schemeClr val="tx2"/>
          </a:solidFill>
          <a:latin typeface="Verdana" pitchFamily="34" charset="0"/>
        </a:defRPr>
      </a:lvl9pPr>
    </p:titleStyle>
    <p:bodyStyle>
      <a:lvl1pPr marL="352425" indent="-35242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250">
          <a:solidFill>
            <a:schemeClr val="tx1"/>
          </a:solidFill>
          <a:latin typeface="+mn-lt"/>
          <a:ea typeface="+mn-ea"/>
          <a:cs typeface="+mn-cs"/>
        </a:defRPr>
      </a:lvl1pPr>
      <a:lvl2pPr marL="681038" indent="-327422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1950">
          <a:solidFill>
            <a:schemeClr val="tx1"/>
          </a:solidFill>
          <a:latin typeface="+mn-lt"/>
        </a:defRPr>
      </a:lvl2pPr>
      <a:lvl3pPr marL="978694" indent="-29646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725">
          <a:solidFill>
            <a:schemeClr val="tx1"/>
          </a:solidFill>
          <a:latin typeface="+mn-lt"/>
        </a:defRPr>
      </a:lvl3pPr>
      <a:lvl4pPr marL="1270397" indent="-2905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1500">
          <a:solidFill>
            <a:schemeClr val="tx1"/>
          </a:solidFill>
          <a:latin typeface="+mn-lt"/>
        </a:defRPr>
      </a:lvl4pPr>
      <a:lvl5pPr marL="1570435" indent="-298847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5pPr>
      <a:lvl6pPr marL="1913335" indent="-298847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56235" indent="-298847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99135" indent="-298847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42035" indent="-298847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v.pl/web/uzp/dokumenty-wzorcowe--wstepne-konsultacje-rynkowe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uzp/przykladowe-klauzule-przegladowe-w-umowach-o-roboty-budowlane2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BAF519-A375-EFAE-369E-2BA4C82E2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5838" y="2060847"/>
            <a:ext cx="8971984" cy="2013211"/>
          </a:xfrm>
        </p:spPr>
        <p:txBody>
          <a:bodyPr/>
          <a:lstStyle/>
          <a:p>
            <a:br>
              <a:rPr lang="pl-PL" sz="3200" dirty="0">
                <a:solidFill>
                  <a:schemeClr val="tx1"/>
                </a:solidFill>
              </a:rPr>
            </a:br>
            <a:r>
              <a:rPr lang="pl-PL" dirty="0">
                <a:solidFill>
                  <a:schemeClr val="tx1"/>
                </a:solidFill>
              </a:rPr>
              <a:t>Racjonalne i elastyczne prowadzenie postępowania </a:t>
            </a:r>
            <a:br>
              <a:rPr lang="pl-PL" dirty="0">
                <a:solidFill>
                  <a:schemeClr val="tx1"/>
                </a:solidFill>
              </a:rPr>
            </a:br>
            <a:r>
              <a:rPr lang="pl-PL" dirty="0">
                <a:solidFill>
                  <a:schemeClr val="tx1"/>
                </a:solidFill>
              </a:rPr>
              <a:t>oraz sprawna realizacja umowy w sprawie zmówienia publicznego </a:t>
            </a:r>
            <a:br>
              <a:rPr lang="pl-PL" dirty="0">
                <a:solidFill>
                  <a:schemeClr val="tx1"/>
                </a:solidFill>
              </a:rPr>
            </a:br>
            <a:r>
              <a:rPr lang="pl-PL" dirty="0">
                <a:solidFill>
                  <a:schemeClr val="tx1"/>
                </a:solidFill>
              </a:rPr>
              <a:t>- wykorzystanie wybranych regulacji </a:t>
            </a:r>
            <a:r>
              <a:rPr lang="pl-PL" dirty="0" err="1">
                <a:solidFill>
                  <a:schemeClr val="tx1"/>
                </a:solidFill>
              </a:rPr>
              <a:t>Pzp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7292FA0-852F-9DE2-088E-5D91CFE67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2011" y="3965170"/>
            <a:ext cx="5085589" cy="1064029"/>
          </a:xfrm>
        </p:spPr>
        <p:txBody>
          <a:bodyPr/>
          <a:lstStyle/>
          <a:p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24.09.2024 r.</a:t>
            </a:r>
            <a:r>
              <a:rPr lang="pl-PL" dirty="0"/>
              <a:t>, dr Izabela Fundowicz </a:t>
            </a:r>
          </a:p>
        </p:txBody>
      </p:sp>
    </p:spTree>
    <p:extLst>
      <p:ext uri="{BB962C8B-B14F-4D97-AF65-F5344CB8AC3E}">
        <p14:creationId xmlns:p14="http://schemas.microsoft.com/office/powerpoint/2010/main" val="3065479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ytuł 7"/>
          <p:cNvSpPr>
            <a:spLocks noGrp="1"/>
          </p:cNvSpPr>
          <p:nvPr>
            <p:ph type="title"/>
          </p:nvPr>
        </p:nvSpPr>
        <p:spPr>
          <a:xfrm>
            <a:off x="1475117" y="159572"/>
            <a:ext cx="8824822" cy="831626"/>
          </a:xfrm>
          <a:prstGeom prst="roundRect">
            <a:avLst/>
          </a:prstGeom>
          <a:solidFill>
            <a:srgbClr val="00206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dirty="0"/>
              <a:t>Tryby o wartości równej lub większej niż progi UE</a:t>
            </a:r>
            <a:r>
              <a:rPr lang="pl-PL" sz="2000" dirty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75117" y="1966823"/>
            <a:ext cx="8911087" cy="4182700"/>
          </a:xfrm>
        </p:spPr>
        <p:txBody>
          <a:bodyPr/>
          <a:lstStyle/>
          <a:p>
            <a:pPr marL="0" indent="0">
              <a:buNone/>
            </a:pPr>
            <a:r>
              <a:rPr lang="pl-PL" sz="1500" dirty="0"/>
              <a:t>Art. 153. Zamawiający może udzielić zamówienia w trybie negocjacji z ogłoszeniem, jeżeli zachodzi co najmniej jedna z następujących okoliczności:</a:t>
            </a:r>
          </a:p>
          <a:p>
            <a:r>
              <a:rPr lang="pl-PL" sz="1500" dirty="0"/>
              <a:t>1) </a:t>
            </a:r>
            <a:r>
              <a:rPr lang="pl-PL" sz="1500" b="1" dirty="0"/>
              <a:t>rozwiązania dostępne na rynku nie mogą zaspokoić, bez ich dostosowania</a:t>
            </a:r>
            <a:r>
              <a:rPr lang="pl-PL" sz="1500" dirty="0"/>
              <a:t>, potrzeb zamawiającego;</a:t>
            </a:r>
          </a:p>
          <a:p>
            <a:r>
              <a:rPr lang="pl-PL" sz="1500" dirty="0"/>
              <a:t>2) </a:t>
            </a:r>
            <a:r>
              <a:rPr lang="pl-PL" sz="1500" b="1" dirty="0"/>
              <a:t>roboty budowlane, dostawy lub usługi obejmują rozwiązania projektowe lub innowacyjne</a:t>
            </a:r>
            <a:r>
              <a:rPr lang="pl-PL" sz="1500" dirty="0"/>
              <a:t>;</a:t>
            </a:r>
          </a:p>
          <a:p>
            <a:r>
              <a:rPr lang="pl-PL" sz="1500" dirty="0"/>
              <a:t>3) </a:t>
            </a:r>
            <a:r>
              <a:rPr lang="pl-PL" sz="1500" b="1" dirty="0"/>
              <a:t>zamówienie nie może zostać udzielone bez wcześniejszych negocjacji z uwagi na szczególne okoliczności dotyczące jego charakteru, stopnia złożoności lub uwarunkowań prawnych lub finansowych</a:t>
            </a:r>
            <a:r>
              <a:rPr lang="pl-PL" sz="1500" dirty="0"/>
              <a:t>, lub z uwagi na ryzyko związane z robotami budowlanymi, dostawami lub usługami;</a:t>
            </a:r>
          </a:p>
          <a:p>
            <a:r>
              <a:rPr lang="pl-PL" sz="1500" dirty="0"/>
              <a:t>4) </a:t>
            </a:r>
            <a:r>
              <a:rPr lang="pl-PL" sz="1500" b="1" dirty="0"/>
              <a:t>jeżeli zamawiający nie może opisać przedmiotu zamówienia w wystarczająco precyzyjny sposób </a:t>
            </a:r>
            <a:r>
              <a:rPr lang="pl-PL" sz="1500" dirty="0"/>
              <a:t>przez odniesienie do określonej normy, europejskiej oceny technicznej, o której mowa w art. 101 ust. 1 pkt 2 lit. c, wspólnej specyfikacji technicznej, o której mowa w art. 101 ust. 1 pkt 2 lit. d, lub referencji technicznej;</a:t>
            </a:r>
          </a:p>
          <a:p>
            <a:r>
              <a:rPr lang="pl-PL" sz="1500" dirty="0"/>
              <a:t>5) w postępowaniu prowadzonym uprzednio w trybie przetargu nieograniczonego lub przetargu ograniczonego wszystkie wnioski o dopuszczenie do udziału w postępowaniu zostały odrzucone na podstawie art. 146 ust. 1 lub wszystkie oferty zostały odrzucone na podstawie art. 226 ust. 1, lub zamawiający unieważnił postępowanie na podstawie art. 255 pkt 3.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1A2B29-95D1-4391-945A-4859ECF1770E}" type="slidenum">
              <a:rPr lang="pl-PL" smtClean="0"/>
              <a:pPr/>
              <a:t>10</a:t>
            </a:fld>
            <a:endParaRPr lang="pl-PL" altLang="pl-PL"/>
          </a:p>
        </p:txBody>
      </p:sp>
      <p:sp>
        <p:nvSpPr>
          <p:cNvPr id="10" name="Prostokąt zaokrąglony 9"/>
          <p:cNvSpPr/>
          <p:nvPr/>
        </p:nvSpPr>
        <p:spPr>
          <a:xfrm>
            <a:off x="1475117" y="1227006"/>
            <a:ext cx="8824823" cy="50400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3) negocjacje z ogłoszeniem; dialog konkurencyjny</a:t>
            </a:r>
          </a:p>
        </p:txBody>
      </p:sp>
    </p:spTree>
    <p:extLst>
      <p:ext uri="{BB962C8B-B14F-4D97-AF65-F5344CB8AC3E}">
        <p14:creationId xmlns:p14="http://schemas.microsoft.com/office/powerpoint/2010/main" val="2907728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pl-PL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b="1" dirty="0">
              <a:solidFill>
                <a:srgbClr val="002060"/>
              </a:solidFill>
            </a:endParaRPr>
          </a:p>
        </p:txBody>
      </p:sp>
      <p:pic>
        <p:nvPicPr>
          <p:cNvPr id="9" name="Symbol zastępczy zawartości 8">
            <a:extLst>
              <a:ext uri="{FF2B5EF4-FFF2-40B4-BE49-F238E27FC236}">
                <a16:creationId xmlns:a16="http://schemas.microsoft.com/office/drawing/2014/main" id="{34EBD516-D811-38F0-50F5-1D3C106F3EC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34142" y="2574857"/>
            <a:ext cx="5232400" cy="3271442"/>
          </a:xfrm>
        </p:spPr>
      </p:pic>
      <p:sp>
        <p:nvSpPr>
          <p:cNvPr id="4" name="Tytuł 7">
            <a:extLst>
              <a:ext uri="{FF2B5EF4-FFF2-40B4-BE49-F238E27FC236}">
                <a16:creationId xmlns:a16="http://schemas.microsoft.com/office/drawing/2014/main" id="{27B17456-4919-060F-BC82-D4958AF76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141" y="116632"/>
            <a:ext cx="10489509" cy="895069"/>
          </a:xfrm>
          <a:prstGeom prst="roundRect">
            <a:avLst/>
          </a:prstGeom>
          <a:solidFill>
            <a:srgbClr val="00206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dirty="0"/>
              <a:t>Tryby o wartości mniejszej niż progi UE</a:t>
            </a:r>
            <a:r>
              <a:rPr lang="pl-PL" sz="2000" dirty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11" name="Prostokąt zaokrąglony 10"/>
          <p:cNvSpPr/>
          <p:nvPr/>
        </p:nvSpPr>
        <p:spPr>
          <a:xfrm>
            <a:off x="934141" y="1626323"/>
            <a:ext cx="5327420" cy="7750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pl-PL" dirty="0">
                <a:solidFill>
                  <a:prstClr val="white"/>
                </a:solidFill>
              </a:rPr>
              <a:t>Tryb podstawowy </a:t>
            </a:r>
          </a:p>
        </p:txBody>
      </p:sp>
      <p:sp>
        <p:nvSpPr>
          <p:cNvPr id="17" name="Prostokąt zaokrąglony 16"/>
          <p:cNvSpPr/>
          <p:nvPr/>
        </p:nvSpPr>
        <p:spPr>
          <a:xfrm>
            <a:off x="6798078" y="3646988"/>
            <a:ext cx="5064183" cy="77503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pl-PL" dirty="0">
                <a:solidFill>
                  <a:prstClr val="white"/>
                </a:solidFill>
              </a:rPr>
              <a:t>Partnerstwo innowacyjne</a:t>
            </a:r>
          </a:p>
        </p:txBody>
      </p:sp>
      <p:sp>
        <p:nvSpPr>
          <p:cNvPr id="10" name="Prostokąt zaokrąglony 16">
            <a:extLst>
              <a:ext uri="{FF2B5EF4-FFF2-40B4-BE49-F238E27FC236}">
                <a16:creationId xmlns:a16="http://schemas.microsoft.com/office/drawing/2014/main" id="{926A3BA5-52DA-E939-616A-EC3549C346B8}"/>
              </a:ext>
            </a:extLst>
          </p:cNvPr>
          <p:cNvSpPr/>
          <p:nvPr/>
        </p:nvSpPr>
        <p:spPr>
          <a:xfrm>
            <a:off x="6791729" y="2653967"/>
            <a:ext cx="5064183" cy="77503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pl-PL" dirty="0">
                <a:solidFill>
                  <a:prstClr val="white"/>
                </a:solidFill>
              </a:rPr>
              <a:t>Negocjacje bez ogłoszenia</a:t>
            </a:r>
          </a:p>
        </p:txBody>
      </p:sp>
      <p:sp>
        <p:nvSpPr>
          <p:cNvPr id="12" name="Prostokąt zaokrąglony 16">
            <a:extLst>
              <a:ext uri="{FF2B5EF4-FFF2-40B4-BE49-F238E27FC236}">
                <a16:creationId xmlns:a16="http://schemas.microsoft.com/office/drawing/2014/main" id="{A074C92B-BA30-30B0-3313-6A109388B0AD}"/>
              </a:ext>
            </a:extLst>
          </p:cNvPr>
          <p:cNvSpPr/>
          <p:nvPr/>
        </p:nvSpPr>
        <p:spPr>
          <a:xfrm>
            <a:off x="6850725" y="4640009"/>
            <a:ext cx="5064183" cy="77503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pl-PL" dirty="0">
                <a:solidFill>
                  <a:prstClr val="white"/>
                </a:solidFill>
              </a:rPr>
              <a:t>Zamówienie z wolnej ręki </a:t>
            </a:r>
          </a:p>
        </p:txBody>
      </p:sp>
    </p:spTree>
    <p:extLst>
      <p:ext uri="{BB962C8B-B14F-4D97-AF65-F5344CB8AC3E}">
        <p14:creationId xmlns:p14="http://schemas.microsoft.com/office/powerpoint/2010/main" val="998138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A00AB2-FFF2-9103-22CC-14296B58D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Tryb podstawowy – schemat wariant II (art. 275 pkt 2 </a:t>
            </a:r>
            <a:r>
              <a:rPr lang="pl-PL" sz="3200" dirty="0" err="1"/>
              <a:t>Pzp</a:t>
            </a:r>
            <a:r>
              <a:rPr lang="pl-PL" sz="3200" dirty="0"/>
              <a:t>)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DBBBB5CC-D472-B379-6CDE-27503CCCED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2465" y="1104454"/>
            <a:ext cx="9875519" cy="5179968"/>
          </a:xfrm>
        </p:spPr>
      </p:pic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7A7A8597-9370-BE46-385E-515262C36A19}"/>
              </a:ext>
            </a:extLst>
          </p:cNvPr>
          <p:cNvSpPr/>
          <p:nvPr/>
        </p:nvSpPr>
        <p:spPr>
          <a:xfrm>
            <a:off x="1227111" y="3429000"/>
            <a:ext cx="2687780" cy="247303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Negocjacje treści ofert:</a:t>
            </a:r>
          </a:p>
          <a:p>
            <a:pPr marL="342900" indent="-342900" algn="ctr">
              <a:buAutoNum type="arabicParenR"/>
            </a:pPr>
            <a:r>
              <a:rPr lang="pl-PL" sz="1200" dirty="0"/>
              <a:t>nie mogą prowadzić do zmiany SWZ</a:t>
            </a:r>
          </a:p>
          <a:p>
            <a:pPr marL="342900" indent="-342900" algn="ctr">
              <a:buAutoNum type="arabicParenR"/>
            </a:pPr>
            <a:r>
              <a:rPr lang="pl-PL" sz="1200" dirty="0"/>
              <a:t>dotyczą wyłącznie tych elementów treści ofert, które podlegają ocenie w ramach kryteriów oceny  </a:t>
            </a:r>
          </a:p>
        </p:txBody>
      </p:sp>
    </p:spTree>
    <p:extLst>
      <p:ext uri="{BB962C8B-B14F-4D97-AF65-F5344CB8AC3E}">
        <p14:creationId xmlns:p14="http://schemas.microsoft.com/office/powerpoint/2010/main" val="522819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D0502E-248E-04F2-6FF4-75E5B3252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3965"/>
          </a:xfrm>
        </p:spPr>
        <p:txBody>
          <a:bodyPr>
            <a:normAutofit fontScale="90000"/>
          </a:bodyPr>
          <a:lstStyle/>
          <a:p>
            <a:r>
              <a:rPr lang="pl-PL" sz="3200" dirty="0"/>
              <a:t>Tryb podstawowy – schemat wariant III (art. 275 pkt 3 </a:t>
            </a:r>
            <a:r>
              <a:rPr lang="pl-PL" sz="3200" dirty="0" err="1"/>
              <a:t>Pzp</a:t>
            </a:r>
            <a:r>
              <a:rPr lang="pl-PL" sz="3200" dirty="0"/>
              <a:t>)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C7357439-B175-722A-BD7D-AA5A7EFAEB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3196" y="1280232"/>
            <a:ext cx="9667629" cy="4980598"/>
          </a:xfrm>
        </p:spPr>
      </p:pic>
    </p:spTree>
    <p:extLst>
      <p:ext uri="{BB962C8B-B14F-4D97-AF65-F5344CB8AC3E}">
        <p14:creationId xmlns:p14="http://schemas.microsoft.com/office/powerpoint/2010/main" val="2514975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C37A04-1912-1C93-3430-C4576D950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4258" y="1845734"/>
            <a:ext cx="8486504" cy="41035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Tryb negocjacji bez ogłoszenia właściwy jest dla  zamówień klasycznych o wartości:</a:t>
            </a:r>
          </a:p>
          <a:p>
            <a:pPr marL="357188" indent="-357188">
              <a:buFont typeface="Wingdings" panose="05000000000000000000" pitchFamily="2" charset="2"/>
              <a:buChar char="ü"/>
            </a:pPr>
            <a:r>
              <a:rPr lang="pl-PL" b="1" dirty="0"/>
              <a:t>równej lub przekraczającej progi unijne (art. 208 – 212 </a:t>
            </a:r>
            <a:r>
              <a:rPr lang="pl-PL" b="1" dirty="0" err="1"/>
              <a:t>Pzp</a:t>
            </a:r>
            <a:r>
              <a:rPr lang="pl-PL" b="1" dirty="0"/>
              <a:t>)</a:t>
            </a:r>
          </a:p>
          <a:p>
            <a:pPr marL="357188" indent="-357188">
              <a:buFont typeface="Wingdings" panose="05000000000000000000" pitchFamily="2" charset="2"/>
              <a:buChar char="ü"/>
            </a:pPr>
            <a:r>
              <a:rPr lang="pl-PL" b="1" dirty="0"/>
              <a:t>mniejszej niż progi unijne (art. 300 – 303 </a:t>
            </a:r>
            <a:r>
              <a:rPr lang="pl-PL" b="1" dirty="0" err="1"/>
              <a:t>Pzp</a:t>
            </a:r>
            <a:r>
              <a:rPr lang="pl-PL" b="1" dirty="0"/>
              <a:t>)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6AA3CE0-0963-B2F5-B124-FEBBFD5A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1A2B29-95D1-4391-945A-4859ECF1770E}" type="slidenum">
              <a:rPr lang="pl-PL" smtClean="0"/>
              <a:pPr/>
              <a:t>14</a:t>
            </a:fld>
            <a:endParaRPr lang="pl-PL"/>
          </a:p>
        </p:txBody>
      </p:sp>
      <p:sp>
        <p:nvSpPr>
          <p:cNvPr id="5" name="Tytuł 7">
            <a:extLst>
              <a:ext uri="{FF2B5EF4-FFF2-40B4-BE49-F238E27FC236}">
                <a16:creationId xmlns:a16="http://schemas.microsoft.com/office/drawing/2014/main" id="{864BCC5E-ABD4-59A9-EB14-19894BD64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258" y="76999"/>
            <a:ext cx="8363196" cy="909414"/>
          </a:xfrm>
          <a:prstGeom prst="roundRect">
            <a:avLst/>
          </a:prstGeom>
          <a:solidFill>
            <a:srgbClr val="00206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solidFill>
                  <a:schemeClr val="bg1"/>
                </a:solidFill>
              </a:rPr>
              <a:t>Negocjacje bez ogłoszenia  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BA7E053-2835-2AFD-F8DC-CFA877DED70B}"/>
              </a:ext>
            </a:extLst>
          </p:cNvPr>
          <p:cNvSpPr txBox="1"/>
          <p:nvPr/>
        </p:nvSpPr>
        <p:spPr>
          <a:xfrm>
            <a:off x="1404258" y="4117943"/>
            <a:ext cx="83631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1800" dirty="0">
                <a:solidFill>
                  <a:schemeClr val="accent1">
                    <a:lumMod val="50000"/>
                  </a:schemeClr>
                </a:solidFill>
              </a:rPr>
              <a:t>Do udzielania zamówień klasycznych w trybie negocjacji bez ogłoszenia o wartości mniejszej niż progi unijne stosuje się większość przepisów właściwych dla zamówień klasycznych o wartości równej lub przekraczającej progi unijne ujętych w dziale II rozdziału 3 oddziału 7.</a:t>
            </a:r>
            <a:endParaRPr lang="pl-PL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931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C37A04-1912-1C93-3430-C4576D950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0038" y="1837421"/>
            <a:ext cx="8560724" cy="4103546"/>
          </a:xfrm>
        </p:spPr>
        <p:txBody>
          <a:bodyPr>
            <a:normAutofit/>
          </a:bodyPr>
          <a:lstStyle/>
          <a:p>
            <a:pPr algn="just"/>
            <a:r>
              <a:rPr lang="pl-PL" sz="2000" b="1" u="sng" dirty="0">
                <a:solidFill>
                  <a:schemeClr val="tx1"/>
                </a:solidFill>
              </a:rPr>
              <a:t>Negocjacje bez ogłoszenia</a:t>
            </a:r>
            <a:r>
              <a:rPr lang="pl-PL" sz="2000" b="1" dirty="0">
                <a:solidFill>
                  <a:schemeClr val="tx1"/>
                </a:solidFill>
              </a:rPr>
              <a:t> to tryb udzielenia zamówienia, w którym zamawiający negocjuje warunki umowy w sprawie zamówienia publicznego z wybranymi przez siebie wykonawcami, a następnie zaprasza ich do składania ofert. </a:t>
            </a:r>
            <a:endParaRPr lang="pl-PL" sz="2000" dirty="0"/>
          </a:p>
          <a:p>
            <a:endParaRPr lang="pl-PL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l-PL" sz="2000" dirty="0">
                <a:solidFill>
                  <a:schemeClr val="accent1">
                    <a:lumMod val="50000"/>
                  </a:schemeClr>
                </a:solidFill>
              </a:rPr>
              <a:t>Negocjacje bez ogłoszenia to niekonkurencyjny tryb (tj. brak publikacji ogłoszenia o zamówieniu, tylko wybrani przez zamawiającego wykonawcy mogą wziąć udział w postępowaniu) dlatego </a:t>
            </a: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</a:rPr>
              <a:t>przesłanki zastosowania tego trybu należy interpretować ściśle</a:t>
            </a:r>
            <a:r>
              <a:rPr lang="pl-PL" sz="2000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br>
              <a:rPr lang="pl-PL" sz="2000" dirty="0">
                <a:solidFill>
                  <a:schemeClr val="accent1">
                    <a:lumMod val="50000"/>
                  </a:schemeClr>
                </a:solidFill>
              </a:rPr>
            </a:b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6AA3CE0-0963-B2F5-B124-FEBBFD5A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1A2B29-95D1-4391-945A-4859ECF1770E}" type="slidenum">
              <a:rPr lang="pl-PL" smtClean="0"/>
              <a:pPr/>
              <a:t>15</a:t>
            </a:fld>
            <a:endParaRPr lang="pl-PL"/>
          </a:p>
        </p:txBody>
      </p:sp>
      <p:sp>
        <p:nvSpPr>
          <p:cNvPr id="5" name="Tytuł 7">
            <a:extLst>
              <a:ext uri="{FF2B5EF4-FFF2-40B4-BE49-F238E27FC236}">
                <a16:creationId xmlns:a16="http://schemas.microsoft.com/office/drawing/2014/main" id="{864BCC5E-ABD4-59A9-EB14-19894BD64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1" y="126875"/>
            <a:ext cx="8485911" cy="909414"/>
          </a:xfrm>
          <a:prstGeom prst="roundRect">
            <a:avLst/>
          </a:prstGeom>
          <a:solidFill>
            <a:srgbClr val="00206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solidFill>
                  <a:schemeClr val="bg1"/>
                </a:solidFill>
              </a:rPr>
              <a:t>Negocjacje bez ogłoszenia   </a:t>
            </a:r>
          </a:p>
        </p:txBody>
      </p:sp>
    </p:spTree>
    <p:extLst>
      <p:ext uri="{BB962C8B-B14F-4D97-AF65-F5344CB8AC3E}">
        <p14:creationId xmlns:p14="http://schemas.microsoft.com/office/powerpoint/2010/main" val="638289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C37A04-1912-1C93-3430-C4576D950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1229" y="1538163"/>
            <a:ext cx="8494223" cy="41035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Tryb zamówienia z wolnej ręki właściwy jest dla  zamówień klasycznych o wartości:</a:t>
            </a:r>
          </a:p>
          <a:p>
            <a:pPr marL="357188" indent="-357188">
              <a:buFont typeface="Wingdings" panose="05000000000000000000" pitchFamily="2" charset="2"/>
              <a:buChar char="ü"/>
            </a:pPr>
            <a:r>
              <a:rPr lang="pl-PL" b="1" dirty="0"/>
              <a:t>równej lub przekraczającej progi unijne (art. 213 – 217 </a:t>
            </a:r>
            <a:r>
              <a:rPr lang="pl-PL" b="1" dirty="0" err="1"/>
              <a:t>Pzp</a:t>
            </a:r>
            <a:r>
              <a:rPr lang="pl-PL" b="1" dirty="0"/>
              <a:t>)</a:t>
            </a:r>
          </a:p>
          <a:p>
            <a:pPr marL="357188" indent="-357188">
              <a:buFont typeface="Wingdings" panose="05000000000000000000" pitchFamily="2" charset="2"/>
              <a:buChar char="ü"/>
            </a:pPr>
            <a:r>
              <a:rPr lang="pl-PL" b="1" dirty="0"/>
              <a:t>mniejszej niż progi unijne (art. 304 – 306 </a:t>
            </a:r>
            <a:r>
              <a:rPr lang="pl-PL" b="1" dirty="0" err="1"/>
              <a:t>Pzp</a:t>
            </a:r>
            <a:r>
              <a:rPr lang="pl-PL" b="1" dirty="0"/>
              <a:t>)</a:t>
            </a:r>
          </a:p>
          <a:p>
            <a:endParaRPr lang="pl-PL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Do udzielania zamówień klasycznych w trybie zamówienia z wolnej o wartości mniejszej niż progi unijne stosuje się większość przepisów właściwych dla zamówień klasycznych o wartości równej lub przekraczającej progi unijne ujętych w dziale II rozdział 3 oddział 8.</a:t>
            </a:r>
            <a:endParaRPr lang="pl-PL" sz="16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6AA3CE0-0963-B2F5-B124-FEBBFD5A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1A2B29-95D1-4391-945A-4859ECF1770E}" type="slidenum">
              <a:rPr lang="pl-PL" smtClean="0"/>
              <a:pPr/>
              <a:t>16</a:t>
            </a:fld>
            <a:endParaRPr lang="pl-PL"/>
          </a:p>
        </p:txBody>
      </p:sp>
      <p:sp>
        <p:nvSpPr>
          <p:cNvPr id="5" name="Tytuł 7">
            <a:extLst>
              <a:ext uri="{FF2B5EF4-FFF2-40B4-BE49-F238E27FC236}">
                <a16:creationId xmlns:a16="http://schemas.microsoft.com/office/drawing/2014/main" id="{864BCC5E-ABD4-59A9-EB14-19894BD64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1229" y="118563"/>
            <a:ext cx="8113761" cy="909414"/>
          </a:xfrm>
          <a:prstGeom prst="roundRect">
            <a:avLst/>
          </a:prstGeom>
          <a:solidFill>
            <a:srgbClr val="00206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solidFill>
                  <a:schemeClr val="bg1"/>
                </a:solidFill>
              </a:rPr>
              <a:t>Wolna ręka   </a:t>
            </a:r>
          </a:p>
        </p:txBody>
      </p:sp>
    </p:spTree>
    <p:extLst>
      <p:ext uri="{BB962C8B-B14F-4D97-AF65-F5344CB8AC3E}">
        <p14:creationId xmlns:p14="http://schemas.microsoft.com/office/powerpoint/2010/main" val="1466972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C37A04-1912-1C93-3430-C4576D950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4424" y="1596353"/>
            <a:ext cx="8436034" cy="4103546"/>
          </a:xfrm>
        </p:spPr>
        <p:txBody>
          <a:bodyPr>
            <a:normAutofit/>
          </a:bodyPr>
          <a:lstStyle/>
          <a:p>
            <a:pPr algn="just"/>
            <a:r>
              <a:rPr lang="pl-PL" sz="2000" u="sng" dirty="0">
                <a:solidFill>
                  <a:schemeClr val="tx1"/>
                </a:solidFill>
              </a:rPr>
              <a:t>Zamówienie z wolnej ręki</a:t>
            </a:r>
            <a:r>
              <a:rPr lang="pl-PL" sz="2000" dirty="0">
                <a:solidFill>
                  <a:schemeClr val="tx1"/>
                </a:solidFill>
              </a:rPr>
              <a:t> to tryb udzielenia zamówienia, w którym zamawiający udziela zamówienia po negocjacjach tylko z jednym wykonawcą.</a:t>
            </a:r>
            <a:endParaRPr lang="pl-PL" sz="2000" dirty="0"/>
          </a:p>
          <a:p>
            <a:pPr algn="ctr"/>
            <a:endParaRPr lang="pl-PL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pl-PL" sz="2000" dirty="0">
                <a:solidFill>
                  <a:schemeClr val="accent1">
                    <a:lumMod val="50000"/>
                  </a:schemeClr>
                </a:solidFill>
              </a:rPr>
              <a:t>Tryb zamówienia z wolnej ręki to niekonkurencyjny tryb (tj. brak publikacji ogłoszenia o zamówieniu, tylko jeden wybrany przez zamawiającego wykonawca może wziąć udział w postępowaniu) dlatego </a:t>
            </a: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</a:rPr>
              <a:t>przesłanki zastosowania tego trybu należy interpretować ściśle</a:t>
            </a:r>
            <a:r>
              <a:rPr lang="pl-PL" sz="2000" dirty="0">
                <a:solidFill>
                  <a:schemeClr val="accent1">
                    <a:lumMod val="50000"/>
                  </a:schemeClr>
                </a:solidFill>
              </a:rPr>
              <a:t>. Ciężar dowodu w zakresie wykazania wystąpienia przesłanek zastosowania trybu zamówienia z wolnej ręki będzie spoczywał na zamawiającym.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6AA3CE0-0963-B2F5-B124-FEBBFD5A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1A2B29-95D1-4391-945A-4859ECF1770E}" type="slidenum">
              <a:rPr lang="pl-PL" smtClean="0"/>
              <a:pPr/>
              <a:t>17</a:t>
            </a:fld>
            <a:endParaRPr lang="pl-PL"/>
          </a:p>
        </p:txBody>
      </p:sp>
      <p:sp>
        <p:nvSpPr>
          <p:cNvPr id="5" name="Tytuł 7">
            <a:extLst>
              <a:ext uri="{FF2B5EF4-FFF2-40B4-BE49-F238E27FC236}">
                <a16:creationId xmlns:a16="http://schemas.microsoft.com/office/drawing/2014/main" id="{864BCC5E-ABD4-59A9-EB14-19894BD64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424" y="118563"/>
            <a:ext cx="8436034" cy="909414"/>
          </a:xfrm>
          <a:prstGeom prst="roundRect">
            <a:avLst/>
          </a:prstGeom>
          <a:solidFill>
            <a:srgbClr val="00206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solidFill>
                  <a:schemeClr val="bg1"/>
                </a:solidFill>
              </a:rPr>
              <a:t>Wolna ręka   </a:t>
            </a:r>
          </a:p>
        </p:txBody>
      </p:sp>
    </p:spTree>
    <p:extLst>
      <p:ext uri="{BB962C8B-B14F-4D97-AF65-F5344CB8AC3E}">
        <p14:creationId xmlns:p14="http://schemas.microsoft.com/office/powerpoint/2010/main" val="3586799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586AFE-4B5B-5878-3B5B-59D2BCFF9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000" dirty="0"/>
              <a:t>Zastosowanie trybów w postępowaniach o wartości równej lub większej niż progi UE</a:t>
            </a:r>
            <a:br>
              <a:rPr lang="pl-PL" sz="2000" dirty="0"/>
            </a:br>
            <a:r>
              <a:rPr lang="pl-PL" sz="2000" i="1" dirty="0"/>
              <a:t>Sprawozdanie Prezesa UZP z rok 2023 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028EB9EF-D8E5-DEB7-DEB4-EB99DC9ADD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604966"/>
              </p:ext>
            </p:extLst>
          </p:nvPr>
        </p:nvGraphicFramePr>
        <p:xfrm>
          <a:off x="1546167" y="1596044"/>
          <a:ext cx="8869680" cy="3848795"/>
        </p:xfrm>
        <a:graphic>
          <a:graphicData uri="http://schemas.openxmlformats.org/drawingml/2006/table">
            <a:tbl>
              <a:tblPr firstRow="1" firstCol="1" bandRow="1"/>
              <a:tblGrid>
                <a:gridCol w="4165809">
                  <a:extLst>
                    <a:ext uri="{9D8B030D-6E8A-4147-A177-3AD203B41FA5}">
                      <a16:colId xmlns:a16="http://schemas.microsoft.com/office/drawing/2014/main" val="2147030826"/>
                    </a:ext>
                  </a:extLst>
                </a:gridCol>
                <a:gridCol w="2351343">
                  <a:extLst>
                    <a:ext uri="{9D8B030D-6E8A-4147-A177-3AD203B41FA5}">
                      <a16:colId xmlns:a16="http://schemas.microsoft.com/office/drawing/2014/main" val="2182693534"/>
                    </a:ext>
                  </a:extLst>
                </a:gridCol>
                <a:gridCol w="2352528">
                  <a:extLst>
                    <a:ext uri="{9D8B030D-6E8A-4147-A177-3AD203B41FA5}">
                      <a16:colId xmlns:a16="http://schemas.microsoft.com/office/drawing/2014/main" val="1993435232"/>
                    </a:ext>
                  </a:extLst>
                </a:gridCol>
              </a:tblGrid>
              <a:tr h="85528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Tryb zamówienia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Odsetek liczby 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Odsetek wartości 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126825"/>
                  </a:ext>
                </a:extLst>
              </a:tr>
              <a:tr h="42764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Przetarg nieograniczony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90,68%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84,57%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371149"/>
                  </a:ext>
                </a:extLst>
              </a:tr>
              <a:tr h="42764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Przetarg ograniczony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0,72%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2,88%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280778"/>
                  </a:ext>
                </a:extLst>
              </a:tr>
              <a:tr h="42764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Negocjacje z ogłoszeniem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0,19%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0,58%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5589963"/>
                  </a:ext>
                </a:extLst>
              </a:tr>
              <a:tr h="42764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Dialog konkurencyjny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0,05%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0,37%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936183"/>
                  </a:ext>
                </a:extLst>
              </a:tr>
              <a:tr h="42764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Partnerstwo innowacyjne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0,00%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0,00%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56985"/>
                  </a:ext>
                </a:extLst>
              </a:tr>
              <a:tr h="42764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Negocjacje bez ogłoszenia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0,12%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0,42%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202599"/>
                  </a:ext>
                </a:extLst>
              </a:tr>
              <a:tr h="42764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Zamówienie z wolnej ręki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8,24%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11,18%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5057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27421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5D95CF-1239-E35B-26BD-2351FDC4D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000" dirty="0"/>
              <a:t>Zastosowanie trybów w postępowaniach o wartości mniejszej niż progi UE</a:t>
            </a:r>
            <a:br>
              <a:rPr lang="pl-PL" sz="2000" dirty="0"/>
            </a:br>
            <a:r>
              <a:rPr lang="pl-PL" sz="2000" i="1" dirty="0"/>
              <a:t>Sprawozdanie Prezesa UZP z rok 2023 </a:t>
            </a:r>
            <a:endParaRPr lang="pl-PL" sz="2000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E4A1EB87-03B9-525D-ED21-120AC13A25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393031"/>
              </p:ext>
            </p:extLst>
          </p:nvPr>
        </p:nvGraphicFramePr>
        <p:xfrm>
          <a:off x="1138844" y="1604355"/>
          <a:ext cx="9185562" cy="3865421"/>
        </p:xfrm>
        <a:graphic>
          <a:graphicData uri="http://schemas.openxmlformats.org/drawingml/2006/table">
            <a:tbl>
              <a:tblPr firstRow="1" firstCol="1" bandRow="1"/>
              <a:tblGrid>
                <a:gridCol w="5378334">
                  <a:extLst>
                    <a:ext uri="{9D8B030D-6E8A-4147-A177-3AD203B41FA5}">
                      <a16:colId xmlns:a16="http://schemas.microsoft.com/office/drawing/2014/main" val="4245136683"/>
                    </a:ext>
                  </a:extLst>
                </a:gridCol>
                <a:gridCol w="1965115">
                  <a:extLst>
                    <a:ext uri="{9D8B030D-6E8A-4147-A177-3AD203B41FA5}">
                      <a16:colId xmlns:a16="http://schemas.microsoft.com/office/drawing/2014/main" val="450789985"/>
                    </a:ext>
                  </a:extLst>
                </a:gridCol>
                <a:gridCol w="1842113">
                  <a:extLst>
                    <a:ext uri="{9D8B030D-6E8A-4147-A177-3AD203B41FA5}">
                      <a16:colId xmlns:a16="http://schemas.microsoft.com/office/drawing/2014/main" val="790741408"/>
                    </a:ext>
                  </a:extLst>
                </a:gridCol>
              </a:tblGrid>
              <a:tr h="552203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Tryb zamówienia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Odsetek liczby 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Odsetek wartości 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359272"/>
                  </a:ext>
                </a:extLst>
              </a:tr>
              <a:tr h="55220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Tryb podstawowy, o którym mowa w art. 275 pkt 1 ustawy </a:t>
                      </a:r>
                      <a:r>
                        <a:rPr lang="pl-PL" sz="1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Pzp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78,09%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76,42%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2436052"/>
                  </a:ext>
                </a:extLst>
              </a:tr>
              <a:tr h="55220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Tryb podstawowy, o którym mowa w art. 275 pkt 2 ustawy Pzp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12,74%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17,23%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358253"/>
                  </a:ext>
                </a:extLst>
              </a:tr>
              <a:tr h="55220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Tryb podstawowy, o którym mowa w art. 275 pkt 3 ustawy Pzp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0,03%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0,04%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958682"/>
                  </a:ext>
                </a:extLst>
              </a:tr>
              <a:tr h="55220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Partnerstwo innowacyjne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0,00%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0,00%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568833"/>
                  </a:ext>
                </a:extLst>
              </a:tr>
              <a:tr h="55220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Negocjacje bez ogłoszenia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0,08%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0,05%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910265"/>
                  </a:ext>
                </a:extLst>
              </a:tr>
              <a:tr h="55220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Zamówienie z wolnej ręki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9,06%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6,26%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9045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22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7AD308-55BA-A527-74EB-FFE07CE5B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Wstępne konsultacje rynkowe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100C88-C080-2D38-286D-DE4220C82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1" y="1430448"/>
            <a:ext cx="10668000" cy="4589352"/>
          </a:xfrm>
        </p:spPr>
        <p:txBody>
          <a:bodyPr/>
          <a:lstStyle/>
          <a:p>
            <a:pPr marL="0" indent="0">
              <a:buNone/>
            </a:pPr>
            <a:r>
              <a:rPr lang="pl-PL" sz="2000" b="1" dirty="0"/>
              <a:t>Art. 84.</a:t>
            </a:r>
            <a:r>
              <a:rPr lang="pl-PL" sz="2000" dirty="0"/>
              <a:t> 1. Zamawiający, przed wszczęciem postępowania o udzielenie zamówienia, może przeprowadzić </a:t>
            </a:r>
            <a:r>
              <a:rPr lang="pl-PL" sz="2000" b="1" dirty="0"/>
              <a:t>wstępne konsultacje rynkowe, w celu przygotowania postępowania i poinformowania wykonawców o swoich planach i wymaganiach dotyczących zamówienia.</a:t>
            </a:r>
          </a:p>
          <a:p>
            <a:pPr marL="0" indent="0">
              <a:buNone/>
            </a:pPr>
            <a:r>
              <a:rPr lang="pl-PL" sz="2000" dirty="0"/>
              <a:t>2. Zamawiający </a:t>
            </a:r>
            <a:r>
              <a:rPr lang="pl-PL" sz="2000" u="sng" dirty="0"/>
              <a:t>zamieszcza informację o zamiarze przeprowadzenia wstępnych konsultacji rynkowych oraz o ich przedmiocie na stronie internetowej zamawiającego</a:t>
            </a:r>
            <a:r>
              <a:rPr lang="pl-PL" sz="2000" dirty="0"/>
              <a:t>.</a:t>
            </a:r>
          </a:p>
          <a:p>
            <a:pPr marL="0" indent="0">
              <a:buNone/>
            </a:pPr>
            <a:r>
              <a:rPr lang="pl-PL" sz="2000" dirty="0"/>
              <a:t>3. Prowadząc konsultacje rynkowe, zamawiający może w szczególności korzystać </a:t>
            </a:r>
            <a:r>
              <a:rPr lang="pl-PL" sz="2000" b="1" dirty="0"/>
              <a:t>z doradztwa ekspertów, władzy publicznej lub wykonawców</a:t>
            </a:r>
            <a:r>
              <a:rPr lang="pl-PL" sz="2000" dirty="0"/>
              <a:t>. Doradztwo to może być wykorzystane przy planowaniu, przygotowaniu lub przeprowadzaniu postępowania o udzielenie zamówienia, pod warunkiem że nie powoduje to zakłócenia konkurencji ani naruszenia zasad równego traktowania wykonawców i przejrzystości.</a:t>
            </a:r>
          </a:p>
          <a:p>
            <a:pPr marL="0" indent="0">
              <a:buNone/>
            </a:pPr>
            <a:r>
              <a:rPr lang="pl-PL" sz="2000" dirty="0"/>
              <a:t>4. Zamawiający zamieszcza informację o przeprowadzeniu wstępnych konsultacji rynkowych w ogłoszeniu o zamówieniu.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159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650B11-2CF3-B1EA-A120-930F93A48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Wyjaśnienia treści oferty, poprawianie omyłek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875B6A-8289-E237-191E-FFF945255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600" u="sng" dirty="0"/>
              <a:t>Art. 223 Wyjaśnienia treści oferty, poprawianie omyłek</a:t>
            </a:r>
          </a:p>
          <a:p>
            <a:endParaRPr lang="pl-PL" sz="1600" dirty="0"/>
          </a:p>
          <a:p>
            <a:r>
              <a:rPr lang="pl-PL" sz="1600" dirty="0"/>
              <a:t>1. W toku badania i oceny ofert zamawiający może żądać od wykonawców </a:t>
            </a:r>
            <a:r>
              <a:rPr lang="pl-PL" sz="1600" b="1" dirty="0"/>
              <a:t>wyjaśnień dotyczących treści złożonych ofert </a:t>
            </a:r>
            <a:r>
              <a:rPr lang="pl-PL" sz="1600" dirty="0"/>
              <a:t>oraz przedmiotowych środków dowodowych lub innych składanych dokumentów lub oświadczeń. Niedopuszczalne jest prowadzenie między zamawiającym a wykonawcą negocjacji dotyczących złożonej oferty oraz, z uwzględnieniem ust. 2 i art. 187, dokonywanie jakiejkolwiek zmiany w jej treści.</a:t>
            </a:r>
          </a:p>
          <a:p>
            <a:endParaRPr lang="pl-PL" sz="1600" dirty="0"/>
          </a:p>
          <a:p>
            <a:r>
              <a:rPr lang="pl-PL" sz="1600" dirty="0"/>
              <a:t>2. Zamawiający poprawia w ofercie:</a:t>
            </a:r>
          </a:p>
          <a:p>
            <a:pPr marL="328613" lvl="1" indent="0">
              <a:buNone/>
            </a:pPr>
            <a:r>
              <a:rPr lang="pl-PL" sz="1600" dirty="0"/>
              <a:t>1) </a:t>
            </a:r>
            <a:r>
              <a:rPr lang="pl-PL" sz="1600" b="1" dirty="0"/>
              <a:t>oczywiste omyłki pisarskie</a:t>
            </a:r>
            <a:r>
              <a:rPr lang="pl-PL" sz="1600" dirty="0"/>
              <a:t>,</a:t>
            </a:r>
          </a:p>
          <a:p>
            <a:pPr marL="328613" lvl="1" indent="0">
              <a:buNone/>
            </a:pPr>
            <a:r>
              <a:rPr lang="pl-PL" sz="1600" dirty="0"/>
              <a:t>2) </a:t>
            </a:r>
            <a:r>
              <a:rPr lang="pl-PL" sz="1600" b="1" dirty="0"/>
              <a:t>oczywiste omyłki rachunkowe</a:t>
            </a:r>
            <a:r>
              <a:rPr lang="pl-PL" sz="1600" dirty="0"/>
              <a:t>, z uwzględnieniem konsekwencji rachunkowych dokonanych poprawek,</a:t>
            </a:r>
          </a:p>
          <a:p>
            <a:pPr marL="328613" lvl="1" indent="0">
              <a:buNone/>
            </a:pPr>
            <a:r>
              <a:rPr lang="pl-PL" sz="1600" dirty="0"/>
              <a:t>3) </a:t>
            </a:r>
            <a:r>
              <a:rPr lang="pl-PL" sz="1600" b="1" dirty="0"/>
              <a:t>inne omyłki polegające na niezgodności oferty z dokumentami zamówienia, niepowodujące istotnych zmian w treści oferty</a:t>
            </a:r>
          </a:p>
          <a:p>
            <a:pPr marL="0" indent="0">
              <a:buNone/>
            </a:pPr>
            <a:r>
              <a:rPr lang="pl-PL" sz="1600" dirty="0"/>
              <a:t>      ‒ niezwłocznie zawiadamiając o tym wykonawcę, którego oferta została poprawiona.</a:t>
            </a:r>
          </a:p>
          <a:p>
            <a:pPr marL="328613" lvl="1" indent="0">
              <a:buNone/>
            </a:pPr>
            <a:r>
              <a:rPr lang="pl-PL" sz="1600" dirty="0"/>
              <a:t>3. W przypadku, o którym mowa w ust. 2 pkt 3, zamawiający wyznacza wykonawcy odpowiedni termin na wyrażenie zgody na poprawienie w ofercie omyłki lub zakwestionowanie jej poprawienia. Brak odpowiedzi w wyznaczonym terminie uznaje się za wyrażenie zgody na poprawienie omyłki.</a:t>
            </a:r>
          </a:p>
        </p:txBody>
      </p:sp>
    </p:spTree>
    <p:extLst>
      <p:ext uri="{BB962C8B-B14F-4D97-AF65-F5344CB8AC3E}">
        <p14:creationId xmlns:p14="http://schemas.microsoft.com/office/powerpoint/2010/main" val="25003478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1BF4ED-B57C-0607-63FB-9D2051869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Ocena ofert; wyjaśnienia treści oferty - orzecznictwo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48844E-A03A-AD38-927F-629766EBE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1" y="1268760"/>
            <a:ext cx="10599534" cy="4751040"/>
          </a:xfrm>
        </p:spPr>
        <p:txBody>
          <a:bodyPr/>
          <a:lstStyle/>
          <a:p>
            <a:r>
              <a:rPr lang="pl-PL" sz="1600" u="sng" dirty="0"/>
              <a:t>Wyrok KIO z dnia sygn. akt KIO 1968/23 – wyjaśnienia treści oferty:</a:t>
            </a:r>
          </a:p>
          <a:p>
            <a:pPr marL="0" indent="0">
              <a:buNone/>
            </a:pPr>
            <a:endParaRPr lang="pl-PL" sz="1600" dirty="0"/>
          </a:p>
          <a:p>
            <a:pPr marL="0" indent="0" algn="just">
              <a:buNone/>
            </a:pPr>
            <a:r>
              <a:rPr lang="pl-PL" sz="1800" dirty="0"/>
              <a:t>„Nadto Izba odniesie się jeszcze do możliwości zastosowania przez Zamawiającego art. 223 ust. 1 ustawy PZP, zgodnie z którym, w toku badania i oceny ofert zamawiający może żądać od wykonawców wyjaśnień dotyczących treści złożonych ofert oraz przedmiotowych środków dowodowych lub innych składanych dokumentów lub oświadczeń. Niedopuszczalne jest prowadzenie między zamawiającym a wykonawcą negocjacji dotyczących złożonej oferty oraz, z uwzględnieniem ust. 2 i art. 187, dokonywanie jakiejkolwiek zmiany w jej treści. </a:t>
            </a:r>
          </a:p>
          <a:p>
            <a:pPr marL="0" indent="0" algn="just">
              <a:buNone/>
            </a:pPr>
            <a:r>
              <a:rPr lang="pl-PL" sz="1800" dirty="0"/>
              <a:t>Izba zważa, że przepis </a:t>
            </a:r>
            <a:r>
              <a:rPr lang="pl-PL" sz="1800" u="sng" dirty="0"/>
              <a:t>art. 223 ust. 1 ustawy PZP, jest przepisem, który jest uprawnieniem i jednocześnie obowiązkiem Zamawiającego, ale materializuje się wyłącznie w przypadku powstania wątpliwości, co do treści złożonej oferty</a:t>
            </a:r>
            <a:r>
              <a:rPr lang="pl-PL" sz="1800" dirty="0"/>
              <a:t>, w tym jak w niniejszej sprawie co do treści kosztorysu ofertowego, co do sposobu ich rozumienia. Zastosowanie art. 223 ust. 1 ustawy PZP materializuje się w wielu stanach faktycznych, szczególnie w postępowaniach, w których Zamawiający wymaga jednoznacznego wyspecyfikowania przez wykonawcę przedmiotu zamówienia w ofercie, w tym kosztorysie ofertowym, chociażby poprzez podanie określonych parametrów.”</a:t>
            </a:r>
          </a:p>
          <a:p>
            <a:pPr marL="0" indent="0">
              <a:buNone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0514621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3487E7-1D98-5515-8B6F-493D0A1B6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Opcja - art. 441 </a:t>
            </a:r>
            <a:r>
              <a:rPr lang="pl-PL" dirty="0" err="1"/>
              <a:t>Pzp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9C6622-DAA0-693B-69F9-B7440A901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1. Zamawiający może skorzystać z opcji, jeżeli </a:t>
            </a:r>
            <a:r>
              <a:rPr lang="pl-PL" u="sng" dirty="0"/>
              <a:t>przewidział opcję w ogłoszeniu o zamówieniu lub w dokumentach zamówienia w postaci zrozumiałych, precyzyjnych i jednoznacznych postanowień umownych</a:t>
            </a:r>
            <a:r>
              <a:rPr lang="pl-PL" dirty="0"/>
              <a:t>, które łącznie spełniają następujące warunki:</a:t>
            </a:r>
          </a:p>
          <a:p>
            <a:pPr marL="0" indent="0" algn="just">
              <a:buNone/>
            </a:pPr>
            <a:r>
              <a:rPr lang="pl-PL" dirty="0"/>
              <a:t>1) określają rodzaj i maksymalną wartość opcji;</a:t>
            </a:r>
          </a:p>
          <a:p>
            <a:pPr marL="0" indent="0" algn="just">
              <a:buNone/>
            </a:pPr>
            <a:r>
              <a:rPr lang="pl-PL" dirty="0"/>
              <a:t>2) określają okoliczności skorzystania z opcji;</a:t>
            </a:r>
          </a:p>
          <a:p>
            <a:pPr marL="0" indent="0" algn="just">
              <a:buNone/>
            </a:pPr>
            <a:r>
              <a:rPr lang="pl-PL" dirty="0"/>
              <a:t>3) nie modyfikują ogólnego charakteru umowy.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2. Czynności dokonane na podstawie postanowień umownych przewidujących opcje z naruszeniem ust. 1 podlegają unieważnieniu.</a:t>
            </a:r>
          </a:p>
        </p:txBody>
      </p:sp>
    </p:spTree>
    <p:extLst>
      <p:ext uri="{BB962C8B-B14F-4D97-AF65-F5344CB8AC3E}">
        <p14:creationId xmlns:p14="http://schemas.microsoft.com/office/powerpoint/2010/main" val="15840833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7AD308-55BA-A527-74EB-FFE07CE5B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Czym jest opcja?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100C88-C080-2D38-286D-DE4220C82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1" y="1675763"/>
            <a:ext cx="10117396" cy="4102968"/>
          </a:xfrm>
        </p:spPr>
        <p:txBody>
          <a:bodyPr/>
          <a:lstStyle/>
          <a:p>
            <a:pPr algn="just"/>
            <a:r>
              <a:rPr lang="pl-PL" sz="2400" dirty="0"/>
              <a:t>Za opcję uznaje się </a:t>
            </a:r>
            <a:r>
              <a:rPr lang="pl-PL" sz="2400" u="sng" dirty="0"/>
              <a:t>uprawnienie zamawiającego do rozszerzenia lub zmniejszenia zamówienia o wskazany w dokumentach zamówienia zakres</a:t>
            </a:r>
            <a:r>
              <a:rPr lang="pl-PL" sz="2400" dirty="0"/>
              <a:t>. </a:t>
            </a:r>
          </a:p>
          <a:p>
            <a:pPr algn="just"/>
            <a:r>
              <a:rPr lang="pl-PL" sz="2400" dirty="0"/>
              <a:t>Opcja służy zamawiającemu jako zastrzeżenie </a:t>
            </a:r>
            <a:r>
              <a:rPr lang="pl-PL" sz="2400" u="sng" dirty="0"/>
              <a:t>jednostronnego uprawnienia do zmiany zakresu świadczenia</a:t>
            </a:r>
            <a:r>
              <a:rPr lang="pl-PL" sz="2400" dirty="0"/>
              <a:t>, które zostało przewidziane w dokumentach zamówienia, w sposób wynikający z warunków zamówienia. Skorzystanie z opcji nie stanowi więc zmiany umowy czy też zawarcia dodatkowej umowy. </a:t>
            </a:r>
          </a:p>
        </p:txBody>
      </p:sp>
    </p:spTree>
    <p:extLst>
      <p:ext uri="{BB962C8B-B14F-4D97-AF65-F5344CB8AC3E}">
        <p14:creationId xmlns:p14="http://schemas.microsoft.com/office/powerpoint/2010/main" val="24417229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13E43E-7D49-CD2E-BEA0-DF75CC935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Sposób określania opcji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4F2695-881E-64E4-0008-447D87F86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1" y="1388224"/>
            <a:ext cx="10668000" cy="4631575"/>
          </a:xfrm>
        </p:spPr>
        <p:txBody>
          <a:bodyPr/>
          <a:lstStyle/>
          <a:p>
            <a:pPr algn="just"/>
            <a:r>
              <a:rPr lang="pl-PL" sz="1800" b="1" dirty="0"/>
              <a:t>Ustawodawca pozostawia zamawiającemu wybór co do sposobu skonstruowania opcji i opisania tego w umowie na zasadach: zwiększenia lub zmniejszenia</a:t>
            </a:r>
            <a:r>
              <a:rPr lang="pl-PL" sz="1800" dirty="0"/>
              <a:t>. Zawsze jednak opcja powinna zostać opisana w sposób  zrozumiały, precyzyjny i jednoznaczny, tak żeby wykonawca był w stanie przygotować ofertę. </a:t>
            </a:r>
          </a:p>
          <a:p>
            <a:pPr marL="0" indent="0" algn="just">
              <a:buNone/>
            </a:pPr>
            <a:endParaRPr lang="pl-PL" sz="1800" dirty="0"/>
          </a:p>
          <a:p>
            <a:pPr algn="just"/>
            <a:r>
              <a:rPr lang="pl-PL" sz="1800" u="sng" dirty="0"/>
              <a:t>Art. 441 ust. 1 pkt 1 ustawy </a:t>
            </a:r>
            <a:r>
              <a:rPr lang="pl-PL" sz="1800" u="sng" dirty="0" err="1"/>
              <a:t>Pzp</a:t>
            </a:r>
            <a:r>
              <a:rPr lang="pl-PL" sz="1800" u="sng" dirty="0"/>
              <a:t> nie precyzuje maksymalnej wartości opcji,</a:t>
            </a:r>
            <a:r>
              <a:rPr lang="pl-PL" sz="1800" dirty="0"/>
              <a:t> a jedynie wskazuje, że zamawiający zobowiązany jest do jej określenia i podania w dokumentach zamówienia lub ogłoszeniu o zamówieniu. </a:t>
            </a:r>
            <a:r>
              <a:rPr lang="pl-PL" sz="1800" u="sng" dirty="0"/>
              <a:t>Granicą swobody zamawiającego w tym zakresie będzie obowiązek dotyczący zakazu modyfikacji ogólnego charakteru umowy. </a:t>
            </a:r>
            <a:r>
              <a:rPr lang="pl-PL" sz="1800" dirty="0"/>
              <a:t>W konsekwencji na gruncie konkretnej umowy należy ustalać  wartość opcji  w sposób właściwy dla danego przypadku, a z uwagi na różnorodność przedmiotów zamówień oraz uwarunkowań organizacyjnych ich udzielania nie jest możliwe wskazanie jednego wzorca postępowania. </a:t>
            </a:r>
          </a:p>
          <a:p>
            <a:endParaRPr lang="pl-PL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63187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2A58AD-56E4-86EB-D736-3AF45C2C1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Opcja – przykładowe rodzaje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07A043-3E4C-9687-D3DE-47F15C611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898" y="1556792"/>
            <a:ext cx="9875520" cy="4536504"/>
          </a:xfrm>
        </p:spPr>
        <p:txBody>
          <a:bodyPr/>
          <a:lstStyle/>
          <a:p>
            <a:pPr algn="just"/>
            <a:r>
              <a:rPr lang="pl-PL" sz="1800" dirty="0">
                <a:solidFill>
                  <a:srgbClr val="000000"/>
                </a:solidFill>
              </a:rPr>
              <a:t>W zależności od przedmiotu lub warunków zamówienia zamawiający może przykładowo określić opcję:</a:t>
            </a:r>
          </a:p>
          <a:p>
            <a:pPr marL="0" indent="0" algn="just">
              <a:buNone/>
            </a:pPr>
            <a:r>
              <a:rPr lang="pl-PL" sz="1800" dirty="0">
                <a:solidFill>
                  <a:srgbClr val="000000"/>
                </a:solidFill>
              </a:rPr>
              <a:t>1) </a:t>
            </a:r>
            <a:r>
              <a:rPr lang="pl-PL" sz="1800" b="1" dirty="0">
                <a:solidFill>
                  <a:srgbClr val="000000"/>
                </a:solidFill>
              </a:rPr>
              <a:t>przedmiotowo</a:t>
            </a:r>
            <a:r>
              <a:rPr lang="pl-PL" sz="1800" dirty="0">
                <a:solidFill>
                  <a:srgbClr val="000000"/>
                </a:solidFill>
              </a:rPr>
              <a:t> – poprzez określenie elementów przedmiotu zamówienia podlegających prawu opcji np. zakres ochrony ubezpieczeniowej przy zamówieniu na świadczenie usług ubezpieczeniowych, dostęp do wydań w formie elektronicznej przy zamówieniu na prenumeratę prasy;</a:t>
            </a:r>
          </a:p>
          <a:p>
            <a:pPr marL="0" indent="0" algn="just">
              <a:buNone/>
            </a:pPr>
            <a:r>
              <a:rPr lang="pl-PL" sz="1800" dirty="0">
                <a:solidFill>
                  <a:srgbClr val="000000"/>
                </a:solidFill>
              </a:rPr>
              <a:t> 2) </a:t>
            </a:r>
            <a:r>
              <a:rPr lang="pl-PL" sz="1800" b="1" dirty="0">
                <a:solidFill>
                  <a:srgbClr val="000000"/>
                </a:solidFill>
              </a:rPr>
              <a:t>czasowo</a:t>
            </a:r>
            <a:r>
              <a:rPr lang="pl-PL" sz="1800" dirty="0">
                <a:solidFill>
                  <a:srgbClr val="000000"/>
                </a:solidFill>
              </a:rPr>
              <a:t> – poprzez określenie czasu, w którym może opcjonalnie dojść do realizacji wskazanego elementu przedmiotu zamówienia np. zamawiający w zamówieniu na usługi telekomunikacyjne lub teleinformatyczne opcjonalnie przewiduje okresowe włączenie lub wyłączenie usług lub modułów systemu albo w umowie sprzedaży z określonym terminem dostarczenia całości przedmiotu sprzedaży przewiduje możliwość jednostronnego wydłużenia tego terminu;</a:t>
            </a:r>
          </a:p>
          <a:p>
            <a:pPr marL="0" indent="0" algn="just">
              <a:buNone/>
            </a:pPr>
            <a:r>
              <a:rPr lang="pl-PL" sz="1800" dirty="0">
                <a:solidFill>
                  <a:srgbClr val="000000"/>
                </a:solidFill>
              </a:rPr>
              <a:t>3) </a:t>
            </a:r>
            <a:r>
              <a:rPr lang="pl-PL" sz="1800" b="1" dirty="0">
                <a:solidFill>
                  <a:srgbClr val="000000"/>
                </a:solidFill>
              </a:rPr>
              <a:t>ilościowo</a:t>
            </a:r>
            <a:r>
              <a:rPr lang="pl-PL" sz="1800" dirty="0">
                <a:solidFill>
                  <a:srgbClr val="000000"/>
                </a:solidFill>
              </a:rPr>
              <a:t> – poprzez określenie maksymalnego lub minimalnego zakresu świadczenia.</a:t>
            </a:r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0549713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1196B3-40E5-32D5-BE37-64DD6BC9B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Opcja a wysokość wadium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25D344-2E74-4F4D-CE27-626DD50FA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1" y="1551286"/>
            <a:ext cx="9884640" cy="4535016"/>
          </a:xfrm>
        </p:spPr>
        <p:txBody>
          <a:bodyPr/>
          <a:lstStyle/>
          <a:p>
            <a:pPr indent="449580" algn="just">
              <a:lnSpc>
                <a:spcPct val="115000"/>
              </a:lnSpc>
              <a:spcAft>
                <a:spcPts val="800"/>
              </a:spcAft>
            </a:pPr>
            <a:r>
              <a:rPr lang="pl-PL" sz="2000" dirty="0"/>
              <a:t>Stosownie do art. 31 ust. 2 </a:t>
            </a:r>
            <a:r>
              <a:rPr lang="pl-PL" sz="2000" dirty="0" err="1"/>
              <a:t>Pzp</a:t>
            </a:r>
            <a:r>
              <a:rPr lang="pl-PL" sz="2000" dirty="0"/>
              <a:t>, przy ustalaniu wartości szacunkowej zamówienia uwzględnia się największy możliwy zakres tego zamówienia z uwzględnieniem opcji oraz wznowień.</a:t>
            </a:r>
          </a:p>
          <a:p>
            <a:pPr indent="449580" algn="just">
              <a:lnSpc>
                <a:spcPct val="115000"/>
              </a:lnSpc>
              <a:spcAft>
                <a:spcPts val="800"/>
              </a:spcAft>
            </a:pPr>
            <a:r>
              <a:rPr lang="pl-PL" sz="2000" dirty="0"/>
              <a:t>Zgodnie z treścią art. 97 ust. 1 i 2 </a:t>
            </a:r>
            <a:r>
              <a:rPr lang="pl-PL" sz="2000" dirty="0" err="1"/>
              <a:t>Pzp</a:t>
            </a:r>
            <a:r>
              <a:rPr lang="pl-PL" sz="2000" dirty="0"/>
              <a:t>, zamawiający może żądać od wykonawców wniesienia wadium, określając jego kwotę w wysokości </a:t>
            </a:r>
            <a:r>
              <a:rPr lang="pl-PL" sz="2000" u="sng" dirty="0"/>
              <a:t>nie większej niż 3% wartości zamówienia</a:t>
            </a:r>
            <a:r>
              <a:rPr lang="pl-PL" sz="2000" dirty="0"/>
              <a:t> dla zamówień o wartości równej lub przekraczającej progi unijne. </a:t>
            </a:r>
          </a:p>
          <a:p>
            <a:pPr indent="449580" algn="just">
              <a:lnSpc>
                <a:spcPct val="115000"/>
              </a:lnSpc>
              <a:spcAft>
                <a:spcPts val="800"/>
              </a:spcAft>
            </a:pPr>
            <a:r>
              <a:rPr lang="pl-PL" sz="2000" u="sng" dirty="0"/>
              <a:t>Kwota wadium </a:t>
            </a:r>
            <a:r>
              <a:rPr lang="pl-PL" sz="2000" dirty="0"/>
              <a:t>powinna zostać ustalona w odniesieniu do wartości szacunkowej zamówienia </a:t>
            </a:r>
            <a:r>
              <a:rPr lang="pl-PL" sz="2000" u="sng" dirty="0"/>
              <a:t>uwzględniającej wartość opcji</a:t>
            </a:r>
            <a:r>
              <a:rPr lang="pl-PL" sz="2000" dirty="0"/>
              <a:t>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03030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B63EF6-FBE1-9996-EF64-61FC02358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Opcja a zabezpieczenie należytego wykonania umowy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3B1D36-880C-101B-BA82-458DA99CB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585" y="1484784"/>
            <a:ext cx="9917084" cy="4535016"/>
          </a:xfrm>
        </p:spPr>
        <p:txBody>
          <a:bodyPr/>
          <a:lstStyle/>
          <a:p>
            <a:pPr algn="just"/>
            <a:r>
              <a:rPr lang="pl-PL" sz="2000" dirty="0"/>
              <a:t>Zgodnie z treścią art. 452 ust. 1 i 2 </a:t>
            </a:r>
            <a:r>
              <a:rPr lang="pl-PL" sz="2000" dirty="0" err="1"/>
              <a:t>Pzp</a:t>
            </a:r>
            <a:r>
              <a:rPr lang="pl-PL" sz="2000" dirty="0"/>
              <a:t>, wysokość zabezpieczenia należytego wykonania umowy ustala się w stosunku procentowym </a:t>
            </a:r>
            <a:r>
              <a:rPr lang="pl-PL" sz="2000" u="sng" dirty="0"/>
              <a:t>do ceny całkowitej podanej w ofercie albo maksymalnej wartości nominalnej zobowiązania </a:t>
            </a:r>
            <a:r>
              <a:rPr lang="pl-PL" sz="2000" dirty="0"/>
              <a:t>zamawiającego wynikającego z umowy.</a:t>
            </a:r>
          </a:p>
          <a:p>
            <a:pPr marL="0" indent="0" algn="just">
              <a:buNone/>
            </a:pPr>
            <a:endParaRPr lang="pl-PL" sz="2000" dirty="0"/>
          </a:p>
          <a:p>
            <a:pPr algn="just"/>
            <a:r>
              <a:rPr lang="pl-PL" sz="2000" dirty="0"/>
              <a:t>W postępowaniach, w których zamawiający zastrzegł prawo opcji, oferty wykonawców powinny przedstawiać cenę zamówienia z uwzględnieniem jego pełnego zakresu (tj. gwarantowanego i opcjonalnego), </a:t>
            </a:r>
            <a:r>
              <a:rPr lang="pl-PL" sz="2000" u="sng" dirty="0"/>
              <a:t>kwota zabezpieczenia należytego wykonania umowy powinna zostać ustalona w odniesieniu do wskazanej przez wykonawcę ceny uwzględniającej opcję.</a:t>
            </a:r>
          </a:p>
        </p:txBody>
      </p:sp>
    </p:spTree>
    <p:extLst>
      <p:ext uri="{BB962C8B-B14F-4D97-AF65-F5344CB8AC3E}">
        <p14:creationId xmlns:p14="http://schemas.microsoft.com/office/powerpoint/2010/main" val="40151268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06F917-093E-5A45-ADE5-94A742AFD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Zabezpieczenie środków na sfinansowanie prawa opcji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B343E3-436C-18DE-AFC8-68CC9F768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1" y="1412776"/>
            <a:ext cx="9336087" cy="4607024"/>
          </a:xfrm>
        </p:spPr>
        <p:txBody>
          <a:bodyPr/>
          <a:lstStyle/>
          <a:p>
            <a:pPr algn="just"/>
            <a:r>
              <a:rPr lang="pl-PL" sz="1800" dirty="0"/>
              <a:t>W przypadku zastosowania </a:t>
            </a:r>
            <a:r>
              <a:rPr lang="pl-PL" sz="1800" u="sng" dirty="0"/>
              <a:t>opcji polegającej na zmniejszeniu zakresu zamówienia</a:t>
            </a:r>
            <a:r>
              <a:rPr lang="pl-PL" sz="1800" dirty="0"/>
              <a:t> zamawiający powinien – przy uwzględnieniu właściwego okresu planowania – zabezpieczyć kwotę odpowiadającą wynikającej z umowy pełnej wartości zobowiązania.</a:t>
            </a:r>
          </a:p>
          <a:p>
            <a:pPr algn="just"/>
            <a:r>
              <a:rPr lang="pl-PL" sz="1800" dirty="0"/>
              <a:t>Zastosowanie </a:t>
            </a:r>
            <a:r>
              <a:rPr lang="pl-PL" sz="1800" u="sng" dirty="0"/>
              <a:t>opcji polegającej na zwiększeniu zakresu zamówienia </a:t>
            </a:r>
            <a:r>
              <a:rPr lang="pl-PL" sz="1800" dirty="0"/>
              <a:t>nie oznacza konieczności zabezpieczenia w budżecie zamawiającego kwot przeznaczonych na realizację całego zamówienia. W takim przypadku zamawiający powinien – przy uwzględnieniu danego okresu planowania – zabezpieczyć środki przeznaczone na realizację zamówienia „gwarantowanego” – bez odnoszenia się do zamówienia opcjonalnego.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1800" dirty="0"/>
              <a:t> Opcja stanowi bowiem uprawnienie zamawiającego, z którego może, ale nie musi skorzystać, a więc nie jest źródłem zobowiązania zamawiającego w momencie udzielania zamówienia.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68196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E9D252-FCA5-AFCE-6EFF-BA65AA161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Wznowienie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9A34E4-0E7E-B34D-6171-BC4EC0BA7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sz="2800" b="1" dirty="0"/>
          </a:p>
          <a:p>
            <a:r>
              <a:rPr lang="pl-PL" sz="2800" b="1" dirty="0"/>
              <a:t>Wznowieniem</a:t>
            </a:r>
            <a:r>
              <a:rPr lang="pl-PL" sz="2800" dirty="0"/>
              <a:t> zamówienia jest </a:t>
            </a:r>
            <a:r>
              <a:rPr lang="pl-PL" sz="2800" u="sng" dirty="0"/>
              <a:t>wykonywanie po raz kolejny tych samych dostaw lub usług przewidzianych w pierwotnej umowie. </a:t>
            </a:r>
            <a:r>
              <a:rPr lang="pl-PL" sz="2800" dirty="0"/>
              <a:t>Wznowienia, podobnie jak opcje, nie wymagają zmiany umowy i dotyczą umów zawartych na czas określony, które zgodnie z warunkami w nich zawartymi na podstawie decyzji zamawiającego podlegają przedłużaniu na kolejny okres.</a:t>
            </a:r>
          </a:p>
        </p:txBody>
      </p:sp>
    </p:spTree>
    <p:extLst>
      <p:ext uri="{BB962C8B-B14F-4D97-AF65-F5344CB8AC3E}">
        <p14:creationId xmlns:p14="http://schemas.microsoft.com/office/powerpoint/2010/main" val="1800501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A7DEED-345B-32AA-47EC-33D824CBB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Wstępne konsultacje rynkowe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98B8DE-9F9E-7487-0231-08858EC94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1" y="1330858"/>
            <a:ext cx="10668000" cy="4688941"/>
          </a:xfrm>
        </p:spPr>
        <p:txBody>
          <a:bodyPr/>
          <a:lstStyle/>
          <a:p>
            <a:r>
              <a:rPr lang="pl-PL" sz="2000" dirty="0">
                <a:hlinkClick r:id="rId2"/>
              </a:rPr>
              <a:t>https://www.gov.pl/web/uzp/dokumenty-wzorcowe--wstepne-konsultacje-rynkowe</a:t>
            </a:r>
            <a:endParaRPr lang="pl-PL" sz="2000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A07B6A6-3C31-C6F6-D065-90BE144113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6198" y="2403740"/>
            <a:ext cx="775335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8945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789B93-DE11-F162-2658-FC9A5D33F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Klauzule przeglądowe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0A7898-843B-4890-C088-56C834C9D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1" y="1394234"/>
            <a:ext cx="10668000" cy="4625566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/>
              <a:t>Art. 455. 1. Dopuszczalna jest zmiana umowy bez przeprowadzenia nowego postępowania o udzielenie zamówienia:</a:t>
            </a:r>
          </a:p>
          <a:p>
            <a:endParaRPr lang="pl-PL" sz="2000" dirty="0"/>
          </a:p>
          <a:p>
            <a:pPr marL="0" indent="0">
              <a:buNone/>
            </a:pPr>
            <a:r>
              <a:rPr lang="pl-PL" sz="2000" dirty="0"/>
              <a:t>1) niezależnie od wartości tej zmiany, </a:t>
            </a:r>
            <a:r>
              <a:rPr lang="pl-PL" sz="2000" u="sng" dirty="0"/>
              <a:t>o ile została przewidziana w ogłoszeniu o zamówieniu lub dokumentach zamówienia, w postaci jasnych, precyzyjnych i jednoznacznych postanowień umownych, </a:t>
            </a:r>
            <a:r>
              <a:rPr lang="pl-PL" sz="2000" dirty="0"/>
              <a:t>które mogą obejmować postanowienia dotyczące zasad wprowadzania zmian wysokości ceny, jeżeli spełniają one łącznie następujące warunki:</a:t>
            </a:r>
          </a:p>
          <a:p>
            <a:pPr marL="0" indent="0">
              <a:buNone/>
            </a:pPr>
            <a:endParaRPr lang="pl-PL" sz="2000" dirty="0"/>
          </a:p>
          <a:p>
            <a:r>
              <a:rPr lang="pl-PL" sz="2000" dirty="0"/>
              <a:t>a) określają rodzaj i zakres zmian,</a:t>
            </a:r>
          </a:p>
          <a:p>
            <a:r>
              <a:rPr lang="pl-PL" sz="2000" dirty="0"/>
              <a:t>b) określają warunki wprowadzenia zmian,</a:t>
            </a:r>
          </a:p>
          <a:p>
            <a:r>
              <a:rPr lang="pl-PL" sz="2000" dirty="0"/>
              <a:t>c) nie przewidują takich zmian, które modyfikowałyby ogólny charakter umowy;</a:t>
            </a:r>
          </a:p>
        </p:txBody>
      </p:sp>
    </p:spTree>
    <p:extLst>
      <p:ext uri="{BB962C8B-B14F-4D97-AF65-F5344CB8AC3E}">
        <p14:creationId xmlns:p14="http://schemas.microsoft.com/office/powerpoint/2010/main" val="7560954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962C29-3331-1458-B459-24DF80A0F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ogólnego charakteru umowy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C1EFD7-E8E6-2F48-6AB9-E1678F0A1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800" dirty="0"/>
              <a:t>W ramach oceny charakteru umowy bierze się pod uwagę jej najistotniejsze elementy, w tym w szczególności to, czy mamy do czynienia z zastąpieniem zamawianych robót budowlanych, dostaw lub usług innym przedmiotem zamówienia lub całkowitą zmianą rodzaju zamówienia, ponieważ w takiej sytuacji można zakładać hipotetyczny wpływ na wynik postępowania. 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r>
              <a:rPr lang="pl-PL" sz="1800" dirty="0"/>
              <a:t>Przykładem zmiany charakteru umowy może być:</a:t>
            </a:r>
          </a:p>
          <a:p>
            <a:endParaRPr lang="pl-PL" sz="1800" dirty="0"/>
          </a:p>
          <a:p>
            <a:pPr marL="0" indent="0">
              <a:buNone/>
            </a:pPr>
            <a:r>
              <a:rPr lang="pl-PL" sz="1800" dirty="0"/>
              <a:t>1) zmiana przedmiotu zamówienia z usług na roboty budowlane,</a:t>
            </a:r>
          </a:p>
          <a:p>
            <a:pPr marL="0" indent="0">
              <a:buNone/>
            </a:pPr>
            <a:r>
              <a:rPr lang="pl-PL" sz="1800" dirty="0"/>
              <a:t>2) zmiana umowy na czas określony na umowę na czas nieokreślony,</a:t>
            </a:r>
          </a:p>
          <a:p>
            <a:pPr marL="0" indent="0">
              <a:buNone/>
            </a:pPr>
            <a:r>
              <a:rPr lang="pl-PL" sz="1800" dirty="0"/>
              <a:t>3) zmiana zamówienia publicznego na koncesję,</a:t>
            </a:r>
          </a:p>
          <a:p>
            <a:pPr marL="0" indent="0">
              <a:buNone/>
            </a:pPr>
            <a:r>
              <a:rPr lang="pl-PL" sz="1800" dirty="0"/>
              <a:t>4) zastąpienie przedmiotu świadczenia głównego innym przedmiotem, który nie był wcześniej przewidziany,</a:t>
            </a:r>
          </a:p>
          <a:p>
            <a:pPr marL="0" indent="0">
              <a:buNone/>
            </a:pPr>
            <a:r>
              <a:rPr lang="pl-PL" sz="1800" dirty="0"/>
              <a:t>5) zmiana kwalifikacji prawnej umowy (np. zmiana umowy leasingu na umowę sprzedaży)</a:t>
            </a:r>
          </a:p>
        </p:txBody>
      </p:sp>
    </p:spTree>
    <p:extLst>
      <p:ext uri="{BB962C8B-B14F-4D97-AF65-F5344CB8AC3E}">
        <p14:creationId xmlns:p14="http://schemas.microsoft.com/office/powerpoint/2010/main" val="14612006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zawartości 4" descr="Obraz zawierający tekst, konstrukcja, niebo, na wolnym powietrzu&#10;&#10;Opis wygenerowany automatycznie">
            <a:extLst>
              <a:ext uri="{FF2B5EF4-FFF2-40B4-BE49-F238E27FC236}">
                <a16:creationId xmlns:a16="http://schemas.microsoft.com/office/drawing/2014/main" id="{6C5AC9A9-3997-5336-F772-05F7819DE2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99050" y="1908893"/>
            <a:ext cx="5111750" cy="2581433"/>
          </a:xfrm>
          <a:noFill/>
        </p:spPr>
      </p:pic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02503D7-D47A-C0C0-E01B-10D3A4231A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6170" y="1435103"/>
            <a:ext cx="4283345" cy="4691063"/>
          </a:xfrm>
        </p:spPr>
        <p:txBody>
          <a:bodyPr/>
          <a:lstStyle/>
          <a:p>
            <a:endParaRPr lang="pl-PL" dirty="0">
              <a:hlinkClick r:id="" action="ppaction://noaction"/>
            </a:endParaRPr>
          </a:p>
          <a:p>
            <a:endParaRPr lang="pl-PL" dirty="0">
              <a:hlinkClick r:id="" action="ppaction://noaction"/>
            </a:endParaRPr>
          </a:p>
          <a:p>
            <a:r>
              <a:rPr lang="pl-PL" sz="1600" b="0" i="0" dirty="0">
                <a:solidFill>
                  <a:srgbClr val="1B1B1B"/>
                </a:solidFill>
                <a:effectLst/>
              </a:rPr>
              <a:t>Dokument jest efektem prac grupy roboczej, w której obok przedstawicieli UZP udział brali reprezentanci branżowych zrzeszeń sektora budownictwa, przedstawiciele zamawiających szczebla rządowego, a także przedstawiciele samorządów.</a:t>
            </a:r>
            <a:endParaRPr lang="pl-PL" sz="1600" dirty="0">
              <a:hlinkClick r:id="" action="ppaction://noaction"/>
            </a:endParaRPr>
          </a:p>
          <a:p>
            <a:endParaRPr lang="pl-PL" sz="1600" dirty="0">
              <a:hlinkClick r:id="" action="ppaction://noaction"/>
            </a:endParaRPr>
          </a:p>
          <a:p>
            <a:endParaRPr lang="pl-PL" sz="1600" dirty="0">
              <a:hlinkClick r:id="" action="ppaction://noaction"/>
            </a:endParaRPr>
          </a:p>
          <a:p>
            <a:r>
              <a:rPr lang="en-US" sz="1600" dirty="0">
                <a:hlinkClick r:id="rId3"/>
              </a:rPr>
              <a:t>https://www.gov.pl/web/uzp/przykladowe-klauzule-przegladowe-w-umowach-o-roboty-budowlane2</a:t>
            </a:r>
            <a:endParaRPr lang="pl-PL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7376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A1C8B2-BFB3-28FF-E7C2-27AEB78B8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Dopuszczalne zmiany umowy - art. 455 ust. 2 </a:t>
            </a:r>
            <a:r>
              <a:rPr lang="pl-PL" dirty="0" err="1"/>
              <a:t>Pzp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7288F5-C950-EC31-CB41-C6A81C6DF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8643" y="1515335"/>
            <a:ext cx="10345102" cy="4679032"/>
          </a:xfrm>
        </p:spPr>
        <p:txBody>
          <a:bodyPr/>
          <a:lstStyle/>
          <a:p>
            <a:pPr algn="just"/>
            <a:r>
              <a:rPr lang="pl-PL" sz="2800" b="1" dirty="0"/>
              <a:t>Art. 455.2. </a:t>
            </a:r>
            <a:r>
              <a:rPr lang="pl-PL" sz="2800" u="sng" dirty="0"/>
              <a:t>Dopuszczalne są również zmiany umowy </a:t>
            </a:r>
            <a:r>
              <a:rPr lang="pl-PL" sz="2800" dirty="0"/>
              <a:t>bez przeprowadzenia nowego postępowania o udzielenie zamówienia, których łączna wartość jest mniejsza niż progi unijne oraz jest niższa niż </a:t>
            </a:r>
            <a:r>
              <a:rPr lang="pl-PL" sz="2800" b="1" dirty="0"/>
              <a:t>10% wartości pierwotnej umowy, w przypadku zamówień na usługi lub dostawy</a:t>
            </a:r>
            <a:r>
              <a:rPr lang="pl-PL" sz="2800" dirty="0"/>
              <a:t>, albo </a:t>
            </a:r>
            <a:r>
              <a:rPr lang="pl-PL" sz="2800" b="1" dirty="0"/>
              <a:t>15%, w przypadku zamówień na roboty budowlane,</a:t>
            </a:r>
            <a:r>
              <a:rPr lang="pl-PL" sz="2800" dirty="0"/>
              <a:t> a zmiany te nie powodują zmiany ogólnego charakteru umowy.</a:t>
            </a:r>
          </a:p>
        </p:txBody>
      </p:sp>
    </p:spTree>
    <p:extLst>
      <p:ext uri="{BB962C8B-B14F-4D97-AF65-F5344CB8AC3E}">
        <p14:creationId xmlns:p14="http://schemas.microsoft.com/office/powerpoint/2010/main" val="7988719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A1C8B2-BFB3-28FF-E7C2-27AEB78B8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Dopuszczalne zmiany umowy - art. 455 ust. 2 </a:t>
            </a:r>
            <a:r>
              <a:rPr lang="pl-PL" dirty="0" err="1"/>
              <a:t>Pzp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7288F5-C950-EC31-CB41-C6A81C6DF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1" y="1340768"/>
            <a:ext cx="9336087" cy="4679032"/>
          </a:xfrm>
        </p:spPr>
        <p:txBody>
          <a:bodyPr/>
          <a:lstStyle/>
          <a:p>
            <a:pPr algn="just"/>
            <a:r>
              <a:rPr lang="pl-PL" sz="1800" dirty="0"/>
              <a:t>Strony umowy o wykonanie zamówienia publicznego mogą dokonać jej zmiany również stosownie do art. 455 ust. 2 </a:t>
            </a:r>
            <a:r>
              <a:rPr lang="pl-PL" sz="1800" dirty="0" err="1"/>
              <a:t>Pzp</a:t>
            </a:r>
            <a:r>
              <a:rPr lang="pl-PL" sz="1800" dirty="0"/>
              <a:t>. Przepis ten dopuszcza możliwość zmiany umowy w sprawie zamówienia publicznego w sytuacji, gdy kumulatywnie spełnione są trzy przesłanki:</a:t>
            </a:r>
          </a:p>
          <a:p>
            <a:pPr algn="just"/>
            <a:endParaRPr lang="pl-PL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1800" dirty="0"/>
              <a:t>1) łączna wartość zmian jest mniejsza niż progi unijne,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1800" dirty="0"/>
              <a:t>2) jednocześnie jest ona mniejsza od 10% wartości pierwotnej umowy w przypadku zamówień na usługi lub dostawy albo, w przypadku zamówień na roboty budowlane, jest mniejsza od 15% wartości pierwotnej umowy,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1800" dirty="0"/>
              <a:t>3) zmiany te nie powodują zmiany ogólnego charakteru umowy.</a:t>
            </a:r>
          </a:p>
          <a:p>
            <a:pPr marL="0" indent="0" algn="just">
              <a:buNone/>
            </a:pPr>
            <a:endParaRPr lang="pl-PL" sz="1200" dirty="0"/>
          </a:p>
          <a:p>
            <a:pPr marL="0" indent="0" algn="just">
              <a:buNone/>
            </a:pPr>
            <a:r>
              <a:rPr lang="pl-PL" sz="1400" dirty="0"/>
              <a:t>W ramach określonych w przepisie wartości granicznych zmian umowy, tj. 10% i 15% wartości wynagrodzenia, należy uwzględniać zarówno zmiany umowy zwiększające, jak i zmniejszające zakres świadczenia. Zarówno </a:t>
            </a:r>
            <a:r>
              <a:rPr lang="pl-PL" sz="1400" dirty="0" err="1"/>
              <a:t>Pzp</a:t>
            </a:r>
            <a:r>
              <a:rPr lang="pl-PL" sz="1400" dirty="0"/>
              <a:t>, jak i dyrektywa klasyczna odwołują się bowiem ogólnie do zmian wartości wynagrodzenia, a nie tylko takich, które towarzyszą zmianom polegającym na jego zwiększeniu (zmiana zmniejszająca wartość zamówienia także ma wymierną wartość). Koniecznie jest zatem łączne uwzględnianie skumulowanej wartości poszczególnych zmian</a:t>
            </a:r>
          </a:p>
        </p:txBody>
      </p:sp>
    </p:spTree>
    <p:extLst>
      <p:ext uri="{BB962C8B-B14F-4D97-AF65-F5344CB8AC3E}">
        <p14:creationId xmlns:p14="http://schemas.microsoft.com/office/powerpoint/2010/main" val="39990105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44239-59CA-DA1F-2851-7CAE42983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00" y="2996953"/>
            <a:ext cx="8001000" cy="864093"/>
          </a:xfrm>
        </p:spPr>
        <p:txBody>
          <a:bodyPr/>
          <a:lstStyle/>
          <a:p>
            <a:pPr algn="ctr"/>
            <a:r>
              <a:rPr lang="pl-PL" dirty="0"/>
              <a:t>dp@uzp.gov.pl</a:t>
            </a:r>
          </a:p>
        </p:txBody>
      </p:sp>
    </p:spTree>
    <p:extLst>
      <p:ext uri="{BB962C8B-B14F-4D97-AF65-F5344CB8AC3E}">
        <p14:creationId xmlns:p14="http://schemas.microsoft.com/office/powerpoint/2010/main" val="3002962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8749BE-838B-8766-C994-4218FEAA2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667" dirty="0"/>
              <a:t>Szacowanie wartości zamówienia -</a:t>
            </a:r>
            <a:r>
              <a:rPr lang="pl-PL" sz="2400" b="1" dirty="0"/>
              <a:t> art. 30 ust. 4 ustawy </a:t>
            </a:r>
            <a:r>
              <a:rPr lang="pl-PL" sz="2400" b="1" dirty="0" err="1"/>
              <a:t>Pzp</a:t>
            </a:r>
            <a:b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740CF7-3317-BADB-ED2A-9AE1BDACD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pl-PL" sz="2400" b="1" dirty="0">
                <a:solidFill>
                  <a:srgbClr val="000000"/>
                </a:solidFill>
                <a:highlight>
                  <a:srgbClr val="FFFFFF"/>
                </a:highlight>
              </a:rPr>
              <a:t>W przypadku zamówień udzielanych w częściach</a:t>
            </a:r>
            <a:r>
              <a:rPr lang="pl-PL" sz="2400" dirty="0">
                <a:solidFill>
                  <a:srgbClr val="000000"/>
                </a:solidFill>
                <a:highlight>
                  <a:srgbClr val="FFFFFF"/>
                </a:highlight>
              </a:rPr>
              <a:t>, do udzielenia zamówienia na daną część </a:t>
            </a:r>
            <a:r>
              <a:rPr lang="pl-PL" sz="2400" u="sng" dirty="0">
                <a:solidFill>
                  <a:srgbClr val="000000"/>
                </a:solidFill>
                <a:highlight>
                  <a:srgbClr val="FFFFFF"/>
                </a:highlight>
              </a:rPr>
              <a:t>zamawiający może stosować przepisy ustawy właściwe dla wartości tej części zamówienia</a:t>
            </a:r>
            <a:r>
              <a:rPr lang="pl-PL" sz="2400" dirty="0">
                <a:solidFill>
                  <a:srgbClr val="000000"/>
                </a:solidFill>
                <a:highlight>
                  <a:srgbClr val="FFFFFF"/>
                </a:highlight>
              </a:rPr>
              <a:t>, jeżeli jej wartość jest mniejsza niż wyrażona w złotych równowartość kwoty 80 000 euro dla dostaw lub usług oraz 1 000 000 euro dla robót budowlanych, pod warunkiem, że łączna wartość tych części wynosi nie więcej niż 20% wartości zamówienia. </a:t>
            </a:r>
          </a:p>
          <a:p>
            <a:pPr marL="0" indent="0" algn="just">
              <a:buNone/>
            </a:pPr>
            <a:endParaRPr lang="pl-PL" sz="24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Kwestia zastosowania przez zamawiającego art. 30 ust. 4 ustawy </a:t>
            </a:r>
            <a:r>
              <a:rPr lang="pl-PL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Pzp</a:t>
            </a:r>
            <a:r>
              <a:rPr lang="pl-PL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jest integralnie powiązana z czynnością szacowania wartości takiego zamówienia, co następuje przed wszczęciem pierwszego z postępowań składających się na zamówienie częściowe.</a:t>
            </a:r>
            <a:endParaRPr lang="pl-PL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E0ADEA-F1E6-5FEF-4D96-AE7EEDD061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342353" y="4776201"/>
            <a:ext cx="923653" cy="12247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defPPr>
              <a:defRPr lang="en-US"/>
            </a:defPPr>
            <a:lvl1pPr marL="0" algn="r" defTabSz="357896" rtl="0" eaLnBrk="1" latinLnBrk="0" hangingPunct="1">
              <a:defRPr sz="680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357896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5792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3688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1585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9481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47377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05273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63169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9972203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8749BE-838B-8766-C994-4218FEAA2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667" dirty="0"/>
              <a:t>Szacowanie wartości zamówienia -</a:t>
            </a:r>
            <a:r>
              <a:rPr lang="pl-PL" sz="2400" b="1" dirty="0"/>
              <a:t> art. 30 ust. 4 ustawy </a:t>
            </a:r>
            <a:r>
              <a:rPr lang="pl-PL" sz="2400" b="1" dirty="0" err="1"/>
              <a:t>Pzp</a:t>
            </a:r>
            <a:b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740CF7-3317-BADB-ED2A-9AE1BDACD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1" y="1512916"/>
            <a:ext cx="10668000" cy="450688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pl-PL" sz="2400" dirty="0">
                <a:solidFill>
                  <a:srgbClr val="000000"/>
                </a:solidFill>
                <a:highlight>
                  <a:srgbClr val="FFFFFF"/>
                </a:highlight>
              </a:rPr>
              <a:t>Przepis</a:t>
            </a:r>
            <a:r>
              <a:rPr lang="pl-PL" sz="2400" b="1" dirty="0"/>
              <a:t> </a:t>
            </a:r>
            <a:r>
              <a:rPr lang="pl-PL" sz="2400" dirty="0">
                <a:solidFill>
                  <a:srgbClr val="000000"/>
                </a:solidFill>
                <a:highlight>
                  <a:srgbClr val="FFFFFF"/>
                </a:highlight>
              </a:rPr>
              <a:t>art. 30 ust. 4 ustawy </a:t>
            </a:r>
            <a:r>
              <a:rPr lang="pl-PL" sz="2400" dirty="0" err="1">
                <a:solidFill>
                  <a:srgbClr val="000000"/>
                </a:solidFill>
                <a:highlight>
                  <a:srgbClr val="FFFFFF"/>
                </a:highlight>
              </a:rPr>
              <a:t>Pzp</a:t>
            </a:r>
            <a:r>
              <a:rPr lang="pl-PL" sz="2400" dirty="0">
                <a:solidFill>
                  <a:srgbClr val="000000"/>
                </a:solidFill>
                <a:highlight>
                  <a:srgbClr val="FFFFFF"/>
                </a:highlight>
              </a:rPr>
              <a:t> można stosować wielokrotnie dla danego zamówienia, do czasu gdy wartość części, z których każda nie może przekroczyć wskazanych w przepisie wartości dla dostaw, usług i robót budowlanych, nie osiągnie łącznie wartości 20% wartości całego zamówienia. </a:t>
            </a:r>
          </a:p>
          <a:p>
            <a:pPr algn="just">
              <a:lnSpc>
                <a:spcPct val="100000"/>
              </a:lnSpc>
            </a:pPr>
            <a:r>
              <a:rPr lang="pl-PL" sz="2400" dirty="0">
                <a:solidFill>
                  <a:srgbClr val="000000"/>
                </a:solidFill>
                <a:highlight>
                  <a:srgbClr val="FFFFFF"/>
                </a:highlight>
              </a:rPr>
              <a:t>Jeżeli wartość części, mogących być objętych łagodniejszym reżimem (spełniającymi przesłanki art. 30 ust. 4 </a:t>
            </a:r>
            <a:r>
              <a:rPr lang="pl-PL" sz="2400" dirty="0" err="1">
                <a:solidFill>
                  <a:srgbClr val="000000"/>
                </a:solidFill>
                <a:highlight>
                  <a:srgbClr val="FFFFFF"/>
                </a:highlight>
              </a:rPr>
              <a:t>Pzp</a:t>
            </a:r>
            <a:r>
              <a:rPr lang="pl-PL" sz="2400" dirty="0">
                <a:solidFill>
                  <a:srgbClr val="000000"/>
                </a:solidFill>
                <a:highlight>
                  <a:srgbClr val="FFFFFF"/>
                </a:highlight>
              </a:rPr>
              <a:t>), nie przekracza kwot z art. 2 ust. 1 pkt 1–4 </a:t>
            </a:r>
            <a:r>
              <a:rPr lang="pl-PL" sz="2400" dirty="0" err="1">
                <a:solidFill>
                  <a:srgbClr val="000000"/>
                </a:solidFill>
                <a:highlight>
                  <a:srgbClr val="FFFFFF"/>
                </a:highlight>
              </a:rPr>
              <a:t>Pzp</a:t>
            </a:r>
            <a:r>
              <a:rPr lang="pl-PL" sz="2400" dirty="0">
                <a:solidFill>
                  <a:srgbClr val="000000"/>
                </a:solidFill>
                <a:highlight>
                  <a:srgbClr val="FFFFFF"/>
                </a:highlight>
              </a:rPr>
              <a:t>, możliwe jest udzielenie tej części zamówienia poza procedurami przewidzianymi w </a:t>
            </a:r>
            <a:r>
              <a:rPr lang="pl-PL" sz="2400" dirty="0" err="1">
                <a:solidFill>
                  <a:srgbClr val="000000"/>
                </a:solidFill>
                <a:highlight>
                  <a:srgbClr val="FFFFFF"/>
                </a:highlight>
              </a:rPr>
              <a:t>Pzp</a:t>
            </a:r>
            <a:r>
              <a:rPr lang="pl-PL" sz="2400" dirty="0">
                <a:solidFill>
                  <a:srgbClr val="000000"/>
                </a:solidFill>
                <a:highlight>
                  <a:srgbClr val="FFFFFF"/>
                </a:highlight>
              </a:rPr>
              <a:t>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E0ADEA-F1E6-5FEF-4D96-AE7EEDD061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342353" y="4776201"/>
            <a:ext cx="923653" cy="12247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defPPr>
              <a:defRPr lang="en-US"/>
            </a:defPPr>
            <a:lvl1pPr marL="0" algn="r" defTabSz="357896" rtl="0" eaLnBrk="1" latinLnBrk="0" hangingPunct="1">
              <a:defRPr sz="680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357896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5792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3688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1585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9481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47377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05273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63169" algn="l" defTabSz="357896" rtl="0" eaLnBrk="1" latinLnBrk="0" hangingPunct="1">
              <a:defRPr sz="1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3643767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ytuł 7"/>
          <p:cNvSpPr>
            <a:spLocks noGrp="1"/>
          </p:cNvSpPr>
          <p:nvPr>
            <p:ph type="title"/>
          </p:nvPr>
        </p:nvSpPr>
        <p:spPr>
          <a:xfrm>
            <a:off x="2152650" y="159572"/>
            <a:ext cx="7886700" cy="831626"/>
          </a:xfrm>
          <a:prstGeom prst="roundRect">
            <a:avLst/>
          </a:prstGeom>
          <a:solidFill>
            <a:srgbClr val="00206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dirty="0"/>
              <a:t>Tryby o wartości równej lub większej niż progi UE</a:t>
            </a:r>
            <a:r>
              <a:rPr lang="pl-PL" sz="2000" dirty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52650" y="1350071"/>
            <a:ext cx="7886700" cy="4799452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1A2B29-95D1-4391-945A-4859ECF1770E}" type="slidenum">
              <a:rPr lang="pl-PL" smtClean="0"/>
              <a:pPr/>
              <a:t>6</a:t>
            </a:fld>
            <a:endParaRPr lang="pl-PL" altLang="pl-PL"/>
          </a:p>
        </p:txBody>
      </p:sp>
      <p:sp>
        <p:nvSpPr>
          <p:cNvPr id="7" name="Prostokąt zaokrąglony 6"/>
          <p:cNvSpPr/>
          <p:nvPr/>
        </p:nvSpPr>
        <p:spPr>
          <a:xfrm>
            <a:off x="2252237" y="1473443"/>
            <a:ext cx="7632848" cy="8659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1600" dirty="0"/>
              <a:t>Zamawiający publiczni oraz zamawiający subsydiowani, udzielają zamówienia w jednym z następujących trybów:</a:t>
            </a:r>
          </a:p>
        </p:txBody>
      </p:sp>
      <p:sp>
        <p:nvSpPr>
          <p:cNvPr id="9" name="Prostokąt zaokrąglony 8"/>
          <p:cNvSpPr/>
          <p:nvPr/>
        </p:nvSpPr>
        <p:spPr>
          <a:xfrm>
            <a:off x="2295808" y="5660909"/>
            <a:ext cx="7604650" cy="46728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7) zamówienia z wolnej ręki.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2265906" y="3265159"/>
            <a:ext cx="7605509" cy="50400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3) negocjacji z ogłoszeniem;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2279575" y="2599313"/>
            <a:ext cx="7632847" cy="567819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1) przetargu nieograniczonego;</a:t>
            </a:r>
          </a:p>
          <a:p>
            <a:r>
              <a:rPr lang="pl-PL" dirty="0"/>
              <a:t>2) przetargu ograniczonego;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2279574" y="3913232"/>
            <a:ext cx="7605509" cy="48630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4) dialogu konkurencyjnego;</a:t>
            </a:r>
          </a:p>
        </p:txBody>
      </p:sp>
      <p:sp>
        <p:nvSpPr>
          <p:cNvPr id="15" name="Prostokąt zaokrąglony 14"/>
          <p:cNvSpPr/>
          <p:nvPr/>
        </p:nvSpPr>
        <p:spPr>
          <a:xfrm>
            <a:off x="2295807" y="4491740"/>
            <a:ext cx="7589275" cy="46728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5) partnerstwa innowacyjnego;</a:t>
            </a:r>
          </a:p>
        </p:txBody>
      </p:sp>
      <p:sp>
        <p:nvSpPr>
          <p:cNvPr id="16" name="Prostokąt zaokrąglony 15"/>
          <p:cNvSpPr/>
          <p:nvPr/>
        </p:nvSpPr>
        <p:spPr>
          <a:xfrm>
            <a:off x="2300500" y="5089462"/>
            <a:ext cx="7584581" cy="46728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6) negocjacji bez ogłoszenia;</a:t>
            </a:r>
          </a:p>
        </p:txBody>
      </p:sp>
    </p:spTree>
    <p:extLst>
      <p:ext uri="{BB962C8B-B14F-4D97-AF65-F5344CB8AC3E}">
        <p14:creationId xmlns:p14="http://schemas.microsoft.com/office/powerpoint/2010/main" val="119782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ytuł 7"/>
          <p:cNvSpPr>
            <a:spLocks noGrp="1"/>
          </p:cNvSpPr>
          <p:nvPr>
            <p:ph type="title"/>
          </p:nvPr>
        </p:nvSpPr>
        <p:spPr>
          <a:xfrm>
            <a:off x="2124525" y="207435"/>
            <a:ext cx="8205809" cy="831626"/>
          </a:xfrm>
          <a:prstGeom prst="roundRect">
            <a:avLst/>
          </a:prstGeom>
          <a:solidFill>
            <a:srgbClr val="00206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3200" dirty="0">
                <a:solidFill>
                  <a:srgbClr val="FFC000"/>
                </a:solidFill>
              </a:rPr>
              <a:t>Tryby – dokumenty zamówienia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84080" y="1640483"/>
            <a:ext cx="7886700" cy="4799452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1A2B29-95D1-4391-945A-4859ECF1770E}" type="slidenum">
              <a:rPr lang="pl-PL" smtClean="0"/>
              <a:pPr/>
              <a:t>7</a:t>
            </a:fld>
            <a:endParaRPr lang="pl-PL" altLang="pl-PL"/>
          </a:p>
        </p:txBody>
      </p:sp>
      <p:sp>
        <p:nvSpPr>
          <p:cNvPr id="9" name="Prostokąt zaokrąglony 8"/>
          <p:cNvSpPr/>
          <p:nvPr/>
        </p:nvSpPr>
        <p:spPr>
          <a:xfrm>
            <a:off x="2292577" y="5507002"/>
            <a:ext cx="4032448" cy="46728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7) zamówienia z wolnej ręki.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2282578" y="2713544"/>
            <a:ext cx="4052447" cy="50400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3) negocjacji z ogłoszeniem;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2298683" y="1928372"/>
            <a:ext cx="4048681" cy="56781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1) przetargu nieograniczonego;</a:t>
            </a:r>
          </a:p>
          <a:p>
            <a:r>
              <a:rPr lang="pl-PL" dirty="0"/>
              <a:t>2) przetargu ograniczonego;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2259577" y="3457374"/>
            <a:ext cx="4032448" cy="48630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4) dialogu konkurencyjnego;</a:t>
            </a:r>
          </a:p>
        </p:txBody>
      </p:sp>
      <p:sp>
        <p:nvSpPr>
          <p:cNvPr id="15" name="Prostokąt zaokrąglony 14"/>
          <p:cNvSpPr/>
          <p:nvPr/>
        </p:nvSpPr>
        <p:spPr>
          <a:xfrm>
            <a:off x="2279575" y="4155664"/>
            <a:ext cx="4032448" cy="46728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5) partnerstwa innowacyjnego;</a:t>
            </a:r>
          </a:p>
        </p:txBody>
      </p:sp>
      <p:sp>
        <p:nvSpPr>
          <p:cNvPr id="16" name="Prostokąt zaokrąglony 15"/>
          <p:cNvSpPr/>
          <p:nvPr/>
        </p:nvSpPr>
        <p:spPr>
          <a:xfrm>
            <a:off x="2314916" y="4833528"/>
            <a:ext cx="4032448" cy="46728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6) negocjacji bez ogłoszenia;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6816080" y="1928372"/>
            <a:ext cx="1080120" cy="5678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SWZ</a:t>
            </a:r>
          </a:p>
        </p:txBody>
      </p:sp>
      <p:sp>
        <p:nvSpPr>
          <p:cNvPr id="14" name="Prostokąt zaokrąglony 13"/>
          <p:cNvSpPr/>
          <p:nvPr/>
        </p:nvSpPr>
        <p:spPr>
          <a:xfrm>
            <a:off x="8241246" y="2713545"/>
            <a:ext cx="1080120" cy="5678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/>
              <a:t>SWZ</a:t>
            </a:r>
            <a:endParaRPr lang="pl-PL" dirty="0"/>
          </a:p>
        </p:txBody>
      </p:sp>
      <p:sp>
        <p:nvSpPr>
          <p:cNvPr id="17" name="Prostokąt zaokrąglony 16"/>
          <p:cNvSpPr/>
          <p:nvPr/>
        </p:nvSpPr>
        <p:spPr>
          <a:xfrm>
            <a:off x="6807593" y="2705671"/>
            <a:ext cx="1080120" cy="567819"/>
          </a:xfrm>
          <a:prstGeom prst="roundRect">
            <a:avLst/>
          </a:prstGeom>
          <a:solidFill>
            <a:srgbClr val="36AFC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/>
              <a:t>OPiW</a:t>
            </a:r>
            <a:endParaRPr lang="pl-PL" dirty="0"/>
          </a:p>
        </p:txBody>
      </p:sp>
      <p:sp>
        <p:nvSpPr>
          <p:cNvPr id="18" name="Prostokąt zaokrąglony 17"/>
          <p:cNvSpPr/>
          <p:nvPr/>
        </p:nvSpPr>
        <p:spPr>
          <a:xfrm>
            <a:off x="8241246" y="3472391"/>
            <a:ext cx="1080120" cy="5678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SWZ</a:t>
            </a:r>
          </a:p>
        </p:txBody>
      </p:sp>
      <p:sp>
        <p:nvSpPr>
          <p:cNvPr id="19" name="Prostokąt zaokrąglony 18"/>
          <p:cNvSpPr/>
          <p:nvPr/>
        </p:nvSpPr>
        <p:spPr>
          <a:xfrm>
            <a:off x="6816080" y="4155665"/>
            <a:ext cx="1080120" cy="567819"/>
          </a:xfrm>
          <a:prstGeom prst="roundRect">
            <a:avLst/>
          </a:prstGeom>
          <a:solidFill>
            <a:srgbClr val="36AFC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/>
              <a:t>OPiW</a:t>
            </a:r>
            <a:endParaRPr lang="pl-PL" dirty="0"/>
          </a:p>
        </p:txBody>
      </p:sp>
      <p:sp>
        <p:nvSpPr>
          <p:cNvPr id="20" name="Prostokąt zaokrąglony 19"/>
          <p:cNvSpPr/>
          <p:nvPr/>
        </p:nvSpPr>
        <p:spPr>
          <a:xfrm>
            <a:off x="8158818" y="4833528"/>
            <a:ext cx="1080120" cy="5678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SWZ</a:t>
            </a:r>
          </a:p>
        </p:txBody>
      </p:sp>
      <p:sp>
        <p:nvSpPr>
          <p:cNvPr id="4" name="Objaśnienie owalne 3"/>
          <p:cNvSpPr/>
          <p:nvPr/>
        </p:nvSpPr>
        <p:spPr>
          <a:xfrm>
            <a:off x="8813668" y="2113267"/>
            <a:ext cx="1336973" cy="765846"/>
          </a:xfrm>
          <a:prstGeom prst="wedgeEllipseCallou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dirty="0"/>
              <a:t>Z</a:t>
            </a:r>
            <a:r>
              <a:rPr lang="pl-PL" sz="900" dirty="0"/>
              <a:t>aproszenie do składania ofert ostatecznych</a:t>
            </a:r>
          </a:p>
        </p:txBody>
      </p:sp>
      <p:sp>
        <p:nvSpPr>
          <p:cNvPr id="23" name="Prostokąt zaokrąglony 22"/>
          <p:cNvSpPr/>
          <p:nvPr/>
        </p:nvSpPr>
        <p:spPr>
          <a:xfrm>
            <a:off x="6807593" y="3448409"/>
            <a:ext cx="1080120" cy="567819"/>
          </a:xfrm>
          <a:prstGeom prst="roundRect">
            <a:avLst/>
          </a:prstGeom>
          <a:solidFill>
            <a:srgbClr val="36AFC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/>
              <a:t>OPiW</a:t>
            </a:r>
            <a:endParaRPr lang="pl-PL" dirty="0"/>
          </a:p>
        </p:txBody>
      </p:sp>
      <p:sp>
        <p:nvSpPr>
          <p:cNvPr id="24" name="Objaśnienie owalne 23"/>
          <p:cNvSpPr/>
          <p:nvPr/>
        </p:nvSpPr>
        <p:spPr>
          <a:xfrm>
            <a:off x="8938213" y="3088276"/>
            <a:ext cx="1280391" cy="681788"/>
          </a:xfrm>
          <a:prstGeom prst="wedgeEllipseCallou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Zaproszenie do składania ofert</a:t>
            </a:r>
          </a:p>
        </p:txBody>
      </p:sp>
      <p:sp>
        <p:nvSpPr>
          <p:cNvPr id="26" name="Objaśnienie owalne 25"/>
          <p:cNvSpPr/>
          <p:nvPr/>
        </p:nvSpPr>
        <p:spPr>
          <a:xfrm>
            <a:off x="8688288" y="4255868"/>
            <a:ext cx="1296144" cy="758293"/>
          </a:xfrm>
          <a:prstGeom prst="wedgeEllipseCallou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Zaproszenie do składania ofert</a:t>
            </a:r>
          </a:p>
        </p:txBody>
      </p:sp>
      <p:sp>
        <p:nvSpPr>
          <p:cNvPr id="5" name="Strzałka w prawo 4"/>
          <p:cNvSpPr/>
          <p:nvPr/>
        </p:nvSpPr>
        <p:spPr>
          <a:xfrm>
            <a:off x="6461992" y="2147830"/>
            <a:ext cx="273535" cy="1909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Strzałka w prawo 26"/>
          <p:cNvSpPr/>
          <p:nvPr/>
        </p:nvSpPr>
        <p:spPr>
          <a:xfrm>
            <a:off x="6446315" y="2870090"/>
            <a:ext cx="273535" cy="1909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Strzałka w prawo 27"/>
          <p:cNvSpPr/>
          <p:nvPr/>
        </p:nvSpPr>
        <p:spPr>
          <a:xfrm>
            <a:off x="6461992" y="3608736"/>
            <a:ext cx="273535" cy="1909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Strzałka w prawo 28"/>
          <p:cNvSpPr/>
          <p:nvPr/>
        </p:nvSpPr>
        <p:spPr>
          <a:xfrm>
            <a:off x="6461992" y="3605067"/>
            <a:ext cx="273535" cy="1909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0" name="Strzałka w prawo 29"/>
          <p:cNvSpPr/>
          <p:nvPr/>
        </p:nvSpPr>
        <p:spPr>
          <a:xfrm>
            <a:off x="6446315" y="4327327"/>
            <a:ext cx="273535" cy="1909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3" name="Strzałka w prawo 32"/>
          <p:cNvSpPr/>
          <p:nvPr/>
        </p:nvSpPr>
        <p:spPr>
          <a:xfrm>
            <a:off x="7928324" y="3632753"/>
            <a:ext cx="273535" cy="1909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4" name="Strzałka w prawo 33"/>
          <p:cNvSpPr/>
          <p:nvPr/>
        </p:nvSpPr>
        <p:spPr>
          <a:xfrm>
            <a:off x="7927713" y="3633911"/>
            <a:ext cx="273535" cy="1909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5" name="Strzałka w prawo 34"/>
          <p:cNvSpPr/>
          <p:nvPr/>
        </p:nvSpPr>
        <p:spPr>
          <a:xfrm>
            <a:off x="7927712" y="2902240"/>
            <a:ext cx="273535" cy="1909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6" name="Strzałka w prawo 35"/>
          <p:cNvSpPr/>
          <p:nvPr/>
        </p:nvSpPr>
        <p:spPr>
          <a:xfrm>
            <a:off x="6598759" y="5022062"/>
            <a:ext cx="1288955" cy="3222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Objaśnienie owalne 6"/>
          <p:cNvSpPr/>
          <p:nvPr/>
        </p:nvSpPr>
        <p:spPr>
          <a:xfrm>
            <a:off x="6842370" y="2824371"/>
            <a:ext cx="45719" cy="4571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rostokąt zaokrąglony 20"/>
          <p:cNvSpPr/>
          <p:nvPr/>
        </p:nvSpPr>
        <p:spPr>
          <a:xfrm>
            <a:off x="8121252" y="642835"/>
            <a:ext cx="3138513" cy="145169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OPIS POTRZEB I WYMAGAŃ</a:t>
            </a:r>
          </a:p>
          <a:p>
            <a:pPr algn="just"/>
            <a:r>
              <a:rPr lang="pl-PL" sz="1200" dirty="0"/>
              <a:t>w celu ustalenia przez wykonawców charakteru i zakresu zamówienia oraz wymagań formalnych i proceduralnych dotyczących postępowania</a:t>
            </a:r>
          </a:p>
        </p:txBody>
      </p:sp>
      <p:sp>
        <p:nvSpPr>
          <p:cNvPr id="32" name="Strzałka wygięta w górę 31"/>
          <p:cNvSpPr/>
          <p:nvPr/>
        </p:nvSpPr>
        <p:spPr>
          <a:xfrm>
            <a:off x="7905712" y="1597453"/>
            <a:ext cx="313535" cy="1249777"/>
          </a:xfrm>
          <a:prstGeom prst="bent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5922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C37A04-1912-1C93-3430-C4576D950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7876" y="1585517"/>
            <a:ext cx="8654143" cy="4103546"/>
          </a:xfrm>
        </p:spPr>
        <p:txBody>
          <a:bodyPr>
            <a:normAutofit/>
          </a:bodyPr>
          <a:lstStyle/>
          <a:p>
            <a:pPr algn="just"/>
            <a:r>
              <a:rPr lang="pl-PL" sz="2000" b="1" u="sng" dirty="0">
                <a:solidFill>
                  <a:schemeClr val="tx1"/>
                </a:solidFill>
              </a:rPr>
              <a:t>Negocjacje z ogłoszeniem</a:t>
            </a:r>
            <a:r>
              <a:rPr lang="pl-PL" sz="2000" b="1" dirty="0">
                <a:solidFill>
                  <a:schemeClr val="tx1"/>
                </a:solidFill>
              </a:rPr>
              <a:t> </a:t>
            </a:r>
            <a:r>
              <a:rPr lang="pl-PL" sz="2000" dirty="0">
                <a:solidFill>
                  <a:schemeClr val="tx1"/>
                </a:solidFill>
              </a:rPr>
              <a:t>to </a:t>
            </a:r>
            <a:r>
              <a:rPr lang="pl-PL" sz="2000" b="1" dirty="0">
                <a:solidFill>
                  <a:schemeClr val="tx1"/>
                </a:solidFill>
              </a:rPr>
              <a:t>tryb </a:t>
            </a:r>
            <a:r>
              <a:rPr lang="pl-PL" sz="2000" dirty="0">
                <a:solidFill>
                  <a:schemeClr val="tx1"/>
                </a:solidFill>
              </a:rPr>
              <a:t>udzielenia zamówienia, w którym </a:t>
            </a:r>
            <a:r>
              <a:rPr lang="pl-PL" sz="2000" b="1" dirty="0">
                <a:solidFill>
                  <a:schemeClr val="tx1"/>
                </a:solidFill>
              </a:rPr>
              <a:t>w odpowiedzi na ogłoszenie o zamówieniu</a:t>
            </a:r>
            <a:r>
              <a:rPr lang="pl-PL" sz="2000" dirty="0">
                <a:solidFill>
                  <a:schemeClr val="tx1"/>
                </a:solidFill>
              </a:rPr>
              <a:t>, </a:t>
            </a:r>
            <a:r>
              <a:rPr lang="pl-PL" sz="2000" b="1" dirty="0">
                <a:solidFill>
                  <a:schemeClr val="tx1"/>
                </a:solidFill>
              </a:rPr>
              <a:t>wnioski o dopuszczenie do udziału </a:t>
            </a:r>
            <a:r>
              <a:rPr lang="pl-PL" sz="2000" dirty="0">
                <a:solidFill>
                  <a:schemeClr val="tx1"/>
                </a:solidFill>
              </a:rPr>
              <a:t>w postępowaniu mogą składać wszyscy zainteresowani wykonawcy, zamawiający zaprasza wykonawców dopuszczonych do udziału w postępowaniu </a:t>
            </a:r>
            <a:r>
              <a:rPr lang="pl-PL" sz="2000" b="1" dirty="0">
                <a:solidFill>
                  <a:schemeClr val="tx1"/>
                </a:solidFill>
              </a:rPr>
              <a:t>do składania ofert wstępnych, prowadzi z nimi negocjacje w celu ulepszenia treści ofert wstępnych, ofert składanych na etapie negocjacji,</a:t>
            </a:r>
            <a:r>
              <a:rPr lang="pl-PL" sz="2000" dirty="0">
                <a:solidFill>
                  <a:schemeClr val="tx1"/>
                </a:solidFill>
              </a:rPr>
              <a:t> po zakończeniu których zaprasza wykonawców do składania </a:t>
            </a:r>
            <a:r>
              <a:rPr lang="pl-PL" sz="2000" b="1" dirty="0">
                <a:solidFill>
                  <a:schemeClr val="tx1"/>
                </a:solidFill>
              </a:rPr>
              <a:t>ofert ostatecznych.</a:t>
            </a:r>
          </a:p>
          <a:p>
            <a:pPr algn="just"/>
            <a:r>
              <a:rPr lang="pl-PL" dirty="0">
                <a:solidFill>
                  <a:schemeClr val="tx1"/>
                </a:solidFill>
              </a:rPr>
              <a:t>(art. 152 ust. 1 </a:t>
            </a:r>
            <a:r>
              <a:rPr lang="pl-PL" dirty="0" err="1">
                <a:solidFill>
                  <a:schemeClr val="tx1"/>
                </a:solidFill>
              </a:rPr>
              <a:t>Pzp</a:t>
            </a:r>
            <a:r>
              <a:rPr lang="pl-PL" dirty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6AA3CE0-0963-B2F5-B124-FEBBFD5A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1A2B29-95D1-4391-945A-4859ECF1770E}" type="slidenum">
              <a:rPr lang="pl-PL" smtClean="0"/>
              <a:pPr/>
              <a:t>8</a:t>
            </a:fld>
            <a:endParaRPr lang="pl-PL"/>
          </a:p>
        </p:txBody>
      </p:sp>
      <p:sp>
        <p:nvSpPr>
          <p:cNvPr id="5" name="Tytuł 7">
            <a:extLst>
              <a:ext uri="{FF2B5EF4-FFF2-40B4-BE49-F238E27FC236}">
                <a16:creationId xmlns:a16="http://schemas.microsoft.com/office/drawing/2014/main" id="{864BCC5E-ABD4-59A9-EB14-19894BD64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980" y="110250"/>
            <a:ext cx="8592039" cy="909414"/>
          </a:xfrm>
          <a:prstGeom prst="roundRect">
            <a:avLst/>
          </a:prstGeom>
          <a:solidFill>
            <a:srgbClr val="00206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solidFill>
                  <a:schemeClr val="bg1"/>
                </a:solidFill>
              </a:rPr>
              <a:t>Negocjacje z ogłoszeniem   </a:t>
            </a:r>
          </a:p>
        </p:txBody>
      </p:sp>
    </p:spTree>
    <p:extLst>
      <p:ext uri="{BB962C8B-B14F-4D97-AF65-F5344CB8AC3E}">
        <p14:creationId xmlns:p14="http://schemas.microsoft.com/office/powerpoint/2010/main" val="1995865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C37A04-1912-1C93-3430-C4576D950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9610" y="1679480"/>
            <a:ext cx="8510848" cy="4103546"/>
          </a:xfrm>
        </p:spPr>
        <p:txBody>
          <a:bodyPr>
            <a:normAutofit/>
          </a:bodyPr>
          <a:lstStyle/>
          <a:p>
            <a:pPr algn="just"/>
            <a:r>
              <a:rPr lang="pl-PL" sz="2400" b="1" u="sng" dirty="0">
                <a:solidFill>
                  <a:schemeClr val="tx1"/>
                </a:solidFill>
              </a:rPr>
              <a:t>Dialog konkurencyjny</a:t>
            </a:r>
            <a:r>
              <a:rPr lang="pl-PL" sz="2400" b="1" dirty="0">
                <a:solidFill>
                  <a:schemeClr val="tx1"/>
                </a:solidFill>
              </a:rPr>
              <a:t> </a:t>
            </a:r>
            <a:r>
              <a:rPr lang="pl-PL" sz="2400" dirty="0">
                <a:solidFill>
                  <a:schemeClr val="tx1"/>
                </a:solidFill>
              </a:rPr>
              <a:t>to</a:t>
            </a:r>
            <a:r>
              <a:rPr lang="pl-PL" sz="2400" b="1" dirty="0">
                <a:solidFill>
                  <a:schemeClr val="tx1"/>
                </a:solidFill>
              </a:rPr>
              <a:t> tryb </a:t>
            </a:r>
            <a:r>
              <a:rPr lang="pl-PL" sz="2400" dirty="0">
                <a:solidFill>
                  <a:schemeClr val="tx1"/>
                </a:solidFill>
              </a:rPr>
              <a:t>udzielenia zamówienia, w którym w odpowiedzi </a:t>
            </a:r>
            <a:r>
              <a:rPr lang="pl-PL" sz="2400" b="1" dirty="0">
                <a:solidFill>
                  <a:schemeClr val="tx1"/>
                </a:solidFill>
              </a:rPr>
              <a:t>na ogłoszenie </a:t>
            </a:r>
            <a:r>
              <a:rPr lang="pl-PL" sz="2400" dirty="0">
                <a:solidFill>
                  <a:schemeClr val="tx1"/>
                </a:solidFill>
              </a:rPr>
              <a:t>o zamówieniu </a:t>
            </a:r>
            <a:r>
              <a:rPr lang="pl-PL" sz="2400" b="1" dirty="0">
                <a:solidFill>
                  <a:schemeClr val="tx1"/>
                </a:solidFill>
              </a:rPr>
              <a:t>wnioski o dopuszczenie do udziału w postępowaniu</a:t>
            </a:r>
            <a:r>
              <a:rPr lang="pl-PL" sz="2400" dirty="0">
                <a:solidFill>
                  <a:schemeClr val="tx1"/>
                </a:solidFill>
              </a:rPr>
              <a:t> mogą składać wszyscy zainteresowani wykonawcy. </a:t>
            </a:r>
            <a:r>
              <a:rPr lang="pl-PL" sz="2400" b="1" dirty="0">
                <a:solidFill>
                  <a:schemeClr val="tx1"/>
                </a:solidFill>
              </a:rPr>
              <a:t>Zamawiający prowadzi dialog </a:t>
            </a:r>
            <a:r>
              <a:rPr lang="pl-PL" sz="2400" dirty="0">
                <a:solidFill>
                  <a:schemeClr val="tx1"/>
                </a:solidFill>
              </a:rPr>
              <a:t>z zaproszonymi do udziału w dialogu wykonawcami </a:t>
            </a:r>
            <a:r>
              <a:rPr lang="pl-PL" sz="2400" u="sng" dirty="0">
                <a:solidFill>
                  <a:schemeClr val="tx1"/>
                </a:solidFill>
              </a:rPr>
              <a:t>w zakresie zaproponowanych przez nich rozwiązań, po zakończeniu którego zaprasza ich do składania ofert</a:t>
            </a:r>
            <a:r>
              <a:rPr lang="pl-PL" sz="2400" dirty="0">
                <a:solidFill>
                  <a:schemeClr val="tx1"/>
                </a:solidFill>
              </a:rPr>
              <a:t>.</a:t>
            </a:r>
          </a:p>
          <a:p>
            <a:r>
              <a:rPr lang="pl-PL" sz="2400" b="1" dirty="0">
                <a:solidFill>
                  <a:schemeClr val="tx1"/>
                </a:solidFill>
              </a:rPr>
              <a:t>(art. 169 </a:t>
            </a:r>
            <a:r>
              <a:rPr lang="pl-PL" sz="2400" b="1" dirty="0" err="1">
                <a:solidFill>
                  <a:schemeClr val="tx1"/>
                </a:solidFill>
              </a:rPr>
              <a:t>Pzp</a:t>
            </a:r>
            <a:r>
              <a:rPr lang="pl-PL" sz="2400" b="1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pl-PL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6AA3CE0-0963-B2F5-B124-FEBBFD5A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1A2B29-95D1-4391-945A-4859ECF1770E}" type="slidenum">
              <a:rPr lang="pl-PL" smtClean="0"/>
              <a:pPr/>
              <a:t>9</a:t>
            </a:fld>
            <a:endParaRPr lang="pl-PL"/>
          </a:p>
        </p:txBody>
      </p:sp>
      <p:sp>
        <p:nvSpPr>
          <p:cNvPr id="5" name="Tytuł 7">
            <a:extLst>
              <a:ext uri="{FF2B5EF4-FFF2-40B4-BE49-F238E27FC236}">
                <a16:creationId xmlns:a16="http://schemas.microsoft.com/office/drawing/2014/main" id="{864BCC5E-ABD4-59A9-EB14-19894BD64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3941" y="91440"/>
            <a:ext cx="8346517" cy="761652"/>
          </a:xfrm>
          <a:prstGeom prst="roundRect">
            <a:avLst/>
          </a:prstGeom>
          <a:solidFill>
            <a:srgbClr val="00206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solidFill>
                  <a:schemeClr val="bg1"/>
                </a:solidFill>
              </a:rPr>
              <a:t>Dialog konkurencyjny   </a:t>
            </a:r>
          </a:p>
        </p:txBody>
      </p:sp>
    </p:spTree>
    <p:extLst>
      <p:ext uri="{BB962C8B-B14F-4D97-AF65-F5344CB8AC3E}">
        <p14:creationId xmlns:p14="http://schemas.microsoft.com/office/powerpoint/2010/main" val="2213023737"/>
      </p:ext>
    </p:extLst>
  </p:cSld>
  <p:clrMapOvr>
    <a:masterClrMapping/>
  </p:clrMapOvr>
</p:sld>
</file>

<file path=ppt/theme/theme1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dirty="0" smtClean="0"/>
        </a:defPPr>
      </a:lstStyle>
    </a:txDef>
  </a:objectDefaults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3149</Words>
  <Application>Microsoft Office PowerPoint</Application>
  <PresentationFormat>Panoramiczny</PresentationFormat>
  <Paragraphs>233</Paragraphs>
  <Slides>35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35</vt:i4>
      </vt:variant>
    </vt:vector>
  </HeadingPairs>
  <TitlesOfParts>
    <vt:vector size="42" baseType="lpstr">
      <vt:lpstr>Aptos</vt:lpstr>
      <vt:lpstr>Arial</vt:lpstr>
      <vt:lpstr>Calibri</vt:lpstr>
      <vt:lpstr>Lato</vt:lpstr>
      <vt:lpstr>Verdana</vt:lpstr>
      <vt:lpstr>Wingdings</vt:lpstr>
      <vt:lpstr>Profil</vt:lpstr>
      <vt:lpstr> Racjonalne i elastyczne prowadzenie postępowania  oraz sprawna realizacja umowy w sprawie zmówienia publicznego  - wykorzystanie wybranych regulacji Pzp</vt:lpstr>
      <vt:lpstr>Wstępne konsultacje rynkowe</vt:lpstr>
      <vt:lpstr>Wstępne konsultacje rynkowe </vt:lpstr>
      <vt:lpstr>Szacowanie wartości zamówienia - art. 30 ust. 4 ustawy Pzp </vt:lpstr>
      <vt:lpstr>Szacowanie wartości zamówienia - art. 30 ust. 4 ustawy Pzp </vt:lpstr>
      <vt:lpstr>Tryby o wartości równej lub większej niż progi UE </vt:lpstr>
      <vt:lpstr>Tryby – dokumenty zamówienia </vt:lpstr>
      <vt:lpstr>Negocjacje z ogłoszeniem   </vt:lpstr>
      <vt:lpstr>Dialog konkurencyjny   </vt:lpstr>
      <vt:lpstr>Tryby o wartości równej lub większej niż progi UE </vt:lpstr>
      <vt:lpstr>Tryby o wartości mniejszej niż progi UE </vt:lpstr>
      <vt:lpstr>Tryb podstawowy – schemat wariant II (art. 275 pkt 2 Pzp)</vt:lpstr>
      <vt:lpstr>Tryb podstawowy – schemat wariant III (art. 275 pkt 3 Pzp)</vt:lpstr>
      <vt:lpstr>Negocjacje bez ogłoszenia   </vt:lpstr>
      <vt:lpstr>Negocjacje bez ogłoszenia   </vt:lpstr>
      <vt:lpstr>Wolna ręka   </vt:lpstr>
      <vt:lpstr>Wolna ręka   </vt:lpstr>
      <vt:lpstr>Zastosowanie trybów w postępowaniach o wartości równej lub większej niż progi UE Sprawozdanie Prezesa UZP z rok 2023 </vt:lpstr>
      <vt:lpstr>Zastosowanie trybów w postępowaniach o wartości mniejszej niż progi UE Sprawozdanie Prezesa UZP z rok 2023 </vt:lpstr>
      <vt:lpstr>Wyjaśnienia treści oferty, poprawianie omyłek</vt:lpstr>
      <vt:lpstr>Ocena ofert; wyjaśnienia treści oferty - orzecznictwo </vt:lpstr>
      <vt:lpstr>Opcja - art. 441 Pzp</vt:lpstr>
      <vt:lpstr>Czym jest opcja? </vt:lpstr>
      <vt:lpstr>Sposób określania opcji </vt:lpstr>
      <vt:lpstr>Opcja – przykładowe rodzaje </vt:lpstr>
      <vt:lpstr>Opcja a wysokość wadium </vt:lpstr>
      <vt:lpstr>Opcja a zabezpieczenie należytego wykonania umowy </vt:lpstr>
      <vt:lpstr>Zabezpieczenie środków na sfinansowanie prawa opcji </vt:lpstr>
      <vt:lpstr>Wznowienie </vt:lpstr>
      <vt:lpstr>Klauzule przeglądowe </vt:lpstr>
      <vt:lpstr>Zmiana ogólnego charakteru umowy </vt:lpstr>
      <vt:lpstr>Prezentacja programu PowerPoint</vt:lpstr>
      <vt:lpstr>Dopuszczalne zmiany umowy - art. 455 ust. 2 Pzp</vt:lpstr>
      <vt:lpstr>Dopuszczalne zmiany umowy - art. 455 ust. 2 Pzp</vt:lpstr>
      <vt:lpstr>dp@uzp.gov.pl</vt:lpstr>
    </vt:vector>
  </TitlesOfParts>
  <Company>UZP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Fundowicz Izabela</dc:creator>
  <cp:lastModifiedBy>Fundowicz Izabela</cp:lastModifiedBy>
  <cp:revision>8</cp:revision>
  <dcterms:created xsi:type="dcterms:W3CDTF">2024-09-05T15:23:28Z</dcterms:created>
  <dcterms:modified xsi:type="dcterms:W3CDTF">2024-09-22T16:03:48Z</dcterms:modified>
</cp:coreProperties>
</file>