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5" r:id="rId3"/>
    <p:sldId id="257" r:id="rId4"/>
    <p:sldId id="260" r:id="rId5"/>
    <p:sldId id="291" r:id="rId6"/>
    <p:sldId id="271" r:id="rId7"/>
    <p:sldId id="293" r:id="rId8"/>
    <p:sldId id="294" r:id="rId9"/>
    <p:sldId id="311" r:id="rId10"/>
    <p:sldId id="303" r:id="rId11"/>
    <p:sldId id="304" r:id="rId12"/>
    <p:sldId id="308" r:id="rId13"/>
    <p:sldId id="306" r:id="rId14"/>
    <p:sldId id="273" r:id="rId15"/>
    <p:sldId id="307" r:id="rId16"/>
    <p:sldId id="309" r:id="rId17"/>
    <p:sldId id="310" r:id="rId18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0909" autoAdjust="0"/>
  </p:normalViewPr>
  <p:slideViewPr>
    <p:cSldViewPr snapToGrid="0" snapToObjects="1">
      <p:cViewPr varScale="1">
        <p:scale>
          <a:sx n="106" d="100"/>
          <a:sy n="106" d="100"/>
        </p:scale>
        <p:origin x="24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88075-B0ED-45CD-ADA4-7348FC0F5217}" type="datetimeFigureOut">
              <a:rPr lang="fi-FI" smtClean="0"/>
              <a:t>27.5.2019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39EDE-1105-40B8-BC25-D632D6A9DE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744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7E2C1-88E8-449C-82E5-8C4917BF995A}" type="datetimeFigureOut">
              <a:rPr lang="da-DK" smtClean="0"/>
              <a:t>27-05-2019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F3224-2296-4F48-A6AF-4236067E78E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509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3224-2296-4F48-A6AF-4236067E78E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0865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3224-2296-4F48-A6AF-4236067E78E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7923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3224-2296-4F48-A6AF-4236067E78E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4244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3224-2296-4F48-A6AF-4236067E78E9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0279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3224-2296-4F48-A6AF-4236067E78E9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2100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3224-2296-4F48-A6AF-4236067E78E9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9131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3224-2296-4F48-A6AF-4236067E78E9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0518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3224-2296-4F48-A6AF-4236067E78E9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08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3224-2296-4F48-A6AF-4236067E78E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210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3224-2296-4F48-A6AF-4236067E78E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2100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3224-2296-4F48-A6AF-4236067E78E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210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5FF97-963B-4D0C-8237-C1B49E780F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3224-2296-4F48-A6AF-4236067E78E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2100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5FF97-963B-4D0C-8237-C1B49E780F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60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3224-2296-4F48-A6AF-4236067E78E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9195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3224-2296-4F48-A6AF-4236067E78E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019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GB" altLang="en-US" sz="2400" baseline="30000" smtClean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CHIP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BFA1-8720-8B45-B406-60C32902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3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3616-95BD-464B-8822-C671E8B17B5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BFA1-8720-8B45-B406-60C32902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2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3616-95BD-464B-8822-C671E8B17B5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BFA1-8720-8B45-B406-60C32902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6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GB" altLang="en-US" sz="2400" baseline="30000" smtClean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CHIP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BFA1-8720-8B45-B406-60C32902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3616-95BD-464B-8822-C671E8B17B5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BFA1-8720-8B45-B406-60C32902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3616-95BD-464B-8822-C671E8B17B5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BFA1-8720-8B45-B406-60C32902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6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3616-95BD-464B-8822-C671E8B17B5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BFA1-8720-8B45-B406-60C32902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2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3616-95BD-464B-8822-C671E8B17B5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BFA1-8720-8B45-B406-60C32902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5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3616-95BD-464B-8822-C671E8B17B5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BFA1-8720-8B45-B406-60C32902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1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3616-95BD-464B-8822-C671E8B17B5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BFA1-8720-8B45-B406-60C32902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6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3616-95BD-464B-8822-C671E8B17B5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BFA1-8720-8B45-B406-60C32902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1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@</a:t>
            </a:r>
            <a:r>
              <a:rPr lang="en-US" dirty="0" err="1" smtClean="0"/>
              <a:t>JVLazarus</a:t>
            </a:r>
            <a:r>
              <a:rPr lang="en-US" dirty="0" smtClean="0"/>
              <a:t> </a:t>
            </a:r>
            <a:r>
              <a:rPr lang="en-GB" altLang="en-US" baseline="30000" dirty="0" smtClean="0">
                <a:solidFill>
                  <a:schemeClr val="bg1"/>
                </a:solidFill>
              </a:rPr>
              <a:t>CHIP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BFA1-8720-8B45-B406-60C32902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3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harmreductionjournal.biomedcentral.com/articles/10.1186/s12954-019-0290-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.wysocki@aids.gov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Relationship Id="rId9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templ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78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6" y="2480652"/>
            <a:ext cx="7772400" cy="2531274"/>
          </a:xfrm>
        </p:spPr>
        <p:txBody>
          <a:bodyPr>
            <a:normAutofit/>
          </a:bodyPr>
          <a:lstStyle/>
          <a:p>
            <a:pPr algn="l">
              <a:lnSpc>
                <a:spcPts val="3400"/>
              </a:lnSpc>
            </a:pPr>
            <a:r>
              <a:rPr lang="en-US" sz="3600" dirty="0">
                <a:solidFill>
                  <a:schemeClr val="bg1"/>
                </a:solidFill>
              </a:rPr>
              <a:t>Joint Action on HIV and co-infection 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prevention and harm </a:t>
            </a:r>
            <a:r>
              <a:rPr lang="en-US" sz="3600" dirty="0" smtClean="0">
                <a:solidFill>
                  <a:schemeClr val="bg1"/>
                </a:solidFill>
              </a:rPr>
              <a:t>reduction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HA-REACT</a:t>
            </a:r>
            <a:r>
              <a:rPr lang="pl-PL" sz="3600" dirty="0" smtClean="0">
                <a:solidFill>
                  <a:schemeClr val="bg1"/>
                </a:solidFill>
              </a:rPr>
              <a:t/>
            </a:r>
            <a:br>
              <a:rPr lang="pl-PL" sz="3600" dirty="0" smtClean="0">
                <a:solidFill>
                  <a:schemeClr val="bg1"/>
                </a:solidFill>
              </a:rPr>
            </a:br>
            <a:r>
              <a:rPr lang="pl-PL" sz="3600" dirty="0" smtClean="0">
                <a:solidFill>
                  <a:schemeClr val="bg1"/>
                </a:solidFill>
              </a:rPr>
              <a:t/>
            </a:r>
            <a:br>
              <a:rPr lang="pl-PL" sz="36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przykłady działań Krajowego Centrum ds. AIDS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4279" y="5589895"/>
            <a:ext cx="5740309" cy="71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ClrTx/>
              <a:buFontTx/>
              <a:buNone/>
              <a:defRPr/>
            </a:pPr>
            <a:r>
              <a:rPr lang="pl-PL" alt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Piotr Wysocki, koordynator HA-REACT w Polsce Krajowe Centrum ds. AIDS</a:t>
            </a:r>
            <a:endParaRPr lang="en-GB" altLang="en-US" sz="2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6426680" y="6521160"/>
            <a:ext cx="2809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Spotkanie MZ, 2</a:t>
            </a:r>
            <a:r>
              <a:rPr lang="da-DK" sz="1400" dirty="0" smtClean="0">
                <a:solidFill>
                  <a:schemeClr val="bg1"/>
                </a:solidFill>
              </a:rPr>
              <a:t>8 </a:t>
            </a:r>
            <a:r>
              <a:rPr lang="pl-PL" sz="1400" dirty="0" smtClean="0">
                <a:solidFill>
                  <a:schemeClr val="bg1"/>
                </a:solidFill>
              </a:rPr>
              <a:t>maja</a:t>
            </a:r>
            <a:r>
              <a:rPr lang="da-DK" sz="1400" dirty="0" smtClean="0">
                <a:solidFill>
                  <a:schemeClr val="bg1"/>
                </a:solidFill>
              </a:rPr>
              <a:t> 201</a:t>
            </a:r>
            <a:r>
              <a:rPr lang="pl-PL" sz="1400" dirty="0" smtClean="0">
                <a:solidFill>
                  <a:schemeClr val="bg1"/>
                </a:solidFill>
              </a:rPr>
              <a:t>9</a:t>
            </a:r>
            <a:endParaRPr lang="da-DK" sz="1400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1" y="418041"/>
            <a:ext cx="1299920" cy="101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 templ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1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338"/>
            <a:ext cx="8229600" cy="496677"/>
          </a:xfrm>
        </p:spPr>
        <p:txBody>
          <a:bodyPr>
            <a:noAutofit/>
          </a:bodyPr>
          <a:lstStyle/>
          <a:p>
            <a:pPr algn="l"/>
            <a:r>
              <a:rPr lang="pl-PL" sz="3600" b="1" dirty="0" smtClean="0">
                <a:latin typeface="Calibri Light"/>
                <a:cs typeface="Calibri Light"/>
              </a:rPr>
              <a:t>Broszura</a:t>
            </a:r>
            <a:endParaRPr lang="en-US" sz="3600" b="1" baseline="30000" dirty="0">
              <a:latin typeface="Calibri Light"/>
              <a:cs typeface="Calibri Ligh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057" y="1108720"/>
            <a:ext cx="6731753" cy="4866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9510" y="6233137"/>
            <a:ext cx="1597290" cy="3231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3566" y="6099009"/>
            <a:ext cx="754734" cy="5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 templ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1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656"/>
            <a:ext cx="8229600" cy="496677"/>
          </a:xfrm>
        </p:spPr>
        <p:txBody>
          <a:bodyPr>
            <a:noAutofit/>
          </a:bodyPr>
          <a:lstStyle/>
          <a:p>
            <a:pPr algn="l"/>
            <a:r>
              <a:rPr lang="pl-PL" sz="3600" b="1" dirty="0" smtClean="0">
                <a:latin typeface="Calibri Light"/>
                <a:cs typeface="Calibri Light"/>
              </a:rPr>
              <a:t>Internet (1)</a:t>
            </a:r>
            <a:endParaRPr lang="en-US" sz="3600" b="1" baseline="30000" dirty="0">
              <a:latin typeface="Calibri Light"/>
              <a:cs typeface="Calibri Ligh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510" y="6233137"/>
            <a:ext cx="1597290" cy="32311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98599" y="830026"/>
            <a:ext cx="6250021" cy="351563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916" y="2625505"/>
            <a:ext cx="6196592" cy="348558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90124" y="4690671"/>
            <a:ext cx="3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https</a:t>
            </a:r>
            <a:r>
              <a:rPr lang="en-US" sz="2400" dirty="0" smtClean="0">
                <a:solidFill>
                  <a:schemeClr val="tx2"/>
                </a:solidFill>
              </a:rPr>
              <a:t>://harmreduction.eu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432079" y="2038935"/>
            <a:ext cx="3621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https://e.harmreduction.eu</a:t>
            </a:r>
          </a:p>
        </p:txBody>
      </p:sp>
    </p:spTree>
    <p:extLst>
      <p:ext uri="{BB962C8B-B14F-4D97-AF65-F5344CB8AC3E}">
        <p14:creationId xmlns:p14="http://schemas.microsoft.com/office/powerpoint/2010/main" val="10742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 templ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43"/>
            <a:ext cx="8229600" cy="496677"/>
          </a:xfrm>
        </p:spPr>
        <p:txBody>
          <a:bodyPr>
            <a:noAutofit/>
          </a:bodyPr>
          <a:lstStyle/>
          <a:p>
            <a:pPr algn="l"/>
            <a:r>
              <a:rPr lang="pl-PL" sz="3300" b="1" dirty="0" smtClean="0">
                <a:latin typeface="Calibri Light"/>
                <a:cs typeface="Calibri Light"/>
              </a:rPr>
              <a:t>Internet (2)</a:t>
            </a:r>
            <a:endParaRPr lang="en-US" sz="3300" b="1" baseline="30000" dirty="0">
              <a:latin typeface="Calibri Light"/>
              <a:cs typeface="Calibri Light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633743" y="893563"/>
            <a:ext cx="10080354" cy="567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 templ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1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338"/>
            <a:ext cx="8229600" cy="496677"/>
          </a:xfrm>
        </p:spPr>
        <p:txBody>
          <a:bodyPr>
            <a:noAutofit/>
          </a:bodyPr>
          <a:lstStyle/>
          <a:p>
            <a:pPr algn="l"/>
            <a:r>
              <a:rPr lang="pl-PL" sz="3600" b="1" dirty="0" smtClean="0">
                <a:latin typeface="Calibri Light"/>
                <a:cs typeface="Calibri Light"/>
              </a:rPr>
              <a:t>Europejski Tydzień Testowania na HIV </a:t>
            </a:r>
            <a:endParaRPr lang="en-US" sz="3600" b="1" baseline="30000" dirty="0">
              <a:latin typeface="Calibri Light"/>
              <a:cs typeface="Calibri Ligh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510" y="6233137"/>
            <a:ext cx="1597290" cy="32311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974" y="6031191"/>
            <a:ext cx="1438781" cy="54259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481105"/>
            <a:ext cx="4008678" cy="375179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0596" y="1241000"/>
            <a:ext cx="3418264" cy="441928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5587" y="5829389"/>
            <a:ext cx="1030561" cy="8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 templ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812"/>
            <a:ext cx="8229600" cy="496677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Calibri Light"/>
                <a:cs typeface="Calibri Light"/>
              </a:rPr>
              <a:t>WP8 </a:t>
            </a:r>
            <a:r>
              <a:rPr lang="pl-PL" sz="3200" b="1" dirty="0" smtClean="0">
                <a:latin typeface="Calibri Light"/>
                <a:cs typeface="Calibri Light"/>
              </a:rPr>
              <a:t>– zrównoważony wzrost i zapewnienie finansowania w długim okresie</a:t>
            </a:r>
            <a:endParaRPr lang="en-US" sz="3200" b="1" baseline="30000" dirty="0">
              <a:latin typeface="Calibri Light"/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6372"/>
            <a:ext cx="8514784" cy="4503478"/>
          </a:xfrm>
        </p:spPr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Clr>
                <a:srgbClr val="C00000"/>
              </a:buClr>
              <a:buNone/>
            </a:pPr>
            <a:r>
              <a:rPr lang="pl-PL" sz="1800" u="sng" dirty="0" smtClean="0"/>
              <a:t>Nasze działania</a:t>
            </a:r>
            <a:r>
              <a:rPr lang="pl-PL" sz="1800" dirty="0" smtClean="0"/>
              <a:t>:</a:t>
            </a:r>
          </a:p>
          <a:p>
            <a:pPr marL="0" lvl="0" indent="0">
              <a:spcAft>
                <a:spcPts val="600"/>
              </a:spcAft>
              <a:buClr>
                <a:srgbClr val="C00000"/>
              </a:buClr>
              <a:buNone/>
            </a:pPr>
            <a:r>
              <a:rPr lang="pl-PL" sz="1800" dirty="0" smtClean="0"/>
              <a:t>NAC </a:t>
            </a:r>
            <a:r>
              <a:rPr lang="pl-PL" sz="1800" dirty="0"/>
              <a:t>jest współautorem </a:t>
            </a:r>
            <a:r>
              <a:rPr lang="pl-PL" sz="1800" dirty="0" smtClean="0"/>
              <a:t>badania na </a:t>
            </a:r>
            <a:r>
              <a:rPr lang="pl-PL" sz="1800" dirty="0"/>
              <a:t>temat </a:t>
            </a:r>
            <a:r>
              <a:rPr lang="pl-PL" sz="1800" dirty="0" smtClean="0"/>
              <a:t>sposobów zapewnienia zrównoważonego wzrostu </a:t>
            </a:r>
            <a:r>
              <a:rPr lang="pl-PL" sz="1800" dirty="0"/>
              <a:t>i długoterminowego </a:t>
            </a:r>
            <a:r>
              <a:rPr lang="pl-PL" sz="1800" dirty="0" smtClean="0"/>
              <a:t>finansowania usług </a:t>
            </a:r>
            <a:r>
              <a:rPr lang="pl-PL" sz="1800" dirty="0"/>
              <a:t>związanych </a:t>
            </a:r>
            <a:r>
              <a:rPr lang="pl-PL" sz="1800" dirty="0" smtClean="0"/>
              <a:t>z </a:t>
            </a:r>
            <a:r>
              <a:rPr lang="pl-PL" sz="1800" dirty="0"/>
              <a:t>redukcją szkód związanych z </a:t>
            </a:r>
            <a:r>
              <a:rPr lang="pl-PL" sz="1800" dirty="0" smtClean="0"/>
              <a:t>HIV, zapaleniem </a:t>
            </a:r>
            <a:r>
              <a:rPr lang="pl-PL" sz="1800" dirty="0"/>
              <a:t>wątroby typu C </a:t>
            </a:r>
            <a:r>
              <a:rPr lang="pl-PL" sz="1800" dirty="0" smtClean="0"/>
              <a:t>i gruźlicą wśród osób wstrzykujących narkotyki (PWID) w państwach </a:t>
            </a:r>
            <a:r>
              <a:rPr lang="pl-PL" sz="1800" dirty="0"/>
              <a:t>członkowskich UE.</a:t>
            </a:r>
            <a:endParaRPr lang="en-US" sz="1800" dirty="0"/>
          </a:p>
          <a:p>
            <a:pPr marL="0" lvl="0" indent="0">
              <a:spcAft>
                <a:spcPts val="600"/>
              </a:spcAft>
              <a:buClr>
                <a:srgbClr val="C00000"/>
              </a:buClr>
              <a:buNone/>
            </a:pPr>
            <a:r>
              <a:rPr lang="pl-PL" sz="1800" u="sng" dirty="0" smtClean="0"/>
              <a:t>Rezultat:</a:t>
            </a:r>
          </a:p>
          <a:p>
            <a:pPr marL="0" lvl="0" indent="0">
              <a:spcAft>
                <a:spcPts val="600"/>
              </a:spcAft>
              <a:buClr>
                <a:srgbClr val="C00000"/>
              </a:buClr>
              <a:buNone/>
            </a:pPr>
            <a:r>
              <a:rPr lang="pl-PL" sz="1800" dirty="0" smtClean="0"/>
              <a:t>Artykuł: </a:t>
            </a:r>
            <a:r>
              <a:rPr lang="en-US" sz="1800" b="1" i="1" dirty="0"/>
              <a:t>Hepatitis C services at harm reduction </a:t>
            </a:r>
            <a:r>
              <a:rPr lang="en-US" sz="1800" b="1" i="1" dirty="0" err="1"/>
              <a:t>centres</a:t>
            </a:r>
            <a:r>
              <a:rPr lang="en-US" sz="1800" b="1" i="1" dirty="0"/>
              <a:t> in the European Union: </a:t>
            </a:r>
            <a:r>
              <a:rPr lang="pl-PL" sz="1800" b="1" i="1" dirty="0" smtClean="0"/>
              <a:t/>
            </a:r>
            <a:br>
              <a:rPr lang="pl-PL" sz="1800" b="1" i="1" dirty="0" smtClean="0"/>
            </a:br>
            <a:r>
              <a:rPr lang="en-US" sz="1800" b="1" i="1" dirty="0" smtClean="0"/>
              <a:t>a </a:t>
            </a:r>
            <a:r>
              <a:rPr lang="en-US" sz="1800" b="1" i="1" dirty="0"/>
              <a:t>28-country </a:t>
            </a:r>
            <a:r>
              <a:rPr lang="en-US" sz="1800" b="1" i="1" dirty="0" smtClean="0"/>
              <a:t>survey</a:t>
            </a:r>
            <a:r>
              <a:rPr lang="pl-PL" sz="1800" dirty="0"/>
              <a:t>; </a:t>
            </a:r>
            <a:r>
              <a:rPr lang="pl-PL" sz="1800" dirty="0" err="1"/>
              <a:t>Harm</a:t>
            </a:r>
            <a:r>
              <a:rPr lang="pl-PL" sz="1800" dirty="0"/>
              <a:t> </a:t>
            </a:r>
            <a:r>
              <a:rPr lang="pl-PL" sz="1800" dirty="0" err="1"/>
              <a:t>Reduction</a:t>
            </a:r>
            <a:r>
              <a:rPr lang="pl-PL" sz="1800" dirty="0"/>
              <a:t> </a:t>
            </a:r>
            <a:r>
              <a:rPr lang="pl-PL" sz="1800" dirty="0" err="1" smtClean="0"/>
              <a:t>Journal</a:t>
            </a:r>
            <a:r>
              <a:rPr lang="pl-PL" sz="1800" dirty="0" smtClean="0"/>
              <a:t> 2019</a:t>
            </a:r>
          </a:p>
          <a:p>
            <a:pPr marL="0" lvl="0" indent="0">
              <a:spcAft>
                <a:spcPts val="600"/>
              </a:spcAft>
              <a:buClr>
                <a:srgbClr val="C00000"/>
              </a:buClr>
              <a:buNone/>
            </a:pP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harmreductionjournal.biomedcentral.com/articles/10.1186/s12954-019-0290-x</a:t>
            </a:r>
            <a:endParaRPr lang="pl-PL" sz="1400" dirty="0" smtClean="0"/>
          </a:p>
          <a:p>
            <a:pPr marL="0" lvl="0" indent="0">
              <a:spcAft>
                <a:spcPts val="600"/>
              </a:spcAft>
              <a:buClr>
                <a:srgbClr val="C00000"/>
              </a:buClr>
              <a:buNone/>
            </a:pPr>
            <a:endParaRPr lang="en-US" sz="1800" dirty="0"/>
          </a:p>
          <a:p>
            <a:pPr marL="0" lvl="0" indent="0">
              <a:spcAft>
                <a:spcPts val="600"/>
              </a:spcAft>
              <a:buClr>
                <a:srgbClr val="C00000"/>
              </a:buClr>
              <a:buNone/>
            </a:pPr>
            <a:endParaRPr lang="en-US" sz="1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254" y="4852657"/>
            <a:ext cx="3283691" cy="18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 templ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812"/>
            <a:ext cx="8229600" cy="496677"/>
          </a:xfrm>
        </p:spPr>
        <p:txBody>
          <a:bodyPr>
            <a:noAutofit/>
          </a:bodyPr>
          <a:lstStyle/>
          <a:p>
            <a:pPr algn="l"/>
            <a:r>
              <a:rPr lang="pl-PL" sz="3300" b="1" dirty="0" smtClean="0">
                <a:latin typeface="Calibri Light"/>
                <a:cs typeface="Calibri Light"/>
              </a:rPr>
              <a:t>HA-REACT - wnioski</a:t>
            </a:r>
            <a:endParaRPr lang="en-US" sz="3300" b="1" baseline="30000" dirty="0">
              <a:latin typeface="Calibri Light"/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196"/>
            <a:ext cx="8514784" cy="470265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pl-PL" sz="2400" b="1" dirty="0" smtClean="0">
                <a:solidFill>
                  <a:srgbClr val="008000"/>
                </a:solidFill>
              </a:rPr>
              <a:t>Doskonała współpraca pomiędzy ekspertami (</a:t>
            </a:r>
            <a:r>
              <a:rPr lang="pl-PL" sz="2400" b="1" i="1" dirty="0" err="1" smtClean="0">
                <a:solidFill>
                  <a:srgbClr val="008000"/>
                </a:solidFill>
              </a:rPr>
              <a:t>networking</a:t>
            </a:r>
            <a:r>
              <a:rPr lang="pl-PL" sz="2400" b="1" dirty="0" smtClean="0">
                <a:solidFill>
                  <a:srgbClr val="008000"/>
                </a:solidFill>
              </a:rPr>
              <a:t>)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pl-PL" sz="2400" b="1" dirty="0" smtClean="0">
                <a:solidFill>
                  <a:srgbClr val="008000"/>
                </a:solidFill>
              </a:rPr>
              <a:t>Duża elastyczność działań w ramach projektu HA-REACT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pl-PL" sz="2400" b="1" dirty="0" smtClean="0">
                <a:solidFill>
                  <a:srgbClr val="008000"/>
                </a:solidFill>
              </a:rPr>
              <a:t>Wartość dodana projektu</a:t>
            </a:r>
          </a:p>
          <a:p>
            <a:pPr marL="0" indent="0">
              <a:spcAft>
                <a:spcPts val="600"/>
              </a:spcAft>
              <a:buClr>
                <a:srgbClr val="C00000"/>
              </a:buClr>
              <a:buNone/>
            </a:pPr>
            <a:endParaRPr lang="pl-PL" sz="2400" dirty="0" smtClean="0"/>
          </a:p>
          <a:p>
            <a:pPr marL="0" indent="0">
              <a:spcAft>
                <a:spcPts val="600"/>
              </a:spcAft>
              <a:buClr>
                <a:srgbClr val="C00000"/>
              </a:buClr>
              <a:buNone/>
            </a:pPr>
            <a:r>
              <a:rPr lang="pl-PL" sz="2400" u="sng" dirty="0" smtClean="0"/>
              <a:t>Na co warto zwrócić uwagę:</a:t>
            </a:r>
            <a:endParaRPr lang="pl-PL" sz="2400" u="sng" dirty="0"/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pl-PL" sz="2400" b="1" dirty="0" smtClean="0">
                <a:solidFill>
                  <a:srgbClr val="FF0000"/>
                </a:solidFill>
              </a:rPr>
              <a:t>Rozliczenia finansowe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pl-PL" sz="2400" b="1" dirty="0" smtClean="0">
                <a:solidFill>
                  <a:srgbClr val="FF0000"/>
                </a:solidFill>
              </a:rPr>
              <a:t>Dobre planowanie działań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endParaRPr lang="pl-PL" sz="2400" b="1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Clr>
                <a:srgbClr val="C00000"/>
              </a:buClr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3247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 templ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en-US" b="1" dirty="0" smtClean="0"/>
              <a:t>“</a:t>
            </a:r>
            <a:r>
              <a:rPr lang="pl-PL" b="1" i="1" dirty="0" smtClean="0"/>
              <a:t>Stopień </a:t>
            </a:r>
            <a:r>
              <a:rPr lang="pl-PL" b="1" i="1" dirty="0"/>
              <a:t>cywilizacji w społeczeństwie można ocenić, wchodząc do jego więzień</a:t>
            </a:r>
            <a:r>
              <a:rPr lang="en-US" b="1" dirty="0" smtClean="0"/>
              <a:t>”</a:t>
            </a:r>
            <a:endParaRPr lang="en-US" b="1" dirty="0"/>
          </a:p>
          <a:p>
            <a:pPr marL="0" indent="0">
              <a:buNone/>
            </a:pPr>
            <a:r>
              <a:rPr lang="en-US" sz="2000" dirty="0" err="1"/>
              <a:t>Fiodor</a:t>
            </a:r>
            <a:r>
              <a:rPr lang="en-US" sz="2000" dirty="0"/>
              <a:t> </a:t>
            </a:r>
            <a:r>
              <a:rPr lang="en-US" sz="2000" dirty="0" err="1"/>
              <a:t>Dostojewski</a:t>
            </a:r>
            <a:endParaRPr lang="en-US" sz="2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08" y="1714525"/>
            <a:ext cx="1760242" cy="2120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18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 templ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				</a:t>
            </a:r>
            <a:r>
              <a:rPr lang="pl-PL" sz="4400" i="1" dirty="0" smtClean="0"/>
              <a:t>Dziękuję za uwagę!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Piotr Wysocki</a:t>
            </a:r>
          </a:p>
          <a:p>
            <a:pPr marL="0" indent="0">
              <a:buNone/>
            </a:pPr>
            <a:r>
              <a:rPr lang="pl-PL" dirty="0" smtClean="0">
                <a:hlinkClick r:id="rId4"/>
              </a:rPr>
              <a:t>p.wysocki@aids.gov.pl</a:t>
            </a:r>
            <a:endParaRPr lang="pl-PL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 templ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671"/>
            <a:ext cx="8229600" cy="496677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Calibri Light"/>
                <a:cs typeface="Calibri Light"/>
              </a:rPr>
              <a:t>HA-REACT</a:t>
            </a:r>
            <a:r>
              <a:rPr lang="pl-PL" sz="2800" b="1" dirty="0" smtClean="0">
                <a:latin typeface="Calibri Light"/>
                <a:cs typeface="Calibri Light"/>
              </a:rPr>
              <a:t> </a:t>
            </a:r>
            <a:endParaRPr lang="en-US" sz="2800" b="1" baseline="30000" dirty="0">
              <a:latin typeface="Calibri Light"/>
              <a:cs typeface="Calibri Light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322" y="3555050"/>
            <a:ext cx="4540408" cy="306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991313"/>
            <a:ext cx="8229600" cy="5268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C00000"/>
              </a:buClr>
              <a:buFont typeface="Arial"/>
              <a:buNone/>
            </a:pPr>
            <a:endParaRPr lang="en-US" sz="1800" b="1" dirty="0" smtClean="0"/>
          </a:p>
          <a:p>
            <a:pPr marL="0" indent="0">
              <a:spcAft>
                <a:spcPts val="600"/>
              </a:spcAft>
              <a:buClr>
                <a:srgbClr val="C00000"/>
              </a:buClr>
              <a:buFont typeface="Arial"/>
              <a:buNone/>
            </a:pPr>
            <a:r>
              <a:rPr lang="en-US" sz="2400" b="1" dirty="0" smtClean="0"/>
              <a:t>Bud</a:t>
            </a:r>
            <a:r>
              <a:rPr lang="pl-PL" sz="2400" b="1" dirty="0" smtClean="0"/>
              <a:t>żet</a:t>
            </a:r>
            <a:r>
              <a:rPr lang="en-US" sz="2400" b="1" dirty="0" smtClean="0"/>
              <a:t>: 			</a:t>
            </a:r>
            <a:r>
              <a:rPr lang="en-US" sz="2400" dirty="0" smtClean="0"/>
              <a:t>3,75 mil</a:t>
            </a:r>
            <a:r>
              <a:rPr lang="pl-PL" sz="2400" dirty="0" err="1" smtClean="0"/>
              <a:t>iona</a:t>
            </a:r>
            <a:r>
              <a:rPr lang="en-US" sz="2400" dirty="0" smtClean="0"/>
              <a:t> EUR</a:t>
            </a:r>
            <a:r>
              <a:rPr lang="pl-PL" sz="2400" dirty="0" smtClean="0"/>
              <a:t>O</a:t>
            </a:r>
            <a:r>
              <a:rPr lang="en-US" sz="2400" dirty="0" smtClean="0"/>
              <a:t> </a:t>
            </a:r>
          </a:p>
          <a:p>
            <a:pPr marL="0" indent="0">
              <a:spcAft>
                <a:spcPts val="600"/>
              </a:spcAft>
              <a:buClr>
                <a:srgbClr val="C00000"/>
              </a:buClr>
              <a:buFont typeface="Arial"/>
              <a:buNone/>
            </a:pPr>
            <a:r>
              <a:rPr lang="en-US" sz="2400" dirty="0" smtClean="0"/>
              <a:t>					</a:t>
            </a:r>
            <a:r>
              <a:rPr lang="pl-PL" sz="2400" dirty="0" smtClean="0"/>
              <a:t>współfinansowanie przez KE</a:t>
            </a:r>
            <a:r>
              <a:rPr lang="en-US" sz="2400" dirty="0" smtClean="0"/>
              <a:t> – 80%</a:t>
            </a:r>
          </a:p>
          <a:p>
            <a:pPr marL="0" indent="0">
              <a:spcAft>
                <a:spcPts val="600"/>
              </a:spcAft>
              <a:buClr>
                <a:srgbClr val="C00000"/>
              </a:buClr>
              <a:buFont typeface="Arial"/>
              <a:buNone/>
            </a:pPr>
            <a:endParaRPr lang="en-US" sz="2400" dirty="0" smtClean="0"/>
          </a:p>
          <a:p>
            <a:pPr marL="0" indent="0">
              <a:spcAft>
                <a:spcPts val="600"/>
              </a:spcAft>
              <a:buClr>
                <a:srgbClr val="C00000"/>
              </a:buClr>
              <a:buFont typeface="Arial"/>
              <a:buNone/>
            </a:pPr>
            <a:r>
              <a:rPr lang="pl-PL" sz="2400" b="1" dirty="0" smtClean="0"/>
              <a:t>Czas trwania</a:t>
            </a:r>
            <a:r>
              <a:rPr lang="en-US" sz="2400" b="1" dirty="0" smtClean="0"/>
              <a:t>:	</a:t>
            </a:r>
            <a:r>
              <a:rPr lang="en-US" sz="2400" dirty="0" smtClean="0"/>
              <a:t>	</a:t>
            </a:r>
            <a:r>
              <a:rPr lang="pl-PL" sz="2400" dirty="0" smtClean="0"/>
              <a:t>październik</a:t>
            </a:r>
            <a:r>
              <a:rPr lang="en-US" sz="2400" dirty="0" smtClean="0"/>
              <a:t> 2015 – </a:t>
            </a:r>
            <a:r>
              <a:rPr lang="pl-PL" sz="2400" dirty="0" smtClean="0"/>
              <a:t>wrzesień</a:t>
            </a:r>
            <a:r>
              <a:rPr lang="en-US" sz="2400" dirty="0" smtClean="0"/>
              <a:t> 2018</a:t>
            </a:r>
          </a:p>
          <a:p>
            <a:pPr marL="0" indent="0">
              <a:spcAft>
                <a:spcPts val="600"/>
              </a:spcAft>
              <a:buClr>
                <a:srgbClr val="C00000"/>
              </a:buClr>
              <a:buFont typeface="Arial"/>
              <a:buNone/>
            </a:pPr>
            <a:endParaRPr lang="en-US" sz="2400" dirty="0" smtClean="0"/>
          </a:p>
          <a:p>
            <a:pPr marL="0" indent="0">
              <a:spcAft>
                <a:spcPts val="600"/>
              </a:spcAft>
              <a:buClr>
                <a:srgbClr val="C00000"/>
              </a:buClr>
              <a:buFont typeface="Arial"/>
              <a:buNone/>
            </a:pPr>
            <a:r>
              <a:rPr lang="pl-PL" sz="2400" b="1" dirty="0" smtClean="0"/>
              <a:t>Koordynator</a:t>
            </a:r>
            <a:r>
              <a:rPr lang="en-US" sz="2400" b="1" dirty="0" smtClean="0"/>
              <a:t>:	</a:t>
            </a:r>
            <a:r>
              <a:rPr lang="en-US" sz="2400" dirty="0" smtClean="0"/>
              <a:t>	National Institute for Health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                                  </a:t>
            </a:r>
            <a:r>
              <a:rPr lang="en-US" sz="2400" dirty="0" smtClean="0"/>
              <a:t>and Welfare (THL), Finland</a:t>
            </a:r>
            <a:r>
              <a:rPr lang="pl-PL" sz="2400" dirty="0" err="1" smtClean="0"/>
              <a:t>ia</a:t>
            </a:r>
            <a:endParaRPr lang="en-US" sz="2400" dirty="0" smtClean="0"/>
          </a:p>
          <a:p>
            <a:pPr marL="0" indent="0">
              <a:spcAft>
                <a:spcPts val="600"/>
              </a:spcAft>
              <a:buClr>
                <a:srgbClr val="C00000"/>
              </a:buClr>
              <a:buFont typeface="Arial"/>
              <a:buNone/>
            </a:pPr>
            <a:endParaRPr lang="en-US" sz="2400" dirty="0" smtClean="0"/>
          </a:p>
          <a:p>
            <a:pPr marL="0" indent="0">
              <a:spcAft>
                <a:spcPts val="600"/>
              </a:spcAft>
              <a:buClr>
                <a:srgbClr val="C00000"/>
              </a:buClr>
              <a:buFont typeface="Arial"/>
              <a:buNone/>
            </a:pPr>
            <a:r>
              <a:rPr lang="en-US" sz="2400" b="1" dirty="0" smtClean="0"/>
              <a:t>Part</a:t>
            </a:r>
            <a:r>
              <a:rPr lang="pl-PL" sz="2400" b="1" dirty="0" err="1" smtClean="0"/>
              <a:t>nerzy</a:t>
            </a:r>
            <a:r>
              <a:rPr lang="en-US" sz="2400" b="1" dirty="0" smtClean="0"/>
              <a:t>:			</a:t>
            </a:r>
            <a:r>
              <a:rPr lang="en-US" sz="2400" dirty="0" smtClean="0"/>
              <a:t>23 partner</a:t>
            </a:r>
            <a:r>
              <a:rPr lang="pl-PL" sz="2400" dirty="0" smtClean="0"/>
              <a:t>ów z</a:t>
            </a:r>
            <a:r>
              <a:rPr lang="en-US" sz="2400" dirty="0" smtClean="0"/>
              <a:t> 18 </a:t>
            </a:r>
            <a:r>
              <a:rPr lang="pl-PL" sz="2400" dirty="0" smtClean="0"/>
              <a:t>państw </a:t>
            </a:r>
            <a:endParaRPr lang="en-US" sz="2400" dirty="0" smtClean="0"/>
          </a:p>
          <a:p>
            <a:pPr marL="0" indent="0">
              <a:spcAft>
                <a:spcPts val="600"/>
              </a:spcAft>
              <a:buClr>
                <a:srgbClr val="C00000"/>
              </a:buClr>
              <a:buFont typeface="Arial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26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 templ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10" y="562847"/>
            <a:ext cx="8229600" cy="496677"/>
          </a:xfrm>
        </p:spPr>
        <p:txBody>
          <a:bodyPr>
            <a:noAutofit/>
          </a:bodyPr>
          <a:lstStyle/>
          <a:p>
            <a:pPr algn="l"/>
            <a:r>
              <a:rPr lang="pl-PL" sz="3600" b="1" dirty="0" smtClean="0">
                <a:latin typeface="Calibri Light"/>
                <a:cs typeface="Calibri Light"/>
              </a:rPr>
              <a:t>Cele</a:t>
            </a:r>
            <a:r>
              <a:rPr lang="en-US" sz="3600" b="1" dirty="0" smtClean="0">
                <a:latin typeface="Calibri Light"/>
                <a:cs typeface="Calibri Light"/>
              </a:rPr>
              <a:t> HA-REACT</a:t>
            </a:r>
            <a:endParaRPr lang="en-US" sz="3600" b="1" baseline="30000" dirty="0">
              <a:latin typeface="Calibri Light"/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24" y="1376127"/>
            <a:ext cx="8896172" cy="4883723"/>
          </a:xfrm>
        </p:spPr>
        <p:txBody>
          <a:bodyPr>
            <a:normAutofit/>
          </a:bodyPr>
          <a:lstStyle/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pl-PL" sz="3200" baseline="30000" dirty="0" smtClean="0"/>
              <a:t>Zero nowych zakażeń HIV, redukcja zakażeń </a:t>
            </a:r>
            <a:r>
              <a:rPr lang="pl-PL" sz="3200" baseline="30000" dirty="0" err="1" smtClean="0"/>
              <a:t>wzw</a:t>
            </a:r>
            <a:r>
              <a:rPr lang="pl-PL" sz="3200" baseline="30000" dirty="0" smtClean="0"/>
              <a:t> C i gruźlicą</a:t>
            </a:r>
            <a:r>
              <a:rPr lang="pl-PL" sz="3200" dirty="0" smtClean="0"/>
              <a:t> </a:t>
            </a:r>
            <a:r>
              <a:rPr lang="pl-PL" sz="3200" baseline="30000" dirty="0" smtClean="0"/>
              <a:t>wśród osób przyjmujących środki odurzające drogą iniekcji (PWID) w państwach UE do 2020 roku.</a:t>
            </a:r>
            <a:endParaRPr lang="en-US" sz="3200" baseline="30000" dirty="0"/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pl-PL" sz="3200" baseline="30000" dirty="0" smtClean="0"/>
              <a:t>Poprawa profilaktyki i leczenia zakażeń krwiopochodnych i </a:t>
            </a:r>
            <a:r>
              <a:rPr lang="pl-PL" sz="3200" baseline="30000" dirty="0" smtClean="0"/>
              <a:t>gruźlicy </a:t>
            </a:r>
            <a:r>
              <a:rPr lang="pl-PL" sz="3200" baseline="30000" dirty="0" smtClean="0"/>
              <a:t/>
            </a:r>
            <a:br>
              <a:rPr lang="pl-PL" sz="3200" baseline="30000" dirty="0" smtClean="0"/>
            </a:br>
            <a:r>
              <a:rPr lang="pl-PL" sz="3200" baseline="30000" dirty="0" smtClean="0"/>
              <a:t>w</a:t>
            </a:r>
            <a:r>
              <a:rPr lang="pl-PL" sz="3200" dirty="0" smtClean="0"/>
              <a:t> </a:t>
            </a:r>
            <a:r>
              <a:rPr lang="pl-PL" sz="3200" baseline="30000" dirty="0" smtClean="0"/>
              <a:t>regionach priorytetowych i </a:t>
            </a:r>
            <a:r>
              <a:rPr lang="pl-PL" sz="3200" baseline="30000" dirty="0" smtClean="0"/>
              <a:t>w populacjach kluczowych.</a:t>
            </a:r>
            <a:endParaRPr lang="pl-PL" sz="3200" baseline="30000" dirty="0" smtClean="0"/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pl-PL" sz="3200" baseline="30000" dirty="0"/>
              <a:t>Poprawa zdolności reagowania na zagrożenia związane z HIV </a:t>
            </a:r>
            <a:r>
              <a:rPr lang="pl-PL" sz="3200" baseline="30000" dirty="0" smtClean="0"/>
              <a:t/>
            </a:r>
            <a:br>
              <a:rPr lang="pl-PL" sz="3200" baseline="30000" dirty="0" smtClean="0"/>
            </a:br>
            <a:r>
              <a:rPr lang="pl-PL" sz="3200" baseline="30000" dirty="0" smtClean="0"/>
              <a:t>i </a:t>
            </a:r>
            <a:r>
              <a:rPr lang="pl-PL" sz="3200" baseline="30000" dirty="0" err="1" smtClean="0"/>
              <a:t>koinfekcjami</a:t>
            </a:r>
            <a:r>
              <a:rPr lang="pl-PL" sz="3200" baseline="30000" dirty="0" smtClean="0"/>
              <a:t> HIV oraz </a:t>
            </a:r>
            <a:r>
              <a:rPr lang="pl-PL" sz="3200" baseline="30000" dirty="0"/>
              <a:t>zapewnienie redukcji szkód </a:t>
            </a:r>
            <a:r>
              <a:rPr lang="pl-PL" sz="3200" baseline="30000" dirty="0" smtClean="0"/>
              <a:t>ze </a:t>
            </a:r>
            <a:r>
              <a:rPr lang="pl-PL" sz="3200" baseline="30000" dirty="0"/>
              <a:t>szczególnym uwzględnieniem </a:t>
            </a:r>
            <a:r>
              <a:rPr lang="pl-PL" sz="3200" baseline="30000" dirty="0" smtClean="0"/>
              <a:t>PWID w państwach UE.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pl-PL" sz="3200" baseline="30000" dirty="0"/>
              <a:t>Bezpośredni beneficjenci: profesjonaliści pracujący z </a:t>
            </a:r>
            <a:r>
              <a:rPr lang="pl-PL" sz="3200" baseline="30000" dirty="0" smtClean="0"/>
              <a:t>PWID.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pl-PL" sz="3200" baseline="30000" dirty="0" smtClean="0"/>
              <a:t>Docelowi </a:t>
            </a:r>
            <a:r>
              <a:rPr lang="pl-PL" sz="3200" baseline="30000" dirty="0"/>
              <a:t>beneficjenci: </a:t>
            </a:r>
            <a:r>
              <a:rPr lang="pl-PL" sz="3200" baseline="30000" dirty="0" smtClean="0"/>
              <a:t>PWID.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</a:pPr>
            <a:endParaRPr lang="pl-PL" sz="3600" baseline="30000" dirty="0" smtClean="0"/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</a:pPr>
            <a:endParaRPr lang="en-US" sz="3600" baseline="30000" dirty="0"/>
          </a:p>
          <a:p>
            <a:pPr lvl="1"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Char char="§"/>
            </a:pPr>
            <a:endParaRPr lang="en-US" sz="3600" baseline="30000" dirty="0"/>
          </a:p>
          <a:p>
            <a:pPr lvl="1"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Char char="§"/>
            </a:pPr>
            <a:endParaRPr lang="da-DK" sz="3600" baseline="30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866" y="4958923"/>
            <a:ext cx="2165844" cy="161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 templ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566"/>
            <a:ext cx="8229600" cy="936923"/>
          </a:xfrm>
        </p:spPr>
        <p:txBody>
          <a:bodyPr>
            <a:noAutofit/>
          </a:bodyPr>
          <a:lstStyle/>
          <a:p>
            <a:pPr algn="l"/>
            <a:r>
              <a:rPr lang="en-US" sz="4800" b="1" baseline="30000" dirty="0" smtClean="0">
                <a:latin typeface="Calibri Light"/>
                <a:cs typeface="Calibri Light"/>
              </a:rPr>
              <a:t>HA-REACT </a:t>
            </a:r>
            <a:r>
              <a:rPr lang="pl-PL" sz="4800" b="1" baseline="30000" dirty="0" smtClean="0">
                <a:latin typeface="Calibri Light"/>
                <a:cs typeface="Calibri Light"/>
              </a:rPr>
              <a:t>- pakiety robocze</a:t>
            </a:r>
            <a:endParaRPr lang="en-US" sz="4800" b="1" baseline="30000" dirty="0">
              <a:latin typeface="Calibri Light"/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43" y="1046206"/>
            <a:ext cx="9176951" cy="4893276"/>
          </a:xfrm>
        </p:spPr>
        <p:txBody>
          <a:bodyPr>
            <a:noAutofit/>
          </a:bodyPr>
          <a:lstStyle/>
          <a:p>
            <a:pPr lvl="1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WP1. </a:t>
            </a:r>
            <a:r>
              <a:rPr lang="pl-PL" sz="2400" dirty="0" smtClean="0"/>
              <a:t>Koordynacja</a:t>
            </a:r>
            <a:endParaRPr lang="en-GB" sz="2400" dirty="0"/>
          </a:p>
          <a:p>
            <a:pPr lvl="1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WP2. </a:t>
            </a:r>
            <a:r>
              <a:rPr lang="pl-PL" sz="2400" dirty="0"/>
              <a:t>U</a:t>
            </a:r>
            <a:r>
              <a:rPr lang="pl-PL" sz="2400" dirty="0" smtClean="0"/>
              <a:t>powszechnienie informacji</a:t>
            </a:r>
            <a:endParaRPr lang="en-GB" sz="2400" dirty="0"/>
          </a:p>
          <a:p>
            <a:pPr lvl="1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WP3. </a:t>
            </a:r>
            <a:r>
              <a:rPr lang="en-GB" sz="2400" dirty="0" smtClean="0"/>
              <a:t>E</a:t>
            </a:r>
            <a:r>
              <a:rPr lang="pl-PL" sz="2400" dirty="0" smtClean="0"/>
              <a:t>waluacja działań </a:t>
            </a:r>
            <a:endParaRPr lang="en-GB" sz="2400" dirty="0"/>
          </a:p>
          <a:p>
            <a:pPr lvl="1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WP4. </a:t>
            </a:r>
            <a:r>
              <a:rPr lang="en-GB" sz="2400" dirty="0" smtClean="0"/>
              <a:t>Test</a:t>
            </a:r>
            <a:r>
              <a:rPr lang="pl-PL" sz="2400" dirty="0" err="1" smtClean="0"/>
              <a:t>owanie</a:t>
            </a:r>
            <a:r>
              <a:rPr lang="pl-PL" sz="2400" dirty="0" smtClean="0"/>
              <a:t> i utrzymanie w leczeniu</a:t>
            </a:r>
            <a:endParaRPr lang="en-GB" sz="2400" dirty="0"/>
          </a:p>
          <a:p>
            <a:pPr lvl="1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WP5. </a:t>
            </a:r>
            <a:r>
              <a:rPr lang="pl-PL" sz="2400" dirty="0" smtClean="0"/>
              <a:t>Wzrost działań na rzecz redukcji szkód</a:t>
            </a:r>
            <a:endParaRPr lang="en-GB" sz="2400" dirty="0"/>
          </a:p>
          <a:p>
            <a:pPr lvl="1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8000"/>
                </a:solidFill>
              </a:rPr>
              <a:t>WP6. </a:t>
            </a:r>
            <a:r>
              <a:rPr lang="pl-PL" sz="2400" dirty="0" smtClean="0">
                <a:solidFill>
                  <a:srgbClr val="008000"/>
                </a:solidFill>
              </a:rPr>
              <a:t>Redukcja szkód i kontynuacja leczenia/opieki w więzieniach</a:t>
            </a:r>
            <a:endParaRPr lang="en-GB" sz="2400" dirty="0">
              <a:solidFill>
                <a:srgbClr val="008000"/>
              </a:solidFill>
            </a:endParaRPr>
          </a:p>
          <a:p>
            <a:pPr lvl="1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WP7. </a:t>
            </a:r>
            <a:r>
              <a:rPr lang="pl-PL" sz="2400" dirty="0" smtClean="0"/>
              <a:t>Zintegrowana opieka</a:t>
            </a:r>
            <a:endParaRPr lang="en-GB" sz="2400" dirty="0" smtClean="0"/>
          </a:p>
          <a:p>
            <a:pPr lvl="1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8000"/>
                </a:solidFill>
              </a:rPr>
              <a:t>WP8</a:t>
            </a:r>
            <a:r>
              <a:rPr lang="pl-PL" sz="2400" dirty="0" smtClean="0">
                <a:solidFill>
                  <a:srgbClr val="008000"/>
                </a:solidFill>
              </a:rPr>
              <a:t>.</a:t>
            </a:r>
            <a:r>
              <a:rPr lang="en-GB" sz="2400" dirty="0" smtClean="0">
                <a:solidFill>
                  <a:srgbClr val="008000"/>
                </a:solidFill>
              </a:rPr>
              <a:t> </a:t>
            </a:r>
            <a:r>
              <a:rPr lang="pl-PL" sz="2400" dirty="0" smtClean="0">
                <a:solidFill>
                  <a:srgbClr val="008000"/>
                </a:solidFill>
              </a:rPr>
              <a:t>Zrównoważony wzrost i zapewnienie długofalowego finansowania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7443" y="365126"/>
            <a:ext cx="6473226" cy="1325563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Dlaczego HA-REACT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8643" y="1556792"/>
            <a:ext cx="4535366" cy="4315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/>
              <a:t>Dobre praktyki (Polska):</a:t>
            </a:r>
            <a:endParaRPr lang="pl-PL" sz="2000" dirty="0"/>
          </a:p>
          <a:p>
            <a:r>
              <a:rPr lang="pl-PL" sz="2000" dirty="0" smtClean="0"/>
              <a:t>Brak </a:t>
            </a:r>
            <a:r>
              <a:rPr lang="pl-PL" sz="2000" dirty="0"/>
              <a:t>ograniczeń w zakresie dostępu </a:t>
            </a:r>
            <a:r>
              <a:rPr lang="pl-PL" sz="2000" dirty="0" smtClean="0"/>
              <a:t>osadzonych </a:t>
            </a:r>
            <a:r>
              <a:rPr lang="pl-PL" sz="2000" dirty="0"/>
              <a:t>do leczenia </a:t>
            </a:r>
            <a:r>
              <a:rPr lang="pl-PL" sz="2000" dirty="0" smtClean="0"/>
              <a:t>ARV </a:t>
            </a:r>
            <a:endParaRPr lang="en-US" sz="2000" dirty="0"/>
          </a:p>
          <a:p>
            <a:r>
              <a:rPr lang="pl-PL" sz="2000" dirty="0" smtClean="0"/>
              <a:t>Dostęp do terapii substytucyjnej </a:t>
            </a:r>
            <a:r>
              <a:rPr lang="en-US" sz="2000" dirty="0" smtClean="0"/>
              <a:t>(</a:t>
            </a:r>
            <a:r>
              <a:rPr lang="en-US" sz="2000" dirty="0"/>
              <a:t>OST</a:t>
            </a:r>
            <a:r>
              <a:rPr lang="en-US" sz="2000" dirty="0" smtClean="0"/>
              <a:t>)</a:t>
            </a:r>
            <a:r>
              <a:rPr lang="pl-PL" sz="2000" dirty="0" smtClean="0"/>
              <a:t> na wolności i w zakładzie karnym</a:t>
            </a:r>
            <a:endParaRPr lang="en-US" sz="2000" dirty="0"/>
          </a:p>
          <a:p>
            <a:r>
              <a:rPr lang="pl-PL" sz="2000" dirty="0"/>
              <a:t>System terapeutyczny dla </a:t>
            </a:r>
            <a:r>
              <a:rPr lang="pl-PL" sz="2000" dirty="0" smtClean="0"/>
              <a:t>osób wstrzykujących narkotyki i osób uzależnionych od </a:t>
            </a:r>
            <a:r>
              <a:rPr lang="pl-PL" sz="2000" dirty="0"/>
              <a:t>produktów </a:t>
            </a:r>
            <a:r>
              <a:rPr lang="pl-PL" sz="2000" dirty="0" smtClean="0"/>
              <a:t>psychotropowych</a:t>
            </a:r>
          </a:p>
          <a:p>
            <a:r>
              <a:rPr lang="pl-PL" sz="2000" dirty="0" smtClean="0"/>
              <a:t>Długa, dobra współpraca KC ds. AIDS </a:t>
            </a:r>
            <a:br>
              <a:rPr lang="pl-PL" sz="2000" dirty="0" smtClean="0"/>
            </a:br>
            <a:r>
              <a:rPr lang="pl-PL" sz="2000" dirty="0" smtClean="0"/>
              <a:t>z Centralnym Zarządem Służby Więziennej i innymi interesariuszami</a:t>
            </a:r>
            <a:endParaRPr lang="en-US" sz="2000" dirty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8225" y="1731596"/>
            <a:ext cx="4428195" cy="332248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0319"/>
            <a:ext cx="1432684" cy="112785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483" y="6347018"/>
            <a:ext cx="1599533" cy="32575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2017" y="6200913"/>
            <a:ext cx="1304440" cy="50022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" y="6053471"/>
            <a:ext cx="1567087" cy="58709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3994" y="5000487"/>
            <a:ext cx="1885996" cy="122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 templ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73"/>
            <a:ext cx="8229600" cy="496677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latin typeface="Calibri Light"/>
                <a:cs typeface="Calibri Light"/>
              </a:rPr>
              <a:t>Cele </a:t>
            </a:r>
            <a:r>
              <a:rPr lang="en-US" sz="2800" b="1" dirty="0" smtClean="0">
                <a:latin typeface="Calibri Light"/>
                <a:cs typeface="Calibri Light"/>
              </a:rPr>
              <a:t>WP6</a:t>
            </a:r>
            <a:r>
              <a:rPr lang="pl-PL" sz="2800" b="1" dirty="0" smtClean="0">
                <a:latin typeface="Calibri Light"/>
                <a:cs typeface="Calibri Light"/>
              </a:rPr>
              <a:t> – działania ogólnoeuropejskie</a:t>
            </a:r>
            <a:r>
              <a:rPr lang="en-US" sz="2800" b="1" dirty="0" smtClean="0">
                <a:latin typeface="Calibri Light"/>
                <a:cs typeface="Calibri Light"/>
              </a:rPr>
              <a:t> </a:t>
            </a:r>
            <a:endParaRPr lang="en-US" sz="2800" b="1" baseline="30000" dirty="0">
              <a:latin typeface="Calibri Light"/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646"/>
            <a:ext cx="8351822" cy="4870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300" b="1" dirty="0" smtClean="0"/>
              <a:t>Zwiększenie liczby działań redukcji szkód i </a:t>
            </a:r>
            <a:r>
              <a:rPr lang="pl-PL" sz="2300" b="1" dirty="0"/>
              <a:t>poprawa ciągłości opieki nad </a:t>
            </a:r>
            <a:r>
              <a:rPr lang="pl-PL" sz="2300" b="1" dirty="0" smtClean="0"/>
              <a:t>osadzonymi uzależnionymi od środków odurzających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pl-PL" sz="1800" dirty="0" smtClean="0"/>
              <a:t>Analiza sytuacji/mapowanie potrzeb w zakresie </a:t>
            </a:r>
            <a:r>
              <a:rPr lang="pl-PL" sz="1800" dirty="0"/>
              <a:t>wsparcia w krajach uczestniczących</a:t>
            </a:r>
            <a:endParaRPr lang="fi-FI" sz="1800" dirty="0"/>
          </a:p>
          <a:p>
            <a:r>
              <a:rPr lang="pl-PL" sz="1800" dirty="0" smtClean="0"/>
              <a:t>Szkolenia dla pracowników pionu medycznego i penitencjarnego w zakresie pracy  </a:t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PWID i </a:t>
            </a:r>
            <a:r>
              <a:rPr lang="pl-PL" sz="1800" dirty="0" smtClean="0"/>
              <a:t>redukcji </a:t>
            </a:r>
            <a:r>
              <a:rPr lang="pl-PL" sz="1800" dirty="0"/>
              <a:t>szkód (w tym OST, NSP, zaopatrzenie w </a:t>
            </a:r>
            <a:r>
              <a:rPr lang="pl-PL" sz="1800" dirty="0" smtClean="0"/>
              <a:t>prezerwatywy, wsparcie </a:t>
            </a:r>
            <a:r>
              <a:rPr lang="pl-PL" sz="1800" dirty="0"/>
              <a:t>psychologiczne)</a:t>
            </a:r>
            <a:endParaRPr lang="fi-FI" sz="1800" dirty="0"/>
          </a:p>
          <a:p>
            <a:r>
              <a:rPr lang="pl-PL" sz="1800" dirty="0" smtClean="0"/>
              <a:t>Opracowanie materiałów informacyjnych i edukacyjnych dla pracowników zakładów penitencjarnych</a:t>
            </a:r>
            <a:endParaRPr lang="pl-PL" sz="1800" dirty="0"/>
          </a:p>
          <a:p>
            <a:r>
              <a:rPr lang="pl-PL" sz="1800" dirty="0" smtClean="0"/>
              <a:t>Pilotaż - dystrybucja prezerwatyw oraz działania redukcji szkód</a:t>
            </a:r>
          </a:p>
          <a:p>
            <a:r>
              <a:rPr lang="pl-PL" sz="1800" dirty="0" smtClean="0"/>
              <a:t>Informacje </a:t>
            </a:r>
            <a:r>
              <a:rPr lang="pl-PL" sz="1800" i="1" dirty="0" smtClean="0"/>
              <a:t>policy </a:t>
            </a:r>
            <a:r>
              <a:rPr lang="pl-PL" sz="1800" i="1" dirty="0" err="1" smtClean="0"/>
              <a:t>brief</a:t>
            </a:r>
            <a:r>
              <a:rPr lang="pl-PL" sz="1800" dirty="0" smtClean="0"/>
              <a:t> adresowane do decydentów zdrowia </a:t>
            </a: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lvl="0" indent="0">
              <a:spcAft>
                <a:spcPts val="600"/>
              </a:spcAft>
              <a:buClr>
                <a:srgbClr val="C00000"/>
              </a:buClr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40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476671"/>
            <a:ext cx="7776864" cy="720081"/>
          </a:xfrm>
        </p:spPr>
        <p:txBody>
          <a:bodyPr>
            <a:noAutofit/>
          </a:bodyPr>
          <a:lstStyle/>
          <a:p>
            <a:r>
              <a:rPr lang="en-US" sz="3200" b="1" dirty="0"/>
              <a:t>W</a:t>
            </a:r>
            <a:r>
              <a:rPr lang="pl-PL" sz="3200" b="1" dirty="0"/>
              <a:t>P</a:t>
            </a:r>
            <a:r>
              <a:rPr lang="en-US" sz="3200" b="1" dirty="0"/>
              <a:t> 6 – </a:t>
            </a:r>
            <a:r>
              <a:rPr lang="pl-PL" sz="3200" b="1" dirty="0" smtClean="0"/>
              <a:t>Redukcja szkód i kontynuacja leczenia w jednostce penitencjarnej  </a:t>
            </a:r>
            <a:r>
              <a:rPr lang="en-US" sz="2600" b="1" dirty="0"/>
              <a:t/>
            </a:r>
            <a:br>
              <a:rPr lang="en-US" sz="2600" b="1" dirty="0"/>
            </a:br>
            <a:endParaRPr lang="en-US" sz="2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12776"/>
            <a:ext cx="849694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u="sng" dirty="0" smtClean="0"/>
              <a:t>Nasze działania:</a:t>
            </a:r>
          </a:p>
          <a:p>
            <a:r>
              <a:rPr lang="pl-PL" sz="2000" dirty="0" smtClean="0"/>
              <a:t>Międzynarodowe seminarium nt. redukcji szkód, terapii substytucyjnej </a:t>
            </a:r>
            <a:br>
              <a:rPr lang="pl-PL" sz="2000" dirty="0" smtClean="0"/>
            </a:br>
            <a:r>
              <a:rPr lang="pl-PL" sz="2000" dirty="0" smtClean="0"/>
              <a:t>i opieki medycznej w jednostkach penitencjarnych </a:t>
            </a:r>
            <a:r>
              <a:rPr lang="en-US" sz="2000" dirty="0" smtClean="0"/>
              <a:t>(7-9 mar</a:t>
            </a:r>
            <a:r>
              <a:rPr lang="pl-PL" sz="2000" dirty="0" smtClean="0"/>
              <a:t>ca</a:t>
            </a:r>
            <a:r>
              <a:rPr lang="en-US" sz="2000" dirty="0" smtClean="0"/>
              <a:t> 2017)</a:t>
            </a:r>
            <a:endParaRPr lang="pl-PL" sz="2000" dirty="0" smtClean="0"/>
          </a:p>
          <a:p>
            <a:r>
              <a:rPr lang="pl-PL" sz="2000" dirty="0" smtClean="0"/>
              <a:t>Szkolenie na temat terapii substytucyjnej i redukcji szkód; wyzwania dla systemu więziennictwa i wymiaru sprawiedliwości (</a:t>
            </a:r>
            <a:r>
              <a:rPr lang="en-US" sz="2000" dirty="0" smtClean="0"/>
              <a:t>14-15 </a:t>
            </a:r>
            <a:r>
              <a:rPr lang="pl-PL" sz="2000" dirty="0" smtClean="0"/>
              <a:t>listopada 2017)</a:t>
            </a:r>
          </a:p>
          <a:p>
            <a:r>
              <a:rPr lang="pl-PL" sz="2000" dirty="0" smtClean="0"/>
              <a:t>Trzy szkolenia dla pracowników pionów medycznego i penitencjarnego na temat leczenia substytucyjnego (styczeń 2019)</a:t>
            </a:r>
          </a:p>
          <a:p>
            <a:endParaRPr lang="en-US" sz="2000" dirty="0"/>
          </a:p>
          <a:p>
            <a:pPr marL="0" indent="0">
              <a:buNone/>
            </a:pPr>
            <a:endParaRPr lang="pl-PL" sz="2600" dirty="0" smtClean="0"/>
          </a:p>
          <a:p>
            <a:pPr marL="0" indent="0">
              <a:buNone/>
            </a:pPr>
            <a:r>
              <a:rPr lang="en-US" sz="2600" dirty="0" smtClean="0"/>
              <a:t> </a:t>
            </a:r>
            <a:endParaRPr lang="pl-PL" sz="26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5707" cy="8367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483" y="6347018"/>
            <a:ext cx="1599533" cy="32575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017" y="6200913"/>
            <a:ext cx="1304440" cy="50022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63" y="6179731"/>
            <a:ext cx="1438781" cy="54259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601" y="4158029"/>
            <a:ext cx="2036561" cy="185601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2483" y="4173783"/>
            <a:ext cx="2826515" cy="193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764703"/>
            <a:ext cx="7308304" cy="360041"/>
          </a:xfrm>
        </p:spPr>
        <p:txBody>
          <a:bodyPr>
            <a:noAutofit/>
          </a:bodyPr>
          <a:lstStyle/>
          <a:p>
            <a:pPr algn="l"/>
            <a:r>
              <a:rPr lang="pl-PL" sz="2400" b="1" dirty="0"/>
              <a:t>Międzynarodowe seminarium nt. redukcji szkód, terapii substytucyjnej </a:t>
            </a:r>
            <a:r>
              <a:rPr lang="pl-PL" sz="2400" b="1" dirty="0" smtClean="0"/>
              <a:t>i </a:t>
            </a:r>
            <a:r>
              <a:rPr lang="pl-PL" sz="2400" b="1" dirty="0"/>
              <a:t>opieki medycznej w </a:t>
            </a:r>
            <a:r>
              <a:rPr lang="pl-PL" sz="2400" b="1" dirty="0" smtClean="0"/>
              <a:t>jednostkach penitencjarnych</a:t>
            </a:r>
            <a:r>
              <a:rPr lang="pl-PL" sz="2400" b="1" dirty="0"/>
              <a:t> </a:t>
            </a:r>
            <a:r>
              <a:rPr lang="pl-PL" sz="2400" b="1" dirty="0" smtClean="0"/>
              <a:t>(Warszawa</a:t>
            </a:r>
            <a:r>
              <a:rPr lang="pl-PL" sz="2400" b="1" dirty="0"/>
              <a:t>, 7-9 marca 2017)</a:t>
            </a:r>
            <a:br>
              <a:rPr lang="pl-PL" sz="2400" b="1" dirty="0"/>
            </a:br>
            <a:endParaRPr lang="en-US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5786721" cy="4308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u="sng" dirty="0" smtClean="0"/>
              <a:t>Sesje plenarne i cztery sesje warsztatowe:</a:t>
            </a:r>
            <a:endParaRPr lang="pl-PL" sz="2600" u="sng" dirty="0"/>
          </a:p>
          <a:p>
            <a:r>
              <a:rPr lang="pl-PL" sz="2400" dirty="0"/>
              <a:t>Redukcja szkód </a:t>
            </a:r>
            <a:r>
              <a:rPr lang="pl-PL" sz="2400" dirty="0" smtClean="0"/>
              <a:t> – podejście, </a:t>
            </a:r>
            <a:r>
              <a:rPr lang="pl-PL" sz="2400" dirty="0"/>
              <a:t>usługi, bariery, wyzwania </a:t>
            </a:r>
            <a:r>
              <a:rPr lang="pl-PL" sz="2400" dirty="0" smtClean="0"/>
              <a:t>i </a:t>
            </a:r>
            <a:r>
              <a:rPr lang="pl-PL" sz="2400" dirty="0"/>
              <a:t>dobre praktyki.</a:t>
            </a:r>
          </a:p>
          <a:p>
            <a:r>
              <a:rPr lang="pl-PL" sz="2400" dirty="0" smtClean="0"/>
              <a:t>Terapia substytucyjna – </a:t>
            </a:r>
            <a:br>
              <a:rPr lang="pl-PL" sz="2400" dirty="0" smtClean="0"/>
            </a:br>
            <a:r>
              <a:rPr lang="pl-PL" sz="2400" dirty="0" smtClean="0"/>
              <a:t>dobre praktyki i ich wdrażanie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pl-PL" sz="2400" dirty="0" smtClean="0"/>
              <a:t>Kontinuum leczenia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pl-PL" sz="2400" dirty="0" smtClean="0"/>
              <a:t>Redukcja szkód i choroby zakaźne - wyzwania, dobre praktyki, bariery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318"/>
            <a:ext cx="1405468" cy="110643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593" y="6510487"/>
            <a:ext cx="1599533" cy="32575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499" y="6463620"/>
            <a:ext cx="942599" cy="36146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91" y="6130772"/>
            <a:ext cx="1438781" cy="542591"/>
          </a:xfrm>
          <a:prstGeom prst="rect">
            <a:avLst/>
          </a:prstGeo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5245513" y="2643613"/>
            <a:ext cx="3883213" cy="257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 templ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1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338"/>
            <a:ext cx="8229600" cy="496677"/>
          </a:xfrm>
        </p:spPr>
        <p:txBody>
          <a:bodyPr>
            <a:noAutofit/>
          </a:bodyPr>
          <a:lstStyle/>
          <a:p>
            <a:pPr algn="l"/>
            <a:r>
              <a:rPr lang="pl-PL" sz="3600" b="1" dirty="0" smtClean="0">
                <a:latin typeface="Calibri Light"/>
                <a:cs typeface="Calibri Light"/>
              </a:rPr>
              <a:t>Przewodnik i relacje osadzonych</a:t>
            </a:r>
            <a:endParaRPr lang="en-US" sz="3600" b="1" baseline="30000" dirty="0">
              <a:latin typeface="Calibri Light"/>
              <a:cs typeface="Calibri Ligh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510" y="6233137"/>
            <a:ext cx="1597290" cy="32311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840896" y="1146527"/>
            <a:ext cx="2753965" cy="490266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020" y="6086850"/>
            <a:ext cx="754734" cy="5913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6116" y="1056444"/>
            <a:ext cx="2051347" cy="271891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8204" y="1056444"/>
            <a:ext cx="1878595" cy="268202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114" y="3775362"/>
            <a:ext cx="2032314" cy="290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434</Words>
  <Application>Microsoft Office PowerPoint</Application>
  <PresentationFormat>Pokaz na ekranie (4:3)</PresentationFormat>
  <Paragraphs>105</Paragraphs>
  <Slides>17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Joint Action on HIV and co-infection   prevention and harm reduction HA-REACT  przykłady działań Krajowego Centrum ds. AIDS</vt:lpstr>
      <vt:lpstr>HA-REACT </vt:lpstr>
      <vt:lpstr>Cele HA-REACT</vt:lpstr>
      <vt:lpstr>HA-REACT - pakiety robocze</vt:lpstr>
      <vt:lpstr>Dlaczego HA-REACT  </vt:lpstr>
      <vt:lpstr>Cele WP6 – działania ogólnoeuropejskie </vt:lpstr>
      <vt:lpstr>WP 6 – Redukcja szkód i kontynuacja leczenia w jednostce penitencjarnej   </vt:lpstr>
      <vt:lpstr>Międzynarodowe seminarium nt. redukcji szkód, terapii substytucyjnej i opieki medycznej w jednostkach penitencjarnych (Warszawa, 7-9 marca 2017) </vt:lpstr>
      <vt:lpstr>Przewodnik i relacje osadzonych</vt:lpstr>
      <vt:lpstr>Broszura</vt:lpstr>
      <vt:lpstr>Internet (1)</vt:lpstr>
      <vt:lpstr>Internet (2)</vt:lpstr>
      <vt:lpstr>Europejski Tydzień Testowania na HIV </vt:lpstr>
      <vt:lpstr>WP8 – zrównoważony wzrost i zapewnienie finansowania w długim okresie</vt:lpstr>
      <vt:lpstr>HA-REACT - wnioski</vt:lpstr>
      <vt:lpstr>Prezentacja programu PowerPoint</vt:lpstr>
      <vt:lpstr>Prezentacja programu PowerPoint</vt:lpstr>
    </vt:vector>
  </TitlesOfParts>
  <Company>Kandrup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Klit</dc:creator>
  <cp:lastModifiedBy>Piotr Wysocki</cp:lastModifiedBy>
  <cp:revision>180</cp:revision>
  <cp:lastPrinted>2016-04-13T11:56:06Z</cp:lastPrinted>
  <dcterms:created xsi:type="dcterms:W3CDTF">2016-01-05T08:00:19Z</dcterms:created>
  <dcterms:modified xsi:type="dcterms:W3CDTF">2019-05-27T12:36:29Z</dcterms:modified>
</cp:coreProperties>
</file>