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0" r:id="rId25"/>
    <p:sldId id="290" r:id="rId26"/>
    <p:sldId id="281" r:id="rId27"/>
    <p:sldId id="291" r:id="rId28"/>
    <p:sldId id="292" r:id="rId29"/>
    <p:sldId id="293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9" r:id="rId51"/>
    <p:sldId id="310" r:id="rId5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7" autoAdjust="0"/>
  </p:normalViewPr>
  <p:slideViewPr>
    <p:cSldViewPr snapToGrid="0">
      <p:cViewPr varScale="1">
        <p:scale>
          <a:sx n="87" d="100"/>
          <a:sy n="87" d="100"/>
        </p:scale>
        <p:origin x="-96" y="-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65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73610-E661-4DD3-8967-6206BDE21D3A}" type="datetimeFigureOut">
              <a:rPr lang="pl-PL" smtClean="0"/>
              <a:pPr/>
              <a:t>2019-01-08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403B6-410C-4E69-BBC4-1B9E9224979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81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Nazewnictwo mające ujednolicić części</a:t>
            </a:r>
            <a:r>
              <a:rPr lang="pl-PL" baseline="0" dirty="0" smtClean="0"/>
              <a:t> pojazdu niezależnie od jego położenia.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403B6-410C-4E69-BBC4-1B9E92249791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Nazewnictwo mające ujednolicić części</a:t>
            </a:r>
            <a:r>
              <a:rPr lang="pl-PL" baseline="0" dirty="0" smtClean="0"/>
              <a:t> pojazdu niezależnie od jego położenia.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403B6-410C-4E69-BBC4-1B9E92249791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 smtClean="0"/>
              <a:t>W ratownictwie technicznym nie</a:t>
            </a:r>
            <a:r>
              <a:rPr lang="pl-PL" sz="1200" b="0" baseline="0" dirty="0" smtClean="0"/>
              <a:t> korzystamy z nazywania boków pojazdu: lewy, prawy. Zbyt często prowadziło to do pomyłek dlatego wykorzystujemy wyżej wymienione nazwy.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95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69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035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 smtClean="0"/>
              <a:t>Na zdjęciu widoczne</a:t>
            </a:r>
            <a:r>
              <a:rPr lang="pl-PL" sz="1200" b="0" baseline="0" dirty="0" smtClean="0"/>
              <a:t> zróżnicowanie w doborze materiałów przy konstrukcji nadwozia. Od twardej stali po aluminium.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35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403B6-410C-4E69-BBC4-1B9E92249791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Zdjęcie przedstawia uwidocznione wzmocnienie</a:t>
            </a:r>
            <a:r>
              <a:rPr lang="pl-P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słupka A. Tego typu rozwiązania znacznie poprawiają bezpieczeństwo pasażerów, jednak wymaga to od ratowników świadomości stosowania odpowiednich technik.</a:t>
            </a:r>
            <a:endParaRPr lang="pl-PL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„Skryptu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94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„Skryptu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94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Zdjęcie przedstawia wzmocnienia drzwi w nadwoziu</a:t>
            </a:r>
            <a:r>
              <a:rPr lang="pl-PL" baseline="0" dirty="0" smtClean="0"/>
              <a:t> skorupowym.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 ze stali o podwyższonej wytrzymałości, która mogłaby uniemożliwić przecięcie nożycami. 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 ze stali o podwyższonej wytrzymałości, która mogłaby uniemożliwić przecięcie nożycami. 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 ze stali o podwyższonej wytrzymałości wraz z wzmocnieniem wewnętrznym która mogłaby uniemożliwić przecięcie nożycami. Zdjęcie po lewej stronie przedstawia warstwy słupka. Zdjęcie po prawej stronie – słupek po nieudanej próbie przecięcia nożycami. Element został docięty piłą szablastą.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Zdjęcia przedstawiają słupek C usuwany techniką wyrwania rozpieraczem. Uwidoczniony kształt na zdjęciu po lewej stronie oraz miejsce pękania</a:t>
            </a:r>
            <a:r>
              <a:rPr lang="pl-PL" baseline="0" dirty="0" smtClean="0"/>
              <a:t> </a:t>
            </a:r>
            <a:r>
              <a:rPr lang="pl-PL" baseline="0" dirty="0" err="1" smtClean="0"/>
              <a:t>zgrzewu</a:t>
            </a:r>
            <a:r>
              <a:rPr lang="pl-PL" baseline="0" dirty="0" smtClean="0"/>
              <a:t> na zdjęciu po prawej stronie.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Widoczne wzmocnienia nadkola</a:t>
            </a:r>
            <a:r>
              <a:rPr lang="pl-PL" baseline="0" dirty="0" smtClean="0"/>
              <a:t> tzw. „plaster miodu”, które może utrudnić pracę narzędziami hydraulicznymi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81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Widoczne umiejscowienie generatora systemu</a:t>
            </a:r>
            <a:r>
              <a:rPr lang="pl-PL" baseline="0" dirty="0" smtClean="0"/>
              <a:t> start-stop, którego nie powinniśmy uszkodzić w czasie działań ratowniczych, ponieważ może dojść do zatrucia ratowników i poszkodowanych. Zdjęcie ma na celu uświadomić ratownikom jak wiele elementów potrafi być ukrytych pod poszyciem samochodu. 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163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Slajd przedstawia tylko niektóre możliwości umiejscowienia akumulatorów w pojazdach. Należy również pamiętać o coraz częstszym stosowaniu kilku akumulatorów.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 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20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403B6-410C-4E69-BBC4-1B9E92249791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2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75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7277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 </a:t>
            </a:r>
            <a:r>
              <a:rPr lang="pl-PL" dirty="0"/>
              <a:t>zdjęciu widoczny </a:t>
            </a:r>
            <a:r>
              <a:rPr lang="pl-PL" dirty="0" smtClean="0"/>
              <a:t>układ </a:t>
            </a:r>
            <a:r>
              <a:rPr lang="pl-PL" dirty="0"/>
              <a:t>poduszek i kurtyn gazowych</a:t>
            </a:r>
            <a:r>
              <a:rPr lang="pl-PL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78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 zdjęciu widoczny układ poduszek i kurtyn </a:t>
            </a:r>
            <a:r>
              <a:rPr lang="pl-PL" dirty="0" smtClean="0"/>
              <a:t>gazowych,</a:t>
            </a:r>
            <a:r>
              <a:rPr lang="pl-PL" baseline="0" dirty="0" smtClean="0"/>
              <a:t> </a:t>
            </a:r>
            <a:r>
              <a:rPr lang="pl-PL" baseline="0" dirty="0"/>
              <a:t>w tym poduszek dla pieszych</a:t>
            </a:r>
            <a:r>
              <a:rPr lang="pl-PL" baseline="0" dirty="0" smtClean="0"/>
              <a:t>.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78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Schemat przedstawia</a:t>
            </a:r>
            <a:r>
              <a:rPr lang="pl-P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zasadę działania napinacza pasów bezpieczeństwa.</a:t>
            </a:r>
            <a:endParaRPr lang="pl-PL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80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80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</a:t>
            </a:r>
            <a:r>
              <a:rPr lang="pl-PL" sz="1200" b="1" baseline="0" dirty="0" smtClean="0"/>
              <a:t> </a:t>
            </a:r>
            <a:r>
              <a:rPr lang="pl-PL" sz="1200" b="1" dirty="0" smtClean="0"/>
              <a:t>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252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19325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latin typeface="+mn-lt"/>
                <a:cs typeface="+mn-cs"/>
              </a:rPr>
              <a:t>Pojazdy elektryczne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latin typeface="+mn-lt"/>
                <a:cs typeface="+mn-cs"/>
              </a:rPr>
              <a:t>Posiadają jedynie silnik (silniki) elektryczny, który czerpie </a:t>
            </a:r>
            <a:r>
              <a:rPr lang="pl-PL" sz="1200" dirty="0" smtClean="0">
                <a:latin typeface="+mn-lt"/>
                <a:cs typeface="+mn-cs"/>
              </a:rPr>
              <a:t>energię </a:t>
            </a:r>
            <a:r>
              <a:rPr lang="pl-PL" sz="1200" dirty="0">
                <a:latin typeface="+mn-lt"/>
                <a:cs typeface="+mn-cs"/>
              </a:rPr>
              <a:t>z zestawu ogniw elektrycznych. Ładowanie ogniw odbywa się zasadniczo z przyłącza sieciowego. Układ napędowy wykorzystuje </a:t>
            </a:r>
            <a:r>
              <a:rPr lang="pl-PL" sz="1200" dirty="0" smtClean="0">
                <a:latin typeface="+mn-lt"/>
                <a:cs typeface="+mn-cs"/>
              </a:rPr>
              <a:t>automatyczną skrzynię </a:t>
            </a:r>
            <a:r>
              <a:rPr lang="pl-PL" sz="1200" dirty="0">
                <a:latin typeface="+mn-lt"/>
                <a:cs typeface="+mn-cs"/>
              </a:rPr>
              <a:t>biegów (stopniową lub bezstopniową). Ten rodzaj zasilania stosowany jest głównie w pojazdach </a:t>
            </a:r>
            <a:r>
              <a:rPr lang="pl-PL" sz="1200" dirty="0" smtClean="0">
                <a:latin typeface="+mn-lt"/>
                <a:cs typeface="+mn-cs"/>
              </a:rPr>
              <a:t>miejskich </a:t>
            </a:r>
            <a:r>
              <a:rPr lang="pl-PL" sz="1200" dirty="0">
                <a:latin typeface="+mn-lt"/>
                <a:cs typeface="+mn-cs"/>
              </a:rPr>
              <a:t>z racji ograniczeń możliwości pokonywania dystansów, choć zapewne będzie to ulegało zmianom wraz z rozwojem konstrukcyjnym baterii.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latin typeface="+mn-lt"/>
                <a:cs typeface="+mn-cs"/>
              </a:rPr>
              <a:t>Reszta informacji jest zbieżna z konstrukcjami hybrydowymi</a:t>
            </a:r>
            <a:r>
              <a:rPr lang="pl-PL" sz="1200" dirty="0" smtClean="0">
                <a:latin typeface="+mn-lt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>
              <a:latin typeface="+mn-lt"/>
              <a:cs typeface="+mn-cs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63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89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0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 smtClean="0"/>
              <a:t>Materiał zaczerpnięty ze  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68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Producenci samochodów chętnie informują o zasilaniu hybrydowym i elektrycznych specjalnymi emblematami. Jednak na poziomie pojazdów klasy </a:t>
            </a:r>
            <a:r>
              <a:rPr lang="pl-PL" dirty="0" err="1"/>
              <a:t>premium</a:t>
            </a:r>
            <a:r>
              <a:rPr lang="pl-PL" dirty="0"/>
              <a:t>, możemy nie spotkać </a:t>
            </a:r>
            <a:r>
              <a:rPr lang="pl-PL" dirty="0" smtClean="0"/>
              <a:t>żadnych</a:t>
            </a:r>
            <a:r>
              <a:rPr lang="pl-PL" baseline="0" dirty="0" smtClean="0"/>
              <a:t> </a:t>
            </a:r>
            <a:r>
              <a:rPr lang="pl-PL" dirty="0" smtClean="0"/>
              <a:t>zewnętrznych </a:t>
            </a:r>
            <a:r>
              <a:rPr lang="pl-PL" dirty="0"/>
              <a:t>symboli świadczących o alternatywnych źródłach zasilania.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6662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Wyłącznik awaryjny wysokiego </a:t>
            </a:r>
            <a:r>
              <a:rPr lang="pl-PL" dirty="0" smtClean="0"/>
              <a:t>napięcia stosowany w pojazdach elektrycznych i hybrydowych. </a:t>
            </a:r>
            <a:r>
              <a:rPr lang="pl-PL" dirty="0"/>
              <a:t>Może znajdować się w przestrzeni bagażowej, kabinie </a:t>
            </a:r>
            <a:r>
              <a:rPr lang="pl-PL" dirty="0" smtClean="0"/>
              <a:t>pasażerskiej, </a:t>
            </a:r>
            <a:r>
              <a:rPr lang="pl-PL" dirty="0"/>
              <a:t>jak i komorze silnika</a:t>
            </a:r>
            <a:r>
              <a:rPr lang="pl-PL" dirty="0" smtClean="0"/>
              <a:t>. W chwili obecnej</a:t>
            </a:r>
            <a:r>
              <a:rPr lang="pl-PL" baseline="0" dirty="0" smtClean="0"/>
              <a:t> brak wytycznych dla producentów narzucających miejsce montowania wyłącznika.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5971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Przewody wysokiego napięcia mogą być poprowadzone przez producenta w sposób dowolny (co może stanowić utrudnienie</a:t>
            </a:r>
            <a:r>
              <a:rPr lang="pl-PL" baseline="0" dirty="0"/>
              <a:t> podczas działań ratowniczych</a:t>
            </a:r>
            <a:r>
              <a:rPr lang="pl-PL" baseline="0" dirty="0" smtClean="0"/>
              <a:t>),</a:t>
            </a:r>
            <a:r>
              <a:rPr lang="pl-PL" dirty="0" smtClean="0"/>
              <a:t> </a:t>
            </a:r>
            <a:r>
              <a:rPr lang="pl-PL" dirty="0"/>
              <a:t>jednak zawsze są oznaczone kolorem pomarańczowym.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69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zdjęciu widoczne przewody wysokiego napięcia w pomarańczowej osłonie.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9935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u="none" dirty="0"/>
              <a:t>Najbardziej rozpowszechnionym na terenie naszego kraju rodzajem gazu stosowanego do zasilania pojazdów osobowych jest  </a:t>
            </a:r>
            <a:r>
              <a:rPr lang="pl-PL" b="0" u="none" dirty="0" smtClean="0"/>
              <a:t>LPG.</a:t>
            </a:r>
            <a:endParaRPr lang="pl-PL" b="0" u="non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84</a:t>
            </a:r>
          </a:p>
          <a:p>
            <a:r>
              <a:rPr lang="pl-PL" sz="1200" b="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Napęd </a:t>
            </a:r>
            <a:r>
              <a:rPr lang="pl-PL" sz="1200" b="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spalinowy na paliwo gazowe</a:t>
            </a:r>
            <a:endParaRPr lang="pl-PL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LPG  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(z ang. </a:t>
            </a:r>
            <a:r>
              <a:rPr lang="pl-PL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Liquified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Petroleum </a:t>
            </a:r>
            <a:r>
              <a:rPr lang="pl-PL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gaz skroplony. Paliwo będące mieszaniną propanu i butanu (w różnych proporcjach). LPG jest gazem w temperaturze pokojowej przy normalnym ciśnieniu. W temperaturze pokojowej ulega on skropleniu przy ciśnieniu od 2.2 do 4 atm. Do zbiorników jest pompowany przy ciśnieniu rzędu 6 atm. Butle, w których się go przechowuje i transportuje, napełnia się zwykle do 85% objętości, aby uniknąć ich rozerwania przez wzrost ciśnienia spowodowany rozszerzalnością cieczy.</a:t>
            </a:r>
          </a:p>
          <a:p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LPG stosowany jest głównie jako źródło zasilania silników benzynowych, choć możliwe jest stosowanie go przy silnikach wysokoprężnych. Korzystanie z LPG wymaga zainstalowania specjalnej instalacji. </a:t>
            </a:r>
            <a:b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Samochody zaopatrzone w nią muszą też częściowo korzystać z benzyny, gdyż ze względów technicznych rozruch i rozgrzanie silnika powinno odbywać się przy zasilaniu benzyną. Bardziej zaawansowane technicznie instalacje do LPG automatycznie przełączają się z benzyny na gaz w momencie uzyskania przez silnik odpowiedniej temperatury i prędkości obrotowej. W mniej </a:t>
            </a:r>
            <a:r>
              <a:rPr lang="pl-PL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zaawansowanych</a:t>
            </a:r>
            <a:r>
              <a:rPr lang="pl-PL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l-PL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istnieje 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konieczność ręcznego przełączania zasilania z benzyny na LPG.</a:t>
            </a:r>
          </a:p>
          <a:p>
            <a:r>
              <a:rPr lang="pl-PL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Propan-butan 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 cięższy od powietrza i w przypadku rozszczelnienia instalacji może zbierać się w najniższych miejscach, przy gruncie, wnikać do kanalizacji i być przyczyną pożaru lub wybuchu.</a:t>
            </a:r>
          </a:p>
          <a:p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samochodach stosuje się dwa rodzaje zbiorników na LPG – cylindryczne (</a:t>
            </a:r>
            <a:r>
              <a:rPr lang="pl-PL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walcowe)</a:t>
            </a:r>
            <a:r>
              <a:rPr lang="pl-PL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pl-PL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toroidalne. Umiejscowione są one najczęściej w bagażniku pojazdu. Toroidalne zajmują często przestrzeń przeznaczoną na koło zapasowe lub montowane są pod pojazdem.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8934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403B6-410C-4E69-BBC4-1B9E92249791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 smtClean="0"/>
              <a:t>Więcej informacji:</a:t>
            </a:r>
            <a:r>
              <a:rPr lang="pl-PL" sz="1200" b="1" baseline="0" dirty="0" smtClean="0"/>
              <a:t>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68</a:t>
            </a:r>
          </a:p>
          <a:p>
            <a:pPr lvl="0"/>
            <a:endParaRPr lang="pl-PL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silnik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stanowiący źródło energii używanej do napędu pojazdu i układów w nim zamontowanych;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układ napędowy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przekazujący moment obrotowy z wału silnika na koła napędzające pojazd;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mechanizmy prowadzenia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umożliwiające kierowanie samochodem. W ich skład wchodzą: </a:t>
            </a:r>
            <a:r>
              <a:rPr lang="pl-PL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układ kierowniczy i układ hamulcowy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struktura nośna samochodu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łączy w całość wszystkie elementy podwozia i nadwozia. Przejmuje wszystkie obciążenia działające na pojazd stojący lub będący w ruchu;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układ zawieszenia samochodu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przenosi na nawierzchnię wszystkie siły działające na pojazd w ruchu lub na postoju.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innego punktu widzenia można powiedzieć, że przenosi on na strukturę nośną pojazdu obciążenia wymuszone przez drogę.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1200" b="1" dirty="0" smtClean="0"/>
              <a:t>Więcej informacji:</a:t>
            </a:r>
            <a:r>
              <a:rPr lang="pl-PL" sz="1200" b="1" baseline="0" dirty="0" smtClean="0"/>
              <a:t> </a:t>
            </a:r>
            <a:r>
              <a:rPr lang="pl-PL" sz="1200" b="1" dirty="0" smtClean="0"/>
              <a:t>„Skrypt </a:t>
            </a:r>
            <a:r>
              <a:rPr lang="pl-PL" sz="1200" b="1" dirty="0"/>
              <a:t>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</a:t>
            </a:r>
            <a:r>
              <a:rPr lang="pl-PL" sz="1200" b="1" dirty="0"/>
              <a:t>zakresie podstawowym” </a:t>
            </a:r>
            <a:r>
              <a:rPr lang="pl-PL" sz="1200" b="1" dirty="0" smtClean="0"/>
              <a:t>str. 69</a:t>
            </a:r>
            <a:endParaRPr lang="pl-PL" sz="1200" b="1" dirty="0"/>
          </a:p>
          <a:p>
            <a:pPr algn="l"/>
            <a:endParaRPr lang="pl-PL" dirty="0"/>
          </a:p>
          <a:p>
            <a:pPr algn="l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Nadwozie samochodu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element przeznaczony do przewozu pasażerów i bagażu. W jego skład wchodzi </a:t>
            </a:r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szkielet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(belki, podłużnice, poprzeczki, wzmocnienia, itp.), </a:t>
            </a:r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poszycie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(błotniki, dach, itp.), </a:t>
            </a:r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pokrywy silnika i bagażnika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oraz </a:t>
            </a: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drzwi</a:t>
            </a:r>
            <a:r>
              <a:rPr lang="pl-P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konstrukcję nadwozia wpływa w istotny sposób jego sposób przenoszenia obciążeń działających na zespoły podwozia. Na tej podstawie rozróżnia się: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Nadwozie nieniosące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–osadzone na ramie. Rama całkowicie przenosi tu wszystkie obciążenia ze strony podwozia.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Nadwozie </a:t>
            </a:r>
            <a:r>
              <a:rPr lang="pl-PL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półniosące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połączone są z ramą pojazdu i uczestniczą w pewnym stopniu 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przenoszeniu obciążeń ze strony podwozia.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Nadwozia samonośne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są one bardzo sztywnej konstrukcji i przenoszą wszystkie obciążenia ze strony podwozia. Nie stosuje się tu ram, a poszczególne podzespoły są montowane bezpośrednio do nośnych elementów nadwozia. Nadwozia samonośne są znacznie lżejsze w porównaniu do konstrukcji ramowych.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Nadwozia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półniosące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samonośne wykonywane są jako: 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Szkieletowe: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gdzie elementy zewnętrznego poszycia mocowane są do konstrukcji nośnej w postaci szkieletu.</a:t>
            </a:r>
          </a:p>
          <a:p>
            <a:pPr lvl="0"/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Skorupowe: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gdzie konstrukcją nośną są odpowiednio ukształtowane blachy nadwozia.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 smtClean="0"/>
              <a:t>Najczęściej spotykane – wymaga najdokładniejszego</a:t>
            </a:r>
            <a:r>
              <a:rPr lang="pl-PL" sz="1200" b="0" baseline="0" dirty="0" smtClean="0"/>
              <a:t> poznania</a:t>
            </a:r>
            <a:endParaRPr lang="pl-PL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 smtClean="0"/>
              <a:t>Więcej informacji:</a:t>
            </a:r>
            <a:r>
              <a:rPr lang="pl-PL" sz="1200" b="1" baseline="0" dirty="0" smtClean="0"/>
              <a:t>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69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78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Mimo iż w literaturze</a:t>
            </a:r>
            <a:r>
              <a:rPr lang="pl-PL" baseline="0" dirty="0"/>
              <a:t> </a:t>
            </a:r>
            <a:r>
              <a:rPr lang="pl-PL" dirty="0"/>
              <a:t>spotykamy dokładniejszy</a:t>
            </a:r>
            <a:r>
              <a:rPr lang="pl-PL" baseline="0" dirty="0"/>
              <a:t> </a:t>
            </a:r>
            <a:r>
              <a:rPr lang="pl-PL" baseline="0" dirty="0" smtClean="0"/>
              <a:t>podział, </a:t>
            </a:r>
            <a:r>
              <a:rPr lang="pl-PL" baseline="0" dirty="0"/>
              <a:t>do działań ratowniczych wystarczy </a:t>
            </a:r>
            <a:r>
              <a:rPr lang="pl-PL" dirty="0"/>
              <a:t>wymienić tu tylko trzy podstawowe </a:t>
            </a:r>
            <a:r>
              <a:rPr lang="pl-PL" dirty="0" smtClean="0"/>
              <a:t>grupy.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 smtClean="0"/>
              <a:t>Więcej informacji:</a:t>
            </a:r>
            <a:r>
              <a:rPr lang="pl-PL" sz="1200" b="1" baseline="0" dirty="0" smtClean="0"/>
              <a:t>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70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88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Nazewnictwo</a:t>
            </a:r>
            <a:r>
              <a:rPr lang="pl-PL" baseline="0" dirty="0" smtClean="0"/>
              <a:t> słupków stosowane w </a:t>
            </a:r>
            <a:r>
              <a:rPr lang="pl-PL" baseline="0" dirty="0" err="1" smtClean="0"/>
              <a:t>ksrg</a:t>
            </a:r>
            <a:r>
              <a:rPr lang="pl-PL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Więcej informacji:</a:t>
            </a:r>
            <a:r>
              <a:rPr lang="pl-PL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1" dirty="0" smtClean="0"/>
              <a:t>„Skrypt do szkolenia z ratownictwa technicznego realizowanego przez </a:t>
            </a:r>
            <a:r>
              <a:rPr lang="pl-PL" sz="1200" b="1" dirty="0" err="1" smtClean="0"/>
              <a:t>ksrg</a:t>
            </a:r>
            <a:r>
              <a:rPr lang="pl-PL" sz="1200" b="1" dirty="0" smtClean="0"/>
              <a:t> w zakresie podstawowym” str. 94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553A-6021-46C1-92D2-F79B089EC46D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8" name="Prostokąt z rogami zaokrąglonymi po przekątnej 7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1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325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1365504"/>
            <a:ext cx="10515600" cy="459311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Prostokąt z rogami zaokrąglonymi po przekątnej 6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3498"/>
          </a:xfrm>
        </p:spPr>
        <p:txBody>
          <a:bodyPr vert="eaVert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349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Prostokąt z rogami zaokrąglonymi po przekątnej 6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Prostokąt z rogami zaokrąglonymi po przekątnej 6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28405"/>
          </a:xfrm>
        </p:spPr>
        <p:txBody>
          <a:bodyPr anchor="b">
            <a:normAutofit/>
          </a:bodyPr>
          <a:lstStyle>
            <a:lvl1pPr>
              <a:defRPr sz="4800"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380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Prostokąt z rogami zaokrąglonymi po przekątnej 6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8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4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02080"/>
            <a:ext cx="5181600" cy="455654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402080"/>
            <a:ext cx="5181600" cy="455654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Prostokąt z rogami zaokrąglonymi po przekątnej 7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7878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3872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5354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3872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5354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" name="Prostokąt z rogami zaokrąglonymi po przekątnej 9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3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" name="Prostokąt z rogami zaokrąglonymi po przekątnej 5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 rogami zaokrąglonymi po przekątnej 4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Prostokąt z rogami zaokrąglonymi po przekątnej 7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Prostokąt z rogami zaokrąglonymi po przekątnej 7"/>
          <p:cNvSpPr/>
          <p:nvPr userDrawn="1"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2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2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Prostokąt z rogami zaokrąglonymi po przekątnej 6"/>
          <p:cNvSpPr/>
          <p:nvPr/>
        </p:nvSpPr>
        <p:spPr>
          <a:xfrm>
            <a:off x="1524000" y="6278881"/>
            <a:ext cx="9144000" cy="316992"/>
          </a:xfrm>
          <a:prstGeom prst="round2DiagRect">
            <a:avLst/>
          </a:prstGeom>
          <a:gradFill>
            <a:gsLst>
              <a:gs pos="0">
                <a:srgbClr val="FF0000"/>
              </a:gs>
              <a:gs pos="0">
                <a:srgbClr val="FF0000">
                  <a:lumMod val="33000"/>
                  <a:lumOff val="67000"/>
                  <a:alpha val="52000"/>
                </a:srgbClr>
              </a:gs>
              <a:gs pos="100000">
                <a:srgbClr val="FF3300">
                  <a:alpha val="69000"/>
                  <a:lumMod val="81000"/>
                  <a:lumOff val="1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Szkoła</a:t>
            </a:r>
            <a:r>
              <a:rPr lang="pl-PL" baseline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Aspirantów Państwowej Straży Pożarnej w Poznaniu</a:t>
            </a:r>
            <a:endParaRPr lang="pl-P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" y="5958623"/>
            <a:ext cx="805785" cy="63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5827559"/>
            <a:ext cx="697919" cy="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6.xml"/><Relationship Id="rId4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onextrication.com/2016/08/27/2016-xc90-volvo-body-structur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oto/wtyk%20reno.JP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922930"/>
            <a:ext cx="9144000" cy="887788"/>
          </a:xfrm>
        </p:spPr>
        <p:txBody>
          <a:bodyPr>
            <a:normAutofit/>
          </a:bodyPr>
          <a:lstStyle/>
          <a:p>
            <a:r>
              <a:rPr lang="pl-PL" sz="5400" b="1" dirty="0"/>
              <a:t>Budowa pojazdów osobowych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985247"/>
            <a:ext cx="9144000" cy="3037866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mł. kpt. Janusz </a:t>
            </a:r>
            <a:r>
              <a:rPr lang="pl-PL" dirty="0" err="1" smtClean="0"/>
              <a:t>Ziemniczak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Dział 1 </a:t>
            </a:r>
            <a:r>
              <a:rPr lang="pl-PL" dirty="0" smtClean="0">
                <a:hlinkClick r:id="rId2" action="ppaction://hlinksldjump"/>
              </a:rPr>
              <a:t>Wiadomości wstępne (slajdy 2-4)</a:t>
            </a:r>
            <a:endParaRPr lang="pl-PL" dirty="0" smtClean="0"/>
          </a:p>
          <a:p>
            <a:r>
              <a:rPr lang="pl-PL" dirty="0" smtClean="0"/>
              <a:t>Dział 2 </a:t>
            </a:r>
            <a:r>
              <a:rPr lang="pl-PL" dirty="0" smtClean="0">
                <a:hlinkClick r:id="rId3" action="ppaction://hlinksldjump"/>
              </a:rPr>
              <a:t>Elementy konstrukcyjne (slajdy 5-29)</a:t>
            </a:r>
            <a:endParaRPr lang="pl-PL" dirty="0" smtClean="0"/>
          </a:p>
          <a:p>
            <a:r>
              <a:rPr lang="pl-PL" dirty="0" smtClean="0"/>
              <a:t>Dział 3 </a:t>
            </a:r>
            <a:r>
              <a:rPr lang="pl-PL" dirty="0" smtClean="0">
                <a:hlinkClick r:id="rId4" action="ppaction://hlinksldjump"/>
              </a:rPr>
              <a:t>Systemy bezpieczeństwa (slajdy 30-36)</a:t>
            </a:r>
            <a:endParaRPr lang="pl-PL" dirty="0" smtClean="0"/>
          </a:p>
          <a:p>
            <a:r>
              <a:rPr lang="pl-PL" dirty="0" smtClean="0"/>
              <a:t>Dział 4 </a:t>
            </a:r>
            <a:r>
              <a:rPr lang="pl-PL" dirty="0" smtClean="0">
                <a:hlinkClick r:id="rId5" action="ppaction://hlinksldjump"/>
              </a:rPr>
              <a:t>Systemy zasilania (slajdy 37-49)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Słupki pojazdu</a:t>
            </a:r>
            <a:endParaRPr lang="pl-PL" dirty="0"/>
          </a:p>
        </p:txBody>
      </p:sp>
      <p:pic>
        <p:nvPicPr>
          <p:cNvPr id="4" name="Symbol zastępczy zawartości 3" descr="C:\Users\Rafał\Desktop\aaaaddd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89" y="2195440"/>
            <a:ext cx="7620693" cy="309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Części pojazdu</a:t>
            </a:r>
            <a:endParaRPr lang="pl-PL" dirty="0"/>
          </a:p>
        </p:txBody>
      </p:sp>
      <p:pic>
        <p:nvPicPr>
          <p:cNvPr id="4" name="Symbol zastępczy zawartości 3" descr="D:\RAT TECH KG PSP\zdjęcia i grafiki\Opel_Insigniaaaaaa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27" y="2170947"/>
            <a:ext cx="8506691" cy="3408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Części pojazdu</a:t>
            </a:r>
            <a:endParaRPr lang="pl-PL" dirty="0"/>
          </a:p>
        </p:txBody>
      </p:sp>
      <p:pic>
        <p:nvPicPr>
          <p:cNvPr id="4" name="Symbol zastępczy zawartości 3" descr="D:\RAT TECH KG PSP\zdjęcia i grafiki\Opel_Insigniabbbb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63" y="2379013"/>
            <a:ext cx="8503227" cy="3045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Strony pojazdu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070" y="2360000"/>
            <a:ext cx="9371623" cy="296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92AA83-E214-B445-8A32-F664AC82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materiałów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23D4502-6FB9-144F-ABC0-B50089390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983"/>
            <a:ext cx="10515600" cy="3141486"/>
          </a:xfrm>
        </p:spPr>
        <p:txBody>
          <a:bodyPr/>
          <a:lstStyle/>
          <a:p>
            <a:r>
              <a:rPr lang="pl-PL" dirty="0"/>
              <a:t>W budowie nadwozia samochodowego stosuje się wiele różnych materiałów takich jak stale o różnej twardości (w tym stale borowe) aluminium, tworzywa sztuczne itp. </a:t>
            </a:r>
          </a:p>
          <a:p>
            <a:r>
              <a:rPr lang="pl-PL" dirty="0"/>
              <a:t>Integralną częścią kadłuba są jego profile i wzmocnienia. Oprócz wzmocnień stosuje się równolegle strefy kontrolowanego </a:t>
            </a:r>
            <a:r>
              <a:rPr lang="pl-PL" dirty="0" smtClean="0"/>
              <a:t>zgniotu.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47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E1F49D-FB43-DE4A-9202-2CDEEB78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materiałów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76F9507-C79B-AB45-843C-B8D64BB9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9139"/>
            <a:ext cx="10972800" cy="4430115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2000" b="1" dirty="0">
                <a:hlinkClick r:id="rId3"/>
              </a:rPr>
              <a:t>http://www.boronextrication.com/2016/08/27/2016-xc90-volvo-body-structure/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UHSS-Volvo-XC90-advanced-extrication-rescue">
            <a:extLst>
              <a:ext uri="{FF2B5EF4-FFF2-40B4-BE49-F238E27FC236}">
                <a16:creationId xmlns:a16="http://schemas.microsoft.com/office/drawing/2014/main" xmlns="" id="{FB6529FD-45C5-384B-A8B6-39FE7789AF3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1531941"/>
            <a:ext cx="8595823" cy="3414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4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7D8265-C22F-0B41-86C0-C74142BF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Wzmocnienia konstrukcji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AB53B7E-8F86-E348-86B4-9FEBA0112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220686"/>
            <a:ext cx="10972800" cy="22241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/>
              <a:t>Producenci coraz częściej wykorzystują różnego rodzaju wzmocnienia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elementach takich jak słupki czy drzwi pojazdu. Mają one tworzyć swoistą zaporę (klatkę bezpieczeństwa) w przypadku kolizji. Materiały wykorzystane do ich budowy mogą powodować utrudnienia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wykonywaniu dostępu do poszkodowanych.</a:t>
            </a:r>
          </a:p>
        </p:txBody>
      </p:sp>
    </p:spTree>
    <p:extLst>
      <p:ext uri="{BB962C8B-B14F-4D97-AF65-F5344CB8AC3E}">
        <p14:creationId xmlns:p14="http://schemas.microsoft.com/office/powerpoint/2010/main" val="11593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CD2F1C-D257-1645-80F7-4B5D36CC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słupka A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6E62F03-A7A0-8D46-9E2B-FA79ADE0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09" y="1683329"/>
            <a:ext cx="7168060" cy="4032034"/>
          </a:xfrm>
        </p:spPr>
      </p:pic>
    </p:spTree>
    <p:extLst>
      <p:ext uri="{BB962C8B-B14F-4D97-AF65-F5344CB8AC3E}">
        <p14:creationId xmlns:p14="http://schemas.microsoft.com/office/powerpoint/2010/main" val="16410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754109-1505-8C41-B14B-CC3264C1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słupka A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1CD47552-1FAD-B743-9FE4-9C580509D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2" y="1480455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941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1B19A0-6730-3A4A-92DA-00B7573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drzwi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D00FC3B-F64D-8E40-9335-9D8472E8B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0" y="1662546"/>
            <a:ext cx="7344705" cy="4131397"/>
          </a:xfrm>
        </p:spPr>
      </p:pic>
    </p:spTree>
    <p:extLst>
      <p:ext uri="{BB962C8B-B14F-4D97-AF65-F5344CB8AC3E}">
        <p14:creationId xmlns:p14="http://schemas.microsoft.com/office/powerpoint/2010/main" val="35813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1350"/>
          </a:xfrm>
        </p:spPr>
        <p:txBody>
          <a:bodyPr/>
          <a:lstStyle/>
          <a:p>
            <a:r>
              <a:rPr lang="pl-PL" dirty="0" smtClean="0"/>
              <a:t>Definicja pojazdu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670" y="2814946"/>
            <a:ext cx="10972800" cy="145769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dirty="0"/>
              <a:t>	</a:t>
            </a:r>
            <a:r>
              <a:rPr lang="pl-PL" dirty="0" smtClean="0"/>
              <a:t>Pojazd </a:t>
            </a:r>
            <a:r>
              <a:rPr lang="pl-PL" dirty="0"/>
              <a:t>to środek transportu przeznaczony do poruszania się po drodze oraz maszyna lub urządzenie do tego przystosowane.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8219CDE-6FDB-6647-A0A4-6BE71B3E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słupka C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04570F17-7D47-304A-A442-AF831DCF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2" y="1571476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8991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084371-15E2-6043-B868-64064A8E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słupka C</a:t>
            </a:r>
            <a:endParaRPr lang="pl-PL" b="0" dirty="0"/>
          </a:p>
        </p:txBody>
      </p:sp>
      <p:pic>
        <p:nvPicPr>
          <p:cNvPr id="4" name="Symbol zastępczy zawartości 3" descr="D:\ZDJĘCIA STRAŻ\WEBER RESCUE TECHNIC\RESCUE DAYS Berlin\DSC_0866aaa.jpg">
            <a:extLst>
              <a:ext uri="{FF2B5EF4-FFF2-40B4-BE49-F238E27FC236}">
                <a16:creationId xmlns:a16="http://schemas.microsoft.com/office/drawing/2014/main" xmlns="" id="{6BB3CACF-5986-364A-B7A9-D06E460E307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866196"/>
            <a:ext cx="5080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8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66E30A-6C98-A547-8A47-04A1F1A6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słupka C</a:t>
            </a:r>
            <a:endParaRPr lang="pl-PL" dirty="0"/>
          </a:p>
        </p:txBody>
      </p:sp>
      <p:pic>
        <p:nvPicPr>
          <p:cNvPr id="4" name="Obraz 3" descr="D:\ZDJĘCIA STRAŻ\WEBER RESCUE TECHNIC\RESCUE DAYS Berlin\DSC_0865aaa.jpg">
            <a:extLst>
              <a:ext uri="{FF2B5EF4-FFF2-40B4-BE49-F238E27FC236}">
                <a16:creationId xmlns:a16="http://schemas.microsoft.com/office/drawing/2014/main" xmlns="" id="{4A873D70-08AF-BC4B-B564-3E9D8979CB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362200"/>
            <a:ext cx="5361708" cy="269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D:\ZDJĘCIA STRAŻ\WEBER RESCUE TECHNIC\RESCUE DAYS Berlin\DSC_0863aaa.jpg">
            <a:extLst>
              <a:ext uri="{FF2B5EF4-FFF2-40B4-BE49-F238E27FC236}">
                <a16:creationId xmlns:a16="http://schemas.microsoft.com/office/drawing/2014/main" xmlns="" id="{FB6B3D6E-6873-BA46-8082-E996685C2FB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286000"/>
            <a:ext cx="5137740" cy="277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2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Słupek C</a:t>
            </a:r>
            <a:endParaRPr lang="pl-PL" dirty="0"/>
          </a:p>
        </p:txBody>
      </p:sp>
      <p:pic>
        <p:nvPicPr>
          <p:cNvPr id="1026" name="Picture 2" descr="C:\Users\jziemniczak\Downloads\IMG_20180613_121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632" y="1443821"/>
            <a:ext cx="4525963" cy="4525963"/>
          </a:xfrm>
          <a:prstGeom prst="rect">
            <a:avLst/>
          </a:prstGeom>
          <a:noFill/>
        </p:spPr>
      </p:pic>
      <p:pic>
        <p:nvPicPr>
          <p:cNvPr id="1027" name="Picture 3" descr="C:\Users\jziemniczak\Downloads\IMG_20180807_101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1466398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E3C569-B261-604A-AC09-4E5ABB14F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Wzmocnienie nadkola</a:t>
            </a:r>
            <a:endParaRPr lang="pl-PL" dirty="0"/>
          </a:p>
        </p:txBody>
      </p:sp>
      <p:pic>
        <p:nvPicPr>
          <p:cNvPr id="5" name="Symbol zastępczy zawartości 4" descr="http://135jik1bbhst1159ri1ax2pj.wpengine.netdna-cdn.com/wp-content/uploads/sites/20/2015/06/2016-Cadillac-CT6-A-pillar-wheel-well-extrication.jpg">
            <a:extLst>
              <a:ext uri="{FF2B5EF4-FFF2-40B4-BE49-F238E27FC236}">
                <a16:creationId xmlns:a16="http://schemas.microsoft.com/office/drawing/2014/main" xmlns="" id="{5B235AB5-9E39-4A44-8C9F-0FA60EE2B4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5520" y="1611560"/>
            <a:ext cx="768096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3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E12244-2899-514B-905A-3A0A989D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szyb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F760710-7119-AE4C-BDC8-F1B41F97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01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Szyby w pojazdach:</a:t>
            </a:r>
          </a:p>
          <a:p>
            <a:r>
              <a:rPr lang="pl-PL" dirty="0"/>
              <a:t>k</a:t>
            </a:r>
            <a:r>
              <a:rPr lang="pl-PL" dirty="0" smtClean="0"/>
              <a:t>lejone </a:t>
            </a:r>
            <a:r>
              <a:rPr lang="pl-PL" dirty="0"/>
              <a:t>(najczęściej dwuwarstwowe),</a:t>
            </a:r>
          </a:p>
          <a:p>
            <a:r>
              <a:rPr lang="pl-PL" dirty="0"/>
              <a:t>h</a:t>
            </a:r>
            <a:r>
              <a:rPr lang="pl-PL" dirty="0" smtClean="0"/>
              <a:t>artowane</a:t>
            </a:r>
            <a:r>
              <a:rPr lang="pl-PL" dirty="0"/>
              <a:t>,</a:t>
            </a:r>
          </a:p>
          <a:p>
            <a:r>
              <a:rPr lang="pl-PL" dirty="0"/>
              <a:t>p</a:t>
            </a:r>
            <a:r>
              <a:rPr lang="pl-PL" dirty="0" smtClean="0"/>
              <a:t>oliwęglanowe</a:t>
            </a:r>
            <a:r>
              <a:rPr lang="pl-PL" dirty="0"/>
              <a:t>,</a:t>
            </a:r>
          </a:p>
          <a:p>
            <a:r>
              <a:rPr lang="pl-PL" dirty="0"/>
              <a:t>p</a:t>
            </a:r>
            <a:r>
              <a:rPr lang="pl-PL" dirty="0" smtClean="0"/>
              <a:t>ancerne </a:t>
            </a:r>
            <a:r>
              <a:rPr lang="pl-PL" dirty="0"/>
              <a:t>(wielowarstwowe).</a:t>
            </a:r>
          </a:p>
          <a:p>
            <a:pPr marL="0" indent="0">
              <a:buNone/>
            </a:pPr>
            <a:r>
              <a:rPr lang="pl-PL" dirty="0"/>
              <a:t>Rodzaje stałych mocowań szyb w pojazdach:</a:t>
            </a:r>
          </a:p>
          <a:p>
            <a:r>
              <a:rPr lang="pl-PL" dirty="0"/>
              <a:t>w</a:t>
            </a:r>
            <a:r>
              <a:rPr lang="pl-PL" dirty="0" smtClean="0"/>
              <a:t>klejane,</a:t>
            </a:r>
            <a:endParaRPr lang="pl-PL" dirty="0"/>
          </a:p>
          <a:p>
            <a:r>
              <a:rPr lang="pl-PL" dirty="0"/>
              <a:t>m</a:t>
            </a:r>
            <a:r>
              <a:rPr lang="pl-PL" dirty="0" smtClean="0"/>
              <a:t>ontowane </a:t>
            </a:r>
            <a:r>
              <a:rPr lang="pl-PL" dirty="0"/>
              <a:t>z </a:t>
            </a:r>
            <a:r>
              <a:rPr lang="pl-PL" dirty="0" smtClean="0"/>
              <a:t>uszczelką.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69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81A582-69BA-BF46-9D69-C9BE6C17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 start-stop</a:t>
            </a:r>
            <a:endParaRPr lang="pl-PL" dirty="0"/>
          </a:p>
        </p:txBody>
      </p:sp>
      <p:pic>
        <p:nvPicPr>
          <p:cNvPr id="5" name="Symbol zastępczy zawartości 4" descr="C:\Users\Rafał\Desktop\received_1302762823152517.jpeg">
            <a:extLst>
              <a:ext uri="{FF2B5EF4-FFF2-40B4-BE49-F238E27FC236}">
                <a16:creationId xmlns:a16="http://schemas.microsoft.com/office/drawing/2014/main" xmlns="" id="{77D19AC4-1F3C-CC40-8C62-7466A64DEA0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2877" y="1825625"/>
            <a:ext cx="7346245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4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CC525C-0ABE-0D44-A936-5233F19B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Instalacja elektryczna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984EEA-34FB-9041-80C1-75E166AB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128" y="1647135"/>
            <a:ext cx="10515600" cy="49425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 smtClean="0">
                <a:solidFill>
                  <a:srgbClr val="FF0000"/>
                </a:solidFill>
              </a:rPr>
              <a:t>Samochody </a:t>
            </a:r>
            <a:r>
              <a:rPr lang="pl-PL" dirty="0">
                <a:solidFill>
                  <a:srgbClr val="FF0000"/>
                </a:solidFill>
              </a:rPr>
              <a:t>osobowe i dostawcze</a:t>
            </a:r>
            <a:r>
              <a:rPr lang="pl-PL" dirty="0"/>
              <a:t> o masie całkowitej do 3500 kg posiadają układy </a:t>
            </a:r>
            <a:r>
              <a:rPr lang="pl-PL" dirty="0" smtClean="0"/>
              <a:t>elektryczne </a:t>
            </a:r>
            <a:r>
              <a:rPr lang="pl-PL" dirty="0"/>
              <a:t>o </a:t>
            </a:r>
            <a:r>
              <a:rPr lang="pl-PL" dirty="0">
                <a:solidFill>
                  <a:srgbClr val="FF0000"/>
                </a:solidFill>
              </a:rPr>
              <a:t>napięciu 12 V</a:t>
            </a:r>
            <a:r>
              <a:rPr lang="pl-PL" dirty="0"/>
              <a:t>. </a:t>
            </a:r>
            <a:endParaRPr lang="pl-PL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 smtClean="0"/>
              <a:t>Jest </a:t>
            </a:r>
            <a:r>
              <a:rPr lang="pl-PL" dirty="0"/>
              <a:t>to układ dwuprzewodowy nieizolowany, w którym metalowe części samochodu wykorzystywane są jako przewód masowy, a każdy odbiornik jest połączony jednym zaciskiem z masą, a drugim </a:t>
            </a:r>
            <a:r>
              <a:rPr lang="pl-PL" dirty="0" smtClean="0"/>
              <a:t>– przewodem </a:t>
            </a:r>
            <a:r>
              <a:rPr lang="pl-PL" dirty="0"/>
              <a:t>izolowanym ze źródłem energii.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5353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005155-A7CC-2D47-8961-40367E49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Instalacja elektryczna – podzespoły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615B1F1-85C6-884E-8310-422A11BC8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Instalacja elektryczna – podstawowe elementy:</a:t>
            </a:r>
          </a:p>
          <a:p>
            <a:pPr lvl="0"/>
            <a:r>
              <a:rPr lang="pl-PL" dirty="0"/>
              <a:t>obwodu zasilania (alternator, akumulator, przekaźniki ładowania),</a:t>
            </a:r>
          </a:p>
          <a:p>
            <a:pPr lvl="0"/>
            <a:r>
              <a:rPr lang="pl-PL" dirty="0"/>
              <a:t>obwodu rozruchu (rozrusznik, akumulator),</a:t>
            </a:r>
          </a:p>
          <a:p>
            <a:pPr lvl="0"/>
            <a:r>
              <a:rPr lang="pl-PL" dirty="0"/>
              <a:t>obwodu oświetlenia (reflektory, lampy),</a:t>
            </a:r>
          </a:p>
          <a:p>
            <a:pPr lvl="0"/>
            <a:r>
              <a:rPr lang="pl-PL" dirty="0"/>
              <a:t>urządzeń sygnalizacyjnych,</a:t>
            </a:r>
          </a:p>
          <a:p>
            <a:pPr lvl="0"/>
            <a:r>
              <a:rPr lang="pl-PL" dirty="0"/>
              <a:t>urządzeń kontrolno-pomiarowych,</a:t>
            </a:r>
          </a:p>
          <a:p>
            <a:pPr lvl="0"/>
            <a:r>
              <a:rPr lang="pl-PL" dirty="0"/>
              <a:t>urządzeń ogrzewania i wentylacji,</a:t>
            </a:r>
          </a:p>
          <a:p>
            <a:pPr lvl="0"/>
            <a:r>
              <a:rPr lang="pl-PL" dirty="0"/>
              <a:t>systemów wspomagania i sterowania.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44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75E254-9B7C-564A-B181-CDCD9CB5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438150"/>
            <a:ext cx="10515600" cy="140970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Instalacja elektryczna – </a:t>
            </a:r>
            <a:r>
              <a:rPr lang="pl-PL" sz="4400" dirty="0" smtClean="0"/>
              <a:t>rozmieszczenie</a:t>
            </a:r>
            <a:r>
              <a:rPr lang="pl-PL" dirty="0" smtClean="0"/>
              <a:t> akumulatorów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3D9777-66D6-C24C-9E34-6A40A52C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187575"/>
            <a:ext cx="10515600" cy="3622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Coraz częściej stosowane jest kilka akumulatorów w jednym pojeździe</a:t>
            </a:r>
          </a:p>
        </p:txBody>
      </p:sp>
      <p:pic>
        <p:nvPicPr>
          <p:cNvPr id="5" name="Obraz 4" descr="D:\RAT TECH KG PSP\zdjęcia i grafiki\akumulatoty.jpg">
            <a:extLst>
              <a:ext uri="{FF2B5EF4-FFF2-40B4-BE49-F238E27FC236}">
                <a16:creationId xmlns:a16="http://schemas.microsoft.com/office/drawing/2014/main" xmlns="" id="{C8E9ADEA-9860-5641-9ACA-C815732BDF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15" y="2079172"/>
            <a:ext cx="6755836" cy="25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7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Definicja pojazdu samochodowego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50" y="2063750"/>
            <a:ext cx="10515600" cy="3594100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pl-PL" sz="2400" b="1" dirty="0"/>
              <a:t>	</a:t>
            </a:r>
            <a:r>
              <a:rPr lang="pl-PL" dirty="0"/>
              <a:t>Pojazd samochodowy to pojazd silnikowy, którego konstrukcja umożliwia jazdę </a:t>
            </a:r>
            <a:r>
              <a:rPr lang="pl-PL" dirty="0" smtClean="0"/>
              <a:t>z </a:t>
            </a:r>
            <a:r>
              <a:rPr lang="pl-PL" dirty="0"/>
              <a:t>prędkością przekraczającą 25 </a:t>
            </a:r>
            <a:r>
              <a:rPr lang="pl-PL" dirty="0" smtClean="0"/>
              <a:t>km/h;</a:t>
            </a:r>
          </a:p>
          <a:p>
            <a:pPr algn="ctr">
              <a:buNone/>
            </a:pPr>
            <a:r>
              <a:rPr lang="pl-PL" dirty="0" smtClean="0"/>
              <a:t>określenie </a:t>
            </a:r>
            <a:r>
              <a:rPr lang="pl-PL" dirty="0"/>
              <a:t>to nie obejmuje ciągnika rolniczego.</a:t>
            </a:r>
          </a:p>
          <a:p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C27DCC-6406-AE42-A998-97AC30F3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Elementy systemu bezpieczeństwa biernego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769E83C-FD9F-2E47-9A00-3E3D8E8B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886"/>
            <a:ext cx="10515600" cy="442373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000" dirty="0" smtClean="0"/>
              <a:t>Obok </a:t>
            </a:r>
            <a:r>
              <a:rPr lang="pl-PL" sz="3000" dirty="0"/>
              <a:t>odpowiedniej struktury samochodów osobowych, ich konstrukcje posiadają w swej budowie wiele innych elementów systemu bezpieczeństwa</a:t>
            </a:r>
            <a:r>
              <a:rPr lang="pl-PL" sz="3000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3000" dirty="0" smtClean="0"/>
              <a:t>Są </a:t>
            </a:r>
            <a:r>
              <a:rPr lang="pl-PL" sz="3000" dirty="0"/>
              <a:t>to tzw. </a:t>
            </a:r>
            <a:r>
              <a:rPr lang="pl-PL" sz="3000" b="1" dirty="0"/>
              <a:t>SRS </a:t>
            </a:r>
            <a:r>
              <a:rPr lang="pl-PL" sz="3000" dirty="0" smtClean="0"/>
              <a:t>(</a:t>
            </a:r>
            <a:r>
              <a:rPr lang="pl-PL" sz="3000" dirty="0"/>
              <a:t>z ang. </a:t>
            </a:r>
            <a:r>
              <a:rPr lang="pl-PL" sz="3000" b="1" dirty="0" err="1" smtClean="0"/>
              <a:t>Supplementary</a:t>
            </a:r>
            <a:r>
              <a:rPr lang="pl-PL" sz="3000" b="1" dirty="0" smtClean="0"/>
              <a:t> </a:t>
            </a:r>
            <a:r>
              <a:rPr lang="pl-PL" sz="3000" b="1" dirty="0" err="1" smtClean="0"/>
              <a:t>Restraint</a:t>
            </a:r>
            <a:r>
              <a:rPr lang="pl-PL" sz="3000" b="1" dirty="0" smtClean="0"/>
              <a:t> </a:t>
            </a:r>
            <a:r>
              <a:rPr lang="pl-PL" sz="3000" b="1" dirty="0"/>
              <a:t>System</a:t>
            </a:r>
            <a:r>
              <a:rPr lang="pl-PL" sz="3000" dirty="0"/>
              <a:t>). </a:t>
            </a:r>
            <a:br>
              <a:rPr lang="pl-PL" sz="3000" dirty="0"/>
            </a:br>
            <a:r>
              <a:rPr lang="pl-PL" sz="3000" dirty="0"/>
              <a:t>Najogólniej mówiąc SRS jest to system bezpieczeństwa biernego pasażerów, który składa się z takich elementów, jak:</a:t>
            </a:r>
          </a:p>
          <a:p>
            <a:pPr lvl="0"/>
            <a:r>
              <a:rPr lang="pl-PL" sz="3000" dirty="0"/>
              <a:t>czujniki </a:t>
            </a:r>
            <a:r>
              <a:rPr lang="pl-PL" sz="3000" dirty="0" smtClean="0"/>
              <a:t>zderzenia,</a:t>
            </a:r>
            <a:endParaRPr lang="pl-PL" sz="3000" dirty="0"/>
          </a:p>
          <a:p>
            <a:pPr lvl="0"/>
            <a:r>
              <a:rPr lang="pl-PL" sz="3000" dirty="0"/>
              <a:t>sterownik (procesor zarządzający pracą systemu</a:t>
            </a:r>
            <a:r>
              <a:rPr lang="pl-PL" sz="3000" dirty="0" smtClean="0"/>
              <a:t>),</a:t>
            </a:r>
            <a:endParaRPr lang="pl-PL" sz="3000" dirty="0"/>
          </a:p>
          <a:p>
            <a:pPr lvl="0"/>
            <a:r>
              <a:rPr lang="pl-PL" sz="3000" dirty="0"/>
              <a:t>elementy wykonawcze.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50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042D96-F857-0944-A2B5-F7B0C1B4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Schemat SRS</a:t>
            </a:r>
            <a:endParaRPr lang="pl-PL" dirty="0"/>
          </a:p>
        </p:txBody>
      </p:sp>
      <p:pic>
        <p:nvPicPr>
          <p:cNvPr id="5" name="Symbol zastępczy zawartości 4" descr="D:\RAT TECH KG PSP\zdjęcia i grafiki\Rys1.jpg">
            <a:extLst>
              <a:ext uri="{FF2B5EF4-FFF2-40B4-BE49-F238E27FC236}">
                <a16:creationId xmlns:a16="http://schemas.microsoft.com/office/drawing/2014/main" xmlns="" id="{0A094265-21B5-024D-B16F-6C5C9C3D90C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1623468"/>
            <a:ext cx="9002486" cy="4482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7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79C4DD-9DF4-7148-90DD-8F5FB37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Poduszka czołowa kierowcy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7B5C9B-5521-5848-816A-946A3093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Poduszka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gazowa: otwiera się po zaistnieniu zderzenia, w kilka tysięcznych części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sekundy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(około 30 milisekund). Ciało pasażera uderzając w poduszkę, wypycha z niej </a:t>
            </a:r>
            <a:r>
              <a:rPr lang="pl-PL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gaz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który ucieka przez boczne otwory. </a:t>
            </a:r>
            <a:endParaRPr lang="pl-PL" dirty="0"/>
          </a:p>
        </p:txBody>
      </p:sp>
      <p:pic>
        <p:nvPicPr>
          <p:cNvPr id="4" name="Obraz 3" descr="D:\PP ROZPOZNANIE\20161217_201133.jpg">
            <a:extLst>
              <a:ext uri="{FF2B5EF4-FFF2-40B4-BE49-F238E27FC236}">
                <a16:creationId xmlns:a16="http://schemas.microsoft.com/office/drawing/2014/main" xmlns="" id="{E257D5F8-F179-2F48-A19C-34E4DAE0A7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560812"/>
            <a:ext cx="5570227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6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EEE7B7-02D0-0146-A175-80CA640E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Układ poduszek i kurtyn gazowych</a:t>
            </a:r>
            <a:endParaRPr lang="pl-PL" dirty="0"/>
          </a:p>
        </p:txBody>
      </p:sp>
      <p:pic>
        <p:nvPicPr>
          <p:cNvPr id="5" name="Symbol zastępczy zawartości 4" descr="Podobny obraz">
            <a:extLst>
              <a:ext uri="{FF2B5EF4-FFF2-40B4-BE49-F238E27FC236}">
                <a16:creationId xmlns:a16="http://schemas.microsoft.com/office/drawing/2014/main" xmlns="" id="{F640C073-426F-7E46-B6CC-04962F307C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31804"/>
            <a:ext cx="10972800" cy="3862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8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E4809D-27F2-5F49-9056-0EFBD3BA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Poduszki dla pieszych</a:t>
            </a:r>
            <a:endParaRPr lang="pl-PL" dirty="0"/>
          </a:p>
        </p:txBody>
      </p:sp>
      <p:pic>
        <p:nvPicPr>
          <p:cNvPr id="5" name="Symbol zastępczy zawartości 4" descr="http://www.program.ratowniczy.pl/userfiles/image/systemy/airbag-360.jpg">
            <a:extLst>
              <a:ext uri="{FF2B5EF4-FFF2-40B4-BE49-F238E27FC236}">
                <a16:creationId xmlns:a16="http://schemas.microsoft.com/office/drawing/2014/main" xmlns="" id="{294E328F-7861-2D46-AC19-4A7C4733384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27" y="1971677"/>
            <a:ext cx="8838848" cy="4124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5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DFDBC1-B9E2-0A4D-B2A2-929F0D07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Napinacze pasów bezpieczeństwa</a:t>
            </a:r>
            <a:endParaRPr lang="pl-PL" dirty="0"/>
          </a:p>
        </p:txBody>
      </p:sp>
      <p:pic>
        <p:nvPicPr>
          <p:cNvPr id="5" name="Symbol zastępczy zawartości 4" descr="D:\RAT TECH KG PSP\zdjęcia i grafiki\zwijacz.jpg">
            <a:extLst>
              <a:ext uri="{FF2B5EF4-FFF2-40B4-BE49-F238E27FC236}">
                <a16:creationId xmlns:a16="http://schemas.microsoft.com/office/drawing/2014/main" xmlns="" id="{CCC80D46-08BA-1B4F-92DF-2FA98DF656A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05" y="1825624"/>
            <a:ext cx="7137719" cy="398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9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FDEBC8-DAA9-4742-805C-5448FA44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Ograniczniki przeciążenia</a:t>
            </a:r>
            <a:endParaRPr lang="pl-PL" dirty="0"/>
          </a:p>
        </p:txBody>
      </p:sp>
      <p:pic>
        <p:nvPicPr>
          <p:cNvPr id="5" name="Symbol zastępczy zawartości 4" descr="D:\RAT TECH KG PSP\zdjęcia i grafiki\reduktor przeciążenia.jpg">
            <a:extLst>
              <a:ext uri="{FF2B5EF4-FFF2-40B4-BE49-F238E27FC236}">
                <a16:creationId xmlns:a16="http://schemas.microsoft.com/office/drawing/2014/main" xmlns="" id="{8D92F618-8687-4744-AA70-AA507BCAA4D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70" y="1958975"/>
            <a:ext cx="5421559" cy="383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5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585D52-0F78-6046-8F1C-4779ABEF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Systemy zasilania pojazdów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3E525B2-08CD-454B-B47D-AE3336FF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10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Spalinowy na paliwo </a:t>
            </a:r>
            <a:r>
              <a:rPr lang="pl-PL" dirty="0" smtClean="0"/>
              <a:t>ciekłe (benzynowe</a:t>
            </a:r>
            <a:r>
              <a:rPr lang="pl-PL" dirty="0"/>
              <a:t>, </a:t>
            </a:r>
            <a:r>
              <a:rPr lang="pl-PL" dirty="0" smtClean="0"/>
              <a:t>olej </a:t>
            </a:r>
            <a:r>
              <a:rPr lang="pl-PL" dirty="0"/>
              <a:t>napędowy</a:t>
            </a:r>
            <a:r>
              <a:rPr lang="pl-PL" dirty="0" smtClean="0"/>
              <a:t>)</a:t>
            </a:r>
            <a:endParaRPr lang="pl-PL" dirty="0"/>
          </a:p>
          <a:p>
            <a:r>
              <a:rPr lang="pl-PL" dirty="0" smtClean="0"/>
              <a:t>Elektryczne</a:t>
            </a:r>
            <a:endParaRPr lang="pl-PL" dirty="0"/>
          </a:p>
          <a:p>
            <a:r>
              <a:rPr lang="pl-PL" dirty="0" smtClean="0"/>
              <a:t>Hybrydowe</a:t>
            </a:r>
            <a:endParaRPr lang="pl-PL" dirty="0"/>
          </a:p>
          <a:p>
            <a:r>
              <a:rPr lang="pl-PL" dirty="0" smtClean="0"/>
              <a:t>Gazowe</a:t>
            </a:r>
            <a:endParaRPr lang="pl-PL" dirty="0"/>
          </a:p>
          <a:p>
            <a:r>
              <a:rPr lang="pl-PL" dirty="0"/>
              <a:t>Wodorowe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35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D5EA9A-DB3E-7F49-BC60-18B50973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Systemy zasilania pojazdów: na paliwo ciekłe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59BC0F0-A6E8-E442-BD67-90201C527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563225" cy="4448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http://</a:t>
            </a:r>
            <a:r>
              <a:rPr lang="pl-PL" sz="1800" dirty="0" err="1"/>
              <a:t>regeneracja.wtryskiwaczy.pl</a:t>
            </a:r>
            <a:r>
              <a:rPr lang="pl-PL" sz="1800" dirty="0"/>
              <a:t>/blog/25.html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479567F-D5E5-C94A-9D6D-ACE360180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167" y="1864708"/>
            <a:ext cx="6167073" cy="3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F20E9E-8008-A24A-A4BD-A7B3011B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Systemy zasilania pojazdów: Elektryczne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E7A8ACE-C32F-AC4B-9B01-EAA0826FB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1800" dirty="0"/>
              <a:t>Układ silników z napędem na cztery koła w samochodzie Tesla Model S 85</a:t>
            </a:r>
          </a:p>
          <a:p>
            <a:pPr marL="0" indent="0" algn="ctr">
              <a:buNone/>
            </a:pPr>
            <a:r>
              <a:rPr lang="pl-PL" sz="1800" dirty="0" err="1"/>
              <a:t>https</a:t>
            </a:r>
            <a:r>
              <a:rPr lang="pl-PL" sz="1800" dirty="0"/>
              <a:t>://</a:t>
            </a:r>
            <a:r>
              <a:rPr lang="pl-PL" sz="1800" dirty="0" err="1"/>
              <a:t>solsum.pl</a:t>
            </a:r>
            <a:r>
              <a:rPr lang="pl-PL" sz="1800" dirty="0"/>
              <a:t>/przejechalem-100-000km-samochodem-elektrycznym-tesla/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9DE49BA-AA48-8E40-AAF6-20A24C1506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8139" y="2262518"/>
            <a:ext cx="9695723" cy="32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Definicja pojazdu osobowego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550" y="2939320"/>
            <a:ext cx="10972800" cy="18082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/>
              <a:t>	</a:t>
            </a:r>
            <a:r>
              <a:rPr lang="pl-PL" dirty="0"/>
              <a:t>Pojazd osobowy to pojazd samochodowy przeznaczony konstrukcyjnie do przewozu nie więcej niż 9 osób łącznie z kierowcą oraz ich bagażem</a:t>
            </a:r>
          </a:p>
          <a:p>
            <a:pPr lvl="0">
              <a:buNone/>
            </a:pPr>
            <a:r>
              <a:rPr lang="pl-PL" sz="2400" dirty="0"/>
              <a:t>	</a:t>
            </a:r>
          </a:p>
          <a:p>
            <a:pPr>
              <a:buNone/>
            </a:pPr>
            <a:endParaRPr lang="pl-PL" sz="2400" dirty="0"/>
          </a:p>
          <a:p>
            <a:pPr>
              <a:buNone/>
            </a:pPr>
            <a:endParaRPr lang="pl-PL" sz="2400" dirty="0"/>
          </a:p>
          <a:p>
            <a:pPr>
              <a:buNone/>
            </a:pP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294CFE-BCBF-424E-84D6-88F02D6D7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Systemy zasilania pojazdów: Elektryczne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824D3A7-58C3-0646-9225-83F88229C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3" y="2472502"/>
            <a:ext cx="5711957" cy="321297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55A4B984-47BC-1A4B-BC90-EAFFB23EF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07" y="1706045"/>
            <a:ext cx="5796485" cy="32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2D0898-E2FA-F847-B30D-C032853F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Samochody osobowe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514F36F-2B41-454E-A369-7AF4131A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6" y="1915885"/>
            <a:ext cx="11179629" cy="33963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dirty="0" smtClean="0">
                <a:solidFill>
                  <a:srgbClr val="FF0000"/>
                </a:solidFill>
                <a:cs typeface="Arial" charset="0"/>
              </a:rPr>
              <a:t>Pojazd </a:t>
            </a:r>
            <a:r>
              <a:rPr lang="pl-PL" dirty="0">
                <a:solidFill>
                  <a:srgbClr val="FF0000"/>
                </a:solidFill>
                <a:cs typeface="Arial" charset="0"/>
              </a:rPr>
              <a:t>z napędem hybrydowym </a:t>
            </a:r>
            <a:r>
              <a:rPr lang="pl-PL" dirty="0">
                <a:cs typeface="Arial" charset="0"/>
              </a:rPr>
              <a:t>posiada </a:t>
            </a:r>
            <a:r>
              <a:rPr lang="pl-PL" dirty="0">
                <a:solidFill>
                  <a:srgbClr val="FF0000"/>
                </a:solidFill>
                <a:cs typeface="Arial" charset="0"/>
              </a:rPr>
              <a:t>silnik spalinowy </a:t>
            </a:r>
            <a:r>
              <a:rPr lang="pl-PL" dirty="0">
                <a:cs typeface="Arial" charset="0"/>
              </a:rPr>
              <a:t>oraz </a:t>
            </a:r>
            <a:r>
              <a:rPr lang="pl-PL" dirty="0" smtClean="0">
                <a:solidFill>
                  <a:srgbClr val="FF0000"/>
                </a:solidFill>
                <a:cs typeface="Arial" charset="0"/>
              </a:rPr>
              <a:t>silnik elektryczny </a:t>
            </a:r>
            <a:r>
              <a:rPr lang="pl-PL" dirty="0">
                <a:solidFill>
                  <a:srgbClr val="FF0000"/>
                </a:solidFill>
                <a:cs typeface="Arial" charset="0"/>
              </a:rPr>
              <a:t>prądu zmiennego</a:t>
            </a:r>
            <a:r>
              <a:rPr lang="pl-PL" dirty="0">
                <a:cs typeface="Arial" charset="0"/>
              </a:rPr>
              <a:t> (lub stałego) o pracy odwracalnej (odwracalność pracy pozwala na odzyskiwanie energii podczas hamowania). Silnik elektryczny zazwyczaj służy do ruszania z miejsca </a:t>
            </a:r>
            <a:r>
              <a:rPr lang="pl-PL" dirty="0" smtClean="0">
                <a:cs typeface="Arial" charset="0"/>
              </a:rPr>
              <a:t/>
            </a:r>
            <a:br>
              <a:rPr lang="pl-PL" dirty="0" smtClean="0">
                <a:cs typeface="Arial" charset="0"/>
              </a:rPr>
            </a:br>
            <a:r>
              <a:rPr lang="pl-PL" dirty="0" smtClean="0">
                <a:cs typeface="Arial" charset="0"/>
              </a:rPr>
              <a:t>i </a:t>
            </a:r>
            <a:r>
              <a:rPr lang="pl-PL" dirty="0">
                <a:cs typeface="Arial" charset="0"/>
              </a:rPr>
              <a:t>przyspieszania samochodu. Przy stałej prędkości działa silnik spalinowy, </a:t>
            </a:r>
            <a:r>
              <a:rPr lang="pl-PL" dirty="0" smtClean="0">
                <a:cs typeface="Arial" charset="0"/>
              </a:rPr>
              <a:t/>
            </a:r>
            <a:br>
              <a:rPr lang="pl-PL" dirty="0" smtClean="0">
                <a:cs typeface="Arial" charset="0"/>
              </a:rPr>
            </a:br>
            <a:r>
              <a:rPr lang="pl-PL" dirty="0" smtClean="0">
                <a:cs typeface="Arial" charset="0"/>
              </a:rPr>
              <a:t>a </a:t>
            </a:r>
            <a:r>
              <a:rPr lang="pl-PL" dirty="0">
                <a:cs typeface="Arial" charset="0"/>
              </a:rPr>
              <a:t>silnik elektryczny pracuje wtedy jako prądnica i doładowuje akumulatory. Przy gwałtownym przyspieszaniu pracują obie jednostki jednocześnie.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4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901AB9-3FED-9145-93DF-A4BA3496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Systemy zasilania pojazdów: Hybrydowe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A8BADBD-5CD8-5641-B051-32F139080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2" y="2535188"/>
            <a:ext cx="5314332" cy="29893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BA88265-F885-8140-99B9-1E5F91C4F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85" y="2525664"/>
            <a:ext cx="5348199" cy="30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615426-4375-3F43-9E5E-DB7B079B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Wyłącznik awaryjny wysokiego napięcia</a:t>
            </a:r>
            <a:endParaRPr lang="pl-PL" dirty="0"/>
          </a:p>
        </p:txBody>
      </p:sp>
      <p:pic>
        <p:nvPicPr>
          <p:cNvPr id="4" name="Picture 3" descr="D:\warsztaty hybrydy\wtyk.JPG">
            <a:hlinkClick r:id="rId3" action="ppaction://hlinkfile"/>
            <a:extLst>
              <a:ext uri="{FF2B5EF4-FFF2-40B4-BE49-F238E27FC236}">
                <a16:creationId xmlns:a16="http://schemas.microsoft.com/office/drawing/2014/main" xmlns="" id="{F410F022-DEAB-5240-813B-AF120F63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14" y="2111190"/>
            <a:ext cx="6381603" cy="35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FDD42C-BD6A-9044-82B7-EE160881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Schemat układu hybrydowego</a:t>
            </a:r>
            <a:endParaRPr lang="pl-PL" dirty="0"/>
          </a:p>
        </p:txBody>
      </p:sp>
      <p:pic>
        <p:nvPicPr>
          <p:cNvPr id="4" name="Obraz 3" descr="D:\RAT TECH KG PSP\zdjęcia i grafiki\hybryda.jpg">
            <a:extLst>
              <a:ext uri="{FF2B5EF4-FFF2-40B4-BE49-F238E27FC236}">
                <a16:creationId xmlns:a16="http://schemas.microsoft.com/office/drawing/2014/main" xmlns="" id="{553239F9-8312-274B-8784-B838F49C62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45" y="2383790"/>
            <a:ext cx="6383655" cy="276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ymbol zastępczy zawartości 4" descr="Znalezione obrazy dla zapytania uk&amp;lstrok;ad hybrydowy prius">
            <a:extLst>
              <a:ext uri="{FF2B5EF4-FFF2-40B4-BE49-F238E27FC236}">
                <a16:creationId xmlns:a16="http://schemas.microsoft.com/office/drawing/2014/main" xmlns="" id="{1983ECF7-708D-D044-B83A-523D834E57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34369"/>
            <a:ext cx="4762500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B8E803-94F4-C54B-96FD-679159CE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Przewody wysokiego napięcia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3B90CBB-CF14-1E4F-809C-97150FE04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35" y="1699521"/>
            <a:ext cx="4181677" cy="41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1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5B1A0C-48AB-2147-8FDE-5F72C84B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l-PL" dirty="0" smtClean="0"/>
              <a:t>Systemy zasilania pojazdów – Gazowe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CD5683-BD6A-2442-89F8-C09A19CFE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Najczęściej stosowane: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r>
              <a:rPr lang="pl-PL" dirty="0" smtClean="0"/>
              <a:t>LPG – </a:t>
            </a:r>
            <a:r>
              <a:rPr lang="pl-PL" dirty="0"/>
              <a:t>propan butan w fazie </a:t>
            </a:r>
            <a:r>
              <a:rPr lang="pl-PL" dirty="0" smtClean="0"/>
              <a:t>ciekłej,</a:t>
            </a:r>
            <a:endParaRPr lang="pl-PL" dirty="0"/>
          </a:p>
          <a:p>
            <a:r>
              <a:rPr lang="pl-PL" dirty="0"/>
              <a:t>CNG – metan w fazie </a:t>
            </a:r>
            <a:r>
              <a:rPr lang="pl-PL" dirty="0" smtClean="0"/>
              <a:t>gazowej.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84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Instalacja gazowa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428817" y="5547320"/>
            <a:ext cx="9793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i="1" dirty="0"/>
              <a:t>https://autokult.pl/9720,sekwencyjna-instalacja-gazowa-dzialanie-i-usterki</a:t>
            </a:r>
          </a:p>
        </p:txBody>
      </p:sp>
      <p:pic>
        <p:nvPicPr>
          <p:cNvPr id="6" name="Picture 3" descr="C:\Users\jziemniczak\Desktop\instalacja-gazowa-ekolog-469cc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7059" y="1497806"/>
            <a:ext cx="7733241" cy="4017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ED276-BDA0-624D-A831-996D9680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zbiorników LPG</a:t>
            </a:r>
            <a:endParaRPr lang="pl-PL" dirty="0"/>
          </a:p>
        </p:txBody>
      </p:sp>
      <p:pic>
        <p:nvPicPr>
          <p:cNvPr id="4" name="Obraz 3" descr="D:\RAT TECH KG PSP\zdjęcia i grafiki\IMG_11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8" y="2316857"/>
            <a:ext cx="4993156" cy="288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 zbiornik LPG w auci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6"/>
          <a:stretch/>
        </p:blipFill>
        <p:spPr bwMode="auto">
          <a:xfrm>
            <a:off x="5433451" y="2316858"/>
            <a:ext cx="6268529" cy="288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96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Umiejscowienie zbiorników CNG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85774" y="5299670"/>
            <a:ext cx="5286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https://www.e-autonaprawa.pl/artykuly/373/paliwa-gazowe-w-motoryzacji.html</a:t>
            </a:r>
          </a:p>
        </p:txBody>
      </p:sp>
      <p:pic>
        <p:nvPicPr>
          <p:cNvPr id="2050" name="Picture 2" descr="C:\Users\jziemniczak\Desktop\100116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88" y="2252489"/>
            <a:ext cx="5034407" cy="3014836"/>
          </a:xfrm>
          <a:prstGeom prst="rect">
            <a:avLst/>
          </a:prstGeom>
          <a:noFill/>
        </p:spPr>
      </p:pic>
      <p:pic>
        <p:nvPicPr>
          <p:cNvPr id="6" name="Symbol zastępczy zawartości 5" descr="Znalezione obrazy dla zapytania zbiornik CNG w aucie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168526"/>
            <a:ext cx="4587439" cy="35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0972800" cy="1152128"/>
          </a:xfrm>
        </p:spPr>
        <p:txBody>
          <a:bodyPr>
            <a:normAutofit/>
          </a:bodyPr>
          <a:lstStyle/>
          <a:p>
            <a:r>
              <a:rPr lang="pl-PL" dirty="0"/>
              <a:t>Samochody osobowe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3392" y="2678997"/>
            <a:ext cx="10972800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	W budowie pojazdów samochodowych możemy wyróżnić dwie podstawowe grupy układów:</a:t>
            </a:r>
          </a:p>
          <a:p>
            <a:pPr>
              <a:buNone/>
            </a:pPr>
            <a:endParaRPr lang="pl-PL" dirty="0"/>
          </a:p>
          <a:p>
            <a:r>
              <a:rPr lang="pl-PL" dirty="0"/>
              <a:t>p</a:t>
            </a:r>
            <a:r>
              <a:rPr lang="pl-PL" dirty="0" smtClean="0"/>
              <a:t>odwozie </a:t>
            </a:r>
            <a:endParaRPr lang="pl-PL" dirty="0"/>
          </a:p>
          <a:p>
            <a:r>
              <a:rPr lang="pl-PL" dirty="0"/>
              <a:t>n</a:t>
            </a:r>
            <a:r>
              <a:rPr lang="pl-PL" dirty="0" smtClean="0"/>
              <a:t>adwozie</a:t>
            </a:r>
            <a:endParaRPr lang="pl-PL" dirty="0"/>
          </a:p>
          <a:p>
            <a:pPr>
              <a:buNone/>
            </a:pP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Prezentacja powstała w oparciu o materiały z: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8674" y="1654629"/>
            <a:ext cx="10840812" cy="4234541"/>
          </a:xfrm>
        </p:spPr>
        <p:txBody>
          <a:bodyPr>
            <a:normAutofit/>
          </a:bodyPr>
          <a:lstStyle/>
          <a:p>
            <a:r>
              <a:rPr lang="pl-PL" dirty="0" smtClean="0">
                <a:cs typeface="Andalus" pitchFamily="18" charset="-78"/>
              </a:rPr>
              <a:t>Skryptu do szkolenia z ratownictwa technicznego realizowanego przez </a:t>
            </a:r>
            <a:r>
              <a:rPr lang="pl-PL" dirty="0" err="1" smtClean="0">
                <a:cs typeface="Andalus" pitchFamily="18" charset="-78"/>
              </a:rPr>
              <a:t>ksrg</a:t>
            </a:r>
            <a:r>
              <a:rPr lang="pl-PL" dirty="0" smtClean="0">
                <a:cs typeface="Andalus" pitchFamily="18" charset="-78"/>
              </a:rPr>
              <a:t> w zakresie podstawowym – Warszawa 2018 r.</a:t>
            </a:r>
          </a:p>
          <a:p>
            <a:pPr lvl="0"/>
            <a:r>
              <a:rPr lang="pl-PL" dirty="0" smtClean="0">
                <a:cs typeface="Andalus" pitchFamily="18" charset="-78"/>
              </a:rPr>
              <a:t>Zasad organizacji ratownictwa technicznego w krajowym systemie ratowniczo-gaśniczym – Warszawa 2013 r.</a:t>
            </a:r>
          </a:p>
          <a:p>
            <a:r>
              <a:rPr lang="pl-PL" dirty="0" smtClean="0">
                <a:cs typeface="Andalus" pitchFamily="18" charset="-78"/>
              </a:rPr>
              <a:t>Programu szkolenia z ratownictwa technicznego realizowanego przez </a:t>
            </a:r>
            <a:r>
              <a:rPr lang="pl-PL" dirty="0" err="1" smtClean="0">
                <a:cs typeface="Andalus" pitchFamily="18" charset="-78"/>
              </a:rPr>
              <a:t>ksrg</a:t>
            </a:r>
            <a:r>
              <a:rPr lang="pl-PL" dirty="0">
                <a:cs typeface="Andalus" pitchFamily="18" charset="-78"/>
              </a:rPr>
              <a:t> </a:t>
            </a:r>
            <a:r>
              <a:rPr lang="pl-PL" dirty="0" smtClean="0">
                <a:cs typeface="Andalus" pitchFamily="18" charset="-78"/>
              </a:rPr>
              <a:t>w zakresie podstawowym – Warszawa 2016 r.</a:t>
            </a:r>
          </a:p>
          <a:p>
            <a:pPr lvl="0"/>
            <a:r>
              <a:rPr lang="pl-PL" dirty="0" smtClean="0"/>
              <a:t>Rozporządzenia Ministra Spraw Wewnętrznych i Administracji z dnia </a:t>
            </a:r>
            <a:br>
              <a:rPr lang="pl-PL" dirty="0" smtClean="0"/>
            </a:br>
            <a:r>
              <a:rPr lang="pl-PL" dirty="0" smtClean="0"/>
              <a:t>3 lipca 2017 r. w sprawie szczegółowej organizacji krajowego systemu ratowniczo-gaśniczego (Dz. U. poz. 1319)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Metryczka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Data </a:t>
            </a:r>
            <a:r>
              <a:rPr lang="pl-PL" b="1" dirty="0"/>
              <a:t>powstania pierwowzoru</a:t>
            </a:r>
            <a:r>
              <a:rPr lang="pl-PL" dirty="0"/>
              <a:t>: </a:t>
            </a:r>
            <a:r>
              <a:rPr lang="pl-PL" dirty="0" smtClean="0"/>
              <a:t>15.0892018</a:t>
            </a:r>
            <a:endParaRPr lang="pl-PL" dirty="0"/>
          </a:p>
          <a:p>
            <a:r>
              <a:rPr lang="pl-PL" b="1" dirty="0"/>
              <a:t>Data ostatniej aktualizacji</a:t>
            </a:r>
            <a:r>
              <a:rPr lang="pl-PL" dirty="0"/>
              <a:t>: 7.01.2019</a:t>
            </a:r>
          </a:p>
          <a:p>
            <a:r>
              <a:rPr lang="pl-PL" b="1" dirty="0"/>
              <a:t>Bieżący numer wersji</a:t>
            </a:r>
            <a:r>
              <a:rPr lang="pl-PL" dirty="0"/>
              <a:t>: 1</a:t>
            </a:r>
          </a:p>
          <a:p>
            <a:r>
              <a:rPr lang="pl-PL" b="1" dirty="0"/>
              <a:t>Autor: </a:t>
            </a:r>
            <a:r>
              <a:rPr lang="pl-PL" dirty="0" smtClean="0"/>
              <a:t>mł.</a:t>
            </a:r>
            <a:r>
              <a:rPr lang="pl-PL" b="1" dirty="0" smtClean="0"/>
              <a:t> </a:t>
            </a:r>
            <a:r>
              <a:rPr lang="pl-PL" dirty="0" smtClean="0"/>
              <a:t>kpt</a:t>
            </a:r>
            <a:r>
              <a:rPr lang="pl-PL" dirty="0"/>
              <a:t>. </a:t>
            </a:r>
            <a:r>
              <a:rPr lang="pl-PL" dirty="0" smtClean="0"/>
              <a:t>Janusz </a:t>
            </a:r>
            <a:r>
              <a:rPr lang="pl-PL" dirty="0" err="1" smtClean="0"/>
              <a:t>Ziemniczak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6170"/>
          </a:xfrm>
        </p:spPr>
        <p:txBody>
          <a:bodyPr anchor="ctr">
            <a:normAutofit/>
          </a:bodyPr>
          <a:lstStyle/>
          <a:p>
            <a:r>
              <a:rPr lang="pl-PL" dirty="0" smtClean="0"/>
              <a:t>Podwozie pojazdu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13867" y="2218542"/>
            <a:ext cx="10972800" cy="2793851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pl-PL" dirty="0"/>
              <a:t>W skład układów podwozia wchodzi:</a:t>
            </a:r>
          </a:p>
          <a:p>
            <a:pPr lvl="0"/>
            <a:r>
              <a:rPr lang="pl-PL" dirty="0"/>
              <a:t>silnik,</a:t>
            </a:r>
          </a:p>
          <a:p>
            <a:pPr lvl="0"/>
            <a:r>
              <a:rPr lang="pl-PL" dirty="0"/>
              <a:t>układ napędowy,</a:t>
            </a:r>
          </a:p>
          <a:p>
            <a:pPr lvl="0"/>
            <a:r>
              <a:rPr lang="pl-PL" dirty="0"/>
              <a:t>mechanizmy prowadzenia,</a:t>
            </a:r>
          </a:p>
          <a:p>
            <a:pPr lvl="0"/>
            <a:r>
              <a:rPr lang="pl-PL" dirty="0"/>
              <a:t>struktura nośna samochodu,</a:t>
            </a:r>
          </a:p>
          <a:p>
            <a:pPr lvl="0"/>
            <a:r>
              <a:rPr lang="pl-PL" dirty="0"/>
              <a:t>układ zawieszenia samochodu.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Nadwozie pojazdu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6775" y="1785257"/>
            <a:ext cx="10515600" cy="4091668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pl-PL" dirty="0"/>
              <a:t>W skład układów nadwozia wchodzi:</a:t>
            </a:r>
          </a:p>
          <a:p>
            <a:pPr lvl="0"/>
            <a:r>
              <a:rPr lang="pl-PL" dirty="0"/>
              <a:t>nadwozie samochodu,</a:t>
            </a:r>
          </a:p>
          <a:p>
            <a:pPr lvl="0"/>
            <a:r>
              <a:rPr lang="pl-PL" dirty="0"/>
              <a:t>wygłuszenie i tapicerka,</a:t>
            </a:r>
          </a:p>
          <a:p>
            <a:pPr lvl="0"/>
            <a:r>
              <a:rPr lang="pl-PL" dirty="0"/>
              <a:t>fotele i kanapy,</a:t>
            </a:r>
          </a:p>
          <a:p>
            <a:pPr lvl="0"/>
            <a:r>
              <a:rPr lang="pl-PL" dirty="0"/>
              <a:t>instalacja elektryczna zasilania i przesyłu danych,</a:t>
            </a:r>
          </a:p>
          <a:p>
            <a:pPr lvl="0"/>
            <a:r>
              <a:rPr lang="pl-PL" dirty="0"/>
              <a:t>układ klimatyzacji i wentylacji,</a:t>
            </a:r>
          </a:p>
          <a:p>
            <a:pPr lvl="0"/>
            <a:r>
              <a:rPr lang="pl-PL" dirty="0"/>
              <a:t>mechanizm czyszczenia szyb,</a:t>
            </a:r>
          </a:p>
          <a:p>
            <a:pPr lvl="0"/>
            <a:r>
              <a:rPr lang="pl-PL" dirty="0"/>
              <a:t>oświetlenie zewnętrzne i wewnętrzne itp.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Nadwozie skorupowe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Wśród </a:t>
            </a:r>
            <a:r>
              <a:rPr lang="pl-PL" dirty="0"/>
              <a:t>samochodów osobowych najczęściej stosowane jest nadwozie samonośne skorupowe.</a:t>
            </a:r>
          </a:p>
        </p:txBody>
      </p:sp>
      <p:pic>
        <p:nvPicPr>
          <p:cNvPr id="4" name="Obraz 3" descr="http://135jik1bbhst1159ri1ax2pj.wpengine.netdna-cdn.com/wp-content/uploads/sites/20/2017/02/2017-Porsche-Panamera-body-Structure.jpg">
            <a:extLst>
              <a:ext uri="{FF2B5EF4-FFF2-40B4-BE49-F238E27FC236}">
                <a16:creationId xmlns:a16="http://schemas.microsoft.com/office/drawing/2014/main" xmlns="" id="{8FA675DC-CA4E-7D47-99D1-61B9B23AB8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72" y="2961409"/>
            <a:ext cx="5319635" cy="283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A5657DB-E561-2749-B766-9B0FD4B5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Podział na bryły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BD675D4-C910-4F4D-B7D8-E69F1A17B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6238"/>
            <a:ext cx="10972800" cy="419258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dirty="0"/>
              <a:t>Nadwozia samochodów osobowych </a:t>
            </a:r>
            <a:r>
              <a:rPr lang="pl-PL" dirty="0">
                <a:solidFill>
                  <a:srgbClr val="FF0000"/>
                </a:solidFill>
              </a:rPr>
              <a:t>ze względu na liczbę brył </a:t>
            </a:r>
            <a:r>
              <a:rPr lang="pl-PL" dirty="0"/>
              <a:t>można podzielić na: </a:t>
            </a:r>
          </a:p>
          <a:p>
            <a:pPr>
              <a:spcBef>
                <a:spcPts val="1200"/>
              </a:spcBef>
            </a:pPr>
            <a:r>
              <a:rPr lang="pl-PL" dirty="0"/>
              <a:t>Jednobryłowe</a:t>
            </a:r>
          </a:p>
          <a:p>
            <a:pPr>
              <a:spcBef>
                <a:spcPts val="0"/>
              </a:spcBef>
            </a:pPr>
            <a:endParaRPr lang="pl-PL" dirty="0"/>
          </a:p>
          <a:p>
            <a:pPr>
              <a:spcBef>
                <a:spcPts val="0"/>
              </a:spcBef>
            </a:pPr>
            <a:endParaRPr lang="pl-PL" dirty="0" smtClean="0"/>
          </a:p>
          <a:p>
            <a:pPr>
              <a:spcBef>
                <a:spcPts val="0"/>
              </a:spcBef>
            </a:pPr>
            <a:r>
              <a:rPr lang="pl-PL" dirty="0" smtClean="0"/>
              <a:t>Dwubryłowe</a:t>
            </a:r>
            <a:endParaRPr lang="pl-PL" dirty="0"/>
          </a:p>
          <a:p>
            <a:pPr>
              <a:spcBef>
                <a:spcPts val="0"/>
              </a:spcBef>
            </a:pPr>
            <a:endParaRPr lang="pl-PL" dirty="0" smtClean="0"/>
          </a:p>
          <a:p>
            <a:pPr>
              <a:spcBef>
                <a:spcPts val="0"/>
              </a:spcBef>
              <a:buNone/>
            </a:pPr>
            <a:endParaRPr lang="pl-PL" dirty="0" smtClean="0"/>
          </a:p>
          <a:p>
            <a:pPr>
              <a:spcBef>
                <a:spcPts val="0"/>
              </a:spcBef>
            </a:pPr>
            <a:r>
              <a:rPr lang="pl-PL" dirty="0" err="1" smtClean="0"/>
              <a:t>Trójbryłowe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C:\Users\Rafał\Desktop\jednobryłowe.jpg">
            <a:extLst>
              <a:ext uri="{FF2B5EF4-FFF2-40B4-BE49-F238E27FC236}">
                <a16:creationId xmlns:a16="http://schemas.microsoft.com/office/drawing/2014/main" xmlns="" id="{21D8E6AE-3879-5949-9AC8-7185964790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55" y="2363843"/>
            <a:ext cx="3086100" cy="10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Rafał\Desktop\dwubryłowe.jpg">
            <a:extLst>
              <a:ext uri="{FF2B5EF4-FFF2-40B4-BE49-F238E27FC236}">
                <a16:creationId xmlns:a16="http://schemas.microsoft.com/office/drawing/2014/main" xmlns="" id="{F537A47A-4264-A244-A549-9863299C1C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61" y="3490537"/>
            <a:ext cx="3183467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Rafał\Desktop\trójbryłowe.jpg">
            <a:extLst>
              <a:ext uri="{FF2B5EF4-FFF2-40B4-BE49-F238E27FC236}">
                <a16:creationId xmlns:a16="http://schemas.microsoft.com/office/drawing/2014/main" xmlns="" id="{E7A3E0A0-A5F3-F045-9B23-0D457EC5EB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62" y="4575249"/>
            <a:ext cx="3319780" cy="116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3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PSP_Poznan_SK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PSP_Poznan_SK.potx" id="{B0A88C42-E618-4035-8CC7-BD9B69A69101}" vid="{0D9A79EE-4953-41DD-A9B7-6423381ACC7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SAPSP_Poznan_SK</Template>
  <TotalTime>318</TotalTime>
  <Words>2209</Words>
  <Application>Microsoft Office PowerPoint</Application>
  <PresentationFormat>Niestandardowy</PresentationFormat>
  <Paragraphs>296</Paragraphs>
  <Slides>51</Slides>
  <Notes>45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2" baseType="lpstr">
      <vt:lpstr>SAPSP_Poznan_SK</vt:lpstr>
      <vt:lpstr>Budowa pojazdów osobowych</vt:lpstr>
      <vt:lpstr>Definicja pojazdu</vt:lpstr>
      <vt:lpstr>Definicja pojazdu samochodowego</vt:lpstr>
      <vt:lpstr>Definicja pojazdu osobowego</vt:lpstr>
      <vt:lpstr>Samochody osobowe</vt:lpstr>
      <vt:lpstr>Podwozie pojazdu</vt:lpstr>
      <vt:lpstr>Nadwozie pojazdu</vt:lpstr>
      <vt:lpstr>Nadwozie skorupowe</vt:lpstr>
      <vt:lpstr>Podział na bryły</vt:lpstr>
      <vt:lpstr>Słupki pojazdu</vt:lpstr>
      <vt:lpstr>Części pojazdu</vt:lpstr>
      <vt:lpstr>Części pojazdu</vt:lpstr>
      <vt:lpstr>Strony pojazdu</vt:lpstr>
      <vt:lpstr>Rodzaje materiałów</vt:lpstr>
      <vt:lpstr>Rodzaje materiałów</vt:lpstr>
      <vt:lpstr>Wzmocnienia konstrukcji</vt:lpstr>
      <vt:lpstr>Wzmocnienie słupka A</vt:lpstr>
      <vt:lpstr>Wzmocnienie słupka A</vt:lpstr>
      <vt:lpstr>Wzmocnienie drzwi</vt:lpstr>
      <vt:lpstr>Wzmocnienie słupka C</vt:lpstr>
      <vt:lpstr>Wzmocnienie słupka C</vt:lpstr>
      <vt:lpstr>Wzmocnienie słupka C</vt:lpstr>
      <vt:lpstr>Słupek C</vt:lpstr>
      <vt:lpstr>Wzmocnienie nadkola</vt:lpstr>
      <vt:lpstr>Rodzaje szyb</vt:lpstr>
      <vt:lpstr>System start-stop</vt:lpstr>
      <vt:lpstr>Instalacja elektryczna</vt:lpstr>
      <vt:lpstr>Instalacja elektryczna – podzespoły</vt:lpstr>
      <vt:lpstr>Instalacja elektryczna – rozmieszczenie akumulatorów </vt:lpstr>
      <vt:lpstr>Elementy systemu bezpieczeństwa biernego</vt:lpstr>
      <vt:lpstr>Schemat SRS</vt:lpstr>
      <vt:lpstr>Poduszka czołowa kierowcy</vt:lpstr>
      <vt:lpstr>Układ poduszek i kurtyn gazowych</vt:lpstr>
      <vt:lpstr>Poduszki dla pieszych</vt:lpstr>
      <vt:lpstr>Napinacze pasów bezpieczeństwa</vt:lpstr>
      <vt:lpstr>Ograniczniki przeciążenia</vt:lpstr>
      <vt:lpstr>Systemy zasilania pojazdów</vt:lpstr>
      <vt:lpstr>Systemy zasilania pojazdów: na paliwo ciekłe </vt:lpstr>
      <vt:lpstr>Systemy zasilania pojazdów: Elektryczne</vt:lpstr>
      <vt:lpstr>Systemy zasilania pojazdów: Elektryczne</vt:lpstr>
      <vt:lpstr>Samochody osobowe</vt:lpstr>
      <vt:lpstr>Systemy zasilania pojazdów: Hybrydowe</vt:lpstr>
      <vt:lpstr>Wyłącznik awaryjny wysokiego napięcia</vt:lpstr>
      <vt:lpstr>Schemat układu hybrydowego</vt:lpstr>
      <vt:lpstr>Przewody wysokiego napięcia</vt:lpstr>
      <vt:lpstr>Systemy zasilania pojazdów – Gazowe</vt:lpstr>
      <vt:lpstr>Instalacja gazowa</vt:lpstr>
      <vt:lpstr>Rodzaje zbiorników LPG</vt:lpstr>
      <vt:lpstr>Umiejscowienie zbiorników CNG</vt:lpstr>
      <vt:lpstr>Prezentacja powstała w oparciu o materiały z:</vt:lpstr>
      <vt:lpstr>Metryczka prezentacji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Jan</dc:creator>
  <cp:lastModifiedBy>Stajszczak Magdalena</cp:lastModifiedBy>
  <cp:revision>29</cp:revision>
  <dcterms:created xsi:type="dcterms:W3CDTF">2018-09-25T06:59:25Z</dcterms:created>
  <dcterms:modified xsi:type="dcterms:W3CDTF">2019-01-08T09:38:47Z</dcterms:modified>
</cp:coreProperties>
</file>