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65" r:id="rId3"/>
    <p:sldId id="274" r:id="rId4"/>
    <p:sldId id="275" r:id="rId5"/>
    <p:sldId id="276" r:id="rId6"/>
    <p:sldId id="277" r:id="rId7"/>
    <p:sldId id="28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1290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29.07.2024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29.07.2024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29.07.2024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29.07.2024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v.pl/web/rodzina/limit-oplaty-za-pobyt-dzieck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uwgdansk.bip.gov.pl/maluch/obowiazki-informacyjne-ostatecznego-odbiorcy-wsparcia.html" TargetMode="External"/><Relationship Id="rId5" Type="http://schemas.openxmlformats.org/officeDocument/2006/relationships/hyperlink" Target="https://www.gov.pl/web/fundusze-regiony/wytyczne-na-lata-2021-2027" TargetMode="External"/><Relationship Id="rId4" Type="http://schemas.openxmlformats.org/officeDocument/2006/relationships/hyperlink" Target="https://www.gov.pl/web/rodzina/maluch-2022-2029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BC6B03-5F6C-95D7-92CB-3C92ABBC9C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85888" y="3070225"/>
            <a:ext cx="7920037" cy="10874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44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AKTYWNY MALUCH 2022-2029</a:t>
            </a:r>
          </a:p>
          <a:p>
            <a:r>
              <a:rPr lang="pl-PL" sz="2400" dirty="0">
                <a:solidFill>
                  <a:schemeClr val="accent4">
                    <a:lumMod val="50000"/>
                  </a:schemeClr>
                </a:solidFill>
              </a:rPr>
              <a:t>Program rozwoju instytucji opieki nad dziećmi </a:t>
            </a:r>
            <a:br>
              <a:rPr lang="pl-PL" sz="24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pl-PL" sz="2400" dirty="0">
                <a:solidFill>
                  <a:schemeClr val="accent4">
                    <a:lumMod val="50000"/>
                  </a:schemeClr>
                </a:solidFill>
              </a:rPr>
              <a:t>w wieku do lat 3 </a:t>
            </a:r>
            <a:br>
              <a:rPr lang="pl-PL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pl-PL" dirty="0">
                <a:solidFill>
                  <a:schemeClr val="accent4">
                    <a:lumMod val="50000"/>
                  </a:schemeClr>
                </a:solidFill>
              </a:rPr>
              <a:t>	</a:t>
            </a:r>
            <a:br>
              <a:rPr lang="pl-PL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</a:br>
            <a:r>
              <a:rPr lang="pl-PL" sz="14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pl-PL" sz="20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po zmianach z 25 kwietnia 2024 r.</a:t>
            </a:r>
            <a:endParaRPr lang="pl-PL" sz="20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3F8288B-D641-2819-379C-73DAF90138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823"/>
          <a:stretch/>
        </p:blipFill>
        <p:spPr>
          <a:xfrm>
            <a:off x="881410" y="6300617"/>
            <a:ext cx="9439696" cy="121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F774CF37-8461-635A-0678-537203E46A03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angle: Rounded Corners 82">
            <a:extLst>
              <a:ext uri="{FF2B5EF4-FFF2-40B4-BE49-F238E27FC236}">
                <a16:creationId xmlns:a16="http://schemas.microsoft.com/office/drawing/2014/main" id="{A11E8DDB-10BE-4BEB-E17C-D2AC0AA80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3315" y="1907710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ZWIĘKSZENIE DOFINANSOWANIA dla </a:t>
            </a:r>
            <a:r>
              <a:rPr lang="pl-PL" sz="2000" b="1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endParaRPr lang="pl-PL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ED6A6C5E-4F82-0A6B-3CDF-2758608F723F}"/>
              </a:ext>
            </a:extLst>
          </p:cNvPr>
          <p:cNvSpPr txBox="1"/>
          <p:nvPr/>
        </p:nvSpPr>
        <p:spPr>
          <a:xfrm>
            <a:off x="727185" y="3353080"/>
            <a:ext cx="92374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Dla jednostek samorządu terytorialnego </a:t>
            </a:r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(JST)</a:t>
            </a:r>
            <a:r>
              <a:rPr lang="pl-PL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zwiększono o 21 666 zł wysokość dofinansowania na utworzenie jednego miejsca opieki ze środków z KPO, tj. z 35 862 zł bez VAT na jedno tworzone miejsce </a:t>
            </a:r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 żłobku lub klubie dziecięcym </a:t>
            </a:r>
            <a:r>
              <a:rPr lang="pl-PL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 </a:t>
            </a:r>
            <a:br>
              <a:rPr lang="pl-PL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57 528 zł bez VAT.</a:t>
            </a:r>
          </a:p>
        </p:txBody>
      </p:sp>
    </p:spTree>
    <p:extLst>
      <p:ext uri="{BB962C8B-B14F-4D97-AF65-F5344CB8AC3E}">
        <p14:creationId xmlns:p14="http://schemas.microsoft.com/office/powerpoint/2010/main" val="233127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angle: Rounded Corners 82">
            <a:extLst>
              <a:ext uri="{FF2B5EF4-FFF2-40B4-BE49-F238E27FC236}">
                <a16:creationId xmlns:a16="http://schemas.microsoft.com/office/drawing/2014/main" id="{A11E8DDB-10BE-4BEB-E17C-D2AC0AA80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7780" y="1749470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OBSADZENIE MIEJSC 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CC0F3BF-AB6D-67B2-E38F-6B2E82BC48DF}"/>
              </a:ext>
            </a:extLst>
          </p:cNvPr>
          <p:cNvSpPr txBox="1"/>
          <p:nvPr/>
        </p:nvSpPr>
        <p:spPr>
          <a:xfrm>
            <a:off x="436300" y="2534112"/>
            <a:ext cx="951811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 przypadku nieosiągnięcia wskaźnika obsadzenia miejsc opieki na wymaganym minimalnym poziomie 80%, wojewoda otrzymał możliwość odstąpienia od dochodzenia zwrotu środków na tworzenie w przypadku środków </a:t>
            </a:r>
            <a:b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z KPO, jeśli podmiot udowodni, że nieosiągnięcie wymaganego obsadzenia było spowodowane obiektywnymi okolicznościami – pkt. 4.3. Programu (w przypadku FERS – działanie siły wyższej),</a:t>
            </a:r>
          </a:p>
          <a:p>
            <a:pPr algn="just"/>
            <a:endParaRPr lang="pl-PL" sz="1400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Dodanie zasady (pkt. 4.3.4.1), która stanowi, że dofinansowanie do funkcjonowania na utworzone w ramach Programu miejsca opieki nieobsadzone powyżej minimalnego wymaganego progu 80%, będzie przyznane, </a:t>
            </a:r>
            <a:b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jeśli w przypadku tych nieobsadzonych miejsc opieki, podmiot zapewni dostępność usługi opiekuńczej poprzez:</a:t>
            </a:r>
          </a:p>
          <a:p>
            <a:pPr marL="628650" lvl="1" indent="-171450" algn="just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gotowość do przyjęcia dzieci (na przykład placówka pozostaje czynna, jest zatrudniony personel, prowadzona jest rekrutacja na nieobsadzone miejsca według obniżonej opłaty),</a:t>
            </a:r>
          </a:p>
          <a:p>
            <a:pPr marL="628650" lvl="1" indent="-171450" algn="just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spełnienie innych warunków kwalifikowalności przewidzianych w Programie dla okresu funkcjonowania,</a:t>
            </a:r>
          </a:p>
          <a:p>
            <a:pPr lvl="1" algn="just"/>
            <a:endParaRPr lang="pl-PL" sz="1400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Wprowadzenie wykładni „miesiąca” jako okresu, za który przysługuje dofinansowanie do funkcjonowania oraz okresu podlegającego wskaźnikowaniu. Jeśli podmiot rozpocznie funkcjonowanie w trakcie trwania miesiąca, ale będzie świadczył opiekę do 10 godzin dziennie oraz w żaden inny sposób nie ograniczy prawa rodzica w dostępie do usługi opiekuńczej, wówczas taki miesiąc traktuje się jako pełny miesięczny okres funkcjonowania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F752FC05-FB5D-F9B1-EF48-0CE663ADD5CC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93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3A7D038-3957-1287-18F5-E69EBC7FF860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6" name="Rectangle: Rounded Corners 82">
            <a:extLst>
              <a:ext uri="{FF2B5EF4-FFF2-40B4-BE49-F238E27FC236}">
                <a16:creationId xmlns:a16="http://schemas.microsoft.com/office/drawing/2014/main" id="{6A9A1CDC-0AE9-7CEF-4BC4-0FBE5E2A5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2156" y="1648398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OPŁATA PODSTAWOWA 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40DA921D-09F2-F46D-039D-AC9EEAF62968}"/>
              </a:ext>
            </a:extLst>
          </p:cNvPr>
          <p:cNvSpPr txBox="1"/>
          <p:nvPr/>
        </p:nvSpPr>
        <p:spPr>
          <a:xfrm>
            <a:off x="281906" y="2699640"/>
            <a:ext cx="1003916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l-PL"/>
            </a:defPPr>
            <a:lvl1pPr>
              <a:defRPr>
                <a:solidFill>
                  <a:schemeClr val="bg1"/>
                </a:solidFill>
              </a:defRPr>
            </a:lvl1pPr>
          </a:lstStyle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Doprecyzowanie definicji </a:t>
            </a:r>
            <a:r>
              <a:rPr kumimoji="0" lang="pl-P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opłaty podstawowej</a:t>
            </a: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, stanowiącej podstawę dla ustalania przez ministra maksymalnej wysokości opłaty – która stanowi 120% średniej miesięcznej opłaty podstawowej za pobyt pobieranej w miastach wojewódzkich przez podmioty inne niż </a:t>
            </a:r>
            <a:r>
              <a:rPr kumimoji="0" lang="pl-PL" sz="1400" b="0" i="0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z wyłączeniem instytucji publicznych – jaką podmiot może ustalić dla rodzica korzystającego z miejsc opieki utworzonych z Programu.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25000"/>
                </a:schemeClr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Aktualizacja limitu opłaty będzie publikowana nie rzadziej niż co pół roku na stronie: </a:t>
            </a: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https://www.gov.pl/web/rodzina/limit-oplaty-za-pobyt-dziecka</a:t>
            </a:r>
            <a:endParaRPr kumimoji="0" lang="pl-PL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25000"/>
                </a:schemeClr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14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25000"/>
                </a:schemeClr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Limit miesięcznej opłaty za pobyt dziecka obowiązujący w drugim półroczu 2024 r. wynosi 2010 zł.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Limit miesięcznej opłaty za pobyt dziecka obowiązujący w pierwszym półroczu 2024 r. wynosił 1560 zł.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Limit miesięcznej opłaty za pobyt dziecka obowiązujący w drugim półroczu 2023 r. wynosił 1512 zł. (obowiązuje do końca grudnia 2023 r.)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2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Limit miesięcznej opłaty za pobyt dziecka obowiązujący w pierwszym półroczu 2023 r. wynosił 1368 zł. (obowiązuje do końca czerwca 2023 r.)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16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8E56486-F63D-F8CC-9F51-52817A8AAE27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427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3A7D038-3957-1287-18F5-E69EBC7FF860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Freeform 28">
            <a:extLst>
              <a:ext uri="{FF2B5EF4-FFF2-40B4-BE49-F238E27FC236}">
                <a16:creationId xmlns:a16="http://schemas.microsoft.com/office/drawing/2014/main" id="{3CF497DA-C8BF-3568-AA64-BDB40D5A4EB9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tangle: Rounded Corners 82">
            <a:extLst>
              <a:ext uri="{FF2B5EF4-FFF2-40B4-BE49-F238E27FC236}">
                <a16:creationId xmlns:a16="http://schemas.microsoft.com/office/drawing/2014/main" id="{1573E237-C735-0303-DA3C-7040A1886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6057" y="1739766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„CZĘŚCI WSPÓLNE” 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4F00A785-0D88-4BAF-C401-78C114713F4F}"/>
              </a:ext>
            </a:extLst>
          </p:cNvPr>
          <p:cNvSpPr txBox="1"/>
          <p:nvPr/>
        </p:nvSpPr>
        <p:spPr>
          <a:xfrm>
            <a:off x="565627" y="2748785"/>
            <a:ext cx="1003916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l-PL"/>
            </a:defPPr>
            <a:lvl1pPr>
              <a:defRPr>
                <a:solidFill>
                  <a:schemeClr val="bg1"/>
                </a:solidFill>
              </a:defRPr>
            </a:lvl1pPr>
          </a:lstStyle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Doprecyzowanie w zakresie kwalifikowalności kosztów w instytucji opieki, </a:t>
            </a:r>
            <a:r>
              <a:rPr kumimoji="0" lang="pl-P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która zwiększa liczbę miejsc opieki </a:t>
            </a:r>
            <a:br>
              <a:rPr kumimoji="0" lang="pl-P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kumimoji="0" lang="pl-P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ze środków Programu </a:t>
            </a: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oraz doprecyzowanie obowiązywania zasady proporcjonalnej kwalifikowalności środków </a:t>
            </a:r>
            <a:b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w przypadku finansowania tzw. „części wspólnych” ze środków programu.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1400" b="0" i="0" u="none" strike="noStrike" kern="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Pkt. 5.3.1.8 Programu: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1400" b="0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        w przypadku kosztów poniesionych na rzecz „części wspólnych” – koszty proporcjonalne do udziału nowych miejsc  opieki w  instytucji opieki w stosunku do wszystkich miejsc w instytucji po zakończeniu zadania, jeśli związane są z utworzeniem nowych miejsc.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1600" b="0" i="0" u="none" strike="noStrike" kern="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AD2EEC54-9602-ACF4-4D17-587FD061A036}"/>
              </a:ext>
            </a:extLst>
          </p:cNvPr>
          <p:cNvSpPr txBox="1"/>
          <p:nvPr/>
        </p:nvSpPr>
        <p:spPr>
          <a:xfrm>
            <a:off x="565627" y="4991140"/>
            <a:ext cx="98357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i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Ważne! </a:t>
            </a:r>
            <a:r>
              <a:rPr lang="pl-PL" sz="1400" i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 przypadku tworzenia miejsc w budynkach, gdzie funkcjonują inne instytucje/placówki zaleca się stosowanie zasady dzielenia kosztów dot. części wspólnych  proporcjonalnie do zajmowanej powierzchni, </a:t>
            </a:r>
            <a:br>
              <a:rPr lang="pl-PL" sz="1400" i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1400" i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następnie proporcjonalnie do miejsc (w przypadku tworzenia miejsc w instytucji opieki już funkcjonującej).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D6B74E3D-21C9-EF93-EB85-39BC13F524F8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32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3A7D038-3957-1287-18F5-E69EBC7FF860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Freeform 28">
            <a:extLst>
              <a:ext uri="{FF2B5EF4-FFF2-40B4-BE49-F238E27FC236}">
                <a16:creationId xmlns:a16="http://schemas.microsoft.com/office/drawing/2014/main" id="{3CF497DA-C8BF-3568-AA64-BDB40D5A4EB9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Freeform 28">
            <a:extLst>
              <a:ext uri="{FF2B5EF4-FFF2-40B4-BE49-F238E27FC236}">
                <a16:creationId xmlns:a16="http://schemas.microsoft.com/office/drawing/2014/main" id="{BA9412C0-FBE4-E904-6C54-36C7BDD29A61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6" name="Rectangle: Rounded Corners 82">
            <a:extLst>
              <a:ext uri="{FF2B5EF4-FFF2-40B4-BE49-F238E27FC236}">
                <a16:creationId xmlns:a16="http://schemas.microsoft.com/office/drawing/2014/main" id="{DCC7A7DD-552B-4E4F-7C55-FA9D254F1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0973" y="1982300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POZOSTAŁE ZMIANY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1D4F936B-11D5-A5CE-AD45-93BBDF47E66A}"/>
              </a:ext>
            </a:extLst>
          </p:cNvPr>
          <p:cNvSpPr txBox="1"/>
          <p:nvPr/>
        </p:nvSpPr>
        <p:spPr>
          <a:xfrm>
            <a:off x="651434" y="3178223"/>
            <a:ext cx="9510276" cy="1458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Usunięcie z listy zadań ostatecznego odbiorcy wsparcia wymogu zamieszczenia tablicy informacyjnej o uczestnictwie w Programie, o której mowa w pkt 9.3.3.3. Programu – wersji przed zmianami (tzw. tablica krajowa – MALUCH+ 2022-2029).</a:t>
            </a:r>
          </a:p>
          <a:p>
            <a:pPr>
              <a:lnSpc>
                <a:spcPct val="107000"/>
              </a:lnSpc>
            </a:pPr>
            <a:endParaRPr lang="pl-PL" sz="1400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Wprowadzenie rozdziału 12 regulującego zasady przejściowe, które obejmują wnioski uczestników pierwszego naboru wniosków oraz I, II i III tury naboru ciągłego.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02D3DD3D-223F-38D9-0B6E-D8FED5597C59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47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3A7D038-3957-1287-18F5-E69EBC7FF860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Freeform 28">
            <a:extLst>
              <a:ext uri="{FF2B5EF4-FFF2-40B4-BE49-F238E27FC236}">
                <a16:creationId xmlns:a16="http://schemas.microsoft.com/office/drawing/2014/main" id="{3CF497DA-C8BF-3568-AA64-BDB40D5A4EB9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Freeform 28">
            <a:extLst>
              <a:ext uri="{FF2B5EF4-FFF2-40B4-BE49-F238E27FC236}">
                <a16:creationId xmlns:a16="http://schemas.microsoft.com/office/drawing/2014/main" id="{BA9412C0-FBE4-E904-6C54-36C7BDD29A61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4" name="Freeform 28">
            <a:extLst>
              <a:ext uri="{FF2B5EF4-FFF2-40B4-BE49-F238E27FC236}">
                <a16:creationId xmlns:a16="http://schemas.microsoft.com/office/drawing/2014/main" id="{A2DD856F-697D-4EEA-685F-EBB3A5659FD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9" name="Rectangle: Rounded Corners 82">
            <a:extLst>
              <a:ext uri="{FF2B5EF4-FFF2-40B4-BE49-F238E27FC236}">
                <a16:creationId xmlns:a16="http://schemas.microsoft.com/office/drawing/2014/main" id="{225B0AC8-E0F4-12A9-3E7F-9DC4DD03F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3437" y="1743962"/>
            <a:ext cx="7915158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WAŻNE PRZY REALIZACJI PROGRAMU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C7DCA941-7E6B-4432-E63C-372AFE7F152F}"/>
              </a:ext>
            </a:extLst>
          </p:cNvPr>
          <p:cNvSpPr txBox="1"/>
          <p:nvPr/>
        </p:nvSpPr>
        <p:spPr>
          <a:xfrm>
            <a:off x="809402" y="2525056"/>
            <a:ext cx="8892791" cy="3769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pl-PL" sz="1600" b="1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Obowiązek stosowania zasad i wytycznych wskazanych w Programie AKTYWNY MALUCH 2022-2029 opublikowanych i na bieżąco aktualizowanymi na stronach:</a:t>
            </a:r>
          </a:p>
          <a:p>
            <a:pPr>
              <a:lnSpc>
                <a:spcPct val="107000"/>
              </a:lnSpc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Ministerstwa Rodziny, Pracy i Polityki Społecznej pod adresem: </a:t>
            </a: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https://www.gov.pl/web/rodzina/maluch-2022-2029</a:t>
            </a: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Ministerstwa Funduszy i Polityki Regionalnej pod adresem: </a:t>
            </a:r>
            <a:b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https://www.gov.pl/web/fundusze-regiony/wytyczne-na-lata-2021-2027</a:t>
            </a: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Pomorskiego Urzędu Wojewódzkiego pod adresem: </a:t>
            </a:r>
            <a:b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600" dirty="0">
                <a:solidFill>
                  <a:schemeClr val="accent2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https://uwgdansk.bip.gov.pl/maluch/obowiazki-informacyjne-ostatecznego-odbiorcy-wsparcia.html</a:t>
            </a: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pl-PL" sz="1600" dirty="0">
              <a:solidFill>
                <a:schemeClr val="accent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EFEF4F3D-7E18-7B9B-E680-DD591F3000AF}"/>
              </a:ext>
            </a:extLst>
          </p:cNvPr>
          <p:cNvSpPr txBox="1"/>
          <p:nvPr/>
        </p:nvSpPr>
        <p:spPr>
          <a:xfrm>
            <a:off x="1049911" y="483040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>
              <a:lnSpc>
                <a:spcPct val="100000"/>
              </a:lnSpc>
            </a:pP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najważniejsze zmiany po 24 kwietnia 2024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465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E96E7C68-BCE6-FD1E-16D8-0BC40C90EA7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3A7D038-3957-1287-18F5-E69EBC7FF860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Freeform 28">
            <a:extLst>
              <a:ext uri="{FF2B5EF4-FFF2-40B4-BE49-F238E27FC236}">
                <a16:creationId xmlns:a16="http://schemas.microsoft.com/office/drawing/2014/main" id="{3CF497DA-C8BF-3568-AA64-BDB40D5A4EB9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Freeform 28">
            <a:extLst>
              <a:ext uri="{FF2B5EF4-FFF2-40B4-BE49-F238E27FC236}">
                <a16:creationId xmlns:a16="http://schemas.microsoft.com/office/drawing/2014/main" id="{BA9412C0-FBE4-E904-6C54-36C7BDD29A61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4" name="Freeform 28">
            <a:extLst>
              <a:ext uri="{FF2B5EF4-FFF2-40B4-BE49-F238E27FC236}">
                <a16:creationId xmlns:a16="http://schemas.microsoft.com/office/drawing/2014/main" id="{A2DD856F-697D-4EEA-685F-EBB3A5659FD5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82C14995-8731-49E3-A004-887241974898}"/>
              </a:ext>
            </a:extLst>
          </p:cNvPr>
          <p:cNvSpPr txBox="1"/>
          <p:nvPr/>
        </p:nvSpPr>
        <p:spPr>
          <a:xfrm>
            <a:off x="2007479" y="2311274"/>
            <a:ext cx="667685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l-PL" sz="4000" b="1" dirty="0">
                <a:solidFill>
                  <a:schemeClr val="accent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DZIĘKUJEMY ZA UWAGĘ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CD259927-4628-BDC9-5562-05FD5519ED6C}"/>
              </a:ext>
            </a:extLst>
          </p:cNvPr>
          <p:cNvSpPr/>
          <p:nvPr/>
        </p:nvSpPr>
        <p:spPr>
          <a:xfrm>
            <a:off x="3617714" y="3353080"/>
            <a:ext cx="3851654" cy="929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4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Wydział Finansów i Budżetu</a:t>
            </a:r>
          </a:p>
          <a:p>
            <a:pPr algn="ctr">
              <a:lnSpc>
                <a:spcPct val="150000"/>
              </a:lnSpc>
            </a:pPr>
            <a:r>
              <a:rPr lang="pl-PL" sz="14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Oddział do Spraw Realizacji Programu Maluch</a:t>
            </a:r>
          </a:p>
          <a:p>
            <a:pPr algn="ctr">
              <a:lnSpc>
                <a:spcPct val="150000"/>
              </a:lnSpc>
            </a:pPr>
            <a:r>
              <a:rPr lang="pl-PL" sz="1400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maluch@gdansk.uw.gov.pl </a:t>
            </a:r>
            <a:endParaRPr lang="en-US" sz="1400" i="1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63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71CAA801-ED54-4564-2865-79AFD51599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85888" y="2843733"/>
            <a:ext cx="7920037" cy="1025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Program </a:t>
            </a:r>
            <a:br>
              <a:rPr lang="pl-PL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AKTYWNY MALUCH 2022-2029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1707996D-CF76-CA81-8142-12274501DF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41451" y="4067869"/>
            <a:ext cx="8208912" cy="194421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25 kwietnia br. – ogłoszenie przez </a:t>
            </a:r>
            <a:r>
              <a:rPr lang="pl-PL" sz="1300" b="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MRPiPS</a:t>
            </a:r>
            <a: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Programu Aktywny Maluch 2022-2029 (wcześniej Maluch+ 2022-2029),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Zadanie realizowane na podstawie art. 62 ustawy z dnia 4 lutego 2011 r. ustawy o opiece nad dziećmi w wieku do lat 3.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Modyfikacje zapisów Programu powstały wskutek zgłoszeń jednostek samorządu terytorialnego oraz podmiotów prywatnych, które uczestniczą już w Programie oraz tych planujących aplikować o środki. Aktualizacja Programu ma na celu dostosowanie Programu do kierunku działań </a:t>
            </a:r>
            <a:r>
              <a:rPr lang="pl-PL" sz="1300" b="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MRPiPS</a:t>
            </a:r>
            <a: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związanych z nowym podejściem do polityki rodzinnej, która ma stanowić kompleksowe wsparcie finansowe i instytucjonalne wychowania dzieci w wieku do lat 3.</a:t>
            </a:r>
            <a:br>
              <a:rPr lang="pl-PL" sz="1300" b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</a:br>
            <a:endParaRPr lang="pl-PL" sz="1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DD2B11-C12B-B472-0A98-F0414E777D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393" r="7392"/>
          <a:stretch/>
        </p:blipFill>
        <p:spPr>
          <a:xfrm>
            <a:off x="481449" y="6300117"/>
            <a:ext cx="9728914" cy="125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35831"/>
            <a:ext cx="5593941" cy="1023844"/>
          </a:xfrm>
          <a:prstGeom prst="rect">
            <a:avLst/>
          </a:prstGeom>
        </p:spPr>
      </p:pic>
      <p:sp>
        <p:nvSpPr>
          <p:cNvPr id="7" name="TextBox 345">
            <a:extLst>
              <a:ext uri="{FF2B5EF4-FFF2-40B4-BE49-F238E27FC236}">
                <a16:creationId xmlns:a16="http://schemas.microsoft.com/office/drawing/2014/main" id="{7567A1E7-59F5-FC36-492F-38415A07992B}"/>
              </a:ext>
            </a:extLst>
          </p:cNvPr>
          <p:cNvSpPr txBox="1"/>
          <p:nvPr/>
        </p:nvSpPr>
        <p:spPr>
          <a:xfrm>
            <a:off x="1259427" y="546195"/>
            <a:ext cx="80223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l-PL" sz="3200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</a:t>
            </a:r>
            <a:endParaRPr lang="en-US" sz="3200" b="1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: Rounded Corners 82">
            <a:extLst>
              <a:ext uri="{FF2B5EF4-FFF2-40B4-BE49-F238E27FC236}">
                <a16:creationId xmlns:a16="http://schemas.microsoft.com/office/drawing/2014/main" id="{A60A35B9-CD77-3864-8214-88448E4EB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8639" y="1679090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ADRESACI PROGRAMU:</a:t>
            </a:r>
            <a:endParaRPr lang="en-US" b="1" dirty="0">
              <a:solidFill>
                <a:schemeClr val="accent2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FE5CE643-5E10-25D8-B466-D5CA81A1E182}"/>
              </a:ext>
            </a:extLst>
          </p:cNvPr>
          <p:cNvSpPr txBox="1">
            <a:spLocks/>
          </p:cNvSpPr>
          <p:nvPr/>
        </p:nvSpPr>
        <p:spPr>
          <a:xfrm>
            <a:off x="370747" y="2555701"/>
            <a:ext cx="9799696" cy="3502233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 algn="just" fontAlgn="base">
              <a:spcAft>
                <a:spcPts val="80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Jednostki samorządu terytorialnego (</a:t>
            </a:r>
            <a:r>
              <a:rPr lang="pl-PL" sz="1600" b="1" dirty="0" err="1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jst</a:t>
            </a: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), 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 których istnieje potrzeba rozwoju instytucji opieki dla dzieci do lat 3,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ze względu na niezaspokojone potrzeby społeczności lokalnych,</a:t>
            </a:r>
          </a:p>
          <a:p>
            <a:pPr marL="0" lvl="0" indent="0" algn="just" fontAlgn="base">
              <a:spcAft>
                <a:spcPts val="800"/>
              </a:spcAft>
              <a:buClr>
                <a:schemeClr val="bg1"/>
              </a:buClr>
              <a:buNone/>
              <a:tabLst>
                <a:tab pos="457200" algn="l"/>
              </a:tabLst>
            </a:pPr>
            <a:endParaRPr lang="pl-PL" sz="1400" dirty="0">
              <a:solidFill>
                <a:schemeClr val="accent4">
                  <a:lumMod val="75000"/>
                </a:schemeClr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 fontAlgn="base">
              <a:spcAft>
                <a:spcPts val="80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</a:t>
            </a: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odmioty inne niż </a:t>
            </a:r>
            <a:r>
              <a:rPr lang="pl-PL" sz="1600" b="1" dirty="0" err="1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jst</a:t>
            </a: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pl-PL" sz="16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tj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.: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osoby fizyczne, w tym pracodawcy oraz podmioty współpracujące z pracodawcami,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osoby prawne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i jednostki organizacyjne nieposiadające osobowości prawnej, w tym uczelnie i współpracujące z nimi podmioty oraz pracodawcy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i współpracujące z nimi podmioty, instytucje publiczne oraz współpracujące z nimi podmioty, prowadzące lub zamierzające prowadzić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 latach 2023–2029 instytucje opieki dla dzieci w wieku do lat 3, którzy nie są wykluczeni z dofinansowania na podstawie art. 207 ustawy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 dnia 27 sierpnia 2009 r. o finansach publicznych (Dz. U. z 2021 r. poz. 305, 1236 i 1535 z </a:t>
            </a:r>
            <a:r>
              <a:rPr lang="pl-PL" sz="1200" dirty="0" err="1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późn</a:t>
            </a:r>
            <a:r>
              <a:rPr lang="pl-PL" sz="1200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 zm.).</a:t>
            </a:r>
          </a:p>
          <a:p>
            <a:pPr marL="0" indent="0" algn="just" fontAlgn="base">
              <a:spcAft>
                <a:spcPts val="800"/>
              </a:spcAft>
              <a:buNone/>
            </a:pP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	</a:t>
            </a:r>
          </a:p>
          <a:p>
            <a:pPr marL="0" indent="0" algn="just" fontAlgn="base">
              <a:spcAft>
                <a:spcPts val="800"/>
              </a:spcAft>
              <a:buNone/>
            </a:pP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Program kierowany jest w pierwszej kolejności do gmin, ale wnioski mogą składać wszystkie podmioty, które, zgodnie z ustawą o opiece nad dziećmi w wieku do lat 3, mogą tworzyć i prowadzić miejsca opieki nad najmłodszymi dziećmi.</a:t>
            </a:r>
            <a:endParaRPr lang="pl-PL" sz="1600" b="1" dirty="0">
              <a:solidFill>
                <a:schemeClr val="accent4">
                  <a:lumMod val="75000"/>
                </a:schemeClr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D656CCF1-3E4D-C79D-9EE3-298FA4027E5A}"/>
              </a:ext>
            </a:extLst>
          </p:cNvPr>
          <p:cNvSpPr txBox="1"/>
          <p:nvPr/>
        </p:nvSpPr>
        <p:spPr>
          <a:xfrm>
            <a:off x="59852" y="413458"/>
            <a:ext cx="10572107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</a:p>
          <a:p>
            <a:pPr algn="ctr"/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DLA JST 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Rectangle 106">
            <a:extLst>
              <a:ext uri="{FF2B5EF4-FFF2-40B4-BE49-F238E27FC236}">
                <a16:creationId xmlns:a16="http://schemas.microsoft.com/office/drawing/2014/main" id="{C1619778-78D2-62CD-5BA7-19721ED6291B}"/>
              </a:ext>
            </a:extLst>
          </p:cNvPr>
          <p:cNvSpPr/>
          <p:nvPr/>
        </p:nvSpPr>
        <p:spPr>
          <a:xfrm>
            <a:off x="732963" y="2392408"/>
            <a:ext cx="87555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 wyniku rewizji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KPO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podwyższeniu ulega wysokość dofinansowania na tworzenie miejsc opieki dla </a:t>
            </a:r>
            <a:r>
              <a:rPr lang="pl-PL" sz="140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z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KPO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tj. z 35 862 zł bez VAT na jedno tworzone miejsce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 żłobku lub klubie dziecięcym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57 528 zł bez VAT</a:t>
            </a:r>
            <a:endParaRPr lang="en-US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1763A108-3C5F-324A-2418-2AD38F467CB0}"/>
              </a:ext>
            </a:extLst>
          </p:cNvPr>
          <p:cNvSpPr txBox="1"/>
          <p:nvPr/>
        </p:nvSpPr>
        <p:spPr>
          <a:xfrm>
            <a:off x="639254" y="3055925"/>
            <a:ext cx="87267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Wysokość dofinansowania na tworzenie miejsc opieki na jedno tworzone miejsce w żłobku, </a:t>
            </a:r>
            <a:b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klubie dziecięcym lub u dziennego opiekuna dla </a:t>
            </a:r>
            <a:r>
              <a:rPr lang="pl-PL" sz="140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 FERS 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pozostaje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12 410 zł z VAT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pl-PL" sz="12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6434998A-7107-EAA7-D721-4709810206B9}"/>
              </a:ext>
            </a:extLst>
          </p:cNvPr>
          <p:cNvSpPr txBox="1"/>
          <p:nvPr/>
        </p:nvSpPr>
        <p:spPr>
          <a:xfrm>
            <a:off x="639254" y="3763811"/>
            <a:ext cx="8832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Kwota dofinansowania do funkcjonowania jednego utworzonego miejsca opieki </a:t>
            </a:r>
            <a:b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(wypłacana co m-c przez 3 lata funkcjonowania):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837 zł 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</a:rPr>
            </a:br>
            <a:endParaRPr lang="pl-PL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E3CC812-E081-287F-E1E6-7235D3C96825}"/>
              </a:ext>
            </a:extLst>
          </p:cNvPr>
          <p:cNvSpPr txBox="1"/>
          <p:nvPr/>
        </p:nvSpPr>
        <p:spPr>
          <a:xfrm>
            <a:off x="641499" y="5367844"/>
            <a:ext cx="770839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Wnioski należy składać wyłącznie w formie elektronicznej.</a:t>
            </a:r>
          </a:p>
          <a:p>
            <a:pPr marL="0" indent="0">
              <a:buNone/>
            </a:pPr>
            <a:endParaRPr lang="pl-PL" sz="1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– za pośrednictwem formularza w Module 2 systemu teleinformatycznego Rejestr Żłobków.</a:t>
            </a:r>
            <a:br>
              <a:rPr lang="pl-PL" sz="1200" dirty="0">
                <a:solidFill>
                  <a:schemeClr val="accent4">
                    <a:lumMod val="75000"/>
                  </a:schemeClr>
                </a:solidFill>
              </a:rPr>
            </a:br>
            <a:endParaRPr lang="pl-PL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Rectangle: Rounded Corners 82">
            <a:extLst>
              <a:ext uri="{FF2B5EF4-FFF2-40B4-BE49-F238E27FC236}">
                <a16:creationId xmlns:a16="http://schemas.microsoft.com/office/drawing/2014/main" id="{71FDC144-FFB0-D293-B6EA-5147D8E48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63949" y="1623175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WYSOKOŚC DOFINANSOWANIA: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: Rounded Corners 82">
            <a:extLst>
              <a:ext uri="{FF2B5EF4-FFF2-40B4-BE49-F238E27FC236}">
                <a16:creationId xmlns:a16="http://schemas.microsoft.com/office/drawing/2014/main" id="{8C56B3BB-83A6-A871-A6F2-1A20F85A2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4616" y="4619527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8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JAK I GDZIE APLIKOWAĆ?</a:t>
            </a:r>
            <a:endParaRPr lang="en-US" sz="18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79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70F20A8B-5B6B-5ACA-2DD0-2B164FF6B3EB}"/>
              </a:ext>
            </a:extLst>
          </p:cNvPr>
          <p:cNvSpPr txBox="1"/>
          <p:nvPr/>
        </p:nvSpPr>
        <p:spPr>
          <a:xfrm>
            <a:off x="59852" y="421821"/>
            <a:ext cx="10572107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DLA JST c.d.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: Rounded Corners 82">
            <a:extLst>
              <a:ext uri="{FF2B5EF4-FFF2-40B4-BE49-F238E27FC236}">
                <a16:creationId xmlns:a16="http://schemas.microsoft.com/office/drawing/2014/main" id="{0D054E88-DDEA-772C-5C32-5E13A727D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10516" y="1764818"/>
            <a:ext cx="6870777" cy="428919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ŹRÓDŁA I CEL FINANSOWANIA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BA41A7A-1D74-B790-A2EC-FDB5624D292D}"/>
              </a:ext>
            </a:extLst>
          </p:cNvPr>
          <p:cNvSpPr txBox="1"/>
          <p:nvPr/>
        </p:nvSpPr>
        <p:spPr>
          <a:xfrm>
            <a:off x="521370" y="2342576"/>
            <a:ext cx="8708859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Środki finansowe z KPO – 57 528 zł bez VAT na tworzenie nowych miejsc w  żłobkach </a:t>
            </a:r>
            <a:b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i klubach dziecięcych mogą być przeznaczone na:</a:t>
            </a:r>
            <a:endParaRPr lang="pl-PL" sz="14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na zakup nieruchomości,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budowę zgodnie z zasadami uniwersalnego projektowania,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odbudowę, rozbudowę, nadbudowę obiektu budowlanego,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adaptację zgodnie z zasadami uniwersalnego projektowania,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rozbiórkę obiektu budowlanego,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i montaż wyposażenia,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pomocy do prowadzenia zajęć opiekuńczo-wychowawczych i edukacyjnych,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dostosowanie otoczenia, wyposażenie i montaż placu zabaw wraz z bezpieczną nawierzchnią i ogrodzeniem,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promocję i informację.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Środki finansowe z FERS – 12 410 zł na tworzenie nowych miejsc opieki w żłobkach, </a:t>
            </a:r>
            <a:b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klubach dziecięcych i u dziennego opiekuna mogą być przeznaczone na: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adaptację zgodnie z zasadami uniwersalnego projektowania,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i montaż wyposażenia (m. in. meble, wyposażenie sanitarne, wyposażenie kuchenne, zabawki),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pomocy do prowadzenia zajęć opiekuńczo-wychowawczych i edukacyjnych,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dostosowanie otoczenia, wyposażenie i montaż placu zabaw wraz z bezpieczną nawierzchnią i ogrodzeniem,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promocję i informację.</a:t>
            </a:r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39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53A14C32-0156-AE73-5050-414443A630C7}"/>
              </a:ext>
            </a:extLst>
          </p:cNvPr>
          <p:cNvSpPr txBox="1"/>
          <p:nvPr/>
        </p:nvSpPr>
        <p:spPr>
          <a:xfrm>
            <a:off x="461345" y="338720"/>
            <a:ext cx="9020271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DLA </a:t>
            </a:r>
            <a:r>
              <a:rPr lang="pl-PL" sz="2400" dirty="0">
                <a:solidFill>
                  <a:schemeClr val="accent4">
                    <a:lumMod val="75000"/>
                  </a:schemeClr>
                </a:solidFill>
              </a:rPr>
              <a:t>PODMIOTÓW INNYCH NIŻ JST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: Rounded Corners 82">
            <a:extLst>
              <a:ext uri="{FF2B5EF4-FFF2-40B4-BE49-F238E27FC236}">
                <a16:creationId xmlns:a16="http://schemas.microsoft.com/office/drawing/2014/main" id="{63C4CDC6-4142-051B-E1AD-9A1A968FC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3843" y="1687784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JAKA KWOTA?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 106">
            <a:extLst>
              <a:ext uri="{FF2B5EF4-FFF2-40B4-BE49-F238E27FC236}">
                <a16:creationId xmlns:a16="http://schemas.microsoft.com/office/drawing/2014/main" id="{0F2C89A4-489F-9D5C-434D-4B640B898D3A}"/>
              </a:ext>
            </a:extLst>
          </p:cNvPr>
          <p:cNvSpPr/>
          <p:nvPr/>
        </p:nvSpPr>
        <p:spPr>
          <a:xfrm>
            <a:off x="784447" y="2459074"/>
            <a:ext cx="74127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Wysokość dofinansowania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 KPO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 tworzenie miejsc opieki dla podmiotów innych niż </a:t>
            </a:r>
            <a:r>
              <a:rPr lang="pl-PL" sz="140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jst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wynosi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12 410 zł z VAT na 1 nowo tworzone miejsce w żłobku lub klubie dziecięcym.</a:t>
            </a:r>
            <a:endParaRPr lang="en-US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A62C54C5-8070-5E8C-E338-72B65A5107AF}"/>
              </a:ext>
            </a:extLst>
          </p:cNvPr>
          <p:cNvSpPr txBox="1"/>
          <p:nvPr/>
        </p:nvSpPr>
        <p:spPr>
          <a:xfrm>
            <a:off x="665386" y="3023653"/>
            <a:ext cx="74127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Wysokość dofinansowania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 FERS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 utworzenie jednego miejsca opieki w żłobku, klubie dziecięcym lub u dziennego opiekuna dla przedsiębiorców 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 wynosi 12 410 zł z VAT.</a:t>
            </a:r>
            <a:endParaRPr lang="pl-PL" sz="12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A2D6C585-63BE-9F8A-B413-CA66C5F76D17}"/>
              </a:ext>
            </a:extLst>
          </p:cNvPr>
          <p:cNvSpPr txBox="1"/>
          <p:nvPr/>
        </p:nvSpPr>
        <p:spPr>
          <a:xfrm>
            <a:off x="665387" y="3680086"/>
            <a:ext cx="741273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Miesięczna kwota dofinansowania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ze środków FERS do funkcjonowania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1 miejsca opieki utworzonego ze środków KPO lub FERS przez 12 i 24 m-ce to ok.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837 zł. </a:t>
            </a:r>
          </a:p>
          <a:p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18" name="Rectangle: Rounded Corners 82">
            <a:extLst>
              <a:ext uri="{FF2B5EF4-FFF2-40B4-BE49-F238E27FC236}">
                <a16:creationId xmlns:a16="http://schemas.microsoft.com/office/drawing/2014/main" id="{F055AF18-8B6D-75AA-8AF6-8C9B71150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63950" y="4370870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JAK I GDZIE APLIKOWAĆ?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ABB951E6-ABAC-BB8C-1853-6925E3E77330}"/>
              </a:ext>
            </a:extLst>
          </p:cNvPr>
          <p:cNvSpPr txBox="1"/>
          <p:nvPr/>
        </p:nvSpPr>
        <p:spPr>
          <a:xfrm>
            <a:off x="636618" y="5121450"/>
            <a:ext cx="8669727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Wnioski należy składać wyłącznie w formie elektronicznej.</a:t>
            </a:r>
          </a:p>
          <a:p>
            <a:pPr marL="0" indent="0">
              <a:buNone/>
            </a:pPr>
            <a:endParaRPr lang="pl-PL" sz="1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Podmioty inne niż JST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– za pośrednictwem formularza w na Portalu Informacyjno-Usługowym </a:t>
            </a:r>
            <a:r>
              <a:rPr lang="pl-PL" sz="1400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Emp@tia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(PIU </a:t>
            </a:r>
            <a:r>
              <a:rPr lang="pl-PL" sz="1400" b="1" dirty="0" err="1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Emp@tia</a:t>
            </a: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  <a:endParaRPr lang="pl-PL" sz="1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2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tangle: Rounded Corners 82">
            <a:extLst>
              <a:ext uri="{FF2B5EF4-FFF2-40B4-BE49-F238E27FC236}">
                <a16:creationId xmlns:a16="http://schemas.microsoft.com/office/drawing/2014/main" id="{4042F111-5DD2-5BB9-62AA-DF7E28A9A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4616" y="1848086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ŹRÓDŁA I CEL FINANSOWANIA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C5E93941-07EE-13B6-31F8-3EFA97AF355E}"/>
              </a:ext>
            </a:extLst>
          </p:cNvPr>
          <p:cNvSpPr txBox="1"/>
          <p:nvPr/>
        </p:nvSpPr>
        <p:spPr>
          <a:xfrm>
            <a:off x="412519" y="2810885"/>
            <a:ext cx="82325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Środki finansowe z KPO – 12 410 zł z VAT na tworzenie nowych miejsc w  żłobkach </a:t>
            </a:r>
            <a:b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i klubach dziecięcych mogą być przeznaczone na:</a:t>
            </a:r>
            <a:endParaRPr lang="pl-PL" sz="14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adaptację zgodnie z zasadami uniwersalnego projektowania,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rozbiórkę obiektu budowlanego,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i montaż wyposażenia,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pomocy do prowadzenia zajęć opiekuńczo-wychowawczych i edukacyjnych,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dostosowanie otoczenia, wyposażenie i montaż placu zabaw wraz z bezpieczną nawierzchnią i ogrodzeniem,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promocję i informację.</a:t>
            </a:r>
          </a:p>
          <a:p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Środki finansowe z FERS – 12 410 zł na tworzenie nowych miejsc opieki w żłobkach, </a:t>
            </a:r>
            <a:b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klubach dziecięcych i u dziennego opiekuna mogą być przeznaczone na: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adaptację zgodnie z zasadami uniwersalnego projektowania,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i montaż wyposażenia (m. in. meble, wyposażenie sanitarne, wyposażenie kuchenne, zabawki),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zakup pomocy do prowadzenia zajęć opiekuńczo-wychowawczych i edukacyjnych,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dostosowanie otoczenia, wyposażenie i montaż placu zabaw wraz z bezpieczną nawierzchnią i ogrodzeniem,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20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promocję i informację.</a:t>
            </a:r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A3505325-BBBE-5212-41EA-9D2F5B44D64F}"/>
              </a:ext>
            </a:extLst>
          </p:cNvPr>
          <p:cNvSpPr txBox="1"/>
          <p:nvPr/>
        </p:nvSpPr>
        <p:spPr>
          <a:xfrm>
            <a:off x="835770" y="515525"/>
            <a:ext cx="9020271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24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DLA </a:t>
            </a:r>
            <a:r>
              <a:rPr lang="pl-PL" sz="2400" dirty="0">
                <a:solidFill>
                  <a:schemeClr val="accent4">
                    <a:lumMod val="75000"/>
                  </a:schemeClr>
                </a:solidFill>
              </a:rPr>
              <a:t>PODMIOTÓW INNYCH NIŻ JST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89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8F927430-0CD9-65EB-25DA-4AAA54837B16}"/>
              </a:ext>
            </a:extLst>
          </p:cNvPr>
          <p:cNvSpPr txBox="1"/>
          <p:nvPr/>
        </p:nvSpPr>
        <p:spPr>
          <a:xfrm>
            <a:off x="1773650" y="444342"/>
            <a:ext cx="714451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: Rounded Corners 82">
            <a:extLst>
              <a:ext uri="{FF2B5EF4-FFF2-40B4-BE49-F238E27FC236}">
                <a16:creationId xmlns:a16="http://schemas.microsoft.com/office/drawing/2014/main" id="{07D5F016-F312-CFA3-9F00-7913B347F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0080" y="1093278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KWALIFIKOWALNOŚĆ KOSZTÓW NA TWORZENIE MIEJSC: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E06DA70-699B-3C57-D87E-32530925AB12}"/>
              </a:ext>
            </a:extLst>
          </p:cNvPr>
          <p:cNvSpPr txBox="1"/>
          <p:nvPr/>
        </p:nvSpPr>
        <p:spPr>
          <a:xfrm>
            <a:off x="521369" y="1807979"/>
            <a:ext cx="9577065" cy="4447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KPO od 1.02.2020 r. do 30.06.2026 r.              </a:t>
            </a:r>
            <a:endParaRPr lang="pl-PL" sz="800" b="1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FERS od 1.01.2021 r. do 31.12.2026 r</a:t>
            </a:r>
            <a:r>
              <a:rPr lang="pl-PL" sz="1800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endParaRPr lang="pl-PL" sz="100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pl-PL" sz="1400" b="1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Uwaga: </a:t>
            </a:r>
            <a: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Dofinansowaniu </a:t>
            </a:r>
            <a:r>
              <a:rPr lang="pl-PL" sz="1400" b="1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nie podlegają </a:t>
            </a:r>
            <a: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miejsca opieki wpisane do rejestru/wykazu przed dniem ogłoszenia wyników przez Ministra w turze naboru, w której podmiot bierze udział. </a:t>
            </a:r>
            <a:b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Zatem dofinansowaniu z Programu będą podlegały miejsca opieki wpisane do rejestru/wykazu </a:t>
            </a:r>
            <a:r>
              <a:rPr lang="pl-PL" sz="1400" i="1" u="sng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najwcześniej w dniu ogłoszenia przez Ministra wyników dla danej tury naboru</a:t>
            </a:r>
            <a: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pl-PL" sz="1400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l-PL" sz="2000" b="1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l-PL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l-PL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l-PL" sz="2000" b="1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600" b="0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JST– </a:t>
            </a:r>
            <a:r>
              <a:rPr lang="pl-PL" sz="1600" b="0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3 lata,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600" b="0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Pozostałe podmioty – </a:t>
            </a:r>
            <a:r>
              <a:rPr lang="pl-PL" sz="1600" b="0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2 lata </a:t>
            </a:r>
            <a:r>
              <a:rPr lang="pl-PL" sz="1400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pl-PL" sz="1400" i="1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icząc od ostatniego dnia na złożenie oświadczenia o przyjęciu środków,</a:t>
            </a:r>
            <a:r>
              <a:rPr lang="pl-PL" sz="1400" i="1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br>
              <a:rPr lang="pl-PL" sz="1400" i="1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pl-PL" sz="1400" i="1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l-PL" sz="140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j</a:t>
            </a:r>
            <a:r>
              <a:rPr lang="pl-PL" sz="1400" i="0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ednak nie później niż do</a:t>
            </a:r>
            <a:r>
              <a:rPr lang="pl-PL" sz="1400" i="0" u="sng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  <a:p>
            <a:endParaRPr lang="pl-PL" sz="900" b="1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KPO – 30 czerwca 2026r.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b="1" i="0" u="none" strike="noStrike" baseline="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FERS – 31 grudnia 2026r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600" b="1" i="0" u="none" strike="noStrike" baseline="0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: Rounded Corners 82">
            <a:extLst>
              <a:ext uri="{FF2B5EF4-FFF2-40B4-BE49-F238E27FC236}">
                <a16:creationId xmlns:a16="http://schemas.microsoft.com/office/drawing/2014/main" id="{C594BF91-FB9F-814B-FD6B-6BE4A374B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3650" y="3716327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CZAS NA REALIZACJĘ INWESTYCJI:</a:t>
            </a:r>
          </a:p>
        </p:txBody>
      </p:sp>
    </p:spTree>
    <p:extLst>
      <p:ext uri="{BB962C8B-B14F-4D97-AF65-F5344CB8AC3E}">
        <p14:creationId xmlns:p14="http://schemas.microsoft.com/office/powerpoint/2010/main" val="855838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9ECC046-CE3E-F3EE-A99E-47C66409F9A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  <a:p>
            <a:endParaRPr lang="pl-PL" dirty="0">
              <a:solidFill>
                <a:schemeClr val="accent2">
                  <a:lumMod val="25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8AFC10A-234C-94B4-DA99-A7E9C0B456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602" y="6525279"/>
            <a:ext cx="5593941" cy="89841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BCC647B-2401-EEF2-EFA9-026F495E3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315" y="3353080"/>
            <a:ext cx="8285182" cy="853514"/>
          </a:xfrm>
          <a:prstGeom prst="rect">
            <a:avLst/>
          </a:prstGeom>
        </p:spPr>
      </p:pic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6128EA15-EDC0-4252-E114-580668E35E4B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0BD0D977-6BCA-A47D-04B9-03B71DA117BF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40F4AD86-9071-BD10-BE1E-AE1E2819523A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rgbClr val="002060"/>
              </a:solidFill>
            </a:endParaRPr>
          </a:p>
          <a:p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3E1FB9CC-8C9E-C03C-D13A-96B0F89579DB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F774CF37-8461-635A-0678-537203E46A03}"/>
              </a:ext>
            </a:extLst>
          </p:cNvPr>
          <p:cNvSpPr txBox="1"/>
          <p:nvPr/>
        </p:nvSpPr>
        <p:spPr>
          <a:xfrm>
            <a:off x="1049911" y="433031"/>
            <a:ext cx="871332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AKTYWNY MALUCH 2022-2029 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16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Harmonogram naboru ciągłego (od 2024r.)</a:t>
            </a:r>
          </a:p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pl-PL" sz="32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F78EA8C9-C0FC-0D05-AD5D-779411030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97869"/>
              </p:ext>
            </p:extLst>
          </p:nvPr>
        </p:nvGraphicFramePr>
        <p:xfrm>
          <a:off x="1995942" y="1331565"/>
          <a:ext cx="6647475" cy="5304414"/>
        </p:xfrm>
        <a:graphic>
          <a:graphicData uri="http://schemas.openxmlformats.org/drawingml/2006/table">
            <a:tbl>
              <a:tblPr firstRow="1" firstCol="1" bandRow="1"/>
              <a:tblGrid>
                <a:gridCol w="669963">
                  <a:extLst>
                    <a:ext uri="{9D8B030D-6E8A-4147-A177-3AD203B41FA5}">
                      <a16:colId xmlns:a16="http://schemas.microsoft.com/office/drawing/2014/main" val="4058264232"/>
                    </a:ext>
                  </a:extLst>
                </a:gridCol>
                <a:gridCol w="1192049">
                  <a:extLst>
                    <a:ext uri="{9D8B030D-6E8A-4147-A177-3AD203B41FA5}">
                      <a16:colId xmlns:a16="http://schemas.microsoft.com/office/drawing/2014/main" val="2962415725"/>
                    </a:ext>
                  </a:extLst>
                </a:gridCol>
                <a:gridCol w="1196366">
                  <a:extLst>
                    <a:ext uri="{9D8B030D-6E8A-4147-A177-3AD203B41FA5}">
                      <a16:colId xmlns:a16="http://schemas.microsoft.com/office/drawing/2014/main" val="87943231"/>
                    </a:ext>
                  </a:extLst>
                </a:gridCol>
                <a:gridCol w="1682108">
                  <a:extLst>
                    <a:ext uri="{9D8B030D-6E8A-4147-A177-3AD203B41FA5}">
                      <a16:colId xmlns:a16="http://schemas.microsoft.com/office/drawing/2014/main" val="679791196"/>
                    </a:ext>
                  </a:extLst>
                </a:gridCol>
                <a:gridCol w="1196366">
                  <a:extLst>
                    <a:ext uri="{9D8B030D-6E8A-4147-A177-3AD203B41FA5}">
                      <a16:colId xmlns:a16="http://schemas.microsoft.com/office/drawing/2014/main" val="2261774262"/>
                    </a:ext>
                  </a:extLst>
                </a:gridCol>
                <a:gridCol w="710623">
                  <a:extLst>
                    <a:ext uri="{9D8B030D-6E8A-4147-A177-3AD203B41FA5}">
                      <a16:colId xmlns:a16="http://schemas.microsoft.com/office/drawing/2014/main" val="386088743"/>
                    </a:ext>
                  </a:extLst>
                </a:gridCol>
              </a:tblGrid>
              <a:tr h="454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miesiąc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Wszczęcie Ministra naboru wniosków 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Możliwość składania wniosków*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VII 2023 - 31 XII 2025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Weryfikacja wniosków przez Wojewodów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Ogłoszenie wyników</a:t>
                      </a:r>
                      <a:endParaRPr lang="pl-PL" sz="10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859534"/>
                  </a:ext>
                </a:extLst>
              </a:tr>
              <a:tr h="147040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czerwiec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088524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lipiec - sierpień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VII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6 VII 2023 do 31 VIII 2023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558099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679666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wrzesień - grudzień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IX 2023 do 31 XII 2023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14 IX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28 IX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190177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002342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714961"/>
                  </a:ext>
                </a:extLst>
              </a:tr>
              <a:tr h="146262">
                <a:tc row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styczeń - marzec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I 2024 do 31 III 2024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15 I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29 I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581367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86969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966187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kwiecień - czerwiec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IV 2024 do 30 VI 2024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15 IV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29 IV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19371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902501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317361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lipiec - wrzesień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VII 2024 do 31 IX 2024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12 VII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26 VII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60848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5557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8285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październik - grudzień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X 2024 do 31 XII 2024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14 X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28 X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53185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131535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14557"/>
                  </a:ext>
                </a:extLst>
              </a:tr>
              <a:tr h="146262">
                <a:tc row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styczeń - marzec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I 2025 do 31 III 2025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16 I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30 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194689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99272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643816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kwiecień - czerwiec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IV 2025 do 30 VI 2025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15 IV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29 IV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73952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814256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607915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lipiec – wrzesień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VII 2025 do 31IX 2025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14 VII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28 VII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074453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23940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069175"/>
                  </a:ext>
                </a:extLst>
              </a:tr>
              <a:tr h="1462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październik - grudzień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 1 X 2025 do 31 XII 2025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14 X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28 X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05428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15800"/>
                  </a:ext>
                </a:extLst>
              </a:tr>
              <a:tr h="1470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342262"/>
                  </a:ext>
                </a:extLst>
              </a:tr>
              <a:tr h="147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styczeń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000" kern="1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000" kern="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16 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pl-PL" sz="1000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 30 I</a:t>
                      </a:r>
                      <a:endParaRPr lang="pl-PL" sz="10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720" marR="22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310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109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296</TotalTime>
  <Words>2123</Words>
  <Application>Microsoft Office PowerPoint</Application>
  <PresentationFormat>Niestandardowy</PresentationFormat>
  <Paragraphs>225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3" baseType="lpstr">
      <vt:lpstr>Arial</vt:lpstr>
      <vt:lpstr>Calibri</vt:lpstr>
      <vt:lpstr>Open Sans</vt:lpstr>
      <vt:lpstr>Segoe UI</vt:lpstr>
      <vt:lpstr>Times New Roman</vt:lpstr>
      <vt:lpstr>Wingdings</vt:lpstr>
      <vt:lpstr>Motyw pakietu Office</vt:lpstr>
      <vt:lpstr>AKTYWNY MALUCH 2022-2029 Program rozwoju instytucji opieki nad dziećmi  w wieku do lat 3     po zmianach z 25 kwietnia 2024 r. </vt:lpstr>
      <vt:lpstr>Program  AKTYWNY MALUCH 2022-2029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Karolina Cicharska</cp:lastModifiedBy>
  <cp:revision>17</cp:revision>
  <dcterms:created xsi:type="dcterms:W3CDTF">2022-06-22T09:40:44Z</dcterms:created>
  <dcterms:modified xsi:type="dcterms:W3CDTF">2024-07-29T09:30:49Z</dcterms:modified>
</cp:coreProperties>
</file>