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Lato" panose="020B0604020202020204" charset="-18"/>
      <p:regular r:id="rId32"/>
      <p:bold r:id="rId33"/>
      <p:italic r:id="rId34"/>
      <p:boldItalic r:id="rId35"/>
    </p:embeddedFont>
    <p:embeddedFont>
      <p:font typeface="Lato Black" panose="020B0604020202020204" charset="-18"/>
      <p:bold r:id="rId36"/>
      <p:boldItalic r:id="rId37"/>
    </p:embeddedFont>
    <p:embeddedFont>
      <p:font typeface="Helvetica Neue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907097-5322-4EE7-9E60-957E5C8013E7}">
  <a:tblStyle styleId="{4C907097-5322-4EE7-9E60-957E5C8013E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675339F-10CD-489C-8565-8BB97489E9D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911b4c306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ge911b4c306_2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d8e8ae05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ged8e8ae054_0_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911b4c30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ge911b4c306_2_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911b4c306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ge911b4c306_2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911b4c306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ge911b4c306_2_1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911b4c306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ge911b4c306_2_1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911b4c306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ge911b4c306_2_1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911b4c306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ge911b4c306_2_1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e51999f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gee51999f78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ecf19905a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geecf19905a_0_4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e51999f78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gee51999f78_1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911b4c306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ge911b4c306_2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911b4c306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ge911b4c306_2_1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d8e8ae05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ged8e8ae054_0_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ee51999f7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gee51999f78_1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d627f4d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Google Shape;297;ged627f4da7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d627f4da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Google Shape;304;ged627f4da7_0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d627f4da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ged627f4da7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ed627f4da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Google Shape;323;ged627f4da7_0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ed627f4da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Google Shape;333;ged627f4da7_0_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e911b4c306_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ge911b4c306_2_1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911b4c306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ge911b4c306_2_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d8e8ae05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ged8e8ae054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911b4c306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ge911b4c306_2_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911b4c306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ge911b4c306_2_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911b4c306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ge911b4c306_2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911b4c306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ge911b4c306_2_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d8e8ae05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ged8e8ae054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Obraz z podpisem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29841" y="444500"/>
            <a:ext cx="7970208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>
            <a:spLocks noGrp="1"/>
          </p:cNvSpPr>
          <p:nvPr>
            <p:ph type="pic" idx="2"/>
          </p:nvPr>
        </p:nvSpPr>
        <p:spPr>
          <a:xfrm>
            <a:off x="629841" y="1505266"/>
            <a:ext cx="4712658" cy="3120716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5650871" y="1505266"/>
            <a:ext cx="2949178" cy="312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Obraz z podpisem">
  <p:cSld name="1_Obraz z podpise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629842" y="276674"/>
            <a:ext cx="3585776" cy="148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3448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9840" y="2096092"/>
            <a:ext cx="3585776" cy="284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2" name="Google Shape;62;p15"/>
          <p:cNvCxnSpPr/>
          <p:nvPr/>
        </p:nvCxnSpPr>
        <p:spPr>
          <a:xfrm>
            <a:off x="702771" y="1884062"/>
            <a:ext cx="1503033" cy="1"/>
          </a:xfrm>
          <a:prstGeom prst="straightConnector1">
            <a:avLst/>
          </a:prstGeom>
          <a:noFill/>
          <a:ln w="63500" cap="flat" cmpd="sng">
            <a:solidFill>
              <a:srgbClr val="59B99D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Obraz z podpisem">
  <p:cSld name="2_Obraz z podpisem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4967262" y="276674"/>
            <a:ext cx="3585776" cy="148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3800"/>
              <a:buFont typeface="Lato Black"/>
              <a:buNone/>
              <a:defRPr>
                <a:solidFill>
                  <a:srgbClr val="2C3E5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0" y="0"/>
            <a:ext cx="453448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4967260" y="2096092"/>
            <a:ext cx="3886008" cy="284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7" name="Google Shape;67;p16"/>
          <p:cNvCxnSpPr/>
          <p:nvPr/>
        </p:nvCxnSpPr>
        <p:spPr>
          <a:xfrm>
            <a:off x="5040191" y="1884062"/>
            <a:ext cx="1503033" cy="1"/>
          </a:xfrm>
          <a:prstGeom prst="straightConnector1">
            <a:avLst/>
          </a:prstGeom>
          <a:noFill/>
          <a:ln w="63500" cap="flat" cmpd="sng">
            <a:solidFill>
              <a:srgbClr val="59B99D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505872" y="457745"/>
            <a:ext cx="61206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2200" b="1" i="0">
                <a:solidFill>
                  <a:srgbClr val="1CBD9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1505872" y="838960"/>
            <a:ext cx="6120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 rtl="0">
              <a:spcBef>
                <a:spcPts val="1000"/>
              </a:spcBef>
              <a:spcAft>
                <a:spcPts val="0"/>
              </a:spcAft>
              <a:buSzPts val="2800"/>
              <a:buNone/>
              <a:defRPr sz="1600" b="1" i="0">
                <a:solidFill>
                  <a:srgbClr val="2D3E5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1" y="273846"/>
            <a:ext cx="3526008" cy="99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3800"/>
              <a:buFont typeface="Lato Black"/>
              <a:buNone/>
              <a:defRPr sz="3800" b="1" i="0" u="none" strike="noStrike" cap="none">
                <a:solidFill>
                  <a:srgbClr val="303E4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3800"/>
              <a:buFont typeface="Helvetica Neue"/>
              <a:buNone/>
              <a:defRPr sz="3800" b="1" i="0" u="none" strike="noStrike" cap="none">
                <a:solidFill>
                  <a:srgbClr val="303E4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3800"/>
              <a:buFont typeface="Helvetica Neue"/>
              <a:buNone/>
              <a:defRPr sz="3800" b="1" i="0" u="none" strike="noStrike" cap="none">
                <a:solidFill>
                  <a:srgbClr val="303E4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3800"/>
              <a:buFont typeface="Helvetica Neue"/>
              <a:buNone/>
              <a:defRPr sz="3800" b="1" i="0" u="none" strike="noStrike" cap="none">
                <a:solidFill>
                  <a:srgbClr val="303E4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3800"/>
              <a:buFont typeface="Helvetica Neue"/>
              <a:buNone/>
              <a:defRPr sz="3800" b="1" i="0" u="none" strike="noStrike" cap="none">
                <a:solidFill>
                  <a:srgbClr val="303E4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3800"/>
              <a:buFont typeface="Helvetica Neue"/>
              <a:buNone/>
              <a:defRPr sz="3800" b="1" i="0" u="none" strike="noStrike" cap="none">
                <a:solidFill>
                  <a:srgbClr val="303E4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3800"/>
              <a:buFont typeface="Helvetica Neue"/>
              <a:buNone/>
              <a:defRPr sz="3800" b="1" i="0" u="none" strike="noStrike" cap="none">
                <a:solidFill>
                  <a:srgbClr val="303E4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3800"/>
              <a:buFont typeface="Helvetica Neue"/>
              <a:buNone/>
              <a:defRPr sz="3800" b="1" i="0" u="none" strike="noStrike" cap="none">
                <a:solidFill>
                  <a:srgbClr val="303E4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3800"/>
              <a:buFont typeface="Helvetica Neue"/>
              <a:buNone/>
              <a:defRPr sz="3800" b="1" i="0" u="none" strike="noStrike" cap="none">
                <a:solidFill>
                  <a:srgbClr val="303E4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549212"/>
            <a:ext cx="3526008" cy="2292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03E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03E4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03E4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03E4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03E4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rgbClr val="303E4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rgbClr val="303E4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rgbClr val="303E4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03E4F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rgbClr val="303E4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4389119" y="37514"/>
            <a:ext cx="4754881" cy="5105986"/>
          </a:xfrm>
          <a:prstGeom prst="rect">
            <a:avLst/>
          </a:prstGeom>
          <a:solidFill>
            <a:srgbClr val="59B99D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617B"/>
              </a:buClr>
              <a:buSzPts val="1600"/>
              <a:buFont typeface="Helvetica Neue"/>
              <a:buNone/>
            </a:pPr>
            <a:endParaRPr sz="1600" b="0" i="1" u="none" strike="noStrike" cap="none">
              <a:solidFill>
                <a:srgbClr val="B9617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https://science.sciencemag.org/content/early/2020/09/23/science.abd4585" TargetMode="External"/><Relationship Id="rId4" Type="http://schemas.openxmlformats.org/officeDocument/2006/relationships/hyperlink" Target="https://science.sciencemag.org/content/early/2020/09/29/science.abd457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https://www.science.org/doi/10.1126/sciimmunol.abl4348" TargetMode="External"/><Relationship Id="rId4" Type="http://schemas.openxmlformats.org/officeDocument/2006/relationships/hyperlink" Target="https://www.science.org/doi/10.1126/sciimmunol.abl43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 descr="Obraz zawierający zamknąć&#10;&#10;Opis wygenerowany automatycznie"/>
          <p:cNvPicPr preferRelativeResize="0"/>
          <p:nvPr/>
        </p:nvPicPr>
        <p:blipFill rotWithShape="1">
          <a:blip r:embed="rId3">
            <a:alphaModFix/>
          </a:blip>
          <a:srcRect r="50740"/>
          <a:stretch/>
        </p:blipFill>
        <p:spPr>
          <a:xfrm rot="10800000">
            <a:off x="4639800" y="1704"/>
            <a:ext cx="4504200" cy="514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104" y="0"/>
            <a:ext cx="4504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460745" y="3928618"/>
            <a:ext cx="4504200" cy="28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BC9C"/>
              </a:buClr>
              <a:buSzPts val="1100"/>
              <a:buFont typeface="Arial"/>
              <a:buNone/>
            </a:pPr>
            <a:r>
              <a:rPr lang="pl" sz="1100" dirty="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W RAMACH REALIZACJI GRANTU </a:t>
            </a:r>
            <a:r>
              <a:rPr lang="pl" sz="1100" dirty="0" smtClean="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NCBR</a:t>
            </a:r>
            <a:endParaRPr dirty="0"/>
          </a:p>
        </p:txBody>
      </p:sp>
      <p:sp>
        <p:nvSpPr>
          <p:cNvPr id="78" name="Google Shape;78;p18"/>
          <p:cNvSpPr/>
          <p:nvPr/>
        </p:nvSpPr>
        <p:spPr>
          <a:xfrm>
            <a:off x="414606" y="2975617"/>
            <a:ext cx="31008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" sz="16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ADRIAN LEJMAN</a:t>
            </a:r>
            <a:endParaRPr sz="1600" b="0" i="0" u="none" strike="noStrike" cap="none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262200" y="1342275"/>
            <a:ext cx="68781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Font typeface="Lato Black"/>
              <a:buNone/>
            </a:pPr>
            <a:r>
              <a:rPr lang="pl" sz="2800" b="1" i="0" u="none" strike="noStrike" cap="none" dirty="0">
                <a:solidFill>
                  <a:srgbClr val="23857B"/>
                </a:solidFill>
                <a:latin typeface="Arial"/>
                <a:ea typeface="Arial"/>
                <a:cs typeface="Arial"/>
                <a:sym typeface="Arial"/>
              </a:rPr>
              <a:t>PROJEKT COVID – PODSUMOWANIE </a:t>
            </a:r>
            <a:br>
              <a:rPr lang="pl" sz="2800" b="1" i="0" u="none" strike="noStrike" cap="none" dirty="0">
                <a:solidFill>
                  <a:srgbClr val="23857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" sz="2800" b="1" dirty="0">
                <a:solidFill>
                  <a:srgbClr val="23857B"/>
                </a:solidFill>
              </a:rPr>
              <a:t>PROJEKTU </a:t>
            </a:r>
            <a:r>
              <a:rPr lang="pl" sz="2800" b="1" dirty="0" smtClean="0">
                <a:solidFill>
                  <a:srgbClr val="23857B"/>
                </a:solidFill>
              </a:rPr>
              <a:t>NCBR</a:t>
            </a:r>
            <a:endParaRPr sz="3200" b="1" i="0" u="none" strike="noStrike" cap="none" dirty="0">
              <a:solidFill>
                <a:srgbClr val="23857B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80" name="Google Shape;80;p18" descr="NCBR Strona główn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48979" y="4428180"/>
            <a:ext cx="1387121" cy="48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 descr="MNM_logo_01_rgb-0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9807" y="4134386"/>
            <a:ext cx="1796523" cy="103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29013" y="4221338"/>
            <a:ext cx="937848" cy="8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6" y="1511214"/>
            <a:ext cx="9183554" cy="3619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/>
          <p:nvPr/>
        </p:nvSpPr>
        <p:spPr>
          <a:xfrm>
            <a:off x="363675" y="1607500"/>
            <a:ext cx="8382000" cy="33909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0" y="145076"/>
            <a:ext cx="91440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2000"/>
              <a:buFont typeface="Arial"/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The COVID-19 Human Genetic Effort (HGE)  </a:t>
            </a:r>
            <a:br>
              <a:rPr lang="pl" sz="2400"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1CBC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1175625" y="1711350"/>
            <a:ext cx="6981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⇢"/>
            </a:pPr>
            <a:r>
              <a:rPr lang="pl">
                <a:solidFill>
                  <a:schemeClr val="lt1"/>
                </a:solidFill>
              </a:rPr>
              <a:t>Wcześniejsze (24.09.2020) dwie publikacje w czasopiśmie Science:</a:t>
            </a:r>
            <a:br>
              <a:rPr lang="pl">
                <a:solidFill>
                  <a:schemeClr val="lt1"/>
                </a:solidFill>
              </a:rPr>
            </a:br>
            <a:r>
              <a:rPr lang="pl">
                <a:solidFill>
                  <a:schemeClr val="lt1"/>
                </a:solidFill>
              </a:rPr>
              <a:t>- </a:t>
            </a:r>
            <a:r>
              <a:rPr lang="pl" u="sng">
                <a:solidFill>
                  <a:schemeClr val="hlink"/>
                </a:solidFill>
                <a:hlinkClick r:id="rId4"/>
              </a:rPr>
              <a:t>https://science.sciencemag.org/content/early/2020/09/29/science.abd4570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- </a:t>
            </a:r>
            <a:r>
              <a:rPr lang="pl" u="sng">
                <a:solidFill>
                  <a:schemeClr val="hlink"/>
                </a:solidFill>
                <a:hlinkClick r:id="rId5"/>
              </a:rPr>
              <a:t>https://science.sciencemag.org/content/early/2020/09/23/science.abd4585</a:t>
            </a:r>
            <a:r>
              <a:rPr lang="pl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273500" y="809275"/>
            <a:ext cx="8472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2000"/>
              <a:buFont typeface="Arial"/>
              <a:buNone/>
            </a:pPr>
            <a:r>
              <a:rPr lang="pl" sz="2400" b="1" i="0" u="none" strike="noStrike" cap="none">
                <a:solidFill>
                  <a:srgbClr val="303E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" sz="2400" b="1" i="0" u="none" strike="noStrike" cap="none">
                <a:solidFill>
                  <a:srgbClr val="303E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" sz="16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PUBLIKACJE NAUKOWE W RAMACH WSPÓŁPRACY </a:t>
            </a:r>
            <a:r>
              <a:rPr lang="pl" sz="1600" b="1">
                <a:solidFill>
                  <a:srgbClr val="2C3E50"/>
                </a:solidFill>
              </a:rPr>
              <a:t>Z KONSORCJUM</a:t>
            </a:r>
            <a:r>
              <a:rPr lang="pl" sz="16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 HGE</a:t>
            </a:r>
            <a:endParaRPr sz="1800" b="1" i="0" u="none" strike="noStrike" cap="none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6568" y="4348334"/>
            <a:ext cx="828051" cy="54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2225" y="2665650"/>
            <a:ext cx="2287974" cy="21736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27"/>
          <p:cNvPicPr preferRelativeResize="0"/>
          <p:nvPr/>
        </p:nvPicPr>
        <p:blipFill rotWithShape="1">
          <a:blip r:embed="rId8">
            <a:alphaModFix/>
          </a:blip>
          <a:srcRect r="34434"/>
          <a:stretch/>
        </p:blipFill>
        <p:spPr>
          <a:xfrm>
            <a:off x="4640829" y="2665650"/>
            <a:ext cx="2355722" cy="21736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7" y="1511214"/>
            <a:ext cx="9183554" cy="361901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/>
          <p:nvPr/>
        </p:nvSpPr>
        <p:spPr>
          <a:xfrm>
            <a:off x="784848" y="1166597"/>
            <a:ext cx="7574304" cy="250985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6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0" y="145076"/>
            <a:ext cx="9143999" cy="74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2000"/>
              <a:buFont typeface="Arial"/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The Host Genetics Initiative (HGI)  </a:t>
            </a:r>
            <a:br>
              <a:rPr lang="pl" sz="2400"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1CBC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1066747" y="1729750"/>
            <a:ext cx="7162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 Sans"/>
              <a:buChar char="⇢"/>
            </a:pPr>
            <a:r>
              <a:rPr lang="pl" sz="14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Jesteśmy członkiem dwóch grup roboczych: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Arial"/>
              <a:buChar char="•"/>
            </a:pPr>
            <a:r>
              <a:rPr lang="pl" sz="14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GWAS (analizy wariantów częstych)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Arial"/>
              <a:buChar char="•"/>
            </a:pPr>
            <a:r>
              <a:rPr lang="pl" sz="14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WES/WGS (analizy wariantów rzadkich)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 Sans"/>
              <a:buChar char="⇢"/>
            </a:pPr>
            <a:r>
              <a:rPr lang="pl" sz="14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Uczestniczy</a:t>
            </a:r>
            <a:r>
              <a:rPr lang="pl">
                <a:solidFill>
                  <a:srgbClr val="2C3E50"/>
                </a:solidFill>
              </a:rPr>
              <a:t>liśmy</a:t>
            </a:r>
            <a:r>
              <a:rPr lang="pl" sz="14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 w kolejnym “data freeze” grupy WES/WGS (~</a:t>
            </a:r>
            <a:r>
              <a:rPr lang="pl" sz="1400" b="0" i="0" u="none" strike="noStrike" cap="none">
                <a:solidFill>
                  <a:srgbClr val="2C3E50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940</a:t>
            </a:r>
            <a:r>
              <a:rPr lang="pl" sz="14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 genomów)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8" descr="Obraz zawierający tekst, zegar, wskaźnik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9233" y="4645808"/>
            <a:ext cx="1845028" cy="35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7" y="1511214"/>
            <a:ext cx="9183554" cy="361901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/>
          <p:nvPr/>
        </p:nvSpPr>
        <p:spPr>
          <a:xfrm>
            <a:off x="369212" y="1036124"/>
            <a:ext cx="3977157" cy="3773383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6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0" y="145076"/>
            <a:ext cx="9143999" cy="74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2000"/>
              <a:buFont typeface="Arial"/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Wyniki konsorcjum HGI </a:t>
            </a:r>
            <a:br>
              <a:rPr lang="pl" sz="2400"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1CBC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643474" y="1199286"/>
            <a:ext cx="36267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b="1">
                <a:solidFill>
                  <a:srgbClr val="1CBC9C"/>
                </a:solidFill>
              </a:rPr>
              <a:t>20</a:t>
            </a:r>
            <a:r>
              <a:rPr lang="pl" sz="1400" b="1" i="0" u="none" strike="noStrike" cap="none">
                <a:solidFill>
                  <a:srgbClr val="1CBC9C"/>
                </a:solidFill>
                <a:latin typeface="Arial"/>
                <a:ea typeface="Arial"/>
                <a:cs typeface="Arial"/>
                <a:sym typeface="Arial"/>
              </a:rPr>
              <a:t> KOHORT Z CAŁEGO ŚWIATA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(Kolumbia, Niemcy, Szwajcaria, Włochy, USA, Białystok (UM), Katar, Tajlandia, UK Biobank)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3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" sz="13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" sz="11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LICZBY PRÓBEK: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300"/>
              <a:buFont typeface="Merriweather Sans"/>
              <a:buChar char="⇢"/>
            </a:pPr>
            <a:r>
              <a:rPr lang="pl" sz="13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A2 - ciężkie przypadki: </a:t>
            </a:r>
            <a:r>
              <a:rPr lang="pl" sz="1300">
                <a:solidFill>
                  <a:srgbClr val="2C3E50"/>
                </a:solidFill>
              </a:rPr>
              <a:t>4 964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300"/>
              <a:buFont typeface="Merriweather Sans"/>
              <a:buChar char="⇢"/>
            </a:pPr>
            <a:r>
              <a:rPr lang="pl" sz="13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B2 - hospitalizowane przypadki: </a:t>
            </a:r>
            <a:r>
              <a:rPr lang="pl" sz="1300">
                <a:solidFill>
                  <a:srgbClr val="2C3E50"/>
                </a:solidFill>
              </a:rPr>
              <a:t>12 010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300"/>
              <a:buFont typeface="Merriweather Sans"/>
              <a:buChar char="⇢"/>
            </a:pPr>
            <a:r>
              <a:rPr lang="pl" sz="13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C2 - zakażeni COVID-19: 2</a:t>
            </a:r>
            <a:r>
              <a:rPr lang="pl" sz="1300">
                <a:solidFill>
                  <a:srgbClr val="2C3E50"/>
                </a:solidFill>
              </a:rPr>
              <a:t>7</a:t>
            </a:r>
            <a:r>
              <a:rPr lang="pl" sz="13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1300">
                <a:solidFill>
                  <a:srgbClr val="2C3E50"/>
                </a:solidFill>
              </a:rPr>
              <a:t>8</a:t>
            </a:r>
            <a:r>
              <a:rPr lang="pl" sz="13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pl" sz="1300">
                <a:solidFill>
                  <a:srgbClr val="2C3E50"/>
                </a:solidFill>
              </a:rPr>
              <a:t>3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300"/>
              <a:buFont typeface="Merriweather Sans"/>
              <a:buChar char="⇢"/>
            </a:pPr>
            <a:r>
              <a:rPr lang="pl" sz="13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Ponad 500 000 kontroli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 Sans"/>
              <a:buNone/>
            </a:pPr>
            <a:endParaRPr sz="1300" b="0" i="0" u="none" strike="noStrike" cap="none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3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Znaleziono 2 geny, w których obecność rzadkich poważnych wariantów </a:t>
            </a:r>
            <a:br>
              <a:rPr lang="pl" sz="13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" sz="13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wykazuje związek z ciężkim przebiegiem COVID-19: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300"/>
              <a:buFont typeface="Merriweather Sans"/>
              <a:buChar char="⇢"/>
            </a:pPr>
            <a:r>
              <a:rPr lang="pl" sz="13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TLR7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300"/>
              <a:buFont typeface="Merriweather Sans"/>
              <a:buChar char="⇢"/>
            </a:pPr>
            <a:r>
              <a:rPr lang="pl" sz="13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MXRA8 </a:t>
            </a:r>
            <a:endParaRPr sz="13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300"/>
              <a:buChar char="⇢"/>
            </a:pPr>
            <a:r>
              <a:rPr lang="pl" sz="1300">
                <a:solidFill>
                  <a:srgbClr val="2C3E50"/>
                </a:solidFill>
              </a:rPr>
              <a:t>MARK1 - związany z hospitalizacją</a:t>
            </a:r>
            <a:endParaRPr sz="1300">
              <a:solidFill>
                <a:srgbClr val="2C3E50"/>
              </a:solidFill>
            </a:endParaRPr>
          </a:p>
        </p:txBody>
      </p:sp>
      <p:sp>
        <p:nvSpPr>
          <p:cNvPr id="200" name="Google Shape;200;p29"/>
          <p:cNvSpPr/>
          <p:nvPr/>
        </p:nvSpPr>
        <p:spPr>
          <a:xfrm>
            <a:off x="4766494" y="1048733"/>
            <a:ext cx="3977100" cy="3773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6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9"/>
          <p:cNvSpPr/>
          <p:nvPr/>
        </p:nvSpPr>
        <p:spPr>
          <a:xfrm>
            <a:off x="5304251" y="2571750"/>
            <a:ext cx="251720" cy="251720"/>
          </a:xfrm>
          <a:prstGeom prst="ellipse">
            <a:avLst/>
          </a:prstGeom>
          <a:noFill/>
          <a:ln w="19050" cap="flat" cmpd="sng">
            <a:solidFill>
              <a:srgbClr val="2769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5376513" y="2273699"/>
            <a:ext cx="102138" cy="283591"/>
          </a:xfrm>
          <a:prstGeom prst="downArrow">
            <a:avLst>
              <a:gd name="adj1" fmla="val 28764"/>
              <a:gd name="adj2" fmla="val 100436"/>
            </a:avLst>
          </a:prstGeom>
          <a:solidFill>
            <a:srgbClr val="2C3E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9" descr="Obraz zawierający tekst, zegar, wskaźnik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340" y="4718990"/>
            <a:ext cx="1845028" cy="35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1597" y="1271450"/>
            <a:ext cx="3486924" cy="3327950"/>
          </a:xfrm>
          <a:prstGeom prst="rect">
            <a:avLst/>
          </a:prstGeom>
          <a:noFill/>
          <a:ln>
            <a:noFill/>
          </a:ln>
          <a:effectLst>
            <a:outerShdw blurRad="317500" dist="38100" dir="5400000" sx="99000" sy="99000" algn="t" rotWithShape="0">
              <a:srgbClr val="000000">
                <a:alpha val="21570"/>
              </a:srgbClr>
            </a:outerShdw>
          </a:effectLst>
        </p:spPr>
      </p:pic>
      <p:sp>
        <p:nvSpPr>
          <p:cNvPr id="205" name="Google Shape;205;p29"/>
          <p:cNvSpPr/>
          <p:nvPr/>
        </p:nvSpPr>
        <p:spPr>
          <a:xfrm>
            <a:off x="8146479" y="2191065"/>
            <a:ext cx="251700" cy="251700"/>
          </a:xfrm>
          <a:prstGeom prst="ellipse">
            <a:avLst/>
          </a:prstGeom>
          <a:noFill/>
          <a:ln w="19050" cap="flat" cmpd="sng">
            <a:solidFill>
              <a:srgbClr val="2769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9"/>
          <p:cNvSpPr/>
          <p:nvPr/>
        </p:nvSpPr>
        <p:spPr>
          <a:xfrm>
            <a:off x="8221270" y="1890896"/>
            <a:ext cx="102000" cy="283500"/>
          </a:xfrm>
          <a:prstGeom prst="downArrow">
            <a:avLst>
              <a:gd name="adj1" fmla="val 28764"/>
              <a:gd name="adj2" fmla="val 100436"/>
            </a:avLst>
          </a:prstGeom>
          <a:solidFill>
            <a:srgbClr val="2C3E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0" descr="Obraz zawierający zamknąć&#10;&#10;Opis wygenerowany automatycznie"/>
          <p:cNvPicPr preferRelativeResize="0"/>
          <p:nvPr/>
        </p:nvPicPr>
        <p:blipFill rotWithShape="1">
          <a:blip r:embed="rId3">
            <a:alphaModFix/>
          </a:blip>
          <a:srcRect r="50740"/>
          <a:stretch/>
        </p:blipFill>
        <p:spPr>
          <a:xfrm rot="10800000">
            <a:off x="4639802" y="1705"/>
            <a:ext cx="4504198" cy="514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104" y="0"/>
            <a:ext cx="40969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239246" y="1676252"/>
            <a:ext cx="7970100" cy="1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ct val="52631"/>
              <a:buNone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PRZYGOTOWANIE DOKUMENTÓW ORAZ BAZ DANYCH W TRAKCIE REALIZACJI PROJEKTU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 l="1951"/>
          <a:stretch/>
        </p:blipFill>
        <p:spPr>
          <a:xfrm flipH="1">
            <a:off x="-1" y="1423826"/>
            <a:ext cx="9143997" cy="371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21343" y="336618"/>
            <a:ext cx="91014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Dokumentacja oraz</a:t>
            </a:r>
            <a:br>
              <a:rPr lang="pl" sz="24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" sz="24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bazy danych</a:t>
            </a:r>
            <a:endParaRPr sz="2400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210975" y="748625"/>
            <a:ext cx="5161800" cy="3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b="1" i="1">
                <a:latin typeface="Lato"/>
                <a:ea typeface="Lato"/>
                <a:cs typeface="Lato"/>
                <a:sym typeface="Lato"/>
              </a:rPr>
              <a:t>B</a:t>
            </a:r>
            <a:r>
              <a:rPr lang="pl" sz="1400" b="1" i="1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azy danych</a:t>
            </a:r>
            <a:r>
              <a:rPr lang="pl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3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 Bazę danych klinicznych uczestników z rekrutacji MNM;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3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 Bazę danych uczestników z rekrutacji MNM Diagnostics;</a:t>
            </a:r>
            <a:endParaRPr sz="1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3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 Bazę danych klinicznych pacjentów Szpitala;</a:t>
            </a:r>
            <a:endParaRPr sz="1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3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 Bazę danych kontroli MNM Diagnostics;</a:t>
            </a:r>
            <a:endParaRPr sz="1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3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 publikacje w Science ;</a:t>
            </a:r>
            <a:endParaRPr sz="1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3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 Bazę danych pacjentów Szpitalnych;</a:t>
            </a:r>
            <a:endParaRPr sz="1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3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 COVID_PED_file;</a:t>
            </a:r>
            <a:endParaRPr sz="1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3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 linki do doniesień medialnych reklamujących projekt.</a:t>
            </a:r>
            <a:endParaRPr sz="1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400" b="1" i="1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Dokumenty</a:t>
            </a:r>
            <a:r>
              <a:rPr lang="pl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3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 </a:t>
            </a:r>
            <a:r>
              <a:rPr lang="pl" sz="1300">
                <a:latin typeface="Lato"/>
                <a:ea typeface="Lato"/>
                <a:cs typeface="Lato"/>
                <a:sym typeface="Lato"/>
              </a:rPr>
              <a:t>Deklaracja świadomej zgody na udział w badaniu naukowym;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300">
                <a:latin typeface="Lato"/>
                <a:ea typeface="Lato"/>
                <a:cs typeface="Lato"/>
                <a:sym typeface="Lato"/>
              </a:rPr>
              <a:t>- Informacja dla Uczestnika Badania o projekcie naukowym COVID-19;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300">
                <a:latin typeface="Lato"/>
                <a:ea typeface="Lato"/>
                <a:cs typeface="Lato"/>
                <a:sym typeface="Lato"/>
              </a:rPr>
              <a:t>- Klauzula informacyjna dotycząca przetwarzania danych osobowych;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300">
                <a:latin typeface="Lato"/>
                <a:ea typeface="Lato"/>
                <a:cs typeface="Lato"/>
                <a:sym typeface="Lato"/>
              </a:rPr>
              <a:t>- Raport z pobrania materiału biologicznego COVID-19 ;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" sz="13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 wywiady medyczne zebrane podczas rekrutacji uczestników.</a:t>
            </a:r>
            <a:endParaRPr sz="1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7825" y="1056975"/>
            <a:ext cx="3962473" cy="19476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3925" y="3081426"/>
            <a:ext cx="3750224" cy="1846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2" descr="Obraz zawierający zamknąć&#10;&#10;Opis wygenerowany automatycznie"/>
          <p:cNvPicPr preferRelativeResize="0"/>
          <p:nvPr/>
        </p:nvPicPr>
        <p:blipFill rotWithShape="1">
          <a:blip r:embed="rId3">
            <a:alphaModFix/>
          </a:blip>
          <a:srcRect r="50740"/>
          <a:stretch/>
        </p:blipFill>
        <p:spPr>
          <a:xfrm rot="10800000">
            <a:off x="4639802" y="1705"/>
            <a:ext cx="4504198" cy="514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104" y="0"/>
            <a:ext cx="40969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358296" y="1371402"/>
            <a:ext cx="7970100" cy="1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2000"/>
              <a:buNone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PRZEBIEG COVID-19</a:t>
            </a:r>
            <a:br>
              <a:rPr lang="pl">
                <a:latin typeface="Arial"/>
                <a:ea typeface="Arial"/>
                <a:cs typeface="Arial"/>
                <a:sym typeface="Arial"/>
              </a:rPr>
            </a:br>
            <a:r>
              <a:rPr lang="pl">
                <a:latin typeface="Arial"/>
                <a:ea typeface="Arial"/>
                <a:cs typeface="Arial"/>
                <a:sym typeface="Arial"/>
              </a:rPr>
              <a:t>A WARIANTY GENETYCZNE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6" y="1511214"/>
            <a:ext cx="9183554" cy="361901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/>
          <p:nvPr/>
        </p:nvSpPr>
        <p:spPr>
          <a:xfrm>
            <a:off x="737578" y="1293198"/>
            <a:ext cx="7380000" cy="3366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6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0" y="483612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Warianty związane z ciężkim przebiegiem COVID-19</a:t>
            </a:r>
            <a:endParaRPr sz="2400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analiza GWAS</a:t>
            </a:r>
            <a:endParaRPr sz="2400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1402182" y="3564268"/>
            <a:ext cx="663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3"/>
          <p:cNvSpPr/>
          <p:nvPr/>
        </p:nvSpPr>
        <p:spPr>
          <a:xfrm>
            <a:off x="8318704" y="4659888"/>
            <a:ext cx="825300" cy="47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25" y="1753850"/>
            <a:ext cx="3423450" cy="24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8425" y="1753850"/>
            <a:ext cx="3423449" cy="2404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5" y="1511214"/>
            <a:ext cx="9183554" cy="361901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/>
          <p:nvPr/>
        </p:nvSpPr>
        <p:spPr>
          <a:xfrm>
            <a:off x="737578" y="1293198"/>
            <a:ext cx="7380000" cy="3366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4"/>
          <p:cNvSpPr txBox="1">
            <a:spLocks noGrp="1"/>
          </p:cNvSpPr>
          <p:nvPr>
            <p:ph type="title"/>
          </p:nvPr>
        </p:nvSpPr>
        <p:spPr>
          <a:xfrm>
            <a:off x="0" y="483612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Warianty związane z opornością na COVID-19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analiza Gene burden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4"/>
          <p:cNvSpPr txBox="1"/>
          <p:nvPr/>
        </p:nvSpPr>
        <p:spPr>
          <a:xfrm>
            <a:off x="1402182" y="3564268"/>
            <a:ext cx="663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4"/>
          <p:cNvSpPr/>
          <p:nvPr/>
        </p:nvSpPr>
        <p:spPr>
          <a:xfrm>
            <a:off x="8318704" y="4659888"/>
            <a:ext cx="825300" cy="47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9751" y="1816924"/>
            <a:ext cx="6444498" cy="231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5" y="1511214"/>
            <a:ext cx="9183554" cy="361901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5"/>
          <p:cNvSpPr/>
          <p:nvPr/>
        </p:nvSpPr>
        <p:spPr>
          <a:xfrm>
            <a:off x="737578" y="1293198"/>
            <a:ext cx="7380000" cy="3366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0" y="483612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Warianty związane z opornością na COVID-19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analiza Gene burden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1402182" y="3564268"/>
            <a:ext cx="663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5"/>
          <p:cNvSpPr/>
          <p:nvPr/>
        </p:nvSpPr>
        <p:spPr>
          <a:xfrm>
            <a:off x="8318704" y="4659888"/>
            <a:ext cx="825300" cy="47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4450" y="1560450"/>
            <a:ext cx="6486251" cy="28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5" y="1511214"/>
            <a:ext cx="9183554" cy="361901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6"/>
          <p:cNvSpPr/>
          <p:nvPr/>
        </p:nvSpPr>
        <p:spPr>
          <a:xfrm>
            <a:off x="737578" y="1293198"/>
            <a:ext cx="7380000" cy="3366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6"/>
          <p:cNvSpPr txBox="1">
            <a:spLocks noGrp="1"/>
          </p:cNvSpPr>
          <p:nvPr>
            <p:ph type="title"/>
          </p:nvPr>
        </p:nvSpPr>
        <p:spPr>
          <a:xfrm>
            <a:off x="0" y="483612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Warianty związane z opornością na COVID-19</a:t>
            </a:r>
            <a:endParaRPr sz="2400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6"/>
          <p:cNvSpPr txBox="1"/>
          <p:nvPr/>
        </p:nvSpPr>
        <p:spPr>
          <a:xfrm>
            <a:off x="1402182" y="3564268"/>
            <a:ext cx="663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8318704" y="4659888"/>
            <a:ext cx="825300" cy="47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36" descr="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7382" t="16379" r="16825" b="16573"/>
          <a:stretch/>
        </p:blipFill>
        <p:spPr>
          <a:xfrm>
            <a:off x="1516076" y="1366776"/>
            <a:ext cx="5822998" cy="32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 rotWithShape="1">
          <a:blip r:embed="rId3">
            <a:alphaModFix/>
          </a:blip>
          <a:srcRect l="1949"/>
          <a:stretch/>
        </p:blipFill>
        <p:spPr>
          <a:xfrm flipH="1">
            <a:off x="-2" y="1423826"/>
            <a:ext cx="9143998" cy="37196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21343" y="184218"/>
            <a:ext cx="9101316" cy="51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Liczba próbek w kolejnych etapach badania </a:t>
            </a:r>
            <a:endParaRPr sz="2400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9"/>
          <p:cNvSpPr txBox="1"/>
          <p:nvPr/>
        </p:nvSpPr>
        <p:spPr>
          <a:xfrm>
            <a:off x="0" y="542593"/>
            <a:ext cx="9122658" cy="51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" sz="24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" sz="16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PROJEKT COVID-19</a:t>
            </a:r>
            <a:endParaRPr sz="2400" b="1" i="0" u="none" strike="noStrike" cap="none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0" name="Google Shape;90;p19"/>
          <p:cNvGraphicFramePr/>
          <p:nvPr/>
        </p:nvGraphicFramePr>
        <p:xfrm>
          <a:off x="169159" y="1642912"/>
          <a:ext cx="8805675" cy="3066310"/>
        </p:xfrm>
        <a:graphic>
          <a:graphicData uri="http://schemas.openxmlformats.org/drawingml/2006/table">
            <a:tbl>
              <a:tblPr>
                <a:noFill/>
                <a:tableStyleId>{4C907097-5322-4EE7-9E60-957E5C8013E7}</a:tableStyleId>
              </a:tblPr>
              <a:tblGrid>
                <a:gridCol w="20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ETAP BADAŃ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LICZBA PRÓB OD </a:t>
                      </a:r>
                      <a:b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POCZĄTKU PROJEKTÓW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LICZBA PRÓB POZOSTAŁA </a:t>
                      </a:r>
                      <a:b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 KOŃCA PROJEKTÓW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CAŁKOWITA LICZBA PRÓB </a:t>
                      </a:r>
                      <a:b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 PROJEKTACH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PRÓBY OTRZYMANE </a:t>
                      </a: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 MNM (przed sekwencjonowaniem)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1200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4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PRÓBY ZAKWALIFIKOWANE </a:t>
                      </a:r>
                      <a:b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 sekwencjonowania na podstawie danych klinicznych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1200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PRÓBY ZSEKWENCJONOWANE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1200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PRÓBY PRZEANALIZOWANE </a:t>
                      </a: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bioinformatycznie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>
                          <a:solidFill>
                            <a:srgbClr val="2C3E50"/>
                          </a:solidFill>
                        </a:rPr>
                        <a:t>10</a:t>
                      </a: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>
                          <a:solidFill>
                            <a:srgbClr val="2C3E50"/>
                          </a:solidFill>
                        </a:rPr>
                        <a:t>0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1200</a:t>
                      </a:r>
                      <a:endParaRPr sz="1400" u="none" strike="noStrike" cap="none"/>
                    </a:p>
                  </a:txBody>
                  <a:tcPr marL="9425" marR="9425" marT="6300" marB="6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1" name="Google Shape;91;p19"/>
          <p:cNvCxnSpPr/>
          <p:nvPr/>
        </p:nvCxnSpPr>
        <p:spPr>
          <a:xfrm>
            <a:off x="169159" y="2221544"/>
            <a:ext cx="8953499" cy="0"/>
          </a:xfrm>
          <a:prstGeom prst="straightConnector1">
            <a:avLst/>
          </a:prstGeom>
          <a:noFill/>
          <a:ln w="9525" cap="flat" cmpd="sng">
            <a:solidFill>
              <a:srgbClr val="17BA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19"/>
          <p:cNvCxnSpPr/>
          <p:nvPr/>
        </p:nvCxnSpPr>
        <p:spPr>
          <a:xfrm rot="10800000">
            <a:off x="2371047" y="1642913"/>
            <a:ext cx="0" cy="3066264"/>
          </a:xfrm>
          <a:prstGeom prst="straightConnector1">
            <a:avLst/>
          </a:prstGeom>
          <a:noFill/>
          <a:ln w="12700" cap="flat" cmpd="sng">
            <a:solidFill>
              <a:srgbClr val="17BA99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7" descr="Obraz zawierający zamknąć&#10;&#10;Opis wygenerowany automatycznie"/>
          <p:cNvPicPr preferRelativeResize="0"/>
          <p:nvPr/>
        </p:nvPicPr>
        <p:blipFill rotWithShape="1">
          <a:blip r:embed="rId3">
            <a:alphaModFix/>
          </a:blip>
          <a:srcRect r="50740"/>
          <a:stretch/>
        </p:blipFill>
        <p:spPr>
          <a:xfrm rot="10800000">
            <a:off x="4639802" y="1705"/>
            <a:ext cx="4504198" cy="514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104" y="0"/>
            <a:ext cx="40969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586900" y="1676201"/>
            <a:ext cx="7970100" cy="10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2000"/>
              <a:buNone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BAZA DANYCH COVIDb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5" y="1511214"/>
            <a:ext cx="9183554" cy="361901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8"/>
          <p:cNvSpPr txBox="1"/>
          <p:nvPr/>
        </p:nvSpPr>
        <p:spPr>
          <a:xfrm>
            <a:off x="1402182" y="3564268"/>
            <a:ext cx="663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8"/>
          <p:cNvSpPr/>
          <p:nvPr/>
        </p:nvSpPr>
        <p:spPr>
          <a:xfrm>
            <a:off x="8318704" y="4659888"/>
            <a:ext cx="825300" cy="47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00" y="459001"/>
            <a:ext cx="7516401" cy="4000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5" y="1511214"/>
            <a:ext cx="9183554" cy="361901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9"/>
          <p:cNvSpPr txBox="1"/>
          <p:nvPr/>
        </p:nvSpPr>
        <p:spPr>
          <a:xfrm>
            <a:off x="1402182" y="3564268"/>
            <a:ext cx="663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9"/>
          <p:cNvSpPr/>
          <p:nvPr/>
        </p:nvSpPr>
        <p:spPr>
          <a:xfrm>
            <a:off x="8318704" y="4659888"/>
            <a:ext cx="825300" cy="47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850" y="261299"/>
            <a:ext cx="5307075" cy="28142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94" name="Google Shape;29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1600" y="2333150"/>
            <a:ext cx="4788475" cy="2623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0" descr="Obraz zawierający zamknąć&#10;&#10;Opis wygenerowany automatycznie"/>
          <p:cNvPicPr preferRelativeResize="0"/>
          <p:nvPr/>
        </p:nvPicPr>
        <p:blipFill rotWithShape="1">
          <a:blip r:embed="rId3">
            <a:alphaModFix/>
          </a:blip>
          <a:srcRect r="50741"/>
          <a:stretch/>
        </p:blipFill>
        <p:spPr>
          <a:xfrm rot="10800000">
            <a:off x="4639800" y="1707"/>
            <a:ext cx="4504200" cy="514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104" y="0"/>
            <a:ext cx="40969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0"/>
          <p:cNvSpPr txBox="1">
            <a:spLocks noGrp="1"/>
          </p:cNvSpPr>
          <p:nvPr>
            <p:ph type="title"/>
          </p:nvPr>
        </p:nvSpPr>
        <p:spPr>
          <a:xfrm>
            <a:off x="586950" y="1549774"/>
            <a:ext cx="79701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ct val="52631"/>
              <a:buNone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TEST PREDYSPOZYCJI DO CIĘŻKIEGO PRZEBIEGU </a:t>
            </a:r>
            <a:br>
              <a:rPr lang="pl">
                <a:latin typeface="Arial"/>
                <a:ea typeface="Arial"/>
                <a:cs typeface="Arial"/>
                <a:sym typeface="Arial"/>
              </a:rPr>
            </a:br>
            <a:r>
              <a:rPr lang="pl">
                <a:latin typeface="Arial"/>
                <a:ea typeface="Arial"/>
                <a:cs typeface="Arial"/>
                <a:sym typeface="Arial"/>
              </a:rPr>
              <a:t>CHOROBY COVID-19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5" y="1511214"/>
            <a:ext cx="9183554" cy="361901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1"/>
          <p:cNvSpPr/>
          <p:nvPr/>
        </p:nvSpPr>
        <p:spPr>
          <a:xfrm>
            <a:off x="737578" y="1293198"/>
            <a:ext cx="7380000" cy="3366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1"/>
          <p:cNvSpPr txBox="1">
            <a:spLocks noGrp="1"/>
          </p:cNvSpPr>
          <p:nvPr>
            <p:ph type="title"/>
          </p:nvPr>
        </p:nvSpPr>
        <p:spPr>
          <a:xfrm>
            <a:off x="0" y="483612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Warianty genetyczne wybrane </a:t>
            </a:r>
            <a:endParaRPr sz="2400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do testu predyspozycji</a:t>
            </a:r>
            <a:endParaRPr sz="2400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1"/>
          <p:cNvSpPr/>
          <p:nvPr/>
        </p:nvSpPr>
        <p:spPr>
          <a:xfrm>
            <a:off x="8318704" y="4659888"/>
            <a:ext cx="825300" cy="47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9588" y="1389063"/>
            <a:ext cx="4444825" cy="31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5" y="1511214"/>
            <a:ext cx="9183554" cy="361901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2"/>
          <p:cNvSpPr/>
          <p:nvPr/>
        </p:nvSpPr>
        <p:spPr>
          <a:xfrm>
            <a:off x="737578" y="1293198"/>
            <a:ext cx="7380000" cy="3366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2"/>
          <p:cNvSpPr txBox="1">
            <a:spLocks noGrp="1"/>
          </p:cNvSpPr>
          <p:nvPr>
            <p:ph type="title"/>
          </p:nvPr>
        </p:nvSpPr>
        <p:spPr>
          <a:xfrm>
            <a:off x="0" y="483612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Warianty genetyczne wybrane </a:t>
            </a:r>
            <a:endParaRPr sz="2400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do testu predyspozycji</a:t>
            </a:r>
            <a:endParaRPr sz="2400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2"/>
          <p:cNvSpPr/>
          <p:nvPr/>
        </p:nvSpPr>
        <p:spPr>
          <a:xfrm>
            <a:off x="8318704" y="4659888"/>
            <a:ext cx="825300" cy="47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850" y="1511225"/>
            <a:ext cx="6787448" cy="895515"/>
          </a:xfrm>
          <a:prstGeom prst="rect">
            <a:avLst/>
          </a:prstGeom>
          <a:noFill/>
          <a:ln>
            <a:noFill/>
          </a:ln>
          <a:effectLst>
            <a:outerShdw blurRad="317500" dist="38100" dir="5400000" sx="99000" sy="99000" algn="t" rotWithShape="0">
              <a:srgbClr val="000000">
                <a:alpha val="21570"/>
              </a:srgbClr>
            </a:outerShdw>
          </a:effectLst>
        </p:spPr>
      </p:pic>
      <p:pic>
        <p:nvPicPr>
          <p:cNvPr id="320" name="Google Shape;32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9625" y="2571750"/>
            <a:ext cx="2764751" cy="19748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5" y="1511214"/>
            <a:ext cx="9183554" cy="361901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3"/>
          <p:cNvSpPr/>
          <p:nvPr/>
        </p:nvSpPr>
        <p:spPr>
          <a:xfrm>
            <a:off x="737578" y="1293198"/>
            <a:ext cx="7380000" cy="3366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3"/>
          <p:cNvSpPr txBox="1">
            <a:spLocks noGrp="1"/>
          </p:cNvSpPr>
          <p:nvPr>
            <p:ph type="title"/>
          </p:nvPr>
        </p:nvSpPr>
        <p:spPr>
          <a:xfrm>
            <a:off x="0" y="483612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Walidacja analityczna testu</a:t>
            </a:r>
            <a:endParaRPr sz="2400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3"/>
          <p:cNvSpPr/>
          <p:nvPr/>
        </p:nvSpPr>
        <p:spPr>
          <a:xfrm>
            <a:off x="8318704" y="4659888"/>
            <a:ext cx="825300" cy="47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025" y="1847925"/>
            <a:ext cx="24003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6638" y="1824100"/>
            <a:ext cx="24479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5" y="1511214"/>
            <a:ext cx="9183554" cy="361901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4"/>
          <p:cNvSpPr/>
          <p:nvPr/>
        </p:nvSpPr>
        <p:spPr>
          <a:xfrm>
            <a:off x="737578" y="1293198"/>
            <a:ext cx="7380000" cy="3366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4"/>
          <p:cNvSpPr txBox="1">
            <a:spLocks noGrp="1"/>
          </p:cNvSpPr>
          <p:nvPr>
            <p:ph type="title"/>
          </p:nvPr>
        </p:nvSpPr>
        <p:spPr>
          <a:xfrm>
            <a:off x="0" y="483612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Walidacja analityczna testu</a:t>
            </a:r>
            <a:endParaRPr sz="2400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4"/>
          <p:cNvSpPr/>
          <p:nvPr/>
        </p:nvSpPr>
        <p:spPr>
          <a:xfrm>
            <a:off x="8318704" y="4659888"/>
            <a:ext cx="825300" cy="47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0288" y="1511225"/>
            <a:ext cx="44100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0300" y="3135625"/>
            <a:ext cx="4410075" cy="12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4"/>
          <p:cNvSpPr txBox="1"/>
          <p:nvPr/>
        </p:nvSpPr>
        <p:spPr>
          <a:xfrm>
            <a:off x="1106125" y="2171550"/>
            <a:ext cx="134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latin typeface="Lato"/>
                <a:ea typeface="Lato"/>
                <a:cs typeface="Lato"/>
                <a:sym typeface="Lato"/>
              </a:rPr>
              <a:t>rs143334143 </a:t>
            </a:r>
            <a:endParaRPr b="1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2" name="Google Shape;342;p44"/>
          <p:cNvSpPr txBox="1"/>
          <p:nvPr/>
        </p:nvSpPr>
        <p:spPr>
          <a:xfrm>
            <a:off x="1106125" y="3576625"/>
            <a:ext cx="134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latin typeface="Lato"/>
                <a:ea typeface="Lato"/>
                <a:cs typeface="Lato"/>
                <a:sym typeface="Lato"/>
              </a:rPr>
              <a:t>rs74956615 </a:t>
            </a:r>
            <a:endParaRPr b="1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5" descr="Obraz zawierający zamknąć&#10;&#10;Opis wygenerowany automatycznie"/>
          <p:cNvPicPr preferRelativeResize="0"/>
          <p:nvPr/>
        </p:nvPicPr>
        <p:blipFill rotWithShape="1">
          <a:blip r:embed="rId3">
            <a:alphaModFix/>
          </a:blip>
          <a:srcRect r="50740"/>
          <a:stretch/>
        </p:blipFill>
        <p:spPr>
          <a:xfrm rot="10800000">
            <a:off x="4639800" y="1704"/>
            <a:ext cx="4504200" cy="514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104" y="-17144"/>
            <a:ext cx="4096987" cy="517778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5"/>
          <p:cNvSpPr txBox="1">
            <a:spLocks noGrp="1"/>
          </p:cNvSpPr>
          <p:nvPr>
            <p:ph type="title"/>
          </p:nvPr>
        </p:nvSpPr>
        <p:spPr>
          <a:xfrm>
            <a:off x="452800" y="1824323"/>
            <a:ext cx="79701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Dziękuję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45" descr="MNM_logo_01_rgb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575" y="4104049"/>
            <a:ext cx="1800426" cy="103945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5"/>
          <p:cNvSpPr txBox="1"/>
          <p:nvPr/>
        </p:nvSpPr>
        <p:spPr>
          <a:xfrm>
            <a:off x="2407900" y="3040750"/>
            <a:ext cx="27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latin typeface="Lato"/>
                <a:ea typeface="Lato"/>
                <a:cs typeface="Lato"/>
                <a:sym typeface="Lato"/>
              </a:rPr>
              <a:t>Zespół MNM Diagnostics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2" name="Google Shape;352;p45"/>
          <p:cNvSpPr txBox="1"/>
          <p:nvPr/>
        </p:nvSpPr>
        <p:spPr>
          <a:xfrm>
            <a:off x="4891450" y="3040750"/>
            <a:ext cx="27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latin typeface="Lato"/>
                <a:ea typeface="Lato"/>
                <a:cs typeface="Lato"/>
                <a:sym typeface="Lato"/>
              </a:rPr>
              <a:t>Zespół CSK MSWiA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3" name="Google Shape;353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2988" y="4192113"/>
            <a:ext cx="937848" cy="8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6" y="1511214"/>
            <a:ext cx="9183554" cy="361901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/>
          <p:nvPr/>
        </p:nvSpPr>
        <p:spPr>
          <a:xfrm>
            <a:off x="737575" y="1293200"/>
            <a:ext cx="7380000" cy="3494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6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0" y="483612"/>
            <a:ext cx="9144000" cy="46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Podsumowanie listy próbek </a:t>
            </a:r>
            <a:endParaRPr sz="2400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1483900" y="2464650"/>
            <a:ext cx="62907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1">
                <a:solidFill>
                  <a:srgbClr val="2C3E50"/>
                </a:solidFill>
              </a:rPr>
              <a:t>600 UCZESTNIKÓW </a:t>
            </a:r>
            <a:r>
              <a:rPr lang="pl" sz="1200">
                <a:solidFill>
                  <a:schemeClr val="lt2"/>
                </a:solidFill>
              </a:rPr>
              <a:t>- próbki pobrane od ochotników zgłaszających się do badania przez stronę internetową </a:t>
            </a:r>
            <a:r>
              <a:rPr lang="pl" sz="1200" b="1" i="1">
                <a:solidFill>
                  <a:schemeClr val="lt2"/>
                </a:solidFill>
              </a:rPr>
              <a:t>odporninacovid.pl</a:t>
            </a:r>
            <a:r>
              <a:rPr lang="pl" sz="1200">
                <a:solidFill>
                  <a:schemeClr val="lt2"/>
                </a:solidFill>
              </a:rPr>
              <a:t>:</a:t>
            </a:r>
            <a:endParaRPr sz="12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400">
              <a:solidFill>
                <a:schemeClr val="lt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❖"/>
            </a:pPr>
            <a:r>
              <a:rPr lang="pl" sz="1200">
                <a:solidFill>
                  <a:schemeClr val="lt2"/>
                </a:solidFill>
              </a:rPr>
              <a:t>127 rodzin spokrewnionych, w tym:</a:t>
            </a:r>
            <a:endParaRPr sz="1200">
              <a:solidFill>
                <a:schemeClr val="lt2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➢"/>
            </a:pPr>
            <a:r>
              <a:rPr lang="pl" sz="1200">
                <a:solidFill>
                  <a:schemeClr val="lt2"/>
                </a:solidFill>
              </a:rPr>
              <a:t>74 rodzin trio (rodzice + dziecko)</a:t>
            </a:r>
            <a:endParaRPr sz="1200">
              <a:solidFill>
                <a:schemeClr val="lt2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➢"/>
            </a:pPr>
            <a:r>
              <a:rPr lang="pl" sz="1200">
                <a:solidFill>
                  <a:schemeClr val="lt2"/>
                </a:solidFill>
              </a:rPr>
              <a:t>12 rodzin czteroosobowych (rodzice + 2 dzieci)</a:t>
            </a:r>
            <a:endParaRPr sz="1200">
              <a:solidFill>
                <a:schemeClr val="lt2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➢"/>
            </a:pPr>
            <a:r>
              <a:rPr lang="pl" sz="1200">
                <a:solidFill>
                  <a:schemeClr val="lt2"/>
                </a:solidFill>
              </a:rPr>
              <a:t>7 par rodzeństwa</a:t>
            </a:r>
            <a:endParaRPr sz="1200">
              <a:solidFill>
                <a:schemeClr val="lt2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➢"/>
            </a:pPr>
            <a:r>
              <a:rPr lang="pl" sz="1200">
                <a:solidFill>
                  <a:schemeClr val="lt2"/>
                </a:solidFill>
              </a:rPr>
              <a:t>34 rodziny składające się z jednego rodzica i dziecka</a:t>
            </a:r>
            <a:endParaRPr sz="1200">
              <a:solidFill>
                <a:schemeClr val="lt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❖"/>
            </a:pPr>
            <a:r>
              <a:rPr lang="pl" sz="1200">
                <a:solidFill>
                  <a:schemeClr val="lt2"/>
                </a:solidFill>
              </a:rPr>
              <a:t>małżeństwa i pary, w których mimo wspólnej kwarantanny jedna osoba chorowała, a druga nie miała żadnych objawów</a:t>
            </a:r>
            <a:endParaRPr sz="1200">
              <a:solidFill>
                <a:schemeClr val="lt2"/>
              </a:solidFill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1024" y="2464642"/>
            <a:ext cx="211157" cy="21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1701" y="1955409"/>
            <a:ext cx="211157" cy="21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/>
          <p:nvPr/>
        </p:nvSpPr>
        <p:spPr>
          <a:xfrm>
            <a:off x="8318704" y="4659888"/>
            <a:ext cx="825296" cy="47034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1483900" y="1955400"/>
            <a:ext cx="625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1">
                <a:solidFill>
                  <a:srgbClr val="2C3E50"/>
                </a:solidFill>
              </a:rPr>
              <a:t>300 UCZESTNIKÓW </a:t>
            </a:r>
            <a:r>
              <a:rPr lang="pl" sz="1200">
                <a:solidFill>
                  <a:schemeClr val="lt2"/>
                </a:solidFill>
              </a:rPr>
              <a:t>- p</a:t>
            </a:r>
            <a:r>
              <a:rPr lang="pl"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róbki pobrane od pacjentów Centralnego </a:t>
            </a:r>
            <a:r>
              <a:rPr lang="pl" sz="12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Szpitala MSW</a:t>
            </a:r>
            <a:r>
              <a:rPr lang="pl" sz="1200">
                <a:solidFill>
                  <a:srgbClr val="2C3E50"/>
                </a:solidFill>
              </a:rPr>
              <a:t>iA w Warszawie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1191032" y="1511217"/>
            <a:ext cx="6633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500">
                <a:solidFill>
                  <a:schemeClr val="lt2"/>
                </a:solidFill>
              </a:rPr>
              <a:t>Uczestnicy projektu: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1701" y="4266934"/>
            <a:ext cx="211157" cy="21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1483900" y="4266925"/>
            <a:ext cx="62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b="1">
                <a:solidFill>
                  <a:srgbClr val="2C3E50"/>
                </a:solidFill>
              </a:rPr>
              <a:t>100 UCZESTNIKÓW </a:t>
            </a:r>
            <a:r>
              <a:rPr lang="pl" sz="1200">
                <a:solidFill>
                  <a:schemeClr val="lt2"/>
                </a:solidFill>
              </a:rPr>
              <a:t>- </a:t>
            </a:r>
            <a:r>
              <a:rPr lang="pl" sz="1200">
                <a:solidFill>
                  <a:srgbClr val="2C3E50"/>
                </a:solidFill>
              </a:rPr>
              <a:t>próbki pobrane od grupy ochotników, którzy stanowili grupę referencyjną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6" y="1511214"/>
            <a:ext cx="9183554" cy="361901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/>
          <p:nvPr/>
        </p:nvSpPr>
        <p:spPr>
          <a:xfrm>
            <a:off x="737578" y="1293198"/>
            <a:ext cx="7380000" cy="3366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0" y="483612"/>
            <a:ext cx="91440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Podsumowanie rekrutacji on-line </a:t>
            </a:r>
            <a:endParaRPr sz="2400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1426650" y="2201125"/>
            <a:ext cx="62907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2C3E50"/>
                </a:solidFill>
              </a:rPr>
              <a:t>Do udziału w projekcie zgłosiło się łącznie </a:t>
            </a:r>
            <a:r>
              <a:rPr lang="pl" sz="1200" b="1">
                <a:solidFill>
                  <a:srgbClr val="2C3E50"/>
                </a:solidFill>
              </a:rPr>
              <a:t>970 osób.</a:t>
            </a:r>
            <a:r>
              <a:rPr lang="pl" sz="1200">
                <a:solidFill>
                  <a:srgbClr val="2C3E50"/>
                </a:solidFill>
              </a:rPr>
              <a:t> </a:t>
            </a:r>
            <a:endParaRPr sz="1200">
              <a:solidFill>
                <a:srgbClr val="2C3E5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C3E5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2C3E50"/>
                </a:solidFill>
              </a:rPr>
              <a:t>Pobrano materiał od</a:t>
            </a:r>
            <a:r>
              <a:rPr lang="pl" sz="1200" b="1">
                <a:solidFill>
                  <a:srgbClr val="2C3E50"/>
                </a:solidFill>
              </a:rPr>
              <a:t> 380 osób, </a:t>
            </a:r>
            <a:r>
              <a:rPr lang="pl" sz="1200">
                <a:solidFill>
                  <a:srgbClr val="2C3E50"/>
                </a:solidFill>
              </a:rPr>
              <a:t>które uważały się za</a:t>
            </a:r>
            <a:r>
              <a:rPr lang="pl" sz="1200" b="1">
                <a:solidFill>
                  <a:srgbClr val="2C3E50"/>
                </a:solidFill>
              </a:rPr>
              <a:t> osoby oporne </a:t>
            </a:r>
            <a:r>
              <a:rPr lang="pl" sz="1200">
                <a:solidFill>
                  <a:srgbClr val="2C3E50"/>
                </a:solidFill>
              </a:rPr>
              <a:t>oraz od</a:t>
            </a:r>
            <a:r>
              <a:rPr lang="pl" sz="1200" b="1">
                <a:solidFill>
                  <a:srgbClr val="2C3E50"/>
                </a:solidFill>
              </a:rPr>
              <a:t> 327 osób</a:t>
            </a:r>
            <a:r>
              <a:rPr lang="pl" sz="1200">
                <a:solidFill>
                  <a:srgbClr val="2C3E50"/>
                </a:solidFill>
              </a:rPr>
              <a:t>, które</a:t>
            </a:r>
            <a:r>
              <a:rPr lang="pl" sz="1200" b="1">
                <a:solidFill>
                  <a:srgbClr val="2C3E50"/>
                </a:solidFill>
              </a:rPr>
              <a:t> chorowały w sposób objawowy </a:t>
            </a:r>
            <a:r>
              <a:rPr lang="pl" sz="1200">
                <a:solidFill>
                  <a:srgbClr val="2C3E50"/>
                </a:solidFill>
              </a:rPr>
              <a:t>(z potwierdzonym zakażeniem - pozytywnym wynikiem testu qPCR). </a:t>
            </a:r>
            <a:endParaRPr sz="1200">
              <a:solidFill>
                <a:srgbClr val="2C3E5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C3E5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2C3E50"/>
                </a:solidFill>
              </a:rPr>
              <a:t>Z 380 osób, które nie miały żadnych objawów, u </a:t>
            </a:r>
            <a:r>
              <a:rPr lang="pl" sz="1200" b="1">
                <a:solidFill>
                  <a:srgbClr val="2C3E50"/>
                </a:solidFill>
              </a:rPr>
              <a:t>40 osób</a:t>
            </a:r>
            <a:r>
              <a:rPr lang="pl" sz="1200">
                <a:solidFill>
                  <a:srgbClr val="2C3E50"/>
                </a:solidFill>
              </a:rPr>
              <a:t> stwierdzono </a:t>
            </a:r>
            <a:r>
              <a:rPr lang="pl" sz="1200" b="1">
                <a:solidFill>
                  <a:srgbClr val="2C3E50"/>
                </a:solidFill>
              </a:rPr>
              <a:t>obecność przeciwciał anty-SARS-CoV-2 w klasie IgG</a:t>
            </a:r>
            <a:r>
              <a:rPr lang="pl" sz="1200">
                <a:solidFill>
                  <a:srgbClr val="2C3E50"/>
                </a:solidFill>
              </a:rPr>
              <a:t>. Osoby te </a:t>
            </a:r>
            <a:r>
              <a:rPr lang="pl" sz="1200" b="1">
                <a:solidFill>
                  <a:srgbClr val="2C3E50"/>
                </a:solidFill>
              </a:rPr>
              <a:t>nie zostały włączone</a:t>
            </a:r>
            <a:r>
              <a:rPr lang="pl" sz="1200">
                <a:solidFill>
                  <a:srgbClr val="2C3E50"/>
                </a:solidFill>
              </a:rPr>
              <a:t> do badania (nie zsekwencjonowano genomu tych osób). Stanowili oni </a:t>
            </a:r>
            <a:r>
              <a:rPr lang="pl" sz="1200" b="1">
                <a:solidFill>
                  <a:srgbClr val="2C3E50"/>
                </a:solidFill>
              </a:rPr>
              <a:t>10,5%</a:t>
            </a:r>
            <a:r>
              <a:rPr lang="pl" sz="1200">
                <a:solidFill>
                  <a:srgbClr val="2C3E50"/>
                </a:solidFill>
              </a:rPr>
              <a:t> osób, które zgłosiły się do badania, ponieważ uważały się za oporne.</a:t>
            </a:r>
            <a:endParaRPr sz="1200">
              <a:solidFill>
                <a:srgbClr val="2C3E50"/>
              </a:solidFill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8318704" y="4659888"/>
            <a:ext cx="825300" cy="47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1191032" y="1511217"/>
            <a:ext cx="6633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500">
                <a:solidFill>
                  <a:schemeClr val="lt2"/>
                </a:solidFill>
              </a:rPr>
              <a:t>Garść statystyk dotyczących rekrutacji przez stronę odporninacovid.pl: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l="1949"/>
          <a:stretch/>
        </p:blipFill>
        <p:spPr>
          <a:xfrm flipH="1">
            <a:off x="-2" y="1423826"/>
            <a:ext cx="9143998" cy="371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0" y="278073"/>
            <a:ext cx="91440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Podsumowanie projektu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4" name="Google Shape;124;p22"/>
          <p:cNvGraphicFramePr/>
          <p:nvPr/>
        </p:nvGraphicFramePr>
        <p:xfrm>
          <a:off x="788337" y="1097373"/>
          <a:ext cx="7567350" cy="3676745"/>
        </p:xfrm>
        <a:graphic>
          <a:graphicData uri="http://schemas.openxmlformats.org/drawingml/2006/table">
            <a:tbl>
              <a:tblPr>
                <a:noFill/>
                <a:tableStyleId>{A675339F-10CD-489C-8565-8BB97489E9D5}</a:tableStyleId>
              </a:tblPr>
              <a:tblGrid>
                <a:gridCol w="106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98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WGS (NCBiR)</a:t>
                      </a:r>
                      <a:endParaRPr sz="1200" b="1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 bazie</a:t>
                      </a:r>
                      <a:endParaRPr sz="1200" b="1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CIĘŻKI PRZEBIEG</a:t>
                      </a:r>
                      <a:endParaRPr sz="1200" b="1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235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hospitalizowany pacjent </a:t>
                      </a:r>
                      <a:b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(cięższy przebieg - tlen, OIT, NEWS&gt;5)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ŁAGODNY PRZEBIEG</a:t>
                      </a:r>
                      <a:endParaRPr sz="1200" b="1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186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236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bezobjawowy lub skąpoobjawowy przebieg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LEKKI PRZEBIEG</a:t>
                      </a:r>
                      <a:endParaRPr sz="1200" b="1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299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349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objawowo chorujący, bez konieczności hospitalizacji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OPORNI</a:t>
                      </a:r>
                      <a:endParaRPr sz="1200" b="1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306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306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przebywający z chorym, ale sam nie zachorował 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(brak objawów, przeciwciała ujemne)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7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KONTROLA</a:t>
                      </a:r>
                      <a:endParaRPr sz="1200" b="1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104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104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0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zdrowe kontrole (+ B/D)</a:t>
                      </a:r>
                      <a:endParaRPr sz="1200" b="0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RAZEM</a:t>
                      </a:r>
                      <a:endParaRPr sz="1200" b="1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</a:t>
                      </a:r>
                      <a:endParaRPr sz="1200" b="1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l" sz="1200" b="1" i="0" u="none" strike="noStrike" cap="none">
                          <a:solidFill>
                            <a:srgbClr val="2C3E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1230</a:t>
                      </a:r>
                      <a:endParaRPr sz="1200" b="1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i="0" u="none" strike="noStrike" cap="none">
                        <a:solidFill>
                          <a:srgbClr val="2C3E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25" name="Google Shape;125;p22"/>
          <p:cNvCxnSpPr/>
          <p:nvPr/>
        </p:nvCxnSpPr>
        <p:spPr>
          <a:xfrm>
            <a:off x="788337" y="1754718"/>
            <a:ext cx="7567325" cy="0"/>
          </a:xfrm>
          <a:prstGeom prst="straightConnector1">
            <a:avLst/>
          </a:prstGeom>
          <a:noFill/>
          <a:ln w="9525" cap="flat" cmpd="sng">
            <a:solidFill>
              <a:srgbClr val="17BA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126;p22"/>
          <p:cNvCxnSpPr/>
          <p:nvPr/>
        </p:nvCxnSpPr>
        <p:spPr>
          <a:xfrm>
            <a:off x="788337" y="4385092"/>
            <a:ext cx="7567325" cy="0"/>
          </a:xfrm>
          <a:prstGeom prst="straightConnector1">
            <a:avLst/>
          </a:prstGeom>
          <a:noFill/>
          <a:ln w="12700" cap="flat" cmpd="sng">
            <a:solidFill>
              <a:srgbClr val="17BA9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27" name="Google Shape;127;p22"/>
          <p:cNvCxnSpPr/>
          <p:nvPr/>
        </p:nvCxnSpPr>
        <p:spPr>
          <a:xfrm rot="10800000">
            <a:off x="1864426" y="1097373"/>
            <a:ext cx="0" cy="3263483"/>
          </a:xfrm>
          <a:prstGeom prst="straightConnector1">
            <a:avLst/>
          </a:prstGeom>
          <a:noFill/>
          <a:ln w="12700" cap="flat" cmpd="sng">
            <a:solidFill>
              <a:srgbClr val="17BA9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28" name="Google Shape;128;p22"/>
          <p:cNvCxnSpPr/>
          <p:nvPr/>
        </p:nvCxnSpPr>
        <p:spPr>
          <a:xfrm rot="10800000">
            <a:off x="4427538" y="1097374"/>
            <a:ext cx="0" cy="3310984"/>
          </a:xfrm>
          <a:prstGeom prst="straightConnector1">
            <a:avLst/>
          </a:prstGeom>
          <a:noFill/>
          <a:ln w="12700" cap="flat" cmpd="sng">
            <a:solidFill>
              <a:srgbClr val="17BA99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 descr="Obraz zawierający wewnątrz, zamknąć&#10;&#10;Opis wygenerowany automatycznie"/>
          <p:cNvPicPr preferRelativeResize="0"/>
          <p:nvPr/>
        </p:nvPicPr>
        <p:blipFill rotWithShape="1">
          <a:blip r:embed="rId3">
            <a:alphaModFix/>
          </a:blip>
          <a:srcRect l="19244" r="15460"/>
          <a:stretch/>
        </p:blipFill>
        <p:spPr>
          <a:xfrm>
            <a:off x="4102100" y="0"/>
            <a:ext cx="50419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2100" y="-17142"/>
            <a:ext cx="3129388" cy="517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9777" y="1511214"/>
            <a:ext cx="9183554" cy="361901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0" y="191244"/>
            <a:ext cx="91440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E50"/>
              </a:buClr>
              <a:buSzPts val="2000"/>
              <a:buFont typeface="Arial"/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Podsumowanie - liczby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23"/>
          <p:cNvGrpSpPr/>
          <p:nvPr/>
        </p:nvGrpSpPr>
        <p:grpSpPr>
          <a:xfrm>
            <a:off x="795694" y="1766011"/>
            <a:ext cx="3920412" cy="2473249"/>
            <a:chOff x="1896189" y="1423825"/>
            <a:chExt cx="3920412" cy="2473249"/>
          </a:xfrm>
        </p:grpSpPr>
        <p:sp>
          <p:nvSpPr>
            <p:cNvPr id="138" name="Google Shape;138;p23"/>
            <p:cNvSpPr/>
            <p:nvPr/>
          </p:nvSpPr>
          <p:spPr>
            <a:xfrm>
              <a:off x="1896189" y="1423825"/>
              <a:ext cx="3920412" cy="2473249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  <a:effectLst>
              <a:outerShdw blurRad="317500" dist="38100" dir="5400000" sx="99000" sy="99000" algn="t" rotWithShape="0">
                <a:srgbClr val="000000">
                  <a:alpha val="21568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2033945" y="1650305"/>
              <a:ext cx="3681055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l" sz="1400" b="1" i="0" u="none" strike="sng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871</a:t>
              </a:r>
              <a:r>
                <a:rPr lang="pl" sz="1400" b="1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 1082 </a:t>
              </a:r>
              <a:r>
                <a:rPr lang="pl" sz="1400" b="0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genomów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l" sz="1400" b="0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Ponad  </a:t>
              </a:r>
              <a:r>
                <a:rPr lang="pl" sz="1400" b="1" i="0" u="none" strike="sng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38</a:t>
              </a:r>
              <a:r>
                <a:rPr lang="pl" sz="1400" b="1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pl" b="1" dirty="0">
                  <a:solidFill>
                    <a:srgbClr val="2C3E50"/>
                  </a:solidFill>
                </a:rPr>
                <a:t>39</a:t>
              </a:r>
              <a:r>
                <a:rPr lang="pl" sz="1400" b="1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 MILIONÓW </a:t>
              </a:r>
              <a:r>
                <a:rPr lang="pl" sz="1400" b="0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wariantów</a:t>
              </a:r>
              <a:br>
                <a:rPr lang="pl" sz="1400" b="0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400" b="0" i="0" u="none" strike="noStrike" cap="none" dirty="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l" sz="1400" b="0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Ponad </a:t>
              </a:r>
              <a:r>
                <a:rPr lang="pl" sz="1400" b="1" i="0" u="none" strike="sng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33</a:t>
              </a:r>
              <a:r>
                <a:rPr lang="pl" sz="1400" b="1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 3</a:t>
              </a:r>
              <a:r>
                <a:rPr lang="pl" b="1" dirty="0">
                  <a:solidFill>
                    <a:srgbClr val="2C3E50"/>
                  </a:solidFill>
                </a:rPr>
                <a:t>9</a:t>
              </a:r>
              <a:r>
                <a:rPr lang="pl" sz="1400" b="1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 MILIARDÓW </a:t>
              </a:r>
              <a:r>
                <a:rPr lang="pl" sz="1400" b="0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genotypów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l" sz="1400" b="0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pl" sz="1400" b="0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pl" sz="1400" b="0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Plik z wariantami to ponad </a:t>
              </a:r>
              <a:r>
                <a:rPr lang="pl" sz="1400" b="1" i="0" u="none" strike="sng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106</a:t>
              </a:r>
              <a:r>
                <a:rPr lang="pl" sz="1400" b="1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> 148 GB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l" sz="1400" b="0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pl" sz="1400" b="0" i="0" u="none" strike="noStrike" cap="none" dirty="0">
                  <a:solidFill>
                    <a:srgbClr val="2C3E5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400" b="0" i="0" u="none" strike="noStrike" cap="none" dirty="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 descr="Obraz zawierający zamknąć&#10;&#10;Opis wygenerowany automatycznie"/>
          <p:cNvPicPr preferRelativeResize="0"/>
          <p:nvPr/>
        </p:nvPicPr>
        <p:blipFill rotWithShape="1">
          <a:blip r:embed="rId3">
            <a:alphaModFix/>
          </a:blip>
          <a:srcRect r="50740"/>
          <a:stretch/>
        </p:blipFill>
        <p:spPr>
          <a:xfrm rot="10800000">
            <a:off x="4639800" y="1704"/>
            <a:ext cx="4504200" cy="514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104" y="0"/>
            <a:ext cx="40969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586896" y="1948538"/>
            <a:ext cx="7970208" cy="124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1800"/>
              <a:buNone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WSPÓŁPRACE </a:t>
            </a:r>
            <a:br>
              <a:rPr lang="pl">
                <a:latin typeface="Arial"/>
                <a:ea typeface="Arial"/>
                <a:cs typeface="Arial"/>
                <a:sym typeface="Arial"/>
              </a:rPr>
            </a:br>
            <a:r>
              <a:rPr lang="pl">
                <a:latin typeface="Arial"/>
                <a:ea typeface="Arial"/>
                <a:cs typeface="Arial"/>
                <a:sym typeface="Arial"/>
              </a:rPr>
              <a:t>MIĘDZYNARODOWE</a:t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100" y="3973645"/>
            <a:ext cx="1372268" cy="90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 descr="Obraz zawierający tekst, zegar, wskaźnik&#10;&#10;Opis wygenerowany automatyczni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68167" y="4526190"/>
            <a:ext cx="1845028" cy="35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7" y="1511214"/>
            <a:ext cx="9183554" cy="361901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/>
          <p:nvPr/>
        </p:nvSpPr>
        <p:spPr>
          <a:xfrm>
            <a:off x="784850" y="1759900"/>
            <a:ext cx="7574400" cy="28089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6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0" y="145076"/>
            <a:ext cx="9143999" cy="74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2000"/>
              <a:buFont typeface="Arial"/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The COVID-19 Human Genetic Effort (HGE)  </a:t>
            </a:r>
            <a:br>
              <a:rPr lang="pl" sz="2400"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1CBC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1270425" y="2163850"/>
            <a:ext cx="69810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Merriweather Sans"/>
              <a:buChar char="⇢"/>
            </a:pPr>
            <a:r>
              <a:rPr lang="pl" sz="12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103 GENOMY ZAKAŻONYCH SARS-COV-2 </a:t>
            </a:r>
            <a:r>
              <a:rPr lang="pl" sz="14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(25 pacjentów z ciężkim przebiegiem choroby oraz 78 z lekkim przebiegiem lub bez objawów)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 Sans"/>
              <a:buNone/>
            </a:pPr>
            <a:endParaRPr sz="1400" b="0" i="0" u="none" strike="noStrike" cap="none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Merriweather Sans"/>
              <a:buChar char="⇢"/>
            </a:pPr>
            <a:r>
              <a:rPr lang="pl" sz="1200" b="1">
                <a:solidFill>
                  <a:srgbClr val="2C3E50"/>
                </a:solidFill>
              </a:rPr>
              <a:t>287</a:t>
            </a:r>
            <a:r>
              <a:rPr lang="pl" sz="12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 GENOMÓW OSÓB OPORNYCH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 Sans"/>
              <a:buNone/>
            </a:pPr>
            <a:endParaRPr sz="1400" b="0" i="0" u="none" strike="noStrike" cap="none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Merriweather Sans"/>
              <a:buChar char="⇢"/>
            </a:pPr>
            <a:r>
              <a:rPr lang="pl" sz="12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1 GENOM PACJENTA ZE ZDIAGNOZOWANYM PIMS </a:t>
            </a:r>
            <a:r>
              <a:rPr lang="pl" sz="14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(Pediatric Inflammatory Multisystem Syndrome) - (11- letni chłopiec)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 Sans"/>
              <a:buNone/>
            </a:pPr>
            <a:endParaRPr sz="1400" b="0" i="0" u="none" strike="noStrike" cap="none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400"/>
              <a:buFont typeface="Merriweather Sans"/>
              <a:buChar char="⇢"/>
            </a:pPr>
            <a:r>
              <a:rPr lang="pl" sz="14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Publikacja dotycząca grupy RESISTORS </a:t>
            </a:r>
            <a:r>
              <a:rPr lang="pl">
                <a:solidFill>
                  <a:srgbClr val="2C3E50"/>
                </a:solidFill>
              </a:rPr>
              <a:t>przyjęta do </a:t>
            </a:r>
            <a:r>
              <a:rPr lang="pl" i="1">
                <a:solidFill>
                  <a:srgbClr val="2C3E50"/>
                </a:solidFill>
              </a:rPr>
              <a:t>Nature Immunology</a:t>
            </a:r>
            <a:endParaRPr sz="1400" b="0" i="1" u="none" strike="noStrike" cap="none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273501" y="767416"/>
            <a:ext cx="6387819" cy="74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2000"/>
              <a:buFont typeface="Arial"/>
              <a:buNone/>
            </a:pPr>
            <a:r>
              <a:rPr lang="pl" sz="2400" b="1" i="0" u="none" strike="noStrike" cap="none">
                <a:solidFill>
                  <a:srgbClr val="303E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" sz="2400" b="1" i="0" u="none" strike="noStrike" cap="none">
                <a:solidFill>
                  <a:srgbClr val="303E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" sz="16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W RAMACH WSPÓŁPRACY PRZESŁANO DO HGE</a:t>
            </a:r>
            <a:endParaRPr sz="1800" b="1" i="0" u="none" strike="noStrike" cap="none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0468" y="4452234"/>
            <a:ext cx="828051" cy="54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9776" y="1511214"/>
            <a:ext cx="9183554" cy="361901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/>
          <p:nvPr/>
        </p:nvSpPr>
        <p:spPr>
          <a:xfrm>
            <a:off x="363675" y="1607500"/>
            <a:ext cx="8382000" cy="28089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317500" dist="38100" dir="5400000" sx="99000" sy="99000" algn="t" rotWithShape="0">
              <a:srgbClr val="000000">
                <a:alpha val="215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0" y="145076"/>
            <a:ext cx="91440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2000"/>
              <a:buFont typeface="Arial"/>
              <a:buNone/>
            </a:pPr>
            <a:r>
              <a:rPr lang="pl" sz="2400">
                <a:latin typeface="Arial"/>
                <a:ea typeface="Arial"/>
                <a:cs typeface="Arial"/>
                <a:sym typeface="Arial"/>
              </a:rPr>
              <a:t>The COVID-19 Human Genetic Effort (HGE)  </a:t>
            </a:r>
            <a:br>
              <a:rPr lang="pl" sz="2400"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1CBC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1175625" y="1711350"/>
            <a:ext cx="698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 Sans"/>
              <a:buChar char="⇢"/>
            </a:pPr>
            <a:r>
              <a:rPr lang="pl">
                <a:solidFill>
                  <a:schemeClr val="lt1"/>
                </a:solidFill>
              </a:rPr>
              <a:t>Dwie publikacje w Science Immunology (19.08.2021), w których CSK MSWiA oraz MNM Diagnostics znajdują się wśród współautorów:</a:t>
            </a:r>
            <a:br>
              <a:rPr lang="pl">
                <a:solidFill>
                  <a:schemeClr val="lt1"/>
                </a:solidFill>
              </a:rPr>
            </a:br>
            <a:r>
              <a:rPr lang="pl">
                <a:solidFill>
                  <a:schemeClr val="lt1"/>
                </a:solidFill>
              </a:rPr>
              <a:t>- </a:t>
            </a:r>
            <a:r>
              <a:rPr lang="pl" u="sng">
                <a:solidFill>
                  <a:schemeClr val="hlink"/>
                </a:solidFill>
                <a:hlinkClick r:id="rId4"/>
              </a:rPr>
              <a:t>https://www.science.org/doi/10.1126/sciimmunol.abl4340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</a:rPr>
              <a:t>- </a:t>
            </a:r>
            <a:r>
              <a:rPr lang="pl" u="sng">
                <a:solidFill>
                  <a:schemeClr val="hlink"/>
                </a:solidFill>
                <a:hlinkClick r:id="rId5"/>
              </a:rPr>
              <a:t>https://www.science.org/doi/10.1126/sciimmunol.abl4348</a:t>
            </a:r>
            <a:r>
              <a:rPr lang="pl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273500" y="809275"/>
            <a:ext cx="8472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E4F"/>
              </a:buClr>
              <a:buSzPts val="2000"/>
              <a:buFont typeface="Arial"/>
              <a:buNone/>
            </a:pPr>
            <a:r>
              <a:rPr lang="pl" sz="2400" b="1" i="0" u="none" strike="noStrike" cap="none">
                <a:solidFill>
                  <a:srgbClr val="303E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" sz="2400" b="1" i="0" u="none" strike="noStrike" cap="none">
                <a:solidFill>
                  <a:srgbClr val="303E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" sz="16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PUBLIKACJE NAUKOWE W RAMACH WSPÓŁPRACY </a:t>
            </a:r>
            <a:r>
              <a:rPr lang="pl" sz="1600" b="1">
                <a:solidFill>
                  <a:srgbClr val="2C3E50"/>
                </a:solidFill>
              </a:rPr>
              <a:t>Z KONSORCJUM</a:t>
            </a:r>
            <a:r>
              <a:rPr lang="pl" sz="16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 HGE</a:t>
            </a:r>
            <a:endParaRPr sz="1800" b="1" i="0" u="none" strike="noStrike" cap="none">
              <a:solidFill>
                <a:srgbClr val="2C3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40468" y="4452234"/>
            <a:ext cx="828051" cy="54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5050" y="2895275"/>
            <a:ext cx="3791017" cy="12124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0" name="Google Shape;170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5325" y="2955754"/>
            <a:ext cx="3791027" cy="10347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NM">
  <a:themeElements>
    <a:clrScheme name="MNM COLORS">
      <a:dk1>
        <a:srgbClr val="FFFFFF"/>
      </a:dk1>
      <a:lt1>
        <a:srgbClr val="2C3E50"/>
      </a:lt1>
      <a:dk2>
        <a:srgbClr val="FBFFFC"/>
      </a:dk2>
      <a:lt2>
        <a:srgbClr val="2C3E50"/>
      </a:lt2>
      <a:accent1>
        <a:srgbClr val="1CBC9B"/>
      </a:accent1>
      <a:accent2>
        <a:srgbClr val="1CBC9B"/>
      </a:accent2>
      <a:accent3>
        <a:srgbClr val="1CBC9B"/>
      </a:accent3>
      <a:accent4>
        <a:srgbClr val="1CBC9B"/>
      </a:accent4>
      <a:accent5>
        <a:srgbClr val="1CBC9B"/>
      </a:accent5>
      <a:accent6>
        <a:srgbClr val="1CBC9B"/>
      </a:accent6>
      <a:hlink>
        <a:srgbClr val="1CBC9B"/>
      </a:hlink>
      <a:folHlink>
        <a:srgbClr val="1CBC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Pokaz na ekranie (16:9)</PresentationFormat>
  <Paragraphs>157</Paragraphs>
  <Slides>28</Slides>
  <Notes>28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28</vt:i4>
      </vt:variant>
    </vt:vector>
  </HeadingPairs>
  <TitlesOfParts>
    <vt:vector size="35" baseType="lpstr">
      <vt:lpstr>Arial</vt:lpstr>
      <vt:lpstr>Lato</vt:lpstr>
      <vt:lpstr>Lato Black</vt:lpstr>
      <vt:lpstr>Merriweather Sans</vt:lpstr>
      <vt:lpstr>Helvetica Neue</vt:lpstr>
      <vt:lpstr>Simple Light</vt:lpstr>
      <vt:lpstr>MNM</vt:lpstr>
      <vt:lpstr>Prezentacja programu PowerPoint</vt:lpstr>
      <vt:lpstr>Liczba próbek w kolejnych etapach badania </vt:lpstr>
      <vt:lpstr>Podsumowanie listy próbek </vt:lpstr>
      <vt:lpstr>Podsumowanie rekrutacji on-line </vt:lpstr>
      <vt:lpstr>Podsumowanie projektu</vt:lpstr>
      <vt:lpstr>Podsumowanie - liczby</vt:lpstr>
      <vt:lpstr>WSPÓŁPRACE  MIĘDZYNARODOWE</vt:lpstr>
      <vt:lpstr>The COVID-19 Human Genetic Effort (HGE)   </vt:lpstr>
      <vt:lpstr>The COVID-19 Human Genetic Effort (HGE)   </vt:lpstr>
      <vt:lpstr>The COVID-19 Human Genetic Effort (HGE)   </vt:lpstr>
      <vt:lpstr>The Host Genetics Initiative (HGI)   </vt:lpstr>
      <vt:lpstr>Wyniki konsorcjum HGI  </vt:lpstr>
      <vt:lpstr>PRZYGOTOWANIE DOKUMENTÓW ORAZ BAZ DANYCH W TRAKCIE REALIZACJI PROJEKTU</vt:lpstr>
      <vt:lpstr>Dokumentacja oraz bazy danych</vt:lpstr>
      <vt:lpstr>PRZEBIEG COVID-19 A WARIANTY GENETYCZNE</vt:lpstr>
      <vt:lpstr>Warianty związane z ciężkim przebiegiem COVID-19 analiza GWAS</vt:lpstr>
      <vt:lpstr>Warianty związane z opornością na COVID-19 analiza Gene burden</vt:lpstr>
      <vt:lpstr>Warianty związane z opornością na COVID-19 analiza Gene burden</vt:lpstr>
      <vt:lpstr>Warianty związane z opornością na COVID-19</vt:lpstr>
      <vt:lpstr>BAZA DANYCH COVIDb</vt:lpstr>
      <vt:lpstr>Prezentacja programu PowerPoint</vt:lpstr>
      <vt:lpstr>Prezentacja programu PowerPoint</vt:lpstr>
      <vt:lpstr>TEST PREDYSPOZYCJI DO CIĘŻKIEGO PRZEBIEGU  CHOROBY COVID-19</vt:lpstr>
      <vt:lpstr>Warianty genetyczne wybrane  do testu predyspozycji</vt:lpstr>
      <vt:lpstr>Warianty genetyczne wybrane  do testu predyspozycji</vt:lpstr>
      <vt:lpstr>Walidacja analityczna testu</vt:lpstr>
      <vt:lpstr>Walidacja analityczna testu</vt:lpstr>
      <vt:lpstr>Dziękuję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Łukasz Kurek</cp:lastModifiedBy>
  <cp:revision>1</cp:revision>
  <dcterms:modified xsi:type="dcterms:W3CDTF">2022-03-07T13:49:14Z</dcterms:modified>
</cp:coreProperties>
</file>