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0"/>
  </p:notesMasterIdLst>
  <p:sldIdLst>
    <p:sldId id="256" r:id="rId5"/>
    <p:sldId id="259" r:id="rId6"/>
    <p:sldId id="260" r:id="rId7"/>
    <p:sldId id="261" r:id="rId8"/>
    <p:sldId id="258" r:id="rId9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9" d="100"/>
          <a:sy n="59" d="100"/>
        </p:scale>
        <p:origin x="940" y="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13A63A1-8156-4D17-A112-5FDFB7470805}" type="datetimeFigureOut">
              <a:rPr lang="pl-PL" smtClean="0"/>
              <a:t>14.10.2024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C8D4C89-DCA3-4DE9-886E-36417AA88B9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982518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C8D4C89-DCA3-4DE9-886E-36417AA88B9B}" type="slidenum">
              <a:rPr lang="pl-PL" smtClean="0"/>
              <a:t>4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5816380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14.10.2024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544417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14.10.2024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866989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14.10.2024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238009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14.10.2024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479255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14.10.2024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237200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14.10.2024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803316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14.10.2024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369798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14.10.2024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001056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14.10.2024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415924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14.10.2024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434609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14.10.2024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438014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EFC2A4-6552-4628-8FBD-E88797993A2F}" type="datetimeFigureOut">
              <a:rPr lang="pl-PL" smtClean="0"/>
              <a:t>14.10.2024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313077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3.jp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pole tekstowe 107"/>
          <p:cNvSpPr txBox="1"/>
          <p:nvPr/>
        </p:nvSpPr>
        <p:spPr>
          <a:xfrm>
            <a:off x="837535" y="1750443"/>
            <a:ext cx="11230734" cy="3046988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ctr"/>
            <a:r>
              <a:rPr lang="pl-PL" sz="4800" b="1" i="1" dirty="0">
                <a:solidFill>
                  <a:schemeClr val="bg1"/>
                </a:solidFill>
              </a:rPr>
              <a:t>Przyspieszenie transformacji cyfrowej przedsiębiorstw poprzez udostępnienie nowych usług w aplikacji </a:t>
            </a:r>
            <a:r>
              <a:rPr lang="pl-PL" sz="4800" b="1" i="1" dirty="0" err="1">
                <a:solidFill>
                  <a:schemeClr val="bg1"/>
                </a:solidFill>
              </a:rPr>
              <a:t>mObywatel</a:t>
            </a:r>
            <a:r>
              <a:rPr lang="pl-PL" sz="4800" b="1" i="1" dirty="0">
                <a:solidFill>
                  <a:schemeClr val="bg1"/>
                </a:solidFill>
              </a:rPr>
              <a:t> – </a:t>
            </a:r>
            <a:r>
              <a:rPr lang="pl-PL" sz="4800" b="1" i="1" u="sng" dirty="0">
                <a:solidFill>
                  <a:schemeClr val="bg1"/>
                </a:solidFill>
              </a:rPr>
              <a:t>moduł Twoja firma</a:t>
            </a:r>
            <a:endParaRPr lang="pl-PL" sz="4800" b="1" i="1" u="sng" dirty="0">
              <a:solidFill>
                <a:schemeClr val="bg1"/>
              </a:solidFill>
              <a:cs typeface="Calibri"/>
            </a:endParaRPr>
          </a:p>
        </p:txBody>
      </p:sp>
      <p:cxnSp>
        <p:nvCxnSpPr>
          <p:cNvPr id="67" name="Łącznik prosty ze strzałką 66"/>
          <p:cNvCxnSpPr>
            <a:cxnSpLocks/>
          </p:cNvCxnSpPr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982843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Podtytuł 2"/>
          <p:cNvSpPr txBox="1">
            <a:spLocks/>
          </p:cNvSpPr>
          <p:nvPr/>
        </p:nvSpPr>
        <p:spPr>
          <a:xfrm>
            <a:off x="634578" y="1242232"/>
            <a:ext cx="10758351" cy="5357744"/>
          </a:xfrm>
          <a:prstGeom prst="rect">
            <a:avLst/>
          </a:prstGeom>
        </p:spPr>
        <p:txBody>
          <a:bodyPr vert="horz" lIns="91440" tIns="45720" rIns="91440" bIns="45720" rtlCol="0">
            <a:normAutofit fontScale="250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pl-PL" i="1" dirty="0"/>
          </a:p>
          <a:p>
            <a:pPr marL="0" indent="0" algn="ctr">
              <a:spcAft>
                <a:spcPts val="1200"/>
              </a:spcAft>
              <a:buNone/>
            </a:pPr>
            <a:r>
              <a:rPr lang="pl-PL" sz="9600" b="1" i="1" dirty="0">
                <a:solidFill>
                  <a:srgbClr val="002060"/>
                </a:solidFill>
                <a:cs typeface="Times New Roman" pitchFamily="18" charset="0"/>
              </a:rPr>
              <a:t>Przyspieszenie transformacji cyfrowej przedsiębiorstw poprzez</a:t>
            </a:r>
          </a:p>
          <a:p>
            <a:pPr marL="0" indent="0" algn="ctr">
              <a:spcAft>
                <a:spcPts val="1200"/>
              </a:spcAft>
              <a:buNone/>
            </a:pPr>
            <a:r>
              <a:rPr lang="pl-PL" sz="9600" b="1" i="1" dirty="0">
                <a:solidFill>
                  <a:srgbClr val="002060"/>
                </a:solidFill>
                <a:cs typeface="Times New Roman" pitchFamily="18" charset="0"/>
              </a:rPr>
              <a:t>udostępnienie nowych usług w aplikacji </a:t>
            </a:r>
            <a:r>
              <a:rPr lang="pl-PL" sz="9600" b="1" i="1" dirty="0" err="1">
                <a:solidFill>
                  <a:srgbClr val="002060"/>
                </a:solidFill>
                <a:cs typeface="Times New Roman" pitchFamily="18" charset="0"/>
              </a:rPr>
              <a:t>mObywatel</a:t>
            </a:r>
            <a:r>
              <a:rPr lang="pl-PL" sz="9600" b="1" i="1" dirty="0">
                <a:solidFill>
                  <a:srgbClr val="002060"/>
                </a:solidFill>
                <a:cs typeface="Times New Roman" pitchFamily="18" charset="0"/>
              </a:rPr>
              <a:t> – moduł Twoja firma</a:t>
            </a:r>
          </a:p>
          <a:p>
            <a:pPr marL="0" indent="0">
              <a:spcBef>
                <a:spcPts val="800"/>
              </a:spcBef>
              <a:buNone/>
            </a:pPr>
            <a:endParaRPr lang="pl-PL" sz="4900" i="1" dirty="0">
              <a:solidFill>
                <a:schemeClr val="accent5">
                  <a:lumMod val="75000"/>
                </a:schemeClr>
              </a:solidFill>
            </a:endParaRP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sz="6400" i="1" dirty="0">
                <a:solidFill>
                  <a:schemeClr val="accent5">
                    <a:lumMod val="75000"/>
                  </a:schemeClr>
                </a:solidFill>
              </a:rPr>
              <a:t>Wnioskodawca</a:t>
            </a:r>
          </a:p>
          <a:p>
            <a:pPr marL="727075" lvl="1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sz="6400" i="1" dirty="0">
                <a:solidFill>
                  <a:schemeClr val="accent5">
                    <a:lumMod val="75000"/>
                  </a:schemeClr>
                </a:solidFill>
              </a:rPr>
              <a:t>Minister Rozwoju i Technologii </a:t>
            </a: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sz="6400" i="1" dirty="0">
                <a:solidFill>
                  <a:schemeClr val="accent5">
                    <a:lumMod val="75000"/>
                  </a:schemeClr>
                </a:solidFill>
              </a:rPr>
              <a:t>Beneficjent </a:t>
            </a:r>
          </a:p>
          <a:p>
            <a:pPr marL="727075" lvl="1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sz="6400" i="1" dirty="0">
                <a:solidFill>
                  <a:schemeClr val="accent5">
                    <a:lumMod val="75000"/>
                  </a:schemeClr>
                </a:solidFill>
              </a:rPr>
              <a:t>Ministerstwo Rozwoju i Technologii </a:t>
            </a: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sz="6400" i="1" dirty="0">
                <a:solidFill>
                  <a:schemeClr val="accent5">
                    <a:lumMod val="75000"/>
                  </a:schemeClr>
                </a:solidFill>
              </a:rPr>
              <a:t>Partnerzy </a:t>
            </a:r>
          </a:p>
          <a:p>
            <a:pPr marL="727075" lvl="1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sz="6400" i="1" dirty="0">
                <a:solidFill>
                  <a:schemeClr val="accent5">
                    <a:lumMod val="75000"/>
                  </a:schemeClr>
                </a:solidFill>
              </a:rPr>
              <a:t>brak</a:t>
            </a: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sz="6400" i="1" dirty="0">
                <a:solidFill>
                  <a:schemeClr val="accent5">
                    <a:lumMod val="75000"/>
                  </a:schemeClr>
                </a:solidFill>
              </a:rPr>
              <a:t>Źródło finansowania </a:t>
            </a:r>
          </a:p>
          <a:p>
            <a:pPr marL="727075" lvl="1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sz="6400" i="1" dirty="0">
                <a:solidFill>
                  <a:schemeClr val="accent5">
                    <a:lumMod val="75000"/>
                  </a:schemeClr>
                </a:solidFill>
              </a:rPr>
              <a:t>Krajowy Plan Odbudowy i Zwiększania Odporności, Inwestycja C2.1.1 „ E-usługi publiczne, rozwiązania IT usprawniające funkcjonowanie administracji i sektorów gospodarki”</a:t>
            </a:r>
          </a:p>
          <a:p>
            <a:pPr marL="727075" lvl="1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sz="6400" i="1" dirty="0">
                <a:solidFill>
                  <a:schemeClr val="accent5">
                    <a:lumMod val="75000"/>
                  </a:schemeClr>
                </a:solidFill>
              </a:rPr>
              <a:t>Budżet Państwa (część budżetowa 20)</a:t>
            </a: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sz="6400" i="1" dirty="0">
                <a:solidFill>
                  <a:schemeClr val="accent5">
                    <a:lumMod val="75000"/>
                  </a:schemeClr>
                </a:solidFill>
              </a:rPr>
              <a:t>Całkowity koszt projektu</a:t>
            </a:r>
          </a:p>
          <a:p>
            <a:pPr marL="727075" lvl="1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sz="6400" i="1" dirty="0">
                <a:solidFill>
                  <a:schemeClr val="accent5">
                    <a:lumMod val="75000"/>
                  </a:schemeClr>
                </a:solidFill>
              </a:rPr>
              <a:t>2 100 906,94 zł</a:t>
            </a: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sz="6400" i="1" dirty="0">
                <a:solidFill>
                  <a:schemeClr val="accent5">
                    <a:lumMod val="75000"/>
                  </a:schemeClr>
                </a:solidFill>
              </a:rPr>
              <a:t>Planowany okres realizacji projektu</a:t>
            </a:r>
          </a:p>
          <a:p>
            <a:pPr marL="727075" lvl="1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sz="6400" i="1" dirty="0">
                <a:solidFill>
                  <a:schemeClr val="accent5">
                    <a:lumMod val="75000"/>
                  </a:schemeClr>
                </a:solidFill>
              </a:rPr>
              <a:t>03-2024 do 06-2026</a:t>
            </a:r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pPr marL="0" indent="0">
              <a:buNone/>
            </a:pPr>
            <a:r>
              <a:rPr lang="pl-PL" dirty="0"/>
              <a:t> </a:t>
            </a:r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5115603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Prostokąt 4"/>
          <p:cNvSpPr/>
          <p:nvPr/>
        </p:nvSpPr>
        <p:spPr>
          <a:xfrm>
            <a:off x="992221" y="2762655"/>
            <a:ext cx="9284790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i="1" dirty="0">
                <a:solidFill>
                  <a:srgbClr val="0070C0"/>
                </a:solidFill>
                <a:ea typeface="Times New Roman" panose="02020603050405020304" pitchFamily="18" charset="0"/>
              </a:rPr>
              <a:t>Cel projektu: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pl-PL" i="1" dirty="0">
                <a:solidFill>
                  <a:srgbClr val="0070C0"/>
                </a:solidFill>
                <a:ea typeface="Times New Roman" panose="02020603050405020304" pitchFamily="18" charset="0"/>
              </a:rPr>
              <a:t>Zwiększenie dostępności i atrakcyjności cyfrowych usług publicznych dla przedsiębiorców poprzez uruchomienie </a:t>
            </a:r>
            <a:r>
              <a:rPr lang="pl-PL" i="1" dirty="0" err="1">
                <a:solidFill>
                  <a:srgbClr val="0070C0"/>
                </a:solidFill>
                <a:ea typeface="Times New Roman" panose="02020603050405020304" pitchFamily="18" charset="0"/>
              </a:rPr>
              <a:t>mikroserwisów</a:t>
            </a:r>
            <a:r>
              <a:rPr lang="pl-PL" i="1" dirty="0">
                <a:solidFill>
                  <a:srgbClr val="0070C0"/>
                </a:solidFill>
                <a:ea typeface="Times New Roman" panose="02020603050405020304" pitchFamily="18" charset="0"/>
              </a:rPr>
              <a:t> wybranych usług publicznych m. in. na potrzeby aplikacji </a:t>
            </a:r>
            <a:r>
              <a:rPr lang="pl-PL" i="1" dirty="0" err="1">
                <a:solidFill>
                  <a:srgbClr val="0070C0"/>
                </a:solidFill>
                <a:ea typeface="Times New Roman" panose="02020603050405020304" pitchFamily="18" charset="0"/>
              </a:rPr>
              <a:t>mObywatel</a:t>
            </a:r>
            <a:r>
              <a:rPr lang="pl-PL" i="1" dirty="0">
                <a:solidFill>
                  <a:srgbClr val="0070C0"/>
                </a:solidFill>
                <a:ea typeface="Times New Roman" panose="02020603050405020304" pitchFamily="18" charset="0"/>
              </a:rPr>
              <a:t> oraz innych kanałów cyfrowych.</a:t>
            </a:r>
          </a:p>
          <a:p>
            <a:endParaRPr lang="pl-PL" i="1" dirty="0">
              <a:solidFill>
                <a:srgbClr val="0070C0"/>
              </a:solidFill>
              <a:ea typeface="Times New Roman" panose="02020603050405020304" pitchFamily="18" charset="0"/>
            </a:endParaRPr>
          </a:p>
          <a:p>
            <a:r>
              <a:rPr lang="pl-PL" i="1" dirty="0">
                <a:solidFill>
                  <a:srgbClr val="0070C0"/>
                </a:solidFill>
                <a:ea typeface="Times New Roman" panose="02020603050405020304" pitchFamily="18" charset="0"/>
              </a:rPr>
              <a:t>Projekt wpisuje się w cel strategiczny: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pl-PL" i="1" dirty="0">
                <a:solidFill>
                  <a:srgbClr val="0070C0"/>
                </a:solidFill>
              </a:rPr>
              <a:t>Krajowy Plan Odbudowy: Komponent C – Transformacja cyfrowa</a:t>
            </a:r>
          </a:p>
        </p:txBody>
      </p:sp>
    </p:spTree>
    <p:extLst>
      <p:ext uri="{BB962C8B-B14F-4D97-AF65-F5344CB8AC3E}">
        <p14:creationId xmlns:p14="http://schemas.microsoft.com/office/powerpoint/2010/main" val="36100285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Symbol zastępczy zawartości 2"/>
          <p:cNvSpPr txBox="1">
            <a:spLocks/>
          </p:cNvSpPr>
          <p:nvPr/>
        </p:nvSpPr>
        <p:spPr>
          <a:xfrm>
            <a:off x="699629" y="1862356"/>
            <a:ext cx="10432562" cy="372961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spcBef>
                <a:spcPts val="0"/>
              </a:spcBef>
            </a:pPr>
            <a:endParaRPr lang="pl-PL" sz="3800" b="1" dirty="0">
              <a:solidFill>
                <a:schemeClr val="accent1">
                  <a:lumMod val="50000"/>
                </a:schemeClr>
              </a:solidFill>
            </a:endParaRPr>
          </a:p>
          <a:p>
            <a:pPr algn="l">
              <a:spcBef>
                <a:spcPts val="0"/>
              </a:spcBef>
            </a:pPr>
            <a:br>
              <a:rPr lang="pl-PL" sz="3800" b="1" dirty="0">
                <a:solidFill>
                  <a:schemeClr val="accent1">
                    <a:lumMod val="50000"/>
                  </a:schemeClr>
                </a:solidFill>
              </a:rPr>
            </a:br>
            <a:r>
              <a:rPr lang="pl-PL" sz="3800" b="1" dirty="0">
                <a:solidFill>
                  <a:schemeClr val="accent1">
                    <a:lumMod val="50000"/>
                  </a:schemeClr>
                </a:solidFill>
              </a:rPr>
              <a:t>ARCHITEKTURA </a:t>
            </a:r>
            <a:endParaRPr lang="pl-PL" sz="4000" b="1" dirty="0">
              <a:solidFill>
                <a:schemeClr val="accent1">
                  <a:lumMod val="50000"/>
                </a:schemeClr>
              </a:solidFill>
            </a:endParaRPr>
          </a:p>
          <a:p>
            <a:pPr algn="l">
              <a:spcBef>
                <a:spcPts val="0"/>
              </a:spcBef>
            </a:pPr>
            <a:r>
              <a:rPr lang="pl-PL" sz="29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pl-PL" sz="2000" b="1" dirty="0">
                <a:solidFill>
                  <a:schemeClr val="accent1">
                    <a:lumMod val="75000"/>
                  </a:schemeClr>
                </a:solidFill>
              </a:rPr>
              <a:t>Widok kooperacji aplikacji </a:t>
            </a:r>
            <a:endParaRPr lang="pl-PL" sz="2900" b="1" dirty="0">
              <a:solidFill>
                <a:schemeClr val="accent1">
                  <a:lumMod val="75000"/>
                </a:schemeClr>
              </a:solidFill>
            </a:endParaRPr>
          </a:p>
          <a:p>
            <a:pPr algn="l">
              <a:spcBef>
                <a:spcPts val="0"/>
              </a:spcBef>
            </a:pPr>
            <a:endParaRPr lang="pl-PL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algn="l">
              <a:spcBef>
                <a:spcPts val="0"/>
              </a:spcBef>
            </a:pPr>
            <a:endParaRPr lang="pl-PL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algn="l">
              <a:spcBef>
                <a:spcPts val="0"/>
              </a:spcBef>
            </a:pPr>
            <a:endParaRPr lang="pl-PL" sz="3800" b="1" dirty="0">
              <a:solidFill>
                <a:schemeClr val="accent1">
                  <a:lumMod val="50000"/>
                </a:schemeClr>
              </a:solidFill>
            </a:endParaRPr>
          </a:p>
          <a:p>
            <a:pPr algn="l"/>
            <a:endParaRPr lang="pl-PL" sz="20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algn="l"/>
            <a:endParaRPr lang="pl-PL" sz="20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algn="l"/>
            <a:endParaRPr lang="pl-PL" sz="20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algn="l"/>
            <a:endParaRPr lang="pl-PL" sz="2000" b="1" dirty="0">
              <a:solidFill>
                <a:schemeClr val="tx2">
                  <a:lumMod val="60000"/>
                  <a:lumOff val="40000"/>
                </a:schemeClr>
              </a:solidFill>
              <a:cs typeface="Times New Roman" pitchFamily="18" charset="0"/>
            </a:endParaRPr>
          </a:p>
          <a:p>
            <a:pPr algn="l"/>
            <a:endParaRPr lang="pl-PL" b="1" dirty="0">
              <a:solidFill>
                <a:schemeClr val="tx2">
                  <a:lumMod val="60000"/>
                  <a:lumOff val="40000"/>
                </a:schemeClr>
              </a:solidFill>
              <a:cs typeface="Times New Roman" pitchFamily="18" charset="0"/>
            </a:endParaRPr>
          </a:p>
          <a:p>
            <a:pPr algn="l"/>
            <a:endParaRPr lang="pl-PL" b="1" dirty="0">
              <a:solidFill>
                <a:schemeClr val="tx2">
                  <a:lumMod val="60000"/>
                  <a:lumOff val="40000"/>
                </a:schemeClr>
              </a:solidFill>
              <a:cs typeface="Times New Roman" pitchFamily="18" charset="0"/>
            </a:endParaRPr>
          </a:p>
          <a:p>
            <a:pPr algn="l"/>
            <a:endParaRPr lang="pl-PL" b="1" dirty="0">
              <a:solidFill>
                <a:schemeClr val="tx2">
                  <a:lumMod val="60000"/>
                  <a:lumOff val="40000"/>
                </a:schemeClr>
              </a:solidFill>
              <a:cs typeface="Times New Roman" pitchFamily="18" charset="0"/>
            </a:endParaRPr>
          </a:p>
        </p:txBody>
      </p:sp>
      <p:pic>
        <p:nvPicPr>
          <p:cNvPr id="12" name="Obraz 11" descr="Obraz zawierający tekst, zrzut ekranu, diagram, numer&#10;&#10;Opis wygenerowany automatycznie">
            <a:extLst>
              <a:ext uri="{FF2B5EF4-FFF2-40B4-BE49-F238E27FC236}">
                <a16:creationId xmlns:a16="http://schemas.microsoft.com/office/drawing/2014/main" id="{499D0903-34EB-2C37-ED52-F64A3985360D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84914" y="1123950"/>
            <a:ext cx="4604369" cy="5734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42992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pole tekstowe 107"/>
          <p:cNvSpPr txBox="1"/>
          <p:nvPr/>
        </p:nvSpPr>
        <p:spPr>
          <a:xfrm>
            <a:off x="801591" y="2807179"/>
            <a:ext cx="8040291" cy="830997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pl-PL" sz="4800" b="1">
                <a:solidFill>
                  <a:schemeClr val="bg1"/>
                </a:solidFill>
              </a:rPr>
              <a:t>Dziękuję za uwagę</a:t>
            </a:r>
            <a:endParaRPr lang="pl-PL"/>
          </a:p>
        </p:txBody>
      </p:sp>
      <p:cxnSp>
        <p:nvCxnSpPr>
          <p:cNvPr id="67" name="Łącznik prosty ze strzałką 66"/>
          <p:cNvCxnSpPr>
            <a:cxnSpLocks/>
          </p:cNvCxnSpPr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7459643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Pakiet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2A0F86658914CB4B80809DCDA8479AE9" ma:contentTypeVersion="11" ma:contentTypeDescription="Utwórz nowy dokument." ma:contentTypeScope="" ma:versionID="c04a8f917ae432799b65c28e2f3309c1">
  <xsd:schema xmlns:xsd="http://www.w3.org/2001/XMLSchema" xmlns:xs="http://www.w3.org/2001/XMLSchema" xmlns:p="http://schemas.microsoft.com/office/2006/metadata/properties" xmlns:ns2="9affde3b-50dd-4e74-9e2c-6b9654ae514a" xmlns:ns3="5df3a10b-8748-402e-bef4-aee373db4dbb" targetNamespace="http://schemas.microsoft.com/office/2006/metadata/properties" ma:root="true" ma:fieldsID="aee99c735deaede188f95562412e745f" ns2:_="" ns3:_="">
    <xsd:import namespace="9affde3b-50dd-4e74-9e2c-6b9654ae514a"/>
    <xsd:import namespace="5df3a10b-8748-402e-bef4-aee373db4db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affde3b-50dd-4e74-9e2c-6b9654ae514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df3a10b-8748-402e-bef4-aee373db4dbb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Udostępniani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Udostępnione dla — szczegóły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zawartości"/>
        <xsd:element ref="dc:title" minOccurs="0" maxOccurs="1" ma:index="4" ma:displayName="Tytuł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96E28105-763F-4193-B043-C170AA0A0327}">
  <ds:schemaRefs>
    <ds:schemaRef ds:uri="http://schemas.microsoft.com/office/2006/metadata/properties"/>
    <ds:schemaRef ds:uri="http://purl.org/dc/elements/1.1/"/>
    <ds:schemaRef ds:uri="5df3a10b-8748-402e-bef4-aee373db4dbb"/>
    <ds:schemaRef ds:uri="http://purl.org/dc/terms/"/>
    <ds:schemaRef ds:uri="http://www.w3.org/XML/1998/namespace"/>
    <ds:schemaRef ds:uri="http://schemas.microsoft.com/office/infopath/2007/PartnerControls"/>
    <ds:schemaRef ds:uri="http://schemas.microsoft.com/office/2006/documentManagement/types"/>
    <ds:schemaRef ds:uri="http://schemas.openxmlformats.org/package/2006/metadata/core-properties"/>
    <ds:schemaRef ds:uri="9affde3b-50dd-4e74-9e2c-6b9654ae514a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C75806B2-E0D8-4DA6-91AA-1D6F1E7B486A}">
  <ds:schemaRefs>
    <ds:schemaRef ds:uri="5df3a10b-8748-402e-bef4-aee373db4dbb"/>
    <ds:schemaRef ds:uri="9affde3b-50dd-4e74-9e2c-6b9654ae514a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447DFC41-DFC4-4E70-80DB-DCB0526E9233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84</TotalTime>
  <Words>145</Words>
  <Application>Microsoft Office PowerPoint</Application>
  <PresentationFormat>Panoramiczny</PresentationFormat>
  <Paragraphs>53</Paragraphs>
  <Slides>5</Slides>
  <Notes>1</Notes>
  <HiddenSlides>0</HiddenSlides>
  <MMClips>0</MMClips>
  <ScaleCrop>false</ScaleCrop>
  <HeadingPairs>
    <vt:vector size="6" baseType="variant">
      <vt:variant>
        <vt:lpstr>Używane czcionki</vt:lpstr>
      </vt:variant>
      <vt:variant>
        <vt:i4>6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5</vt:i4>
      </vt:variant>
    </vt:vector>
  </HeadingPairs>
  <TitlesOfParts>
    <vt:vector size="12" baseType="lpstr">
      <vt:lpstr>Aptos</vt:lpstr>
      <vt:lpstr>Arial</vt:lpstr>
      <vt:lpstr>Calibri</vt:lpstr>
      <vt:lpstr>Calibri Light</vt:lpstr>
      <vt:lpstr>Times New Roman</vt:lpstr>
      <vt:lpstr>Wingdings</vt:lpstr>
      <vt:lpstr>Motyw pakietu Office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Company>Ministerstwo Cyfryzacji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Buraczyński Łukasz</dc:creator>
  <cp:lastModifiedBy>Marczak Joanna</cp:lastModifiedBy>
  <cp:revision>14</cp:revision>
  <dcterms:created xsi:type="dcterms:W3CDTF">2017-01-27T12:50:17Z</dcterms:created>
  <dcterms:modified xsi:type="dcterms:W3CDTF">2024-10-14T11:44:32Z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0x0101002A0F86658914CB4B80809DCDA8479AE9</vt:lpwstr>
  </property>
</Properties>
</file>