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5"/>
  </p:sldMasterIdLst>
  <p:notesMasterIdLst>
    <p:notesMasterId r:id="rId32"/>
  </p:notesMasterIdLst>
  <p:handoutMasterIdLst>
    <p:handoutMasterId r:id="rId33"/>
  </p:handoutMasterIdLst>
  <p:sldIdLst>
    <p:sldId id="262" r:id="rId6"/>
    <p:sldId id="396" r:id="rId7"/>
    <p:sldId id="408" r:id="rId8"/>
    <p:sldId id="395" r:id="rId9"/>
    <p:sldId id="367" r:id="rId10"/>
    <p:sldId id="406" r:id="rId11"/>
    <p:sldId id="370" r:id="rId12"/>
    <p:sldId id="411" r:id="rId13"/>
    <p:sldId id="397" r:id="rId14"/>
    <p:sldId id="378" r:id="rId15"/>
    <p:sldId id="415" r:id="rId16"/>
    <p:sldId id="382" r:id="rId17"/>
    <p:sldId id="366" r:id="rId18"/>
    <p:sldId id="403" r:id="rId19"/>
    <p:sldId id="334" r:id="rId20"/>
    <p:sldId id="401" r:id="rId21"/>
    <p:sldId id="387" r:id="rId22"/>
    <p:sldId id="388" r:id="rId23"/>
    <p:sldId id="389" r:id="rId24"/>
    <p:sldId id="341" r:id="rId25"/>
    <p:sldId id="342" r:id="rId26"/>
    <p:sldId id="391" r:id="rId27"/>
    <p:sldId id="348" r:id="rId28"/>
    <p:sldId id="329" r:id="rId29"/>
    <p:sldId id="350" r:id="rId30"/>
    <p:sldId id="407" r:id="rId31"/>
  </p:sldIdLst>
  <p:sldSz cx="5327650" cy="7559675"/>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284E02-1454-B405-6013-3007D5E5FD14}" name="Sebastien" initials="RS" userId="Sebastien" providerId="None"/>
  <p188:author id="{35DA5D3E-A33C-DDF3-3488-0F6B9A0D0032}" name="JC" initials="JC" userId="JC" providerId="None"/>
  <p188:author id="{8BA75342-C85C-0595-965F-D72B4AD4CCE1}" name="Martina Kozlová" initials="MK" userId="S::kozlova@traductera.com::12b863ed-6820-4579-b8f3-104248fba907" providerId="AD"/>
  <p188:author id="{6AB8664E-F8F7-7381-2953-F0F50A699407}" name="Jakubaszek Justyna" initials="JJ" userId="S-1-5-21-1195664426-890523010-1848903544-2574" providerId="AD"/>
  <p188:author id="{EEB1F06B-2A97-BD47-7400-136CDF499753}" name="Customization" initials="RS" userId="Customization" providerId="None"/>
  <p188:author id="{9096F479-5002-8B1D-1E36-2784F5A171E2}" name="Jerca, Flavia" initials="FJ" userId="S::Flavia.Jerca@euaa.europa.eu::6a2b36bf-383a-464e-9f44-485308efb4e0" providerId="AD"/>
  <p188:author id="{BBE65D85-E8E0-2ECE-BCEF-F84AC4B72ED2}" name="EUAA" initials="EUAA" userId="EUAA" providerId="None"/>
  <p188:author id="{04EB7485-F8DF-34B3-710A-051132443F7D}" name="Sebastien Revoy" initials="RS" userId="Sebastien Revoy" providerId="None"/>
  <p188:author id="{81502F93-8F36-8783-7BBD-910BAB7C1121}" name="Customisation" initials="C" userId="Customisation" providerId="None"/>
  <p188:author id="{41D6A394-B4A8-BC3C-03ED-8B5D6D45F054}" name="CHIAPPARICCI Renato (OP)" initials="RC" userId="S::renato.chiapparicci@publications.europa.eu::5c702fa2-9167-47db-9900-2b9190ecf9cf" providerId="AD"/>
  <p188:author id="{78C9979E-D27C-8944-3E28-A936ABA537F1}" name="Helena Agathangelou" initials="HA" userId="Helena Agathangelou" providerId="None"/>
  <p188:author id="{11AFA1AE-B96C-FDBF-85DB-A495D6679FA7}" name="Brancaleoni, Enrica" initials="BE" userId="S::enrica.brancaleoni@euaa.europa.eu::584fc1d0-2aa8-41ac-9214-79f1ffb2d566" providerId="AD"/>
  <p188:author id="{2F9688BF-4DAB-5FF0-8F10-9EEC5D4D655C}" name="FLIES Carole (OP)" initials="" userId="S::Carole.FLIES@ec.europa.eu::db4ca994-da78-49a6-8cab-144c5c0ee1bb" providerId="AD"/>
  <p188:author id="{642530C0-FCD4-6249-0D59-F78FCAA4D100}" name="Agathangelou, Helena" initials="HA" userId="S::Helena.Agathangelou@euaa.europa.eu::321956b6-5b17-435d-b13e-11d8af81b230" providerId="AD"/>
  <p188:author id="{581814D4-B03A-5F00-D9C8-A75B0AF6E127}" name="Francesca Vietti" initials="FV" userId="Francesca Vietti" providerId="None"/>
  <p188:author id="{D85DE2DA-81B9-1994-16AE-B51A7661F776}" name="Agathangelou, Helena" initials="AH" userId="S::helena.agathangelou@euaa.europa.eu::321956b6-5b17-435d-b13e-11d8af81b230" providerId="AD"/>
  <p188:author id="{EAEEC9E0-C26A-4847-A50D-5B24B9F5351B}" name="Jans, Jeroen" initials="JJ" userId="S::jeroen.jans@euaa.europa.eu::185c738f-d0be-46a0-a081-898ac2a4cc4a" providerId="AD"/>
  <p188:author id="{2511ABF7-4111-1844-F165-05898C963694}" name="Jeroen Jans" initials="EUAA" userId="Jeroen Jans" providerId="None"/>
  <p188:author id="{8B5E46FE-F939-C3D3-0B99-08E9AD1168A0}" name="PACIOBE" initials="P" userId="PACIOB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21F"/>
    <a:srgbClr val="FFFFB4"/>
    <a:srgbClr val="058200"/>
    <a:srgbClr val="DC0000"/>
    <a:srgbClr val="008301"/>
    <a:srgbClr val="682048"/>
    <a:srgbClr val="00A050"/>
    <a:srgbClr val="963988"/>
    <a:srgbClr val="98252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84" autoAdjust="0"/>
    <p:restoredTop sz="94694"/>
  </p:normalViewPr>
  <p:slideViewPr>
    <p:cSldViewPr snapToGrid="0">
      <p:cViewPr varScale="1">
        <p:scale>
          <a:sx n="98" d="100"/>
          <a:sy n="98" d="100"/>
        </p:scale>
        <p:origin x="2808" y="246"/>
      </p:cViewPr>
      <p:guideLst>
        <p:guide orient="horz" pos="2381"/>
        <p:guide pos="1678"/>
      </p:guideLst>
    </p:cSldViewPr>
  </p:slideViewPr>
  <p:notesTextViewPr>
    <p:cViewPr>
      <p:scale>
        <a:sx n="1" d="1"/>
        <a:sy n="1" d="1"/>
      </p:scale>
      <p:origin x="0" y="0"/>
    </p:cViewPr>
  </p:notesTextViewPr>
  <p:notesViewPr>
    <p:cSldViewPr snapToGrid="0">
      <p:cViewPr>
        <p:scale>
          <a:sx n="1" d="2"/>
          <a:sy n="1" d="2"/>
        </p:scale>
        <p:origin x="0" y="0"/>
      </p:cViewPr>
      <p:guideLst>
        <p:guide orient="horz" pos="2144"/>
        <p:guide pos="313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8CFF4-6977-AB53-1D83-FE364DD582F8}"/>
              </a:ext>
            </a:extLst>
          </p:cNvPr>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lang="en-LU"/>
          </a:p>
        </p:txBody>
      </p:sp>
      <p:sp>
        <p:nvSpPr>
          <p:cNvPr id="3" name="Date Placeholder 2">
            <a:extLst>
              <a:ext uri="{FF2B5EF4-FFF2-40B4-BE49-F238E27FC236}">
                <a16:creationId xmlns:a16="http://schemas.microsoft.com/office/drawing/2014/main" id="{6C6E4097-14D0-CD5B-4FC2-B3B8468CC335}"/>
              </a:ext>
            </a:extLst>
          </p:cNvPr>
          <p:cNvSpPr>
            <a:spLocks noGrp="1"/>
          </p:cNvSpPr>
          <p:nvPr>
            <p:ph type="dt" sz="quarter" idx="1"/>
          </p:nvPr>
        </p:nvSpPr>
        <p:spPr>
          <a:xfrm>
            <a:off x="5629992" y="1"/>
            <a:ext cx="4307046" cy="341542"/>
          </a:xfrm>
          <a:prstGeom prst="rect">
            <a:avLst/>
          </a:prstGeom>
        </p:spPr>
        <p:txBody>
          <a:bodyPr vert="horz" lIns="91440" tIns="45720" rIns="91440" bIns="45720" rtlCol="0"/>
          <a:lstStyle>
            <a:lvl1pPr algn="r">
              <a:defRPr sz="1200"/>
            </a:lvl1pPr>
          </a:lstStyle>
          <a:p>
            <a:fld id="{4B43E643-9262-164E-A32F-7C2744C9584C}" type="datetimeFigureOut">
              <a:rPr lang="en-LU" smtClean="0"/>
              <a:t>06/16/2026</a:t>
            </a:fld>
            <a:endParaRPr lang="en-LU"/>
          </a:p>
        </p:txBody>
      </p:sp>
      <p:sp>
        <p:nvSpPr>
          <p:cNvPr id="4" name="Footer Placeholder 3">
            <a:extLst>
              <a:ext uri="{FF2B5EF4-FFF2-40B4-BE49-F238E27FC236}">
                <a16:creationId xmlns:a16="http://schemas.microsoft.com/office/drawing/2014/main" id="{256F17D9-2213-41C2-26C5-9B51515D2B39}"/>
              </a:ext>
            </a:extLst>
          </p:cNvPr>
          <p:cNvSpPr>
            <a:spLocks noGrp="1"/>
          </p:cNvSpPr>
          <p:nvPr>
            <p:ph type="ftr" sz="quarter" idx="2"/>
          </p:nvPr>
        </p:nvSpPr>
        <p:spPr>
          <a:xfrm>
            <a:off x="0" y="6465659"/>
            <a:ext cx="4307046" cy="341541"/>
          </a:xfrm>
          <a:prstGeom prst="rect">
            <a:avLst/>
          </a:prstGeom>
        </p:spPr>
        <p:txBody>
          <a:bodyPr vert="horz" lIns="91440" tIns="45720" rIns="91440" bIns="45720" rtlCol="0" anchor="b"/>
          <a:lstStyle>
            <a:lvl1pPr algn="l">
              <a:defRPr sz="1200"/>
            </a:lvl1pPr>
          </a:lstStyle>
          <a:p>
            <a:endParaRPr lang="en-LU"/>
          </a:p>
        </p:txBody>
      </p:sp>
      <p:sp>
        <p:nvSpPr>
          <p:cNvPr id="5" name="Slide Number Placeholder 4">
            <a:extLst>
              <a:ext uri="{FF2B5EF4-FFF2-40B4-BE49-F238E27FC236}">
                <a16:creationId xmlns:a16="http://schemas.microsoft.com/office/drawing/2014/main" id="{76FE6E46-28C3-D641-4B2B-3ECA912BE6E9}"/>
              </a:ext>
            </a:extLst>
          </p:cNvPr>
          <p:cNvSpPr>
            <a:spLocks noGrp="1"/>
          </p:cNvSpPr>
          <p:nvPr>
            <p:ph type="sldNum" sz="quarter" idx="3"/>
          </p:nvPr>
        </p:nvSpPr>
        <p:spPr>
          <a:xfrm>
            <a:off x="5629992" y="6465659"/>
            <a:ext cx="4307046" cy="341541"/>
          </a:xfrm>
          <a:prstGeom prst="rect">
            <a:avLst/>
          </a:prstGeom>
        </p:spPr>
        <p:txBody>
          <a:bodyPr vert="horz" lIns="91440" tIns="45720" rIns="91440" bIns="45720" rtlCol="0" anchor="b"/>
          <a:lstStyle>
            <a:lvl1pPr algn="r">
              <a:defRPr sz="1200"/>
            </a:lvl1pPr>
          </a:lstStyle>
          <a:p>
            <a:fld id="{4EB5E7B1-AC69-6243-ADCD-2B9EBF2133F9}" type="slidenum">
              <a:rPr lang="en-LU" smtClean="0"/>
              <a:t>‹#›</a:t>
            </a:fld>
            <a:endParaRPr lang="en-LU"/>
          </a:p>
        </p:txBody>
      </p:sp>
    </p:spTree>
    <p:extLst>
      <p:ext uri="{BB962C8B-B14F-4D97-AF65-F5344CB8AC3E}">
        <p14:creationId xmlns:p14="http://schemas.microsoft.com/office/powerpoint/2010/main" val="51178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5629992" y="1"/>
            <a:ext cx="4307046" cy="341542"/>
          </a:xfrm>
          <a:prstGeom prst="rect">
            <a:avLst/>
          </a:prstGeom>
        </p:spPr>
        <p:txBody>
          <a:bodyPr vert="horz" lIns="91440" tIns="45720" rIns="91440" bIns="45720" rtlCol="0"/>
          <a:lstStyle>
            <a:lvl1pPr algn="r">
              <a:defRPr sz="1200"/>
            </a:lvl1pPr>
          </a:lstStyle>
          <a:p>
            <a:fld id="{4A04F185-2A15-C843-889E-D4A26B320F17}" type="datetimeFigureOut">
              <a:rPr lang="en-LU" smtClean="0"/>
              <a:t>06/16/2026</a:t>
            </a:fld>
            <a:endParaRPr lang="en-LU"/>
          </a:p>
        </p:txBody>
      </p:sp>
      <p:sp>
        <p:nvSpPr>
          <p:cNvPr id="4" name="Slide Image Placeholder 3"/>
          <p:cNvSpPr>
            <a:spLocks noGrp="1" noRot="1" noChangeAspect="1"/>
          </p:cNvSpPr>
          <p:nvPr>
            <p:ph type="sldImg" idx="2"/>
          </p:nvPr>
        </p:nvSpPr>
        <p:spPr>
          <a:xfrm>
            <a:off x="4160838" y="850900"/>
            <a:ext cx="1617662" cy="2297113"/>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6465659"/>
            <a:ext cx="4307046" cy="341541"/>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5629992" y="6465659"/>
            <a:ext cx="4307046" cy="341541"/>
          </a:xfrm>
          <a:prstGeom prst="rect">
            <a:avLst/>
          </a:prstGeom>
        </p:spPr>
        <p:txBody>
          <a:bodyPr vert="horz" lIns="91440" tIns="45720" rIns="91440" bIns="45720" rtlCol="0" anchor="b"/>
          <a:lstStyle>
            <a:lvl1pPr algn="r">
              <a:defRPr sz="1200"/>
            </a:lvl1pPr>
          </a:lstStyle>
          <a:p>
            <a:fld id="{174F1190-8B96-A04F-9F2E-EA31CB0F635F}" type="slidenum">
              <a:rPr lang="en-LU" smtClean="0"/>
              <a:t>‹#›</a:t>
            </a:fld>
            <a:endParaRPr lang="en-LU"/>
          </a:p>
        </p:txBody>
      </p:sp>
    </p:spTree>
    <p:extLst>
      <p:ext uri="{BB962C8B-B14F-4D97-AF65-F5344CB8AC3E}">
        <p14:creationId xmlns:p14="http://schemas.microsoft.com/office/powerpoint/2010/main" val="82954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3</a:t>
            </a:fld>
            <a:endParaRPr lang="en-LU"/>
          </a:p>
        </p:txBody>
      </p:sp>
    </p:spTree>
    <p:extLst>
      <p:ext uri="{BB962C8B-B14F-4D97-AF65-F5344CB8AC3E}">
        <p14:creationId xmlns:p14="http://schemas.microsoft.com/office/powerpoint/2010/main" val="368278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9</a:t>
            </a:fld>
            <a:endParaRPr lang="en-LU"/>
          </a:p>
        </p:txBody>
      </p:sp>
    </p:spTree>
    <p:extLst>
      <p:ext uri="{BB962C8B-B14F-4D97-AF65-F5344CB8AC3E}">
        <p14:creationId xmlns:p14="http://schemas.microsoft.com/office/powerpoint/2010/main" val="227812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5523F-AE70-35D8-749F-7D12BDC48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A13E1-394E-D4DC-F031-BBF2CEDA1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0F5DD-1721-A170-0F98-F707BABEACC5}"/>
              </a:ext>
            </a:extLst>
          </p:cNvPr>
          <p:cNvSpPr>
            <a:spLocks noGrp="1"/>
          </p:cNvSpPr>
          <p:nvPr>
            <p:ph type="body" idx="1"/>
          </p:nvPr>
        </p:nvSpPr>
        <p:spPr/>
        <p:txBody>
          <a:bodyPr/>
          <a:lstStyle/>
          <a:p>
            <a:endParaRPr lang="en-LU"/>
          </a:p>
        </p:txBody>
      </p:sp>
      <p:sp>
        <p:nvSpPr>
          <p:cNvPr id="4" name="Slide Number Placeholder 3">
            <a:extLst>
              <a:ext uri="{FF2B5EF4-FFF2-40B4-BE49-F238E27FC236}">
                <a16:creationId xmlns:a16="http://schemas.microsoft.com/office/drawing/2014/main" id="{5F83914D-511D-180B-385E-9C7C6AD01529}"/>
              </a:ext>
            </a:extLst>
          </p:cNvPr>
          <p:cNvSpPr>
            <a:spLocks noGrp="1"/>
          </p:cNvSpPr>
          <p:nvPr>
            <p:ph type="sldNum" sz="quarter" idx="5"/>
          </p:nvPr>
        </p:nvSpPr>
        <p:spPr/>
        <p:txBody>
          <a:bodyPr/>
          <a:lstStyle/>
          <a:p>
            <a:fld id="{174F1190-8B96-A04F-9F2E-EA31CB0F635F}" type="slidenum">
              <a:rPr lang="en-LU" smtClean="0"/>
              <a:t>11</a:t>
            </a:fld>
            <a:endParaRPr lang="en-LU"/>
          </a:p>
        </p:txBody>
      </p:sp>
    </p:spTree>
    <p:extLst>
      <p:ext uri="{BB962C8B-B14F-4D97-AF65-F5344CB8AC3E}">
        <p14:creationId xmlns:p14="http://schemas.microsoft.com/office/powerpoint/2010/main" val="392370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12</a:t>
            </a:fld>
            <a:endParaRPr lang="en-LU"/>
          </a:p>
        </p:txBody>
      </p:sp>
    </p:spTree>
    <p:extLst>
      <p:ext uri="{BB962C8B-B14F-4D97-AF65-F5344CB8AC3E}">
        <p14:creationId xmlns:p14="http://schemas.microsoft.com/office/powerpoint/2010/main" val="394263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19</a:t>
            </a:fld>
            <a:endParaRPr lang="en-LU"/>
          </a:p>
        </p:txBody>
      </p:sp>
    </p:spTree>
    <p:extLst>
      <p:ext uri="{BB962C8B-B14F-4D97-AF65-F5344CB8AC3E}">
        <p14:creationId xmlns:p14="http://schemas.microsoft.com/office/powerpoint/2010/main" val="75716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21</a:t>
            </a:fld>
            <a:endParaRPr lang="en-LU"/>
          </a:p>
        </p:txBody>
      </p:sp>
    </p:spTree>
    <p:extLst>
      <p:ext uri="{BB962C8B-B14F-4D97-AF65-F5344CB8AC3E}">
        <p14:creationId xmlns:p14="http://schemas.microsoft.com/office/powerpoint/2010/main" val="70014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23</a:t>
            </a:fld>
            <a:endParaRPr lang="en-LU"/>
          </a:p>
        </p:txBody>
      </p:sp>
    </p:spTree>
    <p:extLst>
      <p:ext uri="{BB962C8B-B14F-4D97-AF65-F5344CB8AC3E}">
        <p14:creationId xmlns:p14="http://schemas.microsoft.com/office/powerpoint/2010/main" val="382277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24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3920431329"/>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sequences-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8D8863-5BBA-81B1-CB47-1E3947440A04}"/>
              </a:ext>
            </a:extLst>
          </p:cNvPr>
          <p:cNvSpPr/>
          <p:nvPr userDrawn="1"/>
        </p:nvSpPr>
        <p:spPr>
          <a:xfrm>
            <a:off x="0" y="-1"/>
            <a:ext cx="5327650" cy="7559675"/>
          </a:xfrm>
          <a:prstGeom prst="rect">
            <a:avLst/>
          </a:prstGeom>
          <a:solidFill>
            <a:srgbClr val="C00000">
              <a:alpha val="1175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56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
        <p:nvSpPr>
          <p:cNvPr id="15" name="Text Placeholder 14">
            <a:extLst>
              <a:ext uri="{FF2B5EF4-FFF2-40B4-BE49-F238E27FC236}">
                <a16:creationId xmlns:a16="http://schemas.microsoft.com/office/drawing/2014/main" id="{9351DC59-062D-C5D8-D312-7F3B7E2F8BA7}"/>
              </a:ext>
            </a:extLst>
          </p:cNvPr>
          <p:cNvSpPr>
            <a:spLocks noGrp="1"/>
          </p:cNvSpPr>
          <p:nvPr>
            <p:ph type="body" sz="quarter" idx="10" hasCustomPrompt="1"/>
          </p:nvPr>
        </p:nvSpPr>
        <p:spPr>
          <a:xfrm>
            <a:off x="396000" y="377932"/>
            <a:ext cx="4536000" cy="228600"/>
          </a:xfrm>
          <a:prstGeom prst="rect">
            <a:avLst/>
          </a:prstGeom>
        </p:spPr>
        <p:txBody>
          <a:bodyPr lIns="36000" tIns="36000" rIns="36000" bIns="36000" anchor="ctr" anchorCtr="0"/>
          <a:lstStyle>
            <a:lvl1pPr marL="0" indent="0">
              <a:lnSpc>
                <a:spcPct val="100000"/>
              </a:lnSpc>
              <a:spcBef>
                <a:spcPts val="0"/>
              </a:spcBef>
              <a:buNone/>
              <a:defRPr sz="1200" b="0"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GB" b="1"/>
              <a:t>Click to edit text</a:t>
            </a:r>
            <a:endParaRPr lang="en-LU" b="1"/>
          </a:p>
        </p:txBody>
      </p:sp>
    </p:spTree>
    <p:extLst>
      <p:ext uri="{BB962C8B-B14F-4D97-AF65-F5344CB8AC3E}">
        <p14:creationId xmlns:p14="http://schemas.microsoft.com/office/powerpoint/2010/main" val="394108991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pic>
        <p:nvPicPr>
          <p:cNvPr id="8" name="Picture 7">
            <a:extLst>
              <a:ext uri="{FF2B5EF4-FFF2-40B4-BE49-F238E27FC236}">
                <a16:creationId xmlns:a16="http://schemas.microsoft.com/office/drawing/2014/main" id="{CBDF61DA-6643-1BC4-79FE-F6C45AAB4B06}"/>
              </a:ext>
            </a:extLst>
          </p:cNvPr>
          <p:cNvPicPr>
            <a:picLocks noChangeAspect="1"/>
          </p:cNvPicPr>
          <p:nvPr userDrawn="1"/>
        </p:nvPicPr>
        <p:blipFill>
          <a:blip r:embed="rId2"/>
          <a:stretch>
            <a:fillRect/>
          </a:stretch>
        </p:blipFill>
        <p:spPr>
          <a:xfrm>
            <a:off x="2562225" y="7335837"/>
            <a:ext cx="203200" cy="38100"/>
          </a:xfrm>
          <a:prstGeom prst="rect">
            <a:avLst/>
          </a:prstGeom>
        </p:spPr>
      </p:pic>
    </p:spTree>
    <p:extLst>
      <p:ext uri="{BB962C8B-B14F-4D97-AF65-F5344CB8AC3E}">
        <p14:creationId xmlns:p14="http://schemas.microsoft.com/office/powerpoint/2010/main" val="4283415400"/>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side_Title+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60000"/>
            <a:ext cx="4536000" cy="356973"/>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453846604"/>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side_Titl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31E9E-E200-2AF8-B14F-7D50F27FCC91}"/>
              </a:ext>
            </a:extLst>
          </p:cNvPr>
          <p:cNvSpPr/>
          <p:nvPr userDrawn="1"/>
        </p:nvSpPr>
        <p:spPr>
          <a:xfrm>
            <a:off x="0" y="-1"/>
            <a:ext cx="5327650" cy="755967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396000" y="324000"/>
            <a:ext cx="4536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296446226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s-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4D25D0-88A9-24F1-1331-CAD65FB27EF8}"/>
              </a:ext>
            </a:extLst>
          </p:cNvPr>
          <p:cNvSpPr/>
          <p:nvPr userDrawn="1"/>
        </p:nvSpPr>
        <p:spPr>
          <a:xfrm>
            <a:off x="0" y="-1"/>
            <a:ext cx="5327650" cy="7559676"/>
          </a:xfrm>
          <a:prstGeom prst="rect">
            <a:avLst/>
          </a:prstGeom>
          <a:solidFill>
            <a:srgbClr val="E5F1DD"/>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0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
        <p:nvSpPr>
          <p:cNvPr id="13" name="Text Placeholder 12">
            <a:extLst>
              <a:ext uri="{FF2B5EF4-FFF2-40B4-BE49-F238E27FC236}">
                <a16:creationId xmlns:a16="http://schemas.microsoft.com/office/drawing/2014/main" id="{9DE72596-2F79-DD15-B28F-FBA7E5CBDD8D}"/>
              </a:ext>
            </a:extLst>
          </p:cNvPr>
          <p:cNvSpPr>
            <a:spLocks noGrp="1"/>
          </p:cNvSpPr>
          <p:nvPr>
            <p:ph type="body" sz="quarter" idx="10" hasCustomPrompt="1"/>
          </p:nvPr>
        </p:nvSpPr>
        <p:spPr>
          <a:xfrm>
            <a:off x="396000" y="269875"/>
            <a:ext cx="4536000" cy="377825"/>
          </a:xfrm>
          <a:prstGeom prst="rect">
            <a:avLst/>
          </a:prstGeom>
        </p:spPr>
        <p:txBody>
          <a:bodyPr lIns="36000" tIns="36000" rIns="36000" bIns="36000" anchor="ctr" anchorCtr="0"/>
          <a:lstStyle>
            <a:lvl1pPr marL="0" indent="0">
              <a:buNone/>
              <a:defRPr sz="1400" b="1">
                <a:solidFill>
                  <a:srgbClr val="39821F"/>
                </a:solidFill>
                <a:latin typeface="Calibri" panose="020F0502020204030204" pitchFamily="34" charset="0"/>
                <a:cs typeface="Calibri" panose="020F0502020204030204" pitchFamily="34" charset="0"/>
              </a:defRPr>
            </a:lvl1pPr>
          </a:lstStyle>
          <a:p>
            <a:pPr lvl="0"/>
            <a:r>
              <a:rPr lang="en-LU"/>
              <a:t>CLICK TO EDIT TEXT</a:t>
            </a:r>
          </a:p>
        </p:txBody>
      </p:sp>
    </p:spTree>
    <p:extLst>
      <p:ext uri="{BB962C8B-B14F-4D97-AF65-F5344CB8AC3E}">
        <p14:creationId xmlns:p14="http://schemas.microsoft.com/office/powerpoint/2010/main" val="18948019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s-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49AB9F-0E5D-CD51-297B-1AFFB97DAD09}"/>
              </a:ext>
            </a:extLst>
          </p:cNvPr>
          <p:cNvSpPr/>
          <p:nvPr userDrawn="1"/>
        </p:nvSpPr>
        <p:spPr>
          <a:xfrm>
            <a:off x="0" y="-1"/>
            <a:ext cx="5327650" cy="7559676"/>
          </a:xfrm>
          <a:prstGeom prst="rect">
            <a:avLst/>
          </a:prstGeom>
          <a:solidFill>
            <a:srgbClr val="E5F1DD"/>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p:nvPr>
        </p:nvSpPr>
        <p:spPr>
          <a:xfrm>
            <a:off x="396000" y="756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
        <p:nvSpPr>
          <p:cNvPr id="15" name="Text Placeholder 14">
            <a:extLst>
              <a:ext uri="{FF2B5EF4-FFF2-40B4-BE49-F238E27FC236}">
                <a16:creationId xmlns:a16="http://schemas.microsoft.com/office/drawing/2014/main" id="{9351DC59-062D-C5D8-D312-7F3B7E2F8BA7}"/>
              </a:ext>
            </a:extLst>
          </p:cNvPr>
          <p:cNvSpPr>
            <a:spLocks noGrp="1"/>
          </p:cNvSpPr>
          <p:nvPr>
            <p:ph type="body" sz="quarter" idx="10" hasCustomPrompt="1"/>
          </p:nvPr>
        </p:nvSpPr>
        <p:spPr>
          <a:xfrm>
            <a:off x="396000" y="396000"/>
            <a:ext cx="4536000" cy="228600"/>
          </a:xfrm>
          <a:prstGeom prst="rect">
            <a:avLst/>
          </a:prstGeom>
        </p:spPr>
        <p:txBody>
          <a:bodyPr lIns="36000" tIns="36000" rIns="36000" bIns="36000" anchor="t" anchorCtr="0"/>
          <a:lstStyle>
            <a:lvl1pPr marL="0" indent="0">
              <a:lnSpc>
                <a:spcPct val="100000"/>
              </a:lnSpc>
              <a:spcBef>
                <a:spcPts val="0"/>
              </a:spcBef>
              <a:buNone/>
              <a:defRPr sz="1200" b="0"/>
            </a:lvl1pPr>
            <a:lvl2pPr marL="457200" indent="0">
              <a:buNone/>
              <a:defRPr/>
            </a:lvl2pPr>
            <a:lvl3pPr marL="914400" indent="0">
              <a:buNone/>
              <a:defRPr/>
            </a:lvl3pPr>
            <a:lvl4pPr marL="1371600" indent="0">
              <a:buNone/>
              <a:defRPr/>
            </a:lvl4pPr>
            <a:lvl5pPr marL="1828800" indent="0">
              <a:buNone/>
              <a:defRPr/>
            </a:lvl5pPr>
          </a:lstStyle>
          <a:p>
            <a:r>
              <a:rPr lang="en-GB" b="1"/>
              <a:t>Click to edit text</a:t>
            </a:r>
            <a:endParaRPr lang="en-LU" b="1"/>
          </a:p>
        </p:txBody>
      </p:sp>
    </p:spTree>
    <p:extLst>
      <p:ext uri="{BB962C8B-B14F-4D97-AF65-F5344CB8AC3E}">
        <p14:creationId xmlns:p14="http://schemas.microsoft.com/office/powerpoint/2010/main" val="175112811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ligations-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0DE10F-0A17-6FB2-107E-5F0F9DA00EAB}"/>
              </a:ext>
            </a:extLst>
          </p:cNvPr>
          <p:cNvSpPr/>
          <p:nvPr userDrawn="1"/>
        </p:nvSpPr>
        <p:spPr>
          <a:xfrm>
            <a:off x="0" y="0"/>
            <a:ext cx="5327650" cy="7559675"/>
          </a:xfrm>
          <a:prstGeom prst="rect">
            <a:avLst/>
          </a:prstGeom>
          <a:solidFill>
            <a:srgbClr val="215F9A">
              <a:alpha val="15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0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
        <p:nvSpPr>
          <p:cNvPr id="8" name="Text Placeholder 12">
            <a:extLst>
              <a:ext uri="{FF2B5EF4-FFF2-40B4-BE49-F238E27FC236}">
                <a16:creationId xmlns:a16="http://schemas.microsoft.com/office/drawing/2014/main" id="{B87EF087-D756-D47B-D85F-BD39F6B2DAAD}"/>
              </a:ext>
            </a:extLst>
          </p:cNvPr>
          <p:cNvSpPr>
            <a:spLocks noGrp="1"/>
          </p:cNvSpPr>
          <p:nvPr>
            <p:ph type="body" sz="quarter" idx="10" hasCustomPrompt="1"/>
          </p:nvPr>
        </p:nvSpPr>
        <p:spPr>
          <a:xfrm>
            <a:off x="396000" y="269875"/>
            <a:ext cx="4536000" cy="377825"/>
          </a:xfrm>
          <a:prstGeom prst="rect">
            <a:avLst/>
          </a:prstGeom>
        </p:spPr>
        <p:txBody>
          <a:bodyPr lIns="36000" tIns="36000" rIns="36000" bIns="36000" anchor="ctr" anchorCtr="0"/>
          <a:lstStyle>
            <a:lvl1pPr marL="0" indent="0">
              <a:buNone/>
              <a:defRPr lang="en-LU" sz="1400" b="1" kern="1200" dirty="0">
                <a:solidFill>
                  <a:srgbClr val="215F9A"/>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LU"/>
              <a:t>CLICK TO EDIT TEXT</a:t>
            </a:r>
          </a:p>
        </p:txBody>
      </p:sp>
    </p:spTree>
    <p:extLst>
      <p:ext uri="{BB962C8B-B14F-4D97-AF65-F5344CB8AC3E}">
        <p14:creationId xmlns:p14="http://schemas.microsoft.com/office/powerpoint/2010/main" val="286702025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ligations-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0D5DF4-307E-90BD-059D-C698D9424CD6}"/>
              </a:ext>
            </a:extLst>
          </p:cNvPr>
          <p:cNvSpPr/>
          <p:nvPr userDrawn="1"/>
        </p:nvSpPr>
        <p:spPr>
          <a:xfrm>
            <a:off x="0" y="0"/>
            <a:ext cx="5327650" cy="7559675"/>
          </a:xfrm>
          <a:prstGeom prst="rect">
            <a:avLst/>
          </a:prstGeom>
          <a:solidFill>
            <a:srgbClr val="215F9A">
              <a:alpha val="15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56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
        <p:nvSpPr>
          <p:cNvPr id="15" name="Text Placeholder 14">
            <a:extLst>
              <a:ext uri="{FF2B5EF4-FFF2-40B4-BE49-F238E27FC236}">
                <a16:creationId xmlns:a16="http://schemas.microsoft.com/office/drawing/2014/main" id="{9351DC59-062D-C5D8-D312-7F3B7E2F8BA7}"/>
              </a:ext>
            </a:extLst>
          </p:cNvPr>
          <p:cNvSpPr>
            <a:spLocks noGrp="1"/>
          </p:cNvSpPr>
          <p:nvPr>
            <p:ph type="body" sz="quarter" idx="10" hasCustomPrompt="1"/>
          </p:nvPr>
        </p:nvSpPr>
        <p:spPr>
          <a:xfrm>
            <a:off x="396000" y="377932"/>
            <a:ext cx="4536000" cy="230400"/>
          </a:xfrm>
          <a:prstGeom prst="rect">
            <a:avLst/>
          </a:prstGeom>
        </p:spPr>
        <p:txBody>
          <a:bodyPr lIns="36000" tIns="36000" rIns="36000" bIns="36000" anchor="ctr" anchorCtr="0"/>
          <a:lstStyle>
            <a:lvl1pPr marL="0" indent="0">
              <a:lnSpc>
                <a:spcPct val="100000"/>
              </a:lnSpc>
              <a:spcBef>
                <a:spcPts val="0"/>
              </a:spcBef>
              <a:buNone/>
              <a:defRPr sz="1200" b="0"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GB" b="1"/>
              <a:t>Click to edit text</a:t>
            </a:r>
            <a:endParaRPr lang="en-LU" b="1"/>
          </a:p>
        </p:txBody>
      </p:sp>
    </p:spTree>
    <p:extLst>
      <p:ext uri="{BB962C8B-B14F-4D97-AF65-F5344CB8AC3E}">
        <p14:creationId xmlns:p14="http://schemas.microsoft.com/office/powerpoint/2010/main" val="8002901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sequen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C62F97-DE28-0DD0-34B3-7637A3513553}"/>
              </a:ext>
            </a:extLst>
          </p:cNvPr>
          <p:cNvSpPr/>
          <p:nvPr userDrawn="1"/>
        </p:nvSpPr>
        <p:spPr>
          <a:xfrm>
            <a:off x="0" y="-1"/>
            <a:ext cx="5327650" cy="7559675"/>
          </a:xfrm>
          <a:prstGeom prst="rect">
            <a:avLst/>
          </a:prstGeom>
          <a:solidFill>
            <a:srgbClr val="C00000">
              <a:alpha val="1175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Title 1">
            <a:extLst>
              <a:ext uri="{FF2B5EF4-FFF2-40B4-BE49-F238E27FC236}">
                <a16:creationId xmlns:a16="http://schemas.microsoft.com/office/drawing/2014/main" id="{8C1102F4-B720-0045-94FE-4D3FA55B9D31}"/>
              </a:ext>
            </a:extLst>
          </p:cNvPr>
          <p:cNvSpPr>
            <a:spLocks noGrp="1"/>
          </p:cNvSpPr>
          <p:nvPr>
            <p:ph type="ctrTitle" hasCustomPrompt="1"/>
          </p:nvPr>
        </p:nvSpPr>
        <p:spPr>
          <a:xfrm>
            <a:off x="395650" y="327238"/>
            <a:ext cx="4536350" cy="288147"/>
          </a:xfrm>
          <a:prstGeom prst="rect">
            <a:avLst/>
          </a:prstGeom>
        </p:spPr>
        <p:txBody>
          <a:bodyPr wrap="square" lIns="36000" tIns="36000" rIns="36000" bIns="36000" numCol="1" anchor="t" anchorCtr="0">
            <a:spAutoFit/>
          </a:bodyPr>
          <a:lstStyle>
            <a:lvl1pPr algn="l">
              <a:lnSpc>
                <a:spcPct val="100000"/>
              </a:lnSpc>
              <a:defRPr sz="1400">
                <a:solidFill>
                  <a:srgbClr val="C00000"/>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00000"/>
            <a:ext cx="4536000" cy="1810927"/>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35490737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sequenc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F791FA-6D72-1FE4-314C-6272BFDCB5F6}"/>
              </a:ext>
            </a:extLst>
          </p:cNvPr>
          <p:cNvSpPr/>
          <p:nvPr userDrawn="1"/>
        </p:nvSpPr>
        <p:spPr>
          <a:xfrm>
            <a:off x="0" y="-1"/>
            <a:ext cx="5327650" cy="7559675"/>
          </a:xfrm>
          <a:prstGeom prst="rect">
            <a:avLst/>
          </a:prstGeom>
          <a:solidFill>
            <a:srgbClr val="C00000">
              <a:alpha val="1175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Title 1">
            <a:extLst>
              <a:ext uri="{FF2B5EF4-FFF2-40B4-BE49-F238E27FC236}">
                <a16:creationId xmlns:a16="http://schemas.microsoft.com/office/drawing/2014/main" id="{8C1102F4-B720-0045-94FE-4D3FA55B9D31}"/>
              </a:ext>
            </a:extLst>
          </p:cNvPr>
          <p:cNvSpPr>
            <a:spLocks noGrp="1"/>
          </p:cNvSpPr>
          <p:nvPr>
            <p:ph type="ctrTitle" hasCustomPrompt="1"/>
          </p:nvPr>
        </p:nvSpPr>
        <p:spPr>
          <a:xfrm>
            <a:off x="395650" y="327238"/>
            <a:ext cx="4536350" cy="503590"/>
          </a:xfrm>
          <a:prstGeom prst="rect">
            <a:avLst/>
          </a:prstGeom>
        </p:spPr>
        <p:txBody>
          <a:bodyPr wrap="square" lIns="36000" tIns="36000" rIns="36000" bIns="36000" numCol="1" anchor="t" anchorCtr="0">
            <a:spAutoFit/>
          </a:bodyPr>
          <a:lstStyle>
            <a:lvl1pPr algn="l">
              <a:lnSpc>
                <a:spcPct val="100000"/>
              </a:lnSpc>
              <a:defRPr sz="1400">
                <a:solidFill>
                  <a:srgbClr val="C00000"/>
                </a:solidFill>
                <a:latin typeface="Calibri" panose="020F0502020204030204" pitchFamily="34" charset="0"/>
                <a:cs typeface="Calibri" panose="020F0502020204030204" pitchFamily="34" charset="0"/>
              </a:defRPr>
            </a:lvl1pPr>
          </a:lstStyle>
          <a:p>
            <a:r>
              <a:rPr lang="en-GB"/>
              <a:t>CLICK TO EDIT MASTER TITLE STYLE</a:t>
            </a:r>
            <a:br>
              <a:rPr lang="en-GB"/>
            </a:br>
            <a:r>
              <a:rPr lang="en-GB"/>
              <a:t>ON TWO LINES</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1148317"/>
            <a:ext cx="4536000" cy="1810927"/>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180242814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CE4DA851-EAA0-7435-8C2A-4E5F0413C1E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91861651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 id="2147483700" r:id="rId4"/>
    <p:sldLayoutId id="2147483703" r:id="rId5"/>
    <p:sldLayoutId id="2147483704" r:id="rId6"/>
    <p:sldLayoutId id="2147483705" r:id="rId7"/>
    <p:sldLayoutId id="2147483706" r:id="rId8"/>
    <p:sldLayoutId id="2147483746" r:id="rId9"/>
    <p:sldLayoutId id="2147483707" r:id="rId10"/>
    <p:sldLayoutId id="2147483745" r:id="rId11"/>
  </p:sldLayoutIdLst>
  <p:hf hdr="0" ftr="0" dt="0"/>
  <p:txStyles>
    <p:title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emf"/><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help.unhcr.org/"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emf"/><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0.png"/><Relationship Id="rId7" Type="http://schemas.openxmlformats.org/officeDocument/2006/relationships/image" Target="../media/image18.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F7F21DA-5101-9371-6C9E-FD30609986EE}"/>
              </a:ext>
            </a:extLst>
          </p:cNvPr>
          <p:cNvSpPr txBox="1">
            <a:spLocks noGrp="1"/>
          </p:cNvSpPr>
          <p:nvPr>
            <p:ph type="title" idx="4294967295"/>
          </p:nvPr>
        </p:nvSpPr>
        <p:spPr>
          <a:xfrm>
            <a:off x="436695" y="890389"/>
            <a:ext cx="4642150" cy="18622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pl-PL" sz="2500" b="1" i="0" u="none" strike="noStrike" cap="none" normalizeH="0" baseline="0" noProof="0" dirty="0">
                <a:ln>
                  <a:noFill/>
                </a:ln>
                <a:solidFill>
                  <a:srgbClr val="24234C"/>
                </a:solidFill>
                <a:effectLst/>
                <a:uLnTx/>
                <a:uFillTx/>
                <a:latin typeface="Calibri" panose="020F0502020204030204" pitchFamily="34" charset="0"/>
                <a:ea typeface="Calibri"/>
                <a:cs typeface="Arial" panose="020B0604020202020204" pitchFamily="34" charset="0"/>
              </a:rPr>
              <a:t>CO MUSISZ WIEDZIEĆ, KIEDY </a:t>
            </a:r>
            <a:r>
              <a:rPr kumimoji="0" lang="pl-PL" sz="2500" b="1" i="0" u="none" strike="noStrike" cap="none" normalizeH="0" baseline="0" noProof="0" dirty="0">
                <a:ln>
                  <a:noFill/>
                </a:ln>
                <a:solidFill>
                  <a:srgbClr val="0070C0"/>
                </a:solidFill>
                <a:effectLst/>
                <a:uLnTx/>
                <a:uFillTx/>
                <a:latin typeface="Calibri" panose="020F0502020204030204" pitchFamily="34" charset="0"/>
                <a:ea typeface="Calibri"/>
                <a:cs typeface="Arial" panose="020B0604020202020204" pitchFamily="34" charset="0"/>
              </a:rPr>
              <a:t>SKŁADASZ PONOWNY WNIOSEK </a:t>
            </a:r>
            <a:r>
              <a:rPr kumimoji="0" lang="pl-PL" sz="2500" b="1" i="0" u="none" strike="noStrike" cap="none" normalizeH="0" baseline="0" noProof="0" dirty="0">
                <a:ln>
                  <a:noFill/>
                </a:ln>
                <a:solidFill>
                  <a:srgbClr val="24234C"/>
                </a:solidFill>
                <a:effectLst/>
                <a:uLnTx/>
                <a:uFillTx/>
                <a:latin typeface="Calibri" panose="020F0502020204030204" pitchFamily="34" charset="0"/>
                <a:ea typeface="Calibri"/>
                <a:cs typeface="Arial" panose="020B0604020202020204" pitchFamily="34" charset="0"/>
              </a:rPr>
              <a:t>O UDZIELENIE OCHRONY MIĘDZYNARODOWEJ </a:t>
            </a:r>
            <a:r>
              <a:rPr kumimoji="0" lang="pl-PL" sz="2500" b="1" i="0" u="none" strike="noStrike" cap="none" normalizeH="0" baseline="0" noProof="0" dirty="0">
                <a:ln>
                  <a:noFill/>
                </a:ln>
                <a:solidFill>
                  <a:srgbClr val="0070C0"/>
                </a:solidFill>
                <a:effectLst/>
                <a:uLnTx/>
                <a:uFillTx/>
                <a:latin typeface="Calibri" panose="020F0502020204030204" pitchFamily="34" charset="0"/>
                <a:ea typeface="Calibri"/>
                <a:cs typeface="Arial" panose="020B0604020202020204" pitchFamily="34" charset="0"/>
              </a:rPr>
              <a:t>(KOLEJNY WNIOSEK) </a:t>
            </a:r>
          </a:p>
        </p:txBody>
      </p:sp>
      <p:grpSp>
        <p:nvGrpSpPr>
          <p:cNvPr id="2" name="Group 1">
            <a:extLst>
              <a:ext uri="{FF2B5EF4-FFF2-40B4-BE49-F238E27FC236}">
                <a16:creationId xmlns:a16="http://schemas.microsoft.com/office/drawing/2014/main" id="{41D075C0-B6B4-A9CD-DCCB-846FF16C1E07}"/>
              </a:ext>
              <a:ext uri="{C183D7F6-B498-43B3-948B-1728B52AA6E4}">
                <adec:decorative xmlns:adec="http://schemas.microsoft.com/office/drawing/2017/decorative" val="1"/>
              </a:ext>
            </a:extLst>
          </p:cNvPr>
          <p:cNvGrpSpPr/>
          <p:nvPr/>
        </p:nvGrpSpPr>
        <p:grpSpPr>
          <a:xfrm>
            <a:off x="3730896" y="-276225"/>
            <a:ext cx="2010028" cy="1005283"/>
            <a:chOff x="3730896" y="-276225"/>
            <a:chExt cx="2010028" cy="1005283"/>
          </a:xfrm>
        </p:grpSpPr>
        <p:cxnSp>
          <p:nvCxnSpPr>
            <p:cNvPr id="8" name="Straight Connector 7">
              <a:extLst>
                <a:ext uri="{FF2B5EF4-FFF2-40B4-BE49-F238E27FC236}">
                  <a16:creationId xmlns:a16="http://schemas.microsoft.com/office/drawing/2014/main" id="{59ACEF98-AA6B-B580-85B4-E5A2B44D4AB2}"/>
                </a:ext>
                <a:ext uri="{C183D7F6-B498-43B3-948B-1728B52AA6E4}">
                  <adec:decorative xmlns:adec="http://schemas.microsoft.com/office/drawing/2017/decorative" val="1"/>
                </a:ext>
              </a:extLst>
            </p:cNvPr>
            <p:cNvCxnSpPr>
              <a:cxnSpLocks/>
            </p:cNvCxnSpPr>
            <p:nvPr/>
          </p:nvCxnSpPr>
          <p:spPr>
            <a:xfrm flipV="1">
              <a:off x="4021487" y="-276225"/>
              <a:ext cx="0" cy="257175"/>
            </a:xfrm>
            <a:prstGeom prst="line">
              <a:avLst/>
            </a:prstGeom>
            <a:ln>
              <a:solidFill>
                <a:srgbClr val="963988"/>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7794DF7-F81F-BF8F-16A9-6E1E16491DB2}"/>
                </a:ext>
                <a:ext uri="{C183D7F6-B498-43B3-948B-1728B52AA6E4}">
                  <adec:decorative xmlns:adec="http://schemas.microsoft.com/office/drawing/2017/decorative" val="1"/>
                </a:ext>
              </a:extLst>
            </p:cNvPr>
            <p:cNvCxnSpPr>
              <a:cxnSpLocks/>
            </p:cNvCxnSpPr>
            <p:nvPr/>
          </p:nvCxnSpPr>
          <p:spPr>
            <a:xfrm flipV="1">
              <a:off x="5023549" y="-276225"/>
              <a:ext cx="0" cy="257175"/>
            </a:xfrm>
            <a:prstGeom prst="line">
              <a:avLst/>
            </a:prstGeom>
            <a:ln>
              <a:solidFill>
                <a:srgbClr val="963988"/>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13AB09A-45B1-2260-96F9-A23834AF4D55}"/>
                </a:ext>
                <a:ext uri="{C183D7F6-B498-43B3-948B-1728B52AA6E4}">
                  <adec:decorative xmlns:adec="http://schemas.microsoft.com/office/drawing/2017/decorative" val="1"/>
                </a:ext>
              </a:extLst>
            </p:cNvPr>
            <p:cNvCxnSpPr>
              <a:cxnSpLocks/>
            </p:cNvCxnSpPr>
            <p:nvPr/>
          </p:nvCxnSpPr>
          <p:spPr>
            <a:xfrm flipV="1">
              <a:off x="3738912" y="-276225"/>
              <a:ext cx="0" cy="257175"/>
            </a:xfrm>
            <a:prstGeom prst="line">
              <a:avLst/>
            </a:prstGeom>
            <a:ln>
              <a:solidFill>
                <a:srgbClr val="963988"/>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5EF8C15-0E47-A92A-DC12-B13C344847C8}"/>
                </a:ext>
                <a:ext uri="{C183D7F6-B498-43B3-948B-1728B52AA6E4}">
                  <adec:decorative xmlns:adec="http://schemas.microsoft.com/office/drawing/2017/decorative" val="1"/>
                </a:ext>
              </a:extLst>
            </p:cNvPr>
            <p:cNvCxnSpPr>
              <a:cxnSpLocks/>
            </p:cNvCxnSpPr>
            <p:nvPr/>
          </p:nvCxnSpPr>
          <p:spPr>
            <a:xfrm>
              <a:off x="5355150" y="275033"/>
              <a:ext cx="385774" cy="0"/>
            </a:xfrm>
            <a:prstGeom prst="line">
              <a:avLst/>
            </a:prstGeom>
            <a:ln>
              <a:solidFill>
                <a:srgbClr val="963988"/>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7B71C67-8E6C-8008-1F51-FE8C65937840}"/>
                </a:ext>
                <a:ext uri="{C183D7F6-B498-43B3-948B-1728B52AA6E4}">
                  <adec:decorative xmlns:adec="http://schemas.microsoft.com/office/drawing/2017/decorative" val="1"/>
                </a:ext>
              </a:extLst>
            </p:cNvPr>
            <p:cNvCxnSpPr>
              <a:cxnSpLocks/>
            </p:cNvCxnSpPr>
            <p:nvPr/>
          </p:nvCxnSpPr>
          <p:spPr>
            <a:xfrm>
              <a:off x="5355150" y="729058"/>
              <a:ext cx="385774" cy="0"/>
            </a:xfrm>
            <a:prstGeom prst="line">
              <a:avLst/>
            </a:prstGeom>
            <a:ln>
              <a:solidFill>
                <a:srgbClr val="963988"/>
              </a:solidFill>
              <a:prstDash val="sysDot"/>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312A1E68-BE19-05EB-3233-7017708540D2}"/>
                </a:ext>
                <a:ext uri="{C183D7F6-B498-43B3-948B-1728B52AA6E4}">
                  <adec:decorative xmlns:adec="http://schemas.microsoft.com/office/drawing/2017/decorative" val="1"/>
                </a:ext>
              </a:extLst>
            </p:cNvPr>
            <p:cNvSpPr/>
            <p:nvPr/>
          </p:nvSpPr>
          <p:spPr>
            <a:xfrm>
              <a:off x="3730896" y="-172371"/>
              <a:ext cx="290591" cy="87566"/>
            </a:xfrm>
            <a:prstGeom prst="rect">
              <a:avLst/>
            </a:prstGeom>
            <a:solidFill>
              <a:srgbClr val="9639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963988"/>
                </a:solidFill>
              </a:endParaRPr>
            </a:p>
          </p:txBody>
        </p:sp>
      </p:grpSp>
      <p:sp>
        <p:nvSpPr>
          <p:cNvPr id="4" name="TextBox 3">
            <a:extLst>
              <a:ext uri="{FF2B5EF4-FFF2-40B4-BE49-F238E27FC236}">
                <a16:creationId xmlns:a16="http://schemas.microsoft.com/office/drawing/2014/main" id="{7D786A52-F51C-94C0-437F-F05445DD4705}"/>
              </a:ext>
            </a:extLst>
          </p:cNvPr>
          <p:cNvSpPr txBox="1"/>
          <p:nvPr/>
        </p:nvSpPr>
        <p:spPr>
          <a:xfrm>
            <a:off x="447978" y="385676"/>
            <a:ext cx="3148235" cy="446276"/>
          </a:xfrm>
          <a:prstGeom prst="rect">
            <a:avLst/>
          </a:prstGeom>
          <a:noFill/>
        </p:spPr>
        <p:txBody>
          <a:bodyPr wrap="square" rtlCol="0">
            <a:spAutoFit/>
          </a:bodyPr>
          <a:lstStyle/>
          <a:p>
            <a:r>
              <a:rPr lang="pl-PL" sz="1400" b="1" dirty="0">
                <a:solidFill>
                  <a:schemeClr val="bg1">
                    <a:lumMod val="50000"/>
                  </a:schemeClr>
                </a:solidFill>
                <a:effectLst/>
                <a:latin typeface="Calibri" panose="020F0502020204030204" pitchFamily="34" charset="0"/>
                <a:cs typeface="Calibri" panose="020F0502020204030204" pitchFamily="34" charset="0"/>
              </a:rPr>
              <a:t>Polska</a:t>
            </a:r>
            <a:r>
              <a:rPr lang="pl-PL" sz="800" b="0" i="1" dirty="0">
                <a:effectLst/>
                <a:latin typeface="Calibri" panose="020F0502020204030204" pitchFamily="34" charset="0"/>
                <a:cs typeface="Calibri" panose="020F0502020204030204" pitchFamily="34" charset="0"/>
              </a:rPr>
              <a:t> </a:t>
            </a:r>
          </a:p>
          <a:p>
            <a:r>
              <a:rPr lang="pl-PL" sz="900" b="0" i="1" dirty="0">
                <a:effectLst/>
                <a:latin typeface="Calibri" panose="020F0502020204030204" pitchFamily="34" charset="0"/>
                <a:cs typeface="Calibri" panose="020F0502020204030204" pitchFamily="34" charset="0"/>
              </a:rPr>
              <a:t> </a:t>
            </a:r>
          </a:p>
        </p:txBody>
      </p:sp>
      <p:pic>
        <p:nvPicPr>
          <p:cNvPr id="11" name="Graphic 10" descr="Logo Agencji Unii Europejskiej ds. Azylu.">
            <a:extLst>
              <a:ext uri="{FF2B5EF4-FFF2-40B4-BE49-F238E27FC236}">
                <a16:creationId xmlns:a16="http://schemas.microsoft.com/office/drawing/2014/main" id="{A828CC42-9A1F-7355-A640-406B70BD1E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6191" y="20290"/>
            <a:ext cx="1438530" cy="1016774"/>
          </a:xfrm>
          <a:prstGeom prst="rect">
            <a:avLst/>
          </a:prstGeom>
        </p:spPr>
      </p:pic>
      <p:pic>
        <p:nvPicPr>
          <p:cNvPr id="5" name="Picture 4" descr="Ilustracja przedstawiająca osobę ubiegającą się o ochronę międzynarodową rozmawiającą z pracownikiem znajdującym się za biurkiem. Inna osoba siedzi naprzeciwko funkcjonariusza zajmującego się sprawami ochrony międzynarodowej. Pośrodku strony znajduje się ścieżka prowadząca poza stronę, symbolizująca ciągły przebieg procedury od momentu zarejestrowania kolejnego wniosku. ">
            <a:extLst>
              <a:ext uri="{FF2B5EF4-FFF2-40B4-BE49-F238E27FC236}">
                <a16:creationId xmlns:a16="http://schemas.microsoft.com/office/drawing/2014/main" id="{3AE416D0-C49C-BA0E-7A3B-94913F324AD5}"/>
              </a:ext>
            </a:extLst>
          </p:cNvPr>
          <p:cNvPicPr>
            <a:picLocks noChangeAspect="1"/>
          </p:cNvPicPr>
          <p:nvPr/>
        </p:nvPicPr>
        <p:blipFill>
          <a:blip r:embed="rId4"/>
          <a:srcRect l="667" r="667"/>
          <a:stretch/>
        </p:blipFill>
        <p:spPr>
          <a:xfrm>
            <a:off x="192259" y="0"/>
            <a:ext cx="5189899" cy="7559675"/>
          </a:xfrm>
          <a:prstGeom prst="rect">
            <a:avLst/>
          </a:prstGeom>
        </p:spPr>
      </p:pic>
      <p:sp>
        <p:nvSpPr>
          <p:cNvPr id="14" name="TextBox 13">
            <a:extLst>
              <a:ext uri="{FF2B5EF4-FFF2-40B4-BE49-F238E27FC236}">
                <a16:creationId xmlns:a16="http://schemas.microsoft.com/office/drawing/2014/main" id="{CFA44269-6359-433F-E336-60BB0ADD85AF}"/>
              </a:ext>
            </a:extLst>
          </p:cNvPr>
          <p:cNvSpPr txBox="1"/>
          <p:nvPr/>
        </p:nvSpPr>
        <p:spPr>
          <a:xfrm>
            <a:off x="4351979" y="7159568"/>
            <a:ext cx="796490" cy="276999"/>
          </a:xfrm>
          <a:prstGeom prst="rect">
            <a:avLst/>
          </a:prstGeom>
          <a:noFill/>
        </p:spPr>
        <p:txBody>
          <a:bodyPr wrap="square">
            <a:spAutoFit/>
          </a:bodyPr>
          <a:lstStyle/>
          <a:p>
            <a:pPr algn="r" rtl="0" fontAlgn="base">
              <a:buNone/>
            </a:pPr>
            <a:r>
              <a:rPr lang="pl-PL" sz="1200" i="0" dirty="0">
                <a:solidFill>
                  <a:srgbClr val="24234C"/>
                </a:solidFill>
                <a:effectLst/>
                <a:latin typeface="Calibri" panose="020F0502020204030204" pitchFamily="34" charset="0"/>
                <a:cs typeface="Calibri" panose="020F0502020204030204" pitchFamily="34" charset="0"/>
              </a:rPr>
              <a:t>POLSKI</a:t>
            </a:r>
          </a:p>
        </p:txBody>
      </p:sp>
      <p:sp>
        <p:nvSpPr>
          <p:cNvPr id="9" name="Rectangle 8">
            <a:extLst>
              <a:ext uri="{FF2B5EF4-FFF2-40B4-BE49-F238E27FC236}">
                <a16:creationId xmlns:a16="http://schemas.microsoft.com/office/drawing/2014/main" id="{51E4EB15-E270-B970-FC15-181377A6BDB8}"/>
              </a:ext>
              <a:ext uri="{C183D7F6-B498-43B3-948B-1728B52AA6E4}">
                <adec:decorative xmlns:adec="http://schemas.microsoft.com/office/drawing/2017/decorative" val="1"/>
              </a:ext>
            </a:extLst>
          </p:cNvPr>
          <p:cNvSpPr/>
          <p:nvPr/>
        </p:nvSpPr>
        <p:spPr>
          <a:xfrm>
            <a:off x="0" y="0"/>
            <a:ext cx="198000" cy="7560000"/>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LU">
              <a:solidFill>
                <a:srgbClr val="0097A5"/>
              </a:solidFill>
            </a:endParaRPr>
          </a:p>
        </p:txBody>
      </p:sp>
      <p:pic>
        <p:nvPicPr>
          <p:cNvPr id="10" name="Picture 9">
            <a:extLst>
              <a:ext uri="{FF2B5EF4-FFF2-40B4-BE49-F238E27FC236}">
                <a16:creationId xmlns:a16="http://schemas.microsoft.com/office/drawing/2014/main" id="{6986185C-9576-084E-8C20-178B20F7363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218" y="852468"/>
            <a:ext cx="349116" cy="472995"/>
          </a:xfrm>
          <a:prstGeom prst="rect">
            <a:avLst/>
          </a:prstGeom>
        </p:spPr>
      </p:pic>
      <p:pic>
        <p:nvPicPr>
          <p:cNvPr id="20" name="Obraz 19">
            <a:extLst>
              <a:ext uri="{FF2B5EF4-FFF2-40B4-BE49-F238E27FC236}">
                <a16:creationId xmlns:a16="http://schemas.microsoft.com/office/drawing/2014/main" id="{800CF8E3-5825-4F91-B830-A00A7B78F35D}"/>
              </a:ext>
            </a:extLst>
          </p:cNvPr>
          <p:cNvPicPr>
            <a:picLocks noChangeAspect="1"/>
          </p:cNvPicPr>
          <p:nvPr/>
        </p:nvPicPr>
        <p:blipFill>
          <a:blip r:embed="rId6"/>
          <a:stretch>
            <a:fillRect/>
          </a:stretch>
        </p:blipFill>
        <p:spPr>
          <a:xfrm>
            <a:off x="1599144" y="2655"/>
            <a:ext cx="2061211" cy="1034247"/>
          </a:xfrm>
          <a:prstGeom prst="rect">
            <a:avLst/>
          </a:prstGeom>
        </p:spPr>
      </p:pic>
    </p:spTree>
    <p:extLst>
      <p:ext uri="{BB962C8B-B14F-4D97-AF65-F5344CB8AC3E}">
        <p14:creationId xmlns:p14="http://schemas.microsoft.com/office/powerpoint/2010/main" val="207058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72CBAD3-91B3-EC69-3C2C-EB2DE136E1C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10</a:t>
            </a:fld>
            <a:endParaRPr lang="en-LU">
              <a:solidFill>
                <a:schemeClr val="tx1"/>
              </a:solidFill>
            </a:endParaRPr>
          </a:p>
        </p:txBody>
      </p:sp>
      <p:sp>
        <p:nvSpPr>
          <p:cNvPr id="5" name="Title 4">
            <a:extLst>
              <a:ext uri="{FF2B5EF4-FFF2-40B4-BE49-F238E27FC236}">
                <a16:creationId xmlns:a16="http://schemas.microsoft.com/office/drawing/2014/main" id="{6BC02BC4-B8F4-56C5-A318-47BC98B7240A}"/>
              </a:ext>
            </a:extLst>
          </p:cNvPr>
          <p:cNvSpPr>
            <a:spLocks noGrp="1"/>
          </p:cNvSpPr>
          <p:nvPr>
            <p:ph type="title" idx="4294967295"/>
          </p:nvPr>
        </p:nvSpPr>
        <p:spPr>
          <a:xfrm>
            <a:off x="366713" y="-398678"/>
            <a:ext cx="4594225" cy="398678"/>
          </a:xfrm>
          <a:prstGeom prst="rect">
            <a:avLst/>
          </a:prstGeom>
        </p:spPr>
        <p:txBody>
          <a:bodyPr anchor="t"/>
          <a:lstStyle/>
          <a:p>
            <a:r>
              <a:rPr lang="pl-PL" sz="1100" b="0">
                <a:latin typeface="+mj-lt"/>
              </a:rPr>
              <a:t>NA CZYM POLEGA TA PROCEDURA? (CZĘŚĆ 5 z 7)</a:t>
            </a:r>
          </a:p>
        </p:txBody>
      </p:sp>
      <p:sp>
        <p:nvSpPr>
          <p:cNvPr id="40" name="Subtitle 39">
            <a:extLst>
              <a:ext uri="{FF2B5EF4-FFF2-40B4-BE49-F238E27FC236}">
                <a16:creationId xmlns:a16="http://schemas.microsoft.com/office/drawing/2014/main" id="{B21C55EB-FB28-E9F4-EC38-C85A0878FF92}"/>
              </a:ext>
            </a:extLst>
          </p:cNvPr>
          <p:cNvSpPr>
            <a:spLocks noGrp="1"/>
          </p:cNvSpPr>
          <p:nvPr>
            <p:ph type="subTitle" idx="1"/>
          </p:nvPr>
        </p:nvSpPr>
        <p:spPr>
          <a:xfrm>
            <a:off x="438797" y="301030"/>
            <a:ext cx="4536000" cy="2790304"/>
          </a:xfrm>
        </p:spPr>
        <p:txBody>
          <a:bodyPr/>
          <a:lstStyle/>
          <a:p>
            <a:pPr>
              <a:spcAft>
                <a:spcPts val="200"/>
              </a:spcAft>
            </a:pPr>
            <a:r>
              <a:rPr lang="pl-PL" dirty="0"/>
              <a:t>W wyniku wstępnego rozpatrywania Twój wniosek może zostać uznany za:</a:t>
            </a:r>
          </a:p>
          <a:p>
            <a:pPr marL="108000" indent="-108000">
              <a:spcAft>
                <a:spcPts val="200"/>
              </a:spcAft>
              <a:buFont typeface="Arial" panose="020B0604020202020204" pitchFamily="34" charset="0"/>
              <a:buChar char="•"/>
            </a:pPr>
            <a:r>
              <a:rPr lang="pl-PL" b="1" dirty="0"/>
              <a:t>dopuszczalny</a:t>
            </a:r>
            <a:r>
              <a:rPr lang="pl-PL" dirty="0"/>
              <a:t> lub </a:t>
            </a:r>
          </a:p>
          <a:p>
            <a:pPr marL="108000" indent="-108000">
              <a:buFont typeface="Arial" panose="020B0604020202020204" pitchFamily="34" charset="0"/>
              <a:buChar char="•"/>
            </a:pPr>
            <a:r>
              <a:rPr lang="pl-PL" b="1" dirty="0"/>
              <a:t>niedopuszczalny</a:t>
            </a:r>
            <a:r>
              <a:rPr lang="pl-PL" dirty="0"/>
              <a:t>.</a:t>
            </a:r>
          </a:p>
          <a:p>
            <a:r>
              <a:rPr lang="pl-PL" dirty="0"/>
              <a:t>Jeśli Twój wniosek zostanie uznany za </a:t>
            </a:r>
            <a:r>
              <a:rPr lang="pl-PL" b="1" dirty="0"/>
              <a:t>dopuszczalny, będzie on dalej rozpatrywany</a:t>
            </a:r>
            <a:r>
              <a:rPr lang="pl-PL" dirty="0"/>
              <a:t>. Oznacza to, że będziesz postępować według tych samych etapów co w standardowej procedurze.</a:t>
            </a:r>
            <a:endParaRPr lang="pl-PL" strike="sngStrike" dirty="0"/>
          </a:p>
          <a:p>
            <a:r>
              <a:rPr lang="pl-PL" dirty="0"/>
              <a:t>Jeżeli Twój wniosek jest </a:t>
            </a:r>
            <a:r>
              <a:rPr lang="pl-PL" b="1" dirty="0"/>
              <a:t>niedopuszczalny, nie będzie on dalej rozpatrywany, a procedura zostanie zakończona</a:t>
            </a:r>
            <a:r>
              <a:rPr lang="pl-PL" dirty="0"/>
              <a:t>. Władze poinformują Cię o powodach, dla których Twój wniosek został uznany za niedopuszczalny. Zostaniesz powiadomiony(-a) o decyzji na piśmie. Jeśli nie zgadzasz się z decyzją, możesz się od niej odwołać. Możesz bezpłatnie zwrócić się do radcy prawnego (adwokata) o pomoc w złożeniu odwołania.</a:t>
            </a:r>
          </a:p>
        </p:txBody>
      </p:sp>
      <p:pic>
        <p:nvPicPr>
          <p:cNvPr id="47" name="Picture 46" descr="Schemat rozpoczynający się od etapu 1, czyli wstępnego rozpatrzenia wniosku. Z tego etapu prowadzą dwie ścieżki. Jedną z możliwości jest uznanie wniosku za dopuszczalny. Na drugim etapie odbywa się wówczas rozpatrywanie zasadności wniosku. Inną możliwością jest uznanie wniosku za niedopuszczalny. W takim wypadku wydaje się powiadomienie o decyzji o odrzuceniu wniosku. Następnie istnieje możliwość odwołania się od decyzji przed sędzią. Sędzia może wydać pozytywną decyzję w sprawie odwołania i uznać wniosek za dopuszczalny. Sędzia może również odrzucić odwołanie. ">
            <a:extLst>
              <a:ext uri="{FF2B5EF4-FFF2-40B4-BE49-F238E27FC236}">
                <a16:creationId xmlns:a16="http://schemas.microsoft.com/office/drawing/2014/main" id="{2527D716-F230-97C4-D53C-5275585DF2D9}"/>
              </a:ext>
              <a:ext uri="{C183D7F6-B498-43B3-948B-1728B52AA6E4}">
                <adec:decorative xmlns:adec="http://schemas.microsoft.com/office/drawing/2017/decorative" val="0"/>
              </a:ext>
            </a:extLst>
          </p:cNvPr>
          <p:cNvPicPr>
            <a:picLocks noChangeAspect="1"/>
          </p:cNvPicPr>
          <p:nvPr/>
        </p:nvPicPr>
        <p:blipFill>
          <a:blip r:embed="rId2"/>
          <a:srcRect l="2708" r="2708"/>
          <a:stretch/>
        </p:blipFill>
        <p:spPr>
          <a:xfrm>
            <a:off x="489857" y="2830596"/>
            <a:ext cx="4462462" cy="2585910"/>
          </a:xfrm>
          <a:prstGeom prst="rect">
            <a:avLst/>
          </a:prstGeom>
        </p:spPr>
      </p:pic>
      <p:sp>
        <p:nvSpPr>
          <p:cNvPr id="7" name="Oval 6">
            <a:extLst>
              <a:ext uri="{FF2B5EF4-FFF2-40B4-BE49-F238E27FC236}">
                <a16:creationId xmlns:a16="http://schemas.microsoft.com/office/drawing/2014/main" id="{66063818-84B5-B5F0-92D9-A12523DFFC47}"/>
              </a:ext>
              <a:ext uri="{C183D7F6-B498-43B3-948B-1728B52AA6E4}">
                <adec:decorative xmlns:adec="http://schemas.microsoft.com/office/drawing/2017/decorative" val="1"/>
              </a:ext>
            </a:extLst>
          </p:cNvPr>
          <p:cNvSpPr/>
          <p:nvPr/>
        </p:nvSpPr>
        <p:spPr>
          <a:xfrm>
            <a:off x="420444" y="5535383"/>
            <a:ext cx="205743" cy="205743"/>
          </a:xfrm>
          <a:prstGeom prst="ellipse">
            <a:avLst/>
          </a:prstGeom>
          <a:noFill/>
          <a:ln w="76200">
            <a:solidFill>
              <a:srgbClr val="3982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solidFill>
                <a:srgbClr val="00A050"/>
              </a:solidFill>
            </a:endParaRPr>
          </a:p>
        </p:txBody>
      </p:sp>
      <p:sp>
        <p:nvSpPr>
          <p:cNvPr id="8" name="TextBox 7">
            <a:extLst>
              <a:ext uri="{FF2B5EF4-FFF2-40B4-BE49-F238E27FC236}">
                <a16:creationId xmlns:a16="http://schemas.microsoft.com/office/drawing/2014/main" id="{F806406D-FFE8-2FA4-A225-F3E7D08B507C}"/>
              </a:ext>
            </a:extLst>
          </p:cNvPr>
          <p:cNvSpPr txBox="1"/>
          <p:nvPr/>
        </p:nvSpPr>
        <p:spPr>
          <a:xfrm>
            <a:off x="731520" y="5503498"/>
            <a:ext cx="4145064" cy="623431"/>
          </a:xfrm>
          <a:prstGeom prst="rect">
            <a:avLst/>
          </a:prstGeom>
          <a:noFill/>
        </p:spPr>
        <p:txBody>
          <a:bodyPr wrap="square" lIns="36000" tIns="36000" rIns="36000" bIns="36000">
            <a:spAutoFit/>
          </a:bodyPr>
          <a:lstStyle/>
          <a:p>
            <a:pPr lvl="0">
              <a:lnSpc>
                <a:spcPct val="110000"/>
              </a:lnSpc>
              <a:spcAft>
                <a:spcPts val="800"/>
              </a:spcAft>
              <a:tabLst>
                <a:tab pos="360000" algn="l"/>
              </a:tabLst>
            </a:pPr>
            <a:r>
              <a:rPr lang="pl-PL" sz="1100">
                <a:solidFill>
                  <a:srgbClr val="39821F"/>
                </a:solidFill>
                <a:latin typeface="Calibri" panose="020F0502020204030204" pitchFamily="34" charset="0"/>
                <a:ea typeface="Calibri"/>
                <a:cs typeface="ProximaNova"/>
              </a:rPr>
              <a:t>Twój wniosek jest </a:t>
            </a:r>
            <a:r>
              <a:rPr lang="pl-PL" sz="1100" b="1">
                <a:solidFill>
                  <a:srgbClr val="39821F"/>
                </a:solidFill>
                <a:latin typeface="Calibri" panose="020F0502020204030204" pitchFamily="34" charset="0"/>
                <a:ea typeface="Calibri"/>
                <a:cs typeface="ProximaNova"/>
              </a:rPr>
              <a:t>dopuszczalny</a:t>
            </a:r>
            <a:r>
              <a:rPr lang="pl-PL" sz="1100">
                <a:solidFill>
                  <a:srgbClr val="39821F"/>
                </a:solidFill>
                <a:latin typeface="Calibri" panose="020F0502020204030204" pitchFamily="34" charset="0"/>
                <a:ea typeface="Calibri"/>
                <a:cs typeface="ProximaNova"/>
              </a:rPr>
              <a:t>, jeżeli przedstawisz w nim </a:t>
            </a:r>
            <a:r>
              <a:rPr lang="pl-PL" sz="1100" b="1">
                <a:solidFill>
                  <a:srgbClr val="39821F"/>
                </a:solidFill>
                <a:latin typeface="Calibri" panose="020F0502020204030204" pitchFamily="34" charset="0"/>
                <a:ea typeface="Calibri"/>
                <a:cs typeface="ProximaNova"/>
              </a:rPr>
              <a:t>nowe elementy, </a:t>
            </a:r>
            <a:r>
              <a:rPr lang="pl-PL" sz="1100">
                <a:solidFill>
                  <a:srgbClr val="39821F"/>
                </a:solidFill>
                <a:latin typeface="Calibri" panose="020F0502020204030204" pitchFamily="34" charset="0"/>
                <a:ea typeface="Calibri"/>
                <a:cs typeface="ProximaNova"/>
              </a:rPr>
              <a:t>a te nowe </a:t>
            </a:r>
            <a:r>
              <a:rPr lang="pl-PL" sz="1100" b="1">
                <a:solidFill>
                  <a:srgbClr val="39821F"/>
                </a:solidFill>
                <a:latin typeface="Calibri" panose="020F0502020204030204" pitchFamily="34" charset="0"/>
                <a:ea typeface="Calibri"/>
                <a:cs typeface="ProximaNova"/>
              </a:rPr>
              <a:t>elementy sugerują, że potrzebujesz ochrony międzynarodowej</a:t>
            </a:r>
            <a:r>
              <a:rPr lang="pl-PL" sz="1100">
                <a:solidFill>
                  <a:srgbClr val="39821F"/>
                </a:solidFill>
                <a:latin typeface="Calibri" panose="020F0502020204030204" pitchFamily="34" charset="0"/>
                <a:ea typeface="Calibri"/>
                <a:cs typeface="ProximaNova"/>
              </a:rPr>
              <a:t>. </a:t>
            </a:r>
          </a:p>
        </p:txBody>
      </p:sp>
      <p:sp>
        <p:nvSpPr>
          <p:cNvPr id="9" name="Oval 8">
            <a:extLst>
              <a:ext uri="{FF2B5EF4-FFF2-40B4-BE49-F238E27FC236}">
                <a16:creationId xmlns:a16="http://schemas.microsoft.com/office/drawing/2014/main" id="{61F7F9B7-CCBA-A20C-CA02-2CBD58248287}"/>
              </a:ext>
              <a:ext uri="{C183D7F6-B498-43B3-948B-1728B52AA6E4}">
                <adec:decorative xmlns:adec="http://schemas.microsoft.com/office/drawing/2017/decorative" val="1"/>
              </a:ext>
            </a:extLst>
          </p:cNvPr>
          <p:cNvSpPr/>
          <p:nvPr/>
        </p:nvSpPr>
        <p:spPr>
          <a:xfrm>
            <a:off x="419818" y="6534012"/>
            <a:ext cx="205744" cy="205744"/>
          </a:xfrm>
          <a:prstGeom prst="ellipse">
            <a:avLst/>
          </a:prstGeom>
          <a:noFill/>
          <a:ln w="76200">
            <a:solidFill>
              <a:srgbClr val="D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solidFill>
                <a:srgbClr val="00A050"/>
              </a:solidFill>
            </a:endParaRPr>
          </a:p>
        </p:txBody>
      </p:sp>
      <p:sp>
        <p:nvSpPr>
          <p:cNvPr id="6" name="TextBox 5">
            <a:extLst>
              <a:ext uri="{FF2B5EF4-FFF2-40B4-BE49-F238E27FC236}">
                <a16:creationId xmlns:a16="http://schemas.microsoft.com/office/drawing/2014/main" id="{F0D0337D-D552-2335-9B5C-DABFFF7BB3FF}"/>
              </a:ext>
            </a:extLst>
          </p:cNvPr>
          <p:cNvSpPr txBox="1"/>
          <p:nvPr/>
        </p:nvSpPr>
        <p:spPr>
          <a:xfrm>
            <a:off x="731520" y="6434302"/>
            <a:ext cx="4145064" cy="435751"/>
          </a:xfrm>
          <a:prstGeom prst="rect">
            <a:avLst/>
          </a:prstGeom>
          <a:noFill/>
        </p:spPr>
        <p:txBody>
          <a:bodyPr wrap="square" lIns="36000" tIns="36000" rIns="36000" bIns="36000">
            <a:spAutoFit/>
          </a:bodyPr>
          <a:lstStyle/>
          <a:p>
            <a:pPr>
              <a:lnSpc>
                <a:spcPct val="110000"/>
              </a:lnSpc>
              <a:spcAft>
                <a:spcPts val="800"/>
              </a:spcAft>
              <a:tabLst>
                <a:tab pos="360000" algn="l"/>
              </a:tabLst>
            </a:pPr>
            <a:r>
              <a:rPr lang="pl-PL" sz="1100">
                <a:solidFill>
                  <a:srgbClr val="DC0000"/>
                </a:solidFill>
                <a:latin typeface="Calibri" panose="020F0502020204030204" pitchFamily="34" charset="0"/>
              </a:rPr>
              <a:t>Twój wniosek jest </a:t>
            </a:r>
            <a:r>
              <a:rPr lang="pl-PL" sz="1100" b="1">
                <a:solidFill>
                  <a:srgbClr val="DC0000"/>
                </a:solidFill>
                <a:latin typeface="Calibri" panose="020F0502020204030204" pitchFamily="34" charset="0"/>
              </a:rPr>
              <a:t>niedopuszczalny</a:t>
            </a:r>
            <a:r>
              <a:rPr lang="pl-PL" sz="1100">
                <a:solidFill>
                  <a:srgbClr val="DC0000"/>
                </a:solidFill>
                <a:latin typeface="Calibri" panose="020F0502020204030204" pitchFamily="34" charset="0"/>
              </a:rPr>
              <a:t>, jeżeli nie przedstawisz nowych elementów, które sugerują, że potrzebujesz ochrony międzynarodowej.</a:t>
            </a:r>
          </a:p>
        </p:txBody>
      </p:sp>
      <p:sp>
        <p:nvSpPr>
          <p:cNvPr id="26" name="TextBox 25">
            <a:extLst>
              <a:ext uri="{FF2B5EF4-FFF2-40B4-BE49-F238E27FC236}">
                <a16:creationId xmlns:a16="http://schemas.microsoft.com/office/drawing/2014/main" id="{45031975-ADA3-3048-C5A0-9037B4F8CFD4}"/>
              </a:ext>
              <a:ext uri="{C183D7F6-B498-43B3-948B-1728B52AA6E4}">
                <adec:decorative xmlns:adec="http://schemas.microsoft.com/office/drawing/2017/decorative" val="1"/>
              </a:ext>
            </a:extLst>
          </p:cNvPr>
          <p:cNvSpPr txBox="1"/>
          <p:nvPr/>
        </p:nvSpPr>
        <p:spPr>
          <a:xfrm>
            <a:off x="4291475" y="5201062"/>
            <a:ext cx="663865" cy="215444"/>
          </a:xfrm>
          <a:prstGeom prst="rect">
            <a:avLst/>
          </a:prstGeom>
          <a:solidFill>
            <a:srgbClr val="E21E26"/>
          </a:solidFill>
        </p:spPr>
        <p:txBody>
          <a:bodyPr wrap="square" rtlCol="0">
            <a:spAutoFit/>
          </a:bodyPr>
          <a:lstStyle/>
          <a:p>
            <a:r>
              <a:rPr lang="pl-PL" sz="800">
                <a:solidFill>
                  <a:schemeClr val="bg1"/>
                </a:solidFill>
              </a:rPr>
              <a:t>Odrzucenie</a:t>
            </a:r>
          </a:p>
        </p:txBody>
      </p:sp>
      <p:sp>
        <p:nvSpPr>
          <p:cNvPr id="28" name="TextBox 27">
            <a:extLst>
              <a:ext uri="{FF2B5EF4-FFF2-40B4-BE49-F238E27FC236}">
                <a16:creationId xmlns:a16="http://schemas.microsoft.com/office/drawing/2014/main" id="{3371E313-F72B-019D-8FD5-19BA052A6B39}"/>
              </a:ext>
              <a:ext uri="{C183D7F6-B498-43B3-948B-1728B52AA6E4}">
                <adec:decorative xmlns:adec="http://schemas.microsoft.com/office/drawing/2017/decorative" val="1"/>
              </a:ext>
            </a:extLst>
          </p:cNvPr>
          <p:cNvSpPr txBox="1"/>
          <p:nvPr/>
        </p:nvSpPr>
        <p:spPr>
          <a:xfrm>
            <a:off x="4236662" y="4155199"/>
            <a:ext cx="770470" cy="338554"/>
          </a:xfrm>
          <a:prstGeom prst="rect">
            <a:avLst/>
          </a:prstGeom>
          <a:solidFill>
            <a:srgbClr val="148437"/>
          </a:solidFill>
        </p:spPr>
        <p:txBody>
          <a:bodyPr wrap="square" rtlCol="0">
            <a:spAutoFit/>
          </a:bodyPr>
          <a:lstStyle/>
          <a:p>
            <a:r>
              <a:rPr lang="pl-PL" sz="800" dirty="0">
                <a:solidFill>
                  <a:schemeClr val="bg1"/>
                </a:solidFill>
              </a:rPr>
              <a:t>Wniosek dopuszczalny</a:t>
            </a:r>
          </a:p>
        </p:txBody>
      </p:sp>
      <p:sp>
        <p:nvSpPr>
          <p:cNvPr id="58" name="TextBox 57">
            <a:extLst>
              <a:ext uri="{FF2B5EF4-FFF2-40B4-BE49-F238E27FC236}">
                <a16:creationId xmlns:a16="http://schemas.microsoft.com/office/drawing/2014/main" id="{E493CF66-522C-5D46-15DE-DFC2058D88A0}"/>
              </a:ext>
              <a:ext uri="{C183D7F6-B498-43B3-948B-1728B52AA6E4}">
                <adec:decorative xmlns:adec="http://schemas.microsoft.com/office/drawing/2017/decorative" val="1"/>
              </a:ext>
            </a:extLst>
          </p:cNvPr>
          <p:cNvSpPr txBox="1"/>
          <p:nvPr/>
        </p:nvSpPr>
        <p:spPr>
          <a:xfrm>
            <a:off x="1593450" y="3029651"/>
            <a:ext cx="859138" cy="221599"/>
          </a:xfrm>
          <a:prstGeom prst="rect">
            <a:avLst/>
          </a:prstGeom>
          <a:noFill/>
        </p:spPr>
        <p:txBody>
          <a:bodyPr wrap="square" lIns="0" tIns="0" rIns="0" bIns="0" rtlCol="0">
            <a:spAutoFit/>
          </a:bodyPr>
          <a:lstStyle/>
          <a:p>
            <a:pPr>
              <a:lnSpc>
                <a:spcPct val="90000"/>
              </a:lnSpc>
            </a:pPr>
            <a:r>
              <a:rPr lang="pl-PL" sz="800" b="1">
                <a:latin typeface="Calibri" panose="020F0502020204030204" pitchFamily="34" charset="0"/>
                <a:cs typeface="Calibri" panose="020F0502020204030204" pitchFamily="34" charset="0"/>
              </a:rPr>
              <a:t>Wniosek dopuszczalny</a:t>
            </a:r>
          </a:p>
        </p:txBody>
      </p:sp>
      <p:sp>
        <p:nvSpPr>
          <p:cNvPr id="59" name="TextBox 58">
            <a:extLst>
              <a:ext uri="{FF2B5EF4-FFF2-40B4-BE49-F238E27FC236}">
                <a16:creationId xmlns:a16="http://schemas.microsoft.com/office/drawing/2014/main" id="{7E443002-6590-4B09-FA3A-7E8A9B654577}"/>
              </a:ext>
              <a:ext uri="{C183D7F6-B498-43B3-948B-1728B52AA6E4}">
                <adec:decorative xmlns:adec="http://schemas.microsoft.com/office/drawing/2017/decorative" val="1"/>
              </a:ext>
            </a:extLst>
          </p:cNvPr>
          <p:cNvSpPr txBox="1"/>
          <p:nvPr/>
        </p:nvSpPr>
        <p:spPr>
          <a:xfrm>
            <a:off x="2571790" y="3004908"/>
            <a:ext cx="870273" cy="415498"/>
          </a:xfrm>
          <a:prstGeom prst="rect">
            <a:avLst/>
          </a:prstGeom>
          <a:noFill/>
        </p:spPr>
        <p:txBody>
          <a:bodyPr wrap="square" lIns="0" tIns="0" rIns="0" bIns="0" rtlCol="0">
            <a:spAutoFit/>
          </a:bodyPr>
          <a:lstStyle/>
          <a:p>
            <a:pPr>
              <a:lnSpc>
                <a:spcPct val="90000"/>
              </a:lnSpc>
            </a:pPr>
            <a:r>
              <a:rPr lang="pl-PL" sz="750" b="1">
                <a:solidFill>
                  <a:schemeClr val="tx2">
                    <a:lumMod val="75000"/>
                    <a:lumOff val="25000"/>
                  </a:schemeClr>
                </a:solidFill>
                <a:latin typeface="Calibri" panose="020F0502020204030204" pitchFamily="34" charset="0"/>
                <a:cs typeface="Calibri" panose="020F0502020204030204" pitchFamily="34" charset="0"/>
              </a:rPr>
              <a:t>ETAP 2.</a:t>
            </a:r>
          </a:p>
          <a:p>
            <a:pPr>
              <a:lnSpc>
                <a:spcPct val="90000"/>
              </a:lnSpc>
            </a:pPr>
            <a:r>
              <a:rPr lang="pl-PL" sz="750" b="1">
                <a:solidFill>
                  <a:schemeClr val="tx2">
                    <a:lumMod val="75000"/>
                    <a:lumOff val="25000"/>
                  </a:schemeClr>
                </a:solidFill>
                <a:latin typeface="Calibri" panose="020F0502020204030204" pitchFamily="34" charset="0"/>
                <a:cs typeface="Calibri" panose="020F0502020204030204" pitchFamily="34" charset="0"/>
              </a:rPr>
              <a:t>Rozpatrzenie </a:t>
            </a:r>
            <a:br>
              <a:rPr lang="pl-PL" sz="750" b="1">
                <a:solidFill>
                  <a:schemeClr val="tx2">
                    <a:lumMod val="75000"/>
                    <a:lumOff val="25000"/>
                  </a:schemeClr>
                </a:solidFill>
                <a:latin typeface="Calibri" panose="020F0502020204030204" pitchFamily="34" charset="0"/>
                <a:cs typeface="Calibri" panose="020F0502020204030204" pitchFamily="34" charset="0"/>
              </a:rPr>
            </a:br>
            <a:r>
              <a:rPr lang="pl-PL" sz="750" b="1">
                <a:solidFill>
                  <a:schemeClr val="tx2">
                    <a:lumMod val="75000"/>
                    <a:lumOff val="25000"/>
                  </a:schemeClr>
                </a:solidFill>
                <a:latin typeface="Calibri" panose="020F0502020204030204" pitchFamily="34" charset="0"/>
                <a:cs typeface="Calibri" panose="020F0502020204030204" pitchFamily="34" charset="0"/>
              </a:rPr>
              <a:t>zasadności </a:t>
            </a:r>
            <a:br>
              <a:rPr lang="pl-PL" sz="750" b="1">
                <a:solidFill>
                  <a:schemeClr val="tx2">
                    <a:lumMod val="75000"/>
                    <a:lumOff val="25000"/>
                  </a:schemeClr>
                </a:solidFill>
                <a:latin typeface="Calibri" panose="020F0502020204030204" pitchFamily="34" charset="0"/>
                <a:cs typeface="Calibri" panose="020F0502020204030204" pitchFamily="34" charset="0"/>
              </a:rPr>
            </a:br>
            <a:r>
              <a:rPr lang="pl-PL" sz="750" b="1">
                <a:solidFill>
                  <a:schemeClr val="tx2">
                    <a:lumMod val="75000"/>
                    <a:lumOff val="25000"/>
                  </a:schemeClr>
                </a:solidFill>
                <a:latin typeface="Calibri" panose="020F0502020204030204" pitchFamily="34" charset="0"/>
                <a:cs typeface="Calibri" panose="020F0502020204030204" pitchFamily="34" charset="0"/>
              </a:rPr>
              <a:t>wniosku</a:t>
            </a:r>
          </a:p>
        </p:txBody>
      </p:sp>
      <p:sp>
        <p:nvSpPr>
          <p:cNvPr id="67" name="TextBox 66">
            <a:extLst>
              <a:ext uri="{FF2B5EF4-FFF2-40B4-BE49-F238E27FC236}">
                <a16:creationId xmlns:a16="http://schemas.microsoft.com/office/drawing/2014/main" id="{DD1F7F44-6024-BE89-050B-AEF275ACFBF0}"/>
              </a:ext>
              <a:ext uri="{C183D7F6-B498-43B3-948B-1728B52AA6E4}">
                <adec:decorative xmlns:adec="http://schemas.microsoft.com/office/drawing/2017/decorative" val="1"/>
              </a:ext>
            </a:extLst>
          </p:cNvPr>
          <p:cNvSpPr txBox="1"/>
          <p:nvPr/>
        </p:nvSpPr>
        <p:spPr>
          <a:xfrm>
            <a:off x="3551689" y="4349251"/>
            <a:ext cx="441854" cy="207749"/>
          </a:xfrm>
          <a:prstGeom prst="rect">
            <a:avLst/>
          </a:prstGeom>
          <a:noFill/>
        </p:spPr>
        <p:txBody>
          <a:bodyPr wrap="square" lIns="0" tIns="0" rIns="0" bIns="0" rtlCol="0">
            <a:spAutoFit/>
          </a:bodyPr>
          <a:lstStyle/>
          <a:p>
            <a:pPr algn="ctr">
              <a:lnSpc>
                <a:spcPct val="90000"/>
              </a:lnSpc>
            </a:pPr>
            <a:r>
              <a:rPr lang="pl-PL" sz="750" b="1">
                <a:latin typeface="Calibri" panose="020F0502020204030204" pitchFamily="34" charset="0"/>
                <a:cs typeface="Calibri" panose="020F0502020204030204" pitchFamily="34" charset="0"/>
              </a:rPr>
              <a:t>Możliwość odwołania</a:t>
            </a:r>
          </a:p>
        </p:txBody>
      </p:sp>
      <p:sp>
        <p:nvSpPr>
          <p:cNvPr id="68" name="Subtitle 2">
            <a:extLst>
              <a:ext uri="{FF2B5EF4-FFF2-40B4-BE49-F238E27FC236}">
                <a16:creationId xmlns:a16="http://schemas.microsoft.com/office/drawing/2014/main" id="{7289E879-1A22-FB62-5493-A3E3B2D54E4A}"/>
              </a:ext>
              <a:ext uri="{C183D7F6-B498-43B3-948B-1728B52AA6E4}">
                <adec:decorative xmlns:adec="http://schemas.microsoft.com/office/drawing/2017/decorative" val="1"/>
              </a:ext>
            </a:extLst>
          </p:cNvPr>
          <p:cNvSpPr txBox="1">
            <a:spLocks/>
          </p:cNvSpPr>
          <p:nvPr/>
        </p:nvSpPr>
        <p:spPr>
          <a:xfrm>
            <a:off x="601741" y="3847442"/>
            <a:ext cx="534055" cy="527845"/>
          </a:xfrm>
          <a:prstGeom prst="rect">
            <a:avLst/>
          </a:prstGeom>
          <a:ln w="28575">
            <a:noFill/>
          </a:ln>
        </p:spPr>
        <p:txBody>
          <a:bodyPr lIns="0" tIns="0" rIns="0" bIns="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Aft>
                <a:spcPts val="0"/>
              </a:spcAft>
            </a:pPr>
            <a:r>
              <a:rPr lang="pl-PL" sz="800" b="1">
                <a:solidFill>
                  <a:srgbClr val="0070C0"/>
                </a:solidFill>
              </a:rPr>
              <a:t>ETAP 1. </a:t>
            </a:r>
          </a:p>
          <a:p>
            <a:pPr>
              <a:lnSpc>
                <a:spcPct val="90000"/>
              </a:lnSpc>
              <a:spcAft>
                <a:spcPts val="0"/>
              </a:spcAft>
            </a:pPr>
            <a:r>
              <a:rPr lang="pl-PL" sz="800" b="1">
                <a:solidFill>
                  <a:srgbClr val="0070C0"/>
                </a:solidFill>
              </a:rPr>
              <a:t>Wstępne rozpatrzenie wniosku</a:t>
            </a:r>
          </a:p>
        </p:txBody>
      </p:sp>
      <p:sp>
        <p:nvSpPr>
          <p:cNvPr id="71" name="TextBox 70">
            <a:extLst>
              <a:ext uri="{FF2B5EF4-FFF2-40B4-BE49-F238E27FC236}">
                <a16:creationId xmlns:a16="http://schemas.microsoft.com/office/drawing/2014/main" id="{CA38D959-C2F5-8A7C-0333-CC29056D03D1}"/>
              </a:ext>
              <a:ext uri="{C183D7F6-B498-43B3-948B-1728B52AA6E4}">
                <adec:decorative xmlns:adec="http://schemas.microsoft.com/office/drawing/2017/decorative" val="1"/>
              </a:ext>
            </a:extLst>
          </p:cNvPr>
          <p:cNvSpPr txBox="1"/>
          <p:nvPr/>
        </p:nvSpPr>
        <p:spPr>
          <a:xfrm>
            <a:off x="1604583" y="4176265"/>
            <a:ext cx="859138" cy="221599"/>
          </a:xfrm>
          <a:prstGeom prst="rect">
            <a:avLst/>
          </a:prstGeom>
          <a:noFill/>
        </p:spPr>
        <p:txBody>
          <a:bodyPr wrap="square" lIns="0" tIns="0" rIns="0" bIns="0" rtlCol="0">
            <a:spAutoFit/>
          </a:bodyPr>
          <a:lstStyle/>
          <a:p>
            <a:pPr>
              <a:lnSpc>
                <a:spcPct val="90000"/>
              </a:lnSpc>
            </a:pPr>
            <a:r>
              <a:rPr lang="pl-PL" sz="800" b="1">
                <a:latin typeface="Calibri" panose="020F0502020204030204" pitchFamily="34" charset="0"/>
                <a:cs typeface="Calibri" panose="020F0502020204030204" pitchFamily="34" charset="0"/>
              </a:rPr>
              <a:t>Wniosek niedopuszczalny</a:t>
            </a:r>
          </a:p>
        </p:txBody>
      </p:sp>
      <p:sp>
        <p:nvSpPr>
          <p:cNvPr id="72" name="TextBox 71">
            <a:extLst>
              <a:ext uri="{FF2B5EF4-FFF2-40B4-BE49-F238E27FC236}">
                <a16:creationId xmlns:a16="http://schemas.microsoft.com/office/drawing/2014/main" id="{BFAAAAF7-5A16-DA12-0F0E-FBF61683011C}"/>
              </a:ext>
              <a:ext uri="{C183D7F6-B498-43B3-948B-1728B52AA6E4}">
                <adec:decorative xmlns:adec="http://schemas.microsoft.com/office/drawing/2017/decorative" val="1"/>
              </a:ext>
            </a:extLst>
          </p:cNvPr>
          <p:cNvSpPr txBox="1"/>
          <p:nvPr/>
        </p:nvSpPr>
        <p:spPr>
          <a:xfrm>
            <a:off x="2582925" y="4176265"/>
            <a:ext cx="859138" cy="207749"/>
          </a:xfrm>
          <a:prstGeom prst="rect">
            <a:avLst/>
          </a:prstGeom>
          <a:noFill/>
        </p:spPr>
        <p:txBody>
          <a:bodyPr wrap="square" lIns="0" tIns="0" rIns="0" bIns="0" rtlCol="0">
            <a:spAutoFit/>
          </a:bodyPr>
          <a:lstStyle/>
          <a:p>
            <a:pPr>
              <a:lnSpc>
                <a:spcPct val="90000"/>
              </a:lnSpc>
            </a:pPr>
            <a:r>
              <a:rPr lang="pl-PL" sz="750" b="1" dirty="0">
                <a:latin typeface="Calibri" panose="020F0502020204030204" pitchFamily="34" charset="0"/>
                <a:cs typeface="Calibri" panose="020F0502020204030204" pitchFamily="34" charset="0"/>
              </a:rPr>
              <a:t>Powiadomienie o decyzji (odrzucenie)</a:t>
            </a:r>
          </a:p>
        </p:txBody>
      </p:sp>
    </p:spTree>
    <p:extLst>
      <p:ext uri="{BB962C8B-B14F-4D97-AF65-F5344CB8AC3E}">
        <p14:creationId xmlns:p14="http://schemas.microsoft.com/office/powerpoint/2010/main" val="246931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E2F9D-7049-9A54-C00F-0C6EEB1DBE21}"/>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6F969F0-5FF9-FD30-1EE1-E49BF7BCF593}"/>
              </a:ext>
            </a:extLst>
          </p:cNvPr>
          <p:cNvSpPr>
            <a:spLocks noGrp="1"/>
          </p:cNvSpPr>
          <p:nvPr>
            <p:ph type="sldNum" sz="quarter" idx="4"/>
          </p:nvPr>
        </p:nvSpPr>
        <p:spPr>
          <a:xfrm>
            <a:off x="2374542" y="71566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11</a:t>
            </a:fld>
            <a:endParaRPr lang="en-LU">
              <a:solidFill>
                <a:schemeClr val="tx1"/>
              </a:solidFill>
            </a:endParaRPr>
          </a:p>
        </p:txBody>
      </p:sp>
      <p:sp>
        <p:nvSpPr>
          <p:cNvPr id="9" name="Title 8">
            <a:extLst>
              <a:ext uri="{FF2B5EF4-FFF2-40B4-BE49-F238E27FC236}">
                <a16:creationId xmlns:a16="http://schemas.microsoft.com/office/drawing/2014/main" id="{39CE6142-9878-E709-F2A8-36C47664E0BE}"/>
              </a:ext>
            </a:extLst>
          </p:cNvPr>
          <p:cNvSpPr>
            <a:spLocks noGrp="1"/>
          </p:cNvSpPr>
          <p:nvPr>
            <p:ph type="title" idx="4294967295"/>
          </p:nvPr>
        </p:nvSpPr>
        <p:spPr>
          <a:xfrm>
            <a:off x="366713" y="-367911"/>
            <a:ext cx="4594225" cy="210952"/>
          </a:xfrm>
          <a:prstGeom prst="rect">
            <a:avLst/>
          </a:prstGeom>
        </p:spPr>
        <p:txBody>
          <a:bodyPr anchor="t"/>
          <a:lstStyle/>
          <a:p>
            <a:r>
              <a:rPr lang="pl-PL" sz="1100" b="0">
                <a:latin typeface="+mj-lt"/>
              </a:rPr>
              <a:t>NA CZYM POLEGA TA PROCEDURA? (CZĘŚĆ 6 z 7)</a:t>
            </a:r>
          </a:p>
        </p:txBody>
      </p:sp>
      <p:sp>
        <p:nvSpPr>
          <p:cNvPr id="17" name="Subtitle 2">
            <a:extLst>
              <a:ext uri="{FF2B5EF4-FFF2-40B4-BE49-F238E27FC236}">
                <a16:creationId xmlns:a16="http://schemas.microsoft.com/office/drawing/2014/main" id="{B6C3F468-E4EB-976B-4F1B-63A048381577}"/>
              </a:ext>
            </a:extLst>
          </p:cNvPr>
          <p:cNvSpPr txBox="1">
            <a:spLocks/>
          </p:cNvSpPr>
          <p:nvPr/>
        </p:nvSpPr>
        <p:spPr>
          <a:xfrm>
            <a:off x="395650" y="360000"/>
            <a:ext cx="4536350" cy="26054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a:t>Jeżeli wniosek zostanie uznany za dopuszczalny, zastosowanie będą miały następujące etapy.</a:t>
            </a:r>
          </a:p>
        </p:txBody>
      </p:sp>
      <p:sp>
        <p:nvSpPr>
          <p:cNvPr id="4" name="Subtitle 2">
            <a:extLst>
              <a:ext uri="{FF2B5EF4-FFF2-40B4-BE49-F238E27FC236}">
                <a16:creationId xmlns:a16="http://schemas.microsoft.com/office/drawing/2014/main" id="{67E2219B-B97D-FCA8-1205-89AB22213C5E}"/>
              </a:ext>
            </a:extLst>
          </p:cNvPr>
          <p:cNvSpPr txBox="1">
            <a:spLocks/>
          </p:cNvSpPr>
          <p:nvPr/>
        </p:nvSpPr>
        <p:spPr>
          <a:xfrm>
            <a:off x="395999" y="891824"/>
            <a:ext cx="4536000" cy="293303"/>
          </a:xfrm>
          <a:prstGeom prst="rect">
            <a:avLst/>
          </a:prstGeom>
          <a:ln w="28575">
            <a:solidFill>
              <a:srgbClr val="0070C0"/>
            </a:solidFill>
          </a:ln>
        </p:spPr>
        <p:txBody>
          <a:bodyPr lIns="72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pl-PL" sz="1300" b="1">
                <a:solidFill>
                  <a:srgbClr val="0070C0"/>
                </a:solidFill>
              </a:rPr>
              <a:t>Etap 3. Rozpatrzenie zasadności wniosku </a:t>
            </a:r>
          </a:p>
        </p:txBody>
      </p:sp>
      <p:sp>
        <p:nvSpPr>
          <p:cNvPr id="12" name="Subtitle 2">
            <a:extLst>
              <a:ext uri="{FF2B5EF4-FFF2-40B4-BE49-F238E27FC236}">
                <a16:creationId xmlns:a16="http://schemas.microsoft.com/office/drawing/2014/main" id="{6522E2B5-4A29-B546-11F3-D997BF8CF7A1}"/>
              </a:ext>
            </a:extLst>
          </p:cNvPr>
          <p:cNvSpPr txBox="1">
            <a:spLocks/>
          </p:cNvSpPr>
          <p:nvPr/>
        </p:nvSpPr>
        <p:spPr>
          <a:xfrm>
            <a:off x="395650" y="1273478"/>
            <a:ext cx="4536350" cy="113266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5000"/>
              </a:lnSpc>
            </a:pPr>
            <a:r>
              <a:rPr lang="pl-PL" dirty="0"/>
              <a:t>Jeżeli Twój wniosek jest dopuszczalny, władze zbadają powody, dla których ubiegasz się o udzielenie ochrony międzynarodowej, i powody, dla których nie chcesz wracać do swojego kraju pochodzenia (co nazywa się rozpatrzeniem zasadności wniosku). Jeżeli Twój wniosek jest dopuszczalny, procedura rozpatrywania wniosku przebiega według tych samych etapów co w przypadku standardowej procedury. Czas na rozpatrzenie kolejnego wniosku może jednak zostać przyspieszony. </a:t>
            </a:r>
          </a:p>
        </p:txBody>
      </p:sp>
      <p:sp>
        <p:nvSpPr>
          <p:cNvPr id="6" name="Subtitle 2">
            <a:extLst>
              <a:ext uri="{FF2B5EF4-FFF2-40B4-BE49-F238E27FC236}">
                <a16:creationId xmlns:a16="http://schemas.microsoft.com/office/drawing/2014/main" id="{ACB22B78-4ABD-CD84-D38A-734DCC0445EF}"/>
              </a:ext>
            </a:extLst>
          </p:cNvPr>
          <p:cNvSpPr>
            <a:spLocks noGrp="1"/>
          </p:cNvSpPr>
          <p:nvPr>
            <p:ph type="subTitle" idx="1"/>
          </p:nvPr>
        </p:nvSpPr>
        <p:spPr>
          <a:xfrm>
            <a:off x="2272924" y="2587948"/>
            <a:ext cx="2659076" cy="1303541"/>
          </a:xfrm>
        </p:spPr>
        <p:txBody>
          <a:bodyPr anchor="t" anchorCtr="0"/>
          <a:lstStyle/>
          <a:p>
            <a:r>
              <a:rPr lang="pl-PL"/>
              <a:t>Zostaniesz zaproszony(-a) na przesłuchanie, chyba że organ może bezpośrednio podjąć pozytywną decyzję na podstawie informacji zawartych w dokumentacji.</a:t>
            </a:r>
          </a:p>
        </p:txBody>
      </p:sp>
      <p:pic>
        <p:nvPicPr>
          <p:cNvPr id="7" name="Picture 6" descr="Osoba ubiegająca się o ochronę międzynarodową rozmawiająca przy pomocy tłumaczki z urzędnikiem zajmującym się procedurą azylową.    ">
            <a:extLst>
              <a:ext uri="{FF2B5EF4-FFF2-40B4-BE49-F238E27FC236}">
                <a16:creationId xmlns:a16="http://schemas.microsoft.com/office/drawing/2014/main" id="{2F31B7EA-78BB-C79C-36C0-DDAD38B16A6B}"/>
              </a:ext>
            </a:extLst>
          </p:cNvPr>
          <p:cNvPicPr>
            <a:picLocks noChangeAspect="1"/>
          </p:cNvPicPr>
          <p:nvPr/>
        </p:nvPicPr>
        <p:blipFill>
          <a:blip r:embed="rId3"/>
          <a:srcRect t="16260" b="14104"/>
          <a:stretch>
            <a:fillRect/>
          </a:stretch>
        </p:blipFill>
        <p:spPr>
          <a:xfrm>
            <a:off x="395649" y="2486031"/>
            <a:ext cx="1723046" cy="1692730"/>
          </a:xfrm>
          <a:prstGeom prst="rect">
            <a:avLst/>
          </a:prstGeom>
        </p:spPr>
      </p:pic>
      <p:sp>
        <p:nvSpPr>
          <p:cNvPr id="3" name="Title 1">
            <a:extLst>
              <a:ext uri="{FF2B5EF4-FFF2-40B4-BE49-F238E27FC236}">
                <a16:creationId xmlns:a16="http://schemas.microsoft.com/office/drawing/2014/main" id="{8C81EB85-8DB8-4572-0825-C6A57199EEA6}"/>
              </a:ext>
            </a:extLst>
          </p:cNvPr>
          <p:cNvSpPr txBox="1">
            <a:spLocks/>
          </p:cNvSpPr>
          <p:nvPr/>
        </p:nvSpPr>
        <p:spPr>
          <a:xfrm>
            <a:off x="434391" y="4496080"/>
            <a:ext cx="2813305" cy="201418"/>
          </a:xfrm>
          <a:prstGeom prst="rect">
            <a:avLst/>
          </a:prstGeom>
          <a:solidFill>
            <a:schemeClr val="bg1"/>
          </a:solidFill>
        </p:spPr>
        <p:txBody>
          <a:bodyPr lIns="0" tIns="36000" rIns="0" bIns="36000" anchor="t" anchorCtr="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kumimoji="0" lang="pl-PL" sz="1100" i="0" u="none" strike="noStrike" cap="none" spc="100" normalizeH="0" noProof="0" dirty="0">
                <a:ln>
                  <a:noFill/>
                </a:ln>
                <a:solidFill>
                  <a:srgbClr val="0E2841"/>
                </a:solidFill>
                <a:effectLst/>
                <a:uLnTx/>
                <a:uFillTx/>
                <a:latin typeface="Calibri" panose="020F0502020204030204" pitchFamily="34" charset="0"/>
                <a:ea typeface="Calibri"/>
                <a:cs typeface="Calibri" panose="020F0502020204030204" pitchFamily="34" charset="0"/>
              </a:rPr>
              <a:t>KONTROLA STANU ZDROWIA </a:t>
            </a:r>
          </a:p>
        </p:txBody>
      </p:sp>
      <p:sp>
        <p:nvSpPr>
          <p:cNvPr id="15" name="Subtitle 1">
            <a:extLst>
              <a:ext uri="{FF2B5EF4-FFF2-40B4-BE49-F238E27FC236}">
                <a16:creationId xmlns:a16="http://schemas.microsoft.com/office/drawing/2014/main" id="{3DDFCE9A-E73C-254D-36D4-4E2C1DF06C83}"/>
              </a:ext>
            </a:extLst>
          </p:cNvPr>
          <p:cNvSpPr txBox="1">
            <a:spLocks/>
          </p:cNvSpPr>
          <p:nvPr/>
        </p:nvSpPr>
        <p:spPr>
          <a:xfrm>
            <a:off x="2118695" y="4854247"/>
            <a:ext cx="2813305" cy="2084715"/>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Władze mogą poprosić Cię o poddanie się kontroli stanu zdrowia w celu stwierdzenia oznak przeszłych prześladowań lub poważnych obrażeń. Takie badanie jest bezpłatne i zostaniesz poproszony(-a) o wyrażenie na nie zgody. </a:t>
            </a:r>
          </a:p>
          <a:p>
            <a:r>
              <a:rPr lang="pl-PL" dirty="0"/>
              <a:t>Poznasz wyniki kontroli stanu zdrowia, które zostaną uwzględnione w ocenie Twojego wniosku. Jeżeli władze nie zażądają przeprowadzenia kontroli, możesz wystąpić z wnioskiem o jej przeprowadzenie na własny koszt. </a:t>
            </a:r>
          </a:p>
        </p:txBody>
      </p:sp>
      <p:pic>
        <p:nvPicPr>
          <p:cNvPr id="16" name="Picture 15" descr="Ilustracja przedstawiająca osobę rozmawiającą z lekarką podczas kontroli stanu zdrowia. ">
            <a:extLst>
              <a:ext uri="{FF2B5EF4-FFF2-40B4-BE49-F238E27FC236}">
                <a16:creationId xmlns:a16="http://schemas.microsoft.com/office/drawing/2014/main" id="{F8E1759A-ABAC-1406-68E8-A3CF6FEA50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4400" y="4888132"/>
            <a:ext cx="1447443" cy="1691460"/>
          </a:xfrm>
          <a:prstGeom prst="rect">
            <a:avLst/>
          </a:prstGeom>
        </p:spPr>
      </p:pic>
    </p:spTree>
    <p:extLst>
      <p:ext uri="{BB962C8B-B14F-4D97-AF65-F5344CB8AC3E}">
        <p14:creationId xmlns:p14="http://schemas.microsoft.com/office/powerpoint/2010/main" val="213534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8DF9401-A952-5192-E069-0A6406AE6EF2}"/>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12</a:t>
            </a:fld>
            <a:endParaRPr lang="en-LU">
              <a:solidFill>
                <a:schemeClr val="tx1"/>
              </a:solidFill>
            </a:endParaRPr>
          </a:p>
        </p:txBody>
      </p:sp>
      <p:sp>
        <p:nvSpPr>
          <p:cNvPr id="6" name="Title 5">
            <a:extLst>
              <a:ext uri="{FF2B5EF4-FFF2-40B4-BE49-F238E27FC236}">
                <a16:creationId xmlns:a16="http://schemas.microsoft.com/office/drawing/2014/main" id="{C6EBC6DD-B02C-2EE7-0278-57553C14823B}"/>
              </a:ext>
            </a:extLst>
          </p:cNvPr>
          <p:cNvSpPr>
            <a:spLocks noGrp="1"/>
          </p:cNvSpPr>
          <p:nvPr>
            <p:ph type="title" idx="4294967295"/>
          </p:nvPr>
        </p:nvSpPr>
        <p:spPr>
          <a:xfrm>
            <a:off x="366713" y="-308452"/>
            <a:ext cx="4594225" cy="308451"/>
          </a:xfrm>
          <a:prstGeom prst="rect">
            <a:avLst/>
          </a:prstGeom>
        </p:spPr>
        <p:txBody>
          <a:bodyPr anchor="t"/>
          <a:lstStyle/>
          <a:p>
            <a:r>
              <a:rPr lang="pl-PL" sz="1100" b="0">
                <a:latin typeface="+mj-lt"/>
              </a:rPr>
              <a:t>NA CZYM POLEGA TA PROCEDURA? (CZĘŚĆ 7 z 7)</a:t>
            </a:r>
          </a:p>
        </p:txBody>
      </p:sp>
      <p:sp>
        <p:nvSpPr>
          <p:cNvPr id="2" name="Subtitle 2">
            <a:extLst>
              <a:ext uri="{FF2B5EF4-FFF2-40B4-BE49-F238E27FC236}">
                <a16:creationId xmlns:a16="http://schemas.microsoft.com/office/drawing/2014/main" id="{C54AE981-D2AB-A4A8-AD96-A46A2A737FC2}"/>
              </a:ext>
            </a:extLst>
          </p:cNvPr>
          <p:cNvSpPr txBox="1">
            <a:spLocks/>
          </p:cNvSpPr>
          <p:nvPr/>
        </p:nvSpPr>
        <p:spPr>
          <a:xfrm>
            <a:off x="395999" y="402481"/>
            <a:ext cx="4536000" cy="293302"/>
          </a:xfrm>
          <a:prstGeom prst="rect">
            <a:avLst/>
          </a:prstGeom>
          <a:ln w="28575">
            <a:solidFill>
              <a:srgbClr val="0070C0"/>
            </a:solidFill>
          </a:ln>
        </p:spPr>
        <p:txBody>
          <a:bodyPr lIns="72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pl-PL" sz="1300" b="1">
                <a:solidFill>
                  <a:srgbClr val="0070C0"/>
                </a:solidFill>
              </a:rPr>
              <a:t>Etap 4. Decyzja w sprawie Twojego wniosku</a:t>
            </a:r>
          </a:p>
        </p:txBody>
      </p:sp>
      <p:sp>
        <p:nvSpPr>
          <p:cNvPr id="13" name="Subtitle 2">
            <a:extLst>
              <a:ext uri="{FF2B5EF4-FFF2-40B4-BE49-F238E27FC236}">
                <a16:creationId xmlns:a16="http://schemas.microsoft.com/office/drawing/2014/main" id="{7256924B-9E99-9914-F3CE-DCC6533A3DF1}"/>
              </a:ext>
            </a:extLst>
          </p:cNvPr>
          <p:cNvSpPr txBox="1">
            <a:spLocks/>
          </p:cNvSpPr>
          <p:nvPr/>
        </p:nvSpPr>
        <p:spPr>
          <a:xfrm>
            <a:off x="2272924" y="900000"/>
            <a:ext cx="2659076" cy="94860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Władze poinformują Cię na piśmie, czy przyznano Ci ochronę międzynarodową, czy też nie.</a:t>
            </a:r>
          </a:p>
        </p:txBody>
      </p:sp>
      <p:pic>
        <p:nvPicPr>
          <p:cNvPr id="9" name="Picture 8">
            <a:extLst>
              <a:ext uri="{FF2B5EF4-FFF2-40B4-BE49-F238E27FC236}">
                <a16:creationId xmlns:a16="http://schemas.microsoft.com/office/drawing/2014/main" id="{EC65645B-9907-697E-0268-457931DE09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3090" y="983766"/>
            <a:ext cx="762732" cy="1372398"/>
          </a:xfrm>
          <a:prstGeom prst="rect">
            <a:avLst/>
          </a:prstGeom>
        </p:spPr>
      </p:pic>
      <p:sp>
        <p:nvSpPr>
          <p:cNvPr id="3" name="Title 1">
            <a:extLst>
              <a:ext uri="{FF2B5EF4-FFF2-40B4-BE49-F238E27FC236}">
                <a16:creationId xmlns:a16="http://schemas.microsoft.com/office/drawing/2014/main" id="{B5ED8ED3-816B-A5DE-638D-3A6F0A3EE096}"/>
              </a:ext>
            </a:extLst>
          </p:cNvPr>
          <p:cNvSpPr txBox="1">
            <a:spLocks/>
          </p:cNvSpPr>
          <p:nvPr/>
        </p:nvSpPr>
        <p:spPr>
          <a:xfrm>
            <a:off x="2316173" y="2986332"/>
            <a:ext cx="2813305" cy="201418"/>
          </a:xfrm>
          <a:prstGeom prst="rect">
            <a:avLst/>
          </a:prstGeom>
          <a:solidFill>
            <a:schemeClr val="bg1"/>
          </a:solidFill>
        </p:spPr>
        <p:txBody>
          <a:bodyPr lIns="0" tIns="36000" rIns="0" bIns="3600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kumimoji="0" lang="pl-PL" sz="1100" i="0" u="none" strike="noStrike" cap="none" spc="100" normalizeH="0" noProof="0" dirty="0">
                <a:ln>
                  <a:noFill/>
                </a:ln>
                <a:solidFill>
                  <a:srgbClr val="0E2841"/>
                </a:solidFill>
                <a:effectLst/>
                <a:uLnTx/>
                <a:uFillTx/>
                <a:latin typeface="Calibri" panose="020F0502020204030204" pitchFamily="34" charset="0"/>
                <a:ea typeface="Calibri"/>
                <a:cs typeface="Calibri" panose="020F0502020204030204" pitchFamily="34" charset="0"/>
              </a:rPr>
              <a:t>MOŻLIWOŚĆ ODWOŁANIA </a:t>
            </a:r>
          </a:p>
        </p:txBody>
      </p:sp>
      <p:sp>
        <p:nvSpPr>
          <p:cNvPr id="14" name="Subtitle 2">
            <a:extLst>
              <a:ext uri="{FF2B5EF4-FFF2-40B4-BE49-F238E27FC236}">
                <a16:creationId xmlns:a16="http://schemas.microsoft.com/office/drawing/2014/main" id="{E753FFCD-5DB3-BFE5-2BAE-FB2CA9406521}"/>
              </a:ext>
            </a:extLst>
          </p:cNvPr>
          <p:cNvSpPr txBox="1">
            <a:spLocks/>
          </p:cNvSpPr>
          <p:nvPr/>
        </p:nvSpPr>
        <p:spPr>
          <a:xfrm>
            <a:off x="2272924" y="3244624"/>
            <a:ext cx="2659076" cy="535213"/>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nie zgadzasz się z decyzją, możesz się od niej odwołać.</a:t>
            </a:r>
          </a:p>
        </p:txBody>
      </p:sp>
      <p:pic>
        <p:nvPicPr>
          <p:cNvPr id="10" name="Picture 9" descr="Ilustracja przedstawiająca osobę ubiegającą się o ochronę międzynarodową i jej doradcę prawnego rozmawiających z sędzią. ">
            <a:extLst>
              <a:ext uri="{FF2B5EF4-FFF2-40B4-BE49-F238E27FC236}">
                <a16:creationId xmlns:a16="http://schemas.microsoft.com/office/drawing/2014/main" id="{549DB610-C0C3-0CB3-4F4A-42ED8ECDC3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8965" y="2971103"/>
            <a:ext cx="1324372" cy="1617469"/>
          </a:xfrm>
          <a:prstGeom prst="rect">
            <a:avLst/>
          </a:prstGeom>
        </p:spPr>
      </p:pic>
    </p:spTree>
    <p:extLst>
      <p:ext uri="{BB962C8B-B14F-4D97-AF65-F5344CB8AC3E}">
        <p14:creationId xmlns:p14="http://schemas.microsoft.com/office/powerpoint/2010/main" val="219587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7BA99-4259-95CD-8391-7EA213339C1E}"/>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133EBE9-5AE0-C861-647F-BE3006BFD138}"/>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13</a:t>
            </a:fld>
            <a:endParaRPr lang="en-LU">
              <a:solidFill>
                <a:schemeClr val="tx1"/>
              </a:solidFill>
            </a:endParaRPr>
          </a:p>
        </p:txBody>
      </p:sp>
      <p:pic>
        <p:nvPicPr>
          <p:cNvPr id="4" name="Picture 3">
            <a:extLst>
              <a:ext uri="{FF2B5EF4-FFF2-40B4-BE49-F238E27FC236}">
                <a16:creationId xmlns:a16="http://schemas.microsoft.com/office/drawing/2014/main" id="{8DE9F78E-944D-2C79-2288-92B7EAC70C3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60000"/>
            <a:ext cx="152400" cy="203200"/>
          </a:xfrm>
          <a:prstGeom prst="rect">
            <a:avLst/>
          </a:prstGeom>
        </p:spPr>
      </p:pic>
      <p:sp>
        <p:nvSpPr>
          <p:cNvPr id="3" name="Title 1">
            <a:extLst>
              <a:ext uri="{FF2B5EF4-FFF2-40B4-BE49-F238E27FC236}">
                <a16:creationId xmlns:a16="http://schemas.microsoft.com/office/drawing/2014/main" id="{5086BBC7-C812-D1E7-5B57-2EE731996E7D}"/>
              </a:ext>
              <a:ext uri="{C183D7F6-B498-43B3-948B-1728B52AA6E4}">
                <adec:decorative xmlns:adec="http://schemas.microsoft.com/office/drawing/2017/decorative" val="1"/>
              </a:ext>
            </a:extLst>
          </p:cNvPr>
          <p:cNvSpPr txBox="1">
            <a:spLocks noGrp="1"/>
          </p:cNvSpPr>
          <p:nvPr>
            <p:ph type="title" idx="4294967295"/>
          </p:nvPr>
        </p:nvSpPr>
        <p:spPr>
          <a:xfrm>
            <a:off x="648000" y="342000"/>
            <a:ext cx="4284000" cy="266602"/>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1400" b="1" i="0" u="none" strike="noStrike" cap="all" normalizeH="0" noProof="0" dirty="0">
                <a:ln>
                  <a:noFill/>
                </a:ln>
                <a:solidFill>
                  <a:srgbClr val="0E2841"/>
                </a:solidFill>
                <a:effectLst/>
                <a:uLnTx/>
                <a:uFillTx/>
                <a:latin typeface="Calibri" panose="020F0502020204030204" pitchFamily="34" charset="0"/>
                <a:ea typeface="Calibri"/>
                <a:cs typeface="Calibri" panose="020F0502020204030204" pitchFamily="34" charset="0"/>
              </a:rPr>
              <a:t>Twoje prawa</a:t>
            </a:r>
          </a:p>
        </p:txBody>
      </p:sp>
      <p:sp>
        <p:nvSpPr>
          <p:cNvPr id="5" name="Subtitle 2">
            <a:extLst>
              <a:ext uri="{FF2B5EF4-FFF2-40B4-BE49-F238E27FC236}">
                <a16:creationId xmlns:a16="http://schemas.microsoft.com/office/drawing/2014/main" id="{85C5958E-A459-7FD7-2EAF-0DC4F96D3577}"/>
              </a:ext>
            </a:extLst>
          </p:cNvPr>
          <p:cNvSpPr txBox="1">
            <a:spLocks/>
          </p:cNvSpPr>
          <p:nvPr/>
        </p:nvSpPr>
        <p:spPr>
          <a:xfrm>
            <a:off x="396000" y="720000"/>
            <a:ext cx="4536000" cy="52625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PRAWO DO POZOSTANIA I OTRZYMANIA WSPARCIA I USŁUG W ZAKRESIE PRZYJMOWANIA</a:t>
            </a:r>
          </a:p>
        </p:txBody>
      </p:sp>
      <p:sp>
        <p:nvSpPr>
          <p:cNvPr id="30" name="Text Placeholder 3">
            <a:extLst>
              <a:ext uri="{FF2B5EF4-FFF2-40B4-BE49-F238E27FC236}">
                <a16:creationId xmlns:a16="http://schemas.microsoft.com/office/drawing/2014/main" id="{D54E3285-E390-BCA5-E94A-28C80C3D7DFD}"/>
              </a:ext>
            </a:extLst>
          </p:cNvPr>
          <p:cNvSpPr txBox="1">
            <a:spLocks/>
          </p:cNvSpPr>
          <p:nvPr/>
        </p:nvSpPr>
        <p:spPr>
          <a:xfrm>
            <a:off x="396000" y="1260000"/>
            <a:ext cx="4535650" cy="3445145"/>
          </a:xfrm>
          <a:prstGeom prst="rect">
            <a:avLst/>
          </a:prstGeom>
        </p:spPr>
        <p:txBody>
          <a:bodyPr lIns="36000" tIns="36000" rIns="36000" bIns="36000" anchor="t" anchorCtr="0"/>
          <a:lstStyle>
            <a:lvl1pPr marL="0" indent="0" algn="l" defTabSz="914400" rtl="0" eaLnBrk="1" latinLnBrk="0" hangingPunct="1">
              <a:lnSpc>
                <a:spcPct val="100000"/>
              </a:lnSpc>
              <a:spcBef>
                <a:spcPts val="0"/>
              </a:spcBef>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pl-PL" sz="1100" dirty="0"/>
              <a:t>Jeśli jest to Twój pierwszy kolejny wniosek, co do zasady możesz pozostać w tym państwie do czasu zakończenia rozpatrywania Twojego wniosku. </a:t>
            </a:r>
            <a:br>
              <a:rPr lang="pl-PL" sz="1100" dirty="0"/>
            </a:br>
            <a:endParaRPr lang="pl-PL" sz="1100" dirty="0"/>
          </a:p>
          <a:p>
            <a:pPr marL="216000" indent="-216000">
              <a:lnSpc>
                <a:spcPct val="110000"/>
              </a:lnSpc>
              <a:spcAft>
                <a:spcPts val="200"/>
              </a:spcAft>
              <a:buSzPct val="160000"/>
              <a:buBlip>
                <a:blip r:embed="rId3"/>
              </a:buBlip>
            </a:pPr>
            <a:r>
              <a:rPr lang="pl-PL" sz="1100" b="1" dirty="0">
                <a:latin typeface="Calibri" panose="020F0502020204030204" pitchFamily="34" charset="0"/>
                <a:cs typeface="Calibri" panose="020F0502020204030204" pitchFamily="34" charset="0"/>
              </a:rPr>
              <a:t>Możesz nie otrzymać zezwolenia na pozostanie podczas rozpatrywania wniosku</a:t>
            </a:r>
            <a:r>
              <a:rPr lang="pl-PL" sz="1100" dirty="0">
                <a:latin typeface="Calibri" panose="020F0502020204030204" pitchFamily="34" charset="0"/>
                <a:cs typeface="Calibri" panose="020F0502020204030204" pitchFamily="34" charset="0"/>
              </a:rPr>
              <a:t>, jeżeli: </a:t>
            </a:r>
          </a:p>
          <a:p>
            <a:pPr marL="360000" indent="-154800">
              <a:spcAft>
                <a:spcPts val="200"/>
              </a:spcAft>
              <a:buFont typeface="Arial" panose="020B0604020202020204" pitchFamily="34" charset="0"/>
              <a:buChar char="•"/>
            </a:pPr>
            <a:r>
              <a:rPr lang="pl-PL" sz="1100" dirty="0"/>
              <a:t>jest to Twój drugi lub kolejny wniosek lub </a:t>
            </a:r>
          </a:p>
          <a:p>
            <a:pPr marL="360000" indent="-154800">
              <a:spcAft>
                <a:spcPts val="600"/>
              </a:spcAft>
              <a:buFont typeface="Arial" panose="020B0604020202020204" pitchFamily="34" charset="0"/>
              <a:buChar char="•"/>
            </a:pPr>
            <a:r>
              <a:rPr lang="pl-PL" sz="1100" dirty="0"/>
              <a:t>złożyłeś(-aś) wniosek o udzielenie ochrony międzynarodowej jedynie po to, aby opóźnić zbliżające się odesłanie z tego kraju. </a:t>
            </a:r>
          </a:p>
          <a:p>
            <a:pPr>
              <a:spcAft>
                <a:spcPts val="600"/>
              </a:spcAft>
            </a:pPr>
            <a:endParaRPr lang="en-GB" sz="1100" dirty="0"/>
          </a:p>
          <a:p>
            <a:pPr marL="216000" marR="0" lvl="0" indent="-216000" algn="l" defTabSz="457200" rtl="0" eaLnBrk="1" fontAlgn="auto" latinLnBrk="0" hangingPunct="1">
              <a:lnSpc>
                <a:spcPct val="110000"/>
              </a:lnSpc>
              <a:spcBef>
                <a:spcPts val="0"/>
              </a:spcBef>
              <a:spcAft>
                <a:spcPts val="400"/>
              </a:spcAft>
              <a:buClrTx/>
              <a:buSzPct val="160000"/>
              <a:buFontTx/>
              <a:buBlip>
                <a:blip r:embed="rId3"/>
              </a:buBlip>
              <a:tabLst/>
              <a:defRPr/>
            </a:pPr>
            <a:r>
              <a:rPr lang="pl-PL" sz="1100" b="1" dirty="0">
                <a:latin typeface="Calibri" panose="020F0502020204030204" pitchFamily="34" charset="0"/>
                <a:cs typeface="Calibri" panose="020F0502020204030204" pitchFamily="34" charset="0"/>
              </a:rPr>
              <a:t>Podczas postępowania odwoławczego możesz nie mieć prawa do pozostania w państwie</a:t>
            </a:r>
            <a:r>
              <a:rPr lang="pl-PL" sz="1100" dirty="0"/>
              <a:t>. W takim przypadku władze poinformują Cię o powodach i o tym, czy możesz ubiegać się o pozwolenie na pobyt w trakcie postępowania odwoławczego oraz w jaki sposób.</a:t>
            </a:r>
          </a:p>
          <a:p>
            <a:pPr>
              <a:spcAft>
                <a:spcPts val="600"/>
              </a:spcAft>
            </a:pPr>
            <a:r>
              <a:rPr lang="pl-PL" sz="1100" dirty="0"/>
              <a:t>Podczas pobytu otrzymasz </a:t>
            </a:r>
            <a:r>
              <a:rPr lang="pl-PL" sz="1100" b="1" dirty="0"/>
              <a:t>wsparcie i usługi w zakresie przyjmowania</a:t>
            </a:r>
            <a:r>
              <a:rPr lang="pl-PL" sz="1100" dirty="0"/>
              <a:t>, jednakże usługi te </a:t>
            </a:r>
            <a:r>
              <a:rPr lang="pl-PL" sz="1100" b="1" dirty="0"/>
              <a:t>mogą być ograniczone </a:t>
            </a:r>
            <a:r>
              <a:rPr lang="pl-PL" sz="1100" dirty="0"/>
              <a:t>na podstawie indywidualnej decyzji właściwego organu. Więcej informacji na temat wsparcia i usług w zakresie przyjmowania, które otrzymasz, możesz znaleźć w oddzielnej broszurze.</a:t>
            </a:r>
          </a:p>
          <a:p>
            <a:pPr>
              <a:spcAft>
                <a:spcPts val="600"/>
              </a:spcAft>
            </a:pPr>
            <a:endParaRPr lang="en-GB" sz="1100" b="1" dirty="0">
              <a:highlight>
                <a:srgbClr val="C0C0C0"/>
              </a:highlight>
            </a:endParaRPr>
          </a:p>
        </p:txBody>
      </p:sp>
      <p:pic>
        <p:nvPicPr>
          <p:cNvPr id="36" name="Picture 35" descr="Ilustracja przedstawiająca trzech mężczyzn w sypialni. Jeden z nich siedzi przy stole, a dwaj pozostali stoją przed łóżkami piętrowymi. ">
            <a:extLst>
              <a:ext uri="{FF2B5EF4-FFF2-40B4-BE49-F238E27FC236}">
                <a16:creationId xmlns:a16="http://schemas.microsoft.com/office/drawing/2014/main" id="{DD2B39D6-CE11-A2D2-3D4D-7D8B702629E1}"/>
              </a:ext>
            </a:extLst>
          </p:cNvPr>
          <p:cNvPicPr>
            <a:picLocks noChangeAspect="1"/>
          </p:cNvPicPr>
          <p:nvPr/>
        </p:nvPicPr>
        <p:blipFill>
          <a:blip r:embed="rId4">
            <a:extLst>
              <a:ext uri="{28A0092B-C50C-407E-A947-70E740481C1C}">
                <a14:useLocalDpi xmlns:a14="http://schemas.microsoft.com/office/drawing/2010/main" val="0"/>
              </a:ext>
            </a:extLst>
          </a:blip>
          <a:srcRect t="14197" b="6665"/>
          <a:stretch>
            <a:fillRect/>
          </a:stretch>
        </p:blipFill>
        <p:spPr>
          <a:xfrm>
            <a:off x="304920" y="5057822"/>
            <a:ext cx="2358905" cy="1590388"/>
          </a:xfrm>
          <a:prstGeom prst="rect">
            <a:avLst/>
          </a:prstGeom>
        </p:spPr>
      </p:pic>
      <p:pic>
        <p:nvPicPr>
          <p:cNvPr id="10" name="Picture 9" descr="Ilustracja przedstawiająca dziecko w sypialni wraz z rodzicami. W pokoju znajdują się pojedyncze łóżko i podwójne łóżko, okna i obrazki na ścianie. ">
            <a:extLst>
              <a:ext uri="{FF2B5EF4-FFF2-40B4-BE49-F238E27FC236}">
                <a16:creationId xmlns:a16="http://schemas.microsoft.com/office/drawing/2014/main" id="{C71DBF33-2DB7-5E55-5170-719B827B8894}"/>
              </a:ext>
            </a:extLst>
          </p:cNvPr>
          <p:cNvPicPr>
            <a:picLocks noChangeAspect="1"/>
          </p:cNvPicPr>
          <p:nvPr/>
        </p:nvPicPr>
        <p:blipFill>
          <a:blip r:embed="rId5">
            <a:extLst>
              <a:ext uri="{28A0092B-C50C-407E-A947-70E740481C1C}">
                <a14:useLocalDpi xmlns:a14="http://schemas.microsoft.com/office/drawing/2010/main" val="0"/>
              </a:ext>
            </a:extLst>
          </a:blip>
          <a:srcRect l="23472"/>
          <a:stretch>
            <a:fillRect/>
          </a:stretch>
        </p:blipFill>
        <p:spPr>
          <a:xfrm>
            <a:off x="3036988" y="4994985"/>
            <a:ext cx="2218742" cy="1468175"/>
          </a:xfrm>
          <a:prstGeom prst="rect">
            <a:avLst/>
          </a:prstGeom>
        </p:spPr>
      </p:pic>
    </p:spTree>
    <p:extLst>
      <p:ext uri="{BB962C8B-B14F-4D97-AF65-F5344CB8AC3E}">
        <p14:creationId xmlns:p14="http://schemas.microsoft.com/office/powerpoint/2010/main" val="270982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5398CA0-14AB-076B-3202-090D3C4C0D1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14</a:t>
            </a:fld>
            <a:endParaRPr lang="en-LU">
              <a:solidFill>
                <a:schemeClr val="tx1"/>
              </a:solidFill>
            </a:endParaRPr>
          </a:p>
        </p:txBody>
      </p:sp>
      <p:sp>
        <p:nvSpPr>
          <p:cNvPr id="4" name="Title 3">
            <a:extLst>
              <a:ext uri="{FF2B5EF4-FFF2-40B4-BE49-F238E27FC236}">
                <a16:creationId xmlns:a16="http://schemas.microsoft.com/office/drawing/2014/main" id="{E2A589BE-1B80-684E-E2D4-09D181C72711}"/>
              </a:ext>
            </a:extLst>
          </p:cNvPr>
          <p:cNvSpPr>
            <a:spLocks noGrp="1"/>
          </p:cNvSpPr>
          <p:nvPr>
            <p:ph type="title" idx="4294967295"/>
          </p:nvPr>
        </p:nvSpPr>
        <p:spPr>
          <a:xfrm>
            <a:off x="366713" y="-255866"/>
            <a:ext cx="4594225" cy="255865"/>
          </a:xfrm>
          <a:prstGeom prst="rect">
            <a:avLst/>
          </a:prstGeom>
        </p:spPr>
        <p:txBody>
          <a:bodyPr anchor="t"/>
          <a:lstStyle/>
          <a:p>
            <a:r>
              <a:rPr lang="pl-PL" sz="1100" b="0">
                <a:latin typeface="+mj-lt"/>
              </a:rPr>
              <a:t>TWOJE PRAWA (CZĘŚĆ 2 z 4)</a:t>
            </a:r>
          </a:p>
        </p:txBody>
      </p:sp>
      <p:sp>
        <p:nvSpPr>
          <p:cNvPr id="11" name="Subtitle 2">
            <a:extLst>
              <a:ext uri="{FF2B5EF4-FFF2-40B4-BE49-F238E27FC236}">
                <a16:creationId xmlns:a16="http://schemas.microsoft.com/office/drawing/2014/main" id="{11F2D108-CBCC-552F-CA9C-B69B43B30D27}"/>
              </a:ext>
            </a:extLst>
          </p:cNvPr>
          <p:cNvSpPr txBox="1">
            <a:spLocks/>
          </p:cNvSpPr>
          <p:nvPr/>
        </p:nvSpPr>
        <p:spPr>
          <a:xfrm>
            <a:off x="396000" y="360000"/>
            <a:ext cx="4536000" cy="255865"/>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MASZ PRAWO DO OTRZYMANIA TŁUMACZENIA</a:t>
            </a:r>
          </a:p>
        </p:txBody>
      </p:sp>
      <p:sp>
        <p:nvSpPr>
          <p:cNvPr id="2" name="Subtitle 1">
            <a:extLst>
              <a:ext uri="{FF2B5EF4-FFF2-40B4-BE49-F238E27FC236}">
                <a16:creationId xmlns:a16="http://schemas.microsoft.com/office/drawing/2014/main" id="{2F3492D7-F976-2E8C-E770-4295C1A868D0}"/>
              </a:ext>
            </a:extLst>
          </p:cNvPr>
          <p:cNvSpPr>
            <a:spLocks noGrp="1"/>
          </p:cNvSpPr>
          <p:nvPr>
            <p:ph type="subTitle" idx="1"/>
          </p:nvPr>
        </p:nvSpPr>
        <p:spPr>
          <a:xfrm>
            <a:off x="2767263" y="720000"/>
            <a:ext cx="2364228" cy="1441868"/>
          </a:xfrm>
        </p:spPr>
        <p:txBody>
          <a:bodyPr/>
          <a:lstStyle/>
          <a:p>
            <a:r>
              <a:rPr lang="pl-PL" dirty="0"/>
              <a:t>Jeśli nie posługujesz się językiem polskim, tłumacz pomoże Ci porozumieć się z władzami podczas rejestracji i składania wniosku, a także podczas przesłuchania, jeśli takie się odbędzie. Usługi tłumacza są bezpłatne. </a:t>
            </a:r>
          </a:p>
        </p:txBody>
      </p:sp>
      <p:pic>
        <p:nvPicPr>
          <p:cNvPr id="6" name="Picture 5" descr="Ilustracja przedstawiająca osobę ubiegającą się o ochronę międzynarodową rozmawiającą przy pomocy tłumaczki z urzędnikiem zajmującym się procedurą azylową.    ">
            <a:extLst>
              <a:ext uri="{FF2B5EF4-FFF2-40B4-BE49-F238E27FC236}">
                <a16:creationId xmlns:a16="http://schemas.microsoft.com/office/drawing/2014/main" id="{1FA7BBEB-A0E7-905B-935C-5D9AC69BB51F}"/>
              </a:ext>
            </a:extLst>
          </p:cNvPr>
          <p:cNvPicPr>
            <a:picLocks noChangeAspect="1"/>
          </p:cNvPicPr>
          <p:nvPr/>
        </p:nvPicPr>
        <p:blipFill>
          <a:blip r:embed="rId2"/>
          <a:srcRect t="19218" r="7258" b="9558"/>
          <a:stretch>
            <a:fillRect/>
          </a:stretch>
        </p:blipFill>
        <p:spPr>
          <a:xfrm>
            <a:off x="505666" y="785979"/>
            <a:ext cx="2105968" cy="2281684"/>
          </a:xfrm>
          <a:prstGeom prst="rect">
            <a:avLst/>
          </a:prstGeom>
        </p:spPr>
      </p:pic>
      <p:sp>
        <p:nvSpPr>
          <p:cNvPr id="12" name="Subtitle 2">
            <a:extLst>
              <a:ext uri="{FF2B5EF4-FFF2-40B4-BE49-F238E27FC236}">
                <a16:creationId xmlns:a16="http://schemas.microsoft.com/office/drawing/2014/main" id="{13D30802-F6F7-0925-3C57-AFF3AF1A55DE}"/>
              </a:ext>
            </a:extLst>
          </p:cNvPr>
          <p:cNvSpPr txBox="1">
            <a:spLocks/>
          </p:cNvSpPr>
          <p:nvPr/>
        </p:nvSpPr>
        <p:spPr>
          <a:xfrm>
            <a:off x="396000" y="3268109"/>
            <a:ext cx="4536000" cy="61215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O PRZEPROWADZENIE PRZESŁUCHANIA MOŻESZ POPROSIĆ TŁUMACZA I OSOBĘ PROWADZĄCĄ PRZESŁUCHANIE PŁCI MĘSKIEJ LUB ŻEŃSKIEJ, JEŚLI POMOŻE CI TO W PEŁNI WYRAZIĆ SWOJE POGLĄDY</a:t>
            </a:r>
          </a:p>
        </p:txBody>
      </p:sp>
      <p:sp>
        <p:nvSpPr>
          <p:cNvPr id="8" name="Subtitle 1">
            <a:extLst>
              <a:ext uri="{FF2B5EF4-FFF2-40B4-BE49-F238E27FC236}">
                <a16:creationId xmlns:a16="http://schemas.microsoft.com/office/drawing/2014/main" id="{0F734F38-6440-9842-B861-37965A0750E6}"/>
              </a:ext>
            </a:extLst>
          </p:cNvPr>
          <p:cNvSpPr txBox="1">
            <a:spLocks/>
          </p:cNvSpPr>
          <p:nvPr/>
        </p:nvSpPr>
        <p:spPr>
          <a:xfrm>
            <a:off x="2767263" y="4043451"/>
            <a:ext cx="2364228" cy="41383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Twoje żądanie zostanie spełnione </a:t>
            </a:r>
            <a:br>
              <a:rPr lang="pl-PL" dirty="0"/>
            </a:br>
            <a:r>
              <a:rPr lang="pl-PL" dirty="0"/>
              <a:t>w zależności od powodów i dostępności.</a:t>
            </a:r>
          </a:p>
        </p:txBody>
      </p:sp>
      <p:pic>
        <p:nvPicPr>
          <p:cNvPr id="7" name="Picture 6">
            <a:extLst>
              <a:ext uri="{FF2B5EF4-FFF2-40B4-BE49-F238E27FC236}">
                <a16:creationId xmlns:a16="http://schemas.microsoft.com/office/drawing/2014/main" id="{34C38EEC-F0EC-D07D-E3FD-BADA7DBBE1C9}"/>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95825" y="3661582"/>
            <a:ext cx="2268000" cy="2627383"/>
          </a:xfrm>
          <a:prstGeom prst="rect">
            <a:avLst/>
          </a:prstGeom>
        </p:spPr>
      </p:pic>
    </p:spTree>
    <p:extLst>
      <p:ext uri="{BB962C8B-B14F-4D97-AF65-F5344CB8AC3E}">
        <p14:creationId xmlns:p14="http://schemas.microsoft.com/office/powerpoint/2010/main" val="15181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18A313A-E405-6CE4-42F2-50074A9EE419}"/>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15</a:t>
            </a:fld>
            <a:endParaRPr lang="en-LU">
              <a:solidFill>
                <a:schemeClr val="tx1"/>
              </a:solidFill>
            </a:endParaRPr>
          </a:p>
        </p:txBody>
      </p:sp>
      <p:sp>
        <p:nvSpPr>
          <p:cNvPr id="6" name="Title 5">
            <a:extLst>
              <a:ext uri="{FF2B5EF4-FFF2-40B4-BE49-F238E27FC236}">
                <a16:creationId xmlns:a16="http://schemas.microsoft.com/office/drawing/2014/main" id="{881D22AA-361A-EEC2-4CF1-2F014E26E59F}"/>
              </a:ext>
            </a:extLst>
          </p:cNvPr>
          <p:cNvSpPr>
            <a:spLocks noGrp="1"/>
          </p:cNvSpPr>
          <p:nvPr>
            <p:ph type="title" idx="4294967295"/>
          </p:nvPr>
        </p:nvSpPr>
        <p:spPr>
          <a:xfrm>
            <a:off x="308488" y="-380976"/>
            <a:ext cx="4594225" cy="227668"/>
          </a:xfrm>
          <a:prstGeom prst="rect">
            <a:avLst/>
          </a:prstGeom>
        </p:spPr>
        <p:txBody>
          <a:bodyPr anchor="t"/>
          <a:lstStyle/>
          <a:p>
            <a:r>
              <a:rPr lang="pl-PL" sz="1100" b="0">
                <a:latin typeface="+mj-lt"/>
              </a:rPr>
              <a:t>TWOJE PRAWA (CZĘŚĆ 3 z 4)</a:t>
            </a:r>
          </a:p>
        </p:txBody>
      </p:sp>
      <p:sp>
        <p:nvSpPr>
          <p:cNvPr id="13" name="Subtitle 2">
            <a:extLst>
              <a:ext uri="{FF2B5EF4-FFF2-40B4-BE49-F238E27FC236}">
                <a16:creationId xmlns:a16="http://schemas.microsoft.com/office/drawing/2014/main" id="{87927E10-3D8F-47EE-C683-95BB1CEFD363}"/>
              </a:ext>
            </a:extLst>
          </p:cNvPr>
          <p:cNvSpPr txBox="1">
            <a:spLocks/>
          </p:cNvSpPr>
          <p:nvPr/>
        </p:nvSpPr>
        <p:spPr>
          <a:xfrm>
            <a:off x="396000" y="360000"/>
            <a:ext cx="4536000" cy="37030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MASZ PRAWO DO UZYSKANIA INFORMACJI I ZWRÓCENIA SIĘ O BEZPŁATNE DORADZTWO PRAWNE</a:t>
            </a:r>
          </a:p>
        </p:txBody>
      </p:sp>
      <p:sp>
        <p:nvSpPr>
          <p:cNvPr id="7" name="Subtitle 1">
            <a:extLst>
              <a:ext uri="{FF2B5EF4-FFF2-40B4-BE49-F238E27FC236}">
                <a16:creationId xmlns:a16="http://schemas.microsoft.com/office/drawing/2014/main" id="{954EAEF3-4188-DBF2-EBAB-19EB31310241}"/>
              </a:ext>
            </a:extLst>
          </p:cNvPr>
          <p:cNvSpPr txBox="1">
            <a:spLocks/>
          </p:cNvSpPr>
          <p:nvPr/>
        </p:nvSpPr>
        <p:spPr>
          <a:xfrm>
            <a:off x="395999" y="900000"/>
            <a:ext cx="4536000" cy="22766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W trakcie procedury możesz zwrócić się o bezpłatne doradztwo prawne.</a:t>
            </a:r>
          </a:p>
          <a:p>
            <a:endParaRPr lang="en-GB" dirty="0">
              <a:highlight>
                <a:srgbClr val="C0C0C0"/>
              </a:highlight>
            </a:endParaRPr>
          </a:p>
        </p:txBody>
      </p:sp>
      <p:sp>
        <p:nvSpPr>
          <p:cNvPr id="2" name="Subtitle 1">
            <a:extLst>
              <a:ext uri="{FF2B5EF4-FFF2-40B4-BE49-F238E27FC236}">
                <a16:creationId xmlns:a16="http://schemas.microsoft.com/office/drawing/2014/main" id="{0E154432-4C79-CB66-DE95-7BB73A3E9B9B}"/>
              </a:ext>
            </a:extLst>
          </p:cNvPr>
          <p:cNvSpPr>
            <a:spLocks noGrp="1"/>
          </p:cNvSpPr>
          <p:nvPr>
            <p:ph type="subTitle" idx="1"/>
          </p:nvPr>
        </p:nvSpPr>
        <p:spPr>
          <a:xfrm>
            <a:off x="2374542" y="1162599"/>
            <a:ext cx="2673446" cy="2535642"/>
          </a:xfrm>
        </p:spPr>
        <p:txBody>
          <a:bodyPr/>
          <a:lstStyle/>
          <a:p>
            <a:pPr>
              <a:spcAft>
                <a:spcPts val="200"/>
              </a:spcAft>
            </a:pPr>
            <a:r>
              <a:rPr lang="pl-PL" b="1" dirty="0"/>
              <a:t>Możesz jednak nie być uprawniony(-a) do bezpłatnego doradztwa prawnego, jeżeli</a:t>
            </a:r>
            <a:r>
              <a:rPr lang="pl-PL" dirty="0"/>
              <a:t>:</a:t>
            </a:r>
          </a:p>
          <a:p>
            <a:pPr marL="108000" indent="-108000">
              <a:spcAft>
                <a:spcPts val="200"/>
              </a:spcAft>
              <a:buFont typeface="Arial" panose="020B0604020202020204" pitchFamily="34" charset="0"/>
              <a:buChar char="•"/>
            </a:pPr>
            <a:r>
              <a:rPr lang="pl-PL" dirty="0"/>
              <a:t>złożyłeś(-aś) kolejny wniosek wyłącznie w celu wstrzymania procedury powrotu lub</a:t>
            </a:r>
          </a:p>
          <a:p>
            <a:pPr marL="108000" indent="-108000">
              <a:buFont typeface="Arial" panose="020B0604020202020204" pitchFamily="34" charset="0"/>
              <a:buChar char="•"/>
            </a:pPr>
            <a:r>
              <a:rPr lang="pl-PL" dirty="0"/>
              <a:t>jest to Twój drugi (lub kolejny) wniosek. </a:t>
            </a:r>
          </a:p>
          <a:p>
            <a:r>
              <a:rPr lang="pl-PL" dirty="0"/>
              <a:t>Można zwrócić się o pomoc prawną, kontaktując się  z przedstawicielem  Departamentu Postępowań Uchodźczych Urzędu do Spraw Cudzoziemców. Doradztwo realizowane jest w poniedziałki w godzinach 10.00-12.00 w siedzibie Urzędu przy ulicy Taborowej 33 Warszawa. </a:t>
            </a:r>
            <a:endParaRPr lang="en-GB" dirty="0"/>
          </a:p>
        </p:txBody>
      </p:sp>
      <p:pic>
        <p:nvPicPr>
          <p:cNvPr id="4" name="Picture 3">
            <a:extLst>
              <a:ext uri="{FF2B5EF4-FFF2-40B4-BE49-F238E27FC236}">
                <a16:creationId xmlns:a16="http://schemas.microsoft.com/office/drawing/2014/main" id="{A1E15706-3E5D-5718-98F3-335008186774}"/>
              </a:ext>
              <a:ext uri="{C183D7F6-B498-43B3-948B-1728B52AA6E4}">
                <adec:decorative xmlns:adec="http://schemas.microsoft.com/office/drawing/2017/decorative" val="1"/>
              </a:ext>
            </a:extLst>
          </p:cNvPr>
          <p:cNvPicPr>
            <a:picLocks noChangeAspect="1"/>
          </p:cNvPicPr>
          <p:nvPr/>
        </p:nvPicPr>
        <p:blipFill>
          <a:blip r:embed="rId2"/>
          <a:srcRect l="1516" r="13329"/>
          <a:stretch>
            <a:fillRect/>
          </a:stretch>
        </p:blipFill>
        <p:spPr>
          <a:xfrm>
            <a:off x="177360" y="1127668"/>
            <a:ext cx="2035422" cy="2397041"/>
          </a:xfrm>
          <a:prstGeom prst="rect">
            <a:avLst/>
          </a:prstGeom>
        </p:spPr>
      </p:pic>
      <p:sp>
        <p:nvSpPr>
          <p:cNvPr id="14" name="Subtitle 2">
            <a:extLst>
              <a:ext uri="{FF2B5EF4-FFF2-40B4-BE49-F238E27FC236}">
                <a16:creationId xmlns:a16="http://schemas.microsoft.com/office/drawing/2014/main" id="{F90B9B6E-732C-D8FD-A794-37B362097F4C}"/>
              </a:ext>
            </a:extLst>
          </p:cNvPr>
          <p:cNvSpPr txBox="1">
            <a:spLocks/>
          </p:cNvSpPr>
          <p:nvPr/>
        </p:nvSpPr>
        <p:spPr>
          <a:xfrm>
            <a:off x="395999" y="3998870"/>
            <a:ext cx="4651989" cy="52625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50" b="1" spc="100" dirty="0">
                <a:solidFill>
                  <a:srgbClr val="0E2841"/>
                </a:solidFill>
              </a:rPr>
              <a:t>MOŻESZ SKONSULTOWAĆ SIĘ Z RADCĄ PRAWNYM (ADWOKATEM) </a:t>
            </a:r>
            <a:r>
              <a:rPr lang="pl-PL" sz="1050" spc="100" dirty="0">
                <a:highlight>
                  <a:srgbClr val="C0C0C0"/>
                </a:highlight>
              </a:rPr>
              <a:t>[</a:t>
            </a:r>
            <a:r>
              <a:rPr lang="pl-PL" sz="1050" b="1" spc="100" dirty="0">
                <a:solidFill>
                  <a:srgbClr val="0E2841"/>
                </a:solidFill>
              </a:rPr>
              <a:t>NA WŁASNY KOSZT</a:t>
            </a:r>
            <a:r>
              <a:rPr lang="pl-PL" sz="1050" spc="100" dirty="0"/>
              <a:t>]</a:t>
            </a:r>
          </a:p>
        </p:txBody>
      </p:sp>
      <p:sp>
        <p:nvSpPr>
          <p:cNvPr id="12" name="Subtitle 1">
            <a:extLst>
              <a:ext uri="{FF2B5EF4-FFF2-40B4-BE49-F238E27FC236}">
                <a16:creationId xmlns:a16="http://schemas.microsoft.com/office/drawing/2014/main" id="{0AFC5239-6F8E-CC83-36CD-124332855FEE}"/>
              </a:ext>
            </a:extLst>
          </p:cNvPr>
          <p:cNvSpPr txBox="1">
            <a:spLocks/>
          </p:cNvSpPr>
          <p:nvPr/>
        </p:nvSpPr>
        <p:spPr>
          <a:xfrm>
            <a:off x="1770434" y="4999290"/>
            <a:ext cx="3379856" cy="207272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nie masz adwokata lub radcy prawnego, po wydaniu decyzji przez Szefa Urzędu możesz uzyskać nieodpłatną pomoc prawną. Pomoc ta polega na napisaniu odwołania od decyzji, z której nie jesteś zadowolony i zastąpieniu Cię w postępowaniu odwoławczym.</a:t>
            </a:r>
          </a:p>
          <a:p>
            <a:r>
              <a:rPr lang="pl-PL" dirty="0"/>
              <a:t>Do otrzymania nieodpłatnej pomocy prawnej konieczne jest udzielenie pełnomocnictwa na piśmie.</a:t>
            </a:r>
          </a:p>
          <a:p>
            <a:r>
              <a:rPr lang="pl-PL" dirty="0"/>
              <a:t>Informacje o prawnikach i organizacjach, które udzielają nieodpłatnej pomocy prawnej znajdziesz tu: https://www.gov.pl/web/udsc/bezplatna-pomoc-prawna</a:t>
            </a:r>
            <a:r>
              <a:rPr lang="pl-PL" dirty="0">
                <a:highlight>
                  <a:srgbClr val="FFFFB4"/>
                </a:highlight>
              </a:rPr>
              <a:t>.</a:t>
            </a:r>
          </a:p>
          <a:p>
            <a:endParaRPr lang="pl-PL" dirty="0">
              <a:highlight>
                <a:srgbClr val="FFFFB4"/>
              </a:highlight>
            </a:endParaRPr>
          </a:p>
        </p:txBody>
      </p:sp>
      <p:pic>
        <p:nvPicPr>
          <p:cNvPr id="11" name="Picture 10" descr="Ilustracja przedstawiająca osobę ubiegającą się o ochronę międzynarodową i jej doradcę prawnego rozmawiających z sędzią. ">
            <a:extLst>
              <a:ext uri="{FF2B5EF4-FFF2-40B4-BE49-F238E27FC236}">
                <a16:creationId xmlns:a16="http://schemas.microsoft.com/office/drawing/2014/main" id="{41D0E59F-0AE6-77A3-435D-AE5410116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60" y="5148837"/>
            <a:ext cx="1484026" cy="1812459"/>
          </a:xfrm>
          <a:prstGeom prst="rect">
            <a:avLst/>
          </a:prstGeom>
        </p:spPr>
      </p:pic>
    </p:spTree>
    <p:extLst>
      <p:ext uri="{BB962C8B-B14F-4D97-AF65-F5344CB8AC3E}">
        <p14:creationId xmlns:p14="http://schemas.microsoft.com/office/powerpoint/2010/main" val="221135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C1A3DB7-85B7-BD9F-BB91-5E0C88524196}"/>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16</a:t>
            </a:fld>
            <a:endParaRPr lang="en-LU">
              <a:solidFill>
                <a:schemeClr val="tx1"/>
              </a:solidFill>
            </a:endParaRPr>
          </a:p>
        </p:txBody>
      </p:sp>
      <p:sp>
        <p:nvSpPr>
          <p:cNvPr id="6" name="Title 5">
            <a:extLst>
              <a:ext uri="{FF2B5EF4-FFF2-40B4-BE49-F238E27FC236}">
                <a16:creationId xmlns:a16="http://schemas.microsoft.com/office/drawing/2014/main" id="{8FACE5E3-ED5C-11A6-E4A6-3959114A6550}"/>
              </a:ext>
            </a:extLst>
          </p:cNvPr>
          <p:cNvSpPr>
            <a:spLocks noGrp="1"/>
          </p:cNvSpPr>
          <p:nvPr>
            <p:ph type="title" idx="4294967295"/>
          </p:nvPr>
        </p:nvSpPr>
        <p:spPr>
          <a:xfrm>
            <a:off x="366713" y="-270934"/>
            <a:ext cx="4594225" cy="270933"/>
          </a:xfrm>
          <a:prstGeom prst="rect">
            <a:avLst/>
          </a:prstGeom>
        </p:spPr>
        <p:txBody>
          <a:bodyPr anchor="t"/>
          <a:lstStyle/>
          <a:p>
            <a:r>
              <a:rPr lang="pl-PL" sz="1100" b="0">
                <a:latin typeface="+mj-lt"/>
              </a:rPr>
              <a:t>TWOJE PRAWA (CZĘŚĆ 4 z 4)</a:t>
            </a:r>
          </a:p>
        </p:txBody>
      </p:sp>
      <p:sp>
        <p:nvSpPr>
          <p:cNvPr id="4" name="TextBox 3">
            <a:extLst>
              <a:ext uri="{FF2B5EF4-FFF2-40B4-BE49-F238E27FC236}">
                <a16:creationId xmlns:a16="http://schemas.microsoft.com/office/drawing/2014/main" id="{B6CA8924-7228-6FBC-39CD-336753FF7D5C}"/>
              </a:ext>
            </a:extLst>
          </p:cNvPr>
          <p:cNvSpPr txBox="1"/>
          <p:nvPr/>
        </p:nvSpPr>
        <p:spPr>
          <a:xfrm>
            <a:off x="338592" y="360000"/>
            <a:ext cx="4536000" cy="827855"/>
          </a:xfrm>
          <a:prstGeom prst="rect">
            <a:avLst/>
          </a:prstGeom>
          <a:noFill/>
        </p:spPr>
        <p:txBody>
          <a:bodyPr wrap="square">
            <a:spAutoFit/>
          </a:bodyPr>
          <a:lstStyle/>
          <a:p>
            <a:pPr defTabSz="914400">
              <a:lnSpc>
                <a:spcPct val="110000"/>
              </a:lnSpc>
              <a:spcAft>
                <a:spcPts val="400"/>
              </a:spcAft>
            </a:pPr>
            <a:r>
              <a:rPr lang="pl-PL" sz="1100" dirty="0">
                <a:latin typeface="Calibri" panose="020F0502020204030204" pitchFamily="34" charset="0"/>
                <a:cs typeface="Calibri" panose="020F0502020204030204" pitchFamily="34" charset="0"/>
              </a:rPr>
              <a:t>Jeśli preferujesz konkretnego radcę prawnego, jak najszybciej przekaż władzom jego dane kontaktowe.</a:t>
            </a:r>
            <a:br>
              <a:rPr lang="ar-EG" sz="1100" dirty="0">
                <a:highlight>
                  <a:srgbClr val="C0C0C0"/>
                </a:highlight>
                <a:latin typeface="Calibri" panose="020F0502020204030204" pitchFamily="34" charset="0"/>
                <a:cs typeface="Calibri" panose="020F0502020204030204" pitchFamily="34" charset="0"/>
              </a:rPr>
            </a:br>
            <a:r>
              <a:rPr lang="pl-PL" sz="1100" dirty="0">
                <a:latin typeface="Calibri" panose="020F0502020204030204" pitchFamily="34" charset="0"/>
                <a:cs typeface="Calibri" panose="020F0502020204030204" pitchFamily="34" charset="0"/>
              </a:rPr>
              <a:t>Przekaż władzom dane swojego obecnego radcy prawnego, tak aby mogły one na bieżąco informować radcę o Twoim wniosku.</a:t>
            </a:r>
          </a:p>
        </p:txBody>
      </p:sp>
      <p:sp>
        <p:nvSpPr>
          <p:cNvPr id="3" name="Subtitle 2">
            <a:extLst>
              <a:ext uri="{FF2B5EF4-FFF2-40B4-BE49-F238E27FC236}">
                <a16:creationId xmlns:a16="http://schemas.microsoft.com/office/drawing/2014/main" id="{D76D956D-31A8-FF7E-1D1C-E4FDD0F20A9A}"/>
              </a:ext>
            </a:extLst>
          </p:cNvPr>
          <p:cNvSpPr txBox="1">
            <a:spLocks/>
          </p:cNvSpPr>
          <p:nvPr/>
        </p:nvSpPr>
        <p:spPr>
          <a:xfrm>
            <a:off x="396000" y="1575189"/>
            <a:ext cx="4536000" cy="52625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MOŻESZ KONTAKTOWAĆ SIĘ Z AGENCJĄ ONZ DS. UCHODŹCÓW (UNHCR) LUB INNYMI ORGANIZACJAMI</a:t>
            </a:r>
          </a:p>
        </p:txBody>
      </p:sp>
      <p:sp>
        <p:nvSpPr>
          <p:cNvPr id="7" name="Subtitle 1">
            <a:extLst>
              <a:ext uri="{FF2B5EF4-FFF2-40B4-BE49-F238E27FC236}">
                <a16:creationId xmlns:a16="http://schemas.microsoft.com/office/drawing/2014/main" id="{792C655C-3CCC-7E4B-AFD5-ED78C74C2A87}"/>
              </a:ext>
            </a:extLst>
          </p:cNvPr>
          <p:cNvSpPr txBox="1">
            <a:spLocks/>
          </p:cNvSpPr>
          <p:nvPr/>
        </p:nvSpPr>
        <p:spPr>
          <a:xfrm>
            <a:off x="396000" y="2115189"/>
            <a:ext cx="4536000" cy="456204"/>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Na każdym etapie procedury możesz kontaktować się i korespondować z UNHCR lub jej organizacjami partnerskimi.</a:t>
            </a:r>
          </a:p>
        </p:txBody>
      </p:sp>
      <p:sp>
        <p:nvSpPr>
          <p:cNvPr id="17" name="Subtitle 1">
            <a:extLst>
              <a:ext uri="{FF2B5EF4-FFF2-40B4-BE49-F238E27FC236}">
                <a16:creationId xmlns:a16="http://schemas.microsoft.com/office/drawing/2014/main" id="{6EAB5A2C-B700-B364-212B-76A3ED8699B7}"/>
              </a:ext>
            </a:extLst>
          </p:cNvPr>
          <p:cNvSpPr txBox="1">
            <a:spLocks/>
          </p:cNvSpPr>
          <p:nvPr/>
        </p:nvSpPr>
        <p:spPr>
          <a:xfrm>
            <a:off x="2199168" y="2719584"/>
            <a:ext cx="2732482" cy="380313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UNHCR chroni interesy i prawa osób ubiegających się o azyl i uchodźców. UNHCR lub jej organizacje partnerskie udzielają także informacji i pomocy osobom ubiegającym się o azyl.</a:t>
            </a:r>
          </a:p>
          <a:p>
            <a:r>
              <a:rPr lang="pl-PL" dirty="0"/>
              <a:t>Dane kontaktowe UNHCR oraz informacje na temat procedury możesz znaleźć na stronie internetowej UNHCR </a:t>
            </a:r>
            <a:r>
              <a:rPr lang="pl-PL" dirty="0">
                <a:hlinkClick r:id="rId2"/>
              </a:rPr>
              <a:t>https://help.unhcr.org/</a:t>
            </a:r>
          </a:p>
          <a:p>
            <a:r>
              <a:rPr lang="pl-PL" dirty="0"/>
              <a:t>Możesz się także skontaktować z jakąkolwiek inną organizacją świadczącą pomoc prawną lub inne doradztwo osobom ubiegającym się o ochronę międzynarodową. </a:t>
            </a:r>
          </a:p>
          <a:p>
            <a:endParaRPr lang="en-GB" dirty="0">
              <a:highlight>
                <a:srgbClr val="C0C0C0"/>
              </a:highlight>
            </a:endParaRPr>
          </a:p>
        </p:txBody>
      </p:sp>
      <p:pic>
        <p:nvPicPr>
          <p:cNvPr id="10" name="Picture 9">
            <a:extLst>
              <a:ext uri="{FF2B5EF4-FFF2-40B4-BE49-F238E27FC236}">
                <a16:creationId xmlns:a16="http://schemas.microsoft.com/office/drawing/2014/main" id="{5928EC64-BFFC-70E9-F730-8B3CB3CBDE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47" y="2719585"/>
            <a:ext cx="1069675" cy="1444515"/>
          </a:xfrm>
          <a:prstGeom prst="rect">
            <a:avLst/>
          </a:prstGeom>
        </p:spPr>
      </p:pic>
    </p:spTree>
    <p:extLst>
      <p:ext uri="{BB962C8B-B14F-4D97-AF65-F5344CB8AC3E}">
        <p14:creationId xmlns:p14="http://schemas.microsoft.com/office/powerpoint/2010/main" val="89660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a:extLst>
              <a:ext uri="{FF2B5EF4-FFF2-40B4-BE49-F238E27FC236}">
                <a16:creationId xmlns:a16="http://schemas.microsoft.com/office/drawing/2014/main" id="{5BFF3F7F-30F3-6F7B-DEB2-6DA5AFB4AB4F}"/>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17</a:t>
            </a:fld>
            <a:endParaRPr lang="en-LU">
              <a:solidFill>
                <a:schemeClr val="tx1"/>
              </a:solidFill>
            </a:endParaRPr>
          </a:p>
        </p:txBody>
      </p:sp>
      <p:pic>
        <p:nvPicPr>
          <p:cNvPr id="28" name="Picture 27">
            <a:extLst>
              <a:ext uri="{FF2B5EF4-FFF2-40B4-BE49-F238E27FC236}">
                <a16:creationId xmlns:a16="http://schemas.microsoft.com/office/drawing/2014/main" id="{8DDA389A-2A77-F816-3C63-B47A668A5B2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60000"/>
            <a:ext cx="152400" cy="203200"/>
          </a:xfrm>
          <a:prstGeom prst="rect">
            <a:avLst/>
          </a:prstGeom>
        </p:spPr>
      </p:pic>
      <p:sp>
        <p:nvSpPr>
          <p:cNvPr id="27" name="Title 1">
            <a:extLst>
              <a:ext uri="{FF2B5EF4-FFF2-40B4-BE49-F238E27FC236}">
                <a16:creationId xmlns:a16="http://schemas.microsoft.com/office/drawing/2014/main" id="{F009D995-F71B-A5C5-498B-A0AC6DF64C51}"/>
              </a:ext>
              <a:ext uri="{C183D7F6-B498-43B3-948B-1728B52AA6E4}">
                <adec:decorative xmlns:adec="http://schemas.microsoft.com/office/drawing/2017/decorative" val="1"/>
              </a:ext>
            </a:extLst>
          </p:cNvPr>
          <p:cNvSpPr txBox="1">
            <a:spLocks noGrp="1"/>
          </p:cNvSpPr>
          <p:nvPr>
            <p:ph type="title" idx="4294967295"/>
          </p:nvPr>
        </p:nvSpPr>
        <p:spPr>
          <a:xfrm>
            <a:off x="648000" y="342000"/>
            <a:ext cx="4284000" cy="266602"/>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1400" b="1" i="0" u="none" strike="noStrike" cap="all" normalizeH="0" noProof="0" dirty="0">
                <a:ln>
                  <a:noFill/>
                </a:ln>
                <a:solidFill>
                  <a:srgbClr val="0E2841"/>
                </a:solidFill>
                <a:effectLst/>
                <a:uLnTx/>
                <a:uFillTx/>
                <a:latin typeface="Calibri" panose="020F0502020204030204" pitchFamily="34" charset="0"/>
                <a:ea typeface="Calibri"/>
                <a:cs typeface="Calibri" panose="020F0502020204030204" pitchFamily="34" charset="0"/>
              </a:rPr>
              <a:t>Twoje obowiązki</a:t>
            </a:r>
          </a:p>
        </p:txBody>
      </p:sp>
      <p:sp>
        <p:nvSpPr>
          <p:cNvPr id="29" name="Subtitle 2">
            <a:extLst>
              <a:ext uri="{FF2B5EF4-FFF2-40B4-BE49-F238E27FC236}">
                <a16:creationId xmlns:a16="http://schemas.microsoft.com/office/drawing/2014/main" id="{DE1F0B43-A8BC-A4CD-0F35-65288CB3CD2E}"/>
              </a:ext>
            </a:extLst>
          </p:cNvPr>
          <p:cNvSpPr txBox="1">
            <a:spLocks/>
          </p:cNvSpPr>
          <p:nvPr/>
        </p:nvSpPr>
        <p:spPr>
          <a:xfrm>
            <a:off x="396000" y="720000"/>
            <a:ext cx="4536000" cy="24396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PRZESTRZEGAJ PRAWA TEGO PAŃSTWA</a:t>
            </a:r>
          </a:p>
        </p:txBody>
      </p:sp>
      <p:pic>
        <p:nvPicPr>
          <p:cNvPr id="21" name="Picture 20">
            <a:extLst>
              <a:ext uri="{FF2B5EF4-FFF2-40B4-BE49-F238E27FC236}">
                <a16:creationId xmlns:a16="http://schemas.microsoft.com/office/drawing/2014/main" id="{A8993346-1DF8-896A-B6F4-8DB6D17F6C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651" y="1096535"/>
            <a:ext cx="2411344" cy="1636270"/>
          </a:xfrm>
          <a:prstGeom prst="rect">
            <a:avLst/>
          </a:prstGeom>
        </p:spPr>
      </p:pic>
      <p:sp>
        <p:nvSpPr>
          <p:cNvPr id="30" name="Subtitle 2">
            <a:extLst>
              <a:ext uri="{FF2B5EF4-FFF2-40B4-BE49-F238E27FC236}">
                <a16:creationId xmlns:a16="http://schemas.microsoft.com/office/drawing/2014/main" id="{E840F8A3-E5F5-74E7-A322-7233E381BA45}"/>
              </a:ext>
            </a:extLst>
          </p:cNvPr>
          <p:cNvSpPr txBox="1">
            <a:spLocks/>
          </p:cNvSpPr>
          <p:nvPr/>
        </p:nvSpPr>
        <p:spPr>
          <a:xfrm>
            <a:off x="396000" y="3049347"/>
            <a:ext cx="4536000" cy="41501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a:solidFill>
                  <a:srgbClr val="0E2841"/>
                </a:solidFill>
              </a:rPr>
              <a:t>ZOSTAŃ W PAŃSTWIE, W KTÓRYM ZŁOŻYŁEŚ(-AŚ) WNIOSEK O UDZIELENIE OCHRONY MIĘDZYNARODOWEJ</a:t>
            </a:r>
          </a:p>
        </p:txBody>
      </p:sp>
      <p:sp>
        <p:nvSpPr>
          <p:cNvPr id="23" name="TextBox 22">
            <a:extLst>
              <a:ext uri="{FF2B5EF4-FFF2-40B4-BE49-F238E27FC236}">
                <a16:creationId xmlns:a16="http://schemas.microsoft.com/office/drawing/2014/main" id="{5397C7EB-353E-B78F-5243-48943E97E27F}"/>
              </a:ext>
            </a:extLst>
          </p:cNvPr>
          <p:cNvSpPr txBox="1"/>
          <p:nvPr/>
        </p:nvSpPr>
        <p:spPr>
          <a:xfrm>
            <a:off x="2622273" y="3571764"/>
            <a:ext cx="2226623" cy="1243930"/>
          </a:xfrm>
          <a:prstGeom prst="rect">
            <a:avLst/>
          </a:prstGeom>
          <a:noFill/>
        </p:spPr>
        <p:txBody>
          <a:bodyPr wrap="square">
            <a:spAutoFit/>
          </a:bodyPr>
          <a:lstStyle/>
          <a:p>
            <a:pPr defTabSz="914400">
              <a:lnSpc>
                <a:spcPct val="110000"/>
              </a:lnSpc>
              <a:spcAft>
                <a:spcPts val="400"/>
              </a:spcAft>
            </a:pPr>
            <a:r>
              <a:rPr lang="pl-PL" sz="1100">
                <a:latin typeface="Calibri" panose="020F0502020204030204" pitchFamily="34" charset="0"/>
                <a:cs typeface="Calibri" panose="020F0502020204030204" pitchFamily="34" charset="0"/>
              </a:rPr>
              <a:t>Nie próbuj wyjeżdżać do innego państwa UE+. Możesz podróżować do innego państwa UE+ tylko wtedy, gdy uzyskasz na to zgodę władz. </a:t>
            </a:r>
          </a:p>
          <a:p>
            <a:endParaRPr lang="en-GB" sz="1100">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8B09F9E8-F6CF-A6B5-F160-6D7B8E7CD8C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39863" y="3658633"/>
            <a:ext cx="1934679" cy="1353533"/>
          </a:xfrm>
          <a:prstGeom prst="rect">
            <a:avLst/>
          </a:prstGeom>
        </p:spPr>
      </p:pic>
      <p:sp>
        <p:nvSpPr>
          <p:cNvPr id="31" name="Subtitle 2">
            <a:extLst>
              <a:ext uri="{FF2B5EF4-FFF2-40B4-BE49-F238E27FC236}">
                <a16:creationId xmlns:a16="http://schemas.microsoft.com/office/drawing/2014/main" id="{CC1A29CA-A2CE-4078-6E63-4FEFF1390E47}"/>
              </a:ext>
            </a:extLst>
          </p:cNvPr>
          <p:cNvSpPr txBox="1">
            <a:spLocks/>
          </p:cNvSpPr>
          <p:nvPr/>
        </p:nvSpPr>
        <p:spPr>
          <a:xfrm>
            <a:off x="396000" y="5233206"/>
            <a:ext cx="4536000" cy="24396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a:solidFill>
                  <a:srgbClr val="0E2841"/>
                </a:solidFill>
              </a:rPr>
              <a:t>UPEWNIJ SIĘ, ŻE WŁADZE MOGĄ SIĘ Z TOBĄ SKONTAKTOWAĆ I ŻE DOTRZYMUJESZ UMÓWIONYCH TERMINÓW</a:t>
            </a:r>
          </a:p>
        </p:txBody>
      </p:sp>
      <p:sp>
        <p:nvSpPr>
          <p:cNvPr id="25" name="Subtitle 1">
            <a:extLst>
              <a:ext uri="{FF2B5EF4-FFF2-40B4-BE49-F238E27FC236}">
                <a16:creationId xmlns:a16="http://schemas.microsoft.com/office/drawing/2014/main" id="{07E9E2CE-C22C-4DD1-2A79-00ED190DB0C8}"/>
              </a:ext>
            </a:extLst>
          </p:cNvPr>
          <p:cNvSpPr txBox="1">
            <a:spLocks/>
          </p:cNvSpPr>
          <p:nvPr/>
        </p:nvSpPr>
        <p:spPr>
          <a:xfrm>
            <a:off x="2131307" y="5790705"/>
            <a:ext cx="2800691" cy="127339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Musisz stawiać się osobiście na wszystkie spotkania, gdy tylko władze Cię o to poproszą. Musisz być tam na czas. Jeśli nie możesz stawić się na spotkanie z ważnego powodu, niezwłocznie poinformuj o tym władze i wyjaśnij przyczynę.</a:t>
            </a:r>
          </a:p>
        </p:txBody>
      </p:sp>
      <p:pic>
        <p:nvPicPr>
          <p:cNvPr id="24" name="Picture 23">
            <a:extLst>
              <a:ext uri="{FF2B5EF4-FFF2-40B4-BE49-F238E27FC236}">
                <a16:creationId xmlns:a16="http://schemas.microsoft.com/office/drawing/2014/main" id="{DF78FA34-BE54-DD0B-15B0-84EECCAFD71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5651" y="5790705"/>
            <a:ext cx="1518033" cy="1273391"/>
          </a:xfrm>
          <a:prstGeom prst="rect">
            <a:avLst/>
          </a:prstGeom>
        </p:spPr>
      </p:pic>
    </p:spTree>
    <p:extLst>
      <p:ext uri="{BB962C8B-B14F-4D97-AF65-F5344CB8AC3E}">
        <p14:creationId xmlns:p14="http://schemas.microsoft.com/office/powerpoint/2010/main" val="70093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2042595-35C1-7835-2A59-878B20B6A1D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18</a:t>
            </a:fld>
            <a:endParaRPr lang="en-LU">
              <a:solidFill>
                <a:schemeClr val="tx1"/>
              </a:solidFill>
            </a:endParaRPr>
          </a:p>
        </p:txBody>
      </p:sp>
      <p:sp>
        <p:nvSpPr>
          <p:cNvPr id="5" name="Title 4">
            <a:extLst>
              <a:ext uri="{FF2B5EF4-FFF2-40B4-BE49-F238E27FC236}">
                <a16:creationId xmlns:a16="http://schemas.microsoft.com/office/drawing/2014/main" id="{006A1564-CD3B-8274-74B2-6C865569D7A6}"/>
              </a:ext>
            </a:extLst>
          </p:cNvPr>
          <p:cNvSpPr>
            <a:spLocks noGrp="1"/>
          </p:cNvSpPr>
          <p:nvPr>
            <p:ph type="title" idx="4294967295"/>
          </p:nvPr>
        </p:nvSpPr>
        <p:spPr>
          <a:xfrm>
            <a:off x="366713" y="-513972"/>
            <a:ext cx="4594225" cy="216825"/>
          </a:xfrm>
          <a:prstGeom prst="rect">
            <a:avLst/>
          </a:prstGeom>
        </p:spPr>
        <p:txBody>
          <a:bodyPr anchor="t"/>
          <a:lstStyle/>
          <a:p>
            <a:r>
              <a:rPr lang="pl-PL" sz="1100" b="0">
                <a:latin typeface="+mj-lt"/>
              </a:rPr>
              <a:t>TWOJE OBOWIĄZKI (CZĘŚĆ 2 z 4)</a:t>
            </a:r>
          </a:p>
        </p:txBody>
      </p:sp>
      <p:sp>
        <p:nvSpPr>
          <p:cNvPr id="9" name="Subtitle 2">
            <a:extLst>
              <a:ext uri="{FF2B5EF4-FFF2-40B4-BE49-F238E27FC236}">
                <a16:creationId xmlns:a16="http://schemas.microsoft.com/office/drawing/2014/main" id="{32E61190-8C13-FC22-D035-9A901310543B}"/>
              </a:ext>
            </a:extLst>
          </p:cNvPr>
          <p:cNvSpPr txBox="1">
            <a:spLocks/>
          </p:cNvSpPr>
          <p:nvPr/>
        </p:nvSpPr>
        <p:spPr>
          <a:xfrm>
            <a:off x="1440778" y="360000"/>
            <a:ext cx="3491222" cy="22486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dirty="0">
                <a:solidFill>
                  <a:srgbClr val="0E2841"/>
                </a:solidFill>
              </a:rPr>
              <a:t>W PEŁNI WSPÓŁPRACUJ Z WŁADZAMI</a:t>
            </a:r>
          </a:p>
        </p:txBody>
      </p:sp>
      <p:sp>
        <p:nvSpPr>
          <p:cNvPr id="8" name="Subtitle 1">
            <a:extLst>
              <a:ext uri="{FF2B5EF4-FFF2-40B4-BE49-F238E27FC236}">
                <a16:creationId xmlns:a16="http://schemas.microsoft.com/office/drawing/2014/main" id="{4B218241-0227-A0DF-C7EB-2C58403B7AF2}"/>
              </a:ext>
            </a:extLst>
          </p:cNvPr>
          <p:cNvSpPr txBox="1">
            <a:spLocks/>
          </p:cNvSpPr>
          <p:nvPr/>
        </p:nvSpPr>
        <p:spPr>
          <a:xfrm>
            <a:off x="1440778" y="720000"/>
            <a:ext cx="3715002" cy="22486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Na żądanie wykonaj następujące czynności. </a:t>
            </a:r>
          </a:p>
        </p:txBody>
      </p:sp>
      <p:sp>
        <p:nvSpPr>
          <p:cNvPr id="26" name="Subtitle 1">
            <a:extLst>
              <a:ext uri="{FF2B5EF4-FFF2-40B4-BE49-F238E27FC236}">
                <a16:creationId xmlns:a16="http://schemas.microsoft.com/office/drawing/2014/main" id="{CF4C832D-8203-42E3-708B-1DAF7B0AD60F}"/>
              </a:ext>
            </a:extLst>
          </p:cNvPr>
          <p:cNvSpPr txBox="1">
            <a:spLocks/>
          </p:cNvSpPr>
          <p:nvPr/>
        </p:nvSpPr>
        <p:spPr>
          <a:xfrm>
            <a:off x="1432872" y="1062530"/>
            <a:ext cx="3496668" cy="70041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dirty="0"/>
              <a:t>Podaj swoje dane osobowe, przedstaw dokumenty i udziel innych istotnych informacji na poparcie swojego wniosku.</a:t>
            </a:r>
          </a:p>
        </p:txBody>
      </p:sp>
      <p:pic>
        <p:nvPicPr>
          <p:cNvPr id="45" name="Picture 44">
            <a:extLst>
              <a:ext uri="{FF2B5EF4-FFF2-40B4-BE49-F238E27FC236}">
                <a16:creationId xmlns:a16="http://schemas.microsoft.com/office/drawing/2014/main" id="{2C538196-8E6B-2B9B-48D8-3E0BCC30DE3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48" y="312472"/>
            <a:ext cx="1005751" cy="1243861"/>
          </a:xfrm>
          <a:prstGeom prst="rect">
            <a:avLst/>
          </a:prstGeom>
        </p:spPr>
      </p:pic>
      <p:sp>
        <p:nvSpPr>
          <p:cNvPr id="36" name="Subtitle 1">
            <a:extLst>
              <a:ext uri="{FF2B5EF4-FFF2-40B4-BE49-F238E27FC236}">
                <a16:creationId xmlns:a16="http://schemas.microsoft.com/office/drawing/2014/main" id="{DC279F01-C444-8F45-B404-59F28E29A19C}"/>
              </a:ext>
            </a:extLst>
          </p:cNvPr>
          <p:cNvSpPr txBox="1">
            <a:spLocks/>
          </p:cNvSpPr>
          <p:nvPr/>
        </p:nvSpPr>
        <p:spPr>
          <a:xfrm>
            <a:off x="1432874" y="2161085"/>
            <a:ext cx="3496664" cy="595918"/>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a:t>Przedstaw dokumenty tożsamości. Jeśli ich nie masz, wyjaśnij dlaczego.</a:t>
            </a:r>
          </a:p>
        </p:txBody>
      </p:sp>
      <p:pic>
        <p:nvPicPr>
          <p:cNvPr id="29" name="Picture 28">
            <a:extLst>
              <a:ext uri="{FF2B5EF4-FFF2-40B4-BE49-F238E27FC236}">
                <a16:creationId xmlns:a16="http://schemas.microsoft.com/office/drawing/2014/main" id="{830524F3-26FA-0180-3821-1BBB129C14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9111" y="1927568"/>
            <a:ext cx="986157" cy="909008"/>
          </a:xfrm>
          <a:prstGeom prst="rect">
            <a:avLst/>
          </a:prstGeom>
        </p:spPr>
      </p:pic>
      <p:sp>
        <p:nvSpPr>
          <p:cNvPr id="37" name="Subtitle 1">
            <a:extLst>
              <a:ext uri="{FF2B5EF4-FFF2-40B4-BE49-F238E27FC236}">
                <a16:creationId xmlns:a16="http://schemas.microsoft.com/office/drawing/2014/main" id="{335AD476-6817-B789-0D8E-8FA370E19B59}"/>
              </a:ext>
            </a:extLst>
          </p:cNvPr>
          <p:cNvSpPr txBox="1">
            <a:spLocks/>
          </p:cNvSpPr>
          <p:nvPr/>
        </p:nvSpPr>
        <p:spPr>
          <a:xfrm>
            <a:off x="2139885" y="3366622"/>
            <a:ext cx="2789652" cy="611391"/>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dirty="0"/>
              <a:t>Pozwól na pobranie odcisków palców i zrobienie sobie zdjęcia.</a:t>
            </a:r>
          </a:p>
        </p:txBody>
      </p:sp>
      <p:pic>
        <p:nvPicPr>
          <p:cNvPr id="42" name="Picture 41">
            <a:extLst>
              <a:ext uri="{FF2B5EF4-FFF2-40B4-BE49-F238E27FC236}">
                <a16:creationId xmlns:a16="http://schemas.microsoft.com/office/drawing/2014/main" id="{9B1A7D06-F048-F85A-2103-CB12034A07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6627" y="3054417"/>
            <a:ext cx="923597" cy="923597"/>
          </a:xfrm>
          <a:prstGeom prst="rect">
            <a:avLst/>
          </a:prstGeom>
        </p:spPr>
      </p:pic>
      <p:pic>
        <p:nvPicPr>
          <p:cNvPr id="43" name="Picture 42">
            <a:extLst>
              <a:ext uri="{FF2B5EF4-FFF2-40B4-BE49-F238E27FC236}">
                <a16:creationId xmlns:a16="http://schemas.microsoft.com/office/drawing/2014/main" id="{036CE9EF-2C03-589B-DCDE-F57E2108713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26499" y="3054417"/>
            <a:ext cx="923597" cy="923597"/>
          </a:xfrm>
          <a:prstGeom prst="rect">
            <a:avLst/>
          </a:prstGeom>
        </p:spPr>
      </p:pic>
      <p:sp>
        <p:nvSpPr>
          <p:cNvPr id="38" name="Subtitle 1">
            <a:extLst>
              <a:ext uri="{FF2B5EF4-FFF2-40B4-BE49-F238E27FC236}">
                <a16:creationId xmlns:a16="http://schemas.microsoft.com/office/drawing/2014/main" id="{8C4404D5-C915-0777-1ACC-867B951510F8}"/>
              </a:ext>
            </a:extLst>
          </p:cNvPr>
          <p:cNvSpPr txBox="1">
            <a:spLocks/>
          </p:cNvSpPr>
          <p:nvPr/>
        </p:nvSpPr>
        <p:spPr>
          <a:xfrm>
            <a:off x="2139884" y="4278971"/>
            <a:ext cx="2789653" cy="92359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dirty="0"/>
              <a:t>Złóż wniosek w wyznaczonym terminie i miejscu. </a:t>
            </a:r>
          </a:p>
          <a:p>
            <a:pPr marL="108000" indent="-108000">
              <a:spcAft>
                <a:spcPts val="200"/>
              </a:spcAft>
              <a:buFont typeface="Arial" panose="020B0604020202020204" pitchFamily="34" charset="0"/>
              <a:buChar char="•"/>
            </a:pPr>
            <a:r>
              <a:rPr lang="pl-PL" dirty="0"/>
              <a:t>Weź udział w przesłuchaniu i odpowiadaj na zadawane podczas niego pytania.</a:t>
            </a:r>
          </a:p>
        </p:txBody>
      </p:sp>
      <p:pic>
        <p:nvPicPr>
          <p:cNvPr id="34" name="Picture 33">
            <a:extLst>
              <a:ext uri="{FF2B5EF4-FFF2-40B4-BE49-F238E27FC236}">
                <a16:creationId xmlns:a16="http://schemas.microsoft.com/office/drawing/2014/main" id="{7781951B-B7CA-CE7F-AD7E-CC170DCF564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6627" y="4278971"/>
            <a:ext cx="923597" cy="923597"/>
          </a:xfrm>
          <a:prstGeom prst="rect">
            <a:avLst/>
          </a:prstGeom>
        </p:spPr>
      </p:pic>
      <p:pic>
        <p:nvPicPr>
          <p:cNvPr id="2" name="Picture 1">
            <a:extLst>
              <a:ext uri="{FF2B5EF4-FFF2-40B4-BE49-F238E27FC236}">
                <a16:creationId xmlns:a16="http://schemas.microsoft.com/office/drawing/2014/main" id="{242831C6-2D51-FFDA-CCB6-FAB83701FE32}"/>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1120655" y="4282514"/>
            <a:ext cx="929441" cy="920052"/>
          </a:xfrm>
          <a:prstGeom prst="rect">
            <a:avLst/>
          </a:prstGeom>
        </p:spPr>
      </p:pic>
      <p:sp>
        <p:nvSpPr>
          <p:cNvPr id="31" name="Subtitle 1">
            <a:extLst>
              <a:ext uri="{FF2B5EF4-FFF2-40B4-BE49-F238E27FC236}">
                <a16:creationId xmlns:a16="http://schemas.microsoft.com/office/drawing/2014/main" id="{D8FBB741-9A34-B830-A932-3C71A5E98FD5}"/>
              </a:ext>
            </a:extLst>
          </p:cNvPr>
          <p:cNvSpPr txBox="1">
            <a:spLocks/>
          </p:cNvSpPr>
          <p:nvPr/>
        </p:nvSpPr>
        <p:spPr>
          <a:xfrm>
            <a:off x="1432872" y="5507068"/>
            <a:ext cx="3496664" cy="137126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dirty="0"/>
              <a:t>Zgódź się na przeszukanie i na przeszukanie Twoich rzeczy, jeżeli Straż Graniczna tego zażąda. Przeszukanie ma miejsce tylko wtedy, gdy jest to konieczne i uzasadnione. Organ wyjaśni powody przeszukania. Przeszukanie zostanie przeprowadzone przez osobę tej samej płci co Ty i zostanie wykonane w sposób zapewniający poszanowanie Twojej godności.</a:t>
            </a:r>
          </a:p>
        </p:txBody>
      </p:sp>
      <p:pic>
        <p:nvPicPr>
          <p:cNvPr id="32" name="Picture 31">
            <a:extLst>
              <a:ext uri="{FF2B5EF4-FFF2-40B4-BE49-F238E27FC236}">
                <a16:creationId xmlns:a16="http://schemas.microsoft.com/office/drawing/2014/main" id="{573B9067-874A-897D-5C09-B73C2359EAFF}"/>
              </a:ext>
              <a:ext uri="{C183D7F6-B498-43B3-948B-1728B52AA6E4}">
                <adec:decorative xmlns:adec="http://schemas.microsoft.com/office/drawing/2017/decorative" val="1"/>
              </a:ext>
            </a:extLst>
          </p:cNvPr>
          <p:cNvPicPr>
            <a:picLocks noChangeAspect="1"/>
          </p:cNvPicPr>
          <p:nvPr/>
        </p:nvPicPr>
        <p:blipFill>
          <a:blip r:embed="rId8"/>
          <a:srcRect/>
          <a:stretch/>
        </p:blipFill>
        <p:spPr>
          <a:xfrm>
            <a:off x="296627" y="5507067"/>
            <a:ext cx="923597" cy="923597"/>
          </a:xfrm>
          <a:prstGeom prst="rect">
            <a:avLst/>
          </a:prstGeom>
        </p:spPr>
      </p:pic>
    </p:spTree>
    <p:extLst>
      <p:ext uri="{BB962C8B-B14F-4D97-AF65-F5344CB8AC3E}">
        <p14:creationId xmlns:p14="http://schemas.microsoft.com/office/powerpoint/2010/main" val="2303906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A01F12E-0CF8-464E-C115-3E5DF31ED32C}"/>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19</a:t>
            </a:fld>
            <a:endParaRPr lang="en-LU">
              <a:solidFill>
                <a:schemeClr val="tx1"/>
              </a:solidFill>
            </a:endParaRPr>
          </a:p>
        </p:txBody>
      </p:sp>
      <p:sp>
        <p:nvSpPr>
          <p:cNvPr id="7" name="Title 6">
            <a:extLst>
              <a:ext uri="{FF2B5EF4-FFF2-40B4-BE49-F238E27FC236}">
                <a16:creationId xmlns:a16="http://schemas.microsoft.com/office/drawing/2014/main" id="{85BFF910-5C31-6517-F660-714B45A0F3E7}"/>
              </a:ext>
            </a:extLst>
          </p:cNvPr>
          <p:cNvSpPr>
            <a:spLocks noGrp="1"/>
          </p:cNvSpPr>
          <p:nvPr>
            <p:ph type="title" idx="4294967295"/>
          </p:nvPr>
        </p:nvSpPr>
        <p:spPr>
          <a:xfrm>
            <a:off x="366713" y="-380258"/>
            <a:ext cx="4594225" cy="220582"/>
          </a:xfrm>
          <a:prstGeom prst="rect">
            <a:avLst/>
          </a:prstGeom>
        </p:spPr>
        <p:txBody>
          <a:bodyPr anchor="t"/>
          <a:lstStyle/>
          <a:p>
            <a:r>
              <a:rPr lang="pl-PL" sz="1100" b="0">
                <a:latin typeface="+mj-lt"/>
              </a:rPr>
              <a:t>TWOJE OBOWIĄZKI (CZĘŚĆ 3 z 4)</a:t>
            </a:r>
          </a:p>
        </p:txBody>
      </p:sp>
      <p:sp>
        <p:nvSpPr>
          <p:cNvPr id="3" name="Subtitle 2">
            <a:extLst>
              <a:ext uri="{FF2B5EF4-FFF2-40B4-BE49-F238E27FC236}">
                <a16:creationId xmlns:a16="http://schemas.microsoft.com/office/drawing/2014/main" id="{04908850-071A-9DCB-F468-81732C18C9FB}"/>
              </a:ext>
            </a:extLst>
          </p:cNvPr>
          <p:cNvSpPr txBox="1">
            <a:spLocks/>
          </p:cNvSpPr>
          <p:nvPr/>
        </p:nvSpPr>
        <p:spPr>
          <a:xfrm>
            <a:off x="396000" y="360000"/>
            <a:ext cx="4536000" cy="22021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MÓW PRAWDĘ</a:t>
            </a:r>
          </a:p>
        </p:txBody>
      </p:sp>
      <p:sp>
        <p:nvSpPr>
          <p:cNvPr id="10" name="Subtitle 1">
            <a:extLst>
              <a:ext uri="{FF2B5EF4-FFF2-40B4-BE49-F238E27FC236}">
                <a16:creationId xmlns:a16="http://schemas.microsoft.com/office/drawing/2014/main" id="{79D01F37-7A58-BD72-678D-2100A96A994C}"/>
              </a:ext>
            </a:extLst>
          </p:cNvPr>
          <p:cNvSpPr txBox="1">
            <a:spLocks/>
          </p:cNvSpPr>
          <p:nvPr/>
        </p:nvSpPr>
        <p:spPr>
          <a:xfrm>
            <a:off x="2076307" y="719999"/>
            <a:ext cx="2855692" cy="1830695"/>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To, co mówisz, jest bardzo ważne dla oceny wiarygodności Twojego wniosku. Dlatego musisz mówić prawdę oraz podać pełne i prawidłowe informacje na temat swojej tożsamości, rodziny, kraju pochodzenia oraz powodów ubiegania się o ochronę międzynarodową.</a:t>
            </a:r>
          </a:p>
          <a:p>
            <a:r>
              <a:rPr lang="pl-PL" dirty="0"/>
              <a:t>Być może nie pamiętasz wszystkiego i nie będziesz w stanie odpowiedzieć na wszystkie pytania. W takim przypadku nie wymyślaj odpowiedzi, ale wyjaśnij, że nie pamiętasz.</a:t>
            </a:r>
          </a:p>
        </p:txBody>
      </p:sp>
      <p:pic>
        <p:nvPicPr>
          <p:cNvPr id="6" name="Picture 5" descr="Ilustracja przedstawiająca osobę ubiegającą się o ochronę międzynarodową rozmawiającą przy pomocy tłumaczki z urzędnikiem zajmującym się procedurą azylową.">
            <a:extLst>
              <a:ext uri="{FF2B5EF4-FFF2-40B4-BE49-F238E27FC236}">
                <a16:creationId xmlns:a16="http://schemas.microsoft.com/office/drawing/2014/main" id="{4439A61C-4E3B-6F06-F959-F9A73A21152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7662" y="817427"/>
            <a:ext cx="1650422" cy="1644193"/>
          </a:xfrm>
          <a:prstGeom prst="rect">
            <a:avLst/>
          </a:prstGeom>
        </p:spPr>
      </p:pic>
      <p:sp>
        <p:nvSpPr>
          <p:cNvPr id="8" name="Subtitle 2">
            <a:extLst>
              <a:ext uri="{FF2B5EF4-FFF2-40B4-BE49-F238E27FC236}">
                <a16:creationId xmlns:a16="http://schemas.microsoft.com/office/drawing/2014/main" id="{86047C5E-E981-32F5-B557-272E8CADD9D7}"/>
              </a:ext>
            </a:extLst>
          </p:cNvPr>
          <p:cNvSpPr txBox="1">
            <a:spLocks/>
          </p:cNvSpPr>
          <p:nvPr/>
        </p:nvSpPr>
        <p:spPr>
          <a:xfrm>
            <a:off x="396000" y="3149233"/>
            <a:ext cx="4536000" cy="22021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PODAJ PRAWIDŁOWE DANE KONTAKTOWE I BĄDŹ DOSTĘPNY(-A)</a:t>
            </a:r>
          </a:p>
        </p:txBody>
      </p:sp>
      <p:sp>
        <p:nvSpPr>
          <p:cNvPr id="4" name="Subtitle 1">
            <a:extLst>
              <a:ext uri="{FF2B5EF4-FFF2-40B4-BE49-F238E27FC236}">
                <a16:creationId xmlns:a16="http://schemas.microsoft.com/office/drawing/2014/main" id="{A675917C-D53F-AF92-D4C1-FFF970437A40}"/>
              </a:ext>
            </a:extLst>
          </p:cNvPr>
          <p:cNvSpPr txBox="1">
            <a:spLocks/>
          </p:cNvSpPr>
          <p:nvPr/>
        </p:nvSpPr>
        <p:spPr>
          <a:xfrm>
            <a:off x="2076307" y="3496301"/>
            <a:ext cx="2855692" cy="1818452"/>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Władze muszą mieć możliwość skontaktowania się z Tobą w sprawie Twojego wniosku o udzielenie ochrony międzynarodowej.</a:t>
            </a:r>
          </a:p>
          <a:p>
            <a:r>
              <a:rPr lang="pl-PL" dirty="0"/>
              <a:t>W przypadku zmiany adresu, adresu e-mail lub numeru telefonu należy niezwłocznie poinformować o tym władze.</a:t>
            </a:r>
          </a:p>
          <a:p>
            <a:pPr marL="216000" indent="-216000">
              <a:buSzPct val="160000"/>
              <a:buBlip>
                <a:blip r:embed="rId4"/>
              </a:buBlip>
            </a:pPr>
            <a:r>
              <a:rPr lang="pl-PL" b="1" dirty="0"/>
              <a:t>Pamiętaj, że nie możesz opuszczać Polski</a:t>
            </a:r>
            <a:r>
              <a:rPr lang="pl-PL" dirty="0"/>
              <a:t> </a:t>
            </a:r>
            <a:r>
              <a:rPr lang="pl-PL" b="1" dirty="0"/>
              <a:t>podczas rozpatrywania Twojego wniosku.</a:t>
            </a:r>
          </a:p>
          <a:p>
            <a:r>
              <a:rPr lang="pl-PL" dirty="0"/>
              <a:t>Jeśli jesteś zakwaterowany(-a) w ośrodku, nie powinieneś (nie powinnaś) przeprowadzać się w inne miejsce bez zgody władz.</a:t>
            </a:r>
          </a:p>
          <a:p>
            <a:endParaRPr lang="en-GB" dirty="0"/>
          </a:p>
        </p:txBody>
      </p:sp>
      <p:pic>
        <p:nvPicPr>
          <p:cNvPr id="9" name="Picture 8">
            <a:extLst>
              <a:ext uri="{FF2B5EF4-FFF2-40B4-BE49-F238E27FC236}">
                <a16:creationId xmlns:a16="http://schemas.microsoft.com/office/drawing/2014/main" id="{741302D7-1477-6ABD-4DF5-FEC94D1E565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6662" y="3659305"/>
            <a:ext cx="1581422" cy="1087228"/>
          </a:xfrm>
          <a:prstGeom prst="rect">
            <a:avLst/>
          </a:prstGeom>
        </p:spPr>
      </p:pic>
    </p:spTree>
    <p:extLst>
      <p:ext uri="{BB962C8B-B14F-4D97-AF65-F5344CB8AC3E}">
        <p14:creationId xmlns:p14="http://schemas.microsoft.com/office/powerpoint/2010/main" val="122707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0B5D603-0D2C-65EB-B231-1F299A39B776}"/>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a:t>
            </a:fld>
            <a:endParaRPr lang="en-LU">
              <a:solidFill>
                <a:schemeClr val="tx1"/>
              </a:solidFill>
            </a:endParaRPr>
          </a:p>
        </p:txBody>
      </p:sp>
      <p:sp>
        <p:nvSpPr>
          <p:cNvPr id="4" name="Title 3">
            <a:extLst>
              <a:ext uri="{FF2B5EF4-FFF2-40B4-BE49-F238E27FC236}">
                <a16:creationId xmlns:a16="http://schemas.microsoft.com/office/drawing/2014/main" id="{25EF1DAF-3E22-0BBE-FCC5-A6D2094E9F62}"/>
              </a:ext>
            </a:extLst>
          </p:cNvPr>
          <p:cNvSpPr>
            <a:spLocks noGrp="1"/>
          </p:cNvSpPr>
          <p:nvPr>
            <p:ph type="title" idx="4294967295"/>
          </p:nvPr>
        </p:nvSpPr>
        <p:spPr>
          <a:xfrm>
            <a:off x="366713" y="-355138"/>
            <a:ext cx="4594225" cy="186919"/>
          </a:xfrm>
          <a:prstGeom prst="rect">
            <a:avLst/>
          </a:prstGeom>
        </p:spPr>
        <p:txBody>
          <a:bodyPr anchor="t"/>
          <a:lstStyle/>
          <a:p>
            <a:r>
              <a:rPr lang="pl-PL" sz="1100" b="0">
                <a:latin typeface="+mj-lt"/>
              </a:rPr>
              <a:t>SPIS TREŚCI</a:t>
            </a:r>
          </a:p>
        </p:txBody>
      </p:sp>
      <p:sp>
        <p:nvSpPr>
          <p:cNvPr id="11" name="Rectangle 10">
            <a:extLst>
              <a:ext uri="{FF2B5EF4-FFF2-40B4-BE49-F238E27FC236}">
                <a16:creationId xmlns:a16="http://schemas.microsoft.com/office/drawing/2014/main" id="{6DF950BC-EE14-FFDD-D335-59B8FC13BE5D}"/>
              </a:ext>
              <a:ext uri="{C183D7F6-B498-43B3-948B-1728B52AA6E4}">
                <adec:decorative xmlns:adec="http://schemas.microsoft.com/office/drawing/2017/decorative" val="1"/>
              </a:ext>
            </a:extLst>
          </p:cNvPr>
          <p:cNvSpPr/>
          <p:nvPr/>
        </p:nvSpPr>
        <p:spPr>
          <a:xfrm>
            <a:off x="215825" y="344764"/>
            <a:ext cx="4896000" cy="1882989"/>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8" name="Subtitle 1">
            <a:extLst>
              <a:ext uri="{FF2B5EF4-FFF2-40B4-BE49-F238E27FC236}">
                <a16:creationId xmlns:a16="http://schemas.microsoft.com/office/drawing/2014/main" id="{D79F86EF-3572-C0D0-98BD-35BFBC9F9133}"/>
              </a:ext>
            </a:extLst>
          </p:cNvPr>
          <p:cNvSpPr txBox="1">
            <a:spLocks/>
          </p:cNvSpPr>
          <p:nvPr/>
        </p:nvSpPr>
        <p:spPr>
          <a:xfrm>
            <a:off x="396000" y="429474"/>
            <a:ext cx="4536000" cy="51418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dirty="0"/>
              <a:t>Obecnie znajdujesz się w Polsce – jest to państwo UE+. </a:t>
            </a:r>
          </a:p>
          <a:p>
            <a:r>
              <a:rPr lang="pl-PL" b="1" dirty="0"/>
              <a:t>Państwa UE+ to:</a:t>
            </a:r>
          </a:p>
        </p:txBody>
      </p:sp>
      <p:pic>
        <p:nvPicPr>
          <p:cNvPr id="9" name="Picture 8">
            <a:extLst>
              <a:ext uri="{FF2B5EF4-FFF2-40B4-BE49-F238E27FC236}">
                <a16:creationId xmlns:a16="http://schemas.microsoft.com/office/drawing/2014/main" id="{7083BF3E-E753-EBEB-BC2C-A689B7BB1CE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3716" y="943654"/>
            <a:ext cx="212319" cy="285030"/>
          </a:xfrm>
          <a:prstGeom prst="rect">
            <a:avLst/>
          </a:prstGeom>
        </p:spPr>
      </p:pic>
      <p:sp>
        <p:nvSpPr>
          <p:cNvPr id="7" name="Subtitle 2">
            <a:extLst>
              <a:ext uri="{FF2B5EF4-FFF2-40B4-BE49-F238E27FC236}">
                <a16:creationId xmlns:a16="http://schemas.microsoft.com/office/drawing/2014/main" id="{26F93873-D980-D374-2F4F-000922745B2C}"/>
              </a:ext>
            </a:extLst>
          </p:cNvPr>
          <p:cNvSpPr txBox="1">
            <a:spLocks/>
          </p:cNvSpPr>
          <p:nvPr/>
        </p:nvSpPr>
        <p:spPr>
          <a:xfrm>
            <a:off x="792001" y="867046"/>
            <a:ext cx="4139998" cy="188298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pPr>
            <a:r>
              <a:rPr lang="pl-PL"/>
              <a:t>27 państw członkowskich Unii Europejskiej (UE): Austria, Belgia, Bułgaria, Chorwacja, Cypr, Czechy, Dania, Estonia, Finlandia, Francja, Grecja, Hiszpania, Irlandia, Litwa, Luksemburg, Łotwa, Malta, Niderlandy, Niemcy, Polska, Portugalia, Rumunia, Słowacja, Słowenia, Szwecja, Węgry i Włochy oraz</a:t>
            </a:r>
          </a:p>
          <a:p>
            <a:pPr>
              <a:spcAft>
                <a:spcPts val="600"/>
              </a:spcAft>
            </a:pPr>
            <a:r>
              <a:rPr lang="pl-PL"/>
              <a:t>4 inne kraje: Islandia, Liechtenstein, Norwegia i Szwajcaria.</a:t>
            </a:r>
          </a:p>
        </p:txBody>
      </p:sp>
      <p:pic>
        <p:nvPicPr>
          <p:cNvPr id="10" name="Picture 9">
            <a:extLst>
              <a:ext uri="{FF2B5EF4-FFF2-40B4-BE49-F238E27FC236}">
                <a16:creationId xmlns:a16="http://schemas.microsoft.com/office/drawing/2014/main" id="{45EC23F9-47AC-2C69-382E-EF76CDCEC0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3739" y="1846844"/>
            <a:ext cx="212319" cy="285030"/>
          </a:xfrm>
          <a:prstGeom prst="rect">
            <a:avLst/>
          </a:prstGeom>
        </p:spPr>
      </p:pic>
      <p:pic>
        <p:nvPicPr>
          <p:cNvPr id="6" name="Picture 5">
            <a:extLst>
              <a:ext uri="{FF2B5EF4-FFF2-40B4-BE49-F238E27FC236}">
                <a16:creationId xmlns:a16="http://schemas.microsoft.com/office/drawing/2014/main" id="{173FCE10-68FD-6B92-143B-7947FF7412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4392" y="2460210"/>
            <a:ext cx="152400" cy="203200"/>
          </a:xfrm>
          <a:prstGeom prst="rect">
            <a:avLst/>
          </a:prstGeom>
        </p:spPr>
      </p:pic>
      <p:sp>
        <p:nvSpPr>
          <p:cNvPr id="13" name="Title 1">
            <a:extLst>
              <a:ext uri="{FF2B5EF4-FFF2-40B4-BE49-F238E27FC236}">
                <a16:creationId xmlns:a16="http://schemas.microsoft.com/office/drawing/2014/main" id="{5CD95185-C3DB-FBD2-CEF6-22EF8802CDDA}"/>
              </a:ext>
            </a:extLst>
          </p:cNvPr>
          <p:cNvSpPr txBox="1">
            <a:spLocks/>
          </p:cNvSpPr>
          <p:nvPr/>
        </p:nvSpPr>
        <p:spPr>
          <a:xfrm>
            <a:off x="648000" y="2438196"/>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pl-PL"/>
              <a:t>SPIS TREŚCI</a:t>
            </a:r>
          </a:p>
        </p:txBody>
      </p:sp>
      <p:sp>
        <p:nvSpPr>
          <p:cNvPr id="5" name="Subtitle 2">
            <a:extLst>
              <a:ext uri="{FF2B5EF4-FFF2-40B4-BE49-F238E27FC236}">
                <a16:creationId xmlns:a16="http://schemas.microsoft.com/office/drawing/2014/main" id="{08982462-A38C-AA72-7411-3DA8280A19C1}"/>
              </a:ext>
            </a:extLst>
          </p:cNvPr>
          <p:cNvSpPr txBox="1">
            <a:spLocks/>
          </p:cNvSpPr>
          <p:nvPr/>
        </p:nvSpPr>
        <p:spPr>
          <a:xfrm>
            <a:off x="396000" y="2834195"/>
            <a:ext cx="4536000" cy="429600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200"/>
              </a:spcAft>
              <a:tabLst>
                <a:tab pos="5400000" algn="r"/>
              </a:tabLst>
            </a:pPr>
            <a:r>
              <a:rPr lang="pl-PL" dirty="0"/>
              <a:t>Kolejny wniosek – co to jest?	3</a:t>
            </a:r>
          </a:p>
          <a:p>
            <a:pPr>
              <a:tabLst>
                <a:tab pos="5400000" algn="r"/>
              </a:tabLst>
            </a:pPr>
            <a:r>
              <a:rPr lang="pl-PL" dirty="0"/>
              <a:t>Na czym polega ta procedura? 	5</a:t>
            </a:r>
          </a:p>
          <a:p>
            <a:pPr indent="-285750">
              <a:spcAft>
                <a:spcPts val="200"/>
              </a:spcAft>
              <a:buFont typeface="Wingdings" pitchFamily="2" charset="2"/>
              <a:buChar char="Ø"/>
              <a:tabLst>
                <a:tab pos="5400000" algn="r"/>
              </a:tabLst>
            </a:pPr>
            <a:r>
              <a:rPr lang="pl-PL" sz="950" dirty="0"/>
              <a:t>Etap 1: wniosek musi zostać ponownie zarejestrowany i złożony	5</a:t>
            </a:r>
          </a:p>
          <a:p>
            <a:pPr indent="-285750">
              <a:spcAft>
                <a:spcPts val="200"/>
              </a:spcAft>
              <a:buFont typeface="Wingdings" pitchFamily="2" charset="2"/>
              <a:buChar char="Ø"/>
              <a:tabLst>
                <a:tab pos="5400000" algn="r"/>
              </a:tabLst>
            </a:pPr>
            <a:r>
              <a:rPr lang="pl-PL" sz="950" dirty="0"/>
              <a:t>Etap 2: wstępne rozpatrzenie wniosku 	9</a:t>
            </a:r>
          </a:p>
          <a:p>
            <a:pPr indent="-285750">
              <a:spcAft>
                <a:spcPts val="200"/>
              </a:spcAft>
              <a:buFont typeface="Wingdings" pitchFamily="2" charset="2"/>
              <a:buChar char="Ø"/>
              <a:tabLst>
                <a:tab pos="5400000" algn="r"/>
              </a:tabLst>
            </a:pPr>
            <a:r>
              <a:rPr lang="pl-PL" sz="950" dirty="0"/>
              <a:t>Etap 3: rozpatrzenie zasadności wniosku 	11</a:t>
            </a:r>
          </a:p>
          <a:p>
            <a:pPr indent="-285750">
              <a:spcAft>
                <a:spcPts val="1200"/>
              </a:spcAft>
              <a:buFont typeface="Wingdings" pitchFamily="2" charset="2"/>
              <a:buChar char="Ø"/>
              <a:tabLst>
                <a:tab pos="5400000" algn="r"/>
              </a:tabLst>
            </a:pPr>
            <a:r>
              <a:rPr lang="pl-PL" sz="950" dirty="0"/>
              <a:t>Etap 4: decyzja w sprawie wniosku	12</a:t>
            </a:r>
          </a:p>
          <a:p>
            <a:pPr lvl="0">
              <a:spcAft>
                <a:spcPts val="1200"/>
              </a:spcAft>
              <a:tabLst>
                <a:tab pos="5400000" algn="r"/>
              </a:tabLst>
              <a:defRPr/>
            </a:pPr>
            <a:r>
              <a:rPr lang="pl-PL" dirty="0">
                <a:solidFill>
                  <a:srgbClr val="39821F"/>
                </a:solidFill>
              </a:rPr>
              <a:t>Jakie prawa mi przysługują? </a:t>
            </a:r>
            <a:r>
              <a:rPr lang="pl-PL" dirty="0">
                <a:solidFill>
                  <a:srgbClr val="00A050"/>
                </a:solidFill>
              </a:rPr>
              <a:t>	</a:t>
            </a:r>
            <a:r>
              <a:rPr lang="pl-PL" dirty="0">
                <a:solidFill>
                  <a:srgbClr val="39821F"/>
                </a:solidFill>
              </a:rPr>
              <a:t>13</a:t>
            </a:r>
          </a:p>
          <a:p>
            <a:pPr lvl="0">
              <a:spcAft>
                <a:spcPts val="1200"/>
              </a:spcAft>
              <a:tabLst>
                <a:tab pos="5400000" algn="r"/>
              </a:tabLst>
              <a:defRPr/>
            </a:pPr>
            <a:r>
              <a:rPr lang="pl-PL" dirty="0">
                <a:solidFill>
                  <a:schemeClr val="tx2">
                    <a:lumMod val="75000"/>
                    <a:lumOff val="25000"/>
                  </a:schemeClr>
                </a:solidFill>
              </a:rPr>
              <a:t>Jakie są moje obowiązki? </a:t>
            </a:r>
            <a:r>
              <a:rPr lang="pl-PL" dirty="0">
                <a:solidFill>
                  <a:srgbClr val="982529"/>
                </a:solidFill>
              </a:rPr>
              <a:t>	</a:t>
            </a:r>
            <a:r>
              <a:rPr lang="pl-PL" dirty="0">
                <a:solidFill>
                  <a:schemeClr val="tx2">
                    <a:lumMod val="75000"/>
                    <a:lumOff val="25000"/>
                  </a:schemeClr>
                </a:solidFill>
              </a:rPr>
              <a:t>17</a:t>
            </a:r>
          </a:p>
          <a:p>
            <a:pPr lvl="0">
              <a:spcAft>
                <a:spcPts val="1200"/>
              </a:spcAft>
              <a:tabLst>
                <a:tab pos="5400000" algn="r"/>
              </a:tabLst>
              <a:defRPr/>
            </a:pPr>
            <a:r>
              <a:rPr lang="pl-PL" dirty="0">
                <a:solidFill>
                  <a:srgbClr val="C00000"/>
                </a:solidFill>
              </a:rPr>
              <a:t>Jakie są konsekwencje niewywiązania się z moich obowiązków? </a:t>
            </a:r>
            <a:r>
              <a:rPr lang="pl-PL" dirty="0">
                <a:solidFill>
                  <a:srgbClr val="682048"/>
                </a:solidFill>
              </a:rPr>
              <a:t>	</a:t>
            </a:r>
            <a:r>
              <a:rPr lang="pl-PL" dirty="0">
                <a:solidFill>
                  <a:srgbClr val="C00000"/>
                </a:solidFill>
              </a:rPr>
              <a:t>21</a:t>
            </a:r>
          </a:p>
          <a:p>
            <a:pPr>
              <a:spcAft>
                <a:spcPts val="1200"/>
              </a:spcAft>
              <a:tabLst>
                <a:tab pos="5400000" algn="r"/>
              </a:tabLst>
            </a:pPr>
            <a:r>
              <a:rPr lang="pl-PL" dirty="0"/>
              <a:t>W razie potrzeby otrzymasz specjalne wsparcie	23</a:t>
            </a:r>
          </a:p>
          <a:p>
            <a:pPr>
              <a:spcAft>
                <a:spcPts val="1200"/>
              </a:spcAft>
              <a:tabLst>
                <a:tab pos="5400000" algn="r"/>
              </a:tabLst>
            </a:pPr>
            <a:r>
              <a:rPr lang="pl-PL" dirty="0"/>
              <a:t>Co zrobić, jeśli chcesz wrócić do swojego kraju? 	24</a:t>
            </a:r>
          </a:p>
          <a:p>
            <a:pPr marL="171450" indent="-171450">
              <a:spcAft>
                <a:spcPts val="1200"/>
              </a:spcAft>
              <a:buFont typeface="Wingdings" pitchFamily="2" charset="2"/>
              <a:buChar char="Ø"/>
              <a:tabLst>
                <a:tab pos="5400000" algn="r"/>
              </a:tabLst>
            </a:pPr>
            <a:endParaRPr lang="en-GB" dirty="0">
              <a:ea typeface="Verdana" panose="020B0604030504040204" pitchFamily="34" charset="0"/>
            </a:endParaRPr>
          </a:p>
          <a:p>
            <a:pPr marL="171450" indent="-171450">
              <a:spcAft>
                <a:spcPts val="1200"/>
              </a:spcAft>
              <a:buFont typeface="Wingdings" pitchFamily="2" charset="2"/>
              <a:buChar char="Ø"/>
              <a:tabLst>
                <a:tab pos="5400000" algn="r"/>
              </a:tabLst>
            </a:pPr>
            <a:endParaRPr lang="en-LU" dirty="0">
              <a:ea typeface="Verdana" panose="020B0604030504040204" pitchFamily="34" charset="0"/>
            </a:endParaRPr>
          </a:p>
          <a:p>
            <a:endParaRPr lang="en-US" dirty="0"/>
          </a:p>
          <a:p>
            <a:pPr marL="171450" indent="-171450">
              <a:spcAft>
                <a:spcPts val="1200"/>
              </a:spcAft>
              <a:buFont typeface="Wingdings" pitchFamily="2" charset="2"/>
              <a:buChar char="Ø"/>
              <a:tabLst>
                <a:tab pos="5400000" algn="r"/>
              </a:tabLst>
            </a:pPr>
            <a:endParaRPr lang="en-GB" sz="1000" dirty="0"/>
          </a:p>
        </p:txBody>
      </p:sp>
    </p:spTree>
    <p:extLst>
      <p:ext uri="{BB962C8B-B14F-4D97-AF65-F5344CB8AC3E}">
        <p14:creationId xmlns:p14="http://schemas.microsoft.com/office/powerpoint/2010/main" val="2760887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3F9AB1B-8BEA-392D-E813-82EDB949285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20</a:t>
            </a:fld>
            <a:endParaRPr lang="en-LU">
              <a:solidFill>
                <a:schemeClr val="tx1"/>
              </a:solidFill>
            </a:endParaRPr>
          </a:p>
        </p:txBody>
      </p:sp>
      <p:sp>
        <p:nvSpPr>
          <p:cNvPr id="9" name="Title 8">
            <a:extLst>
              <a:ext uri="{FF2B5EF4-FFF2-40B4-BE49-F238E27FC236}">
                <a16:creationId xmlns:a16="http://schemas.microsoft.com/office/drawing/2014/main" id="{454849C7-E37D-08D1-BFED-0E4748BD20AE}"/>
              </a:ext>
            </a:extLst>
          </p:cNvPr>
          <p:cNvSpPr>
            <a:spLocks noGrp="1"/>
          </p:cNvSpPr>
          <p:nvPr>
            <p:ph type="title" idx="4294967295"/>
          </p:nvPr>
        </p:nvSpPr>
        <p:spPr>
          <a:xfrm>
            <a:off x="366713" y="-346278"/>
            <a:ext cx="4594225" cy="209634"/>
          </a:xfrm>
          <a:prstGeom prst="rect">
            <a:avLst/>
          </a:prstGeom>
        </p:spPr>
        <p:txBody>
          <a:bodyPr anchor="t"/>
          <a:lstStyle/>
          <a:p>
            <a:r>
              <a:rPr lang="pl-PL" sz="1100" b="0">
                <a:latin typeface="+mj-lt"/>
              </a:rPr>
              <a:t>TWOJE OBOWIĄZKI (CZĘŚĆ 4 z 4)</a:t>
            </a:r>
          </a:p>
        </p:txBody>
      </p:sp>
      <p:sp>
        <p:nvSpPr>
          <p:cNvPr id="3" name="Subtitle 2">
            <a:extLst>
              <a:ext uri="{FF2B5EF4-FFF2-40B4-BE49-F238E27FC236}">
                <a16:creationId xmlns:a16="http://schemas.microsoft.com/office/drawing/2014/main" id="{21202C60-8E8D-832C-48CB-67674EBA3E09}"/>
              </a:ext>
            </a:extLst>
          </p:cNvPr>
          <p:cNvSpPr txBox="1">
            <a:spLocks/>
          </p:cNvSpPr>
          <p:nvPr/>
        </p:nvSpPr>
        <p:spPr>
          <a:xfrm>
            <a:off x="396000" y="397071"/>
            <a:ext cx="4536000" cy="52625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WSZYSTKIE INFORMACJE I DOKUMENTY POTWIERDZAJĄCE TWÓJ WNIOSEK PRZEKAŻ SZEFOWI URZĘDU DO SPRAW CUDOZIEMCÓW. </a:t>
            </a:r>
          </a:p>
        </p:txBody>
      </p:sp>
      <p:sp>
        <p:nvSpPr>
          <p:cNvPr id="2" name="Subtitle 1">
            <a:extLst>
              <a:ext uri="{FF2B5EF4-FFF2-40B4-BE49-F238E27FC236}">
                <a16:creationId xmlns:a16="http://schemas.microsoft.com/office/drawing/2014/main" id="{5864D355-EC05-3B24-FF28-F572F40D28A4}"/>
              </a:ext>
            </a:extLst>
          </p:cNvPr>
          <p:cNvSpPr>
            <a:spLocks noGrp="1"/>
          </p:cNvSpPr>
          <p:nvPr>
            <p:ph type="subTitle" idx="1"/>
          </p:nvPr>
        </p:nvSpPr>
        <p:spPr>
          <a:xfrm>
            <a:off x="395998" y="900000"/>
            <a:ext cx="4594225" cy="2301139"/>
          </a:xfrm>
        </p:spPr>
        <p:txBody>
          <a:bodyPr/>
          <a:lstStyle/>
          <a:p>
            <a:pPr lvl="0"/>
            <a:r>
              <a:rPr lang="pl-PL" dirty="0"/>
              <a:t>Możliwe, że nie zostaniesz zaproszony(-a) na przesłuchanie,</a:t>
            </a:r>
            <a:r>
              <a:rPr lang="pl-PL" dirty="0">
                <a:solidFill>
                  <a:srgbClr val="DC0000"/>
                </a:solidFill>
              </a:rPr>
              <a:t> </a:t>
            </a:r>
            <a:r>
              <a:rPr lang="pl-PL" dirty="0"/>
              <a:t>a procedura będzie bardzo krótka i potrwa tylko kilka dni, a nawet kilka godzin. W związku z tym ważne jest, aby bezzwłocznie poinformować władze o wszystkich powodach i nowych elementach, w odniesieniu do których ponownie składasz wniosek.</a:t>
            </a:r>
          </a:p>
          <a:p>
            <a:pPr lvl="0"/>
            <a:r>
              <a:rPr lang="pl-PL" dirty="0"/>
              <a:t>W miarę możliwości musisz przedstawić oryginały dokumentów. Nie wolno składać fałszywych dokumentów.</a:t>
            </a:r>
          </a:p>
          <a:p>
            <a:endParaRPr lang="en-GB" dirty="0"/>
          </a:p>
        </p:txBody>
      </p:sp>
      <p:sp>
        <p:nvSpPr>
          <p:cNvPr id="5" name="Subtitle 1">
            <a:extLst>
              <a:ext uri="{FF2B5EF4-FFF2-40B4-BE49-F238E27FC236}">
                <a16:creationId xmlns:a16="http://schemas.microsoft.com/office/drawing/2014/main" id="{9FE7B9E7-3B66-3A37-C9E2-5971B2042AEC}"/>
              </a:ext>
            </a:extLst>
          </p:cNvPr>
          <p:cNvSpPr txBox="1">
            <a:spLocks/>
          </p:cNvSpPr>
          <p:nvPr/>
        </p:nvSpPr>
        <p:spPr>
          <a:xfrm>
            <a:off x="2374541" y="2206619"/>
            <a:ext cx="2557457" cy="2880947"/>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Przy składaniu wniosku musisz jak najszybciej przedłożyć wszystkie informacje i dokumenty. Jeśli nie masz dokumentów przy sobie, musisz je złożyć jak najszybciej. </a:t>
            </a:r>
          </a:p>
          <a:p>
            <a:r>
              <a:rPr lang="pl-PL" dirty="0"/>
              <a:t>Informacje, dowody oraz wnioski możesz:</a:t>
            </a:r>
          </a:p>
          <a:p>
            <a:pPr marL="171450" indent="-171450">
              <a:buFont typeface="Arial" panose="020B0604020202020204" pitchFamily="34" charset="0"/>
              <a:buChar char="•"/>
            </a:pPr>
            <a:r>
              <a:rPr lang="pl-PL" dirty="0"/>
              <a:t>przesłać pocztą tradycyjną na adres Urzędu: Taborowa 33 02-699 Warszawa, lub</a:t>
            </a:r>
          </a:p>
          <a:p>
            <a:pPr marL="171450" indent="-171450">
              <a:buFont typeface="Arial" panose="020B0604020202020204" pitchFamily="34" charset="0"/>
              <a:buChar char="•"/>
            </a:pPr>
            <a:r>
              <a:rPr lang="pl-PL" dirty="0"/>
              <a:t>złożyć osobiście w siedzibie Urzędu przy ul. Taborowej 33 w Warszawie, lub</a:t>
            </a:r>
          </a:p>
          <a:p>
            <a:pPr marL="171450" indent="-171450">
              <a:buFont typeface="Arial" panose="020B0604020202020204" pitchFamily="34" charset="0"/>
              <a:buChar char="•"/>
            </a:pPr>
            <a:r>
              <a:rPr lang="pl-PL" dirty="0"/>
              <a:t>przesłać na adres do doręczeń elektronicznych: AE:PL-63297-42869-TJTIE-23. </a:t>
            </a:r>
          </a:p>
        </p:txBody>
      </p:sp>
      <p:pic>
        <p:nvPicPr>
          <p:cNvPr id="6" name="Picture 5">
            <a:extLst>
              <a:ext uri="{FF2B5EF4-FFF2-40B4-BE49-F238E27FC236}">
                <a16:creationId xmlns:a16="http://schemas.microsoft.com/office/drawing/2014/main" id="{258AC28C-7D0B-4622-E501-2087895382E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5652" y="2853858"/>
            <a:ext cx="1851958" cy="1851958"/>
          </a:xfrm>
          <a:prstGeom prst="rect">
            <a:avLst/>
          </a:prstGeom>
        </p:spPr>
      </p:pic>
    </p:spTree>
    <p:extLst>
      <p:ext uri="{BB962C8B-B14F-4D97-AF65-F5344CB8AC3E}">
        <p14:creationId xmlns:p14="http://schemas.microsoft.com/office/powerpoint/2010/main" val="311929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EBAFF0C-5078-E7F5-0387-04245743C5E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21</a:t>
            </a:fld>
            <a:endParaRPr lang="en-LU">
              <a:solidFill>
                <a:schemeClr val="tx1"/>
              </a:solidFill>
            </a:endParaRPr>
          </a:p>
        </p:txBody>
      </p:sp>
      <p:pic>
        <p:nvPicPr>
          <p:cNvPr id="6" name="Picture 5">
            <a:extLst>
              <a:ext uri="{FF2B5EF4-FFF2-40B4-BE49-F238E27FC236}">
                <a16:creationId xmlns:a16="http://schemas.microsoft.com/office/drawing/2014/main" id="{49991762-A283-2DFC-945E-8EF54B0F7F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5B4BF6FC-CF52-55E3-4A96-F8B1E25D54A2}"/>
              </a:ext>
              <a:ext uri="{C183D7F6-B498-43B3-948B-1728B52AA6E4}">
                <adec:decorative xmlns:adec="http://schemas.microsoft.com/office/drawing/2017/decorative" val="1"/>
              </a:ext>
            </a:extLst>
          </p:cNvPr>
          <p:cNvSpPr txBox="1">
            <a:spLocks noGrp="1"/>
          </p:cNvSpPr>
          <p:nvPr>
            <p:ph type="title" idx="4294967295"/>
          </p:nvPr>
        </p:nvSpPr>
        <p:spPr>
          <a:xfrm>
            <a:off x="648000" y="342000"/>
            <a:ext cx="4284000" cy="266602"/>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pl-PL" sz="1400" b="1" i="0" u="none" strike="noStrike" cap="all" normalizeH="0" noProof="0" dirty="0">
                <a:ln>
                  <a:noFill/>
                </a:ln>
                <a:solidFill>
                  <a:srgbClr val="0E2841"/>
                </a:solidFill>
                <a:effectLst/>
                <a:uLnTx/>
                <a:uFillTx/>
                <a:latin typeface="Calibri" panose="020F0502020204030204" pitchFamily="34" charset="0"/>
                <a:ea typeface="Calibri"/>
                <a:cs typeface="Calibri" panose="020F0502020204030204" pitchFamily="34" charset="0"/>
              </a:rPr>
              <a:t>Konsekwencje niewywiązania się z obowiązków</a:t>
            </a:r>
          </a:p>
        </p:txBody>
      </p:sp>
      <p:sp>
        <p:nvSpPr>
          <p:cNvPr id="8" name="Subtitle 2">
            <a:extLst>
              <a:ext uri="{FF2B5EF4-FFF2-40B4-BE49-F238E27FC236}">
                <a16:creationId xmlns:a16="http://schemas.microsoft.com/office/drawing/2014/main" id="{73BC4860-9BCE-5946-B77C-2046A22A547A}"/>
              </a:ext>
            </a:extLst>
          </p:cNvPr>
          <p:cNvSpPr txBox="1">
            <a:spLocks/>
          </p:cNvSpPr>
          <p:nvPr/>
        </p:nvSpPr>
        <p:spPr>
          <a:xfrm>
            <a:off x="396000" y="900000"/>
            <a:ext cx="4536000" cy="24396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TWOJA PROCEDURA ZOSTANIE WSTRZYMANA</a:t>
            </a:r>
          </a:p>
        </p:txBody>
      </p:sp>
      <p:sp>
        <p:nvSpPr>
          <p:cNvPr id="10" name="TextBox 9">
            <a:extLst>
              <a:ext uri="{FF2B5EF4-FFF2-40B4-BE49-F238E27FC236}">
                <a16:creationId xmlns:a16="http://schemas.microsoft.com/office/drawing/2014/main" id="{1EC754F4-3105-AFC4-F2F3-EB9DDD68143B}"/>
              </a:ext>
            </a:extLst>
          </p:cNvPr>
          <p:cNvSpPr txBox="1"/>
          <p:nvPr/>
        </p:nvSpPr>
        <p:spPr>
          <a:xfrm>
            <a:off x="2720512" y="1260000"/>
            <a:ext cx="2324862" cy="1387559"/>
          </a:xfrm>
          <a:prstGeom prst="rect">
            <a:avLst/>
          </a:prstGeom>
          <a:noFill/>
        </p:spPr>
        <p:txBody>
          <a:bodyPr wrap="square">
            <a:spAutoFit/>
          </a:bodyPr>
          <a:lstStyle/>
          <a:p>
            <a:pPr>
              <a:lnSpc>
                <a:spcPct val="110000"/>
              </a:lnSpc>
              <a:spcAft>
                <a:spcPts val="200"/>
              </a:spcAft>
            </a:pPr>
            <a:r>
              <a:rPr lang="pl-PL" sz="1100" dirty="0"/>
              <a:t>Twój wniosek zostanie uznany za </a:t>
            </a:r>
            <a:r>
              <a:rPr lang="pl-PL" sz="1100" b="1" dirty="0"/>
              <a:t>wycofany lub odrzucony</a:t>
            </a:r>
            <a:r>
              <a:rPr lang="pl-PL" sz="1100" dirty="0"/>
              <a:t>. Oznacza to, że możesz utracić status osoby ubiegającej się o ochronę międzynarodową oraz wszystkie związane z nim prawa. </a:t>
            </a:r>
          </a:p>
          <a:p>
            <a:endParaRPr lang="en-GB" sz="1100" dirty="0"/>
          </a:p>
          <a:p>
            <a:endParaRPr lang="en-GB" sz="1100" dirty="0"/>
          </a:p>
        </p:txBody>
      </p:sp>
      <p:pic>
        <p:nvPicPr>
          <p:cNvPr id="4" name="Picture 3" descr="Ilustracja oficjalnego dokumentu ze znakiem stop wskazującym, że procedura azylowa zostanie wstrzymana.">
            <a:extLst>
              <a:ext uri="{FF2B5EF4-FFF2-40B4-BE49-F238E27FC236}">
                <a16:creationId xmlns:a16="http://schemas.microsoft.com/office/drawing/2014/main" id="{21F6566F-EEF8-921E-C6B3-6026CB995636}"/>
              </a:ext>
            </a:extLst>
          </p:cNvPr>
          <p:cNvPicPr>
            <a:picLocks noChangeAspect="1"/>
          </p:cNvPicPr>
          <p:nvPr/>
        </p:nvPicPr>
        <p:blipFill>
          <a:blip r:embed="rId4"/>
          <a:srcRect/>
          <a:stretch/>
        </p:blipFill>
        <p:spPr>
          <a:xfrm>
            <a:off x="395650" y="1281156"/>
            <a:ext cx="1179754" cy="1179754"/>
          </a:xfrm>
          <a:prstGeom prst="rect">
            <a:avLst/>
          </a:prstGeom>
        </p:spPr>
      </p:pic>
      <p:pic>
        <p:nvPicPr>
          <p:cNvPr id="11" name="Picture 10" descr="Ilustracja przedstawiająca oficjalny dokument, na którym znajduje się czerwony krzyż, symbolizujący, że dana osoba utraci status osoby ubiegającej się o ochronę międzynarodową.">
            <a:extLst>
              <a:ext uri="{FF2B5EF4-FFF2-40B4-BE49-F238E27FC236}">
                <a16:creationId xmlns:a16="http://schemas.microsoft.com/office/drawing/2014/main" id="{FE2357BC-8B4F-2578-0D14-1FD765229F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01380" y="1241458"/>
            <a:ext cx="1332000" cy="1332000"/>
          </a:xfrm>
          <a:prstGeom prst="rect">
            <a:avLst/>
          </a:prstGeom>
        </p:spPr>
      </p:pic>
      <p:sp>
        <p:nvSpPr>
          <p:cNvPr id="15" name="Subtitle 2">
            <a:extLst>
              <a:ext uri="{FF2B5EF4-FFF2-40B4-BE49-F238E27FC236}">
                <a16:creationId xmlns:a16="http://schemas.microsoft.com/office/drawing/2014/main" id="{57997EC6-FE88-5212-9468-949337C74B08}"/>
              </a:ext>
            </a:extLst>
          </p:cNvPr>
          <p:cNvSpPr txBox="1">
            <a:spLocks/>
          </p:cNvSpPr>
          <p:nvPr/>
        </p:nvSpPr>
        <p:spPr>
          <a:xfrm>
            <a:off x="396000" y="2880697"/>
            <a:ext cx="4536000" cy="343752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Stanie się tak, jeśli odmówisz:</a:t>
            </a:r>
          </a:p>
          <a:p>
            <a:pPr marL="109728" indent="-109728">
              <a:lnSpc>
                <a:spcPct val="100000"/>
              </a:lnSpc>
              <a:spcAft>
                <a:spcPts val="200"/>
              </a:spcAft>
              <a:buFont typeface="Arial" panose="020B0604020202020204" pitchFamily="34" charset="0"/>
              <a:buChar char="•"/>
            </a:pPr>
            <a:r>
              <a:rPr lang="pl-PL" dirty="0"/>
              <a:t>udzielenia informacji, gdy zostaniesz o to poproszony(-a)</a:t>
            </a:r>
          </a:p>
          <a:p>
            <a:pPr marL="109728" indent="-109728">
              <a:lnSpc>
                <a:spcPct val="100000"/>
              </a:lnSpc>
              <a:spcAft>
                <a:spcPts val="200"/>
              </a:spcAft>
              <a:buFont typeface="Arial" panose="020B0604020202020204" pitchFamily="34" charset="0"/>
              <a:buChar char="•"/>
            </a:pPr>
            <a:r>
              <a:rPr lang="pl-PL" dirty="0"/>
              <a:t>złożenia odcisków palców lub zrobienia zdjęcia</a:t>
            </a:r>
          </a:p>
          <a:p>
            <a:pPr marL="109728" indent="-109728">
              <a:lnSpc>
                <a:spcPct val="100000"/>
              </a:lnSpc>
              <a:spcAft>
                <a:spcPts val="200"/>
              </a:spcAft>
              <a:buFont typeface="Arial" panose="020B0604020202020204" pitchFamily="34" charset="0"/>
              <a:buChar char="•"/>
            </a:pPr>
            <a:r>
              <a:rPr lang="pl-PL" dirty="0"/>
              <a:t>podania swojego adresu</a:t>
            </a:r>
          </a:p>
          <a:p>
            <a:pPr marL="109728" indent="-109728">
              <a:lnSpc>
                <a:spcPct val="100000"/>
              </a:lnSpc>
              <a:spcAft>
                <a:spcPts val="600"/>
              </a:spcAft>
              <a:buFont typeface="Arial" panose="020B0604020202020204" pitchFamily="34" charset="0"/>
              <a:buChar char="•"/>
            </a:pPr>
            <a:r>
              <a:rPr lang="pl-PL" dirty="0"/>
              <a:t>udzielenia odpowiedzi na pytania podczas przesłuchania, jeśli się ono odbędzie.</a:t>
            </a:r>
          </a:p>
          <a:p>
            <a:pPr>
              <a:lnSpc>
                <a:spcPct val="100000"/>
              </a:lnSpc>
              <a:spcAft>
                <a:spcPts val="200"/>
              </a:spcAft>
            </a:pPr>
            <a:r>
              <a:rPr lang="pl-PL" dirty="0"/>
              <a:t>Będzie to miało miejsce również, jeśli:</a:t>
            </a:r>
          </a:p>
          <a:p>
            <a:pPr marL="108000" indent="-108000">
              <a:lnSpc>
                <a:spcPct val="100000"/>
              </a:lnSpc>
              <a:spcAft>
                <a:spcPts val="200"/>
              </a:spcAft>
              <a:buFont typeface="Arial" panose="020B0604020202020204" pitchFamily="34" charset="0"/>
              <a:buChar char="•"/>
            </a:pPr>
            <a:r>
              <a:rPr lang="pl-PL" dirty="0"/>
              <a:t>nie złożysz wniosku w wyznaczonym terminie bez poważnego powodu</a:t>
            </a:r>
          </a:p>
          <a:p>
            <a:pPr marL="108000" indent="-108000">
              <a:lnSpc>
                <a:spcPct val="100000"/>
              </a:lnSpc>
              <a:spcAft>
                <a:spcPts val="200"/>
              </a:spcAft>
              <a:buFont typeface="Arial" panose="020B0604020202020204" pitchFamily="34" charset="0"/>
              <a:buChar char="•"/>
            </a:pPr>
            <a:r>
              <a:rPr lang="pl-PL" dirty="0"/>
              <a:t>nie stawisz się na przesłuchanie bez poważnego powodu</a:t>
            </a:r>
          </a:p>
          <a:p>
            <a:pPr marL="108000" indent="-108000">
              <a:lnSpc>
                <a:spcPct val="100000"/>
              </a:lnSpc>
              <a:spcAft>
                <a:spcPts val="200"/>
              </a:spcAft>
              <a:buFont typeface="Arial" panose="020B0604020202020204" pitchFamily="34" charset="0"/>
              <a:buChar char="•"/>
            </a:pPr>
            <a:r>
              <a:rPr lang="pl-PL" dirty="0"/>
              <a:t>nie zgłosisz się do władz, gdy zostaniesz o to poproszony(-a)</a:t>
            </a:r>
          </a:p>
          <a:p>
            <a:pPr marL="108000" indent="-108000">
              <a:lnSpc>
                <a:spcPct val="100000"/>
              </a:lnSpc>
              <a:spcAft>
                <a:spcPts val="200"/>
              </a:spcAft>
              <a:buFont typeface="Arial" panose="020B0604020202020204" pitchFamily="34" charset="0"/>
              <a:buChar char="•"/>
            </a:pPr>
            <a:r>
              <a:rPr lang="pl-PL" dirty="0"/>
              <a:t>nie pozostaniesz w miejscu, w którym jesteś zobowiązany(-a) przebywać</a:t>
            </a:r>
          </a:p>
          <a:p>
            <a:pPr marL="108000" indent="-108000">
              <a:lnSpc>
                <a:spcPct val="100000"/>
              </a:lnSpc>
              <a:spcAft>
                <a:spcPts val="200"/>
              </a:spcAft>
              <a:buFont typeface="Arial" panose="020B0604020202020204" pitchFamily="34" charset="0"/>
              <a:buChar char="•"/>
            </a:pPr>
            <a:r>
              <a:rPr lang="pl-PL" dirty="0"/>
              <a:t>nie będziesz dostępny(-a) dla władz</a:t>
            </a:r>
          </a:p>
          <a:p>
            <a:pPr marL="108000" indent="-108000">
              <a:lnSpc>
                <a:spcPct val="100000"/>
              </a:lnSpc>
              <a:spcAft>
                <a:spcPts val="600"/>
              </a:spcAft>
              <a:buFont typeface="Arial" panose="020B0604020202020204" pitchFamily="34" charset="0"/>
              <a:buChar char="•"/>
            </a:pPr>
            <a:r>
              <a:rPr lang="pl-PL" dirty="0"/>
              <a:t>opuścisz dane państwo.</a:t>
            </a:r>
          </a:p>
          <a:p>
            <a:pPr>
              <a:lnSpc>
                <a:spcPct val="100000"/>
              </a:lnSpc>
              <a:spcAft>
                <a:spcPts val="0"/>
              </a:spcAft>
            </a:pPr>
            <a:r>
              <a:rPr lang="pl-PL" dirty="0"/>
              <a:t>Możesz również podjąć decyzję o wycofaniu wniosku w dowolnym momencie w trakcie procedury, np. dlatego, że postanowiłeś(-</a:t>
            </a:r>
            <a:r>
              <a:rPr lang="pl-PL" dirty="0" err="1"/>
              <a:t>aś</a:t>
            </a:r>
            <a:r>
              <a:rPr lang="pl-PL" dirty="0"/>
              <a:t>) powrócić do swojego państwa. W takim przypadku stracisz status osoby ubiegającej się o ochronę międzynarodową.</a:t>
            </a:r>
          </a:p>
          <a:p>
            <a:pPr marL="108000" indent="-108000">
              <a:lnSpc>
                <a:spcPct val="100000"/>
              </a:lnSpc>
              <a:spcAft>
                <a:spcPts val="0"/>
              </a:spcAft>
              <a:buFont typeface="Arial" panose="020B0604020202020204" pitchFamily="34" charset="0"/>
              <a:buChar char="•"/>
            </a:pPr>
            <a:endParaRPr lang="en-GB" dirty="0"/>
          </a:p>
          <a:p>
            <a:pPr>
              <a:spcAft>
                <a:spcPts val="200"/>
              </a:spcAft>
            </a:pPr>
            <a:endParaRPr lang="en-GB" dirty="0"/>
          </a:p>
          <a:p>
            <a:pPr marL="108000" indent="-108000">
              <a:spcAft>
                <a:spcPts val="200"/>
              </a:spcAft>
              <a:buFont typeface="Arial" panose="020B0604020202020204" pitchFamily="34" charset="0"/>
              <a:buChar char="•"/>
            </a:pPr>
            <a:endParaRPr lang="en-GB" dirty="0"/>
          </a:p>
        </p:txBody>
      </p:sp>
    </p:spTree>
    <p:extLst>
      <p:ext uri="{BB962C8B-B14F-4D97-AF65-F5344CB8AC3E}">
        <p14:creationId xmlns:p14="http://schemas.microsoft.com/office/powerpoint/2010/main" val="81325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0B6ED22-A5A0-666D-00DF-719D851CA1EF}"/>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22</a:t>
            </a:fld>
            <a:endParaRPr lang="en-LU">
              <a:solidFill>
                <a:schemeClr val="tx1"/>
              </a:solidFill>
            </a:endParaRPr>
          </a:p>
        </p:txBody>
      </p:sp>
      <p:sp>
        <p:nvSpPr>
          <p:cNvPr id="2" name="Title 1">
            <a:extLst>
              <a:ext uri="{FF2B5EF4-FFF2-40B4-BE49-F238E27FC236}">
                <a16:creationId xmlns:a16="http://schemas.microsoft.com/office/drawing/2014/main" id="{554473A8-BE66-A8BB-14C6-8DF14602A038}"/>
              </a:ext>
            </a:extLst>
          </p:cNvPr>
          <p:cNvSpPr>
            <a:spLocks noGrp="1"/>
          </p:cNvSpPr>
          <p:nvPr>
            <p:ph type="title" idx="4294967295"/>
          </p:nvPr>
        </p:nvSpPr>
        <p:spPr>
          <a:xfrm>
            <a:off x="366713" y="-371277"/>
            <a:ext cx="4594225" cy="250012"/>
          </a:xfrm>
          <a:prstGeom prst="rect">
            <a:avLst/>
          </a:prstGeom>
        </p:spPr>
        <p:txBody>
          <a:bodyPr anchor="t"/>
          <a:lstStyle/>
          <a:p>
            <a:r>
              <a:rPr lang="pl-PL" sz="1100" b="0">
                <a:latin typeface="+mj-lt"/>
              </a:rPr>
              <a:t>KONSEKWENCJE NIEWYWIĄZANIA SIĘ Z OBOWIĄZKÓW (CZĘŚĆ 2)</a:t>
            </a:r>
          </a:p>
        </p:txBody>
      </p:sp>
      <p:sp>
        <p:nvSpPr>
          <p:cNvPr id="11" name="Subtitle 2">
            <a:extLst>
              <a:ext uri="{FF2B5EF4-FFF2-40B4-BE49-F238E27FC236}">
                <a16:creationId xmlns:a16="http://schemas.microsoft.com/office/drawing/2014/main" id="{3B3155CE-3D9B-5CD9-B4E6-51C13AFF7F94}"/>
              </a:ext>
            </a:extLst>
          </p:cNvPr>
          <p:cNvSpPr txBox="1">
            <a:spLocks/>
          </p:cNvSpPr>
          <p:nvPr/>
        </p:nvSpPr>
        <p:spPr>
          <a:xfrm>
            <a:off x="396000" y="360000"/>
            <a:ext cx="4536000" cy="52625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50" b="1" spc="100" dirty="0">
                <a:solidFill>
                  <a:srgbClr val="0E2841"/>
                </a:solidFill>
              </a:rPr>
              <a:t>NIEKTÓRE RODZAJE WSPARCIA I USŁUGI W ZAKRESIE PRZYJMOWANIA MOGĄ ZOSTAĆ OGRANICZONE LUB WYCOFANE</a:t>
            </a:r>
          </a:p>
        </p:txBody>
      </p:sp>
      <p:sp>
        <p:nvSpPr>
          <p:cNvPr id="5" name="Subtitle 1">
            <a:extLst>
              <a:ext uri="{FF2B5EF4-FFF2-40B4-BE49-F238E27FC236}">
                <a16:creationId xmlns:a16="http://schemas.microsoft.com/office/drawing/2014/main" id="{44E53826-9F65-CACA-A255-09CA09A44865}"/>
              </a:ext>
            </a:extLst>
          </p:cNvPr>
          <p:cNvSpPr>
            <a:spLocks noGrp="1"/>
          </p:cNvSpPr>
          <p:nvPr>
            <p:ph type="subTitle" idx="1"/>
          </p:nvPr>
        </p:nvSpPr>
        <p:spPr>
          <a:xfrm>
            <a:off x="1759226" y="900000"/>
            <a:ext cx="3172774" cy="1712571"/>
          </a:xfrm>
        </p:spPr>
        <p:txBody>
          <a:bodyPr/>
          <a:lstStyle/>
          <a:p>
            <a:r>
              <a:rPr lang="pl-PL" dirty="0"/>
              <a:t>W pewnych okolicznościach Szef Urzędu do Spraw Cudzoziemców może podjąć decyzję o ograniczeniu lub wycofaniu niektórych rodzajów wsparcia lub niektórych usług. Szef Urzędu do Spraw Cudzoziemców poinformuje Cię o takiej decyzji na piśmie po rozpatrzeniu Twojej sytuacji.</a:t>
            </a:r>
          </a:p>
          <a:p>
            <a:r>
              <a:rPr lang="pl-PL" dirty="0"/>
              <a:t>Więcej informacji możesz znaleźć w oddzielnej broszurze. </a:t>
            </a:r>
          </a:p>
          <a:p>
            <a:endParaRPr lang="en-GB" dirty="0"/>
          </a:p>
        </p:txBody>
      </p:sp>
      <p:pic>
        <p:nvPicPr>
          <p:cNvPr id="8" name="Picture 7" descr="Ilustracja przedstawiająca kalendarz i rękę otrzymującą pieniądze w czerwonym przekreślonym kole, co symbolizuje, że osoba nie otrzymuje wsparcia finansowego.">
            <a:extLst>
              <a:ext uri="{FF2B5EF4-FFF2-40B4-BE49-F238E27FC236}">
                <a16:creationId xmlns:a16="http://schemas.microsoft.com/office/drawing/2014/main" id="{ED610267-3553-8ECD-8DB6-5BE7B5688D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5649" y="912836"/>
            <a:ext cx="1044000" cy="1044000"/>
          </a:xfrm>
          <a:prstGeom prst="rect">
            <a:avLst/>
          </a:prstGeom>
        </p:spPr>
      </p:pic>
      <p:sp>
        <p:nvSpPr>
          <p:cNvPr id="12" name="Subtitle 2">
            <a:extLst>
              <a:ext uri="{FF2B5EF4-FFF2-40B4-BE49-F238E27FC236}">
                <a16:creationId xmlns:a16="http://schemas.microsoft.com/office/drawing/2014/main" id="{B5D73CD8-2477-1F73-BF6E-FAD876A69E2E}"/>
              </a:ext>
            </a:extLst>
          </p:cNvPr>
          <p:cNvSpPr txBox="1">
            <a:spLocks/>
          </p:cNvSpPr>
          <p:nvPr/>
        </p:nvSpPr>
        <p:spPr>
          <a:xfrm>
            <a:off x="396000" y="2736368"/>
            <a:ext cx="4536000" cy="250012"/>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MOŻE TO MIEĆ NEGATYWNY WPŁYW NA ROZPATRZENIE TWOJEGO WNIOSKU</a:t>
            </a:r>
          </a:p>
        </p:txBody>
      </p:sp>
      <p:sp>
        <p:nvSpPr>
          <p:cNvPr id="7" name="Subtitle 1">
            <a:extLst>
              <a:ext uri="{FF2B5EF4-FFF2-40B4-BE49-F238E27FC236}">
                <a16:creationId xmlns:a16="http://schemas.microsoft.com/office/drawing/2014/main" id="{4A0568BE-9C28-AF8E-7E9E-51173FC9CA66}"/>
              </a:ext>
            </a:extLst>
          </p:cNvPr>
          <p:cNvSpPr txBox="1">
            <a:spLocks/>
          </p:cNvSpPr>
          <p:nvPr/>
        </p:nvSpPr>
        <p:spPr>
          <a:xfrm>
            <a:off x="432350" y="3109949"/>
            <a:ext cx="4536000" cy="719047"/>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a:t>Jeśli podasz wprowadzające w błąd lub fałszywe informacje dotyczące swojej tożsamości lub wniosku albo zniszczysz lub sfałszujesz dokumenty, może to mieć negatywny wpływ na Twój wniosek, na przykład w następujący sposób. </a:t>
            </a:r>
          </a:p>
        </p:txBody>
      </p:sp>
      <p:sp>
        <p:nvSpPr>
          <p:cNvPr id="10" name="TextBox 9">
            <a:extLst>
              <a:ext uri="{FF2B5EF4-FFF2-40B4-BE49-F238E27FC236}">
                <a16:creationId xmlns:a16="http://schemas.microsoft.com/office/drawing/2014/main" id="{F810FD7D-0AEF-1CDA-2093-3366F2864F7F}"/>
              </a:ext>
            </a:extLst>
          </p:cNvPr>
          <p:cNvSpPr txBox="1"/>
          <p:nvPr/>
        </p:nvSpPr>
        <p:spPr>
          <a:xfrm>
            <a:off x="1759226" y="3927059"/>
            <a:ext cx="3209124" cy="430887"/>
          </a:xfrm>
          <a:prstGeom prst="rect">
            <a:avLst/>
          </a:prstGeom>
          <a:noFill/>
        </p:spPr>
        <p:txBody>
          <a:bodyPr wrap="square">
            <a:spAutoFit/>
          </a:bodyPr>
          <a:lstStyle/>
          <a:p>
            <a:pPr marL="108000" indent="-108000">
              <a:spcAft>
                <a:spcPts val="200"/>
              </a:spcAft>
              <a:buFont typeface="Arial" panose="020B0604020202020204" pitchFamily="34" charset="0"/>
              <a:buChar char="•"/>
            </a:pPr>
            <a:r>
              <a:rPr lang="pl-PL" sz="1100"/>
              <a:t>Twój wniosek może zostać odrzucony i możesz nie uzyskać ochrony międzynarodowej.</a:t>
            </a:r>
          </a:p>
        </p:txBody>
      </p:sp>
      <p:pic>
        <p:nvPicPr>
          <p:cNvPr id="14" name="Picture 13" descr="Ilustracja przedstawiająca oficjalny dokument, na którym znajduje się czerwony krzyż, symbolizujący, że dana osoba utraci status osoby ubiegającej się o ochronę międzynarodową.">
            <a:extLst>
              <a:ext uri="{FF2B5EF4-FFF2-40B4-BE49-F238E27FC236}">
                <a16:creationId xmlns:a16="http://schemas.microsoft.com/office/drawing/2014/main" id="{CD335023-544F-9E75-AD02-7348731A7F6C}"/>
              </a:ext>
            </a:extLst>
          </p:cNvPr>
          <p:cNvPicPr>
            <a:picLocks noChangeAspect="1"/>
          </p:cNvPicPr>
          <p:nvPr/>
        </p:nvPicPr>
        <p:blipFill>
          <a:blip r:embed="rId3"/>
          <a:srcRect/>
          <a:stretch/>
        </p:blipFill>
        <p:spPr>
          <a:xfrm>
            <a:off x="366713" y="3779837"/>
            <a:ext cx="1332000" cy="1332000"/>
          </a:xfrm>
          <a:prstGeom prst="rect">
            <a:avLst/>
          </a:prstGeom>
        </p:spPr>
      </p:pic>
      <p:sp>
        <p:nvSpPr>
          <p:cNvPr id="13" name="Subtitle 1">
            <a:extLst>
              <a:ext uri="{FF2B5EF4-FFF2-40B4-BE49-F238E27FC236}">
                <a16:creationId xmlns:a16="http://schemas.microsoft.com/office/drawing/2014/main" id="{3CCD4D9B-4333-9B3E-DD1A-3C7B522FAAC5}"/>
              </a:ext>
            </a:extLst>
          </p:cNvPr>
          <p:cNvSpPr txBox="1">
            <a:spLocks/>
          </p:cNvSpPr>
          <p:nvPr/>
        </p:nvSpPr>
        <p:spPr>
          <a:xfrm>
            <a:off x="364618" y="5162984"/>
            <a:ext cx="4536000" cy="1890975"/>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spcAft>
                <a:spcPts val="200"/>
              </a:spcAft>
              <a:buFont typeface="Arial" panose="020B0604020202020204" pitchFamily="34" charset="0"/>
              <a:buChar char="•"/>
            </a:pPr>
            <a:r>
              <a:rPr lang="pl-PL" dirty="0"/>
              <a:t>Twój wniosek może zostać rozpatrzony w ramach procedury na granicy (w takim przypadku otrzymasz szczegółowe informacje na temat tej procedury).</a:t>
            </a:r>
          </a:p>
          <a:p>
            <a:pPr>
              <a:spcAft>
                <a:spcPts val="200"/>
              </a:spcAft>
            </a:pPr>
            <a:endParaRPr lang="en-GB" dirty="0"/>
          </a:p>
          <a:p>
            <a:pPr>
              <a:spcAft>
                <a:spcPts val="200"/>
              </a:spcAft>
            </a:pPr>
            <a:r>
              <a:rPr lang="pl-PL" dirty="0"/>
              <a:t>Ochrona międzynarodowa może również zostać Ci odebrana, jeżeli władze dowiedzą się później, że nie powiedziałeś(-</a:t>
            </a:r>
            <a:r>
              <a:rPr lang="pl-PL" dirty="0" err="1"/>
              <a:t>aś</a:t>
            </a:r>
            <a:r>
              <a:rPr lang="pl-PL" dirty="0"/>
              <a:t>) prawdy w trakcie procedury.</a:t>
            </a:r>
          </a:p>
        </p:txBody>
      </p:sp>
    </p:spTree>
    <p:extLst>
      <p:ext uri="{BB962C8B-B14F-4D97-AF65-F5344CB8AC3E}">
        <p14:creationId xmlns:p14="http://schemas.microsoft.com/office/powerpoint/2010/main" val="736097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28A25A7-BC2A-E6D0-93FE-D6E6E8F470E1}"/>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23</a:t>
            </a:fld>
            <a:endParaRPr lang="en-LU">
              <a:solidFill>
                <a:schemeClr val="tx1"/>
              </a:solidFill>
            </a:endParaRPr>
          </a:p>
        </p:txBody>
      </p:sp>
      <p:sp>
        <p:nvSpPr>
          <p:cNvPr id="5" name="Title 1">
            <a:extLst>
              <a:ext uri="{FF2B5EF4-FFF2-40B4-BE49-F238E27FC236}">
                <a16:creationId xmlns:a16="http://schemas.microsoft.com/office/drawing/2014/main" id="{377EB181-142B-9C53-4FC9-76A2CDAE85B7}"/>
              </a:ext>
            </a:extLst>
          </p:cNvPr>
          <p:cNvSpPr txBox="1">
            <a:spLocks/>
          </p:cNvSpPr>
          <p:nvPr/>
        </p:nvSpPr>
        <p:spPr>
          <a:xfrm>
            <a:off x="1" y="-310232"/>
            <a:ext cx="5327650" cy="203200"/>
          </a:xfrm>
          <a:prstGeom prst="rect">
            <a:avLst/>
          </a:prstGeom>
        </p:spPr>
        <p:txBody>
          <a:bodyPr anchor="t" anchorCtr="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pl-PL" sz="1100" b="0">
                <a:latin typeface="+mj-lt"/>
              </a:rPr>
              <a:t>SPECJALNE WSPARCIE</a:t>
            </a:r>
          </a:p>
        </p:txBody>
      </p:sp>
      <p:pic>
        <p:nvPicPr>
          <p:cNvPr id="4" name="Picture 3">
            <a:extLst>
              <a:ext uri="{FF2B5EF4-FFF2-40B4-BE49-F238E27FC236}">
                <a16:creationId xmlns:a16="http://schemas.microsoft.com/office/drawing/2014/main" id="{351706E7-73A6-6788-648A-809E28DAB8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38B69144-38A7-6C79-37AC-2E50AB378DAE}"/>
              </a:ext>
            </a:extLst>
          </p:cNvPr>
          <p:cNvSpPr>
            <a:spLocks noGrp="1"/>
          </p:cNvSpPr>
          <p:nvPr>
            <p:ph type="ctrTitle"/>
          </p:nvPr>
        </p:nvSpPr>
        <p:spPr>
          <a:xfrm>
            <a:off x="648000" y="342000"/>
            <a:ext cx="4284000" cy="266602"/>
          </a:xfrm>
        </p:spPr>
        <p:txBody>
          <a:bodyPr/>
          <a:lstStyle/>
          <a:p>
            <a:r>
              <a:rPr lang="pl-PL"/>
              <a:t>W RAZIE POTRZEBY OTRZYMASZ SPECJALNE WSPARCIE</a:t>
            </a:r>
          </a:p>
        </p:txBody>
      </p:sp>
      <p:sp>
        <p:nvSpPr>
          <p:cNvPr id="3" name="Subtitle 2">
            <a:extLst>
              <a:ext uri="{FF2B5EF4-FFF2-40B4-BE49-F238E27FC236}">
                <a16:creationId xmlns:a16="http://schemas.microsoft.com/office/drawing/2014/main" id="{B4603F5D-D48A-F1A7-F68A-ACDB3C6EF37A}"/>
              </a:ext>
            </a:extLst>
          </p:cNvPr>
          <p:cNvSpPr>
            <a:spLocks noGrp="1"/>
          </p:cNvSpPr>
          <p:nvPr>
            <p:ph type="subTitle" idx="1"/>
          </p:nvPr>
        </p:nvSpPr>
        <p:spPr>
          <a:xfrm>
            <a:off x="434392" y="720002"/>
            <a:ext cx="4497607" cy="2875370"/>
          </a:xfrm>
        </p:spPr>
        <p:txBody>
          <a:bodyPr/>
          <a:lstStyle/>
          <a:p>
            <a:r>
              <a:rPr lang="pl-PL" dirty="0"/>
              <a:t>Jeżeli potrzebujesz specjalnego wsparcia, musisz jak najszybciej poinformować o tym władze. Potrzeby te mogą wynikać z wielu różnych sytuacji, takich jak ciąża, choroba lub doświadczenia przemocy psychicznej, fizycznej lub seksualnej. </a:t>
            </a:r>
          </a:p>
          <a:p>
            <a:r>
              <a:rPr lang="pl-PL" dirty="0"/>
              <a:t>Władze ocenią Twoją sytuację i mogą zapewnić dodatkowe wsparcie, aby ułatwić Ci udział w procedurze. Mogą na przykład wyznaczyć do Twojej sprawy wyspecjalizowany personel lub dostosować czas trwania procedury.</a:t>
            </a:r>
          </a:p>
          <a:p>
            <a:endParaRPr lang="en-GB" dirty="0"/>
          </a:p>
        </p:txBody>
      </p:sp>
      <p:pic>
        <p:nvPicPr>
          <p:cNvPr id="14" name="Picture 13" descr="Ilustracja przedstawiająca mężczyznę na wózku inwalidzkim wjeżdżającego po rampie do pomieszczenia oznaczonego jako „pokój przesłuchań”.">
            <a:extLst>
              <a:ext uri="{FF2B5EF4-FFF2-40B4-BE49-F238E27FC236}">
                <a16:creationId xmlns:a16="http://schemas.microsoft.com/office/drawing/2014/main" id="{B67E3B70-7F5D-FA7E-C8BB-B95FB9E60DE8}"/>
              </a:ext>
            </a:extLst>
          </p:cNvPr>
          <p:cNvPicPr>
            <a:picLocks noChangeAspect="1"/>
          </p:cNvPicPr>
          <p:nvPr/>
        </p:nvPicPr>
        <p:blipFill>
          <a:blip r:embed="rId4"/>
          <a:srcRect l="-1170" r="30064"/>
          <a:stretch>
            <a:fillRect/>
          </a:stretch>
        </p:blipFill>
        <p:spPr>
          <a:xfrm>
            <a:off x="1307788" y="2331059"/>
            <a:ext cx="2311294" cy="2528626"/>
          </a:xfrm>
          <a:prstGeom prst="rect">
            <a:avLst/>
          </a:prstGeom>
        </p:spPr>
      </p:pic>
      <p:sp>
        <p:nvSpPr>
          <p:cNvPr id="15" name="TextBox 14">
            <a:extLst>
              <a:ext uri="{FF2B5EF4-FFF2-40B4-BE49-F238E27FC236}">
                <a16:creationId xmlns:a16="http://schemas.microsoft.com/office/drawing/2014/main" id="{97B281E2-252B-4BA8-3204-DB9B06D0DE76}"/>
              </a:ext>
              <a:ext uri="{C183D7F6-B498-43B3-948B-1728B52AA6E4}">
                <adec:decorative xmlns:adec="http://schemas.microsoft.com/office/drawing/2017/decorative" val="1"/>
              </a:ext>
            </a:extLst>
          </p:cNvPr>
          <p:cNvSpPr txBox="1"/>
          <p:nvPr/>
        </p:nvSpPr>
        <p:spPr>
          <a:xfrm>
            <a:off x="2789123" y="2492771"/>
            <a:ext cx="643053" cy="246221"/>
          </a:xfrm>
          <a:prstGeom prst="rect">
            <a:avLst/>
          </a:prstGeom>
          <a:noFill/>
        </p:spPr>
        <p:txBody>
          <a:bodyPr wrap="square" lIns="0" tIns="0" rIns="0" bIns="0" rtlCol="0">
            <a:spAutoFit/>
          </a:bodyPr>
          <a:lstStyle/>
          <a:p>
            <a:pPr algn="ctr"/>
            <a:r>
              <a:rPr lang="pl-PL" sz="800" dirty="0"/>
              <a:t>POKÓJ PRZESŁUCHAŃ</a:t>
            </a:r>
          </a:p>
        </p:txBody>
      </p:sp>
    </p:spTree>
    <p:extLst>
      <p:ext uri="{BB962C8B-B14F-4D97-AF65-F5344CB8AC3E}">
        <p14:creationId xmlns:p14="http://schemas.microsoft.com/office/powerpoint/2010/main" val="4007548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AFE3768-5B6C-6291-D1A1-FF061198097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24</a:t>
            </a:fld>
            <a:endParaRPr lang="en-LU">
              <a:solidFill>
                <a:schemeClr val="tx1"/>
              </a:solidFill>
            </a:endParaRPr>
          </a:p>
        </p:txBody>
      </p:sp>
      <p:sp>
        <p:nvSpPr>
          <p:cNvPr id="7" name="Title 1">
            <a:extLst>
              <a:ext uri="{FF2B5EF4-FFF2-40B4-BE49-F238E27FC236}">
                <a16:creationId xmlns:a16="http://schemas.microsoft.com/office/drawing/2014/main" id="{F3ADC023-D9C4-6AD8-A2AD-12DB799F0EF3}"/>
              </a:ext>
            </a:extLst>
          </p:cNvPr>
          <p:cNvSpPr txBox="1">
            <a:spLocks/>
          </p:cNvSpPr>
          <p:nvPr/>
        </p:nvSpPr>
        <p:spPr>
          <a:xfrm>
            <a:off x="1" y="-373633"/>
            <a:ext cx="5327650" cy="266602"/>
          </a:xfrm>
          <a:prstGeom prst="rect">
            <a:avLst/>
          </a:prstGeom>
        </p:spPr>
        <p:txBody>
          <a:bodyPr anchor="t" anchorCtr="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pl-PL" sz="1100" b="0">
                <a:latin typeface="+mj-lt"/>
              </a:rPr>
              <a:t>POWRÓT</a:t>
            </a:r>
          </a:p>
        </p:txBody>
      </p:sp>
      <p:pic>
        <p:nvPicPr>
          <p:cNvPr id="4" name="Picture 3">
            <a:extLst>
              <a:ext uri="{FF2B5EF4-FFF2-40B4-BE49-F238E27FC236}">
                <a16:creationId xmlns:a16="http://schemas.microsoft.com/office/drawing/2014/main" id="{FED78074-0A3D-AFD8-88E2-78CF280AD4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BEF485EA-5A2F-5B0B-03E5-45FD78B392BA}"/>
              </a:ext>
            </a:extLst>
          </p:cNvPr>
          <p:cNvSpPr>
            <a:spLocks noGrp="1"/>
          </p:cNvSpPr>
          <p:nvPr>
            <p:ph type="ctrTitle"/>
          </p:nvPr>
        </p:nvSpPr>
        <p:spPr>
          <a:xfrm>
            <a:off x="648000" y="342000"/>
            <a:ext cx="4284000" cy="266602"/>
          </a:xfrm>
        </p:spPr>
        <p:txBody>
          <a:bodyPr/>
          <a:lstStyle/>
          <a:p>
            <a:r>
              <a:rPr lang="pl-PL"/>
              <a:t>CO ZROBIĆ, JEŚLI CHCESZ WRÓCIĆ DO SWOJEGO KRAJU? </a:t>
            </a:r>
          </a:p>
        </p:txBody>
      </p:sp>
      <p:sp>
        <p:nvSpPr>
          <p:cNvPr id="3" name="Subtitle 2">
            <a:extLst>
              <a:ext uri="{FF2B5EF4-FFF2-40B4-BE49-F238E27FC236}">
                <a16:creationId xmlns:a16="http://schemas.microsoft.com/office/drawing/2014/main" id="{6F01E126-D52C-18B3-0E1E-F3610F91B7F4}"/>
              </a:ext>
            </a:extLst>
          </p:cNvPr>
          <p:cNvSpPr>
            <a:spLocks noGrp="1"/>
          </p:cNvSpPr>
          <p:nvPr>
            <p:ph type="subTitle" idx="1"/>
          </p:nvPr>
        </p:nvSpPr>
        <p:spPr>
          <a:xfrm>
            <a:off x="396000" y="719999"/>
            <a:ext cx="4536000" cy="2509583"/>
          </a:xfrm>
        </p:spPr>
        <p:txBody>
          <a:bodyPr/>
          <a:lstStyle/>
          <a:p>
            <a:pPr>
              <a:spcAft>
                <a:spcPts val="200"/>
              </a:spcAft>
            </a:pPr>
            <a:r>
              <a:rPr lang="pl-PL" dirty="0"/>
              <a:t>W każdej chwili w trakcie procedury możesz podjąć decyzję o dobrowolnym powrocie do: </a:t>
            </a:r>
          </a:p>
          <a:p>
            <a:pPr marL="108000" indent="-108000">
              <a:spcAft>
                <a:spcPts val="200"/>
              </a:spcAft>
              <a:buFont typeface="Arial" panose="020B0604020202020204" pitchFamily="34" charset="0"/>
              <a:buChar char="•"/>
            </a:pPr>
            <a:r>
              <a:rPr lang="pl-PL" dirty="0"/>
              <a:t>swojego kraju lub</a:t>
            </a:r>
          </a:p>
          <a:p>
            <a:pPr marL="108000" indent="-108000">
              <a:buFont typeface="Arial" panose="020B0604020202020204" pitchFamily="34" charset="0"/>
              <a:buChar char="•"/>
            </a:pPr>
            <a:r>
              <a:rPr lang="pl-PL" dirty="0"/>
              <a:t>kraj tranzytu lub innego państwa trzeciego, jeśli masz do tego prawo. </a:t>
            </a:r>
          </a:p>
          <a:p>
            <a:r>
              <a:rPr lang="pl-PL" dirty="0"/>
              <a:t>Jeżeli zdecydujesz się na dobrowolny powrót, Twoja procedura zostanie wstrzymana lub odrzucona i nie będziesz już mieć prawa do pozostania w Polsce.</a:t>
            </a:r>
          </a:p>
          <a:p>
            <a:r>
              <a:rPr lang="pl-PL" dirty="0"/>
              <a:t>Jeśli chcesz wrócić dobrowolnie, skontaktuj się ze Strażą Graniczną. Informacje o pomocy w dobrowolnym powrocie znajdziesz pod adresem: https://www.strazgraniczna.pl/pl/cudzoziemcy/pomoc-w-dobrowolnym-powrocie-i. Możesz otrzymać porady, a także pomoc w bezpiecznym i legalnym powrocie. </a:t>
            </a:r>
          </a:p>
        </p:txBody>
      </p:sp>
      <p:pic>
        <p:nvPicPr>
          <p:cNvPr id="6" name="Picture 5" descr="Ilustracja przedstawiająca dwie osoby widziane od tyłu. Idą ścieżką z bagażami i machają do swoich krewnych w domu w oddali. ">
            <a:extLst>
              <a:ext uri="{FF2B5EF4-FFF2-40B4-BE49-F238E27FC236}">
                <a16:creationId xmlns:a16="http://schemas.microsoft.com/office/drawing/2014/main" id="{67612645-F6C4-4954-4517-9C2C80612D26}"/>
              </a:ext>
            </a:extLst>
          </p:cNvPr>
          <p:cNvPicPr>
            <a:picLocks noChangeAspect="1"/>
          </p:cNvPicPr>
          <p:nvPr/>
        </p:nvPicPr>
        <p:blipFill>
          <a:blip r:embed="rId3"/>
          <a:srcRect l="13862" r="27819"/>
          <a:stretch>
            <a:fillRect/>
          </a:stretch>
        </p:blipFill>
        <p:spPr>
          <a:xfrm>
            <a:off x="434392" y="3476975"/>
            <a:ext cx="4421058" cy="2872174"/>
          </a:xfrm>
          <a:prstGeom prst="rect">
            <a:avLst/>
          </a:prstGeom>
        </p:spPr>
      </p:pic>
    </p:spTree>
    <p:extLst>
      <p:ext uri="{BB962C8B-B14F-4D97-AF65-F5344CB8AC3E}">
        <p14:creationId xmlns:p14="http://schemas.microsoft.com/office/powerpoint/2010/main" val="3252626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B8A535D-C182-65DC-4CBF-705E5C0267F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25</a:t>
            </a:fld>
            <a:endParaRPr lang="en-LU">
              <a:solidFill>
                <a:schemeClr val="tx1"/>
              </a:solidFill>
            </a:endParaRPr>
          </a:p>
        </p:txBody>
      </p:sp>
      <p:sp>
        <p:nvSpPr>
          <p:cNvPr id="6" name="Title 1">
            <a:extLst>
              <a:ext uri="{FF2B5EF4-FFF2-40B4-BE49-F238E27FC236}">
                <a16:creationId xmlns:a16="http://schemas.microsoft.com/office/drawing/2014/main" id="{824C5B61-8F55-C29D-5636-EB0829715753}"/>
              </a:ext>
            </a:extLst>
          </p:cNvPr>
          <p:cNvSpPr txBox="1">
            <a:spLocks/>
          </p:cNvSpPr>
          <p:nvPr/>
        </p:nvSpPr>
        <p:spPr>
          <a:xfrm>
            <a:off x="1" y="-310231"/>
            <a:ext cx="5327650" cy="203200"/>
          </a:xfrm>
          <a:prstGeom prst="rect">
            <a:avLst/>
          </a:prstGeom>
        </p:spPr>
        <p:txBody>
          <a:bodyPr anchor="t" anchorCtr="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pl-PL" sz="1100" b="0">
                <a:latin typeface="+mj-lt"/>
              </a:rPr>
              <a:t>POTWIERDZENIE</a:t>
            </a:r>
          </a:p>
        </p:txBody>
      </p:sp>
      <p:pic>
        <p:nvPicPr>
          <p:cNvPr id="4" name="Picture 3">
            <a:extLst>
              <a:ext uri="{FF2B5EF4-FFF2-40B4-BE49-F238E27FC236}">
                <a16:creationId xmlns:a16="http://schemas.microsoft.com/office/drawing/2014/main" id="{396DCF3C-2DA9-4353-6279-0E174D7F43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FCF5BF01-D87F-CB06-4C9C-675C90BC7D72}"/>
              </a:ext>
            </a:extLst>
          </p:cNvPr>
          <p:cNvSpPr>
            <a:spLocks noGrp="1"/>
          </p:cNvSpPr>
          <p:nvPr>
            <p:ph type="ctrTitle"/>
          </p:nvPr>
        </p:nvSpPr>
        <p:spPr/>
        <p:txBody>
          <a:bodyPr/>
          <a:lstStyle/>
          <a:p>
            <a:r>
              <a:rPr lang="pl-PL"/>
              <a:t>POTWIERDZENIE OTRZYMANIA INFORMACJI</a:t>
            </a:r>
          </a:p>
        </p:txBody>
      </p:sp>
      <p:sp>
        <p:nvSpPr>
          <p:cNvPr id="3" name="Subtitle 2">
            <a:extLst>
              <a:ext uri="{FF2B5EF4-FFF2-40B4-BE49-F238E27FC236}">
                <a16:creationId xmlns:a16="http://schemas.microsoft.com/office/drawing/2014/main" id="{8071CA24-78C1-9201-571D-A217891A75C1}"/>
              </a:ext>
            </a:extLst>
          </p:cNvPr>
          <p:cNvSpPr>
            <a:spLocks noGrp="1"/>
          </p:cNvSpPr>
          <p:nvPr>
            <p:ph type="subTitle" idx="1"/>
          </p:nvPr>
        </p:nvSpPr>
        <p:spPr>
          <a:xfrm>
            <a:off x="396000" y="720001"/>
            <a:ext cx="4536000" cy="1300186"/>
          </a:xfrm>
        </p:spPr>
        <p:txBody>
          <a:bodyPr/>
          <a:lstStyle/>
          <a:p>
            <a:pPr>
              <a:lnSpc>
                <a:spcPct val="100000"/>
              </a:lnSpc>
            </a:pPr>
            <a:r>
              <a:rPr lang="pl-PL" dirty="0"/>
              <a:t>Urzędnik poprosi Cię o potwierdzenie otrzymania tych informacji.</a:t>
            </a:r>
          </a:p>
          <a:p>
            <a:pPr>
              <a:lnSpc>
                <a:spcPct val="100000"/>
              </a:lnSpc>
            </a:pPr>
            <a:r>
              <a:rPr lang="pl-PL" dirty="0"/>
              <a:t>Jeśli czegoś nie rozumiesz lub masz dodatkowe pytania, </a:t>
            </a:r>
            <a:br>
              <a:rPr lang="pl-PL" dirty="0"/>
            </a:br>
            <a:r>
              <a:rPr lang="pl-PL" dirty="0"/>
              <a:t>możesz w każdej chwili zapytać. </a:t>
            </a:r>
          </a:p>
        </p:txBody>
      </p:sp>
    </p:spTree>
    <p:extLst>
      <p:ext uri="{BB962C8B-B14F-4D97-AF65-F5344CB8AC3E}">
        <p14:creationId xmlns:p14="http://schemas.microsoft.com/office/powerpoint/2010/main" val="2298512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2083BC5-791C-A715-E0D1-882648BE061F}"/>
              </a:ext>
            </a:extLst>
          </p:cNvPr>
          <p:cNvSpPr>
            <a:spLocks noGrp="1"/>
          </p:cNvSpPr>
          <p:nvPr>
            <p:ph type="title" idx="4294967295"/>
          </p:nvPr>
        </p:nvSpPr>
        <p:spPr>
          <a:xfrm>
            <a:off x="366713" y="-473574"/>
            <a:ext cx="4594225" cy="244362"/>
          </a:xfrm>
          <a:prstGeom prst="rect">
            <a:avLst/>
          </a:prstGeom>
        </p:spPr>
        <p:txBody>
          <a:bodyPr anchor="t"/>
          <a:lstStyle/>
          <a:p>
            <a:r>
              <a:rPr lang="pl-PL" sz="1100" b="0">
                <a:latin typeface="+mj-lt"/>
              </a:rPr>
              <a:t>TYLNA OKŁADKA</a:t>
            </a:r>
          </a:p>
        </p:txBody>
      </p:sp>
      <p:sp>
        <p:nvSpPr>
          <p:cNvPr id="4" name="Rectangle 3">
            <a:extLst>
              <a:ext uri="{FF2B5EF4-FFF2-40B4-BE49-F238E27FC236}">
                <a16:creationId xmlns:a16="http://schemas.microsoft.com/office/drawing/2014/main" id="{C7549E3A-F0FC-BAE9-B509-9278BAE09A5C}"/>
              </a:ext>
              <a:ext uri="{C183D7F6-B498-43B3-948B-1728B52AA6E4}">
                <adec:decorative xmlns:adec="http://schemas.microsoft.com/office/drawing/2017/decorative" val="1"/>
              </a:ext>
            </a:extLst>
          </p:cNvPr>
          <p:cNvSpPr/>
          <p:nvPr/>
        </p:nvSpPr>
        <p:spPr>
          <a:xfrm>
            <a:off x="0" y="0"/>
            <a:ext cx="5327650" cy="755967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ogo Agencji Unii Europejskiej ds. Azylu.">
            <a:extLst>
              <a:ext uri="{FF2B5EF4-FFF2-40B4-BE49-F238E27FC236}">
                <a16:creationId xmlns:a16="http://schemas.microsoft.com/office/drawing/2014/main" id="{05A498F7-3D38-B87C-7C7C-2F4FFF8C53CC}"/>
              </a:ext>
            </a:extLst>
          </p:cNvPr>
          <p:cNvPicPr>
            <a:picLocks noChangeAspect="1"/>
          </p:cNvPicPr>
          <p:nvPr/>
        </p:nvPicPr>
        <p:blipFill>
          <a:blip r:embed="rId2">
            <a:extLst>
              <a:ext uri="{96DAC541-7B7A-43D3-8B79-37D633B846F1}">
                <asvg:svgBlip xmlns:asvg="http://schemas.microsoft.com/office/drawing/2016/SVG/main" r:embed="rId3"/>
              </a:ext>
            </a:extLst>
          </a:blip>
          <a:srcRect l="13876" t="24684" r="18422" b="28311"/>
          <a:stretch>
            <a:fillRect/>
          </a:stretch>
        </p:blipFill>
        <p:spPr>
          <a:xfrm>
            <a:off x="395999" y="3876205"/>
            <a:ext cx="963852" cy="472998"/>
          </a:xfrm>
          <a:prstGeom prst="rect">
            <a:avLst/>
          </a:prstGeom>
        </p:spPr>
      </p:pic>
      <p:sp>
        <p:nvSpPr>
          <p:cNvPr id="8" name="Subtitle 1">
            <a:extLst>
              <a:ext uri="{FF2B5EF4-FFF2-40B4-BE49-F238E27FC236}">
                <a16:creationId xmlns:a16="http://schemas.microsoft.com/office/drawing/2014/main" id="{820EE87B-4893-2948-0D3A-7B904A8EAC82}"/>
              </a:ext>
            </a:extLst>
          </p:cNvPr>
          <p:cNvSpPr txBox="1">
            <a:spLocks/>
          </p:cNvSpPr>
          <p:nvPr/>
        </p:nvSpPr>
        <p:spPr>
          <a:xfrm>
            <a:off x="395999" y="4700596"/>
            <a:ext cx="4627550" cy="169534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900" dirty="0"/>
              <a:t>Broszura ta ma charakter wyłącznie informacyjny. Jej treść nie tworzy żadnych praw ani obowiązków. Agencja Unii Europejskiej ds. Azylu (EUAA) udostępniła główny tekst do tego materiału. EUAA zezwala na kopiowanie i modyfikowanie tej broszury wyłącznie państwom członkowskim UE. EUAA nie ponosi żadnej odpowiedzialności za dokładność, treść, kompletność, zgodność z prawem ani wiarygodność informacji zamieszczonych w tej broszurze przez państwa członkowskie UE lub inne odpowiedzialne podmioty. Ani EUAA, ani żadna osoba działająca w imieniu EUAA nie ponosi odpowiedzialności za sposób wykorzystania informacji zawartych w tej broszurze. </a:t>
            </a:r>
          </a:p>
          <a:p>
            <a:endParaRPr lang="en-US" sz="900" dirty="0"/>
          </a:p>
          <a:p>
            <a:r>
              <a:rPr lang="pl-PL" sz="900" dirty="0"/>
              <a:t>© Agencja Unii Europejskiej ds. Azylu, 2025</a:t>
            </a:r>
          </a:p>
        </p:txBody>
      </p:sp>
      <p:pic>
        <p:nvPicPr>
          <p:cNvPr id="9" name="Picture 8" descr="Logo Urzędu Publikacji Unii Europejskiej.">
            <a:extLst>
              <a:ext uri="{FF2B5EF4-FFF2-40B4-BE49-F238E27FC236}">
                <a16:creationId xmlns:a16="http://schemas.microsoft.com/office/drawing/2014/main" id="{0A3D53B6-55FE-B9F2-9E20-E8EEC37C34CB}"/>
              </a:ext>
            </a:extLst>
          </p:cNvPr>
          <p:cNvPicPr>
            <a:picLocks noChangeAspect="1"/>
          </p:cNvPicPr>
          <p:nvPr/>
        </p:nvPicPr>
        <p:blipFill>
          <a:blip r:embed="rId4"/>
          <a:stretch>
            <a:fillRect/>
          </a:stretch>
        </p:blipFill>
        <p:spPr>
          <a:xfrm>
            <a:off x="395999" y="6500203"/>
            <a:ext cx="998881" cy="517438"/>
          </a:xfrm>
          <a:prstGeom prst="rect">
            <a:avLst/>
          </a:prstGeom>
        </p:spPr>
      </p:pic>
      <p:sp>
        <p:nvSpPr>
          <p:cNvPr id="10" name="Subtitle 1">
            <a:extLst>
              <a:ext uri="{FF2B5EF4-FFF2-40B4-BE49-F238E27FC236}">
                <a16:creationId xmlns:a16="http://schemas.microsoft.com/office/drawing/2014/main" id="{DDB33E8B-72EC-CE79-9B72-712F535F3A3E}"/>
              </a:ext>
            </a:extLst>
          </p:cNvPr>
          <p:cNvSpPr txBox="1">
            <a:spLocks/>
          </p:cNvSpPr>
          <p:nvPr/>
        </p:nvSpPr>
        <p:spPr>
          <a:xfrm>
            <a:off x="1755850" y="6590516"/>
            <a:ext cx="3466552" cy="45248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0"/>
              </a:spcAft>
            </a:pPr>
            <a:r>
              <a:rPr lang="pl-PL" sz="800" dirty="0"/>
              <a:t>ISBN 000-00-00-00000-0</a:t>
            </a:r>
          </a:p>
          <a:p>
            <a:pPr>
              <a:spcAft>
                <a:spcPts val="0"/>
              </a:spcAft>
            </a:pPr>
            <a:r>
              <a:rPr lang="pl-PL" sz="800" dirty="0"/>
              <a:t>doi: 00.0000/0000000</a:t>
            </a:r>
          </a:p>
          <a:p>
            <a:pPr>
              <a:spcAft>
                <a:spcPts val="0"/>
              </a:spcAft>
            </a:pPr>
            <a:r>
              <a:rPr lang="pl-PL" sz="800" dirty="0"/>
              <a:t>AA-00-00-000-</a:t>
            </a:r>
            <a:r>
              <a:rPr lang="en-US" sz="800" dirty="0"/>
              <a:t>PL</a:t>
            </a:r>
            <a:r>
              <a:rPr lang="pl-PL" sz="800" dirty="0"/>
              <a:t>-C</a:t>
            </a:r>
          </a:p>
        </p:txBody>
      </p:sp>
      <p:sp>
        <p:nvSpPr>
          <p:cNvPr id="3" name="Slide Number Placeholder 2">
            <a:extLst>
              <a:ext uri="{FF2B5EF4-FFF2-40B4-BE49-F238E27FC236}">
                <a16:creationId xmlns:a16="http://schemas.microsoft.com/office/drawing/2014/main" id="{DB3039F4-5A44-26BC-C6A3-533F79641A0C}"/>
              </a:ext>
            </a:extLst>
          </p:cNvPr>
          <p:cNvSpPr>
            <a:spLocks noGrp="1"/>
          </p:cNvSpPr>
          <p:nvPr>
            <p:ph type="sldNum" sz="quarter" idx="4"/>
          </p:nvPr>
        </p:nvSpPr>
        <p:spPr/>
        <p:txBody>
          <a:bodyPr/>
          <a:lstStyle/>
          <a:p>
            <a:fld id="{40D27072-F98D-D44B-838D-C2300481805D}" type="slidenum">
              <a:rPr lang="en-LU" smtClean="0"/>
              <a:pPr/>
              <a:t>26</a:t>
            </a:fld>
            <a:endParaRPr lang="en-LU"/>
          </a:p>
        </p:txBody>
      </p:sp>
      <p:pic>
        <p:nvPicPr>
          <p:cNvPr id="13" name="Obraz 12">
            <a:extLst>
              <a:ext uri="{FF2B5EF4-FFF2-40B4-BE49-F238E27FC236}">
                <a16:creationId xmlns:a16="http://schemas.microsoft.com/office/drawing/2014/main" id="{5F7EB864-5B52-4118-970F-52F43E44300B}"/>
              </a:ext>
            </a:extLst>
          </p:cNvPr>
          <p:cNvPicPr>
            <a:picLocks noChangeAspect="1"/>
          </p:cNvPicPr>
          <p:nvPr/>
        </p:nvPicPr>
        <p:blipFill>
          <a:blip r:embed="rId5"/>
          <a:stretch>
            <a:fillRect/>
          </a:stretch>
        </p:blipFill>
        <p:spPr>
          <a:xfrm>
            <a:off x="1489321" y="3365770"/>
            <a:ext cx="2660253" cy="1334826"/>
          </a:xfrm>
          <a:prstGeom prst="rect">
            <a:avLst/>
          </a:prstGeom>
        </p:spPr>
      </p:pic>
    </p:spTree>
    <p:extLst>
      <p:ext uri="{BB962C8B-B14F-4D97-AF65-F5344CB8AC3E}">
        <p14:creationId xmlns:p14="http://schemas.microsoft.com/office/powerpoint/2010/main" val="168963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2306BF0B-AEEC-5561-915E-1198D21DC5F9}"/>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3</a:t>
            </a:fld>
            <a:endParaRPr lang="en-LU">
              <a:solidFill>
                <a:schemeClr val="tx1"/>
              </a:solidFill>
            </a:endParaRPr>
          </a:p>
        </p:txBody>
      </p:sp>
      <p:pic>
        <p:nvPicPr>
          <p:cNvPr id="4" name="Picture 3">
            <a:extLst>
              <a:ext uri="{FF2B5EF4-FFF2-40B4-BE49-F238E27FC236}">
                <a16:creationId xmlns:a16="http://schemas.microsoft.com/office/drawing/2014/main" id="{188CB2B9-3301-B833-BBBB-4FF36925C9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9AE9A5BC-0370-B0A5-75E8-8B463E8C51BB}"/>
              </a:ext>
              <a:ext uri="{C183D7F6-B498-43B3-948B-1728B52AA6E4}">
                <adec:decorative xmlns:adec="http://schemas.microsoft.com/office/drawing/2017/decorative" val="1"/>
              </a:ext>
            </a:extLst>
          </p:cNvPr>
          <p:cNvSpPr>
            <a:spLocks noGrp="1"/>
          </p:cNvSpPr>
          <p:nvPr>
            <p:ph type="ctrTitle"/>
          </p:nvPr>
        </p:nvSpPr>
        <p:spPr>
          <a:xfrm>
            <a:off x="648000" y="342000"/>
            <a:ext cx="4284000" cy="266602"/>
          </a:xfrm>
        </p:spPr>
        <p:txBody>
          <a:bodyPr anchor="t" anchorCtr="0"/>
          <a:lstStyle/>
          <a:p>
            <a:r>
              <a:rPr lang="pl-PL"/>
              <a:t>KOLEJNY WNIOSEK – CO TO JEST?</a:t>
            </a:r>
          </a:p>
        </p:txBody>
      </p:sp>
      <p:sp>
        <p:nvSpPr>
          <p:cNvPr id="7" name="Rectangle 6">
            <a:extLst>
              <a:ext uri="{FF2B5EF4-FFF2-40B4-BE49-F238E27FC236}">
                <a16:creationId xmlns:a16="http://schemas.microsoft.com/office/drawing/2014/main" id="{F80831B0-B6C5-2C2D-FFFC-E82BF511EB64}"/>
              </a:ext>
              <a:ext uri="{C183D7F6-B498-43B3-948B-1728B52AA6E4}">
                <adec:decorative xmlns:adec="http://schemas.microsoft.com/office/drawing/2017/decorative" val="1"/>
              </a:ext>
            </a:extLst>
          </p:cNvPr>
          <p:cNvSpPr/>
          <p:nvPr/>
        </p:nvSpPr>
        <p:spPr>
          <a:xfrm>
            <a:off x="218660" y="720000"/>
            <a:ext cx="4892989" cy="875727"/>
          </a:xfrm>
          <a:prstGeom prst="rect">
            <a:avLst/>
          </a:prstGeom>
          <a:noFill/>
          <a:ln w="57150">
            <a:solidFill>
              <a:schemeClr val="accent2">
                <a:lumMod val="60000"/>
                <a:lumOff val="4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D5AE7AC4-421A-D9C6-96B1-B4453BE1D538}"/>
              </a:ext>
            </a:extLst>
          </p:cNvPr>
          <p:cNvSpPr>
            <a:spLocks noGrp="1"/>
          </p:cNvSpPr>
          <p:nvPr>
            <p:ph type="subTitle" idx="1"/>
          </p:nvPr>
        </p:nvSpPr>
        <p:spPr>
          <a:xfrm>
            <a:off x="396000" y="834168"/>
            <a:ext cx="4536000" cy="761559"/>
          </a:xfrm>
        </p:spPr>
        <p:txBody>
          <a:bodyPr anchor="t" anchorCtr="0"/>
          <a:lstStyle/>
          <a:p>
            <a:r>
              <a:rPr lang="pl-PL" sz="1200" b="1" dirty="0">
                <a:solidFill>
                  <a:schemeClr val="tx2">
                    <a:lumMod val="75000"/>
                    <a:lumOff val="25000"/>
                  </a:schemeClr>
                </a:solidFill>
              </a:rPr>
              <a:t>Kiedy ubiegasz się o ochronę międzynarodową (znaną również jako azyl) po raz drugi lub kolejny w dowolnym państwie UE+, Twój nowy wniosek nazywany jest kolejnym wnioskiem.  </a:t>
            </a:r>
          </a:p>
        </p:txBody>
      </p:sp>
      <p:sp>
        <p:nvSpPr>
          <p:cNvPr id="8" name="Subtitle 2">
            <a:extLst>
              <a:ext uri="{FF2B5EF4-FFF2-40B4-BE49-F238E27FC236}">
                <a16:creationId xmlns:a16="http://schemas.microsoft.com/office/drawing/2014/main" id="{EE2B1484-129D-C794-454E-8D5FFF7673EE}"/>
              </a:ext>
            </a:extLst>
          </p:cNvPr>
          <p:cNvSpPr txBox="1">
            <a:spLocks/>
          </p:cNvSpPr>
          <p:nvPr/>
        </p:nvSpPr>
        <p:spPr>
          <a:xfrm>
            <a:off x="396000" y="1770927"/>
            <a:ext cx="4536000" cy="46298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Twój nowy wniosek jest kolejnym wnioskiem, nawet jeśli wystąpiłeś(-aś) ze swoim poprzednim wnioskiem w innym państwie UE+.</a:t>
            </a:r>
          </a:p>
        </p:txBody>
      </p:sp>
      <p:sp>
        <p:nvSpPr>
          <p:cNvPr id="9" name="Subtitle 2">
            <a:extLst>
              <a:ext uri="{FF2B5EF4-FFF2-40B4-BE49-F238E27FC236}">
                <a16:creationId xmlns:a16="http://schemas.microsoft.com/office/drawing/2014/main" id="{7A061B50-6795-FB35-197D-D57EC66A0386}"/>
              </a:ext>
            </a:extLst>
          </p:cNvPr>
          <p:cNvSpPr txBox="1">
            <a:spLocks/>
          </p:cNvSpPr>
          <p:nvPr/>
        </p:nvSpPr>
        <p:spPr>
          <a:xfrm>
            <a:off x="396000" y="2316516"/>
            <a:ext cx="4536000" cy="248814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Kolejny wniosek nie stanowi odwołania od poprzedniej decyzji, którą otrzymałeś(-</a:t>
            </a:r>
            <a:r>
              <a:rPr lang="pl-PL" dirty="0" err="1"/>
              <a:t>aś</a:t>
            </a:r>
            <a:r>
              <a:rPr lang="pl-PL" dirty="0"/>
              <a:t>). Z kolejnym wnioskiem można wystąpić dopiero po zakończeniu procedury dotyczącej poprzedniego wniosku. Oznacza to, że: </a:t>
            </a:r>
          </a:p>
          <a:p>
            <a:pPr marL="108000" indent="-108000">
              <a:spcAft>
                <a:spcPts val="200"/>
              </a:spcAft>
              <a:buFont typeface="Arial" panose="020B0604020202020204" pitchFamily="34" charset="0"/>
              <a:buChar char="•"/>
            </a:pPr>
            <a:r>
              <a:rPr lang="pl-PL" dirty="0"/>
              <a:t>otrzymałeś(-</a:t>
            </a:r>
            <a:r>
              <a:rPr lang="pl-PL" dirty="0" err="1"/>
              <a:t>aś</a:t>
            </a:r>
            <a:r>
              <a:rPr lang="pl-PL" dirty="0"/>
              <a:t>) już decyzję w sprawie swojego poprzedniego wniosku</a:t>
            </a:r>
          </a:p>
          <a:p>
            <a:pPr marL="108000" indent="-108000">
              <a:spcAft>
                <a:spcPts val="200"/>
              </a:spcAft>
              <a:buFont typeface="Arial" panose="020B0604020202020204" pitchFamily="34" charset="0"/>
              <a:buChar char="•"/>
            </a:pPr>
            <a:r>
              <a:rPr lang="pl-PL" dirty="0"/>
              <a:t>nie toczy się postępowanie odwoławcze oraz </a:t>
            </a:r>
          </a:p>
          <a:p>
            <a:pPr marL="108000" indent="-108000">
              <a:spcAft>
                <a:spcPts val="200"/>
              </a:spcAft>
              <a:buFont typeface="Arial" panose="020B0604020202020204" pitchFamily="34" charset="0"/>
              <a:buChar char="•"/>
            </a:pPr>
            <a:r>
              <a:rPr lang="pl-PL" dirty="0"/>
              <a:t>termin na złożenie odwołania upłynął. </a:t>
            </a:r>
          </a:p>
          <a:p>
            <a:r>
              <a:rPr lang="pl-PL" dirty="0"/>
              <a:t>Samo niezgadzanie się z poprzednią decyzją nie stanowi powodu do ponownego ubiegania się o ochronę międzynarodową.</a:t>
            </a:r>
          </a:p>
        </p:txBody>
      </p:sp>
      <p:sp>
        <p:nvSpPr>
          <p:cNvPr id="10" name="Subtitle 2">
            <a:extLst>
              <a:ext uri="{FF2B5EF4-FFF2-40B4-BE49-F238E27FC236}">
                <a16:creationId xmlns:a16="http://schemas.microsoft.com/office/drawing/2014/main" id="{9EDEF40D-4B05-8D52-3EBE-1AEE46558888}"/>
              </a:ext>
            </a:extLst>
          </p:cNvPr>
          <p:cNvSpPr txBox="1">
            <a:spLocks/>
          </p:cNvSpPr>
          <p:nvPr/>
        </p:nvSpPr>
        <p:spPr>
          <a:xfrm>
            <a:off x="396000" y="4083934"/>
            <a:ext cx="4536000" cy="57000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Jeżeli występujesz z kolejnym wnioskiem, musisz przedstawić </a:t>
            </a:r>
            <a:r>
              <a:rPr lang="pl-PL" b="1"/>
              <a:t>nowe elementy (takie jak dowody lub dokumenty)</a:t>
            </a:r>
            <a:r>
              <a:rPr lang="pl-PL"/>
              <a:t>, które potwierdzają zasadność Twojego wniosku o udzielenie ochrony międzynarodowej. </a:t>
            </a:r>
          </a:p>
        </p:txBody>
      </p:sp>
      <p:pic>
        <p:nvPicPr>
          <p:cNvPr id="6" name="Picture 5" descr="Osoba przekazująca dokumenty tożsamości i nowe dowody urzędnikowi znajdującemu się za biurkiem. ">
            <a:extLst>
              <a:ext uri="{FF2B5EF4-FFF2-40B4-BE49-F238E27FC236}">
                <a16:creationId xmlns:a16="http://schemas.microsoft.com/office/drawing/2014/main" id="{E5C3A594-73EC-C006-8659-AAE4929A7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335" y="4804658"/>
            <a:ext cx="2086979" cy="2086979"/>
          </a:xfrm>
          <a:prstGeom prst="rect">
            <a:avLst/>
          </a:prstGeom>
        </p:spPr>
      </p:pic>
    </p:spTree>
    <p:extLst>
      <p:ext uri="{BB962C8B-B14F-4D97-AF65-F5344CB8AC3E}">
        <p14:creationId xmlns:p14="http://schemas.microsoft.com/office/powerpoint/2010/main" val="264227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B55B2FC4-5FFE-512D-6312-0F5C8B79F6F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4</a:t>
            </a:fld>
            <a:endParaRPr lang="en-LU">
              <a:solidFill>
                <a:schemeClr val="tx1"/>
              </a:solidFill>
            </a:endParaRPr>
          </a:p>
        </p:txBody>
      </p:sp>
      <p:sp>
        <p:nvSpPr>
          <p:cNvPr id="7" name="Title 6">
            <a:extLst>
              <a:ext uri="{FF2B5EF4-FFF2-40B4-BE49-F238E27FC236}">
                <a16:creationId xmlns:a16="http://schemas.microsoft.com/office/drawing/2014/main" id="{6777A086-7638-4766-051C-3B4A1C9438A6}"/>
              </a:ext>
            </a:extLst>
          </p:cNvPr>
          <p:cNvSpPr>
            <a:spLocks noGrp="1"/>
          </p:cNvSpPr>
          <p:nvPr>
            <p:ph type="title" idx="4294967295"/>
          </p:nvPr>
        </p:nvSpPr>
        <p:spPr>
          <a:xfrm>
            <a:off x="366713" y="-346607"/>
            <a:ext cx="4594225" cy="304432"/>
          </a:xfrm>
          <a:prstGeom prst="rect">
            <a:avLst/>
          </a:prstGeom>
        </p:spPr>
        <p:txBody>
          <a:bodyPr anchor="t"/>
          <a:lstStyle/>
          <a:p>
            <a:r>
              <a:rPr lang="pl-PL" sz="1100" b="0">
                <a:latin typeface="+mj-lt"/>
              </a:rPr>
              <a:t>KOLEJNY WNIOSEK – CO TO JEST? (CZĘŚĆ 2)</a:t>
            </a:r>
          </a:p>
        </p:txBody>
      </p:sp>
      <p:sp>
        <p:nvSpPr>
          <p:cNvPr id="4" name="Rectangle 3">
            <a:extLst>
              <a:ext uri="{FF2B5EF4-FFF2-40B4-BE49-F238E27FC236}">
                <a16:creationId xmlns:a16="http://schemas.microsoft.com/office/drawing/2014/main" id="{970D3EA3-5679-54BD-DF2A-C199E9CAA35A}"/>
              </a:ext>
              <a:ext uri="{C183D7F6-B498-43B3-948B-1728B52AA6E4}">
                <adec:decorative xmlns:adec="http://schemas.microsoft.com/office/drawing/2017/decorative" val="1"/>
              </a:ext>
            </a:extLst>
          </p:cNvPr>
          <p:cNvSpPr/>
          <p:nvPr/>
        </p:nvSpPr>
        <p:spPr>
          <a:xfrm>
            <a:off x="218660" y="360000"/>
            <a:ext cx="4892989" cy="5873524"/>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6" name="Subtitle 2">
            <a:extLst>
              <a:ext uri="{FF2B5EF4-FFF2-40B4-BE49-F238E27FC236}">
                <a16:creationId xmlns:a16="http://schemas.microsoft.com/office/drawing/2014/main" id="{374C65CA-3262-2A13-37BC-8A1AF995C802}"/>
              </a:ext>
            </a:extLst>
          </p:cNvPr>
          <p:cNvSpPr txBox="1">
            <a:spLocks/>
          </p:cNvSpPr>
          <p:nvPr/>
        </p:nvSpPr>
        <p:spPr>
          <a:xfrm>
            <a:off x="395651" y="497586"/>
            <a:ext cx="4536350" cy="57000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a:t>Nowe elementy </a:t>
            </a:r>
            <a:r>
              <a:rPr lang="pl-PL"/>
              <a:t>to elementy uzasadniające wniosek o udzielenie ochrony międzynarodowej, których nie byłeś(-aś) stanie przedstawić podczas składania poprzedniego wniosku (poprzednich wniosków).</a:t>
            </a:r>
          </a:p>
        </p:txBody>
      </p:sp>
      <p:sp>
        <p:nvSpPr>
          <p:cNvPr id="8" name="Subtitle 2">
            <a:extLst>
              <a:ext uri="{FF2B5EF4-FFF2-40B4-BE49-F238E27FC236}">
                <a16:creationId xmlns:a16="http://schemas.microsoft.com/office/drawing/2014/main" id="{CD63BD79-C867-4F26-9A98-8BBB75A8405E}"/>
              </a:ext>
            </a:extLst>
          </p:cNvPr>
          <p:cNvSpPr txBox="1">
            <a:spLocks/>
          </p:cNvSpPr>
          <p:nvPr/>
        </p:nvSpPr>
        <p:spPr>
          <a:xfrm>
            <a:off x="2198196" y="1326151"/>
            <a:ext cx="2733454" cy="177778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a:latin typeface="Calibri"/>
                <a:ea typeface="Calibri"/>
                <a:cs typeface="Calibri"/>
              </a:rPr>
              <a:t>Nowymi elementami mogą być nowe dokumenty lub dowody, które otrzymałeś(-aś), lub wydarzenia, które miały miejsce po dacie podjęcia decyzji w sprawie Twojego ostatniego wniosku, na przykład:</a:t>
            </a:r>
          </a:p>
          <a:p>
            <a:pPr marL="107950" lvl="0" indent="-107950">
              <a:spcAft>
                <a:spcPts val="200"/>
              </a:spcAft>
              <a:buFont typeface="Arial" panose="020B0604020202020204" pitchFamily="34" charset="0"/>
              <a:buChar char="•"/>
            </a:pPr>
            <a:r>
              <a:rPr lang="pl-PL"/>
              <a:t>nowe zdarzenia, które Ci się przydarzyły</a:t>
            </a:r>
          </a:p>
          <a:p>
            <a:pPr marL="107950" lvl="0" indent="-107950">
              <a:spcAft>
                <a:spcPts val="200"/>
              </a:spcAft>
              <a:buFont typeface="Arial" panose="020B0604020202020204" pitchFamily="34" charset="0"/>
              <a:buChar char="•"/>
            </a:pPr>
            <a:r>
              <a:rPr lang="pl-PL"/>
              <a:t>nowe wydarzenia, które miały miejsce w Twoim kraju pochodzenia</a:t>
            </a:r>
          </a:p>
          <a:p>
            <a:pPr marL="107950" lvl="0" indent="-107950">
              <a:spcAft>
                <a:spcPts val="200"/>
              </a:spcAft>
              <a:buFont typeface="Arial" panose="020B0604020202020204" pitchFamily="34" charset="0"/>
              <a:buChar char="•"/>
            </a:pPr>
            <a:r>
              <a:rPr lang="pl-PL">
                <a:latin typeface="Calibri"/>
                <a:ea typeface="Calibri"/>
                <a:cs typeface="Calibri"/>
              </a:rPr>
              <a:t>zmiana sytuacji osobistej.</a:t>
            </a:r>
          </a:p>
        </p:txBody>
      </p:sp>
      <p:pic>
        <p:nvPicPr>
          <p:cNvPr id="2" name="Picture 1">
            <a:extLst>
              <a:ext uri="{FF2B5EF4-FFF2-40B4-BE49-F238E27FC236}">
                <a16:creationId xmlns:a16="http://schemas.microsoft.com/office/drawing/2014/main" id="{88F5E6D6-5C4E-D046-7C12-F047ED7BB7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28" y="1403664"/>
            <a:ext cx="1512000" cy="1512000"/>
          </a:xfrm>
          <a:prstGeom prst="rect">
            <a:avLst/>
          </a:prstGeom>
        </p:spPr>
      </p:pic>
      <p:sp>
        <p:nvSpPr>
          <p:cNvPr id="5" name="Subtitle 2">
            <a:extLst>
              <a:ext uri="{FF2B5EF4-FFF2-40B4-BE49-F238E27FC236}">
                <a16:creationId xmlns:a16="http://schemas.microsoft.com/office/drawing/2014/main" id="{70E6D707-DEDB-DCB6-5D4B-452586C29BB5}"/>
              </a:ext>
            </a:extLst>
          </p:cNvPr>
          <p:cNvSpPr txBox="1">
            <a:spLocks/>
          </p:cNvSpPr>
          <p:nvPr/>
        </p:nvSpPr>
        <p:spPr>
          <a:xfrm>
            <a:off x="395650" y="3470055"/>
            <a:ext cx="4536000" cy="185442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b="1" dirty="0"/>
              <a:t>W wyjątkowych przypadkach nowymi elementami mogą być również elementy, które istniały w trakcie składania poprzedniego wniosku, o ile występuje jeden z poniższych powodów. </a:t>
            </a:r>
          </a:p>
          <a:p>
            <a:pPr marL="108000" indent="-108000">
              <a:spcAft>
                <a:spcPts val="200"/>
              </a:spcAft>
              <a:buFont typeface="Arial" panose="020B0604020202020204" pitchFamily="34" charset="0"/>
              <a:buChar char="•"/>
            </a:pPr>
            <a:r>
              <a:rPr lang="pl-PL" dirty="0"/>
              <a:t>W momencie składania poprzedniego wniosku nie mogłeś(-</a:t>
            </a:r>
            <a:r>
              <a:rPr lang="pl-PL" dirty="0" err="1"/>
              <a:t>aś</a:t>
            </a:r>
            <a:r>
              <a:rPr lang="pl-PL" dirty="0"/>
              <a:t>) znać tych nowych elementów.</a:t>
            </a:r>
          </a:p>
          <a:p>
            <a:pPr marL="108000" indent="-108000">
              <a:buFont typeface="Arial" panose="020B0604020202020204" pitchFamily="34" charset="0"/>
              <a:buChar char="•"/>
            </a:pPr>
            <a:r>
              <a:rPr lang="pl-PL" dirty="0"/>
              <a:t>Z ważnego powodu nie mogłeś(-</a:t>
            </a:r>
            <a:r>
              <a:rPr lang="pl-PL" dirty="0" err="1"/>
              <a:t>aś</a:t>
            </a:r>
            <a:r>
              <a:rPr lang="pl-PL" dirty="0"/>
              <a:t>) mówić o tych nowych elementach. W takim przypadku należy wyjaśnić te powody. </a:t>
            </a:r>
          </a:p>
          <a:p>
            <a:pPr>
              <a:spcAft>
                <a:spcPts val="200"/>
              </a:spcAft>
            </a:pPr>
            <a:r>
              <a:rPr lang="pl-PL" dirty="0"/>
              <a:t>Informacje przedstawione w poprzednim wniosku zostaną wzięte pod uwagę. Twój poprzedni wniosek nie zostanie jednak ponownie rozpatrzony.</a:t>
            </a:r>
          </a:p>
        </p:txBody>
      </p:sp>
    </p:spTree>
    <p:extLst>
      <p:ext uri="{BB962C8B-B14F-4D97-AF65-F5344CB8AC3E}">
        <p14:creationId xmlns:p14="http://schemas.microsoft.com/office/powerpoint/2010/main" val="208427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746275C-34CF-429D-415A-EED4ED4AF230}"/>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5</a:t>
            </a:fld>
            <a:endParaRPr lang="en-LU">
              <a:solidFill>
                <a:schemeClr val="tx1"/>
              </a:solidFill>
            </a:endParaRPr>
          </a:p>
        </p:txBody>
      </p:sp>
      <p:pic>
        <p:nvPicPr>
          <p:cNvPr id="4" name="Picture 3">
            <a:extLst>
              <a:ext uri="{FF2B5EF4-FFF2-40B4-BE49-F238E27FC236}">
                <a16:creationId xmlns:a16="http://schemas.microsoft.com/office/drawing/2014/main" id="{FED91F2C-0344-0E7D-BCEC-428F27D5195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EEA4B4FA-C9C0-EA9C-E733-28D8A1C9C654}"/>
              </a:ext>
              <a:ext uri="{C183D7F6-B498-43B3-948B-1728B52AA6E4}">
                <adec:decorative xmlns:adec="http://schemas.microsoft.com/office/drawing/2017/decorative" val="1"/>
              </a:ext>
            </a:extLst>
          </p:cNvPr>
          <p:cNvSpPr>
            <a:spLocks noGrp="1"/>
          </p:cNvSpPr>
          <p:nvPr>
            <p:ph type="ctrTitle"/>
          </p:nvPr>
        </p:nvSpPr>
        <p:spPr>
          <a:xfrm>
            <a:off x="648000" y="342000"/>
            <a:ext cx="4284000" cy="266602"/>
          </a:xfrm>
        </p:spPr>
        <p:txBody>
          <a:bodyPr anchor="t" anchorCtr="0"/>
          <a:lstStyle/>
          <a:p>
            <a:r>
              <a:rPr lang="pl-PL"/>
              <a:t>NA CZYM POLEGA TA PROCEDURA?</a:t>
            </a:r>
          </a:p>
        </p:txBody>
      </p:sp>
      <p:sp>
        <p:nvSpPr>
          <p:cNvPr id="25" name="TextBox 24">
            <a:extLst>
              <a:ext uri="{FF2B5EF4-FFF2-40B4-BE49-F238E27FC236}">
                <a16:creationId xmlns:a16="http://schemas.microsoft.com/office/drawing/2014/main" id="{E82CA63D-3690-0C6C-D9F4-71C26CAED685}"/>
              </a:ext>
            </a:extLst>
          </p:cNvPr>
          <p:cNvSpPr txBox="1"/>
          <p:nvPr/>
        </p:nvSpPr>
        <p:spPr>
          <a:xfrm>
            <a:off x="396000" y="720000"/>
            <a:ext cx="4536000" cy="629083"/>
          </a:xfrm>
          <a:prstGeom prst="rect">
            <a:avLst/>
          </a:prstGeom>
          <a:noFill/>
        </p:spPr>
        <p:txBody>
          <a:bodyPr wrap="square" lIns="36000" tIns="36000" rIns="36000" bIns="36000" anchor="t" anchorCtr="0">
            <a:spAutoFit/>
          </a:bodyPr>
          <a:lstStyle/>
          <a:p>
            <a:pPr>
              <a:lnSpc>
                <a:spcPct val="110000"/>
              </a:lnSpc>
              <a:spcAft>
                <a:spcPts val="400"/>
              </a:spcAft>
            </a:pPr>
            <a:r>
              <a:rPr lang="pl-PL" sz="1100" dirty="0">
                <a:latin typeface="Calibri" panose="020F0502020204030204" pitchFamily="34" charset="0"/>
                <a:ea typeface="Calibri"/>
                <a:cs typeface="Times New Roman" panose="02020603050405020304" pitchFamily="18" charset="0"/>
              </a:rPr>
              <a:t>Po poinformowaniu władz, że ponownie ubiegasz się o ochronę międzynarodową (co nazywa się kolejnym wnioskiem), procedura obejmuje kilka etapów.</a:t>
            </a:r>
          </a:p>
        </p:txBody>
      </p:sp>
      <p:sp>
        <p:nvSpPr>
          <p:cNvPr id="3" name="Subtitle 2">
            <a:extLst>
              <a:ext uri="{FF2B5EF4-FFF2-40B4-BE49-F238E27FC236}">
                <a16:creationId xmlns:a16="http://schemas.microsoft.com/office/drawing/2014/main" id="{64813CBF-7382-6282-F36A-6B282B3D5DAC}"/>
              </a:ext>
            </a:extLst>
          </p:cNvPr>
          <p:cNvSpPr>
            <a:spLocks noGrp="1"/>
          </p:cNvSpPr>
          <p:nvPr>
            <p:ph type="subTitle" idx="1"/>
          </p:nvPr>
        </p:nvSpPr>
        <p:spPr>
          <a:xfrm>
            <a:off x="395998" y="1431982"/>
            <a:ext cx="4732262" cy="276254"/>
          </a:xfrm>
          <a:ln w="28575">
            <a:solidFill>
              <a:srgbClr val="0070C0"/>
            </a:solidFill>
          </a:ln>
        </p:spPr>
        <p:txBody>
          <a:bodyPr lIns="72000" tIns="36000" rIns="36000" bIns="36000"/>
          <a:lstStyle/>
          <a:p>
            <a:r>
              <a:rPr lang="pl-PL" sz="1250" b="1" dirty="0">
                <a:solidFill>
                  <a:srgbClr val="0070C0"/>
                </a:solidFill>
                <a:ea typeface=""/>
              </a:rPr>
              <a:t>Etap 1. Twój wniosek musi zostać ponownie zarejestrowany i złożony</a:t>
            </a:r>
          </a:p>
        </p:txBody>
      </p:sp>
      <p:sp>
        <p:nvSpPr>
          <p:cNvPr id="27" name="TextBox 26">
            <a:extLst>
              <a:ext uri="{FF2B5EF4-FFF2-40B4-BE49-F238E27FC236}">
                <a16:creationId xmlns:a16="http://schemas.microsoft.com/office/drawing/2014/main" id="{987E62E2-F879-5038-E060-F86D18AC71D7}"/>
              </a:ext>
            </a:extLst>
          </p:cNvPr>
          <p:cNvSpPr txBox="1"/>
          <p:nvPr/>
        </p:nvSpPr>
        <p:spPr>
          <a:xfrm>
            <a:off x="396000" y="1788220"/>
            <a:ext cx="4536000" cy="247174"/>
          </a:xfrm>
          <a:prstGeom prst="rect">
            <a:avLst/>
          </a:prstGeom>
          <a:noFill/>
        </p:spPr>
        <p:txBody>
          <a:bodyPr wrap="square" lIns="36000" tIns="36000" rIns="36000" bIns="36000" anchor="t" anchorCtr="0">
            <a:spAutoFit/>
          </a:bodyPr>
          <a:lstStyle/>
          <a:p>
            <a:pPr>
              <a:lnSpc>
                <a:spcPct val="107000"/>
              </a:lnSpc>
              <a:spcAft>
                <a:spcPts val="600"/>
              </a:spcAft>
            </a:pPr>
            <a:r>
              <a:rPr lang="pl-PL" sz="1100">
                <a:latin typeface="Calibri" panose="020F0502020204030204" pitchFamily="34" charset="0"/>
                <a:ea typeface="Calibri"/>
                <a:cs typeface="Times New Roman" panose="02020603050405020304" pitchFamily="18" charset="0"/>
              </a:rPr>
              <a:t>Rejestracja i złożenie wniosku obejmują następujące aspekty.</a:t>
            </a:r>
          </a:p>
        </p:txBody>
      </p:sp>
      <p:sp>
        <p:nvSpPr>
          <p:cNvPr id="13" name="Subtitle 2">
            <a:extLst>
              <a:ext uri="{FF2B5EF4-FFF2-40B4-BE49-F238E27FC236}">
                <a16:creationId xmlns:a16="http://schemas.microsoft.com/office/drawing/2014/main" id="{EE1E9764-007A-5E94-C342-6BBC82B70912}"/>
              </a:ext>
            </a:extLst>
          </p:cNvPr>
          <p:cNvSpPr txBox="1">
            <a:spLocks/>
          </p:cNvSpPr>
          <p:nvPr/>
        </p:nvSpPr>
        <p:spPr>
          <a:xfrm>
            <a:off x="2024030" y="2729753"/>
            <a:ext cx="2907971" cy="82998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Pobrane zostaną Twoje odciski palców.</a:t>
            </a:r>
          </a:p>
        </p:txBody>
      </p:sp>
      <p:pic>
        <p:nvPicPr>
          <p:cNvPr id="15" name="Picture 14">
            <a:extLst>
              <a:ext uri="{FF2B5EF4-FFF2-40B4-BE49-F238E27FC236}">
                <a16:creationId xmlns:a16="http://schemas.microsoft.com/office/drawing/2014/main" id="{FAAF53E6-CCD1-23BD-4C7C-0560983856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650" y="2195864"/>
            <a:ext cx="1363880" cy="1363879"/>
          </a:xfrm>
          <a:prstGeom prst="rect">
            <a:avLst/>
          </a:prstGeom>
        </p:spPr>
      </p:pic>
      <p:sp>
        <p:nvSpPr>
          <p:cNvPr id="20" name="Subtitle 2">
            <a:extLst>
              <a:ext uri="{FF2B5EF4-FFF2-40B4-BE49-F238E27FC236}">
                <a16:creationId xmlns:a16="http://schemas.microsoft.com/office/drawing/2014/main" id="{0EF66249-9086-5ED0-D354-B6A552CC8934}"/>
              </a:ext>
            </a:extLst>
          </p:cNvPr>
          <p:cNvSpPr txBox="1">
            <a:spLocks/>
          </p:cNvSpPr>
          <p:nvPr/>
        </p:nvSpPr>
        <p:spPr>
          <a:xfrm>
            <a:off x="2024031" y="4466577"/>
            <a:ext cx="2907969" cy="82998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Zostanie Ci zrobione zdjęcie. </a:t>
            </a:r>
          </a:p>
        </p:txBody>
      </p:sp>
      <p:pic>
        <p:nvPicPr>
          <p:cNvPr id="21" name="Picture 20">
            <a:extLst>
              <a:ext uri="{FF2B5EF4-FFF2-40B4-BE49-F238E27FC236}">
                <a16:creationId xmlns:a16="http://schemas.microsoft.com/office/drawing/2014/main" id="{911168AB-BA2C-523A-DA28-2029377A16E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5650" y="3932685"/>
            <a:ext cx="1363879" cy="1363879"/>
          </a:xfrm>
          <a:prstGeom prst="rect">
            <a:avLst/>
          </a:prstGeom>
        </p:spPr>
      </p:pic>
      <p:sp>
        <p:nvSpPr>
          <p:cNvPr id="24" name="Subtitle 2">
            <a:extLst>
              <a:ext uri="{FF2B5EF4-FFF2-40B4-BE49-F238E27FC236}">
                <a16:creationId xmlns:a16="http://schemas.microsoft.com/office/drawing/2014/main" id="{9F2148B4-7B9C-163B-EB06-9FB5ABDFBBB3}"/>
              </a:ext>
            </a:extLst>
          </p:cNvPr>
          <p:cNvSpPr txBox="1">
            <a:spLocks/>
          </p:cNvSpPr>
          <p:nvPr/>
        </p:nvSpPr>
        <p:spPr>
          <a:xfrm>
            <a:off x="2063946" y="6127693"/>
            <a:ext cx="2868054" cy="784393"/>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pl-PL" dirty="0"/>
              <a:t>Zostaniesz poproszony(-a) o okazanie wszystkich dokumentów tożsamości, dokumentów podróży i wszelkich innych istotnych dokumentów, a także nowych dokumentów, które posiadasz. </a:t>
            </a:r>
          </a:p>
        </p:txBody>
      </p:sp>
      <p:pic>
        <p:nvPicPr>
          <p:cNvPr id="28" name="Picture 27">
            <a:extLst>
              <a:ext uri="{FF2B5EF4-FFF2-40B4-BE49-F238E27FC236}">
                <a16:creationId xmlns:a16="http://schemas.microsoft.com/office/drawing/2014/main" id="{0A8AC7C1-EC40-7648-F3FD-5585D1FDA91B}"/>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394970" y="5669504"/>
            <a:ext cx="1347301" cy="1347301"/>
          </a:xfrm>
          <a:prstGeom prst="rect">
            <a:avLst/>
          </a:prstGeom>
        </p:spPr>
      </p:pic>
    </p:spTree>
    <p:extLst>
      <p:ext uri="{BB962C8B-B14F-4D97-AF65-F5344CB8AC3E}">
        <p14:creationId xmlns:p14="http://schemas.microsoft.com/office/powerpoint/2010/main" val="208062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B4E0F70-E68C-783F-9F18-8D55FA5D5295}"/>
              </a:ext>
            </a:extLst>
          </p:cNvPr>
          <p:cNvSpPr>
            <a:spLocks noGrp="1"/>
          </p:cNvSpPr>
          <p:nvPr>
            <p:ph type="sldNum" sz="quarter" idx="4"/>
          </p:nvPr>
        </p:nvSpPr>
        <p:spPr>
          <a:xfrm>
            <a:off x="1900675" y="7010129"/>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6</a:t>
            </a:fld>
            <a:endParaRPr lang="en-LU">
              <a:solidFill>
                <a:schemeClr val="tx1"/>
              </a:solidFill>
            </a:endParaRPr>
          </a:p>
        </p:txBody>
      </p:sp>
      <p:sp>
        <p:nvSpPr>
          <p:cNvPr id="12" name="Title 11">
            <a:extLst>
              <a:ext uri="{FF2B5EF4-FFF2-40B4-BE49-F238E27FC236}">
                <a16:creationId xmlns:a16="http://schemas.microsoft.com/office/drawing/2014/main" id="{43991FAB-C361-5134-B34F-EA3E1D6BBB41}"/>
              </a:ext>
            </a:extLst>
          </p:cNvPr>
          <p:cNvSpPr>
            <a:spLocks noGrp="1"/>
          </p:cNvSpPr>
          <p:nvPr>
            <p:ph type="title" idx="4294967295"/>
          </p:nvPr>
        </p:nvSpPr>
        <p:spPr>
          <a:xfrm>
            <a:off x="366713" y="-336202"/>
            <a:ext cx="4594225" cy="239581"/>
          </a:xfrm>
          <a:prstGeom prst="rect">
            <a:avLst/>
          </a:prstGeom>
        </p:spPr>
        <p:txBody>
          <a:bodyPr anchor="t"/>
          <a:lstStyle/>
          <a:p>
            <a:r>
              <a:rPr lang="pl-PL" sz="1100" b="0">
                <a:latin typeface="+mj-lt"/>
              </a:rPr>
              <a:t>NA CZYM POLEGA TA PROCEDURA? (CZĘŚĆ 2 z 7)</a:t>
            </a:r>
          </a:p>
        </p:txBody>
      </p:sp>
      <p:sp>
        <p:nvSpPr>
          <p:cNvPr id="9" name="Subtitle 2">
            <a:extLst>
              <a:ext uri="{FF2B5EF4-FFF2-40B4-BE49-F238E27FC236}">
                <a16:creationId xmlns:a16="http://schemas.microsoft.com/office/drawing/2014/main" id="{92328B42-A8E8-9FAB-81F2-46E21D136475}"/>
              </a:ext>
            </a:extLst>
          </p:cNvPr>
          <p:cNvSpPr txBox="1">
            <a:spLocks/>
          </p:cNvSpPr>
          <p:nvPr/>
        </p:nvSpPr>
        <p:spPr>
          <a:xfrm>
            <a:off x="1951348" y="685800"/>
            <a:ext cx="2980652" cy="1038081"/>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pl-PL" dirty="0"/>
              <a:t>Zostaniesz poproszony(-a) o podanie swoich danych kontaktowych (adres, numer telefonu i adres e-mail).</a:t>
            </a:r>
          </a:p>
        </p:txBody>
      </p:sp>
      <p:pic>
        <p:nvPicPr>
          <p:cNvPr id="8" name="Picture 7">
            <a:extLst>
              <a:ext uri="{FF2B5EF4-FFF2-40B4-BE49-F238E27FC236}">
                <a16:creationId xmlns:a16="http://schemas.microsoft.com/office/drawing/2014/main" id="{997F29AB-35AA-C291-C0EA-AA50A2EB37D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395650" y="360000"/>
            <a:ext cx="1363881" cy="1363881"/>
          </a:xfrm>
          <a:prstGeom prst="rect">
            <a:avLst/>
          </a:prstGeom>
        </p:spPr>
      </p:pic>
      <p:sp>
        <p:nvSpPr>
          <p:cNvPr id="10" name="Subtitle 2">
            <a:extLst>
              <a:ext uri="{FF2B5EF4-FFF2-40B4-BE49-F238E27FC236}">
                <a16:creationId xmlns:a16="http://schemas.microsoft.com/office/drawing/2014/main" id="{BC861203-FAA2-5620-4704-C684E338F0D3}"/>
              </a:ext>
            </a:extLst>
          </p:cNvPr>
          <p:cNvSpPr txBox="1">
            <a:spLocks/>
          </p:cNvSpPr>
          <p:nvPr/>
        </p:nvSpPr>
        <p:spPr>
          <a:xfrm>
            <a:off x="1951348" y="2581835"/>
            <a:ext cx="2980652" cy="90412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pl-PL" dirty="0"/>
              <a:t>Konieczne może być poddanie się kontroli stanu zdrowia. </a:t>
            </a:r>
          </a:p>
        </p:txBody>
      </p:sp>
      <p:pic>
        <p:nvPicPr>
          <p:cNvPr id="6" name="Picture 5">
            <a:extLst>
              <a:ext uri="{FF2B5EF4-FFF2-40B4-BE49-F238E27FC236}">
                <a16:creationId xmlns:a16="http://schemas.microsoft.com/office/drawing/2014/main" id="{C9D3EDE8-3C39-F488-C9D2-D72FBBD6BEC0}"/>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95650" y="2122085"/>
            <a:ext cx="1363879" cy="1363879"/>
          </a:xfrm>
          <a:prstGeom prst="rect">
            <a:avLst/>
          </a:prstGeom>
        </p:spPr>
      </p:pic>
      <p:sp>
        <p:nvSpPr>
          <p:cNvPr id="11" name="Subtitle 2">
            <a:extLst>
              <a:ext uri="{FF2B5EF4-FFF2-40B4-BE49-F238E27FC236}">
                <a16:creationId xmlns:a16="http://schemas.microsoft.com/office/drawing/2014/main" id="{97125786-5705-FD08-F628-95C90EF310E4}"/>
              </a:ext>
            </a:extLst>
          </p:cNvPr>
          <p:cNvSpPr txBox="1">
            <a:spLocks/>
          </p:cNvSpPr>
          <p:nvPr/>
        </p:nvSpPr>
        <p:spPr>
          <a:xfrm>
            <a:off x="1951348" y="4208929"/>
            <a:ext cx="2980652" cy="103911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pl-PL" dirty="0"/>
              <a:t>Może nastąpić przeszukanie Ciebie i Twoich rzeczy osobistych. Twoje rzeczy osobiste pozostają Twoją własnością i zostaną Ci zwrócone, z wyjątkiem przedmiotów uznanych za niebezpieczne.</a:t>
            </a:r>
          </a:p>
        </p:txBody>
      </p:sp>
      <p:pic>
        <p:nvPicPr>
          <p:cNvPr id="7" name="Picture 6">
            <a:extLst>
              <a:ext uri="{FF2B5EF4-FFF2-40B4-BE49-F238E27FC236}">
                <a16:creationId xmlns:a16="http://schemas.microsoft.com/office/drawing/2014/main" id="{A6A3433E-11C4-678A-D23A-C7537186199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5309" y="3894430"/>
            <a:ext cx="1363879" cy="1363879"/>
          </a:xfrm>
          <a:prstGeom prst="rect">
            <a:avLst/>
          </a:prstGeom>
        </p:spPr>
      </p:pic>
      <p:sp>
        <p:nvSpPr>
          <p:cNvPr id="4" name="Subtitle 2">
            <a:extLst>
              <a:ext uri="{FF2B5EF4-FFF2-40B4-BE49-F238E27FC236}">
                <a16:creationId xmlns:a16="http://schemas.microsoft.com/office/drawing/2014/main" id="{F277EB34-1DC3-A4F9-C237-CA8C7661B0D5}"/>
              </a:ext>
            </a:extLst>
          </p:cNvPr>
          <p:cNvSpPr txBox="1">
            <a:spLocks/>
          </p:cNvSpPr>
          <p:nvPr/>
        </p:nvSpPr>
        <p:spPr>
          <a:xfrm>
            <a:off x="1900675" y="5588219"/>
            <a:ext cx="2980652" cy="1281683"/>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spcAft>
                <a:spcPts val="200"/>
              </a:spcAft>
            </a:pPr>
            <a:r>
              <a:rPr lang="pl-PL" dirty="0"/>
              <a:t>Zostaniesz poproszony(-a) o: </a:t>
            </a:r>
          </a:p>
          <a:p>
            <a:pPr marL="108000" indent="-108000">
              <a:spcAft>
                <a:spcPts val="200"/>
              </a:spcAft>
              <a:buFont typeface="Arial" panose="020B0604020202020204" pitchFamily="34" charset="0"/>
              <a:buChar char="•"/>
            </a:pPr>
            <a:r>
              <a:rPr lang="pl-PL" dirty="0"/>
              <a:t>podanie swoich danych osobowych oraz informacji o członkach rodziny mieszkających w tym państwie lub innym państwie UE+ (jeśli dotyczy)</a:t>
            </a:r>
          </a:p>
          <a:p>
            <a:pPr marL="108000" lvl="0" indent="-108000">
              <a:spcAft>
                <a:spcPts val="200"/>
              </a:spcAft>
              <a:buFont typeface="Arial" panose="020B0604020202020204" pitchFamily="34" charset="0"/>
              <a:buChar char="•"/>
            </a:pPr>
            <a:r>
              <a:rPr lang="pl-PL" dirty="0"/>
              <a:t>wyjaśnienie powodów wystąpienia z kolejnym wnioskiem.</a:t>
            </a:r>
          </a:p>
        </p:txBody>
      </p:sp>
      <p:pic>
        <p:nvPicPr>
          <p:cNvPr id="5" name="Picture 4" descr="Ilustracja przedstawiająca osobę ubiegającą się o ochronę międzynarodową rozmawiającą przy pomocy tłumaczki z urzędnikiem zajmującym się procedurą azylową.">
            <a:extLst>
              <a:ext uri="{FF2B5EF4-FFF2-40B4-BE49-F238E27FC236}">
                <a16:creationId xmlns:a16="http://schemas.microsoft.com/office/drawing/2014/main" id="{3940A5F4-2629-141C-7D5F-8A21BB44D17A}"/>
              </a:ext>
              <a:ext uri="{C183D7F6-B498-43B3-948B-1728B52AA6E4}">
                <adec:decorative xmlns:adec="http://schemas.microsoft.com/office/drawing/2017/decorative" val="0"/>
              </a:ext>
            </a:extLst>
          </p:cNvPr>
          <p:cNvPicPr>
            <a:picLocks noChangeAspect="1"/>
          </p:cNvPicPr>
          <p:nvPr/>
        </p:nvPicPr>
        <p:blipFill>
          <a:blip r:embed="rId5"/>
          <a:srcRect/>
          <a:stretch/>
        </p:blipFill>
        <p:spPr>
          <a:xfrm>
            <a:off x="395649" y="5583278"/>
            <a:ext cx="1505026" cy="1489824"/>
          </a:xfrm>
          <a:prstGeom prst="rect">
            <a:avLst/>
          </a:prstGeom>
        </p:spPr>
      </p:pic>
    </p:spTree>
    <p:extLst>
      <p:ext uri="{BB962C8B-B14F-4D97-AF65-F5344CB8AC3E}">
        <p14:creationId xmlns:p14="http://schemas.microsoft.com/office/powerpoint/2010/main" val="75298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F1111AB-F999-DEEB-57C2-2F713EB9FF74}"/>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7</a:t>
            </a:fld>
            <a:endParaRPr lang="en-LU">
              <a:solidFill>
                <a:schemeClr val="tx1"/>
              </a:solidFill>
            </a:endParaRPr>
          </a:p>
        </p:txBody>
      </p:sp>
      <p:sp>
        <p:nvSpPr>
          <p:cNvPr id="4" name="Title 3">
            <a:extLst>
              <a:ext uri="{FF2B5EF4-FFF2-40B4-BE49-F238E27FC236}">
                <a16:creationId xmlns:a16="http://schemas.microsoft.com/office/drawing/2014/main" id="{79A7194C-9CB6-F2ED-0BEE-B7312EE97A3A}"/>
              </a:ext>
            </a:extLst>
          </p:cNvPr>
          <p:cNvSpPr>
            <a:spLocks noGrp="1"/>
          </p:cNvSpPr>
          <p:nvPr>
            <p:ph type="title" idx="4294967295"/>
          </p:nvPr>
        </p:nvSpPr>
        <p:spPr>
          <a:xfrm>
            <a:off x="366713" y="-388359"/>
            <a:ext cx="4594225" cy="303069"/>
          </a:xfrm>
          <a:prstGeom prst="rect">
            <a:avLst/>
          </a:prstGeom>
        </p:spPr>
        <p:txBody>
          <a:bodyPr anchor="t"/>
          <a:lstStyle/>
          <a:p>
            <a:r>
              <a:rPr lang="pl-PL" sz="1100" b="0">
                <a:latin typeface="+mj-lt"/>
              </a:rPr>
              <a:t>NA CZYM POLEGA TA PROCEDURA? (CZĘŚĆ 3 z 7)</a:t>
            </a:r>
          </a:p>
        </p:txBody>
      </p:sp>
      <p:sp>
        <p:nvSpPr>
          <p:cNvPr id="21" name="Subtitle 2">
            <a:extLst>
              <a:ext uri="{FF2B5EF4-FFF2-40B4-BE49-F238E27FC236}">
                <a16:creationId xmlns:a16="http://schemas.microsoft.com/office/drawing/2014/main" id="{2C4C22C6-41F7-79CB-4FF2-C6792A1B94E7}"/>
              </a:ext>
            </a:extLst>
          </p:cNvPr>
          <p:cNvSpPr txBox="1">
            <a:spLocks/>
          </p:cNvSpPr>
          <p:nvPr/>
        </p:nvSpPr>
        <p:spPr>
          <a:xfrm>
            <a:off x="2185839" y="360000"/>
            <a:ext cx="2552058" cy="2522096"/>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Zostaniesz poproszony(-a) o wykonanie następujących czynności.</a:t>
            </a:r>
          </a:p>
          <a:p>
            <a:pPr>
              <a:buFont typeface="Arial" panose="020B0604020202020204" pitchFamily="34" charset="0"/>
              <a:buChar char="•"/>
            </a:pPr>
            <a:r>
              <a:rPr lang="pl-PL"/>
              <a:t> Przedłożenie wszystkich dostępnych informacji i dokumentów na poparcie swojego wniosku. Dotyczy to również nowych elementów, na podstawie których występujesz z kolejnym wnioskiem. Nowymi elementami mogą być nowe fakty lub dowody sugerujące, że potrzebujesz ochrony międzynarodowej.</a:t>
            </a:r>
          </a:p>
          <a:p>
            <a:pPr>
              <a:buFont typeface="Arial" panose="020B0604020202020204" pitchFamily="34" charset="0"/>
              <a:buChar char="•"/>
            </a:pPr>
            <a:r>
              <a:rPr lang="pl-PL"/>
              <a:t> Udzielenie odpowiedzi na pytania dotyczące poprzednich wniosków o udzielenie ochrony międzynarodowej.</a:t>
            </a:r>
          </a:p>
          <a:p>
            <a:pPr>
              <a:spcAft>
                <a:spcPts val="200"/>
              </a:spcAft>
            </a:pPr>
            <a:r>
              <a:rPr lang="pl-PL"/>
              <a:t> </a:t>
            </a:r>
          </a:p>
        </p:txBody>
      </p:sp>
      <p:pic>
        <p:nvPicPr>
          <p:cNvPr id="10" name="Picture 9">
            <a:extLst>
              <a:ext uri="{FF2B5EF4-FFF2-40B4-BE49-F238E27FC236}">
                <a16:creationId xmlns:a16="http://schemas.microsoft.com/office/drawing/2014/main" id="{4FF82020-EF42-D72E-7D08-18BB144908E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3836" y="527504"/>
            <a:ext cx="1308782" cy="1224000"/>
          </a:xfrm>
          <a:prstGeom prst="rect">
            <a:avLst/>
          </a:prstGeom>
        </p:spPr>
      </p:pic>
      <p:pic>
        <p:nvPicPr>
          <p:cNvPr id="8" name="Picture 7">
            <a:extLst>
              <a:ext uri="{FF2B5EF4-FFF2-40B4-BE49-F238E27FC236}">
                <a16:creationId xmlns:a16="http://schemas.microsoft.com/office/drawing/2014/main" id="{502E4104-6A72-BDEB-67F4-BFD4626439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22" y="1927620"/>
            <a:ext cx="1378366" cy="1378366"/>
          </a:xfrm>
          <a:prstGeom prst="rect">
            <a:avLst/>
          </a:prstGeom>
        </p:spPr>
      </p:pic>
      <p:sp>
        <p:nvSpPr>
          <p:cNvPr id="12" name="Rectangle 11">
            <a:extLst>
              <a:ext uri="{FF2B5EF4-FFF2-40B4-BE49-F238E27FC236}">
                <a16:creationId xmlns:a16="http://schemas.microsoft.com/office/drawing/2014/main" id="{C9D123EA-1D34-D565-4EEF-0ABDC0398F09}"/>
              </a:ext>
              <a:ext uri="{C183D7F6-B498-43B3-948B-1728B52AA6E4}">
                <adec:decorative xmlns:adec="http://schemas.microsoft.com/office/drawing/2017/decorative" val="1"/>
              </a:ext>
            </a:extLst>
          </p:cNvPr>
          <p:cNvSpPr/>
          <p:nvPr/>
        </p:nvSpPr>
        <p:spPr>
          <a:xfrm>
            <a:off x="361967" y="5552928"/>
            <a:ext cx="4748353" cy="1346871"/>
          </a:xfrm>
          <a:prstGeom prst="rect">
            <a:avLst/>
          </a:prstGeom>
          <a:solidFill>
            <a:srgbClr val="FCF2D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LU">
              <a:ln>
                <a:noFill/>
              </a:ln>
            </a:endParaRPr>
          </a:p>
        </p:txBody>
      </p:sp>
      <p:sp>
        <p:nvSpPr>
          <p:cNvPr id="13" name="Subtitle 1">
            <a:extLst>
              <a:ext uri="{FF2B5EF4-FFF2-40B4-BE49-F238E27FC236}">
                <a16:creationId xmlns:a16="http://schemas.microsoft.com/office/drawing/2014/main" id="{87D9610B-6761-5A11-E152-90C2DE1274C9}"/>
              </a:ext>
            </a:extLst>
          </p:cNvPr>
          <p:cNvSpPr txBox="1">
            <a:spLocks/>
          </p:cNvSpPr>
          <p:nvPr/>
        </p:nvSpPr>
        <p:spPr>
          <a:xfrm>
            <a:off x="2554465" y="5695255"/>
            <a:ext cx="2411218" cy="992380"/>
          </a:xfrm>
          <a:prstGeom prst="rect">
            <a:avLst/>
          </a:prstGeom>
        </p:spPr>
        <p:txBody>
          <a:bodyPr lIns="36000" tIns="36000" rIns="36000" bIns="36000" anchor="t" anchorCtr="0"/>
          <a:lstStyle>
            <a:defPPr>
              <a:defRPr lang="en-US"/>
            </a:defPPr>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a:t>Wszelkie informacje udostępniane władzom pozostaną poufne. Informacje te nigdy nie zostaną udostępnione osobom, przed którymi szukasz ochrony.</a:t>
            </a:r>
          </a:p>
        </p:txBody>
      </p:sp>
      <p:pic>
        <p:nvPicPr>
          <p:cNvPr id="14" name="Picture 13">
            <a:extLst>
              <a:ext uri="{FF2B5EF4-FFF2-40B4-BE49-F238E27FC236}">
                <a16:creationId xmlns:a16="http://schemas.microsoft.com/office/drawing/2014/main" id="{866711F2-EE6D-3B05-8D0C-40A5327402FD}"/>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460963" y="5692007"/>
            <a:ext cx="1063210" cy="1063210"/>
          </a:xfrm>
          <a:prstGeom prst="rect">
            <a:avLst/>
          </a:prstGeom>
        </p:spPr>
      </p:pic>
      <p:pic>
        <p:nvPicPr>
          <p:cNvPr id="16" name="Picture 15">
            <a:extLst>
              <a:ext uri="{FF2B5EF4-FFF2-40B4-BE49-F238E27FC236}">
                <a16:creationId xmlns:a16="http://schemas.microsoft.com/office/drawing/2014/main" id="{D5508152-3595-556A-A645-16BE9F27C1B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46618" y="5695936"/>
            <a:ext cx="1063210" cy="1063210"/>
          </a:xfrm>
          <a:prstGeom prst="rect">
            <a:avLst/>
          </a:prstGeom>
        </p:spPr>
      </p:pic>
    </p:spTree>
    <p:extLst>
      <p:ext uri="{BB962C8B-B14F-4D97-AF65-F5344CB8AC3E}">
        <p14:creationId xmlns:p14="http://schemas.microsoft.com/office/powerpoint/2010/main" val="89503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8E71BD4D-B6D1-E594-6379-B9AB228606C1}"/>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8</a:t>
            </a:fld>
            <a:endParaRPr lang="en-LU">
              <a:solidFill>
                <a:schemeClr val="tx1"/>
              </a:solidFill>
            </a:endParaRPr>
          </a:p>
        </p:txBody>
      </p:sp>
      <p:pic>
        <p:nvPicPr>
          <p:cNvPr id="15" name="Picture 14">
            <a:extLst>
              <a:ext uri="{FF2B5EF4-FFF2-40B4-BE49-F238E27FC236}">
                <a16:creationId xmlns:a16="http://schemas.microsoft.com/office/drawing/2014/main" id="{797B6FCF-A1C5-AD2A-A8E0-5DCB6FEEB71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4392" y="399370"/>
            <a:ext cx="110638" cy="149896"/>
          </a:xfrm>
          <a:prstGeom prst="rect">
            <a:avLst/>
          </a:prstGeom>
        </p:spPr>
      </p:pic>
      <p:sp>
        <p:nvSpPr>
          <p:cNvPr id="16" name="Title 1">
            <a:extLst>
              <a:ext uri="{FF2B5EF4-FFF2-40B4-BE49-F238E27FC236}">
                <a16:creationId xmlns:a16="http://schemas.microsoft.com/office/drawing/2014/main" id="{F67F1FB9-AC61-94F6-081A-1159A9C42E8E}"/>
              </a:ext>
              <a:ext uri="{C183D7F6-B498-43B3-948B-1728B52AA6E4}">
                <adec:decorative xmlns:adec="http://schemas.microsoft.com/office/drawing/2017/decorative" val="1"/>
              </a:ext>
            </a:extLst>
          </p:cNvPr>
          <p:cNvSpPr txBox="1">
            <a:spLocks noGrp="1"/>
          </p:cNvSpPr>
          <p:nvPr>
            <p:ph type="title" idx="4294967295"/>
          </p:nvPr>
        </p:nvSpPr>
        <p:spPr>
          <a:xfrm>
            <a:off x="396000" y="360000"/>
            <a:ext cx="4536000" cy="396000"/>
          </a:xfrm>
          <a:prstGeom prst="rect">
            <a:avLst/>
          </a:prstGeom>
          <a:noFill/>
          <a:ln>
            <a:noFill/>
            <a:prstDash/>
          </a:ln>
          <a:effectLst/>
        </p:spPr>
        <p:txBody>
          <a:bodyPr rot="0" spcFirstLastPara="0" vertOverflow="overflow" horzOverflow="overflow" vert="horz" wrap="square" lIns="91440" tIns="36000" rIns="91440" bIns="360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37160" marR="0" lvl="0" indent="0" algn="l" defTabSz="914400" rtl="0" eaLnBrk="1" fontAlgn="auto" latinLnBrk="0" hangingPunct="1">
              <a:lnSpc>
                <a:spcPct val="90000"/>
              </a:lnSpc>
              <a:spcBef>
                <a:spcPct val="0"/>
              </a:spcBef>
              <a:spcAft>
                <a:spcPts val="0"/>
              </a:spcAft>
              <a:buClrTx/>
              <a:buSzTx/>
              <a:buFontTx/>
              <a:buNone/>
              <a:tabLst/>
              <a:defRPr/>
            </a:pPr>
            <a:r>
              <a:rPr kumimoji="0" lang="pl-PL" sz="1300" b="1" i="0" u="none" strike="noStrike" cap="none" normalizeH="0" baseline="0" noProof="0">
                <a:ln>
                  <a:noFill/>
                </a:ln>
                <a:solidFill>
                  <a:srgbClr val="0E2841">
                    <a:alpha val="90000"/>
                  </a:srgbClr>
                </a:solidFill>
                <a:effectLst/>
                <a:uLnTx/>
                <a:uFillTx/>
                <a:latin typeface="Calibri" panose="020F0502020204030204" pitchFamily="34" charset="0"/>
                <a:ea typeface="Calibri"/>
                <a:cs typeface="Calibri" panose="020F0502020204030204" pitchFamily="34" charset="0"/>
              </a:rPr>
              <a:t>KIEDY I GDZIE ODBĘDZIE SIĘ REJESTRACJA I ZŁOŻENIE WNIOSKU? </a:t>
            </a:r>
          </a:p>
        </p:txBody>
      </p:sp>
      <p:sp>
        <p:nvSpPr>
          <p:cNvPr id="17" name="Subtitle 2">
            <a:extLst>
              <a:ext uri="{FF2B5EF4-FFF2-40B4-BE49-F238E27FC236}">
                <a16:creationId xmlns:a16="http://schemas.microsoft.com/office/drawing/2014/main" id="{5F7A90F9-D3D3-92A2-682E-7CF718804A78}"/>
              </a:ext>
            </a:extLst>
          </p:cNvPr>
          <p:cNvSpPr>
            <a:spLocks noGrp="1"/>
          </p:cNvSpPr>
          <p:nvPr>
            <p:ph type="subTitle" idx="1"/>
          </p:nvPr>
        </p:nvSpPr>
        <p:spPr>
          <a:xfrm>
            <a:off x="396000" y="871684"/>
            <a:ext cx="4536000" cy="621474"/>
          </a:xfrm>
        </p:spPr>
        <p:txBody>
          <a:bodyPr/>
          <a:lstStyle/>
          <a:p>
            <a:r>
              <a:rPr lang="pl-PL" dirty="0"/>
              <a:t>Po zwróceniu się do władz o udzielenie ochrony międzynarodowej Twój wniosek zostanie zarejestrowany i złożony w tym samym dniu i w tym samym miejscu. Zostanie on zarejestrowany i przyjęty  przez Straż Graniczną.</a:t>
            </a:r>
          </a:p>
        </p:txBody>
      </p:sp>
      <p:pic>
        <p:nvPicPr>
          <p:cNvPr id="18" name="Picture 17">
            <a:extLst>
              <a:ext uri="{FF2B5EF4-FFF2-40B4-BE49-F238E27FC236}">
                <a16:creationId xmlns:a16="http://schemas.microsoft.com/office/drawing/2014/main" id="{F117B73E-F905-8D0D-4D25-6028AA995A5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6932" y="1837968"/>
            <a:ext cx="3590145" cy="3665727"/>
          </a:xfrm>
          <a:prstGeom prst="rect">
            <a:avLst/>
          </a:prstGeom>
        </p:spPr>
      </p:pic>
      <p:sp>
        <p:nvSpPr>
          <p:cNvPr id="19" name="Subtitle 2">
            <a:extLst>
              <a:ext uri="{FF2B5EF4-FFF2-40B4-BE49-F238E27FC236}">
                <a16:creationId xmlns:a16="http://schemas.microsoft.com/office/drawing/2014/main" id="{CCD1281F-1BE3-33E9-3578-2A73B78EEC53}"/>
              </a:ext>
              <a:ext uri="{C183D7F6-B498-43B3-948B-1728B52AA6E4}">
                <adec:decorative xmlns:adec="http://schemas.microsoft.com/office/drawing/2017/decorative" val="1"/>
              </a:ext>
            </a:extLst>
          </p:cNvPr>
          <p:cNvSpPr txBox="1">
            <a:spLocks/>
          </p:cNvSpPr>
          <p:nvPr/>
        </p:nvSpPr>
        <p:spPr>
          <a:xfrm>
            <a:off x="1452307" y="2789499"/>
            <a:ext cx="2138855" cy="497712"/>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pl-PL" b="1" dirty="0"/>
              <a:t>Straż Graniczna</a:t>
            </a:r>
          </a:p>
        </p:txBody>
      </p:sp>
      <p:sp>
        <p:nvSpPr>
          <p:cNvPr id="20" name="Subtitle 2">
            <a:extLst>
              <a:ext uri="{FF2B5EF4-FFF2-40B4-BE49-F238E27FC236}">
                <a16:creationId xmlns:a16="http://schemas.microsoft.com/office/drawing/2014/main" id="{1FB53008-9234-9A49-C018-BAA89DDF69FC}"/>
              </a:ext>
            </a:extLst>
          </p:cNvPr>
          <p:cNvSpPr txBox="1">
            <a:spLocks/>
          </p:cNvSpPr>
          <p:nvPr/>
        </p:nvSpPr>
        <p:spPr>
          <a:xfrm>
            <a:off x="396000" y="5621055"/>
            <a:ext cx="4536000" cy="83417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Bardzo ważne jest, aby ukończyć składanie wniosku. Jeżeli nie uda Ci się ukończyć składania wniosku, Twój wniosek zostanie uznany za wycofany, chyba że przyczyna jego niezłożenia jest niezależna od Ciebie. Oznacza to, że tracisz status osoby ubiegającej się o ochronę międzynarodową, prawo </a:t>
            </a:r>
            <a:br>
              <a:rPr lang="pl-PL" dirty="0"/>
            </a:br>
            <a:r>
              <a:rPr lang="pl-PL" dirty="0"/>
              <a:t>do wsparcia i usług oraz prawo do pozostania w tym państwie.</a:t>
            </a:r>
          </a:p>
        </p:txBody>
      </p:sp>
    </p:spTree>
    <p:extLst>
      <p:ext uri="{BB962C8B-B14F-4D97-AF65-F5344CB8AC3E}">
        <p14:creationId xmlns:p14="http://schemas.microsoft.com/office/powerpoint/2010/main" val="341717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88EF386-60BD-93DF-0C2A-9532B393AEDB}"/>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9</a:t>
            </a:fld>
            <a:endParaRPr lang="en-LU">
              <a:solidFill>
                <a:schemeClr val="tx1"/>
              </a:solidFill>
            </a:endParaRPr>
          </a:p>
        </p:txBody>
      </p:sp>
      <p:sp>
        <p:nvSpPr>
          <p:cNvPr id="3" name="Title 2">
            <a:extLst>
              <a:ext uri="{FF2B5EF4-FFF2-40B4-BE49-F238E27FC236}">
                <a16:creationId xmlns:a16="http://schemas.microsoft.com/office/drawing/2014/main" id="{503ECE1D-D2D9-0F3C-D14F-7F516203092E}"/>
              </a:ext>
            </a:extLst>
          </p:cNvPr>
          <p:cNvSpPr>
            <a:spLocks noGrp="1"/>
          </p:cNvSpPr>
          <p:nvPr>
            <p:ph type="title" idx="4294967295"/>
          </p:nvPr>
        </p:nvSpPr>
        <p:spPr>
          <a:xfrm>
            <a:off x="366713" y="-435559"/>
            <a:ext cx="4594225" cy="276255"/>
          </a:xfrm>
          <a:prstGeom prst="rect">
            <a:avLst/>
          </a:prstGeom>
        </p:spPr>
        <p:txBody>
          <a:bodyPr anchor="t"/>
          <a:lstStyle/>
          <a:p>
            <a:r>
              <a:rPr lang="pl-PL" sz="1100" b="0">
                <a:latin typeface="+mj-lt"/>
              </a:rPr>
              <a:t>NA CZYM POLEGA TA PROCEDURA? (CZĘŚĆ 4 z 7)</a:t>
            </a:r>
          </a:p>
        </p:txBody>
      </p:sp>
      <p:sp>
        <p:nvSpPr>
          <p:cNvPr id="4" name="Rectangle 3">
            <a:extLst>
              <a:ext uri="{FF2B5EF4-FFF2-40B4-BE49-F238E27FC236}">
                <a16:creationId xmlns:a16="http://schemas.microsoft.com/office/drawing/2014/main" id="{5F5F29B1-B78D-F378-DA2F-19A0EE5D777D}"/>
              </a:ext>
              <a:ext uri="{C183D7F6-B498-43B3-948B-1728B52AA6E4}">
                <adec:decorative xmlns:adec="http://schemas.microsoft.com/office/drawing/2017/decorative" val="1"/>
              </a:ext>
            </a:extLst>
          </p:cNvPr>
          <p:cNvSpPr/>
          <p:nvPr/>
        </p:nvSpPr>
        <p:spPr>
          <a:xfrm>
            <a:off x="361967" y="360000"/>
            <a:ext cx="4748353" cy="1936886"/>
          </a:xfrm>
          <a:prstGeom prst="rect">
            <a:avLst/>
          </a:prstGeom>
          <a:solidFill>
            <a:srgbClr val="FCF2D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LU">
              <a:ln>
                <a:noFill/>
              </a:ln>
            </a:endParaRPr>
          </a:p>
        </p:txBody>
      </p:sp>
      <p:sp>
        <p:nvSpPr>
          <p:cNvPr id="5" name="Subtitle 1">
            <a:extLst>
              <a:ext uri="{FF2B5EF4-FFF2-40B4-BE49-F238E27FC236}">
                <a16:creationId xmlns:a16="http://schemas.microsoft.com/office/drawing/2014/main" id="{AAB73E6B-8BAB-F2AE-F8E4-FC79E8128242}"/>
              </a:ext>
            </a:extLst>
          </p:cNvPr>
          <p:cNvSpPr txBox="1">
            <a:spLocks/>
          </p:cNvSpPr>
          <p:nvPr/>
        </p:nvSpPr>
        <p:spPr>
          <a:xfrm>
            <a:off x="2131855" y="633543"/>
            <a:ext cx="2798816" cy="1663343"/>
          </a:xfrm>
          <a:prstGeom prst="rect">
            <a:avLst/>
          </a:prstGeom>
        </p:spPr>
        <p:txBody>
          <a:bodyPr lIns="36000" tIns="36000" rIns="36000" bIns="36000" anchor="t" anchorCtr="0"/>
          <a:lstStyle>
            <a:defPPr>
              <a:defRPr lang="en-US"/>
            </a:defPPr>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Po rejestracji otrzymasz oficjalny dokument potwierdzający wystąpienie z wnioskiem i rejestrację wniosku. Po złożeniu wniosku otrzymasz oficjalny dokument potwierdzający, że jesteś osobą ubiegającą się o ochronę międzynarodową. </a:t>
            </a:r>
          </a:p>
          <a:p>
            <a:r>
              <a:rPr lang="pl-PL" dirty="0"/>
              <a:t>Musisz mieć go zawsze przy sobie.</a:t>
            </a:r>
          </a:p>
        </p:txBody>
      </p:sp>
      <p:pic>
        <p:nvPicPr>
          <p:cNvPr id="8" name="Picture 7" descr="Ilustracja przedstawiająca osobę ubiegającą się o ochronę międzynarodową rozmawiającą przy pomocy tłumaczki z urzędnikiem zajmującym się procedurą azylową.">
            <a:extLst>
              <a:ext uri="{FF2B5EF4-FFF2-40B4-BE49-F238E27FC236}">
                <a16:creationId xmlns:a16="http://schemas.microsoft.com/office/drawing/2014/main" id="{B5A698F8-CA63-7AEA-B289-CB4675AF995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04" y="633543"/>
            <a:ext cx="1433344" cy="1433344"/>
          </a:xfrm>
          <a:prstGeom prst="rect">
            <a:avLst/>
          </a:prstGeom>
        </p:spPr>
      </p:pic>
      <p:sp>
        <p:nvSpPr>
          <p:cNvPr id="7" name="Subtitle 2">
            <a:extLst>
              <a:ext uri="{FF2B5EF4-FFF2-40B4-BE49-F238E27FC236}">
                <a16:creationId xmlns:a16="http://schemas.microsoft.com/office/drawing/2014/main" id="{5CAC328E-0035-800A-A8C6-BAF0CF710395}"/>
              </a:ext>
            </a:extLst>
          </p:cNvPr>
          <p:cNvSpPr txBox="1">
            <a:spLocks/>
          </p:cNvSpPr>
          <p:nvPr/>
        </p:nvSpPr>
        <p:spPr>
          <a:xfrm>
            <a:off x="395998" y="2954317"/>
            <a:ext cx="4714321" cy="276254"/>
          </a:xfrm>
          <a:prstGeom prst="rect">
            <a:avLst/>
          </a:prstGeom>
          <a:ln w="28575">
            <a:solidFill>
              <a:srgbClr val="0070C0"/>
            </a:solidFill>
          </a:ln>
        </p:spPr>
        <p:txBody>
          <a:bodyPr lIns="72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300" b="1">
                <a:solidFill>
                  <a:srgbClr val="0070C0"/>
                </a:solidFill>
              </a:rPr>
              <a:t>Etap 2. Wstępne rozpatrzenie wniosku</a:t>
            </a:r>
          </a:p>
        </p:txBody>
      </p:sp>
      <p:sp>
        <p:nvSpPr>
          <p:cNvPr id="10" name="Rectangle 9">
            <a:extLst>
              <a:ext uri="{FF2B5EF4-FFF2-40B4-BE49-F238E27FC236}">
                <a16:creationId xmlns:a16="http://schemas.microsoft.com/office/drawing/2014/main" id="{D7F390E2-DD47-9D9A-6490-7B73632F8DCA}"/>
              </a:ext>
              <a:ext uri="{C183D7F6-B498-43B3-948B-1728B52AA6E4}">
                <adec:decorative xmlns:adec="http://schemas.microsoft.com/office/drawing/2017/decorative" val="1"/>
              </a:ext>
            </a:extLst>
          </p:cNvPr>
          <p:cNvSpPr/>
          <p:nvPr/>
        </p:nvSpPr>
        <p:spPr>
          <a:xfrm>
            <a:off x="395999" y="3431172"/>
            <a:ext cx="4714321" cy="1631016"/>
          </a:xfrm>
          <a:prstGeom prst="rect">
            <a:avLst/>
          </a:prstGeom>
          <a:noFill/>
          <a:ln w="57150">
            <a:solidFill>
              <a:schemeClr val="accent2">
                <a:lumMod val="60000"/>
                <a:lumOff val="4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3" name="Subtitle 1">
            <a:extLst>
              <a:ext uri="{FF2B5EF4-FFF2-40B4-BE49-F238E27FC236}">
                <a16:creationId xmlns:a16="http://schemas.microsoft.com/office/drawing/2014/main" id="{7FD955AE-04B2-82F2-C9A0-6B19F9575696}"/>
              </a:ext>
            </a:extLst>
          </p:cNvPr>
          <p:cNvSpPr txBox="1">
            <a:spLocks/>
          </p:cNvSpPr>
          <p:nvPr/>
        </p:nvSpPr>
        <p:spPr>
          <a:xfrm>
            <a:off x="1674711" y="3574628"/>
            <a:ext cx="3184672" cy="1387207"/>
          </a:xfrm>
          <a:prstGeom prst="rect">
            <a:avLst/>
          </a:prstGeom>
        </p:spPr>
        <p:txBody>
          <a:bodyPr lIns="36000" tIns="36000" rIns="36000" bIns="36000" anchor="t" anchorCtr="0"/>
          <a:lstStyle>
            <a:defPPr>
              <a:defRPr lang="en-US"/>
            </a:defPPr>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Po złożeniu wniosku następnym krokiem jest </a:t>
            </a:r>
            <a:r>
              <a:rPr lang="pl-PL" b="1"/>
              <a:t>wstępne rozpatrzenie Twojego wniosku</a:t>
            </a:r>
            <a:r>
              <a:rPr lang="pl-PL"/>
              <a:t>. </a:t>
            </a:r>
          </a:p>
          <a:p>
            <a:r>
              <a:rPr lang="pl-PL" b="1"/>
              <a:t>Podczas wstępnego rozpatrywania wniosku władze ocenią, czy przedłożone przez Ciebie elementy są rzeczywiście nowe i czy mogą one zmienić wynik Twojego poprzedniego wniosku, który został odrzucony.</a:t>
            </a:r>
          </a:p>
          <a:p>
            <a:endParaRPr lang="en-GB"/>
          </a:p>
        </p:txBody>
      </p:sp>
      <p:pic>
        <p:nvPicPr>
          <p:cNvPr id="6" name="Picture 5">
            <a:extLst>
              <a:ext uri="{FF2B5EF4-FFF2-40B4-BE49-F238E27FC236}">
                <a16:creationId xmlns:a16="http://schemas.microsoft.com/office/drawing/2014/main" id="{730426EE-73E8-3FAC-6CAC-933BC96F91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012" y="4027972"/>
            <a:ext cx="906686" cy="906686"/>
          </a:xfrm>
          <a:prstGeom prst="rect">
            <a:avLst/>
          </a:prstGeom>
        </p:spPr>
      </p:pic>
      <p:sp>
        <p:nvSpPr>
          <p:cNvPr id="11" name="Subtitle 1">
            <a:extLst>
              <a:ext uri="{FF2B5EF4-FFF2-40B4-BE49-F238E27FC236}">
                <a16:creationId xmlns:a16="http://schemas.microsoft.com/office/drawing/2014/main" id="{4D2534F7-FAE0-45CD-7ADA-D95AB9308CA4}"/>
              </a:ext>
            </a:extLst>
          </p:cNvPr>
          <p:cNvSpPr txBox="1">
            <a:spLocks/>
          </p:cNvSpPr>
          <p:nvPr/>
        </p:nvSpPr>
        <p:spPr>
          <a:xfrm>
            <a:off x="2131855" y="5262790"/>
            <a:ext cx="2798816" cy="1631016"/>
          </a:xfrm>
          <a:prstGeom prst="rect">
            <a:avLst/>
          </a:prstGeom>
        </p:spPr>
        <p:txBody>
          <a:bodyPr lIns="36000" tIns="36000" rIns="36000" bIns="36000" anchor="t" anchorCtr="0"/>
          <a:lstStyle>
            <a:defPPr>
              <a:defRPr lang="en-US"/>
            </a:defPPr>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Podczas wstępnego rozpatrywania wniosku możesz zostać zaproszony(-a) do udziału w przesłuchaniu. Jeśli nie zostaniesz zaproszony(-a) do udziału w przesłuchaniu, wstępne rozpatrywanie wniosku będzie opierać się wyłącznie na elementach zawartych w dokumentacji. </a:t>
            </a:r>
          </a:p>
        </p:txBody>
      </p:sp>
      <p:pic>
        <p:nvPicPr>
          <p:cNvPr id="12" name="Picture 11" descr="Osoba ubiegająca się o ochronę międzynarodową rozmawiająca przy pomocy tłumaczki z urzędnikiem zajmującym się procedurą azylową.    ">
            <a:extLst>
              <a:ext uri="{FF2B5EF4-FFF2-40B4-BE49-F238E27FC236}">
                <a16:creationId xmlns:a16="http://schemas.microsoft.com/office/drawing/2014/main" id="{9A2EA741-6AB3-B162-F825-4A44148C250B}"/>
              </a:ext>
            </a:extLst>
          </p:cNvPr>
          <p:cNvPicPr>
            <a:picLocks noChangeAspect="1"/>
          </p:cNvPicPr>
          <p:nvPr/>
        </p:nvPicPr>
        <p:blipFill>
          <a:blip r:embed="rId5"/>
          <a:srcRect t="19026" b="12758"/>
          <a:stretch>
            <a:fillRect/>
          </a:stretch>
        </p:blipFill>
        <p:spPr>
          <a:xfrm>
            <a:off x="300080" y="5205645"/>
            <a:ext cx="1787758" cy="1720487"/>
          </a:xfrm>
          <a:prstGeom prst="rect">
            <a:avLst/>
          </a:prstGeom>
        </p:spPr>
      </p:pic>
    </p:spTree>
    <p:extLst>
      <p:ext uri="{BB962C8B-B14F-4D97-AF65-F5344CB8AC3E}">
        <p14:creationId xmlns:p14="http://schemas.microsoft.com/office/powerpoint/2010/main" val="2015096526"/>
      </p:ext>
    </p:extLst>
  </p:cSld>
  <p:clrMapOvr>
    <a:masterClrMapping/>
  </p:clrMapOvr>
</p:sld>
</file>

<file path=ppt/theme/theme1.xml><?xml version="1.0" encoding="utf-8"?>
<a:theme xmlns:a="http://schemas.openxmlformats.org/drawingml/2006/main" name="Inside">
  <a:themeElements>
    <a:clrScheme name="EUAA Colour palette">
      <a:dk1>
        <a:srgbClr val="000000"/>
      </a:dk1>
      <a:lt1>
        <a:srgbClr val="FFFFFF"/>
      </a:lt1>
      <a:dk2>
        <a:srgbClr val="0E2841"/>
      </a:dk2>
      <a:lt2>
        <a:srgbClr val="BABBB6"/>
      </a:lt2>
      <a:accent1>
        <a:srgbClr val="181936"/>
      </a:accent1>
      <a:accent2>
        <a:srgbClr val="F2BC34"/>
      </a:accent2>
      <a:accent3>
        <a:srgbClr val="22A7AE"/>
      </a:accent3>
      <a:accent4>
        <a:srgbClr val="7DBB55"/>
      </a:accent4>
      <a:accent5>
        <a:srgbClr val="DA3F39"/>
      </a:accent5>
      <a:accent6>
        <a:srgbClr val="8B2B60"/>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1af3d24-2c00-4fff-b753-464d92bed99a">
      <Value>162</Value>
      <Value>2</Value>
      <Value>1</Value>
    </TaxCatchAll>
    <o8afd3c3b2c14229af30eb97d0576c14 xmlns="a1af3d24-2c00-4fff-b753-464d92bed99a">
      <Terms xmlns="http://schemas.microsoft.com/office/infopath/2007/PartnerControls"/>
    </o8afd3c3b2c14229af30eb97d0576c14>
    <DocumentSetDescription xmlns="http://schemas.microsoft.com/sharepoint/v3" xsi:nil="true"/>
    <easoResponsible xmlns="a1af3d24-2c00-4fff-b753-464d92bed99a">
      <UserInfo>
        <DisplayName/>
        <AccountId xsi:nil="true"/>
        <AccountType/>
      </UserInfo>
    </easoResponsible>
    <_dlc_DocIdUrl xmlns="a1af3d24-2c00-4fff-b753-464d92bed99a">
      <Url>https://easo.sharepoint.com/sites/c3akc/_layouts/15/DocIdRedir.aspx?ID=EUAA2026-153028471-153684</Url>
      <Description>EUAA2026-153028471-153684</Description>
    </_dlc_DocIdUrl>
    <TaxCatchAllLabel xmlns="a1af3d24-2c00-4fff-b753-464d92bed99a" xsi:nil="true"/>
    <d843e2ab0fe040a0b8f15c0cb043c02e xmlns="a1af3d24-2c00-4fff-b753-464d92bed99a">
      <Terms xmlns="http://schemas.microsoft.com/office/infopath/2007/PartnerControls">
        <TermInfo xmlns="http://schemas.microsoft.com/office/infopath/2007/PartnerControls">
          <TermName xmlns="http://schemas.microsoft.com/office/infopath/2007/PartnerControls">Unlocked</TermName>
          <TermId xmlns="http://schemas.microsoft.com/office/infopath/2007/PartnerControls">657cf70e-6c76-40b5-8378-d1bef5a86504</TermId>
        </TermInfo>
      </Terms>
    </d843e2ab0fe040a0b8f15c0cb043c02e>
    <b449eb92237c479dbb476bba4132e4d0 xmlns="a1af3d24-2c00-4fff-b753-464d92bed99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d0063956-0b9b-4740-b4be-2689507f2aae</TermId>
        </TermInfo>
      </Terms>
    </b449eb92237c479dbb476bba4132e4d0>
    <_dlc_DocIdPersistId xmlns="a1af3d24-2c00-4fff-b753-464d92bed99a" xsi:nil="true"/>
    <o7284467db3d4acd87ce2ae955c53c32 xmlns="a1af3d24-2c00-4fff-b753-464d92bed99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532fa66a-4cdf-4129-bab9-a1f47b418755</TermId>
        </TermInfo>
      </Terms>
    </o7284467db3d4acd87ce2ae955c53c32>
    <_dlc_DocId xmlns="a1af3d24-2c00-4fff-b753-464d92bed99a">EUAA2026-153028471-153684</_dlc_DocId>
  </documentManagement>
</p:properties>
</file>

<file path=customXml/item4.xml><?xml version="1.0" encoding="utf-8"?>
<ct:contentTypeSchema xmlns:ct="http://schemas.microsoft.com/office/2006/metadata/contentType" xmlns:ma="http://schemas.microsoft.com/office/2006/metadata/properties/metaAttributes" ct:_="" ma:_="" ma:contentTypeName="EUAA Document" ma:contentTypeID="0x010100702862A3062E044D8ABC14AA6FFFBF2A00C78088BC43A0B245ADDCF2EF1D8E6B82" ma:contentTypeVersion="70" ma:contentTypeDescription="" ma:contentTypeScope="" ma:versionID="b4839795ba266f437b2cebc8d31fa6a4">
  <xsd:schema xmlns:xsd="http://www.w3.org/2001/XMLSchema" xmlns:xs="http://www.w3.org/2001/XMLSchema" xmlns:p="http://schemas.microsoft.com/office/2006/metadata/properties" xmlns:ns1="http://schemas.microsoft.com/sharepoint/v3" xmlns:ns2="a1af3d24-2c00-4fff-b753-464d92bed99a" xmlns:ns3="b0736fa6-7b88-44d3-b02a-aeeea6500900" targetNamespace="http://schemas.microsoft.com/office/2006/metadata/properties" ma:root="true" ma:fieldsID="5dd0d681244ab747bab84af0950325eb" ns1:_="" ns2:_="" ns3:_="">
    <xsd:import namespace="http://schemas.microsoft.com/sharepoint/v3"/>
    <xsd:import namespace="a1af3d24-2c00-4fff-b753-464d92bed99a"/>
    <xsd:import namespace="b0736fa6-7b88-44d3-b02a-aeeea6500900"/>
    <xsd:element name="properties">
      <xsd:complexType>
        <xsd:sequence>
          <xsd:element name="documentManagement">
            <xsd:complexType>
              <xsd:all>
                <xsd:element ref="ns2:_dlc_DocId" minOccurs="0"/>
                <xsd:element ref="ns2:_dlc_DocIdUrl" minOccurs="0"/>
                <xsd:element ref="ns2:_dlc_DocIdPersistId" minOccurs="0"/>
                <xsd:element ref="ns2:o8afd3c3b2c14229af30eb97d0576c14" minOccurs="0"/>
                <xsd:element ref="ns2:TaxCatchAll" minOccurs="0"/>
                <xsd:element ref="ns2:TaxCatchAllLabel" minOccurs="0"/>
                <xsd:element ref="ns2:d843e2ab0fe040a0b8f15c0cb043c02e" minOccurs="0"/>
                <xsd:element ref="ns2:b449eb92237c479dbb476bba4132e4d0" minOccurs="0"/>
                <xsd:element ref="ns2:o7284467db3d4acd87ce2ae955c53c32" minOccurs="0"/>
                <xsd:element ref="ns1:DocumentSetDescription" minOccurs="0"/>
                <xsd:element ref="ns2:easoResponsible"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af3d24-2c00-4fff-b753-464d92bed99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dexed="true" ma:internalName="_dlc_DocId" ma:readOnly="true">
      <xsd:simpleType>
        <xsd:restriction base="dms:Text"/>
      </xsd:simpleType>
    </xsd:element>
    <xsd:element name="_dlc_DocIdUrl" ma:index="8"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o8afd3c3b2c14229af30eb97d0576c14" ma:index="10" nillable="true" ma:taxonomy="true" ma:internalName="o8afd3c3b2c14229af30eb97d0576c14" ma:taxonomyFieldName="easoBusinessClassification" ma:displayName="Business Classification" ma:indexed="true" ma:readOnly="false" ma:fieldId="{88afd3c3-b2c1-4229-af30-eb97d0576c14}" ma:sspId="503e7a41-821a-4582-8c5b-0263b9d2f658" ma:termSetId="420852fe-df73-4459-b6e8-0279ecfd170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fc23c42-694e-4320-8421-b7a8887742b5}" ma:internalName="TaxCatchAll" ma:readOnly="false" ma:showField="CatchAllData"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fc23c42-694e-4320-8421-b7a8887742b5}" ma:internalName="TaxCatchAllLabel" ma:readOnly="false" ma:showField="CatchAllDataLabel"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d843e2ab0fe040a0b8f15c0cb043c02e" ma:index="14" nillable="true" ma:taxonomy="true" ma:internalName="d843e2ab0fe040a0b8f15c0cb043c02e" ma:taxonomyFieldName="RecordStatus" ma:displayName="Record Status" ma:indexed="true" ma:readOnly="false" ma:default="162;#Unlocked|657cf70e-6c76-40b5-8378-d1bef5a86504" ma:fieldId="{d843e2ab-0fe0-40a0-b8f1-5c0cb043c02e}" ma:sspId="503e7a41-821a-4582-8c5b-0263b9d2f658" ma:termSetId="d074c5b3-79b4-4232-8673-c47649e6f2e0" ma:anchorId="00000000-0000-0000-0000-000000000000" ma:open="false" ma:isKeyword="false">
      <xsd:complexType>
        <xsd:sequence>
          <xsd:element ref="pc:Terms" minOccurs="0" maxOccurs="1"/>
        </xsd:sequence>
      </xsd:complexType>
    </xsd:element>
    <xsd:element name="b449eb92237c479dbb476bba4132e4d0" ma:index="16" nillable="true" ma:taxonomy="true" ma:internalName="b449eb92237c479dbb476bba4132e4d0" ma:taxonomyFieldName="easoSecurityClassification" ma:displayName="Security Classification" ma:readOnly="false" ma:default="1;#Internal|d0063956-0b9b-4740-b4be-2689507f2aae" ma:fieldId="{b449eb92-237c-479d-bb47-6bba4132e4d0}" ma:sspId="503e7a41-821a-4582-8c5b-0263b9d2f658" ma:termSetId="6aae6405-aa79-4b16-b633-2137dc1ce12b" ma:anchorId="00000000-0000-0000-0000-000000000000" ma:open="false" ma:isKeyword="false">
      <xsd:complexType>
        <xsd:sequence>
          <xsd:element ref="pc:Terms" minOccurs="0" maxOccurs="1"/>
        </xsd:sequence>
      </xsd:complexType>
    </xsd:element>
    <xsd:element name="o7284467db3d4acd87ce2ae955c53c32" ma:index="18" nillable="true" ma:taxonomy="true" ma:internalName="o7284467db3d4acd87ce2ae955c53c32" ma:taxonomyFieldName="easoDocumentLanguage" ma:displayName="Document Language" ma:readOnly="false" ma:default="2;#English|532fa66a-4cdf-4129-bab9-a1f47b418755" ma:fieldId="{87284467-db3d-4acd-87ce-2ae955c53c32}" ma:taxonomyMulti="true" ma:sspId="503e7a41-821a-4582-8c5b-0263b9d2f658" ma:termSetId="e6dd9656-7aa6-44e5-ac68-59003ab7070e" ma:anchorId="00000000-0000-0000-0000-000000000000" ma:open="false" ma:isKeyword="false">
      <xsd:complexType>
        <xsd:sequence>
          <xsd:element ref="pc:Terms" minOccurs="0" maxOccurs="1"/>
        </xsd:sequence>
      </xsd:complexType>
    </xsd:element>
    <xsd:element name="easoResponsible" ma:index="22" nillable="true" ma:displayName="Responsible" ma:description="The responsible person of the document" ma:SharePointGroup="0" ma:internalName="easoResponsi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36fa6-7b88-44d3-b02a-aeeea6500900" elementFormDefault="qualified">
    <xsd:import namespace="http://schemas.microsoft.com/office/2006/documentManagement/types"/>
    <xsd:import namespace="http://schemas.microsoft.com/office/infopath/2007/PartnerControls"/>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FF577A-0737-4033-8572-E2F65F00D28C}">
  <ds:schemaRefs>
    <ds:schemaRef ds:uri="http://schemas.microsoft.com/sharepoint/events"/>
  </ds:schemaRefs>
</ds:datastoreItem>
</file>

<file path=customXml/itemProps2.xml><?xml version="1.0" encoding="utf-8"?>
<ds:datastoreItem xmlns:ds="http://schemas.openxmlformats.org/officeDocument/2006/customXml" ds:itemID="{787AB6C9-1DDB-45E8-8FF6-54F0FE032EFE}">
  <ds:schemaRefs>
    <ds:schemaRef ds:uri="http://schemas.microsoft.com/sharepoint/v3/contenttype/forms"/>
  </ds:schemaRefs>
</ds:datastoreItem>
</file>

<file path=customXml/itemProps3.xml><?xml version="1.0" encoding="utf-8"?>
<ds:datastoreItem xmlns:ds="http://schemas.openxmlformats.org/officeDocument/2006/customXml" ds:itemID="{40EBAB82-E52B-4176-BEDC-EC19D21BD2C1}">
  <ds:schemaRefs>
    <ds:schemaRef ds:uri="http://schemas.microsoft.com/office/2006/documentManagement/types"/>
    <ds:schemaRef ds:uri="http://schemas.microsoft.com/office/2006/metadata/properties"/>
    <ds:schemaRef ds:uri="http://purl.org/dc/terms/"/>
    <ds:schemaRef ds:uri="http://purl.org/dc/elements/1.1/"/>
    <ds:schemaRef ds:uri="http://schemas.microsoft.com/sharepoint/v3"/>
    <ds:schemaRef ds:uri="http://schemas.microsoft.com/office/infopath/2007/PartnerControls"/>
    <ds:schemaRef ds:uri="http://www.w3.org/XML/1998/namespace"/>
    <ds:schemaRef ds:uri="http://schemas.openxmlformats.org/package/2006/metadata/core-properties"/>
    <ds:schemaRef ds:uri="b0736fa6-7b88-44d3-b02a-aeeea6500900"/>
    <ds:schemaRef ds:uri="a1af3d24-2c00-4fff-b753-464d92bed99a"/>
    <ds:schemaRef ds:uri="http://purl.org/dc/dcmitype/"/>
  </ds:schemaRefs>
</ds:datastoreItem>
</file>

<file path=customXml/itemProps4.xml><?xml version="1.0" encoding="utf-8"?>
<ds:datastoreItem xmlns:ds="http://schemas.openxmlformats.org/officeDocument/2006/customXml" ds:itemID="{FA0349E0-3C89-4FFA-91A1-45CD502D5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af3d24-2c00-4fff-b753-464d92bed99a"/>
    <ds:schemaRef ds:uri="b0736fa6-7b88-44d3-b02a-aeeea6500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417</TotalTime>
  <Words>3384</Words>
  <Application>Microsoft Office PowerPoint</Application>
  <PresentationFormat>Niestandardowy</PresentationFormat>
  <Paragraphs>251</Paragraphs>
  <Slides>26</Slides>
  <Notes>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26</vt:i4>
      </vt:variant>
    </vt:vector>
  </HeadingPairs>
  <TitlesOfParts>
    <vt:vector size="32" baseType="lpstr">
      <vt:lpstr>Aptos</vt:lpstr>
      <vt:lpstr>Arial</vt:lpstr>
      <vt:lpstr>Calibri</vt:lpstr>
      <vt:lpstr>Verdana</vt:lpstr>
      <vt:lpstr>Wingdings</vt:lpstr>
      <vt:lpstr>Inside</vt:lpstr>
      <vt:lpstr>CO MUSISZ WIEDZIEĆ, KIEDY SKŁADASZ PONOWNY WNIOSEK O UDZIELENIE OCHRONY MIĘDZYNARODOWEJ (KOLEJNY WNIOSEK) </vt:lpstr>
      <vt:lpstr>SPIS TREŚCI</vt:lpstr>
      <vt:lpstr>KOLEJNY WNIOSEK – CO TO JEST?</vt:lpstr>
      <vt:lpstr>KOLEJNY WNIOSEK – CO TO JEST? (CZĘŚĆ 2)</vt:lpstr>
      <vt:lpstr>NA CZYM POLEGA TA PROCEDURA?</vt:lpstr>
      <vt:lpstr>NA CZYM POLEGA TA PROCEDURA? (CZĘŚĆ 2 z 7)</vt:lpstr>
      <vt:lpstr>NA CZYM POLEGA TA PROCEDURA? (CZĘŚĆ 3 z 7)</vt:lpstr>
      <vt:lpstr>KIEDY I GDZIE ODBĘDZIE SIĘ REJESTRACJA I ZŁOŻENIE WNIOSKU? </vt:lpstr>
      <vt:lpstr>NA CZYM POLEGA TA PROCEDURA? (CZĘŚĆ 4 z 7)</vt:lpstr>
      <vt:lpstr>NA CZYM POLEGA TA PROCEDURA? (CZĘŚĆ 5 z 7)</vt:lpstr>
      <vt:lpstr>NA CZYM POLEGA TA PROCEDURA? (CZĘŚĆ 6 z 7)</vt:lpstr>
      <vt:lpstr>NA CZYM POLEGA TA PROCEDURA? (CZĘŚĆ 7 z 7)</vt:lpstr>
      <vt:lpstr>Twoje prawa</vt:lpstr>
      <vt:lpstr>TWOJE PRAWA (CZĘŚĆ 2 z 4)</vt:lpstr>
      <vt:lpstr>TWOJE PRAWA (CZĘŚĆ 3 z 4)</vt:lpstr>
      <vt:lpstr>TWOJE PRAWA (CZĘŚĆ 4 z 4)</vt:lpstr>
      <vt:lpstr>Twoje obowiązki</vt:lpstr>
      <vt:lpstr>TWOJE OBOWIĄZKI (CZĘŚĆ 2 z 4)</vt:lpstr>
      <vt:lpstr>TWOJE OBOWIĄZKI (CZĘŚĆ 3 z 4)</vt:lpstr>
      <vt:lpstr>TWOJE OBOWIĄZKI (CZĘŚĆ 4 z 4)</vt:lpstr>
      <vt:lpstr>Konsekwencje niewywiązania się z obowiązków</vt:lpstr>
      <vt:lpstr>KONSEKWENCJE NIEWYWIĄZANIA SIĘ Z OBOWIĄZKÓW (CZĘŚĆ 2)</vt:lpstr>
      <vt:lpstr>W RAZIE POTRZEBY OTRZYMASZ SPECJALNE WSPARCIE</vt:lpstr>
      <vt:lpstr>CO ZROBIĆ, JEŚLI CHCESZ WRÓCIĆ DO SWOJEGO KRAJU? </vt:lpstr>
      <vt:lpstr>POTWIERDZENIE OTRZYMANIA INFORMACJI</vt:lpstr>
      <vt:lpstr>TYLNA OKŁADKA</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Kujawska Martyna</cp:lastModifiedBy>
  <cp:revision>58</cp:revision>
  <cp:lastPrinted>2026-06-16T07:19:31Z</cp:lastPrinted>
  <dcterms:created xsi:type="dcterms:W3CDTF">2024-12-17T08:37:06Z</dcterms:created>
  <dcterms:modified xsi:type="dcterms:W3CDTF">2026-06-16T07:51:36Z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2024-12-17T09:42:49Z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6e70dc80-7ab3-4eb4-b269-69fcccff3521</vt:lpwstr>
  </property>
  <property fmtid="{D5CDD505-2E9C-101B-9397-08002B2CF9AE}" pid="8" name="MSIP_Label_6bd9ddd1-4d20-43f6-abfa-fc3c07406f94_ContentBits">
    <vt:lpwstr>0</vt:lpwstr>
  </property>
  <property fmtid="{D5CDD505-2E9C-101B-9397-08002B2CF9AE}" pid="9" name="ContentTypeId">
    <vt:lpwstr>0x010100702862A3062E044D8ABC14AA6FFFBF2A00C78088BC43A0B245ADDCF2EF1D8E6B82</vt:lpwstr>
  </property>
  <property fmtid="{D5CDD505-2E9C-101B-9397-08002B2CF9AE}" pid="10" name="easoDocumentLanguage">
    <vt:lpwstr>2;#English|532fa66a-4cdf-4129-bab9-a1f47b418755</vt:lpwstr>
  </property>
  <property fmtid="{D5CDD505-2E9C-101B-9397-08002B2CF9AE}" pid="11" name="_dlc_DocIdItemGuid">
    <vt:lpwstr>f382e29f-2021-48bd-8e62-63cce8059c24</vt:lpwstr>
  </property>
  <property fmtid="{D5CDD505-2E9C-101B-9397-08002B2CF9AE}" pid="12" name="easoDocumentCoverage">
    <vt:lpwstr/>
  </property>
  <property fmtid="{D5CDD505-2E9C-101B-9397-08002B2CF9AE}" pid="13" name="RecordStatus">
    <vt:lpwstr>162;#Unlocked|657cf70e-6c76-40b5-8378-d1bef5a86504</vt:lpwstr>
  </property>
  <property fmtid="{D5CDD505-2E9C-101B-9397-08002B2CF9AE}" pid="14" name="lcf76f155ced4ddcb4097134ff3c332f">
    <vt:lpwstr/>
  </property>
  <property fmtid="{D5CDD505-2E9C-101B-9397-08002B2CF9AE}" pid="15" name="MediaServiceImageTags">
    <vt:lpwstr/>
  </property>
  <property fmtid="{D5CDD505-2E9C-101B-9397-08002B2CF9AE}" pid="16" name="p96fb03dbcf94747b8ec018a65a2d03d">
    <vt:lpwstr/>
  </property>
  <property fmtid="{D5CDD505-2E9C-101B-9397-08002B2CF9AE}" pid="17" name="easoBusinessClassification">
    <vt:lpwstr/>
  </property>
  <property fmtid="{D5CDD505-2E9C-101B-9397-08002B2CF9AE}" pid="18" name="easoSecurityClassification">
    <vt:lpwstr>1;#Internal|d0063956-0b9b-4740-b4be-2689507f2aae</vt:lpwstr>
  </property>
</Properties>
</file>