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9"/>
  </p:notesMasterIdLst>
  <p:sldIdLst>
    <p:sldId id="450" r:id="rId2"/>
    <p:sldId id="475" r:id="rId3"/>
    <p:sldId id="479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1" r:id="rId16"/>
    <p:sldId id="492" r:id="rId17"/>
    <p:sldId id="493" r:id="rId18"/>
    <p:sldId id="494" r:id="rId19"/>
    <p:sldId id="495" r:id="rId20"/>
    <p:sldId id="496" r:id="rId21"/>
    <p:sldId id="497" r:id="rId22"/>
    <p:sldId id="498" r:id="rId23"/>
    <p:sldId id="499" r:id="rId24"/>
    <p:sldId id="500" r:id="rId25"/>
    <p:sldId id="501" r:id="rId26"/>
    <p:sldId id="502" r:id="rId27"/>
    <p:sldId id="503" r:id="rId28"/>
    <p:sldId id="504" r:id="rId29"/>
    <p:sldId id="505" r:id="rId30"/>
    <p:sldId id="506" r:id="rId31"/>
    <p:sldId id="507" r:id="rId32"/>
    <p:sldId id="508" r:id="rId33"/>
    <p:sldId id="509" r:id="rId34"/>
    <p:sldId id="510" r:id="rId35"/>
    <p:sldId id="476" r:id="rId36"/>
    <p:sldId id="511" r:id="rId37"/>
    <p:sldId id="512" r:id="rId3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0" autoAdjust="0"/>
    <p:restoredTop sz="94660"/>
  </p:normalViewPr>
  <p:slideViewPr>
    <p:cSldViewPr>
      <p:cViewPr>
        <p:scale>
          <a:sx n="96" d="100"/>
          <a:sy n="96" d="100"/>
        </p:scale>
        <p:origin x="1003" y="-173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22.01.2021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8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956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69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22.01.2021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22.01.2021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22.01.2021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22.01.2021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A3FB2C-D244-4562-9D39-7B6BE057ED3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45302548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ytuł, tekst i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obrazu onlin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34CB385-5B63-4F29-8A02-8D599BEA697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49535504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34B03AF-8054-40DD-B5B8-1D3953E4250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69995062"/>
      </p:ext>
    </p:extLst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337785-9866-4705-8BC2-A76C0B033CD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29072868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22.01.2021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22.01.2021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22.01.2021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22.01.2021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22.01.2021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22.01.2021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22.01.2021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22.01.2021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22.01.2021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http://www.strazakbhp.pl/zdjecia/db/006.gif" TargetMode="External"/><Relationship Id="rId4" Type="http://schemas.openxmlformats.org/officeDocument/2006/relationships/image" Target="../media/image39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5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/>
              <a:t>Obsługa techniczna samochodów pożarniczych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Norbert Ruciński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altLang="pl-PL" sz="2400" dirty="0" smtClean="0"/>
              <a:t>SZKOLENIE  </a:t>
            </a:r>
            <a:r>
              <a:rPr lang="pl-PL" sz="2400" dirty="0"/>
              <a:t>KIEROWCÓW – KONSERWATORÓW</a:t>
            </a:r>
          </a:p>
          <a:p>
            <a:pPr algn="ctr"/>
            <a:r>
              <a:rPr lang="pl-PL" sz="2400" dirty="0"/>
              <a:t>SPRZĘTU RATOWNICZEGO </a:t>
            </a:r>
            <a:r>
              <a:rPr lang="pl-PL" sz="2400" dirty="0" smtClean="0"/>
              <a:t>OSP</a:t>
            </a:r>
            <a:endParaRPr lang="pl-PL" alt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2500313" y="1876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919288" y="1804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88764" y="1452621"/>
            <a:ext cx="8763000" cy="127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49263" indent="-449263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pl-PL" altLang="pl-PL" dirty="0" smtClean="0">
                <a:latin typeface="Arial" panose="020B0604020202020204" pitchFamily="34" charset="0"/>
              </a:rPr>
              <a:t>odwodnić </a:t>
            </a:r>
            <a:r>
              <a:rPr lang="pl-PL" altLang="pl-PL" dirty="0">
                <a:latin typeface="Arial" panose="020B0604020202020204" pitchFamily="34" charset="0"/>
              </a:rPr>
              <a:t>zbiorniki powietrza (szczególnie ważne w okresie zimowym),</a:t>
            </a:r>
          </a:p>
          <a:p>
            <a:pPr>
              <a:spcBef>
                <a:spcPct val="20000"/>
              </a:spcBef>
              <a:buFontTx/>
              <a:buBlip>
                <a:blip r:embed="rId3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działanie hamulca zasadniczego i postojowego,</a:t>
            </a:r>
          </a:p>
        </p:txBody>
      </p:sp>
      <p:pic>
        <p:nvPicPr>
          <p:cNvPr id="119818" name="Picture 10" descr="zbiornik powietrz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2776538"/>
            <a:ext cx="4724400" cy="374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820" name="Text Box 12"/>
          <p:cNvSpPr txBox="1">
            <a:spLocks noChangeArrowheads="1"/>
          </p:cNvSpPr>
          <p:nvPr/>
        </p:nvSpPr>
        <p:spPr bwMode="auto">
          <a:xfrm>
            <a:off x="6661150" y="4851400"/>
            <a:ext cx="2032000" cy="646331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b="1" dirty="0"/>
              <a:t>odwadniacz mechaniczny</a:t>
            </a:r>
          </a:p>
        </p:txBody>
      </p:sp>
      <p:sp>
        <p:nvSpPr>
          <p:cNvPr id="119822" name="Rectangle 14"/>
          <p:cNvSpPr>
            <a:spLocks noChangeArrowheads="1"/>
          </p:cNvSpPr>
          <p:nvPr/>
        </p:nvSpPr>
        <p:spPr bwMode="auto">
          <a:xfrm>
            <a:off x="1023938" y="2773363"/>
            <a:ext cx="4724400" cy="3733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9821" name="Line 13"/>
          <p:cNvSpPr>
            <a:spLocks noChangeShapeType="1"/>
          </p:cNvSpPr>
          <p:nvPr/>
        </p:nvSpPr>
        <p:spPr bwMode="auto">
          <a:xfrm flipH="1" flipV="1">
            <a:off x="3767138" y="4816475"/>
            <a:ext cx="2895600" cy="457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104655" y="205580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Przygotowanie samochodu do jazdy             (obsługa codzienna)</a:t>
            </a:r>
            <a:endParaRPr lang="pl-PL" alt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114300" y="1517171"/>
            <a:ext cx="8763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49263" indent="-449263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sz="2000" dirty="0" smtClean="0">
                <a:latin typeface="Arial" panose="020B0604020202020204" pitchFamily="34" charset="0"/>
              </a:rPr>
              <a:t>sprawdzić </a:t>
            </a:r>
            <a:r>
              <a:rPr lang="pl-PL" altLang="pl-PL" sz="2000" dirty="0">
                <a:latin typeface="Arial" panose="020B0604020202020204" pitchFamily="34" charset="0"/>
              </a:rPr>
              <a:t>działanie świateł zewnętrznych i wewnętrznych, kontrolek w kabinie i na stanowiskach obsługi wyposażenia pożarniczego, sygnałów dźwiękowych i wycieraczek, 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sprawdzić ciśnienie powietrza w oponach i stan opon,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sprawdzić zamocowanie kół jezdnych (dokręcenie nakrętek).</a:t>
            </a:r>
          </a:p>
        </p:txBody>
      </p:sp>
      <p:pic>
        <p:nvPicPr>
          <p:cNvPr id="171013" name="Picture 5" descr="Ciśnienie w ogumieniu - 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56992"/>
            <a:ext cx="5410200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015" name="Oval 7"/>
          <p:cNvSpPr>
            <a:spLocks noChangeArrowheads="1"/>
          </p:cNvSpPr>
          <p:nvPr/>
        </p:nvSpPr>
        <p:spPr bwMode="auto">
          <a:xfrm>
            <a:off x="381000" y="4423792"/>
            <a:ext cx="1524000" cy="1524000"/>
          </a:xfrm>
          <a:prstGeom prst="ellipse">
            <a:avLst/>
          </a:prstGeom>
          <a:solidFill>
            <a:srgbClr val="FFE2C5">
              <a:alpha val="50000"/>
            </a:srgbClr>
          </a:solidFill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18" name="Text Box 10"/>
          <p:cNvSpPr txBox="1">
            <a:spLocks noChangeArrowheads="1"/>
          </p:cNvSpPr>
          <p:nvPr/>
        </p:nvSpPr>
        <p:spPr bwMode="auto">
          <a:xfrm>
            <a:off x="3733800" y="6328792"/>
            <a:ext cx="4292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wartości ciśnień w ogumieniu</a:t>
            </a:r>
          </a:p>
        </p:txBody>
      </p:sp>
      <p:sp>
        <p:nvSpPr>
          <p:cNvPr id="171022" name="Text Box 14"/>
          <p:cNvSpPr txBox="1">
            <a:spLocks noChangeArrowheads="1"/>
          </p:cNvSpPr>
          <p:nvPr/>
        </p:nvSpPr>
        <p:spPr bwMode="auto">
          <a:xfrm>
            <a:off x="533400" y="4957192"/>
            <a:ext cx="1219200" cy="436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200" b="1">
                <a:latin typeface="Times New Roman" panose="02020603050405020304" pitchFamily="18" charset="0"/>
              </a:rPr>
              <a:t>0,4 MPa</a:t>
            </a:r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2209800" y="3356992"/>
            <a:ext cx="54102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24" name="Oval 16"/>
          <p:cNvSpPr>
            <a:spLocks noChangeArrowheads="1"/>
          </p:cNvSpPr>
          <p:nvPr/>
        </p:nvSpPr>
        <p:spPr bwMode="auto">
          <a:xfrm>
            <a:off x="3733800" y="5185792"/>
            <a:ext cx="228600" cy="228600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25" name="Oval 17"/>
          <p:cNvSpPr>
            <a:spLocks noChangeArrowheads="1"/>
          </p:cNvSpPr>
          <p:nvPr/>
        </p:nvSpPr>
        <p:spPr bwMode="auto">
          <a:xfrm>
            <a:off x="6781800" y="5109592"/>
            <a:ext cx="228600" cy="228600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auto">
          <a:xfrm flipV="1">
            <a:off x="6248400" y="5338192"/>
            <a:ext cx="6096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1" name="Line 13"/>
          <p:cNvSpPr>
            <a:spLocks noChangeShapeType="1"/>
          </p:cNvSpPr>
          <p:nvPr/>
        </p:nvSpPr>
        <p:spPr bwMode="auto">
          <a:xfrm flipH="1" flipV="1">
            <a:off x="3962400" y="5414392"/>
            <a:ext cx="5334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17" name="Line 9"/>
          <p:cNvSpPr>
            <a:spLocks noChangeShapeType="1"/>
          </p:cNvSpPr>
          <p:nvPr/>
        </p:nvSpPr>
        <p:spPr bwMode="auto">
          <a:xfrm>
            <a:off x="1905000" y="5261992"/>
            <a:ext cx="1828800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12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2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Przygotowanie samochodu do jazdy             (obsługa codzienna)</a:t>
            </a:r>
            <a:endParaRPr lang="pl-PL" alt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-18534" y="1483403"/>
            <a:ext cx="8839200" cy="393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  sprawdzić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i ewentualnie uzupełnić </a:t>
            </a:r>
            <a:r>
              <a:rPr lang="pl-PL" altLang="pl-PL" dirty="0">
                <a:latin typeface="Arial" panose="020B0604020202020204" pitchFamily="34" charset="0"/>
              </a:rPr>
              <a:t>szczeliwo w komorach 	                                    	 uszczelniających oraz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poziom oleju w </a:t>
            </a:r>
            <a:r>
              <a:rPr lang="pl-PL" altLang="pl-PL" dirty="0">
                <a:latin typeface="Arial" panose="020B0604020202020204" pitchFamily="34" charset="0"/>
              </a:rPr>
              <a:t>przekładni pompy (1), 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poziom oleju w tłokowej pompie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 próżniowej</a:t>
            </a:r>
            <a:r>
              <a:rPr lang="pl-PL" altLang="pl-PL" dirty="0">
                <a:latin typeface="Arial" panose="020B0604020202020204" pitchFamily="34" charset="0"/>
              </a:rPr>
              <a:t> (2)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stan i naciąg pasków napędzających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 pompę próżniową,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połączenia śrubowe 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 autopompy,</a:t>
            </a:r>
          </a:p>
          <a:p>
            <a:pPr algn="just"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3581400" y="40386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14705" name="Picture 17" descr="autopompa - rosenbau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3886200" cy="30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706" name="Text Box 18"/>
          <p:cNvSpPr txBox="1">
            <a:spLocks noChangeArrowheads="1"/>
          </p:cNvSpPr>
          <p:nvPr/>
        </p:nvSpPr>
        <p:spPr bwMode="auto">
          <a:xfrm>
            <a:off x="8001000" y="243840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 2</a:t>
            </a:r>
          </a:p>
        </p:txBody>
      </p:sp>
      <p:sp>
        <p:nvSpPr>
          <p:cNvPr id="114707" name="Text Box 19"/>
          <p:cNvSpPr txBox="1">
            <a:spLocks noChangeArrowheads="1"/>
          </p:cNvSpPr>
          <p:nvPr/>
        </p:nvSpPr>
        <p:spPr bwMode="auto">
          <a:xfrm>
            <a:off x="6705600" y="243840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 1</a:t>
            </a:r>
          </a:p>
        </p:txBody>
      </p:sp>
      <p:sp>
        <p:nvSpPr>
          <p:cNvPr id="114711" name="Rectangle 23"/>
          <p:cNvSpPr>
            <a:spLocks noChangeArrowheads="1"/>
          </p:cNvSpPr>
          <p:nvPr/>
        </p:nvSpPr>
        <p:spPr bwMode="auto">
          <a:xfrm>
            <a:off x="4859338" y="3644900"/>
            <a:ext cx="3889375" cy="303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4709" name="Line 21"/>
          <p:cNvSpPr>
            <a:spLocks noChangeShapeType="1"/>
          </p:cNvSpPr>
          <p:nvPr/>
        </p:nvSpPr>
        <p:spPr bwMode="auto">
          <a:xfrm>
            <a:off x="6934200" y="2895600"/>
            <a:ext cx="1066800" cy="2667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4708" name="Line 20"/>
          <p:cNvSpPr>
            <a:spLocks noChangeShapeType="1"/>
          </p:cNvSpPr>
          <p:nvPr/>
        </p:nvSpPr>
        <p:spPr bwMode="auto">
          <a:xfrm flipH="1">
            <a:off x="7924800" y="2895600"/>
            <a:ext cx="304800" cy="1676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700" dirty="0">
                <a:solidFill>
                  <a:srgbClr val="FFC000"/>
                </a:solidFill>
                <a:latin typeface="Arial" panose="020B0604020202020204" pitchFamily="34" charset="0"/>
              </a:rPr>
              <a:t>Przygotowanie samochodu do jazdy             (obsługa codzienna</a:t>
            </a:r>
            <a:r>
              <a:rPr lang="pl-PL" altLang="pl-PL" sz="2700" dirty="0" smtClean="0">
                <a:solidFill>
                  <a:srgbClr val="FFC000"/>
                </a:solidFill>
                <a:latin typeface="Arial" panose="020B0604020202020204" pitchFamily="34" charset="0"/>
              </a:rPr>
              <a:t>)</a:t>
            </a:r>
            <a:r>
              <a:rPr lang="pl-PL" altLang="pl-PL" sz="2800" dirty="0" smtClean="0">
                <a:solidFill>
                  <a:srgbClr val="FFC000"/>
                </a:solidFill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pl-PL" altLang="pl-PL" sz="2700" dirty="0" smtClean="0">
                <a:latin typeface="Arial" panose="020B0604020202020204" pitchFamily="34" charset="0"/>
              </a:rPr>
              <a:t>AUTOPOMPA:</a:t>
            </a:r>
            <a:endParaRPr lang="pl-PL" altLang="pl-PL" sz="31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04655" y="205580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endParaRPr lang="pl-PL" alt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1" name="Rectangle 5"/>
          <p:cNvSpPr>
            <a:spLocks noChangeArrowheads="1"/>
          </p:cNvSpPr>
          <p:nvPr/>
        </p:nvSpPr>
        <p:spPr bwMode="auto">
          <a:xfrm>
            <a:off x="0" y="1340768"/>
            <a:ext cx="8991600" cy="570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sprawdzić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kompletność wyposażenia pojazdu,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szczelność połączeń i przewodów paliwowych niezależnego ogrzewania kabiny i przedziału autopompy,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skuteczność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zamknięć drzwi kabiny i skrytek sprzętowych,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poprawność 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zamocowania sprzętu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wewnątrz skrytek, w kabinie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i na dachu</a:t>
            </a:r>
            <a:r>
              <a:rPr lang="pl-PL" altLang="pl-PL" dirty="0">
                <a:latin typeface="Arial" panose="020B0604020202020204" pitchFamily="34" charset="0"/>
              </a:rPr>
              <a:t> (zawsze przed 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	odjazdem z miejsca akcji lub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	ćwiczeń),</a:t>
            </a:r>
          </a:p>
          <a:p>
            <a:pPr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wykonać inne czynności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wyszczególnione w instrukcji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obsługi.</a:t>
            </a:r>
            <a:r>
              <a:rPr lang="pl-PL" altLang="pl-PL" dirty="0"/>
              <a:t>	</a:t>
            </a:r>
          </a:p>
          <a:p>
            <a:pPr algn="just">
              <a:spcBef>
                <a:spcPct val="20000"/>
              </a:spcBef>
              <a:buFontTx/>
              <a:buNone/>
            </a:pPr>
            <a:endParaRPr lang="pl-PL" altLang="pl-PL" dirty="0"/>
          </a:p>
        </p:txBody>
      </p:sp>
      <p:pic>
        <p:nvPicPr>
          <p:cNvPr id="167942" name="Picture 6" descr="116-1629_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8000"/>
            <a:ext cx="43434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43" name="Line 7"/>
          <p:cNvSpPr>
            <a:spLocks noChangeShapeType="1"/>
          </p:cNvSpPr>
          <p:nvPr/>
        </p:nvSpPr>
        <p:spPr bwMode="auto">
          <a:xfrm>
            <a:off x="4876800" y="2895600"/>
            <a:ext cx="3810000" cy="3581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44" name="Line 8"/>
          <p:cNvSpPr>
            <a:spLocks noChangeShapeType="1"/>
          </p:cNvSpPr>
          <p:nvPr/>
        </p:nvSpPr>
        <p:spPr bwMode="auto">
          <a:xfrm flipV="1">
            <a:off x="4876800" y="2971800"/>
            <a:ext cx="3810000" cy="35052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45" name="Rectangle 9"/>
          <p:cNvSpPr>
            <a:spLocks noChangeArrowheads="1"/>
          </p:cNvSpPr>
          <p:nvPr/>
        </p:nvSpPr>
        <p:spPr bwMode="auto">
          <a:xfrm>
            <a:off x="4572000" y="3048000"/>
            <a:ext cx="43434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67946" name="Text Box 10"/>
          <p:cNvSpPr txBox="1">
            <a:spLocks noChangeArrowheads="1"/>
          </p:cNvSpPr>
          <p:nvPr/>
        </p:nvSpPr>
        <p:spPr bwMode="auto">
          <a:xfrm>
            <a:off x="6477000" y="6172200"/>
            <a:ext cx="6858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 Źle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700" dirty="0">
                <a:latin typeface="Arial" panose="020B0604020202020204" pitchFamily="34" charset="0"/>
              </a:rPr>
              <a:t>Przygotowanie samochodu do jazdy             (obsługa codzienna</a:t>
            </a:r>
            <a:r>
              <a:rPr lang="pl-PL" altLang="pl-PL" sz="2700" dirty="0" smtClean="0">
                <a:latin typeface="Arial" panose="020B0604020202020204" pitchFamily="34" charset="0"/>
              </a:rPr>
              <a:t>)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700" dirty="0" smtClean="0">
                <a:latin typeface="Arial" panose="020B0604020202020204" pitchFamily="34" charset="0"/>
              </a:rPr>
              <a:t>NADWOZIE I WYPOSAŻENIE POŻARNICZE:</a:t>
            </a:r>
            <a:endParaRPr lang="pl-PL" altLang="pl-PL" sz="6000" b="1" dirty="0"/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ChangeArrowheads="1"/>
          </p:cNvSpPr>
          <p:nvPr/>
        </p:nvSpPr>
        <p:spPr bwMode="auto">
          <a:xfrm>
            <a:off x="0" y="1450890"/>
            <a:ext cx="9144000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509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70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891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08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654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2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79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7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smtClean="0">
                <a:latin typeface="Arial" panose="020B0604020202020204" pitchFamily="34" charset="0"/>
              </a:rPr>
              <a:t>sprawdzić </a:t>
            </a:r>
            <a:r>
              <a:rPr lang="pl-PL" altLang="pl-PL" dirty="0">
                <a:latin typeface="Arial" panose="020B0604020202020204" pitchFamily="34" charset="0"/>
              </a:rPr>
              <a:t>stan poszycia i powłok lakierniczych,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stan uszczelek (m. in. żaluzji, złączy ssawnych i tłocznych)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elementy mocujące zabudowę, zbiorniki i autopompę,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skontrolować wszystkie punkty smarowe zaopatrzone w smary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oraz płyny zgodnie z planem smarowania i uzupełniania płynów, 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napęd bębna zwijadła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szybkiego natarcia (ewentualnie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nasmarować),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filtry siatkowe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w rurociągach układu wodnego,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zbiornik wody i środka </a:t>
            </a:r>
            <a:r>
              <a:rPr lang="pl-PL" altLang="pl-PL" dirty="0" err="1">
                <a:latin typeface="Arial" panose="020B0604020202020204" pitchFamily="34" charset="0"/>
              </a:rPr>
              <a:t>pianotwór</a:t>
            </a:r>
            <a:r>
              <a:rPr lang="pl-PL" altLang="pl-PL" dirty="0">
                <a:latin typeface="Arial" panose="020B0604020202020204" pitchFamily="34" charset="0"/>
              </a:rPr>
              <a:t>-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	czego (szczelność, czystość, 	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mocowanie falochronów,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zabezpieczenie przed korozją).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2486025" y="2185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73061" name="Picture 5" descr="Rewizja zbiornika - bez opis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414713"/>
            <a:ext cx="3890963" cy="32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062" name="Text Box 6"/>
          <p:cNvSpPr txBox="1">
            <a:spLocks noChangeArrowheads="1"/>
          </p:cNvSpPr>
          <p:nvPr/>
        </p:nvSpPr>
        <p:spPr bwMode="auto">
          <a:xfrm>
            <a:off x="4581525" y="6342062"/>
            <a:ext cx="2757487" cy="3460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600" b="1"/>
              <a:t>mocowanie falochronów</a:t>
            </a:r>
          </a:p>
        </p:txBody>
      </p:sp>
      <p:sp>
        <p:nvSpPr>
          <p:cNvPr id="173063" name="Line 7"/>
          <p:cNvSpPr>
            <a:spLocks noChangeShapeType="1"/>
          </p:cNvSpPr>
          <p:nvPr/>
        </p:nvSpPr>
        <p:spPr bwMode="auto">
          <a:xfrm flipV="1">
            <a:off x="5940151" y="4606925"/>
            <a:ext cx="1232173" cy="1701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331639" y="250031"/>
            <a:ext cx="7227889" cy="119221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sz="4000" dirty="0">
                <a:latin typeface="Arial" panose="020B0604020202020204" pitchFamily="34" charset="0"/>
              </a:rPr>
              <a:t>Obsługi techniczne </a:t>
            </a:r>
            <a:r>
              <a:rPr lang="pl-PL" altLang="pl-PL" sz="4000" dirty="0" smtClean="0">
                <a:latin typeface="Arial" panose="020B0604020202020204" pitchFamily="34" charset="0"/>
              </a:rPr>
              <a:t>okresowe</a:t>
            </a:r>
            <a:br>
              <a:rPr lang="pl-PL" altLang="pl-PL" sz="4000" dirty="0" smtClean="0">
                <a:latin typeface="Arial" panose="020B0604020202020204" pitchFamily="34" charset="0"/>
              </a:rPr>
            </a:br>
            <a:endParaRPr lang="pl-PL" altLang="pl-PL" sz="1800" dirty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sz="4000" dirty="0" smtClean="0">
                <a:latin typeface="Arial" panose="020B0604020202020204" pitchFamily="34" charset="0"/>
              </a:rPr>
              <a:t>KONSERWACJA ZABUDOWY POŻARNICZEJ </a:t>
            </a:r>
            <a:br>
              <a:rPr lang="pl-PL" altLang="pl-PL" sz="4000" dirty="0" smtClean="0">
                <a:latin typeface="Arial" panose="020B0604020202020204" pitchFamily="34" charset="0"/>
              </a:rPr>
            </a:br>
            <a:r>
              <a:rPr lang="pl-PL" altLang="pl-PL" sz="4000" dirty="0" smtClean="0">
                <a:latin typeface="Arial" panose="020B0604020202020204" pitchFamily="34" charset="0"/>
              </a:rPr>
              <a:t/>
            </a:r>
            <a:br>
              <a:rPr lang="pl-PL" altLang="pl-PL" sz="4000" dirty="0" smtClean="0">
                <a:latin typeface="Arial" panose="020B0604020202020204" pitchFamily="34" charset="0"/>
              </a:rPr>
            </a:br>
            <a:r>
              <a:rPr lang="pl-PL" altLang="pl-PL" sz="4000" dirty="0" smtClean="0">
                <a:latin typeface="Arial" panose="020B0604020202020204" pitchFamily="34" charset="0"/>
              </a:rPr>
              <a:t>I UKŁADU WODNO PIANOWEGO:</a:t>
            </a:r>
          </a:p>
          <a:p>
            <a:pPr algn="ctr"/>
            <a:endParaRPr lang="pl-PL" altLang="pl-PL" sz="2800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5100" y="1321594"/>
            <a:ext cx="8839200" cy="4724400"/>
          </a:xfrm>
          <a:noFill/>
          <a:ln/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Przystawka dodatkowego odbioru mocy (PDOM)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400" dirty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Przystawka służy do napędu urządzeń dodatkowych, takich jak: autopompa, agregat prądotwórczy, wciągarka, żuraw hydrauliczny. 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Przystawka może być umieszczona na silniku, w skrzyni biegów, skrzyni rozdzielczej lub moście napędowym.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Włączenie przystawki dokonuje się na wolnych obrotach silnika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i dźwigni zmiany biegów ustawionej w położeniu neutralnym.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Jazda z włączoną przystawką jest możliwa (o ile producent tego nie zabrania), jednak należy unikać zmiany biegów i nadmiernej prędkości jazdy.</a:t>
            </a:r>
          </a:p>
        </p:txBody>
      </p:sp>
      <p:pic>
        <p:nvPicPr>
          <p:cNvPr id="186373" name="Picture 5" descr="symbol P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488" y="5692775"/>
            <a:ext cx="811212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6374" name="Text Box 6"/>
          <p:cNvSpPr txBox="1">
            <a:spLocks noChangeArrowheads="1"/>
          </p:cNvSpPr>
          <p:nvPr/>
        </p:nvSpPr>
        <p:spPr bwMode="auto">
          <a:xfrm>
            <a:off x="5410200" y="6067425"/>
            <a:ext cx="2133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symbol PDOM</a:t>
            </a:r>
          </a:p>
        </p:txBody>
      </p:sp>
      <p:sp>
        <p:nvSpPr>
          <p:cNvPr id="186375" name="Line 7"/>
          <p:cNvSpPr>
            <a:spLocks noChangeShapeType="1"/>
          </p:cNvSpPr>
          <p:nvPr/>
        </p:nvSpPr>
        <p:spPr bwMode="auto">
          <a:xfrm flipH="1" flipV="1">
            <a:off x="4572000" y="6110288"/>
            <a:ext cx="8382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7175" y="1394227"/>
            <a:ext cx="8763000" cy="2297112"/>
          </a:xfrm>
          <a:noFill/>
          <a:ln/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Układ wodno-pianowy -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kombinacja podzespołów do pobierania, przechowywania i tłoczenia wody i/lub wodnego roztworu przy zmiennych ciśnieniach i w</a:t>
            </a:r>
            <a:r>
              <a:rPr lang="pl-PL" altLang="pl-PL" sz="2400" dirty="0">
                <a:latin typeface="Arial" panose="020B0604020202020204" pitchFamily="34" charset="0"/>
              </a:rPr>
              <a:t>ydajnościach.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r>
              <a:rPr lang="pl-PL" altLang="pl-PL" sz="2400" i="1" dirty="0">
                <a:latin typeface="Arial" panose="020B0604020202020204" pitchFamily="34" charset="0"/>
              </a:rPr>
              <a:t>(wg PN-EN 1846-3)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endParaRPr lang="pl-PL" altLang="pl-PL" sz="1200" dirty="0"/>
          </a:p>
        </p:txBody>
      </p:sp>
      <p:pic>
        <p:nvPicPr>
          <p:cNvPr id="187401" name="Picture 9" descr="113-1340_IMG - 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20973"/>
            <a:ext cx="3087496" cy="342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34" name="Rectangle 18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7787"/>
            <a:ext cx="9144000" cy="722313"/>
          </a:xfrm>
          <a:solidFill>
            <a:srgbClr val="CC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SCHEMAT UKŁADU WODNO-PIANOWEGO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ŚREDNIEGO SAMOCHODU RATOWNICZO-GAŚNICZEGO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800" dirty="0"/>
          </a:p>
        </p:txBody>
      </p:sp>
      <p:pic>
        <p:nvPicPr>
          <p:cNvPr id="188439" name="Picture 23" descr="Schemat ukadu wodno+pianowego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440" name="Text Box 24"/>
          <p:cNvSpPr txBox="1">
            <a:spLocks noChangeArrowheads="1"/>
          </p:cNvSpPr>
          <p:nvPr/>
        </p:nvSpPr>
        <p:spPr bwMode="auto">
          <a:xfrm>
            <a:off x="6324600" y="4495800"/>
            <a:ext cx="1524000" cy="34607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600" b="1"/>
              <a:t>AUTOPOMPA</a:t>
            </a:r>
          </a:p>
        </p:txBody>
      </p:sp>
      <p:sp>
        <p:nvSpPr>
          <p:cNvPr id="188442" name="Line 26"/>
          <p:cNvSpPr>
            <a:spLocks noChangeShapeType="1"/>
          </p:cNvSpPr>
          <p:nvPr/>
        </p:nvSpPr>
        <p:spPr bwMode="auto">
          <a:xfrm flipH="1">
            <a:off x="4648200" y="4800600"/>
            <a:ext cx="2362200" cy="2286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8444" name="Line 28"/>
          <p:cNvSpPr>
            <a:spLocks noChangeShapeType="1"/>
          </p:cNvSpPr>
          <p:nvPr/>
        </p:nvSpPr>
        <p:spPr bwMode="auto">
          <a:xfrm flipH="1">
            <a:off x="4648200" y="4572000"/>
            <a:ext cx="1676400" cy="38100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4964" y="1484784"/>
            <a:ext cx="8686800" cy="4038600"/>
          </a:xfrm>
          <a:noFill/>
          <a:ln/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Układ wodno-pianowy – uruchomienie autopompy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r>
              <a:rPr lang="pl-PL" altLang="pl-PL" sz="2400" i="1" dirty="0">
                <a:latin typeface="Arial" panose="020B0604020202020204" pitchFamily="34" charset="0"/>
              </a:rPr>
              <a:t>Czynności wykonywane w kabinie: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i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zaciągn</a:t>
            </a:r>
            <a:r>
              <a:rPr lang="pl-PL" altLang="pl-PL" sz="2400" dirty="0">
                <a:latin typeface="Arial" panose="020B0604020202020204" pitchFamily="34" charset="0"/>
              </a:rPr>
              <a:t>ąć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hamulec postojowy,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dźwigni</a:t>
            </a:r>
            <a:r>
              <a:rPr lang="pl-PL" altLang="pl-PL" sz="2400" dirty="0">
                <a:latin typeface="Arial" panose="020B0604020202020204" pitchFamily="34" charset="0"/>
              </a:rPr>
              <a:t>ę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zmiany biegów </a:t>
            </a:r>
            <a:r>
              <a:rPr lang="pl-PL" altLang="pl-PL" sz="2400" dirty="0">
                <a:latin typeface="Arial" panose="020B0604020202020204" pitchFamily="34" charset="0"/>
              </a:rPr>
              <a:t>ustawić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 położeniu neutralnym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  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(jeżeli nie ma innych zaleceń producenta)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z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ałączyć przystawkę dodatkowego odbioru mocy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189447" name="Picture 7" descr="symbol PD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21088"/>
            <a:ext cx="811213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448" name="Picture 8" descr="symbol hamul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8159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9" name="Rectangle 1029"/>
          <p:cNvSpPr>
            <a:spLocks noGrp="1" noChangeArrowheads="1"/>
          </p:cNvSpPr>
          <p:nvPr>
            <p:ph type="body" sz="half" idx="1"/>
          </p:nvPr>
        </p:nvSpPr>
        <p:spPr>
          <a:xfrm>
            <a:off x="32728" y="1508488"/>
            <a:ext cx="4745647" cy="5349511"/>
          </a:xfrm>
          <a:noFill/>
          <a:ln/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Układ </a:t>
            </a:r>
            <a:r>
              <a:rPr lang="pl-PL" altLang="pl-PL" sz="2400" b="1" dirty="0">
                <a:latin typeface="Arial" panose="020B0604020202020204" pitchFamily="34" charset="0"/>
              </a:rPr>
              <a:t>wodno-pianowy – uruchomienie autopompy</a:t>
            </a:r>
            <a:endParaRPr lang="pl-PL" altLang="pl-PL" sz="1600" i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i="1" dirty="0">
                <a:latin typeface="Arial" panose="020B0604020202020204" pitchFamily="34" charset="0"/>
              </a:rPr>
              <a:t>Czynności na stanowisku obsługi autopompy:</a:t>
            </a: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przełączyć zawór główny </a:t>
            </a:r>
            <a:r>
              <a:rPr lang="pl-PL" altLang="pl-PL" sz="2400" dirty="0">
                <a:latin typeface="Arial" panose="020B0604020202020204" pitchFamily="34" charset="0"/>
              </a:rPr>
              <a:t>(1)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układu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wodno-pianowego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pl-PL" altLang="pl-PL" sz="2400" dirty="0">
                <a:latin typeface="Arial" panose="020B0604020202020204" pitchFamily="34" charset="0"/>
              </a:rPr>
              <a:t>stosownie do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rodzaju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 wykonywanej pracy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(zasilanie ze zbiornika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 samochodu lub ze zbiornika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zewnętrznego)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otworzyć zawory pomiędzy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autopompą a liniami tłocznymi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(linią szybkiego natarcia,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linią tłoczną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wężową</a:t>
            </a:r>
            <a:r>
              <a:rPr lang="pl-PL" altLang="pl-PL" sz="2400" dirty="0">
                <a:latin typeface="Arial" panose="020B0604020202020204" pitchFamily="34" charset="0"/>
              </a:rPr>
              <a:t> (2)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lub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działkiem)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7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wytworzyć w układzie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żądane ciśnienie tłoczenia.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190470" name="Picture 1030" descr="Przedział autopompy - obsłu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1828800"/>
            <a:ext cx="3946525" cy="485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71" name="Text Box 1031"/>
          <p:cNvSpPr txBox="1">
            <a:spLocks noChangeArrowheads="1"/>
          </p:cNvSpPr>
          <p:nvPr/>
        </p:nvSpPr>
        <p:spPr bwMode="auto">
          <a:xfrm>
            <a:off x="8153400" y="106680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b="1">
                <a:latin typeface="Times New Roman" panose="02020603050405020304" pitchFamily="18" charset="0"/>
              </a:rPr>
              <a:t> 2</a:t>
            </a:r>
          </a:p>
        </p:txBody>
      </p:sp>
      <p:sp>
        <p:nvSpPr>
          <p:cNvPr id="190472" name="Text Box 1032"/>
          <p:cNvSpPr txBox="1">
            <a:spLocks noChangeArrowheads="1"/>
          </p:cNvSpPr>
          <p:nvPr/>
        </p:nvSpPr>
        <p:spPr bwMode="auto">
          <a:xfrm>
            <a:off x="4228563" y="458072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b="1">
                <a:latin typeface="Times New Roman" panose="02020603050405020304" pitchFamily="18" charset="0"/>
              </a:rPr>
              <a:t> 1</a:t>
            </a:r>
          </a:p>
        </p:txBody>
      </p:sp>
      <p:sp>
        <p:nvSpPr>
          <p:cNvPr id="190475" name="Rectangle 1035"/>
          <p:cNvSpPr>
            <a:spLocks noChangeArrowheads="1"/>
          </p:cNvSpPr>
          <p:nvPr/>
        </p:nvSpPr>
        <p:spPr bwMode="auto">
          <a:xfrm>
            <a:off x="5006975" y="1828800"/>
            <a:ext cx="3933825" cy="484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90473" name="Line 1033"/>
          <p:cNvSpPr>
            <a:spLocks noChangeShapeType="1"/>
          </p:cNvSpPr>
          <p:nvPr/>
        </p:nvSpPr>
        <p:spPr bwMode="auto">
          <a:xfrm>
            <a:off x="4648200" y="5029200"/>
            <a:ext cx="1752600" cy="762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0474" name="Line 1034"/>
          <p:cNvSpPr>
            <a:spLocks noChangeShapeType="1"/>
          </p:cNvSpPr>
          <p:nvPr/>
        </p:nvSpPr>
        <p:spPr bwMode="auto">
          <a:xfrm flipH="1">
            <a:off x="7772400" y="1524000"/>
            <a:ext cx="609600" cy="3581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295089" cy="2185988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Obsługa techniczna samochodów </a:t>
            </a:r>
            <a:r>
              <a:rPr lang="pl-PL" dirty="0" smtClean="0"/>
              <a:t>pożarniczych;</a:t>
            </a:r>
          </a:p>
          <a:p>
            <a:r>
              <a:rPr lang="pl-PL" dirty="0" smtClean="0"/>
              <a:t>Przygotowanie </a:t>
            </a:r>
            <a:r>
              <a:rPr lang="pl-PL" dirty="0"/>
              <a:t>samochodu do ruchu </a:t>
            </a:r>
            <a:r>
              <a:rPr lang="pl-PL" dirty="0" smtClean="0"/>
              <a:t>drogowego;</a:t>
            </a:r>
          </a:p>
          <a:p>
            <a:r>
              <a:rPr lang="pl-PL" dirty="0" smtClean="0"/>
              <a:t>Podstawowe </a:t>
            </a:r>
            <a:r>
              <a:rPr lang="pl-PL" dirty="0"/>
              <a:t>czynności techniczne, eksploatacyjne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konserwacyjne.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8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0" name="Rectangle 1028"/>
          <p:cNvSpPr>
            <a:spLocks noGrp="1" noChangeArrowheads="1"/>
          </p:cNvSpPr>
          <p:nvPr>
            <p:ph type="body" sz="half" idx="1"/>
          </p:nvPr>
        </p:nvSpPr>
        <p:spPr>
          <a:xfrm>
            <a:off x="164964" y="1988840"/>
            <a:ext cx="8686800" cy="3505200"/>
          </a:xfrm>
          <a:noFill/>
          <a:ln/>
        </p:spPr>
        <p:txBody>
          <a:bodyPr>
            <a:normAutofit/>
          </a:bodyPr>
          <a:lstStyle/>
          <a:p>
            <a:pPr marL="363538" indent="-363538" algn="ctr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b="1" dirty="0"/>
          </a:p>
          <a:p>
            <a:pPr marL="363538" indent="-363538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Układ wodno-pianowy – wyłączenie autopompy</a:t>
            </a:r>
          </a:p>
          <a:p>
            <a:pPr marL="363538" indent="-363538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363538" indent="-3635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powoli obniżyć obroty autopompy do wartości minimalnej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363538" indent="-363538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363538" indent="-3635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wyłączyć silnik pojazdu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363538" indent="-3635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363538" indent="-363538" algn="just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rzed odjazdem z miejsca akcji rozłączyć przystawkę  dodatkowego odbioru mocy</a:t>
            </a:r>
            <a:r>
              <a:rPr lang="pl-PL" altLang="pl-PL" sz="2400" dirty="0">
                <a:cs typeface="Times New Roman" panose="02020603050405020304" pitchFamily="18" charset="0"/>
              </a:rPr>
              <a:t>. </a:t>
            </a:r>
          </a:p>
          <a:p>
            <a:pPr marL="363538" indent="-363538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7" name="Rectangle 5"/>
          <p:cNvSpPr>
            <a:spLocks noChangeArrowheads="1"/>
          </p:cNvSpPr>
          <p:nvPr/>
        </p:nvSpPr>
        <p:spPr bwMode="auto">
          <a:xfrm>
            <a:off x="2552700" y="2600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2895600" y="2843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06" name="Rectangle 14"/>
          <p:cNvSpPr>
            <a:spLocks noChangeArrowheads="1"/>
          </p:cNvSpPr>
          <p:nvPr/>
        </p:nvSpPr>
        <p:spPr bwMode="auto">
          <a:xfrm>
            <a:off x="3629025" y="2462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08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14500"/>
            <a:ext cx="9468544" cy="2438400"/>
          </a:xfrm>
          <a:noFill/>
          <a:ln/>
        </p:spPr>
        <p:txBody>
          <a:bodyPr>
            <a:noAutofit/>
          </a:bodyPr>
          <a:lstStyle/>
          <a:p>
            <a:pPr marL="363538" indent="-363538">
              <a:lnSpc>
                <a:spcPct val="90000"/>
              </a:lnSpc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Czynności </a:t>
            </a:r>
            <a:r>
              <a:rPr lang="pl-PL" altLang="pl-PL" sz="2000" b="1" dirty="0">
                <a:latin typeface="Arial" panose="020B0604020202020204" pitchFamily="34" charset="0"/>
              </a:rPr>
              <a:t>po zakończeniu pracy autopompy</a:t>
            </a:r>
            <a:endParaRPr lang="pl-PL" altLang="pl-PL" sz="1400" b="1" dirty="0">
              <a:latin typeface="Arial" panose="020B0604020202020204" pitchFamily="34" charset="0"/>
            </a:endParaRPr>
          </a:p>
          <a:p>
            <a:pPr marL="363538" indent="-363538"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przepłukać autopompę czystą wodą (po użyciu środka </a:t>
            </a:r>
            <a:r>
              <a:rPr lang="pl-PL" altLang="pl-PL" sz="2000" dirty="0" smtClean="0">
                <a:latin typeface="Arial" panose="020B0604020202020204" pitchFamily="34" charset="0"/>
              </a:rPr>
              <a:t>pianotwórczego</a:t>
            </a:r>
            <a:r>
              <a:rPr lang="pl-PL" altLang="pl-PL" sz="2000" dirty="0">
                <a:latin typeface="Arial" panose="020B0604020202020204" pitchFamily="34" charset="0"/>
              </a:rPr>
              <a:t>),</a:t>
            </a:r>
          </a:p>
          <a:p>
            <a:pPr marL="363538" indent="-363538"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starannie odwodnić autopompę i cały układ wodno-pianowy. </a:t>
            </a:r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r>
              <a:rPr lang="pl-PL" altLang="pl-PL" sz="2000" dirty="0"/>
              <a:t> </a:t>
            </a:r>
          </a:p>
        </p:txBody>
      </p:sp>
      <p:pic>
        <p:nvPicPr>
          <p:cNvPr id="136209" name="Picture 17" descr="IMG_249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895600"/>
            <a:ext cx="3581400" cy="2743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6211" name="Text Box 19"/>
          <p:cNvSpPr txBox="1">
            <a:spLocks noChangeArrowheads="1"/>
          </p:cNvSpPr>
          <p:nvPr/>
        </p:nvSpPr>
        <p:spPr bwMode="auto">
          <a:xfrm>
            <a:off x="3048000" y="6172200"/>
            <a:ext cx="3186113" cy="36933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b="1" dirty="0"/>
              <a:t>zawory odwadniające</a:t>
            </a:r>
          </a:p>
        </p:txBody>
      </p:sp>
      <p:pic>
        <p:nvPicPr>
          <p:cNvPr id="136212" name="Picture 20" descr="odwodnienie pompy - c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895600"/>
            <a:ext cx="47244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214" name="Rectangle 22"/>
          <p:cNvSpPr>
            <a:spLocks noChangeArrowheads="1"/>
          </p:cNvSpPr>
          <p:nvPr/>
        </p:nvSpPr>
        <p:spPr bwMode="auto">
          <a:xfrm>
            <a:off x="2819400" y="39624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36215" name="Rectangle 23"/>
          <p:cNvSpPr>
            <a:spLocks noChangeArrowheads="1"/>
          </p:cNvSpPr>
          <p:nvPr/>
        </p:nvSpPr>
        <p:spPr bwMode="auto">
          <a:xfrm>
            <a:off x="304800" y="2895600"/>
            <a:ext cx="35814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36216" name="Rectangle 24"/>
          <p:cNvSpPr>
            <a:spLocks noChangeArrowheads="1"/>
          </p:cNvSpPr>
          <p:nvPr/>
        </p:nvSpPr>
        <p:spPr bwMode="auto">
          <a:xfrm>
            <a:off x="4191000" y="2895600"/>
            <a:ext cx="47244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36210" name="Line 18"/>
          <p:cNvSpPr>
            <a:spLocks noChangeShapeType="1"/>
          </p:cNvSpPr>
          <p:nvPr/>
        </p:nvSpPr>
        <p:spPr bwMode="auto">
          <a:xfrm flipH="1" flipV="1">
            <a:off x="3276600" y="4343400"/>
            <a:ext cx="228600" cy="1828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6213" name="Line 21"/>
          <p:cNvSpPr>
            <a:spLocks noChangeShapeType="1"/>
          </p:cNvSpPr>
          <p:nvPr/>
        </p:nvSpPr>
        <p:spPr bwMode="auto">
          <a:xfrm flipV="1">
            <a:off x="5257800" y="5105400"/>
            <a:ext cx="1295400" cy="1066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1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06" name="Rectangle 18"/>
          <p:cNvSpPr>
            <a:spLocks noChangeArrowheads="1"/>
          </p:cNvSpPr>
          <p:nvPr/>
        </p:nvSpPr>
        <p:spPr bwMode="auto">
          <a:xfrm>
            <a:off x="4291013" y="3138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12" name="Rectangle 24"/>
          <p:cNvSpPr>
            <a:spLocks noGrp="1" noChangeArrowheads="1"/>
          </p:cNvSpPr>
          <p:nvPr>
            <p:ph type="body" sz="half" idx="1"/>
          </p:nvPr>
        </p:nvSpPr>
        <p:spPr>
          <a:xfrm>
            <a:off x="15227" y="1628801"/>
            <a:ext cx="9144000" cy="5229200"/>
          </a:xfrm>
          <a:noFill/>
          <a:ln/>
        </p:spPr>
        <p:txBody>
          <a:bodyPr/>
          <a:lstStyle/>
          <a:p>
            <a:pPr marL="449263" indent="-449263" algn="ctr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i="1" dirty="0">
                <a:solidFill>
                  <a:srgbClr val="CC0000"/>
                </a:solidFill>
                <a:latin typeface="Arial" panose="020B0604020202020204" pitchFamily="34" charset="0"/>
              </a:rPr>
              <a:t>Próba powinna być wykonywana co najmniej raz w miesiącu.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Przebieg próby:</a:t>
            </a:r>
          </a:p>
          <a:p>
            <a:pPr marL="449263" indent="-449263"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odwodnić układ,</a:t>
            </a:r>
          </a:p>
          <a:p>
            <a:pPr marL="449263" indent="-449263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zamknąć zawory spustowe, nasady ssawne i ciśnieniowe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449263" indent="-449263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uruchomić autopompę i przy pomocy pompy próżniowej uzyskać podciśnieni</a:t>
            </a:r>
            <a:r>
              <a:rPr lang="pl-PL" altLang="pl-PL" sz="2400" dirty="0">
                <a:latin typeface="Arial" panose="020B0604020202020204" pitchFamily="34" charset="0"/>
              </a:rPr>
              <a:t>e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 układzie </a:t>
            </a:r>
            <a:r>
              <a:rPr lang="pl-PL" altLang="pl-PL" sz="2400" dirty="0">
                <a:latin typeface="Arial" panose="020B0604020202020204" pitchFamily="34" charset="0"/>
              </a:rPr>
              <a:t>około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0,85 bar,</a:t>
            </a:r>
          </a:p>
          <a:p>
            <a:pPr marL="449263" indent="-449263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wyłączyć autopompę i przez minutę obserwować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n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manowakuometrze ubytek podciśnienia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449263" indent="-449263" algn="just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 jest szczelny, jeżeli podciśnienie spadnie 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 ciągu jednej minuty mniej niż 0,1 bar. 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Jeżeli nie uda się wytworzyć podciśnienia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0,85 bar, również świadczy to o nieszczelności 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układu.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140314" name="Rectangle 26"/>
          <p:cNvSpPr>
            <a:spLocks noChangeArrowheads="1"/>
          </p:cNvSpPr>
          <p:nvPr/>
        </p:nvSpPr>
        <p:spPr bwMode="auto">
          <a:xfrm>
            <a:off x="3629025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0313" name="Pictur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9096" r="36102" b="21295"/>
          <a:stretch>
            <a:fillRect/>
          </a:stretch>
        </p:blipFill>
        <p:spPr bwMode="auto">
          <a:xfrm>
            <a:off x="6670598" y="4517259"/>
            <a:ext cx="2286000" cy="2239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315" name="Rectangle 27"/>
          <p:cNvSpPr>
            <a:spLocks noChangeArrowheads="1"/>
          </p:cNvSpPr>
          <p:nvPr/>
        </p:nvSpPr>
        <p:spPr bwMode="auto">
          <a:xfrm>
            <a:off x="6705600" y="4191000"/>
            <a:ext cx="2057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marL="449263" indent="-449263" algn="ctr"/>
            <a:r>
              <a:rPr lang="pl-PL" altLang="pl-PL" sz="2800" dirty="0">
                <a:latin typeface="Arial" panose="020B0604020202020204" pitchFamily="34" charset="0"/>
              </a:rPr>
              <a:t>Szczelność układu wodno-pianowego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(próba szczelności „na sucho”)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551096"/>
            <a:ext cx="8839200" cy="3965575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Blokady </a:t>
            </a:r>
            <a:r>
              <a:rPr lang="pl-PL" altLang="pl-PL" sz="2400" b="1" dirty="0">
                <a:latin typeface="Arial" panose="020B0604020202020204" pitchFamily="34" charset="0"/>
              </a:rPr>
              <a:t>mechanizmów różnicowych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W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niektórych warunkach ruchu</a:t>
            </a:r>
            <a:r>
              <a:rPr lang="pl-PL" altLang="pl-PL" sz="2400" dirty="0">
                <a:latin typeface="Arial" panose="020B0604020202020204" pitchFamily="34" charset="0"/>
              </a:rPr>
              <a:t>, np.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podczas jazdy po błotnistej drodze lub innej śliskiej nawierzchni</a:t>
            </a:r>
            <a:r>
              <a:rPr lang="pl-PL" altLang="pl-PL" sz="2400" dirty="0">
                <a:latin typeface="Arial" panose="020B0604020202020204" pitchFamily="34" charset="0"/>
              </a:rPr>
              <a:t>,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działanie mechanizmu różnicowego jest niepożądane i wówczas stosuje się jego blokowanie.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Blokada sprawia, że oba koła jednej osi są połączone na sztywno i obracają się z jednakową prędkością, niezależnie od przyczepności kół.</a:t>
            </a:r>
            <a:r>
              <a:rPr lang="pl-PL" altLang="pl-PL" sz="1200" dirty="0"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/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400" dirty="0"/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852738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1327" name="Picture 15" descr="mechanizm różnicow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7609"/>
            <a:ext cx="4953000" cy="251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28" name="Text Box 16"/>
          <p:cNvSpPr txBox="1">
            <a:spLocks noChangeArrowheads="1"/>
          </p:cNvSpPr>
          <p:nvPr/>
        </p:nvSpPr>
        <p:spPr bwMode="auto">
          <a:xfrm>
            <a:off x="5474519" y="3834209"/>
            <a:ext cx="3276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mechanizm różnicowy</a:t>
            </a:r>
          </a:p>
        </p:txBody>
      </p:sp>
      <p:sp>
        <p:nvSpPr>
          <p:cNvPr id="141329" name="Line 17"/>
          <p:cNvSpPr>
            <a:spLocks noChangeShapeType="1"/>
          </p:cNvSpPr>
          <p:nvPr/>
        </p:nvSpPr>
        <p:spPr bwMode="auto">
          <a:xfrm flipH="1">
            <a:off x="2982144" y="4291409"/>
            <a:ext cx="3962400" cy="1219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7" name="Picture 3" descr="Rodzaje napędów - bloka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95400"/>
            <a:ext cx="3840163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590" name="Text Box 6"/>
          <p:cNvSpPr txBox="1">
            <a:spLocks noChangeArrowheads="1"/>
          </p:cNvSpPr>
          <p:nvPr/>
        </p:nvSpPr>
        <p:spPr bwMode="auto">
          <a:xfrm>
            <a:off x="5883275" y="3306763"/>
            <a:ext cx="28956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/>
              <a:t>blokada mostu tylnego</a:t>
            </a:r>
          </a:p>
        </p:txBody>
      </p:sp>
      <p:sp>
        <p:nvSpPr>
          <p:cNvPr id="195591" name="Text Box 7"/>
          <p:cNvSpPr txBox="1">
            <a:spLocks noChangeArrowheads="1"/>
          </p:cNvSpPr>
          <p:nvPr/>
        </p:nvSpPr>
        <p:spPr bwMode="auto">
          <a:xfrm>
            <a:off x="533400" y="6248400"/>
            <a:ext cx="3200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/>
              <a:t>blokada mostu przedniego</a:t>
            </a:r>
          </a:p>
        </p:txBody>
      </p:sp>
      <p:sp>
        <p:nvSpPr>
          <p:cNvPr id="195592" name="Text Box 8"/>
          <p:cNvSpPr txBox="1">
            <a:spLocks noChangeArrowheads="1"/>
          </p:cNvSpPr>
          <p:nvPr/>
        </p:nvSpPr>
        <p:spPr bwMode="auto">
          <a:xfrm>
            <a:off x="5257800" y="6248400"/>
            <a:ext cx="34290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/>
              <a:t>blokada skrzyni rozdzielczej</a:t>
            </a: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5593" name="Line 9"/>
          <p:cNvSpPr>
            <a:spLocks noChangeShapeType="1"/>
          </p:cNvSpPr>
          <p:nvPr/>
        </p:nvSpPr>
        <p:spPr bwMode="auto">
          <a:xfrm flipH="1" flipV="1">
            <a:off x="3733800" y="4800600"/>
            <a:ext cx="1524000" cy="16764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5595" name="Line 11"/>
          <p:cNvSpPr>
            <a:spLocks noChangeShapeType="1"/>
          </p:cNvSpPr>
          <p:nvPr/>
        </p:nvSpPr>
        <p:spPr bwMode="auto">
          <a:xfrm flipH="1" flipV="1">
            <a:off x="4800600" y="2133600"/>
            <a:ext cx="1676400" cy="11430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5596" name="Line 12"/>
          <p:cNvSpPr>
            <a:spLocks noChangeShapeType="1"/>
          </p:cNvSpPr>
          <p:nvPr/>
        </p:nvSpPr>
        <p:spPr bwMode="auto">
          <a:xfrm flipH="1">
            <a:off x="4800600" y="3733800"/>
            <a:ext cx="1752600" cy="9144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5597" name="Line 13"/>
          <p:cNvSpPr>
            <a:spLocks noChangeShapeType="1"/>
          </p:cNvSpPr>
          <p:nvPr/>
        </p:nvSpPr>
        <p:spPr bwMode="auto">
          <a:xfrm flipH="1" flipV="1">
            <a:off x="2743200" y="4800600"/>
            <a:ext cx="457200" cy="14478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331639" y="250031"/>
            <a:ext cx="7227889" cy="1162745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sz="2800" dirty="0"/>
              <a:t/>
            </a:r>
            <a:br>
              <a:rPr lang="pl-PL" altLang="pl-PL" sz="2800" dirty="0"/>
            </a:br>
            <a:r>
              <a:rPr lang="pl-PL" altLang="pl-PL" sz="2800" dirty="0" smtClean="0">
                <a:latin typeface="Arial" panose="020B0604020202020204" pitchFamily="34" charset="0"/>
              </a:rPr>
              <a:t>Blokady </a:t>
            </a:r>
            <a:r>
              <a:rPr lang="pl-PL" altLang="pl-PL" sz="2800" dirty="0">
                <a:latin typeface="Arial" panose="020B0604020202020204" pitchFamily="34" charset="0"/>
              </a:rPr>
              <a:t>mechanizmów różnicowych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sz="1200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sz="2800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sz="2800" dirty="0"/>
          </a:p>
          <a:p>
            <a:pPr algn="ctr"/>
            <a:endParaRPr lang="pl-PL" altLang="pl-PL" sz="2800" dirty="0"/>
          </a:p>
        </p:txBody>
      </p:sp>
      <p:sp>
        <p:nvSpPr>
          <p:cNvPr id="13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971675" y="109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2346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571625"/>
            <a:ext cx="9144000" cy="4883150"/>
          </a:xfrm>
          <a:noFill/>
          <a:ln/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Blokady </a:t>
            </a:r>
            <a:r>
              <a:rPr lang="pl-PL" altLang="pl-PL" sz="2400" b="1" dirty="0">
                <a:latin typeface="Arial" panose="020B0604020202020204" pitchFamily="34" charset="0"/>
              </a:rPr>
              <a:t>mechanizmów różnicowych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Blokady mechanizmów różnicowych powinny być włączane przez kierowcę tylko doraźnie, aby nie doszło do przeciążenia i zniszczenia elementów doprowadzających moment obrotowy do kół, np. półosi.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Po wjechaniu na nawierzchnię o dobrej przyczepności należy niezwłocznie wyłączyć blokadę.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Blokady należy włączać przy zatrzymanym pojeździe, chyba że producent dopuszcza możliwość włączenia podczas jazdy (tylko wtedy, gdy pojazd wolno się toczy).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Blokad nie wolno włączać w przypadku buksowania kół.</a:t>
            </a:r>
          </a:p>
        </p:txBody>
      </p:sp>
      <p:pic>
        <p:nvPicPr>
          <p:cNvPr id="142348" name="Picture 12" descr="Piktogramy 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029200"/>
            <a:ext cx="2736850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50" name="Text Box 14"/>
          <p:cNvSpPr txBox="1">
            <a:spLocks noChangeArrowheads="1"/>
          </p:cNvSpPr>
          <p:nvPr/>
        </p:nvSpPr>
        <p:spPr bwMode="auto">
          <a:xfrm>
            <a:off x="304800" y="5257800"/>
            <a:ext cx="22098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symbol blokady 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międzyosiow</a:t>
            </a:r>
            <a:r>
              <a:rPr lang="pl-PL" altLang="pl-PL">
                <a:latin typeface="Times New Roman" panose="02020603050405020304" pitchFamily="18" charset="0"/>
              </a:rPr>
              <a:t>ej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pl-PL">
                <a:latin typeface="Times New Roman" panose="02020603050405020304" pitchFamily="18" charset="0"/>
              </a:rPr>
              <a:t> (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podłużn</a:t>
            </a:r>
            <a:r>
              <a:rPr lang="pl-PL" altLang="pl-PL">
                <a:latin typeface="Times New Roman" panose="02020603050405020304" pitchFamily="18" charset="0"/>
              </a:rPr>
              <a:t>ej) </a:t>
            </a:r>
          </a:p>
        </p:txBody>
      </p:sp>
      <p:sp>
        <p:nvSpPr>
          <p:cNvPr id="142351" name="Text Box 15"/>
          <p:cNvSpPr txBox="1">
            <a:spLocks noChangeArrowheads="1"/>
          </p:cNvSpPr>
          <p:nvPr/>
        </p:nvSpPr>
        <p:spPr bwMode="auto">
          <a:xfrm>
            <a:off x="6705600" y="5257800"/>
            <a:ext cx="22098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symbol blokady 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międzykołowe</a:t>
            </a:r>
            <a:r>
              <a:rPr lang="pl-PL" altLang="pl-PL">
                <a:latin typeface="Times New Roman" panose="02020603050405020304" pitchFamily="18" charset="0"/>
              </a:rPr>
              <a:t>j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pl-PL">
                <a:latin typeface="Times New Roman" panose="02020603050405020304" pitchFamily="18" charset="0"/>
              </a:rPr>
              <a:t>(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poprzeczne</a:t>
            </a:r>
            <a:r>
              <a:rPr lang="pl-PL" altLang="pl-PL">
                <a:latin typeface="Times New Roman" panose="02020603050405020304" pitchFamily="18" charset="0"/>
              </a:rPr>
              <a:t>j)</a:t>
            </a:r>
          </a:p>
        </p:txBody>
      </p:sp>
      <p:sp>
        <p:nvSpPr>
          <p:cNvPr id="142352" name="Line 16"/>
          <p:cNvSpPr>
            <a:spLocks noChangeShapeType="1"/>
          </p:cNvSpPr>
          <p:nvPr/>
        </p:nvSpPr>
        <p:spPr bwMode="auto">
          <a:xfrm>
            <a:off x="2514600" y="5791200"/>
            <a:ext cx="609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3" name="Line 17"/>
          <p:cNvSpPr>
            <a:spLocks noChangeShapeType="1"/>
          </p:cNvSpPr>
          <p:nvPr/>
        </p:nvSpPr>
        <p:spPr bwMode="auto">
          <a:xfrm flipH="1">
            <a:off x="5867400" y="5791200"/>
            <a:ext cx="8382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0016" y="1507332"/>
            <a:ext cx="8839200" cy="39624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Typy wciągarek stosowanych w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samochodach pożarniczych</a:t>
            </a:r>
            <a:r>
              <a:rPr lang="pl-PL" altLang="pl-PL" sz="2400" dirty="0">
                <a:latin typeface="Arial" panose="020B0604020202020204" pitchFamily="34" charset="0"/>
              </a:rPr>
              <a:t>: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wciągarki o napędzie elektrycznym (głównie w samochodach </a:t>
            </a: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ratowniczo-gaśniczych</a:t>
            </a:r>
            <a:r>
              <a:rPr lang="pl-PL" altLang="pl-PL" sz="2400" dirty="0">
                <a:latin typeface="Arial" panose="020B0604020202020204" pitchFamily="34" charset="0"/>
              </a:rPr>
              <a:t> i lekkich ratownictwa technicznego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),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wciągarki mechaniczne napędzane od silnika (STAR 266)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wciągarki hydrauliczne, stosowane głównie w średnich i 	  	 ciężkich samochodach ratownictwa technicznego.</a:t>
            </a:r>
          </a:p>
          <a:p>
            <a:pPr marL="0" indent="0"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  <a:tabLst>
                <a:tab pos="187325" algn="l"/>
              </a:tabLst>
            </a:pPr>
            <a:endParaRPr lang="pl-PL" altLang="pl-PL" sz="2400" b="1" dirty="0"/>
          </a:p>
        </p:txBody>
      </p:sp>
      <p:sp>
        <p:nvSpPr>
          <p:cNvPr id="176134" name="Rectangle 6"/>
          <p:cNvSpPr>
            <a:spLocks noChangeArrowheads="1"/>
          </p:cNvSpPr>
          <p:nvPr/>
        </p:nvSpPr>
        <p:spPr bwMode="auto">
          <a:xfrm>
            <a:off x="3314700" y="2481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76133" name="Picture 5" descr="IMG_146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12" y="4221088"/>
            <a:ext cx="3077288" cy="24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5" name="Picture 7" descr="IMG_1466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194" y="4222868"/>
            <a:ext cx="2609005" cy="187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6" name="Text Box 8"/>
          <p:cNvSpPr txBox="1">
            <a:spLocks noChangeArrowheads="1"/>
          </p:cNvSpPr>
          <p:nvPr/>
        </p:nvSpPr>
        <p:spPr bwMode="auto">
          <a:xfrm>
            <a:off x="5160522" y="6229177"/>
            <a:ext cx="2535678" cy="36933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wciągarka elektryczna</a:t>
            </a:r>
          </a:p>
        </p:txBody>
      </p:sp>
      <p:sp>
        <p:nvSpPr>
          <p:cNvPr id="176140" name="Rectangle 12"/>
          <p:cNvSpPr>
            <a:spLocks noChangeArrowheads="1"/>
          </p:cNvSpPr>
          <p:nvPr/>
        </p:nvSpPr>
        <p:spPr bwMode="auto">
          <a:xfrm>
            <a:off x="971600" y="4221088"/>
            <a:ext cx="2990800" cy="240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6141" name="Rectangle 13"/>
          <p:cNvSpPr>
            <a:spLocks noChangeArrowheads="1"/>
          </p:cNvSpPr>
          <p:nvPr/>
        </p:nvSpPr>
        <p:spPr bwMode="auto">
          <a:xfrm>
            <a:off x="5160522" y="4222868"/>
            <a:ext cx="2535678" cy="18731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6137" name="Line 9"/>
          <p:cNvSpPr>
            <a:spLocks noChangeShapeType="1"/>
          </p:cNvSpPr>
          <p:nvPr/>
        </p:nvSpPr>
        <p:spPr bwMode="auto">
          <a:xfrm flipH="1">
            <a:off x="3814155" y="5195020"/>
            <a:ext cx="1346365" cy="748579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13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180975" y="1484784"/>
            <a:ext cx="8810625" cy="2583979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Lina wciągarki powinna być prowadzona prostopadle do osi bębna.</a:t>
            </a:r>
          </a:p>
          <a:p>
            <a:pPr marL="0" indent="0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Długa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praca przy większym odchyleniu liny powoduje układanie się liny z jednej strony bębna, co może spowodować zaklinowanie się liny, zniszczenie liny lub wciągarki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pl-PL" altLang="pl-PL" sz="2800" b="1" dirty="0"/>
          </a:p>
        </p:txBody>
      </p:sp>
      <p:pic>
        <p:nvPicPr>
          <p:cNvPr id="149515" name="Picture 11" descr="Wciągarka - odchylenie liny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8600"/>
            <a:ext cx="8305800" cy="212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792287"/>
            <a:ext cx="8839200" cy="846138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Zastosowanie zblocza do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zmian</a:t>
            </a:r>
            <a:r>
              <a:rPr lang="pl-PL" altLang="pl-PL" sz="2400" dirty="0">
                <a:latin typeface="Arial" panose="020B0604020202020204" pitchFamily="34" charset="0"/>
              </a:rPr>
              <a:t>y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kierunku ciągnięcia.</a:t>
            </a:r>
            <a:r>
              <a:rPr lang="pl-PL" altLang="pl-PL" sz="2400" dirty="0">
                <a:cs typeface="Times New Roman" panose="02020603050405020304" pitchFamily="18" charset="0"/>
              </a:rPr>
              <a:t> </a:t>
            </a:r>
            <a:endParaRPr lang="pl-PL" altLang="pl-PL" sz="2400" b="1" dirty="0"/>
          </a:p>
        </p:txBody>
      </p:sp>
      <p:pic>
        <p:nvPicPr>
          <p:cNvPr id="178183" name="Picture 7" descr="Wciągarka - stosowanie zblocza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8763000" cy="30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1524000" y="5715000"/>
            <a:ext cx="1422400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zblocze</a:t>
            </a:r>
            <a:endParaRPr lang="pl-PL" altLang="pl-PL" b="1" dirty="0"/>
          </a:p>
        </p:txBody>
      </p:sp>
      <p:sp>
        <p:nvSpPr>
          <p:cNvPr id="178185" name="Line 9"/>
          <p:cNvSpPr>
            <a:spLocks noChangeShapeType="1"/>
          </p:cNvSpPr>
          <p:nvPr/>
        </p:nvSpPr>
        <p:spPr bwMode="auto">
          <a:xfrm flipH="1" flipV="1">
            <a:off x="1066800" y="4572000"/>
            <a:ext cx="838200" cy="11430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-108520" y="1420019"/>
            <a:ext cx="9361040" cy="1758156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Zastosowanie zblocza powoduje zwiększenia siły </a:t>
            </a:r>
            <a:r>
              <a:rPr lang="pl-PL" altLang="pl-PL" sz="2400" dirty="0" smtClean="0">
                <a:latin typeface="Arial" panose="020B0604020202020204" pitchFamily="34" charset="0"/>
              </a:rPr>
              <a:t>uciągu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ok. 50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%</a:t>
            </a:r>
            <a:r>
              <a:rPr lang="pl-PL" altLang="pl-PL" sz="2400" dirty="0" smtClean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Prędkość </a:t>
            </a:r>
            <a:r>
              <a:rPr lang="pl-PL" altLang="pl-PL" sz="2400" dirty="0">
                <a:latin typeface="Arial" panose="020B0604020202020204" pitchFamily="34" charset="0"/>
              </a:rPr>
              <a:t>wyciągania maleje wtedy o połowę. </a:t>
            </a:r>
          </a:p>
          <a:p>
            <a:pPr marL="0" indent="0">
              <a:buFontTx/>
              <a:buNone/>
            </a:pPr>
            <a:endParaRPr lang="pl-PL" altLang="pl-PL" sz="2400" b="1" dirty="0">
              <a:latin typeface="Arial" panose="020B0604020202020204" pitchFamily="34" charset="0"/>
            </a:endParaRPr>
          </a:p>
        </p:txBody>
      </p:sp>
      <p:pic>
        <p:nvPicPr>
          <p:cNvPr id="179207" name="Picture 7" descr="Wciągarka - stosowanie zblocza - 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8686800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208" name="Text Box 8"/>
          <p:cNvSpPr txBox="1">
            <a:spLocks noChangeArrowheads="1"/>
          </p:cNvSpPr>
          <p:nvPr/>
        </p:nvSpPr>
        <p:spPr bwMode="auto">
          <a:xfrm>
            <a:off x="1219200" y="6019800"/>
            <a:ext cx="1481138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zblocze</a:t>
            </a:r>
            <a:endParaRPr lang="pl-PL" altLang="pl-PL" b="1" dirty="0"/>
          </a:p>
        </p:txBody>
      </p:sp>
      <p:sp>
        <p:nvSpPr>
          <p:cNvPr id="179209" name="Text Box 9"/>
          <p:cNvSpPr txBox="1">
            <a:spLocks noChangeArrowheads="1"/>
          </p:cNvSpPr>
          <p:nvPr/>
        </p:nvSpPr>
        <p:spPr bwMode="auto">
          <a:xfrm>
            <a:off x="304800" y="3200400"/>
            <a:ext cx="4930775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punkt mocowania haka (do szekli)</a:t>
            </a:r>
          </a:p>
        </p:txBody>
      </p:sp>
      <p:sp>
        <p:nvSpPr>
          <p:cNvPr id="179210" name="Line 10"/>
          <p:cNvSpPr>
            <a:spLocks noChangeShapeType="1"/>
          </p:cNvSpPr>
          <p:nvPr/>
        </p:nvSpPr>
        <p:spPr bwMode="auto">
          <a:xfrm>
            <a:off x="2743200" y="3657600"/>
            <a:ext cx="457200" cy="1066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9211" name="Line 11"/>
          <p:cNvSpPr>
            <a:spLocks noChangeShapeType="1"/>
          </p:cNvSpPr>
          <p:nvPr/>
        </p:nvSpPr>
        <p:spPr bwMode="auto">
          <a:xfrm flipH="1" flipV="1">
            <a:off x="762000" y="5029200"/>
            <a:ext cx="990600" cy="990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437111"/>
            <a:ext cx="9144000" cy="249053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pl-PL" altLang="pl-PL" sz="1400" b="1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    Podstawowe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funkcje: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transport ludzi, </a:t>
            </a:r>
            <a:r>
              <a:rPr lang="pl-PL" altLang="pl-PL" sz="2400" dirty="0">
                <a:latin typeface="Arial" panose="020B0604020202020204" pitchFamily="34" charset="0"/>
              </a:rPr>
              <a:t>sprzętu i środków gaśniczych na miejsce akcji,</a:t>
            </a: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wytworzenie i podanie skutecznych </a:t>
            </a:r>
            <a:r>
              <a:rPr lang="pl-PL" altLang="pl-PL" sz="2400" dirty="0">
                <a:latin typeface="Arial" panose="020B0604020202020204" pitchFamily="34" charset="0"/>
              </a:rPr>
              <a:t>prądów gaśniczych,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zasilanie odbiorników w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energi</a:t>
            </a:r>
            <a:r>
              <a:rPr lang="pl-PL" altLang="pl-PL" sz="2400" dirty="0" smtClean="0">
                <a:latin typeface="Arial" panose="020B0604020202020204" pitchFamily="34" charset="0"/>
              </a:rPr>
              <a:t>ę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elektryczn</a:t>
            </a:r>
            <a:r>
              <a:rPr lang="pl-PL" altLang="pl-PL" sz="2400" dirty="0"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, hydrauliczn</a:t>
            </a:r>
            <a:r>
              <a:rPr lang="pl-PL" altLang="pl-PL" sz="2400" dirty="0"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lub pneumatyczn</a:t>
            </a:r>
            <a:r>
              <a:rPr lang="pl-PL" altLang="pl-PL" sz="2400" dirty="0" smtClean="0"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),</a:t>
            </a: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dotarcie do </a:t>
            </a:r>
            <a:r>
              <a:rPr lang="pl-PL" altLang="pl-PL" sz="2400" dirty="0" smtClean="0">
                <a:latin typeface="Arial" panose="020B0604020202020204" pitchFamily="34" charset="0"/>
              </a:rPr>
              <a:t>poszkodowanych </a:t>
            </a:r>
            <a:r>
              <a:rPr lang="pl-PL" altLang="pl-PL" sz="2400" dirty="0">
                <a:latin typeface="Arial" panose="020B0604020202020204" pitchFamily="34" charset="0"/>
              </a:rPr>
              <a:t>i umożliwienie ewakuacji,</a:t>
            </a: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usunięcie powstałych szkód</a:t>
            </a:r>
            <a:r>
              <a:rPr lang="pl-PL" altLang="pl-PL" sz="2400" dirty="0" smtClean="0">
                <a:latin typeface="Arial" panose="020B0604020202020204" pitchFamily="34" charset="0"/>
              </a:rPr>
              <a:t>.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sp>
        <p:nvSpPr>
          <p:cNvPr id="197637" name="Text Box 5"/>
          <p:cNvSpPr txBox="1">
            <a:spLocks noChangeArrowheads="1"/>
          </p:cNvSpPr>
          <p:nvPr/>
        </p:nvSpPr>
        <p:spPr bwMode="auto">
          <a:xfrm>
            <a:off x="282439" y="3153444"/>
            <a:ext cx="3747022" cy="92333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b="1" dirty="0"/>
              <a:t>Pojazd nie przygotowany odpowiednio do pracy może być niebezpieczny lub bezużyteczny.</a:t>
            </a:r>
          </a:p>
        </p:txBody>
      </p:sp>
      <p:sp>
        <p:nvSpPr>
          <p:cNvPr id="197638" name="Rectangle 6"/>
          <p:cNvSpPr>
            <a:spLocks noChangeArrowheads="1"/>
          </p:cNvSpPr>
          <p:nvPr/>
        </p:nvSpPr>
        <p:spPr bwMode="auto">
          <a:xfrm>
            <a:off x="0" y="1394042"/>
            <a:ext cx="898176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pl-PL" altLang="pl-PL" b="1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pl-PL" altLang="pl-PL" sz="2400" b="1" dirty="0"/>
              <a:t>Samochód pożarniczy</a:t>
            </a:r>
            <a:r>
              <a:rPr lang="pl-PL" altLang="pl-PL" sz="2400" dirty="0"/>
              <a:t> - jest </a:t>
            </a:r>
            <a:r>
              <a:rPr lang="pl-PL" altLang="pl-PL" sz="2400" dirty="0" smtClean="0"/>
              <a:t>podstawowym narzędziem </a:t>
            </a:r>
            <a:r>
              <a:rPr lang="pl-PL" altLang="pl-PL" sz="2400" dirty="0"/>
              <a:t>pracy strażaka.</a:t>
            </a:r>
            <a:br>
              <a:rPr lang="pl-PL" altLang="pl-PL" sz="2400" dirty="0"/>
            </a:br>
            <a:endParaRPr lang="pl-PL" altLang="pl-PL" sz="2400" dirty="0"/>
          </a:p>
        </p:txBody>
      </p:sp>
      <p:pic>
        <p:nvPicPr>
          <p:cNvPr id="197639" name="Picture 7" descr="IMG_0001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48284"/>
            <a:ext cx="4191753" cy="27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39652" y="141314"/>
            <a:ext cx="6264696" cy="1252728"/>
          </a:xfrm>
        </p:spPr>
        <p:txBody>
          <a:bodyPr/>
          <a:lstStyle/>
          <a:p>
            <a:r>
              <a:rPr lang="pl-PL" altLang="pl-PL" sz="4800" dirty="0"/>
              <a:t>Samochód pożarniczy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429544"/>
            <a:ext cx="8991600" cy="1497806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Wciągarka </a:t>
            </a:r>
            <a:r>
              <a:rPr lang="pl-PL" altLang="pl-PL" sz="2000" b="1" dirty="0">
                <a:latin typeface="Arial" panose="020B0604020202020204" pitchFamily="34" charset="0"/>
              </a:rPr>
              <a:t>- </a:t>
            </a:r>
            <a:r>
              <a:rPr lang="pl-PL" altLang="pl-PL" sz="2000" dirty="0">
                <a:latin typeface="Arial" panose="020B0604020202020204" pitchFamily="34" charset="0"/>
              </a:rPr>
              <a:t>podczas obsługi wciągarki powinny być zachowane szczególne warunki bezpieczeństwa. Naprężona lina w momencie pęknięcia posiada olbrzymią siłę rażenia – przecina przeszkody znajdujące się na jej drodze.</a:t>
            </a:r>
          </a:p>
          <a:p>
            <a:pPr marL="0" indent="0"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pl-PL" altLang="pl-PL" sz="2800" dirty="0"/>
          </a:p>
          <a:p>
            <a:pPr marL="0" indent="0">
              <a:buFontTx/>
              <a:buNone/>
            </a:pPr>
            <a:endParaRPr lang="pl-PL" altLang="pl-PL" sz="2800" dirty="0"/>
          </a:p>
          <a:p>
            <a:pPr marL="0" indent="0">
              <a:buFontTx/>
              <a:buNone/>
            </a:pPr>
            <a:endParaRPr lang="pl-PL" altLang="pl-PL" sz="2400" b="1" dirty="0"/>
          </a:p>
        </p:txBody>
      </p:sp>
      <p:pic>
        <p:nvPicPr>
          <p:cNvPr id="180230" name="Picture 6" descr="Wciągarka - urwanie liny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49538"/>
            <a:ext cx="6477000" cy="420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231" name="Text Box 7"/>
          <p:cNvSpPr txBox="1">
            <a:spLocks noChangeArrowheads="1"/>
          </p:cNvSpPr>
          <p:nvPr/>
        </p:nvSpPr>
        <p:spPr bwMode="auto">
          <a:xfrm>
            <a:off x="5638800" y="5715000"/>
            <a:ext cx="3200400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potencjalne pole rażenia zerwanej liny</a:t>
            </a:r>
          </a:p>
        </p:txBody>
      </p:sp>
      <p:sp>
        <p:nvSpPr>
          <p:cNvPr id="180233" name="Line 9"/>
          <p:cNvSpPr>
            <a:spLocks noChangeShapeType="1"/>
          </p:cNvSpPr>
          <p:nvPr/>
        </p:nvSpPr>
        <p:spPr bwMode="auto">
          <a:xfrm flipH="1" flipV="1">
            <a:off x="3886200" y="6019800"/>
            <a:ext cx="17526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0235" name="Text Box 11"/>
          <p:cNvSpPr txBox="1">
            <a:spLocks noChangeArrowheads="1"/>
          </p:cNvSpPr>
          <p:nvPr/>
        </p:nvSpPr>
        <p:spPr bwMode="auto">
          <a:xfrm>
            <a:off x="5302250" y="2495550"/>
            <a:ext cx="2684463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wektor prędkości zerwanej liny</a:t>
            </a:r>
          </a:p>
        </p:txBody>
      </p:sp>
      <p:sp>
        <p:nvSpPr>
          <p:cNvPr id="180237" name="Line 13"/>
          <p:cNvSpPr>
            <a:spLocks noChangeShapeType="1"/>
          </p:cNvSpPr>
          <p:nvPr/>
        </p:nvSpPr>
        <p:spPr bwMode="auto">
          <a:xfrm flipH="1">
            <a:off x="2133600" y="2743200"/>
            <a:ext cx="3124200" cy="1752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0238" name="Text Box 14"/>
          <p:cNvSpPr txBox="1">
            <a:spLocks noChangeArrowheads="1"/>
          </p:cNvSpPr>
          <p:nvPr/>
        </p:nvSpPr>
        <p:spPr bwMode="auto">
          <a:xfrm>
            <a:off x="228600" y="5486400"/>
            <a:ext cx="1501775" cy="10156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punkt pęknięcia liny</a:t>
            </a:r>
          </a:p>
        </p:txBody>
      </p:sp>
      <p:sp>
        <p:nvSpPr>
          <p:cNvPr id="180239" name="Line 15"/>
          <p:cNvSpPr>
            <a:spLocks noChangeShapeType="1"/>
          </p:cNvSpPr>
          <p:nvPr/>
        </p:nvSpPr>
        <p:spPr bwMode="auto">
          <a:xfrm flipV="1">
            <a:off x="990600" y="4800600"/>
            <a:ext cx="609600" cy="685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53344"/>
            <a:ext cx="8763000" cy="3263106"/>
          </a:xfrm>
          <a:noFill/>
          <a:ln/>
        </p:spPr>
        <p:txBody>
          <a:bodyPr>
            <a:normAutofit/>
          </a:bodyPr>
          <a:lstStyle/>
          <a:p>
            <a:pPr marL="0" indent="0" algn="ctr"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Niezależne </a:t>
            </a:r>
            <a:r>
              <a:rPr lang="pl-PL" altLang="pl-PL" sz="2400" b="1" dirty="0">
                <a:latin typeface="Arial" panose="020B0604020202020204" pitchFamily="34" charset="0"/>
              </a:rPr>
              <a:t>ogrzewanie kabiny i przedziału autopompy</a:t>
            </a:r>
            <a:endParaRPr lang="pl-PL" altLang="pl-PL" sz="10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W samochodach pożarniczych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stos</a:t>
            </a:r>
            <a:r>
              <a:rPr lang="pl-PL" altLang="pl-PL" sz="2400" dirty="0">
                <a:latin typeface="Arial" panose="020B0604020202020204" pitchFamily="34" charset="0"/>
              </a:rPr>
              <a:t>uje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s</a:t>
            </a:r>
            <a:r>
              <a:rPr lang="pl-PL" altLang="pl-PL" sz="2400" dirty="0">
                <a:latin typeface="Arial" panose="020B0604020202020204" pitchFamily="34" charset="0"/>
              </a:rPr>
              <a:t>ię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powietrzne urządzenia grzewcze pracujące niezależnie od pracy silnika.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Do podgrzewania powietrza jest wykorzystywane ciepło ze spalania paliwa</a:t>
            </a:r>
            <a:r>
              <a:rPr lang="pl-PL" altLang="pl-PL" sz="2400" dirty="0">
                <a:latin typeface="Arial" panose="020B0604020202020204" pitchFamily="34" charset="0"/>
              </a:rPr>
              <a:t>, podawanego ze zbiornika samochodu do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komor</a:t>
            </a:r>
            <a:r>
              <a:rPr lang="pl-PL" altLang="pl-PL" sz="2400" dirty="0">
                <a:latin typeface="Arial" panose="020B0604020202020204" pitchFamily="34" charset="0"/>
              </a:rPr>
              <a:t>y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spalania</a:t>
            </a:r>
            <a:r>
              <a:rPr lang="pl-PL" altLang="pl-PL" sz="2400" dirty="0">
                <a:latin typeface="Arial" panose="020B0604020202020204" pitchFamily="34" charset="0"/>
              </a:rPr>
              <a:t> urządzenia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. Komora znajduje się w użebrowanym wymienniku ciepła. Powietrze przepływa przez wymiennik, ogrzewa się i jest kierowane do kabiny lub przedziału autopompy.</a:t>
            </a:r>
          </a:p>
          <a:p>
            <a:pPr marL="0" indent="0"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181254" name="Picture 6" descr="Webasto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114800"/>
            <a:ext cx="4038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56" name="Text Box 8"/>
          <p:cNvSpPr txBox="1">
            <a:spLocks noChangeArrowheads="1"/>
          </p:cNvSpPr>
          <p:nvPr/>
        </p:nvSpPr>
        <p:spPr bwMode="auto">
          <a:xfrm>
            <a:off x="857250" y="4495800"/>
            <a:ext cx="3333750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niezależne ogrzewanie </a:t>
            </a:r>
            <a:br>
              <a:rPr lang="pl-PL" altLang="pl-PL" sz="2000" b="1" dirty="0"/>
            </a:br>
            <a:r>
              <a:rPr lang="pl-PL" altLang="pl-PL" sz="2000" b="1" dirty="0"/>
              <a:t>przedziału autopompy</a:t>
            </a:r>
          </a:p>
        </p:txBody>
      </p:sp>
      <p:sp>
        <p:nvSpPr>
          <p:cNvPr id="181263" name="Rectangle 15"/>
          <p:cNvSpPr>
            <a:spLocks noChangeArrowheads="1"/>
          </p:cNvSpPr>
          <p:nvPr/>
        </p:nvSpPr>
        <p:spPr bwMode="auto">
          <a:xfrm>
            <a:off x="4953000" y="4114800"/>
            <a:ext cx="40386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1264" name="Text Box 16"/>
          <p:cNvSpPr txBox="1">
            <a:spLocks noChangeArrowheads="1"/>
          </p:cNvSpPr>
          <p:nvPr/>
        </p:nvSpPr>
        <p:spPr bwMode="auto">
          <a:xfrm>
            <a:off x="882650" y="5867400"/>
            <a:ext cx="3308350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odprowadzenie spalin</a:t>
            </a:r>
          </a:p>
        </p:txBody>
      </p:sp>
      <p:sp>
        <p:nvSpPr>
          <p:cNvPr id="181257" name="Line 9"/>
          <p:cNvSpPr>
            <a:spLocks noChangeShapeType="1"/>
          </p:cNvSpPr>
          <p:nvPr/>
        </p:nvSpPr>
        <p:spPr bwMode="auto">
          <a:xfrm>
            <a:off x="4191000" y="5029200"/>
            <a:ext cx="16764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1265" name="Line 17"/>
          <p:cNvSpPr>
            <a:spLocks noChangeShapeType="1"/>
          </p:cNvSpPr>
          <p:nvPr/>
        </p:nvSpPr>
        <p:spPr bwMode="auto">
          <a:xfrm>
            <a:off x="4191000" y="6096000"/>
            <a:ext cx="914400" cy="381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61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700808"/>
            <a:ext cx="8763000" cy="2871192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Niezależne </a:t>
            </a:r>
            <a:r>
              <a:rPr lang="pl-PL" altLang="pl-PL" sz="2400" b="1" dirty="0">
                <a:latin typeface="Arial" panose="020B0604020202020204" pitchFamily="34" charset="0"/>
              </a:rPr>
              <a:t>ogrzewanie kabiny i przedziału autopompy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Podstawowe zasady bezpieczeństwa przy obsłudze urządzeń:</a:t>
            </a:r>
          </a:p>
          <a:p>
            <a:pPr marL="0" indent="0">
              <a:lnSpc>
                <a:spcPct val="9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przy tankowaniu zbiornika paliwa samochodu urządzenie 	   	 powinno być wyłączone i wychłodzone,</a:t>
            </a:r>
          </a:p>
          <a:p>
            <a:pPr marL="0" indent="0">
              <a:lnSpc>
                <a:spcPct val="9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w pobliżu urządzenia zabrania się przechowywania 	   	  	 jakichkolwiek przedmiotów (występowanie wysokiej 	  	 	 temperatury),</a:t>
            </a:r>
          </a:p>
          <a:p>
            <a:pPr marL="0" indent="0">
              <a:lnSpc>
                <a:spcPct val="9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eksploatacja urządzeń w garażach i pomieszczeniach </a:t>
            </a:r>
            <a:r>
              <a:rPr lang="pl-PL" altLang="pl-PL" sz="2400" dirty="0" smtClean="0">
                <a:latin typeface="Arial" panose="020B0604020202020204" pitchFamily="34" charset="0"/>
              </a:rPr>
              <a:t>zamkniętych   	 jest </a:t>
            </a:r>
            <a:r>
              <a:rPr lang="pl-PL" altLang="pl-PL" sz="2400" dirty="0">
                <a:latin typeface="Arial" panose="020B0604020202020204" pitchFamily="34" charset="0"/>
              </a:rPr>
              <a:t>zabroniona.</a:t>
            </a:r>
          </a:p>
        </p:txBody>
      </p:sp>
      <p:pic>
        <p:nvPicPr>
          <p:cNvPr id="177162" name="Picture 10" descr="Webasto - sterown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495800"/>
            <a:ext cx="3429000" cy="214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163" name="Rectangle 11"/>
          <p:cNvSpPr>
            <a:spLocks noChangeArrowheads="1"/>
          </p:cNvSpPr>
          <p:nvPr/>
        </p:nvSpPr>
        <p:spPr bwMode="auto">
          <a:xfrm>
            <a:off x="5029200" y="4495800"/>
            <a:ext cx="34290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2816"/>
            <a:ext cx="9144000" cy="3275434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/>
              <a:t>Zabrania się przechowywania materiałów pędnych i smarów w garażach, pomieszczeniach piwnicznych, na poddaszach i strychach oraz w obrębie klatek schodowych, korytarzy i w innych pomieszczeniach </a:t>
            </a:r>
            <a:r>
              <a:rPr lang="pl-PL" altLang="pl-PL" sz="2400" dirty="0" smtClean="0"/>
              <a:t>ogólnodostępnych.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Paliwa</a:t>
            </a:r>
            <a:r>
              <a:rPr lang="pl-PL" altLang="pl-PL" sz="2400" dirty="0"/>
              <a:t>, oleje i smary powinny być przechowywane w wolno stojących magazynach</a:t>
            </a:r>
            <a:r>
              <a:rPr lang="pl-PL" altLang="pl-PL" sz="2400" dirty="0" smtClean="0"/>
              <a:t>. 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W </a:t>
            </a:r>
            <a:r>
              <a:rPr lang="pl-PL" altLang="pl-PL" sz="2400" dirty="0"/>
              <a:t>pobliżu lub na ścianie obiektu powinien znajdować się dobrze widoczny znak „Zakaz palenia i używania otwartego ognia</a:t>
            </a:r>
            <a:r>
              <a:rPr lang="pl-PL" altLang="pl-PL" sz="2400" dirty="0" smtClean="0"/>
              <a:t>”.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W </a:t>
            </a:r>
            <a:r>
              <a:rPr lang="pl-PL" altLang="pl-PL" sz="2400" dirty="0"/>
              <a:t>pomieszczeniu musi być sprawna wentylacja grawitacyjna</a:t>
            </a:r>
            <a:r>
              <a:rPr lang="pl-PL" altLang="pl-PL" sz="2400" dirty="0" smtClean="0"/>
              <a:t>. 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Pomieszczenie </a:t>
            </a:r>
            <a:r>
              <a:rPr lang="pl-PL" altLang="pl-PL" sz="2400" dirty="0"/>
              <a:t>magazynu powinno posiadać oświetlenie </a:t>
            </a:r>
            <a:br>
              <a:rPr lang="pl-PL" altLang="pl-PL" sz="2400" dirty="0"/>
            </a:br>
            <a:r>
              <a:rPr lang="pl-PL" altLang="pl-PL" sz="2400" dirty="0" smtClean="0"/>
              <a:t>i </a:t>
            </a:r>
            <a:r>
              <a:rPr lang="pl-PL" altLang="pl-PL" sz="2400" dirty="0"/>
              <a:t>wyłączniki tego oświetlenia dostępne z zewnątrz.</a:t>
            </a:r>
          </a:p>
          <a:p>
            <a:pPr marL="3175" indent="-3175">
              <a:lnSpc>
                <a:spcPct val="80000"/>
              </a:lnSpc>
              <a:buFontTx/>
              <a:buNone/>
              <a:tabLst>
                <a:tab pos="288925" algn="l"/>
              </a:tabLst>
            </a:pPr>
            <a:r>
              <a:rPr lang="pl-PL" altLang="pl-PL" sz="2400" dirty="0"/>
              <a:t>	</a:t>
            </a:r>
            <a:endParaRPr lang="pl-PL" altLang="pl-PL" sz="2400" b="1" dirty="0"/>
          </a:p>
          <a:p>
            <a:pPr marL="3175" indent="-3175" algn="ctr">
              <a:lnSpc>
                <a:spcPct val="80000"/>
              </a:lnSpc>
              <a:buFontTx/>
              <a:buNone/>
              <a:tabLst>
                <a:tab pos="288925" algn="l"/>
              </a:tabLst>
            </a:pPr>
            <a:endParaRPr lang="pl-PL" altLang="pl-PL" sz="2400" b="1" dirty="0"/>
          </a:p>
        </p:txBody>
      </p:sp>
      <p:sp>
        <p:nvSpPr>
          <p:cNvPr id="150533" name="Rectangle 5"/>
          <p:cNvSpPr>
            <a:spLocks noChangeArrowheads="1"/>
          </p:cNvSpPr>
          <p:nvPr/>
        </p:nvSpPr>
        <p:spPr bwMode="auto">
          <a:xfrm>
            <a:off x="4000500" y="2619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50534" name="Picture 6" descr="BA00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048250"/>
            <a:ext cx="2286000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zasady przechowywania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paliw </a:t>
            </a:r>
            <a:r>
              <a:rPr lang="pl-PL" altLang="pl-PL" sz="2800" dirty="0">
                <a:latin typeface="Arial" panose="020B0604020202020204" pitchFamily="34" charset="0"/>
              </a:rPr>
              <a:t>i </a:t>
            </a:r>
            <a:r>
              <a:rPr lang="pl-PL" altLang="pl-PL" sz="2800" dirty="0" smtClean="0">
                <a:latin typeface="Arial" panose="020B0604020202020204" pitchFamily="34" charset="0"/>
              </a:rPr>
              <a:t>smarów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-32196" y="1311327"/>
            <a:ext cx="8281044" cy="429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175" indent="-3175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676400" indent="-5334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324100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895600" indent="-3810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67100" indent="-3810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243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3815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387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2959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pl-PL" altLang="pl-PL" sz="2800" b="1" dirty="0"/>
              <a:t>	</a:t>
            </a:r>
            <a:endParaRPr lang="pl-PL" altLang="pl-PL" b="1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W pomieszczeniu powinny znajdować się gaśnice oraz 	instrukcje 	bezpieczeństwa, umieszczone w łatwo 	dostępnym i w dobrze widocznym miejscu.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Drzwi magazynu powinny być wykonane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z materiału niepalnego i otwierać się na zewnątrz.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Podłoga powinna być wykonana z materiału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ogniotrwałego i nieiskrzącego.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Materiały niebezpieczne pożarowo należy przechowywać 	wyłącznie w pojemnikach wykonanych z materiałów co  	najmniej trudno zapalnych, odprowadzających ładunki                        	elektryczności statycznej, posiadających szczelne 	zamknięcie i zabezpieczonych przed stłuczeniem.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Narzędzia do otwierania naczyń z paliwem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powinny być wykonane z materiału nieiskrzącego.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pl-PL" altLang="pl-PL" b="1" dirty="0"/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pl-PL" altLang="pl-PL" sz="1800" b="1" dirty="0"/>
          </a:p>
        </p:txBody>
      </p:sp>
      <p:pic>
        <p:nvPicPr>
          <p:cNvPr id="182278" name="Picture 6" descr="gaśnice - f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069" y="2065363"/>
            <a:ext cx="155892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279" name="Picture 7" descr="http://www.strazakbhp.pl/zdjecia/db/006.g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155" y="4869160"/>
            <a:ext cx="1336961" cy="189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zasady przechowywania paliw i </a:t>
            </a:r>
            <a:r>
              <a:rPr lang="pl-PL" altLang="pl-PL" sz="2800" dirty="0" smtClean="0">
                <a:latin typeface="Arial" panose="020B0604020202020204" pitchFamily="34" charset="0"/>
              </a:rPr>
              <a:t>smarów</a:t>
            </a:r>
            <a:endParaRPr lang="pl-PL" altLang="pl-PL" sz="2800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CELE  SZCZEGÓŁOWE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633035"/>
          </a:xfrm>
        </p:spPr>
        <p:txBody>
          <a:bodyPr>
            <a:normAutofit fontScale="85000" lnSpcReduction="10000"/>
          </a:bodyPr>
          <a:lstStyle/>
          <a:p>
            <a:pPr marL="118872" indent="0">
              <a:buNone/>
            </a:pPr>
            <a:r>
              <a:rPr lang="pl-PL" b="1" i="1" dirty="0"/>
              <a:t>W wyniku realizacji tematu słuchacz powinien umieć</a:t>
            </a:r>
            <a:r>
              <a:rPr lang="pl-PL" b="1" i="1" dirty="0" smtClean="0"/>
              <a:t>:</a:t>
            </a:r>
          </a:p>
          <a:p>
            <a:pPr marL="118872" indent="0">
              <a:buNone/>
            </a:pPr>
            <a:endParaRPr lang="pl-PL" dirty="0"/>
          </a:p>
          <a:p>
            <a:pPr lvl="0"/>
            <a:r>
              <a:rPr lang="pl-PL" dirty="0"/>
              <a:t>określić zasady obsługi samochodów pożarniczych;</a:t>
            </a:r>
          </a:p>
          <a:p>
            <a:pPr lvl="0"/>
            <a:r>
              <a:rPr lang="pl-PL" dirty="0"/>
              <a:t>określić warunki gwarancji i użytkowania samochodu, czasookresy przeglądów gwarancyjnych i badań technicznych;</a:t>
            </a:r>
          </a:p>
          <a:p>
            <a:pPr lvl="0"/>
            <a:r>
              <a:rPr lang="pl-PL" dirty="0"/>
              <a:t>obsłużyć techniczne wyposażenie sprzętu dodatkowego (instalacja wodno-pianowa, nagrzewnica, wyciągarka, blokada mostu itp.);</a:t>
            </a:r>
          </a:p>
          <a:p>
            <a:pPr lvl="0"/>
            <a:r>
              <a:rPr lang="pl-PL" dirty="0"/>
              <a:t>wymienić zasady przechowywania paliw i smarów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107504" y="1340768"/>
            <a:ext cx="8856984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Literatura</a:t>
            </a:r>
            <a:r>
              <a:rPr lang="pl-PL" altLang="pl-PL" b="1" dirty="0">
                <a:latin typeface="Arial" panose="020B0604020202020204" pitchFamily="34" charset="0"/>
              </a:rPr>
              <a:t>: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err="1">
                <a:latin typeface="Arial" panose="020B0604020202020204" pitchFamily="34" charset="0"/>
                <a:cs typeface="Times New Roman" panose="02020603050405020304" pitchFamily="18" charset="0"/>
              </a:rPr>
              <a:t>Kaliciecki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H.: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Podręcznik kierowcy mechanika straży pożarnych.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Instytut Wydawniczy CRZZ, Warszawa 1977.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Prochowski L., Żuchowski A.: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Pojazdy samochodowe. Samochody ciężarowe</a:t>
            </a:r>
            <a:r>
              <a:rPr lang="pl-PL" altLang="pl-PL" i="1" dirty="0">
                <a:latin typeface="Arial" panose="020B0604020202020204" pitchFamily="34" charset="0"/>
              </a:rPr>
              <a:t>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i autobusy.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WKŁ, Warszawa 2006.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Rozporządzenie Ministra Spraw Wewnętrznych </a:t>
            </a: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Administracji w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sprawie ochrony przeciwpożarowej budynków, innych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obiektów budowlanych i terenów.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err="1">
                <a:latin typeface="Arial" panose="020B0604020202020204" pitchFamily="34" charset="0"/>
                <a:cs typeface="Times New Roman" panose="02020603050405020304" pitchFamily="18" charset="0"/>
              </a:rPr>
              <a:t>PowerWinch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. Instrukcja obsługi. Wyciągarki elektryczne prądu stałego. Model PW 45. 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err="1">
                <a:latin typeface="Arial" panose="020B0604020202020204" pitchFamily="34" charset="0"/>
                <a:cs typeface="Times New Roman" panose="02020603050405020304" pitchFamily="18" charset="0"/>
              </a:rPr>
              <a:t>SuperWinch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. Mały podręcznik bezpieczeństwa i technik pracy </a:t>
            </a: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z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wyciągarką. </a:t>
            </a:r>
            <a:endParaRPr lang="pl-PL" altLang="pl-PL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Obsługa oraz serwis – Podręcznik - NH20. </a:t>
            </a:r>
            <a:r>
              <a:rPr lang="pl-PL" altLang="pl-PL" dirty="0" err="1">
                <a:latin typeface="Arial" panose="020B0604020202020204" pitchFamily="34" charset="0"/>
              </a:rPr>
              <a:t>Rosenbauer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  <a:r>
              <a:rPr lang="pl-PL" altLang="pl-PL" dirty="0"/>
              <a:t>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solidFill>
                  <a:srgbClr val="3333FF"/>
                </a:solidFill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solidFill>
                  <a:srgbClr val="FF0000"/>
                </a:solidFill>
                <a:cs typeface="Times New Roman" panose="02020603050405020304" pitchFamily="18" charset="0"/>
              </a:rPr>
              <a:t> </a:t>
            </a:r>
            <a:endParaRPr lang="pl-PL" altLang="pl-PL" b="1" dirty="0">
              <a:solidFill>
                <a:srgbClr val="3333FF"/>
              </a:solidFill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DANE ŹRÓDŁOWE</a:t>
            </a:r>
            <a:endParaRPr lang="pl-PL" altLang="pl-PL" sz="28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2" name="Rectangle 4"/>
          <p:cNvSpPr>
            <a:spLocks noChangeArrowheads="1"/>
          </p:cNvSpPr>
          <p:nvPr/>
        </p:nvSpPr>
        <p:spPr bwMode="auto">
          <a:xfrm>
            <a:off x="0" y="1340768"/>
            <a:ext cx="9144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endParaRPr lang="pl-PL" altLang="pl-PL" b="1" dirty="0" smtClean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Literatura</a:t>
            </a:r>
            <a:r>
              <a:rPr lang="pl-PL" altLang="pl-PL" b="1" dirty="0"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Zakłady Samochodowe „JELCZ” S.A. </a:t>
            </a:r>
            <a:r>
              <a:rPr lang="pl-PL" altLang="pl-PL" i="1" dirty="0">
                <a:latin typeface="Arial" panose="020B0604020202020204" pitchFamily="34" charset="0"/>
              </a:rPr>
              <a:t>Samochód gaśniczy JELCZ 010/014, 010R/014R. Instrukcja użytkowania</a:t>
            </a:r>
            <a:r>
              <a:rPr lang="pl-PL" altLang="pl-PL" dirty="0">
                <a:latin typeface="Arial" panose="020B0604020202020204" pitchFamily="34" charset="0"/>
              </a:rPr>
              <a:t>. 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Zakłady Samochodowe „JELCZ” S.A. </a:t>
            </a:r>
            <a:r>
              <a:rPr lang="pl-PL" altLang="pl-PL" i="1" dirty="0">
                <a:latin typeface="Arial" panose="020B0604020202020204" pitchFamily="34" charset="0"/>
              </a:rPr>
              <a:t>Instrukcja obsługi podwozia samochodu ciężarowego P-422DS, P-442DS.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Zdjęcia i rysunki: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11 - 	Karta katalogowa </a:t>
            </a:r>
            <a:r>
              <a:rPr lang="pl-PL" altLang="pl-PL" dirty="0" err="1">
                <a:latin typeface="Arial" panose="020B0604020202020204" pitchFamily="34" charset="0"/>
              </a:rPr>
              <a:t>Rosenbauer</a:t>
            </a:r>
            <a:r>
              <a:rPr lang="pl-PL" altLang="pl-PL" dirty="0">
                <a:latin typeface="Arial" panose="020B0604020202020204" pitchFamily="34" charset="0"/>
              </a:rPr>
              <a:t> - pompa NH 20.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22 - 	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Prochowski L., Żuchowski A.: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Pojazdy 			   samochodowe. Samochody ci</a:t>
            </a:r>
            <a:r>
              <a:rPr lang="pl-PL" altLang="pl-PL" sz="2800" i="1" dirty="0">
                <a:latin typeface="Arial" panose="020B0604020202020204" pitchFamily="34" charset="0"/>
                <a:cs typeface="Times New Roman" panose="02020603050405020304" pitchFamily="18" charset="0"/>
              </a:rPr>
              <a:t>ę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żarowe</a:t>
            </a:r>
            <a:r>
              <a:rPr lang="pl-PL" altLang="pl-PL" i="1" dirty="0">
                <a:latin typeface="Arial" panose="020B0604020202020204" pitchFamily="34" charset="0"/>
              </a:rPr>
              <a:t>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i autobusy.</a:t>
            </a:r>
            <a:r>
              <a:rPr lang="pl-PL" altLang="pl-PL" i="1" dirty="0">
                <a:latin typeface="Arial" panose="020B0604020202020204" pitchFamily="34" charset="0"/>
              </a:rPr>
              <a:t> 		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WKŁ, Warszawa 2006.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pl-PL" altLang="pl-PL" b="1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DANE ŹRÓDŁOWE</a:t>
            </a:r>
            <a:endParaRPr lang="pl-PL" altLang="pl-PL" sz="28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587" y="1463675"/>
            <a:ext cx="9022388" cy="2611438"/>
          </a:xfrm>
        </p:spPr>
        <p:txBody>
          <a:bodyPr>
            <a:normAutofit/>
          </a:bodyPr>
          <a:lstStyle/>
          <a:p>
            <a:pPr marL="0" indent="0" algn="just">
              <a:buNone/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Użytkownik </a:t>
            </a:r>
            <a:r>
              <a:rPr lang="pl-PL" altLang="pl-PL" sz="2000" dirty="0">
                <a:latin typeface="Arial" panose="020B0604020202020204" pitchFamily="34" charset="0"/>
              </a:rPr>
              <a:t>samochodu pożarniczego powinien:</a:t>
            </a:r>
          </a:p>
          <a:p>
            <a:pPr marL="342900" indent="-342900" algn="just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wykorzystywać </a:t>
            </a:r>
            <a:r>
              <a:rPr lang="pl-PL" altLang="pl-PL" sz="2000" dirty="0">
                <a:latin typeface="Arial" panose="020B0604020202020204" pitchFamily="34" charset="0"/>
              </a:rPr>
              <a:t>go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zgodnie z przeznaczeniem</a:t>
            </a:r>
            <a:r>
              <a:rPr lang="pl-PL" altLang="pl-PL" sz="2000" dirty="0">
                <a:latin typeface="Arial" panose="020B0604020202020204" pitchFamily="34" charset="0"/>
              </a:rPr>
              <a:t> i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stosowa</a:t>
            </a:r>
            <a:r>
              <a:rPr lang="pl-PL" altLang="pl-PL" sz="2000" dirty="0">
                <a:latin typeface="Arial" panose="020B0604020202020204" pitchFamily="34" charset="0"/>
              </a:rPr>
              <a:t>ć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si</a:t>
            </a:r>
            <a:r>
              <a:rPr lang="pl-PL" altLang="pl-PL" sz="2000" dirty="0">
                <a:latin typeface="Arial" panose="020B0604020202020204" pitchFamily="34" charset="0"/>
              </a:rPr>
              <a:t>ę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zaleceń podanych w instrukcji </a:t>
            </a:r>
            <a:r>
              <a:rPr lang="pl-PL" altLang="pl-PL" sz="2000" dirty="0">
                <a:latin typeface="Arial" panose="020B0604020202020204" pitchFamily="34" charset="0"/>
              </a:rPr>
              <a:t>(instrukcjach)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obsługi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marL="342900" indent="-342900" algn="just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starannie i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terminowo wykonywać </a:t>
            </a:r>
            <a:r>
              <a:rPr lang="pl-PL" altLang="pl-PL" sz="2000" dirty="0">
                <a:latin typeface="Arial" panose="020B0604020202020204" pitchFamily="34" charset="0"/>
              </a:rPr>
              <a:t>czynności obsługowe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 smtClean="0">
                <a:latin typeface="Arial" panose="020B0604020202020204" pitchFamily="34" charset="0"/>
              </a:rPr>
              <a:t>i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przegl</a:t>
            </a:r>
            <a:r>
              <a:rPr lang="pl-PL" altLang="pl-PL" sz="2000" dirty="0">
                <a:latin typeface="Arial" panose="020B0604020202020204" pitchFamily="34" charset="0"/>
              </a:rPr>
              <a:t>ą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dy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 marL="342900" indent="-342900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stosować </a:t>
            </a:r>
            <a:r>
              <a:rPr lang="pl-PL" altLang="pl-PL" sz="2000" dirty="0">
                <a:latin typeface="Arial" panose="020B0604020202020204" pitchFamily="34" charset="0"/>
              </a:rPr>
              <a:t>materiały eksploatacyjne i ich wymiany zgodnie z  </a:t>
            </a:r>
            <a:r>
              <a:rPr lang="pl-PL" altLang="pl-PL" sz="2000" dirty="0" smtClean="0">
                <a:latin typeface="Arial" panose="020B0604020202020204" pitchFamily="34" charset="0"/>
              </a:rPr>
              <a:t>zaleceniami </a:t>
            </a:r>
            <a:r>
              <a:rPr lang="pl-PL" altLang="pl-PL" sz="2000" dirty="0">
                <a:latin typeface="Arial" panose="020B0604020202020204" pitchFamily="34" charset="0"/>
              </a:rPr>
              <a:t>producenta,</a:t>
            </a:r>
          </a:p>
          <a:p>
            <a:pPr marL="342900" indent="-342900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stale </a:t>
            </a:r>
            <a:r>
              <a:rPr lang="pl-PL" altLang="pl-PL" sz="2000" dirty="0">
                <a:latin typeface="Arial" panose="020B0604020202020204" pitchFamily="34" charset="0"/>
              </a:rPr>
              <a:t>troszczyć się o stan techniczny, </a:t>
            </a:r>
            <a:r>
              <a:rPr lang="pl-PL" altLang="pl-PL" sz="2000" dirty="0" smtClean="0">
                <a:latin typeface="Arial" panose="020B0604020202020204" pitchFamily="34" charset="0"/>
              </a:rPr>
              <a:t>                      </a:t>
            </a:r>
            <a:r>
              <a:rPr lang="pl-PL" altLang="pl-PL" sz="2000" dirty="0">
                <a:latin typeface="Arial" panose="020B0604020202020204" pitchFamily="34" charset="0"/>
              </a:rPr>
              <a:t>	  	 czystość </a:t>
            </a:r>
            <a:r>
              <a:rPr lang="pl-PL" altLang="pl-PL" sz="2000" dirty="0" smtClean="0">
                <a:latin typeface="Arial" panose="020B0604020202020204" pitchFamily="34" charset="0"/>
              </a:rPr>
              <a:t>i wygląd </a:t>
            </a:r>
            <a:r>
              <a:rPr lang="pl-PL" altLang="pl-PL" sz="2000" dirty="0">
                <a:latin typeface="Arial" panose="020B0604020202020204" pitchFamily="34" charset="0"/>
              </a:rPr>
              <a:t>zewnętrzny pojazdu.</a:t>
            </a:r>
            <a:r>
              <a:rPr lang="pl-PL" altLang="pl-PL" sz="2000" dirty="0"/>
              <a:t>  </a:t>
            </a:r>
          </a:p>
          <a:p>
            <a:pPr marL="0" indent="0">
              <a:buFontTx/>
              <a:buChar char="-"/>
              <a:tabLst>
                <a:tab pos="187325" algn="l"/>
              </a:tabLst>
            </a:pPr>
            <a:endParaRPr lang="pl-PL" altLang="pl-PL" sz="1800" dirty="0"/>
          </a:p>
        </p:txBody>
      </p:sp>
      <p:pic>
        <p:nvPicPr>
          <p:cNvPr id="120844" name="Picture 12" descr="Instrukcja obsługi nadwoz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199" y="4365104"/>
            <a:ext cx="3657600" cy="231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46" name="Picture 14" descr="Instrukcja obsługi podwoz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200400"/>
            <a:ext cx="25749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47" name="Text Box 15"/>
          <p:cNvSpPr txBox="1">
            <a:spLocks noChangeArrowheads="1"/>
          </p:cNvSpPr>
          <p:nvPr/>
        </p:nvSpPr>
        <p:spPr bwMode="auto">
          <a:xfrm>
            <a:off x="5791200" y="5029200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4000" b="1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warunki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użytkowania samochodu</a:t>
            </a:r>
            <a:endParaRPr lang="pl-PL" altLang="pl-PL" sz="28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282439" y="1628801"/>
            <a:ext cx="8277090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 smtClean="0">
                <a:latin typeface="Arial" panose="020B0604020202020204" pitchFamily="34" charset="0"/>
              </a:rPr>
              <a:t>z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ałoga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może liczyć maksymalnie taką ilość osób, jaką przewidział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producent pojazdu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o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bowiązkiem każdej osoby jest zapięcie pasów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bezpieczeństwa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k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ierowca w czasie jazdy do </a:t>
            </a:r>
            <a:r>
              <a:rPr lang="pl-PL" altLang="pl-PL" sz="2000" dirty="0">
                <a:latin typeface="Arial" panose="020B0604020202020204" pitchFamily="34" charset="0"/>
              </a:rPr>
              <a:t>akcji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powinien dostosować prędkość do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warunków na drodze,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w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drodze powrotnej, z akcji, </a:t>
            </a:r>
            <a:r>
              <a:rPr lang="pl-PL" altLang="pl-PL" sz="2000" dirty="0">
                <a:latin typeface="Arial" panose="020B0604020202020204" pitchFamily="34" charset="0"/>
              </a:rPr>
              <a:t>kierowca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powinien przestrzegać wszystkich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przepisów wynikających z prawa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o ruchu drogowym </a:t>
            </a:r>
            <a:r>
              <a:rPr lang="pl-PL" altLang="pl-PL" sz="2000" dirty="0">
                <a:latin typeface="Arial" panose="020B0604020202020204" pitchFamily="34" charset="0"/>
              </a:rPr>
              <a:t>(n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ie wolno wtedy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włączać sygnałów uprzywilejowania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 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oraz przekraczać dozwolonej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prędkości jazdy</a:t>
            </a:r>
            <a:r>
              <a:rPr lang="pl-PL" altLang="pl-PL" sz="2000" dirty="0">
                <a:latin typeface="Arial" panose="020B0604020202020204" pitchFamily="34" charset="0"/>
              </a:rPr>
              <a:t>)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pl-PL" altLang="pl-PL" sz="2000" dirty="0">
                <a:cs typeface="Times New Roman" panose="02020603050405020304" pitchFamily="18" charset="0"/>
              </a:rPr>
              <a:t> </a:t>
            </a:r>
            <a:r>
              <a:rPr lang="pl-PL" altLang="pl-PL" sz="2000" dirty="0"/>
              <a:t> 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endParaRPr lang="pl-PL" altLang="pl-PL" dirty="0"/>
          </a:p>
        </p:txBody>
      </p:sp>
      <p:pic>
        <p:nvPicPr>
          <p:cNvPr id="163846" name="Picture 6" descr="Kabina - gaśnicz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36912"/>
            <a:ext cx="2903240" cy="382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48" name="Rectangle 8"/>
          <p:cNvSpPr>
            <a:spLocks noChangeArrowheads="1"/>
          </p:cNvSpPr>
          <p:nvPr/>
        </p:nvSpPr>
        <p:spPr bwMode="auto">
          <a:xfrm>
            <a:off x="2971800" y="1300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warunki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użytkowania samochodu</a:t>
            </a:r>
            <a:endParaRPr lang="pl-PL" altLang="pl-PL" sz="28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204788" y="1601924"/>
            <a:ext cx="9144000" cy="449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9263" indent="-449263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 smtClean="0">
                <a:latin typeface="Arial" panose="020B0604020202020204" pitchFamily="34" charset="0"/>
              </a:rPr>
              <a:t>z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abronione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jest dokonywanie przeróbek i wprowadzanie zmian konstrukcyjnych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zabronione jest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przeciąża</a:t>
            </a:r>
            <a:r>
              <a:rPr lang="pl-PL" altLang="pl-PL" sz="2000" dirty="0">
                <a:latin typeface="Arial" panose="020B0604020202020204" pitchFamily="34" charset="0"/>
              </a:rPr>
              <a:t>nie samochodu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, np. </a:t>
            </a:r>
            <a:r>
              <a:rPr lang="pl-PL" altLang="pl-PL" sz="2000" dirty="0">
                <a:latin typeface="Arial" panose="020B0604020202020204" pitchFamily="34" charset="0"/>
              </a:rPr>
              <a:t>poprzez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wł</a:t>
            </a:r>
            <a:r>
              <a:rPr lang="pl-PL" altLang="pl-PL" sz="2000" dirty="0">
                <a:latin typeface="Arial" panose="020B0604020202020204" pitchFamily="34" charset="0"/>
              </a:rPr>
              <a:t>ożenie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dodatkowe</a:t>
            </a:r>
            <a:r>
              <a:rPr lang="pl-PL" altLang="pl-PL" sz="2000" dirty="0">
                <a:latin typeface="Arial" panose="020B0604020202020204" pitchFamily="34" charset="0"/>
              </a:rPr>
              <a:t>go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wyposażeni</a:t>
            </a:r>
            <a:r>
              <a:rPr lang="pl-PL" altLang="pl-PL" sz="2000" dirty="0">
                <a:latin typeface="Arial" panose="020B0604020202020204" pitchFamily="34" charset="0"/>
              </a:rPr>
              <a:t>a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czy </a:t>
            </a:r>
            <a:r>
              <a:rPr lang="pl-PL" altLang="pl-PL" sz="2000" dirty="0">
                <a:latin typeface="Arial" panose="020B0604020202020204" pitchFamily="34" charset="0"/>
              </a:rPr>
              <a:t>zamontowanie 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</a:t>
            </a:r>
            <a:r>
              <a:rPr lang="pl-PL" altLang="pl-PL" sz="2000" dirty="0" smtClean="0">
                <a:latin typeface="Arial" panose="020B0604020202020204" pitchFamily="34" charset="0"/>
              </a:rPr>
              <a:t>ego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</a:t>
            </a:r>
            <a:r>
              <a:rPr lang="pl-PL" altLang="pl-PL" sz="2000" dirty="0">
                <a:latin typeface="Arial" panose="020B0604020202020204" pitchFamily="34" charset="0"/>
              </a:rPr>
              <a:t>a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ct val="20000"/>
              </a:spcBef>
            </a:pPr>
            <a:endParaRPr lang="pl-PL" altLang="pl-PL" sz="2000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/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 smtClean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 smtClean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Przeciążenie samochodu lub przekroczenie nacisków na osie</a:t>
            </a:r>
            <a:r>
              <a:rPr lang="pl-PL" altLang="pl-PL" sz="2000" dirty="0">
                <a:latin typeface="Arial" panose="020B0604020202020204" pitchFamily="34" charset="0"/>
              </a:rPr>
              <a:t>, to: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dłuższa droga hamowania,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zmiana sterowności pojazdu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obniż</a:t>
            </a:r>
            <a:r>
              <a:rPr lang="pl-PL" altLang="pl-PL" sz="2000" dirty="0">
                <a:latin typeface="Arial" panose="020B0604020202020204" pitchFamily="34" charset="0"/>
              </a:rPr>
              <a:t>enie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trwałoś</a:t>
            </a:r>
            <a:r>
              <a:rPr lang="pl-PL" altLang="pl-PL" sz="2000" dirty="0">
                <a:latin typeface="Arial" panose="020B0604020202020204" pitchFamily="34" charset="0"/>
              </a:rPr>
              <a:t>ci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elementów nośnych </a:t>
            </a:r>
            <a:r>
              <a:rPr lang="pl-PL" altLang="pl-PL" sz="2000" dirty="0">
                <a:latin typeface="Arial" panose="020B0604020202020204" pitchFamily="34" charset="0"/>
              </a:rPr>
              <a:t>i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podzespołów.</a:t>
            </a:r>
            <a:r>
              <a:rPr lang="pl-PL" altLang="pl-PL" sz="2000" dirty="0"/>
              <a:t> </a:t>
            </a:r>
            <a:r>
              <a:rPr lang="pl-PL" altLang="pl-PL" sz="2000" dirty="0">
                <a:cs typeface="Times New Roman" panose="02020603050405020304" pitchFamily="18" charset="0"/>
              </a:rPr>
              <a:t> </a:t>
            </a:r>
            <a:r>
              <a:rPr lang="pl-PL" altLang="pl-PL" sz="2000" dirty="0"/>
              <a:t> 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endParaRPr lang="pl-PL" altLang="pl-PL" sz="2000" dirty="0"/>
          </a:p>
        </p:txBody>
      </p:sp>
      <p:sp>
        <p:nvSpPr>
          <p:cNvPr id="164871" name="Oval 7"/>
          <p:cNvSpPr>
            <a:spLocks noChangeArrowheads="1"/>
          </p:cNvSpPr>
          <p:nvPr/>
        </p:nvSpPr>
        <p:spPr bwMode="auto">
          <a:xfrm>
            <a:off x="4191000" y="3276600"/>
            <a:ext cx="1905000" cy="11430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64873" name="Picture 9" descr="Tabliczka identyfikacyjna podwozia - 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24200"/>
            <a:ext cx="4820904" cy="232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875" name="Oval 11"/>
          <p:cNvSpPr>
            <a:spLocks noChangeArrowheads="1"/>
          </p:cNvSpPr>
          <p:nvPr/>
        </p:nvSpPr>
        <p:spPr bwMode="auto">
          <a:xfrm>
            <a:off x="5004048" y="3677326"/>
            <a:ext cx="1524000" cy="10668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warunki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użytkowania samochodu</a:t>
            </a:r>
            <a:endParaRPr lang="pl-PL" altLang="pl-PL" sz="2800" b="1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88764" y="1556792"/>
            <a:ext cx="8763000" cy="4265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pl-PL" altLang="pl-PL" b="1" dirty="0"/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Podział czynności obsługowych: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przygotowanie samochodu do jazdy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(obsługa codzienna - OC),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okresowe czynności obsługowe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 (przegląd gwarancyjny - PG,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 obsługa techniczna - OT-1                                                         	 i OT-2),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obsługi sezonowe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 (letnia - OL i zimowa - OZ)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pl-PL" altLang="pl-PL" b="1" dirty="0">
              <a:latin typeface="Arial" panose="020B0604020202020204" pitchFamily="34" charset="0"/>
            </a:endParaRPr>
          </a:p>
        </p:txBody>
      </p:sp>
      <p:pic>
        <p:nvPicPr>
          <p:cNvPr id="175111" name="Picture 7" descr="Kabina podniesio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618" y="2636912"/>
            <a:ext cx="3380531" cy="330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Obsługa techniczna </a:t>
            </a:r>
            <a:r>
              <a:rPr lang="pl-PL" altLang="pl-PL" sz="2800" dirty="0" smtClean="0">
                <a:latin typeface="Arial" panose="020B0604020202020204" pitchFamily="34" charset="0"/>
              </a:rPr>
              <a:t>pojazdu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6" name="Rectangle 4"/>
          <p:cNvSpPr>
            <a:spLocks noChangeArrowheads="1"/>
          </p:cNvSpPr>
          <p:nvPr/>
        </p:nvSpPr>
        <p:spPr bwMode="auto">
          <a:xfrm>
            <a:off x="0" y="1436245"/>
            <a:ext cx="9144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6575" indent="-3619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15963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W </a:t>
            </a:r>
            <a:r>
              <a:rPr lang="pl-PL" altLang="pl-PL" dirty="0">
                <a:latin typeface="Arial" panose="020B0604020202020204" pitchFamily="34" charset="0"/>
              </a:rPr>
              <a:t>ramach obsługi codziennej należy: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sprawdzić czystość pojazdu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(ewentualnie wyczyścić i umyć)</a:t>
            </a:r>
            <a:r>
              <a:rPr lang="pl-PL" altLang="pl-PL" dirty="0">
                <a:latin typeface="Arial" panose="020B0604020202020204" pitchFamily="34" charset="0"/>
              </a:rPr>
              <a:t>,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sprawdzić poziom paliwa w zbiorniku i ewentualnie dopełnić,</a:t>
            </a:r>
          </a:p>
        </p:txBody>
      </p:sp>
      <p:pic>
        <p:nvPicPr>
          <p:cNvPr id="166933" name="Picture 21" descr="IMG_0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40360"/>
            <a:ext cx="44958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938" name="Text Box 26"/>
          <p:cNvSpPr txBox="1">
            <a:spLocks noChangeArrowheads="1"/>
          </p:cNvSpPr>
          <p:nvPr/>
        </p:nvSpPr>
        <p:spPr bwMode="auto">
          <a:xfrm>
            <a:off x="533400" y="3773760"/>
            <a:ext cx="2590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zbiornik z olejem napędowym</a:t>
            </a: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66939" name="Text Box 27"/>
          <p:cNvSpPr txBox="1">
            <a:spLocks noChangeArrowheads="1"/>
          </p:cNvSpPr>
          <p:nvPr/>
        </p:nvSpPr>
        <p:spPr bwMode="auto">
          <a:xfrm>
            <a:off x="533400" y="5373960"/>
            <a:ext cx="2590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zbiornik z AdBlue (silniki Euro 4)</a:t>
            </a: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66943" name="Rectangle 31"/>
          <p:cNvSpPr>
            <a:spLocks noChangeArrowheads="1"/>
          </p:cNvSpPr>
          <p:nvPr/>
        </p:nvSpPr>
        <p:spPr bwMode="auto">
          <a:xfrm>
            <a:off x="3962400" y="3240360"/>
            <a:ext cx="44958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66944" name="Rectangle 32"/>
          <p:cNvSpPr>
            <a:spLocks noChangeArrowheads="1"/>
          </p:cNvSpPr>
          <p:nvPr/>
        </p:nvSpPr>
        <p:spPr bwMode="auto">
          <a:xfrm>
            <a:off x="3962400" y="3240360"/>
            <a:ext cx="4495800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66940" name="Line 28"/>
          <p:cNvSpPr>
            <a:spLocks noChangeShapeType="1"/>
          </p:cNvSpPr>
          <p:nvPr/>
        </p:nvSpPr>
        <p:spPr bwMode="auto">
          <a:xfrm>
            <a:off x="3124200" y="4230960"/>
            <a:ext cx="20574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6941" name="Line 29"/>
          <p:cNvSpPr>
            <a:spLocks noChangeShapeType="1"/>
          </p:cNvSpPr>
          <p:nvPr/>
        </p:nvSpPr>
        <p:spPr bwMode="auto">
          <a:xfrm flipV="1">
            <a:off x="3124200" y="5450160"/>
            <a:ext cx="4724400" cy="304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Przygotowanie samochodu do jazdy               (obsługa codzienna</a:t>
            </a:r>
            <a:r>
              <a:rPr lang="pl-PL" altLang="pl-PL" sz="2800" dirty="0" smtClean="0">
                <a:latin typeface="Arial" panose="020B0604020202020204" pitchFamily="34" charset="0"/>
              </a:rPr>
              <a:t>)</a:t>
            </a:r>
            <a:endParaRPr lang="pl-PL" altLang="pl-PL" sz="28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0" y="1565393"/>
            <a:ext cx="8991600" cy="289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dirty="0" smtClean="0">
                <a:latin typeface="Arial" panose="020B0604020202020204" pitchFamily="34" charset="0"/>
              </a:rPr>
              <a:t>skontrolować </a:t>
            </a:r>
            <a:r>
              <a:rPr lang="pl-PL" altLang="pl-PL" dirty="0">
                <a:latin typeface="Arial" panose="020B0604020202020204" pitchFamily="34" charset="0"/>
              </a:rPr>
              <a:t>i ewentualnie uzupełnić poziom oleju w silniku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i pompie wtryskowej, 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skontrolować i ewentualnie uzupełnić poziom cieczy chłodzącej </a:t>
            </a:r>
            <a:r>
              <a:rPr lang="pl-PL" altLang="pl-PL" dirty="0" smtClean="0">
                <a:latin typeface="Arial" panose="020B0604020202020204" pitchFamily="34" charset="0"/>
              </a:rPr>
              <a:t>i </a:t>
            </a:r>
            <a:r>
              <a:rPr lang="pl-PL" altLang="pl-PL" dirty="0">
                <a:latin typeface="Arial" panose="020B0604020202020204" pitchFamily="34" charset="0"/>
              </a:rPr>
              <a:t>szczelność układu chłodzenia silnika, 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poziom </a:t>
            </a:r>
            <a:r>
              <a:rPr lang="pl-PL" altLang="pl-PL" dirty="0" smtClean="0">
                <a:latin typeface="Arial" panose="020B0604020202020204" pitchFamily="34" charset="0"/>
              </a:rPr>
              <a:t>innych</a:t>
            </a:r>
            <a:br>
              <a:rPr lang="pl-PL" altLang="pl-PL" dirty="0" smtClean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płynów </a:t>
            </a:r>
            <a:r>
              <a:rPr lang="pl-PL" altLang="pl-PL" dirty="0">
                <a:latin typeface="Arial" panose="020B0604020202020204" pitchFamily="34" charset="0"/>
              </a:rPr>
              <a:t>eksploatacyjnych </a:t>
            </a:r>
            <a:r>
              <a:rPr lang="pl-PL" altLang="pl-PL" dirty="0" smtClean="0">
                <a:latin typeface="Arial" panose="020B0604020202020204" pitchFamily="34" charset="0"/>
              </a:rPr>
              <a:t/>
            </a:r>
            <a:br>
              <a:rPr lang="pl-PL" altLang="pl-PL" dirty="0" smtClean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w </a:t>
            </a:r>
            <a:r>
              <a:rPr lang="pl-PL" altLang="pl-PL" dirty="0">
                <a:latin typeface="Arial" panose="020B0604020202020204" pitchFamily="34" charset="0"/>
              </a:rPr>
              <a:t>zbiornikach,</a:t>
            </a:r>
          </a:p>
        </p:txBody>
      </p:sp>
      <p:pic>
        <p:nvPicPr>
          <p:cNvPr id="169990" name="Picture 6" descr="Zbiorniki płynó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85836"/>
            <a:ext cx="4572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2" name="Line 8"/>
          <p:cNvSpPr>
            <a:spLocks noChangeShapeType="1"/>
          </p:cNvSpPr>
          <p:nvPr/>
        </p:nvSpPr>
        <p:spPr bwMode="auto">
          <a:xfrm flipV="1">
            <a:off x="4596705" y="4441511"/>
            <a:ext cx="4572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3" name="Line 9"/>
          <p:cNvSpPr>
            <a:spLocks noChangeShapeType="1"/>
          </p:cNvSpPr>
          <p:nvPr/>
        </p:nvSpPr>
        <p:spPr bwMode="auto">
          <a:xfrm flipV="1">
            <a:off x="5968305" y="4441511"/>
            <a:ext cx="533400" cy="609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4" name="Line 10"/>
          <p:cNvSpPr>
            <a:spLocks noChangeShapeType="1"/>
          </p:cNvSpPr>
          <p:nvPr/>
        </p:nvSpPr>
        <p:spPr bwMode="auto">
          <a:xfrm flipH="1">
            <a:off x="8178105" y="4212911"/>
            <a:ext cx="3048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6" name="Line 12"/>
          <p:cNvSpPr>
            <a:spLocks noChangeShapeType="1"/>
          </p:cNvSpPr>
          <p:nvPr/>
        </p:nvSpPr>
        <p:spPr bwMode="auto">
          <a:xfrm flipV="1">
            <a:off x="7492305" y="4517711"/>
            <a:ext cx="457200" cy="609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8" name="Rectangle 14"/>
          <p:cNvSpPr>
            <a:spLocks noChangeArrowheads="1"/>
          </p:cNvSpPr>
          <p:nvPr/>
        </p:nvSpPr>
        <p:spPr bwMode="auto">
          <a:xfrm>
            <a:off x="4285555" y="3476311"/>
            <a:ext cx="45720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Przygotowanie samochodu do jazdy             (obsługa codzienna</a:t>
            </a:r>
            <a:r>
              <a:rPr lang="pl-PL" altLang="pl-PL" sz="2800" dirty="0" smtClean="0">
                <a:latin typeface="Arial" panose="020B0604020202020204" pitchFamily="34" charset="0"/>
              </a:rPr>
              <a:t>)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1692</TotalTime>
  <Words>1597</Words>
  <Application>Microsoft Office PowerPoint</Application>
  <PresentationFormat>Pokaz na ekranie (4:3)</PresentationFormat>
  <Paragraphs>342</Paragraphs>
  <Slides>37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6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5 Obsługa techniczna samochodów pożarniczych</vt:lpstr>
      <vt:lpstr>MATERIAŁ NAUCZANIA</vt:lpstr>
      <vt:lpstr>Samochód pożarniczy</vt:lpstr>
      <vt:lpstr>Podstawowe warunki  użytkowania samochodu</vt:lpstr>
      <vt:lpstr>Podstawowe warunki  użytkowania samochodu</vt:lpstr>
      <vt:lpstr>Podstawowe warunki  użytkowania samochodu</vt:lpstr>
      <vt:lpstr>Obsługa techniczna pojazdu</vt:lpstr>
      <vt:lpstr>Przygotowanie samochodu do jazdy               (obsługa codzienna)</vt:lpstr>
      <vt:lpstr>Przygotowanie samochodu do jazdy             (obsługa codzienna)</vt:lpstr>
      <vt:lpstr>Prezentacja programu PowerPoint</vt:lpstr>
      <vt:lpstr>Przygotowanie samochodu do jazdy             (obsługa codzienna)</vt:lpstr>
      <vt:lpstr>Przygotowanie samochodu do jazdy             (obsługa codzienna) AUTOPOMPA:</vt:lpstr>
      <vt:lpstr>Przygotowanie samochodu do jazdy             (obsługa codzienna) NADWOZIE I WYPOSAŻENIE POŻARNICZE:</vt:lpstr>
      <vt:lpstr>Prezentacja programu PowerPoint</vt:lpstr>
      <vt:lpstr>Obsługa wyposażenia pożarniczego  i urządzeń dodatkowych</vt:lpstr>
      <vt:lpstr>Obsługa wyposażenia pożarniczego  i urządzeń dodatkowych</vt:lpstr>
      <vt:lpstr>Prezentacja programu PowerPoint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Szczelność układu wodno-pianowego  (próba szczelności „na sucho”) </vt:lpstr>
      <vt:lpstr>Obsługa wyposażenia pożarniczego  i urządzeń dodatkowych</vt:lpstr>
      <vt:lpstr>Prezentacja programu PowerPoint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Podstawowe zasady przechowywania  paliw i smarów</vt:lpstr>
      <vt:lpstr>Prezentacja programu PowerPoint</vt:lpstr>
      <vt:lpstr>CELE  SZCZEGÓŁOWE</vt:lpstr>
      <vt:lpstr>DANE ŹRÓDŁOWE</vt:lpstr>
      <vt:lpstr>DANE ŹRÓDŁOWE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Organizacja</cp:lastModifiedBy>
  <cp:revision>210</cp:revision>
  <dcterms:created xsi:type="dcterms:W3CDTF">2014-03-01T12:20:49Z</dcterms:created>
  <dcterms:modified xsi:type="dcterms:W3CDTF">2021-01-22T09:22:09Z</dcterms:modified>
</cp:coreProperties>
</file>