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83" r:id="rId3"/>
    <p:sldId id="286" r:id="rId4"/>
    <p:sldId id="285" r:id="rId5"/>
    <p:sldId id="281" r:id="rId6"/>
    <p:sldId id="284" r:id="rId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DE7FB2-4BD0-D8B2-ACA5-891B4967FFB0}" name="Kamila Błachowicz-Białek" initials="KB" userId="S::Kamila.Blachowicz-Bialek@minrol.gov.pl::41d804e1-b797-426a-aa8e-93caab69516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81F4"/>
    <a:srgbClr val="021D90"/>
    <a:srgbClr val="100A88"/>
    <a:srgbClr val="87B2F9"/>
    <a:srgbClr val="6DA2F7"/>
    <a:srgbClr val="6099F6"/>
    <a:srgbClr val="66FF66"/>
    <a:srgbClr val="192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9F93-241E-4FCC-A6FD-06295D5B8AC6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AAAE-687D-4BAE-8964-D2344D8A4C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8189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9F93-241E-4FCC-A6FD-06295D5B8AC6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AAAE-687D-4BAE-8964-D2344D8A4C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4821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9F93-241E-4FCC-A6FD-06295D5B8AC6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AAAE-687D-4BAE-8964-D2344D8A4C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6146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9F93-241E-4FCC-A6FD-06295D5B8AC6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AAAE-687D-4BAE-8964-D2344D8A4C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531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9F93-241E-4FCC-A6FD-06295D5B8AC6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AAAE-687D-4BAE-8964-D2344D8A4C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6112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9F93-241E-4FCC-A6FD-06295D5B8AC6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AAAE-687D-4BAE-8964-D2344D8A4C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2944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9F93-241E-4FCC-A6FD-06295D5B8AC6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AAAE-687D-4BAE-8964-D2344D8A4C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6286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9F93-241E-4FCC-A6FD-06295D5B8AC6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AAAE-687D-4BAE-8964-D2344D8A4C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263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9F93-241E-4FCC-A6FD-06295D5B8AC6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AAAE-687D-4BAE-8964-D2344D8A4C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947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9F93-241E-4FCC-A6FD-06295D5B8AC6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AAAE-687D-4BAE-8964-D2344D8A4C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6262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9F93-241E-4FCC-A6FD-06295D5B8AC6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AAAE-687D-4BAE-8964-D2344D8A4C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0325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79F93-241E-4FCC-A6FD-06295D5B8AC6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4AAAE-687D-4BAE-8964-D2344D8A4C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8709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" y="0"/>
            <a:ext cx="12178860" cy="6857999"/>
          </a:xfrm>
          <a:prstGeom prst="rect">
            <a:avLst/>
          </a:prstGeom>
        </p:spPr>
      </p:pic>
      <p:sp>
        <p:nvSpPr>
          <p:cNvPr id="3" name="Tytuł 1"/>
          <p:cNvSpPr>
            <a:spLocks noGrp="1"/>
          </p:cNvSpPr>
          <p:nvPr>
            <p:ph type="title"/>
          </p:nvPr>
        </p:nvSpPr>
        <p:spPr>
          <a:xfrm>
            <a:off x="0" y="1708484"/>
            <a:ext cx="12194533" cy="2414337"/>
          </a:xfrm>
        </p:spPr>
        <p:txBody>
          <a:bodyPr>
            <a:normAutofit/>
          </a:bodyPr>
          <a:lstStyle/>
          <a:p>
            <a:pPr marL="627063">
              <a:spcAft>
                <a:spcPts val="1200"/>
              </a:spcAft>
            </a:pPr>
            <a:r>
              <a:rPr lang="pl-PL" b="1" dirty="0">
                <a:solidFill>
                  <a:schemeClr val="bg1"/>
                </a:solidFill>
              </a:rPr>
              <a:t>Przyszłość ubezpieczeń i zarządzania ryzykiem w rolnictwie</a:t>
            </a:r>
            <a:endParaRPr lang="pl-PL" sz="2800" b="1" dirty="0">
              <a:solidFill>
                <a:schemeClr val="bg1"/>
              </a:solidFill>
              <a:latin typeface="Arial Black" panose="020B0A04020102020204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-2535" y="1957138"/>
            <a:ext cx="522819" cy="489284"/>
          </a:xfrm>
          <a:prstGeom prst="rect">
            <a:avLst/>
          </a:prstGeom>
          <a:solidFill>
            <a:srgbClr val="3A81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6569" y="401054"/>
            <a:ext cx="522819" cy="489284"/>
          </a:xfrm>
          <a:prstGeom prst="rect">
            <a:avLst/>
          </a:prstGeom>
          <a:solidFill>
            <a:srgbClr val="3A81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4104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C27F6-DC3D-2293-5164-1EC4BC7B4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207;p18" descr="image.png">
            <a:extLst>
              <a:ext uri="{FF2B5EF4-FFF2-40B4-BE49-F238E27FC236}">
                <a16:creationId xmlns:a16="http://schemas.microsoft.com/office/drawing/2014/main" id="{7A65B60A-CADE-34DF-C06F-A2C4DFE67C1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196" y="868412"/>
            <a:ext cx="7704415" cy="64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ED423058-BF2C-0AAD-A3A8-B73DB767E3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65"/>
            <a:ext cx="12178858" cy="6857998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2A73A360-F144-5F36-FED2-97C9993D5809}"/>
              </a:ext>
            </a:extLst>
          </p:cNvPr>
          <p:cNvSpPr txBox="1">
            <a:spLocks/>
          </p:cNvSpPr>
          <p:nvPr/>
        </p:nvSpPr>
        <p:spPr>
          <a:xfrm>
            <a:off x="905293" y="1965157"/>
            <a:ext cx="10035423" cy="13314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</a:pPr>
            <a:endParaRPr lang="pl-PL" sz="1600" dirty="0">
              <a:solidFill>
                <a:srgbClr val="3A81F4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3720CBB0-A48A-1095-2051-43579CCCC8BE}"/>
              </a:ext>
            </a:extLst>
          </p:cNvPr>
          <p:cNvSpPr txBox="1"/>
          <p:nvPr/>
        </p:nvSpPr>
        <p:spPr>
          <a:xfrm>
            <a:off x="403410" y="1924399"/>
            <a:ext cx="9188825" cy="3373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dirty="0"/>
              <a:t>Dzisiaj bardzo ważne uzupełnienie tamtych dyskusji. </a:t>
            </a:r>
          </a:p>
          <a:p>
            <a:pPr algn="just">
              <a:lnSpc>
                <a:spcPct val="150000"/>
              </a:lnSpc>
            </a:pPr>
            <a:r>
              <a:rPr lang="pl-PL" dirty="0"/>
              <a:t>Na poziomie UE zakłada się konieczność zabezpieczenia wsparcia w celu poprawy </a:t>
            </a:r>
            <a:r>
              <a:rPr lang="pl-PL" b="1" dirty="0">
                <a:solidFill>
                  <a:srgbClr val="FF0000"/>
                </a:solidFill>
              </a:rPr>
              <a:t>zdolności rolników do przetrwania rosnącego ryzyka i kryzysów</a:t>
            </a:r>
            <a:r>
              <a:rPr lang="pl-PL" dirty="0"/>
              <a:t>, takich jak związane ze </a:t>
            </a:r>
            <a:r>
              <a:rPr lang="pl-PL" u="sng" dirty="0"/>
              <a:t>zmianą klimatu lub niestabilnością rynku</a:t>
            </a:r>
            <a:r>
              <a:rPr lang="pl-PL" dirty="0"/>
              <a:t>, aby umożliwić rolnikom uczestnictwo w </a:t>
            </a:r>
            <a:r>
              <a:rPr lang="pl-PL" b="1" dirty="0">
                <a:solidFill>
                  <a:schemeClr val="accent4">
                    <a:lumMod val="50000"/>
                  </a:schemeClr>
                </a:solidFill>
              </a:rPr>
              <a:t>narzędziach zarządzania ryzykiem</a:t>
            </a:r>
            <a:r>
              <a:rPr lang="pl-PL" dirty="0"/>
              <a:t>, m.in. przez udzielanie wsparcia na </a:t>
            </a:r>
            <a:r>
              <a:rPr lang="pl-PL" b="1" dirty="0">
                <a:solidFill>
                  <a:schemeClr val="accent5">
                    <a:lumMod val="75000"/>
                  </a:schemeClr>
                </a:solidFill>
              </a:rPr>
              <a:t>opłacenie składek ubezpieczeniowych </a:t>
            </a:r>
            <a:r>
              <a:rPr lang="pl-PL" dirty="0"/>
              <a:t>i </a:t>
            </a:r>
            <a:r>
              <a:rPr lang="pl-PL" b="1" dirty="0">
                <a:solidFill>
                  <a:schemeClr val="accent3">
                    <a:lumMod val="75000"/>
                  </a:schemeClr>
                </a:solidFill>
              </a:rPr>
              <a:t>składek do funduszy wspólnego inwestowania</a:t>
            </a:r>
            <a:r>
              <a:rPr lang="pl-PL" dirty="0"/>
              <a:t>. Należy promować </a:t>
            </a:r>
            <a:r>
              <a:rPr lang="pl-PL" b="1" dirty="0">
                <a:solidFill>
                  <a:srgbClr val="00B050"/>
                </a:solidFill>
              </a:rPr>
              <a:t>proaktywne podejście do zarządzania ryzykiem, wzmacniające odporność sektora przez ustalenie odpowiednich maksymalnych stawek wsparcia, z zachętami dla rolników, którzy wdrażają środki zapobiegania ryzyku.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9" name="Tytuł 18">
            <a:extLst>
              <a:ext uri="{FF2B5EF4-FFF2-40B4-BE49-F238E27FC236}">
                <a16:creationId xmlns:a16="http://schemas.microsoft.com/office/drawing/2014/main" id="{4F5F4F0C-B006-F01A-69F3-CCC57B6C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71565" cy="1325563"/>
          </a:xfrm>
        </p:spPr>
        <p:txBody>
          <a:bodyPr>
            <a:normAutofit/>
          </a:bodyPr>
          <a:lstStyle/>
          <a:p>
            <a:pPr marL="268288" indent="-268288"/>
            <a:r>
              <a:rPr lang="pl-PL" sz="2000" b="1" dirty="0"/>
              <a:t>Dyskusja dotycząca odporności:</a:t>
            </a:r>
            <a:br>
              <a:rPr lang="pl-PL" sz="2000" b="1" dirty="0"/>
            </a:br>
            <a:br>
              <a:rPr lang="pl-PL" sz="2000" b="1" dirty="0"/>
            </a:br>
            <a:r>
              <a:rPr lang="pl-PL" sz="2000" b="1" dirty="0"/>
              <a:t>środowiskowej i klimatycznej - 21 lipca 2026 r. </a:t>
            </a:r>
            <a:br>
              <a:rPr lang="pl-PL" sz="2000" b="1" dirty="0"/>
            </a:br>
            <a:r>
              <a:rPr lang="pl-PL" sz="2000" b="1" dirty="0"/>
              <a:t>ekonomicznej - 31 lipca 2026 r.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61492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178DD-7AC5-CEB0-73D5-1BC87B7B3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207;p18" descr="image.png">
            <a:extLst>
              <a:ext uri="{FF2B5EF4-FFF2-40B4-BE49-F238E27FC236}">
                <a16:creationId xmlns:a16="http://schemas.microsoft.com/office/drawing/2014/main" id="{F0E7CC91-27BE-6D9C-19AB-E50FDBFD208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196" y="868412"/>
            <a:ext cx="7704415" cy="64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5B0010E3-C004-08A5-EAEE-3F549E0A30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95"/>
            <a:ext cx="12178858" cy="6857998"/>
          </a:xfrm>
          <a:prstGeom prst="rect">
            <a:avLst/>
          </a:prstGeom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90228D23-6F53-675F-0E09-DB7A07C27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051" y="460125"/>
            <a:ext cx="8407146" cy="489285"/>
          </a:xfrm>
        </p:spPr>
        <p:txBody>
          <a:bodyPr>
            <a:normAutofit fontScale="90000"/>
          </a:bodyPr>
          <a:lstStyle/>
          <a:p>
            <a:pPr>
              <a:lnSpc>
                <a:spcPct val="124977"/>
              </a:lnSpc>
              <a:spcBef>
                <a:spcPts val="0"/>
              </a:spcBef>
            </a:pPr>
            <a:r>
              <a:rPr lang="pl-PL" sz="3200" b="1" dirty="0">
                <a:solidFill>
                  <a:srgbClr val="021D90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Artykuł 12 Wsparcie na uczestnictwo w narzędziach zarządzania ryzykiem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4874C61A-4A5A-EEDF-A4B4-A2B5DA108B20}"/>
              </a:ext>
            </a:extLst>
          </p:cNvPr>
          <p:cNvSpPr txBox="1">
            <a:spLocks/>
          </p:cNvSpPr>
          <p:nvPr/>
        </p:nvSpPr>
        <p:spPr>
          <a:xfrm>
            <a:off x="905293" y="1965157"/>
            <a:ext cx="10035423" cy="13314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</a:pPr>
            <a:endParaRPr lang="pl-PL" sz="1600" dirty="0">
              <a:solidFill>
                <a:srgbClr val="3A81F4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7DEA44DC-C795-820E-9B73-6AB49DB3331F}"/>
              </a:ext>
            </a:extLst>
          </p:cNvPr>
          <p:cNvSpPr txBox="1"/>
          <p:nvPr/>
        </p:nvSpPr>
        <p:spPr>
          <a:xfrm>
            <a:off x="569051" y="1563068"/>
            <a:ext cx="10305137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/>
              <a:t>Państwa członkowskie zapewniają rolnikom wsparcie na uczestnictwo w narzędziach zarządzania ryzykiem. Państwa członkowskie zapewniają, aby </a:t>
            </a:r>
            <a:r>
              <a:rPr lang="pl-PL" sz="1200" b="1" dirty="0">
                <a:solidFill>
                  <a:srgbClr val="FF0000"/>
                </a:solidFill>
              </a:rPr>
              <a:t>wsparcie było przyznawane wyłącznie na pokrycie strat, których wartość przekracza próg co najmniej 20 % </a:t>
            </a:r>
            <a:r>
              <a:rPr lang="pl-PL" sz="1200" dirty="0"/>
              <a:t>średniej produkcji rocznej lub średniego rocznego dochodu rolnika z poprzednich trzech lat, bądź średniej z trzech lat obliczonej na podstawie pięciu wcześniejszych lat, z pominięciem wartości najwyższej i najniższej.</a:t>
            </a:r>
          </a:p>
          <a:p>
            <a:endParaRPr lang="pl-PL" sz="1200" dirty="0"/>
          </a:p>
          <a:p>
            <a:r>
              <a:rPr lang="pl-PL" sz="1200" dirty="0"/>
              <a:t>Na zasadzie odstępstwa od akapitu pierwszego państwa członkowskie, </a:t>
            </a:r>
            <a:r>
              <a:rPr lang="pl-PL" sz="1200" b="1" dirty="0">
                <a:solidFill>
                  <a:schemeClr val="accent1">
                    <a:lumMod val="75000"/>
                  </a:schemeClr>
                </a:solidFill>
              </a:rPr>
              <a:t>które wykazują w planie PKR istnienie krajowych systemów zapewniających rolnikom pokrycie ryzyka, są zwolnione z obowiązku uwzględnienia w swoich planach PKR interwencji dotyczących narzędzi zarządzania ryzykiem</a:t>
            </a:r>
            <a:r>
              <a:rPr lang="pl-PL" sz="1200" dirty="0"/>
              <a:t>, o których mowa w niniejszym artykule. </a:t>
            </a:r>
          </a:p>
          <a:p>
            <a:endParaRPr lang="pl-PL" sz="1200" dirty="0"/>
          </a:p>
          <a:p>
            <a:r>
              <a:rPr lang="pl-PL" sz="1200" dirty="0">
                <a:solidFill>
                  <a:schemeClr val="accent2">
                    <a:lumMod val="75000"/>
                  </a:schemeClr>
                </a:solidFill>
              </a:rPr>
              <a:t>Sektorowe narzędzia zarządzania ryzykiem w produkcji pozwalają obliczać straty na poziomie gospodarstwa, na poziomie działalności gospodarstwa </a:t>
            </a:r>
            <a:r>
              <a:rPr lang="pl-PL" sz="1200" dirty="0"/>
              <a:t>w danym sektorze albo w odniesieniu do konkretnego ubezpieczonego obszaru. W przypadku upraw trwałych oraz w innych uzasadnionych przypadkach, w których metody obliczania, o których mowa w akapicie pierwszym, nie są odpowiednie, państwa członkowskie mogą przyjąć metodę obliczania strat w oparciu o średnią roczną produkcję lub dochód rolnika w okresie nieprzekraczającym ośmiu lat, z pominięciem wartości najwyższej i najniższej. Państwa członkowskie mogą zastosować odpowiednią alternatywną metodę do obliczania strat młodych rolników i nowych rolników. </a:t>
            </a:r>
          </a:p>
          <a:p>
            <a:endParaRPr lang="pl-PL" sz="1200" dirty="0"/>
          </a:p>
          <a:p>
            <a:r>
              <a:rPr lang="pl-PL" sz="1200" dirty="0"/>
              <a:t>Państwa członkowskie określają metodykę obliczania strat i czynników uruchamiających rekompensatę w swoich planach PKR. Państwa członkowskie zapewniają, aby </a:t>
            </a:r>
            <a:r>
              <a:rPr lang="pl-PL" sz="1200" b="1" dirty="0">
                <a:solidFill>
                  <a:schemeClr val="bg2">
                    <a:lumMod val="25000"/>
                  </a:schemeClr>
                </a:solidFill>
              </a:rPr>
              <a:t>nie wystąpiła jakakolwiek nadwyżka rekompensaty wynikająca z połączenia interwencji na podstawie niniejszego artykułu z innymi publicznymi </a:t>
            </a:r>
            <a:r>
              <a:rPr lang="pl-PL" sz="1200" dirty="0"/>
              <a:t>lub prywatnymi systemami zarządzania ryzykiem. 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55301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259B8-84B8-86F2-B406-6BA207892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207;p18" descr="image.png">
            <a:extLst>
              <a:ext uri="{FF2B5EF4-FFF2-40B4-BE49-F238E27FC236}">
                <a16:creationId xmlns:a16="http://schemas.microsoft.com/office/drawing/2014/main" id="{0D8CE13C-C248-218A-4507-BB2917BF3D2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196" y="868412"/>
            <a:ext cx="7704415" cy="64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B84A1DB0-69CD-887C-CD4D-816F943413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8858" cy="6857998"/>
          </a:xfrm>
          <a:prstGeom prst="rect">
            <a:avLst/>
          </a:prstGeom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0C4EF34D-110D-563D-DF8B-7F80F4790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830" y="506741"/>
            <a:ext cx="8407146" cy="489285"/>
          </a:xfrm>
        </p:spPr>
        <p:txBody>
          <a:bodyPr>
            <a:normAutofit fontScale="90000"/>
          </a:bodyPr>
          <a:lstStyle/>
          <a:p>
            <a:pPr>
              <a:lnSpc>
                <a:spcPct val="124977"/>
              </a:lnSpc>
              <a:spcBef>
                <a:spcPts val="0"/>
              </a:spcBef>
            </a:pPr>
            <a:r>
              <a:rPr lang="pl-PL" sz="3200" b="1" dirty="0">
                <a:solidFill>
                  <a:srgbClr val="021D90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Artykuł 13 Wsparcie na inwestycje dla rolników i posiadaczy lasów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D97D4876-AFDF-2673-F42E-C44C900C42B5}"/>
              </a:ext>
            </a:extLst>
          </p:cNvPr>
          <p:cNvSpPr txBox="1">
            <a:spLocks/>
          </p:cNvSpPr>
          <p:nvPr/>
        </p:nvSpPr>
        <p:spPr>
          <a:xfrm>
            <a:off x="905293" y="1965157"/>
            <a:ext cx="10035423" cy="13314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</a:pPr>
            <a:endParaRPr lang="pl-PL" sz="1600" dirty="0">
              <a:solidFill>
                <a:srgbClr val="3A81F4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57DF4E1-D4EC-5E8C-8F33-DCE51A0C8380}"/>
              </a:ext>
            </a:extLst>
          </p:cNvPr>
          <p:cNvSpPr txBox="1"/>
          <p:nvPr/>
        </p:nvSpPr>
        <p:spPr>
          <a:xfrm>
            <a:off x="594196" y="1965157"/>
            <a:ext cx="615427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(…) Wsparcie na </a:t>
            </a:r>
            <a:r>
              <a:rPr lang="pl-PL" b="1" dirty="0">
                <a:solidFill>
                  <a:srgbClr val="FF0000"/>
                </a:solidFill>
              </a:rPr>
              <a:t>inwestycje w przywracanie potencjału produkcji rolnej </a:t>
            </a:r>
            <a:r>
              <a:rPr lang="pl-PL" dirty="0"/>
              <a:t>lub leśnej zniszczonego w wyniku klęsk żywiołowych, niekorzystnych zjawisk klimatycznych lub katastrof przyznaje się wyłącznie w przypadku</a:t>
            </a:r>
            <a:r>
              <a:rPr lang="pl-PL" b="1" dirty="0">
                <a:solidFill>
                  <a:srgbClr val="FF0000"/>
                </a:solidFill>
              </a:rPr>
              <a:t>, gdy dane zdarzenie spowodowało zniszczenie co najmniej 30 % potencjału produkcji </a:t>
            </a:r>
            <a:r>
              <a:rPr lang="pl-PL" dirty="0"/>
              <a:t>rolnej lub co najmniej 20 % potencjału produkcji leśnej. </a:t>
            </a:r>
          </a:p>
          <a:p>
            <a:r>
              <a:rPr lang="pl-PL" dirty="0"/>
              <a:t>(…)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231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01696-47C3-4676-81E6-289B79D7F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207;p18" descr="image.png">
            <a:extLst>
              <a:ext uri="{FF2B5EF4-FFF2-40B4-BE49-F238E27FC236}">
                <a16:creationId xmlns:a16="http://schemas.microsoft.com/office/drawing/2014/main" id="{DED35DD1-7733-2DE2-1DD6-AD00C5E8D2A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196" y="868412"/>
            <a:ext cx="7704415" cy="64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C6634BAC-52AF-EF82-9CED-646B89BB68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71" y="0"/>
            <a:ext cx="12178858" cy="6857998"/>
          </a:xfrm>
          <a:prstGeom prst="rect">
            <a:avLst/>
          </a:prstGeom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3ECBDA60-B921-DC09-97EE-B5DFA241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066" y="591159"/>
            <a:ext cx="10141098" cy="85861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</a:pPr>
            <a:r>
              <a:rPr lang="pl-PL" sz="3200" b="1" dirty="0">
                <a:solidFill>
                  <a:srgbClr val="021D90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Zarządzanie ryzykiem w PSWPR/pomoc krajowa 2025/2026</a:t>
            </a:r>
            <a:endParaRPr lang="pl-PL" sz="3000" b="1" dirty="0">
              <a:solidFill>
                <a:srgbClr val="021D90"/>
              </a:solidFill>
              <a:latin typeface="Arial Black" panose="020B0A04020102020204" pitchFamily="34" charset="0"/>
              <a:ea typeface="Lato Black" panose="020F0502020204030203" pitchFamily="34" charset="0"/>
              <a:cs typeface="Lato Black" panose="020F0502020204030203" pitchFamily="34" charset="0"/>
              <a:sym typeface="Arial"/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6908CA77-E0F9-CB0D-BB6D-910AB3FCCFA0}"/>
              </a:ext>
            </a:extLst>
          </p:cNvPr>
          <p:cNvSpPr txBox="1">
            <a:spLocks/>
          </p:cNvSpPr>
          <p:nvPr/>
        </p:nvSpPr>
        <p:spPr>
          <a:xfrm>
            <a:off x="905293" y="1965157"/>
            <a:ext cx="10035423" cy="110455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</a:pPr>
            <a:endParaRPr lang="pl-PL" sz="1600" dirty="0">
              <a:solidFill>
                <a:srgbClr val="3A81F4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842F6465-220D-CED0-16D4-152616021C75}"/>
              </a:ext>
            </a:extLst>
          </p:cNvPr>
          <p:cNvSpPr txBox="1"/>
          <p:nvPr/>
        </p:nvSpPr>
        <p:spPr>
          <a:xfrm>
            <a:off x="6745607" y="5263863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4AC8B1D7-54C9-4FC2-396D-EA83DEB64AAB}"/>
              </a:ext>
            </a:extLst>
          </p:cNvPr>
          <p:cNvSpPr txBox="1"/>
          <p:nvPr/>
        </p:nvSpPr>
        <p:spPr>
          <a:xfrm>
            <a:off x="332789" y="1965157"/>
            <a:ext cx="5013655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100" b="1" dirty="0">
                <a:solidFill>
                  <a:srgbClr val="021D9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Ubezpieczenia upraw – p. krajowa</a:t>
            </a:r>
          </a:p>
          <a:p>
            <a:pPr lvl="4"/>
            <a:r>
              <a:rPr lang="pl-PL" sz="1600" b="1" dirty="0">
                <a:solidFill>
                  <a:srgbClr val="021D9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         2025                  2026</a:t>
            </a:r>
            <a:endParaRPr lang="pl-PL" sz="1600" b="1" dirty="0">
              <a:solidFill>
                <a:srgbClr val="021D9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07E30DE-CFAA-97DF-1884-B6DC43AF33AE}"/>
              </a:ext>
            </a:extLst>
          </p:cNvPr>
          <p:cNvSpPr txBox="1"/>
          <p:nvPr/>
        </p:nvSpPr>
        <p:spPr>
          <a:xfrm>
            <a:off x="6089429" y="1965157"/>
            <a:ext cx="560182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100" b="1" dirty="0">
                <a:solidFill>
                  <a:srgbClr val="021D9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Ubezpieczenia chorób zwierząt – PSWPR</a:t>
            </a:r>
            <a:endParaRPr lang="pl-PL" sz="2000" b="1" dirty="0">
              <a:solidFill>
                <a:srgbClr val="021D9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pl-PL" b="1" dirty="0">
                <a:solidFill>
                  <a:srgbClr val="021D9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                                                               </a:t>
            </a:r>
            <a:r>
              <a:rPr lang="pl-PL" sz="1600" b="1" dirty="0">
                <a:solidFill>
                  <a:srgbClr val="021D9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2025-2026 (13 m-</a:t>
            </a:r>
            <a:r>
              <a:rPr lang="pl-PL" sz="1600" b="1" dirty="0" err="1">
                <a:solidFill>
                  <a:srgbClr val="021D9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cy</a:t>
            </a:r>
            <a:r>
              <a:rPr lang="pl-PL" sz="1600" b="1" dirty="0">
                <a:solidFill>
                  <a:srgbClr val="021D9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)</a:t>
            </a:r>
            <a:endParaRPr lang="pl-PL" sz="1600" dirty="0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2C1633CC-2276-ADEE-7EF7-0589FA89C8B7}"/>
              </a:ext>
            </a:extLst>
          </p:cNvPr>
          <p:cNvSpPr txBox="1"/>
          <p:nvPr/>
        </p:nvSpPr>
        <p:spPr>
          <a:xfrm>
            <a:off x="13143" y="2798861"/>
            <a:ext cx="2532034" cy="3039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BUDŻET</a:t>
            </a:r>
            <a:endParaRPr lang="pl-PL" sz="1400" b="1" dirty="0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Inter"/>
            </a:endParaRPr>
          </a:p>
          <a:p>
            <a:pPr>
              <a:lnSpc>
                <a:spcPct val="200000"/>
              </a:lnSpc>
            </a:pPr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nter"/>
              </a:rPr>
              <a:t>SUMA DOPŁAT (65%)</a:t>
            </a:r>
          </a:p>
          <a:p>
            <a:pPr>
              <a:lnSpc>
                <a:spcPct val="200000"/>
              </a:lnSpc>
            </a:pPr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nter"/>
              </a:rPr>
              <a:t>LICZBA UMÓW/POLIS</a:t>
            </a:r>
          </a:p>
          <a:p>
            <a:pPr>
              <a:lnSpc>
                <a:spcPct val="200000"/>
              </a:lnSpc>
            </a:pPr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nter"/>
              </a:rPr>
              <a:t>POW. UB. UPRAW</a:t>
            </a:r>
          </a:p>
          <a:p>
            <a:pPr>
              <a:lnSpc>
                <a:spcPct val="200000"/>
              </a:lnSpc>
            </a:pPr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nter"/>
              </a:rPr>
              <a:t>WYPŁATA ODSZKODOWAŃ</a:t>
            </a:r>
          </a:p>
          <a:p>
            <a:pPr>
              <a:lnSpc>
                <a:spcPct val="200000"/>
              </a:lnSpc>
            </a:pPr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nter"/>
              </a:rPr>
              <a:t> SU (wszystkich upraw)</a:t>
            </a:r>
          </a:p>
          <a:p>
            <a:pPr>
              <a:lnSpc>
                <a:spcPct val="200000"/>
              </a:lnSpc>
            </a:pPr>
            <a:endParaRPr lang="en-US" sz="1400" dirty="0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767750B3-CCE6-C29E-FD4D-2178ADA98B81}"/>
              </a:ext>
            </a:extLst>
          </p:cNvPr>
          <p:cNvSpPr txBox="1"/>
          <p:nvPr/>
        </p:nvSpPr>
        <p:spPr>
          <a:xfrm>
            <a:off x="2261808" y="2798861"/>
            <a:ext cx="3495176" cy="3039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pl-PL" sz="14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nter"/>
              </a:rPr>
              <a:t>      920,54 mln zł     629,00 mln zł</a:t>
            </a:r>
          </a:p>
          <a:p>
            <a:pPr>
              <a:lnSpc>
                <a:spcPct val="200000"/>
              </a:lnSpc>
            </a:pPr>
            <a:r>
              <a:rPr lang="pl-PL" sz="14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680,18</a:t>
            </a:r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l-PL" sz="14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mln</a:t>
            </a:r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l-PL" sz="14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zł     285,17 mln zł (H1)</a:t>
            </a:r>
          </a:p>
          <a:p>
            <a:pPr>
              <a:lnSpc>
                <a:spcPct val="200000"/>
              </a:lnSpc>
            </a:pPr>
            <a:r>
              <a:rPr lang="pl-PL" sz="14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208 494 szt.</a:t>
            </a:r>
          </a:p>
          <a:p>
            <a:pPr>
              <a:lnSpc>
                <a:spcPct val="200000"/>
              </a:lnSpc>
            </a:pPr>
            <a:r>
              <a:rPr lang="pl-PL" sz="14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3,944 mln ha                 2,482 mln ha</a:t>
            </a:r>
          </a:p>
          <a:p>
            <a:pPr>
              <a:lnSpc>
                <a:spcPct val="200000"/>
              </a:lnSpc>
            </a:pPr>
            <a:r>
              <a:rPr lang="pl-PL" sz="14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966,30 mln zł     258,13 mln zł (H1*)  </a:t>
            </a:r>
          </a:p>
          <a:p>
            <a:pPr>
              <a:lnSpc>
                <a:spcPct val="200000"/>
              </a:lnSpc>
            </a:pPr>
            <a:r>
              <a:rPr lang="pl-PL" sz="14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32 971,33 mln zł</a:t>
            </a:r>
          </a:p>
          <a:p>
            <a:pPr>
              <a:lnSpc>
                <a:spcPct val="200000"/>
              </a:lnSpc>
            </a:pPr>
            <a:endParaRPr lang="en-US" sz="1400" b="1" dirty="0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40AE5D45-869C-5BB9-77E2-1B0ACA4BBBB2}"/>
              </a:ext>
            </a:extLst>
          </p:cNvPr>
          <p:cNvSpPr txBox="1"/>
          <p:nvPr/>
        </p:nvSpPr>
        <p:spPr>
          <a:xfrm>
            <a:off x="8593494" y="2793084"/>
            <a:ext cx="3461657" cy="3039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pl-PL" sz="14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nter"/>
              </a:rPr>
              <a:t>       213,78  mln zł  (117,58 mln zł – UE)    </a:t>
            </a:r>
          </a:p>
          <a:p>
            <a:pPr>
              <a:lnSpc>
                <a:spcPct val="200000"/>
              </a:lnSpc>
            </a:pPr>
            <a:r>
              <a:rPr lang="pl-PL" sz="14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 18,52</a:t>
            </a:r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l-PL" sz="14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mln</a:t>
            </a:r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l-PL" sz="14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zł    (10,19 mln zł – UE)     </a:t>
            </a:r>
          </a:p>
          <a:p>
            <a:pPr>
              <a:lnSpc>
                <a:spcPct val="200000"/>
              </a:lnSpc>
            </a:pPr>
            <a:r>
              <a:rPr lang="pl-PL" sz="14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       1 407 szt.</a:t>
            </a:r>
          </a:p>
          <a:p>
            <a:pPr>
              <a:lnSpc>
                <a:spcPct val="200000"/>
              </a:lnSpc>
            </a:pPr>
            <a:r>
              <a:rPr lang="pl-PL" sz="14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     50 173 szt.</a:t>
            </a:r>
          </a:p>
          <a:p>
            <a:pPr>
              <a:lnSpc>
                <a:spcPct val="200000"/>
              </a:lnSpc>
            </a:pPr>
            <a:r>
              <a:rPr lang="pl-PL" sz="14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</a:t>
            </a:r>
          </a:p>
          <a:p>
            <a:pPr>
              <a:lnSpc>
                <a:spcPct val="200000"/>
              </a:lnSpc>
            </a:pPr>
            <a:endParaRPr lang="pl-PL" sz="1400" b="1" dirty="0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200000"/>
              </a:lnSpc>
            </a:pPr>
            <a:endParaRPr lang="en-US" sz="1400" b="1" dirty="0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EF0876F0-3CBF-E832-34E8-229A08DBB1B5}"/>
              </a:ext>
            </a:extLst>
          </p:cNvPr>
          <p:cNvSpPr txBox="1"/>
          <p:nvPr/>
        </p:nvSpPr>
        <p:spPr>
          <a:xfrm>
            <a:off x="6009183" y="2777504"/>
            <a:ext cx="2532034" cy="2608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BUDŻET</a:t>
            </a:r>
            <a:endParaRPr lang="pl-PL" sz="1400" b="1" dirty="0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Inter"/>
            </a:endParaRPr>
          </a:p>
          <a:p>
            <a:pPr>
              <a:lnSpc>
                <a:spcPct val="200000"/>
              </a:lnSpc>
            </a:pPr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nter"/>
              </a:rPr>
              <a:t>SUMA DOPŁAT (70%)</a:t>
            </a:r>
          </a:p>
          <a:p>
            <a:pPr>
              <a:lnSpc>
                <a:spcPct val="200000"/>
              </a:lnSpc>
            </a:pPr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nter"/>
              </a:rPr>
              <a:t>LICZBA UMÓW/POLIS</a:t>
            </a:r>
          </a:p>
          <a:p>
            <a:pPr>
              <a:lnSpc>
                <a:spcPct val="200000"/>
              </a:lnSpc>
            </a:pPr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nter"/>
              </a:rPr>
              <a:t>LICZBA UB. ZWIERZĄT</a:t>
            </a:r>
          </a:p>
          <a:p>
            <a:pPr>
              <a:lnSpc>
                <a:spcPct val="200000"/>
              </a:lnSpc>
            </a:pPr>
            <a:endParaRPr lang="pl-PL" sz="1400" dirty="0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Inter"/>
            </a:endParaRPr>
          </a:p>
          <a:p>
            <a:pPr>
              <a:lnSpc>
                <a:spcPct val="200000"/>
              </a:lnSpc>
            </a:pPr>
            <a:r>
              <a:rPr lang="pl-PL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nter"/>
              </a:rPr>
              <a:t> </a:t>
            </a:r>
            <a:endParaRPr lang="en-US" sz="1400" dirty="0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053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98FAF-FB13-B9EF-FF99-C9E1F8022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207;p18" descr="image.png">
            <a:extLst>
              <a:ext uri="{FF2B5EF4-FFF2-40B4-BE49-F238E27FC236}">
                <a16:creationId xmlns:a16="http://schemas.microsoft.com/office/drawing/2014/main" id="{527BFF50-D6EC-1ED3-ECBF-2F06E7165B2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196" y="868412"/>
            <a:ext cx="7704415" cy="64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6DAECFEE-B4A2-93E7-D747-8D1AA79C1F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95"/>
            <a:ext cx="12178858" cy="6857998"/>
          </a:xfrm>
          <a:prstGeom prst="rect">
            <a:avLst/>
          </a:prstGeom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7309289B-E8F5-5773-5968-30A1D81A2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051" y="460125"/>
            <a:ext cx="8407146" cy="489285"/>
          </a:xfrm>
        </p:spPr>
        <p:txBody>
          <a:bodyPr>
            <a:normAutofit fontScale="90000"/>
          </a:bodyPr>
          <a:lstStyle/>
          <a:p>
            <a:pPr>
              <a:lnSpc>
                <a:spcPct val="124977"/>
              </a:lnSpc>
              <a:spcBef>
                <a:spcPts val="0"/>
              </a:spcBef>
            </a:pPr>
            <a:r>
              <a:rPr lang="pl-PL" sz="3200" b="1" dirty="0">
                <a:solidFill>
                  <a:srgbClr val="021D90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Pytania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05704C9A-D0A1-D4A8-F095-FE876734D4D1}"/>
              </a:ext>
            </a:extLst>
          </p:cNvPr>
          <p:cNvSpPr txBox="1">
            <a:spLocks/>
          </p:cNvSpPr>
          <p:nvPr/>
        </p:nvSpPr>
        <p:spPr>
          <a:xfrm>
            <a:off x="905293" y="1965157"/>
            <a:ext cx="10035423" cy="13314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</a:pPr>
            <a:endParaRPr lang="pl-PL" sz="1600" dirty="0">
              <a:solidFill>
                <a:srgbClr val="3A81F4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ECB0DB9-C209-27E7-8FFB-326DD55DA549}"/>
              </a:ext>
            </a:extLst>
          </p:cNvPr>
          <p:cNvSpPr txBox="1"/>
          <p:nvPr/>
        </p:nvSpPr>
        <p:spPr>
          <a:xfrm>
            <a:off x="271182" y="1092440"/>
            <a:ext cx="582481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l-PL" sz="15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Jak powinien wyglądać </a:t>
            </a:r>
            <a:r>
              <a:rPr lang="pl-PL" sz="1500" b="1" kern="100" dirty="0">
                <a:solidFill>
                  <a:srgbClr val="FF0000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idealny model zarządzania ryzykiem w gospodarstwach począwszy od działań prewencyjnych, budowania odporności</a:t>
            </a:r>
            <a:r>
              <a:rPr lang="pl-PL" sz="15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, a skończywszy na ubezpieczeniach?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l-PL" sz="15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Czy </a:t>
            </a:r>
            <a:r>
              <a:rPr lang="pl-PL" sz="1500" b="1" kern="100" dirty="0">
                <a:solidFill>
                  <a:srgbClr val="0070C0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dostępność</a:t>
            </a:r>
            <a:r>
              <a:rPr lang="pl-PL" sz="15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dotowanych </a:t>
            </a:r>
            <a:r>
              <a:rPr lang="pl-PL" sz="1500" b="1" kern="100" dirty="0">
                <a:solidFill>
                  <a:srgbClr val="0070C0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ubezpieczeń</a:t>
            </a:r>
            <a:r>
              <a:rPr lang="pl-PL" sz="15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upraw i zwierząt (</a:t>
            </a:r>
            <a:r>
              <a:rPr lang="pl-PL" sz="1500" i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 może i wielkość dotacji – dziś 65% i 70%</a:t>
            </a:r>
            <a:r>
              <a:rPr lang="pl-PL" sz="15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) </a:t>
            </a:r>
            <a:r>
              <a:rPr lang="pl-PL" sz="1500" b="1" kern="100" dirty="0">
                <a:solidFill>
                  <a:srgbClr val="0070C0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powinna być powiązana ze sposobem prowadzenia gospodarstwa</a:t>
            </a:r>
            <a:r>
              <a:rPr lang="pl-PL" sz="15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pl-PL" sz="1500" i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zabiegi agrotechniczne, działania prewencyjne, retencja, </a:t>
            </a:r>
            <a:r>
              <a:rPr lang="pl-PL" sz="1500" i="1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ekoschematy</a:t>
            </a:r>
            <a:r>
              <a:rPr lang="pl-PL" sz="15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)?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l-PL" sz="15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Czy, a jeśli tak, to jak ubezpieczenia upraw i zwierząt dotowane przez państwo/UE powinny różnić się od ubezpieczeń komercyjnych? </a:t>
            </a:r>
            <a:r>
              <a:rPr lang="pl-PL" sz="1500" b="1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Czy jest miejsce dla ubezpieczeń komercyjnych – jeżeli tak to w jakim zakresie?</a:t>
            </a:r>
          </a:p>
          <a:p>
            <a:pPr marL="342900" indent="-342900">
              <a:spcAft>
                <a:spcPts val="800"/>
              </a:spcAft>
              <a:buFont typeface="+mj-lt"/>
              <a:buAutoNum type="arabicPeriod"/>
            </a:pPr>
            <a:r>
              <a:rPr lang="pl-PL" sz="1500" kern="100" dirty="0">
                <a:ea typeface="Aptos" panose="020B0004020202020204" pitchFamily="34" charset="0"/>
                <a:cs typeface="Times New Roman" panose="02020603050405020304" pitchFamily="18" charset="0"/>
              </a:rPr>
              <a:t>Coraz więcej się mówi o tzw. </a:t>
            </a:r>
            <a:r>
              <a:rPr lang="pl-PL" sz="1500" b="1" kern="100" dirty="0">
                <a:solidFill>
                  <a:schemeClr val="accent2">
                    <a:lumMod val="50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ubezpieczeniach indeksowych </a:t>
            </a:r>
            <a:r>
              <a:rPr lang="pl-PL" sz="1500" kern="100" dirty="0"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pl-PL" sz="1500" i="1" kern="100" dirty="0">
                <a:ea typeface="Aptos" panose="020B0004020202020204" pitchFamily="34" charset="0"/>
                <a:cs typeface="Times New Roman" panose="02020603050405020304" pitchFamily="18" charset="0"/>
              </a:rPr>
              <a:t>wymagających jednak znacznych nakładów na rozwinięcie systemów satelitarnych i stacji monitorujących</a:t>
            </a:r>
            <a:r>
              <a:rPr lang="pl-PL" sz="1500" kern="100" dirty="0">
                <a:ea typeface="Aptos" panose="020B0004020202020204" pitchFamily="34" charset="0"/>
                <a:cs typeface="Times New Roman" panose="02020603050405020304" pitchFamily="18" charset="0"/>
              </a:rPr>
              <a:t>) jako sposobie na zwiększenie dostępności ubezpieczeń oraz uproszczenie i przyśpieszenie likwidacji szkód, przy jednoczesnym wzroście „ryzyka” nieotrzymania odszkodowania w indywidualnych przypadkach. </a:t>
            </a:r>
            <a:r>
              <a:rPr lang="pl-PL" sz="1500" b="1" kern="100" dirty="0">
                <a:solidFill>
                  <a:schemeClr val="accent2">
                    <a:lumMod val="50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Czy niższa składka i możliwość ubezpieczenia przy jednocześnie teoretycznie większym ryzyku nie otrzymania odszkodowania byłaby interesująca dla rolników</a:t>
            </a:r>
            <a:r>
              <a:rPr lang="pl-PL" sz="1500" kern="100" dirty="0">
                <a:ea typeface="Aptos" panose="020B0004020202020204" pitchFamily="34" charset="0"/>
                <a:cs typeface="Times New Roman" panose="02020603050405020304" pitchFamily="18" charset="0"/>
              </a:rPr>
              <a:t>?</a:t>
            </a:r>
            <a:endParaRPr lang="pl-PL" sz="15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0C28B66-3D44-75E1-8746-7CB9FC198069}"/>
              </a:ext>
            </a:extLst>
          </p:cNvPr>
          <p:cNvSpPr txBox="1"/>
          <p:nvPr/>
        </p:nvSpPr>
        <p:spPr>
          <a:xfrm>
            <a:off x="6929881" y="1192262"/>
            <a:ext cx="4990937" cy="4991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spcAft>
                <a:spcPts val="800"/>
              </a:spcAft>
            </a:pPr>
            <a:r>
              <a:rPr lang="pl-PL" sz="15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Jeśli zgodzimy się ze stwierdzeniem, </a:t>
            </a:r>
            <a:r>
              <a:rPr lang="pl-PL" sz="1500" b="1" kern="100" dirty="0">
                <a:solidFill>
                  <a:srgbClr val="7030A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że ryzyko </a:t>
            </a:r>
            <a:r>
              <a:rPr lang="pl-PL" sz="1500" b="1" kern="100" dirty="0" err="1">
                <a:solidFill>
                  <a:srgbClr val="7030A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ubezpieczalne</a:t>
            </a:r>
            <a:r>
              <a:rPr lang="pl-PL" sz="1500" b="1" kern="100" dirty="0">
                <a:solidFill>
                  <a:srgbClr val="7030A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oprócz dużej skali zainteresowania powinno mieć charakter losowy, przyszły i niepewny, to czy w obliczu postępujących zmian klimatu i </a:t>
            </a:r>
            <a:r>
              <a:rPr lang="pl-PL" sz="1500" b="1" kern="100" dirty="0" err="1">
                <a:solidFill>
                  <a:srgbClr val="7030A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ryzyk</a:t>
            </a:r>
            <a:r>
              <a:rPr lang="pl-PL" sz="1500" b="1" kern="100" dirty="0">
                <a:solidFill>
                  <a:srgbClr val="7030A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już dziś </a:t>
            </a:r>
            <a:r>
              <a:rPr lang="pl-PL" sz="1500" b="1" kern="100" dirty="0" err="1">
                <a:solidFill>
                  <a:srgbClr val="7030A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trudnoubezpieczalnych</a:t>
            </a:r>
            <a:r>
              <a:rPr lang="pl-PL" sz="1500" b="1" kern="100" dirty="0">
                <a:solidFill>
                  <a:srgbClr val="7030A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lub wręcz </a:t>
            </a:r>
            <a:r>
              <a:rPr lang="pl-PL" sz="1500" b="1" kern="100" dirty="0" err="1">
                <a:solidFill>
                  <a:srgbClr val="7030A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nieubezpieczalnych</a:t>
            </a:r>
            <a:r>
              <a:rPr lang="pl-PL" sz="1500" b="1" kern="100" dirty="0">
                <a:solidFill>
                  <a:srgbClr val="7030A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l-PL" sz="15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(np. susza), stworzenie powszechnego/</a:t>
            </a:r>
            <a:r>
              <a:rPr lang="pl-PL" sz="1500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wzajemnościwego</a:t>
            </a:r>
            <a:r>
              <a:rPr lang="pl-PL" sz="15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funduszu kryzysowego (</a:t>
            </a:r>
            <a:r>
              <a:rPr lang="pl-PL" sz="1500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współfinansowego</a:t>
            </a:r>
            <a:r>
              <a:rPr lang="pl-PL" sz="15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przez UE i rolników) to krok w dobrą stronę? A jeśli tak:</a:t>
            </a:r>
          </a:p>
          <a:p>
            <a:pPr marL="285750" lvl="0" indent="-285750">
              <a:buFont typeface="Agency FB" panose="020B0503020202020204" pitchFamily="34" charset="0"/>
              <a:buChar char="−"/>
            </a:pPr>
            <a:r>
              <a:rPr lang="pl-PL" sz="1500" dirty="0"/>
              <a:t>Jakie ryzyka powinien obejmować?</a:t>
            </a:r>
          </a:p>
          <a:p>
            <a:pPr marL="285750" lvl="0" indent="-285750">
              <a:buFont typeface="Agency FB" panose="020B0503020202020204" pitchFamily="34" charset="0"/>
              <a:buChar char="−"/>
            </a:pPr>
            <a:r>
              <a:rPr lang="pl-PL" sz="1500" dirty="0"/>
              <a:t>Z jakich źródeł i jak powinien być finansowany?</a:t>
            </a:r>
          </a:p>
          <a:p>
            <a:pPr marL="285750" lvl="0" indent="-285750">
              <a:buFont typeface="Agency FB" panose="020B0503020202020204" pitchFamily="34" charset="0"/>
              <a:buChar char="−"/>
            </a:pPr>
            <a:r>
              <a:rPr lang="pl-PL" sz="1500" dirty="0"/>
              <a:t>Kto powinien zarządzać takim funduszem?</a:t>
            </a:r>
          </a:p>
          <a:p>
            <a:pPr marL="285750" lvl="0" indent="-285750">
              <a:buFont typeface="Agency FB" panose="020B0503020202020204" pitchFamily="34" charset="0"/>
              <a:buChar char="−"/>
            </a:pPr>
            <a:r>
              <a:rPr lang="pl-PL" sz="1500" dirty="0"/>
              <a:t>Czy powinien być jeden fundusz czy kilka (np. sektorowe)? </a:t>
            </a:r>
          </a:p>
          <a:p>
            <a:pPr marL="285750" lvl="0" indent="-285750">
              <a:buFont typeface="Agency FB" panose="020B0503020202020204" pitchFamily="34" charset="0"/>
              <a:buChar char="−"/>
            </a:pPr>
            <a:r>
              <a:rPr lang="pl-PL" sz="1500" dirty="0"/>
              <a:t>Wg jakich kryteriów powinien działać?</a:t>
            </a:r>
          </a:p>
          <a:p>
            <a:pPr marL="285750" lvl="0" indent="-285750">
              <a:buFont typeface="Agency FB" panose="020B0503020202020204" pitchFamily="34" charset="0"/>
              <a:buChar char="−"/>
            </a:pPr>
            <a:r>
              <a:rPr lang="pl-PL" sz="1500" dirty="0"/>
              <a:t>Jak i kiedy ma zadziałać (wypłacać)?</a:t>
            </a:r>
          </a:p>
          <a:p>
            <a:pPr lvl="0">
              <a:lnSpc>
                <a:spcPct val="100000"/>
              </a:lnSpc>
              <a:spcAft>
                <a:spcPts val="800"/>
              </a:spcAft>
            </a:pPr>
            <a:endParaRPr lang="pl-PL" sz="15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Aft>
                <a:spcPts val="800"/>
              </a:spcAft>
            </a:pPr>
            <a:endParaRPr lang="pl-PL" sz="15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Aft>
                <a:spcPts val="800"/>
              </a:spcAft>
            </a:pPr>
            <a:endParaRPr lang="pl-PL" sz="15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Aft>
                <a:spcPts val="800"/>
              </a:spcAft>
            </a:pPr>
            <a:endParaRPr lang="pl-PL" sz="15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Aft>
                <a:spcPts val="800"/>
              </a:spcAft>
            </a:pPr>
            <a:endParaRPr lang="pl-PL" sz="15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08227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1284</TotalTime>
  <Words>860</Words>
  <Application>Microsoft Office PowerPoint</Application>
  <PresentationFormat>Panoramiczny</PresentationFormat>
  <Paragraphs>58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6" baseType="lpstr">
      <vt:lpstr>Agency FB</vt:lpstr>
      <vt:lpstr>Aptos</vt:lpstr>
      <vt:lpstr>Arial</vt:lpstr>
      <vt:lpstr>Arial Black</vt:lpstr>
      <vt:lpstr>Calibri</vt:lpstr>
      <vt:lpstr>Calibri Light</vt:lpstr>
      <vt:lpstr>Lato</vt:lpstr>
      <vt:lpstr>Lato Black</vt:lpstr>
      <vt:lpstr>Wingdings</vt:lpstr>
      <vt:lpstr>Motyw pakietu Office</vt:lpstr>
      <vt:lpstr>Przyszłość ubezpieczeń i zarządzania ryzykiem w rolnictwie</vt:lpstr>
      <vt:lpstr>Dyskusja dotycząca odporności:  środowiskowej i klimatycznej - 21 lipca 2026 r.  ekonomicznej - 31 lipca 2026 r.</vt:lpstr>
      <vt:lpstr>Artykuł 12 Wsparcie na uczestnictwo w narzędziach zarządzania ryzykiem</vt:lpstr>
      <vt:lpstr>Artykuł 13 Wsparcie na inwestycje dla rolników i posiadaczy lasów</vt:lpstr>
      <vt:lpstr>Zarządzanie ryzykiem w PSWPR/pomoc krajowa 2025/2026</vt:lpstr>
      <vt:lpstr>Pytania</vt:lpstr>
    </vt:vector>
  </TitlesOfParts>
  <Company>MRiRW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MRiRW</dc:creator>
  <cp:lastModifiedBy>Pomianek Bogdan</cp:lastModifiedBy>
  <cp:revision>91</cp:revision>
  <dcterms:created xsi:type="dcterms:W3CDTF">2024-04-25T09:35:27Z</dcterms:created>
  <dcterms:modified xsi:type="dcterms:W3CDTF">2026-10-18T18:42:17Z</dcterms:modified>
</cp:coreProperties>
</file>