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34"/>
  </p:notesMasterIdLst>
  <p:sldIdLst>
    <p:sldId id="274" r:id="rId2"/>
    <p:sldId id="275" r:id="rId3"/>
    <p:sldId id="276" r:id="rId4"/>
    <p:sldId id="281" r:id="rId5"/>
    <p:sldId id="277" r:id="rId6"/>
    <p:sldId id="282" r:id="rId7"/>
    <p:sldId id="300" r:id="rId8"/>
    <p:sldId id="283" r:id="rId9"/>
    <p:sldId id="278" r:id="rId10"/>
    <p:sldId id="297" r:id="rId11"/>
    <p:sldId id="257" r:id="rId12"/>
    <p:sldId id="265" r:id="rId13"/>
    <p:sldId id="284" r:id="rId14"/>
    <p:sldId id="308" r:id="rId15"/>
    <p:sldId id="304" r:id="rId16"/>
    <p:sldId id="305" r:id="rId17"/>
    <p:sldId id="285" r:id="rId18"/>
    <p:sldId id="286" r:id="rId19"/>
    <p:sldId id="287" r:id="rId20"/>
    <p:sldId id="302" r:id="rId21"/>
    <p:sldId id="288" r:id="rId22"/>
    <p:sldId id="289" r:id="rId23"/>
    <p:sldId id="290" r:id="rId24"/>
    <p:sldId id="291" r:id="rId25"/>
    <p:sldId id="303" r:id="rId26"/>
    <p:sldId id="301" r:id="rId27"/>
    <p:sldId id="299" r:id="rId28"/>
    <p:sldId id="292" r:id="rId29"/>
    <p:sldId id="294" r:id="rId30"/>
    <p:sldId id="307" r:id="rId31"/>
    <p:sldId id="296" r:id="rId32"/>
    <p:sldId id="298" r:id="rId3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1154E-FC48-4068-8811-BD8D70A2628D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5216-D620-43F8-A75C-293BF03DA2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55216-D620-43F8-A75C-293BF03DA2CA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4224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17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54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409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37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98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126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549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68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827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215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433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9" cy="1981200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16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0C4E2-A99D-4D83-904A-7140CC27680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085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B6199D-1D0C-43F2-BF3D-57A3F6AA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77C7F9BD-5BA9-4CCC-85BC-8936595719DA}"/>
              </a:ext>
            </a:extLst>
          </p:cNvPr>
          <p:cNvSpPr txBox="1">
            <a:spLocks/>
          </p:cNvSpPr>
          <p:nvPr/>
        </p:nvSpPr>
        <p:spPr>
          <a:xfrm>
            <a:off x="1556015" y="1190020"/>
            <a:ext cx="9079969" cy="467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na 2027 r. </a:t>
            </a:r>
            <a:b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ramach Rządowego Funduszu Rozwoju Dróg</a:t>
            </a: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Spotkanie informacyjne </a:t>
            </a: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Wrocław, 12 sierpnia 2026 r.  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9BA7ADFF-A8C8-413A-8F0B-C1B70A310F13}"/>
              </a:ext>
            </a:extLst>
          </p:cNvPr>
          <p:cNvSpPr txBox="1">
            <a:spLocks/>
          </p:cNvSpPr>
          <p:nvPr/>
        </p:nvSpPr>
        <p:spPr>
          <a:xfrm>
            <a:off x="592949" y="4064304"/>
            <a:ext cx="610651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71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A3CAFE7-0934-42D6-98FF-2CDADFA92267}"/>
              </a:ext>
            </a:extLst>
          </p:cNvPr>
          <p:cNvSpPr txBox="1">
            <a:spLocks/>
          </p:cNvSpPr>
          <p:nvPr/>
        </p:nvSpPr>
        <p:spPr>
          <a:xfrm>
            <a:off x="1166214" y="767780"/>
            <a:ext cx="10668000" cy="5585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F05C565-7D65-577C-0F30-8F8563462AF4}"/>
              </a:ext>
            </a:extLst>
          </p:cNvPr>
          <p:cNvSpPr txBox="1"/>
          <p:nvPr/>
        </p:nvSpPr>
        <p:spPr>
          <a:xfrm>
            <a:off x="808429" y="1575564"/>
            <a:ext cx="106680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 środków otrzymanych na dofinansowanie zadań powiatowych i zadań gminnych</a:t>
            </a:r>
            <a:b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wynosi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101 536 484,05 zł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 zastrzeżeniem, że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25 689 298,15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zł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zostaną w pierwszej kolejności przeznaczone na pokrycie zobowiązań wynikających z zawartych umów dla zadań wieloletnich rozpoczętych w poprzednich latach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 gminne: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41 715 952,24 zł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zadania powiatowe: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34 131 233,66 zł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Dofinansowanie od 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50 %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Nabór wniosków: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 lipca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pl-PL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sierpnia 2026 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83AFBC7-8556-3460-D8A1-C1359E5005B2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</p:spTree>
    <p:extLst>
      <p:ext uri="{BB962C8B-B14F-4D97-AF65-F5344CB8AC3E}">
        <p14:creationId xmlns:p14="http://schemas.microsoft.com/office/powerpoint/2010/main" val="272515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A3CAFE7-0934-42D6-98FF-2CDADFA92267}"/>
              </a:ext>
            </a:extLst>
          </p:cNvPr>
          <p:cNvSpPr txBox="1">
            <a:spLocks/>
          </p:cNvSpPr>
          <p:nvPr/>
        </p:nvSpPr>
        <p:spPr>
          <a:xfrm>
            <a:off x="1329179" y="1206630"/>
            <a:ext cx="10652289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3246F69-4A9D-B33C-EB4B-EA7316332CE2}"/>
              </a:ext>
            </a:extLst>
          </p:cNvPr>
          <p:cNvSpPr txBox="1"/>
          <p:nvPr/>
        </p:nvSpPr>
        <p:spPr>
          <a:xfrm>
            <a:off x="759597" y="1506429"/>
            <a:ext cx="10103224" cy="3083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Wniosek o dofinansowanie zadania powiatowego albo gminnego składa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ustawowy zarządca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drogi powiatowej albo gminnej,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tj. zarządca drogi,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którym mowa w art. 19 ust. 2 ustawy </a:t>
            </a:r>
            <a:b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dnia 21 marca 1985 r. o drogach publicznych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l-PL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dotyczący drogi gminnej może złożyć wójt (burmistrz/prezydent) lub prezydent miasta na prawach powiatu,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dotyczący drogi powiatowej może złożyć zarząd powiatu lub prezydent miasta na prawach powiatu. </a:t>
            </a:r>
          </a:p>
          <a:p>
            <a:pPr algn="just">
              <a:lnSpc>
                <a:spcPct val="115000"/>
              </a:lnSpc>
            </a:pP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3B7C51E-94EB-7E5C-1750-D00A1E9805B5}"/>
              </a:ext>
            </a:extLst>
          </p:cNvPr>
          <p:cNvSpPr txBox="1"/>
          <p:nvPr/>
        </p:nvSpPr>
        <p:spPr>
          <a:xfrm>
            <a:off x="1871382" y="61610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</p:spTree>
    <p:extLst>
      <p:ext uri="{BB962C8B-B14F-4D97-AF65-F5344CB8AC3E}">
        <p14:creationId xmlns:p14="http://schemas.microsoft.com/office/powerpoint/2010/main" val="122848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8CA95-E9AE-F88C-22F1-7D1A47985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B4D34405-98A1-EE44-CC02-3F59440B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DD5D43F4-D0E0-6C6A-B0B9-3C49235368C0}"/>
              </a:ext>
            </a:extLst>
          </p:cNvPr>
          <p:cNvSpPr txBox="1">
            <a:spLocks/>
          </p:cNvSpPr>
          <p:nvPr/>
        </p:nvSpPr>
        <p:spPr>
          <a:xfrm>
            <a:off x="1329179" y="1206630"/>
            <a:ext cx="10652289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532F923-DF1A-D520-2B3A-F34265B0108F}"/>
              </a:ext>
            </a:extLst>
          </p:cNvPr>
          <p:cNvSpPr txBox="1"/>
          <p:nvPr/>
        </p:nvSpPr>
        <p:spPr>
          <a:xfrm>
            <a:off x="631596" y="1206630"/>
            <a:ext cx="10103224" cy="3037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Ustala się limit wniosków o dofinansowanie, jakie może złożyć jednostka samorządu terytorialnego w procedurze naboru: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gmina może złożyć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wniosek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dofinansowanie zadania w ramach Funduszu;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powiat ziemski oraz powiat grodzki (miasto na prawach powiatu) może złożyć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maksymalnie 2 wnioski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dofinansowanie zadań w ramach Funduszu.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Dotyczy wyłącznie zadań powiatowych! </a:t>
            </a:r>
          </a:p>
          <a:p>
            <a:pPr algn="just">
              <a:lnSpc>
                <a:spcPct val="115000"/>
              </a:lnSpc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Jednostka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zobowiązana jest wskazać,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który wniosek jest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priorytetowy.    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101F070-23CA-FC6D-C58C-CBD2B214C69C}"/>
              </a:ext>
            </a:extLst>
          </p:cNvPr>
          <p:cNvSpPr txBox="1"/>
          <p:nvPr/>
        </p:nvSpPr>
        <p:spPr>
          <a:xfrm>
            <a:off x="1871382" y="7449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6B4990-304D-BFCA-4EF6-A4DD78E6D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6" y="3947147"/>
            <a:ext cx="9096509" cy="198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0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53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A3CAFE7-0934-42D6-98FF-2CDADFA92267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DA399A8-60AB-E9D9-2E9A-2B71F1B504CD}"/>
              </a:ext>
            </a:extLst>
          </p:cNvPr>
          <p:cNvSpPr txBox="1"/>
          <p:nvPr/>
        </p:nvSpPr>
        <p:spPr>
          <a:xfrm>
            <a:off x="656664" y="1106016"/>
            <a:ext cx="10100983" cy="4134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Dofinansowaniu w ramach Funduszu podlegają zadania obejmujące: </a:t>
            </a: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ü"/>
            </a:pPr>
            <a:r>
              <a:rPr lang="pl-PL" sz="2000" dirty="0">
                <a:effectLst/>
                <a:latin typeface="Times New Roman" panose="02020603050405020304" pitchFamily="18" charset="0"/>
                <a:ea typeface="DejaVu Sans"/>
                <a:cs typeface="DejaVu Sans"/>
              </a:rPr>
              <a:t>budowę, przebudowę lub remont dróg powiatowych (zadania powiatowe) oraz budowę, przebudowę lub remont dróg gminnych (zadania gminne);</a:t>
            </a:r>
          </a:p>
          <a:p>
            <a:pPr marL="800100" lvl="1" indent="-34290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ü"/>
            </a:pPr>
            <a:r>
              <a:rPr lang="pl-PL" sz="2000" dirty="0">
                <a:effectLst/>
                <a:latin typeface="Times New Roman" panose="02020603050405020304" pitchFamily="18" charset="0"/>
                <a:ea typeface="DejaVu Sans"/>
                <a:cs typeface="DejaVu Sans"/>
              </a:rPr>
              <a:t>przebudowę dróg wewnętrznych, które po uzyskaniu właściwych parametrów technicznych będzie można zaliczyć do odpowiedniej kategorii dróg publicznych w trybie określonym przepisami ustawy z dnia  21 marca 1985 r. o drogach publicznych</a:t>
            </a:r>
            <a:r>
              <a:rPr lang="pl-PL" sz="2000" dirty="0">
                <a:latin typeface="Times New Roman" panose="02020603050405020304" pitchFamily="18" charset="0"/>
                <a:ea typeface="DejaVu Sans"/>
                <a:cs typeface="DejaVu Sans"/>
              </a:rPr>
              <a:t>.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Clr>
                <a:srgbClr val="000000"/>
              </a:buClr>
              <a:buSzPts val="1150"/>
            </a:pP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Niedopuszczalne jest zgłoszenie do dofinansowania: </a:t>
            </a:r>
            <a:endParaRPr lang="pl-PL" sz="2000" dirty="0">
              <a:effectLst/>
              <a:latin typeface="Times New Roman" panose="02020603050405020304" pitchFamily="18" charset="0"/>
              <a:ea typeface="DejaVu Sans"/>
              <a:cs typeface="DejaVu Sans"/>
            </a:endParaRPr>
          </a:p>
          <a:p>
            <a:pPr marL="800100" lvl="1" indent="-34290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budowy (w tym rozbudowy) drogi wewnętrznej, </a:t>
            </a:r>
          </a:p>
          <a:p>
            <a:pPr marL="800100" lvl="1" indent="-34290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remontu drogi wewnętrznej. </a:t>
            </a:r>
          </a:p>
          <a:p>
            <a:pPr marL="285750" lvl="0" indent="-28575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Ø"/>
            </a:pPr>
            <a:endParaRPr lang="pl-PL" sz="2000" dirty="0">
              <a:effectLst/>
              <a:latin typeface="Times New Roman" panose="02020603050405020304" pitchFamily="18" charset="0"/>
              <a:ea typeface="DejaVu Sans"/>
              <a:cs typeface="DejaVu Sans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Ø"/>
            </a:pPr>
            <a:endParaRPr lang="pl-PL" sz="1200" dirty="0">
              <a:effectLst/>
              <a:latin typeface="Times New Roman" panose="02020603050405020304" pitchFamily="18" charset="0"/>
              <a:ea typeface="DejaVu Sans"/>
              <a:cs typeface="DejaVu San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292F322-216D-4D66-98DB-3DD26B7E54D8}"/>
              </a:ext>
            </a:extLst>
          </p:cNvPr>
          <p:cNvSpPr txBox="1"/>
          <p:nvPr/>
        </p:nvSpPr>
        <p:spPr>
          <a:xfrm>
            <a:off x="1871382" y="537576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F5A4F30-FD7A-F24E-9B66-6B7201256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64" y="4373846"/>
            <a:ext cx="9735909" cy="138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3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DB2AB-9739-2173-A02A-42EFA3BA6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C09620E-B40B-5A36-F70C-4D6452557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D9EB11A-B8DB-A103-C6CC-F691998E3CED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3D96D7C-A320-2911-4CA7-DD98DEEFC45C}"/>
              </a:ext>
            </a:extLst>
          </p:cNvPr>
          <p:cNvSpPr txBox="1"/>
          <p:nvPr/>
        </p:nvSpPr>
        <p:spPr>
          <a:xfrm>
            <a:off x="1039905" y="1345120"/>
            <a:ext cx="9663953" cy="4388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Droga publiczna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poprzez drogę publiczną (m. in. powiatową lub gminną) należy rozumieć drogę zaliczoną na podstawie ustawy z dnia 21 marca 1985 r. o drogach publicznych do kategorii odpowiednio dróg gminnych lub powiatowych, z której może korzystać każdy, zgodnie z jej przeznaczeniem, z ograniczeniami i wyjątkami określonymi w tej ustawie lub innych przepisach szczególnych.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Remont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wykonywanie robót przywracających pierwotny stan drogi, także przy użyciu wyrobów budowlanych innych niż użyte w stanie pierwotnym.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Przebudowa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wykonywanie robót, w których wyniku następuje podwyższenie parametrów technicznych i eksploatacyjnych istniejącej drogi, niewymagających zmiany granic pasa drogowego.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Budowa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wykonywanie połączenia drogowego między określonymi miejscami lub miejscowościami, a także jego odbudowę i rozbudowę.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Droga wewnętrzna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jest drogą publiczną. </a:t>
            </a:r>
          </a:p>
          <a:p>
            <a:pPr lvl="0" algn="just">
              <a:lnSpc>
                <a:spcPct val="115000"/>
              </a:lnSpc>
              <a:buClr>
                <a:srgbClr val="000000"/>
              </a:buClr>
              <a:buSzPts val="1150"/>
            </a:pPr>
            <a:endParaRPr lang="pl-PL" sz="2000" dirty="0">
              <a:effectLst/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CE4EDCC-995B-5AC2-8BED-2F6B30E4A784}"/>
              </a:ext>
            </a:extLst>
          </p:cNvPr>
          <p:cNvSpPr txBox="1"/>
          <p:nvPr/>
        </p:nvSpPr>
        <p:spPr>
          <a:xfrm>
            <a:off x="1871382" y="529729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</p:spTree>
    <p:extLst>
      <p:ext uri="{BB962C8B-B14F-4D97-AF65-F5344CB8AC3E}">
        <p14:creationId xmlns:p14="http://schemas.microsoft.com/office/powerpoint/2010/main" val="1464548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51AE-6EBD-173F-5BA8-8CC97EBE3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DE80C07-DDDA-B30F-CA03-3D45F9C6D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76A7D6ED-B126-E716-BC8F-854097CE5B22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7FECCA9-2C47-AEE1-F726-D9B4A7F12573}"/>
              </a:ext>
            </a:extLst>
          </p:cNvPr>
          <p:cNvSpPr txBox="1"/>
          <p:nvPr/>
        </p:nvSpPr>
        <p:spPr>
          <a:xfrm>
            <a:off x="1871382" y="529729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9A0110C-13FF-4EDE-8C15-5BC80405C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44" y="999241"/>
            <a:ext cx="8478097" cy="3724722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5DED2BC-179F-C376-F4FD-ACA07CDA97EF}"/>
              </a:ext>
            </a:extLst>
          </p:cNvPr>
          <p:cNvSpPr txBox="1"/>
          <p:nvPr/>
        </p:nvSpPr>
        <p:spPr>
          <a:xfrm>
            <a:off x="959224" y="4994644"/>
            <a:ext cx="94793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b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Przekrój typu 1/1 oznacza drogę </a:t>
            </a:r>
            <a:r>
              <a:rPr lang="pl-PL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jednojezdniową z jednym pasem ruchu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przeznaczonym do obsługi obu kierunków, gdzie płynność mijania się pojazdów zapewniają specjalnie zaprojektowane </a:t>
            </a:r>
            <a:r>
              <a:rPr lang="pl-PL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mijanki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(poszerzenia jezdni).</a:t>
            </a:r>
          </a:p>
        </p:txBody>
      </p:sp>
    </p:spTree>
    <p:extLst>
      <p:ext uri="{BB962C8B-B14F-4D97-AF65-F5344CB8AC3E}">
        <p14:creationId xmlns:p14="http://schemas.microsoft.com/office/powerpoint/2010/main" val="2936560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AAA28-D177-89F3-DF66-6ACA5DFF0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C8E7E80-1FBF-03AF-C459-9E390B5FC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39E6428A-302F-A396-0684-F246B4190629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6353797-F6BA-57B8-4F62-7DA2137B6A38}"/>
              </a:ext>
            </a:extLst>
          </p:cNvPr>
          <p:cNvSpPr txBox="1"/>
          <p:nvPr/>
        </p:nvSpPr>
        <p:spPr>
          <a:xfrm>
            <a:off x="1021976" y="1285279"/>
            <a:ext cx="966395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przypadku zadań polegających na budowie (rozbudowie) lub przebudowie, wszelkie elementy odcinków drogi/dróg zgłoszonych do dofinansowania (zarówno zaprojektowane jak i te, na których nie zaplanowano do realizacji żadnych prac) muszą spełniać warunki i wymogi techniczne określone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przepisach techniczno-budowlanych dla dróg publicznych wydanych na podstawie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ustawy z dnia </a:t>
            </a:r>
            <a:b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lipca 1994 r. - Prawo budowlane. </a:t>
            </a:r>
          </a:p>
          <a:p>
            <a:pPr hangingPunct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Podstawowymi aktami prawnymi określającymi przepisy, jakie powinny spełniać drogi publiczne są: 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ustawie z dnia 10 kwietnia 2003 r. o szczególnych zasadach przygotowania i realizacji inwestycji w zakresie dróg publicznych (tj. Dz.U. z 2024 r. poz. 311);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ustawie z 21 marca 1985 r. o drogach publicznych (tj. Dz.U. 2025 r. poz. 889 z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późn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zm.); 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ustawie z dnia 7 lipca 1994 r. Prawo budowlane  (tj. Dz.U. 2026 r. poz. 524 z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późn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zm.);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rozporządzeniu Ministra Infrastruktury z dnia 24 czerwca 2022 r. w sprawie przepisów techniczno-budowlanych dotyczących dróg publicznych (Dz.U. z 2022 r. poz. 1518 z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późn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zm.);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rozporządzeniu Ministra Infrastruktury z dnia 23 września 2003 r. w sprawie szczegółowych warunków zarządzania ruchem na drogach oraz wykonywania nadzoru nad tym zarządzeniem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(tj. Dz.U. z 2017 r. poz. 784).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344164D-6407-4102-5574-4DF441D5283E}"/>
              </a:ext>
            </a:extLst>
          </p:cNvPr>
          <p:cNvSpPr txBox="1"/>
          <p:nvPr/>
        </p:nvSpPr>
        <p:spPr>
          <a:xfrm>
            <a:off x="1871382" y="537576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</p:spTree>
    <p:extLst>
      <p:ext uri="{BB962C8B-B14F-4D97-AF65-F5344CB8AC3E}">
        <p14:creationId xmlns:p14="http://schemas.microsoft.com/office/powerpoint/2010/main" val="43055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882E1AB-20B7-753E-00D3-223325AC7914}"/>
              </a:ext>
            </a:extLst>
          </p:cNvPr>
          <p:cNvSpPr txBox="1"/>
          <p:nvPr/>
        </p:nvSpPr>
        <p:spPr>
          <a:xfrm>
            <a:off x="1871381" y="592353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DAD9674-7315-E6A5-EE5C-32EFB0735604}"/>
              </a:ext>
            </a:extLst>
          </p:cNvPr>
          <p:cNvSpPr txBox="1"/>
          <p:nvPr/>
        </p:nvSpPr>
        <p:spPr>
          <a:xfrm>
            <a:off x="945776" y="1186498"/>
            <a:ext cx="9278471" cy="4844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</a:pPr>
            <a:r>
              <a:rPr lang="pl-PL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Przedmiotem wniosku może być zadanie obejmujące max. 3 połączone ze sobą odcinki dróg</a:t>
            </a:r>
            <a:r>
              <a:rPr lang="pl-PL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będące drogą publiczną. </a:t>
            </a: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Odcinki drogi o tym samym numerze lub odcinki dróg połączone ze sobą skrzyżowaniem, przejazdem kolejowym lub mostem/wiaduktem/tunelem.</a:t>
            </a:r>
          </a:p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Odcinki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muszą spełniać następujące wymagania: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pojedynczy odcinek ma charakter ciągły (nieprzerwany),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jeden odcinek obejmuje drogę publiczną o jednym numerze,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każdy odcinek może posiadać inną klasę, o której mowa w § 4 ww. rozporządzenia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sprawie warunków technicznych jakim powinny odpowiadać drogi publiczne i ich usytuowanie, właściwą dla danej kategorii drogi,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jednym odcinku prowadzone będą roboty budowlane jednego rodzaju, przy czym: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przypadku budowy (w tym rozbudowy) i przebudowy drogi – na każdym odcinku</a:t>
            </a:r>
          </a:p>
          <a:p>
            <a:pPr lvl="2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mogą być wykonywane roboty budowlane innego rodzaju,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przypadku remontu drogi – na wszystkich odcinkach wykonywane są wyłącznie</a:t>
            </a:r>
          </a:p>
          <a:p>
            <a:pPr lvl="2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roboty budowlane polegające na remoncie,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jest jednorodny pod względem przekroju jezdni,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posiada jeden początek i jeden koniec.</a:t>
            </a:r>
            <a:endParaRPr lang="pl-PL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38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DBB64-AF0E-1405-7A4A-291786AF4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348A238-5A09-98C8-2D0A-41D0ECFB3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B8651166-F072-DAE4-0560-41F56016DA2C}"/>
              </a:ext>
            </a:extLst>
          </p:cNvPr>
          <p:cNvSpPr txBox="1"/>
          <p:nvPr/>
        </p:nvSpPr>
        <p:spPr>
          <a:xfrm>
            <a:off x="1871381" y="592353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B361402-6D3F-C2BD-A0A9-02EBA378863B}"/>
              </a:ext>
            </a:extLst>
          </p:cNvPr>
          <p:cNvSpPr txBox="1"/>
          <p:nvPr/>
        </p:nvSpPr>
        <p:spPr>
          <a:xfrm>
            <a:off x="1456764" y="1303039"/>
            <a:ext cx="9278471" cy="287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1E79078-48CC-9DC3-ABE0-F9609B97E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7" y="1446860"/>
            <a:ext cx="2633929" cy="331140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E6123C1-940C-83C4-7E23-A7AF32BAE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454" y="1446860"/>
            <a:ext cx="3973829" cy="301232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E144C84-F288-ABE2-C103-7E1576F510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630" y="1446860"/>
            <a:ext cx="4049023" cy="2945846"/>
          </a:xfrm>
          <a:prstGeom prst="rect">
            <a:avLst/>
          </a:prstGeom>
        </p:spPr>
      </p:pic>
      <p:pic>
        <p:nvPicPr>
          <p:cNvPr id="13" name="Grafika 12" descr="Uśmiechnięta twarz bez wypełnienia">
            <a:extLst>
              <a:ext uri="{FF2B5EF4-FFF2-40B4-BE49-F238E27FC236}">
                <a16:creationId xmlns:a16="http://schemas.microsoft.com/office/drawing/2014/main" id="{127FA78E-1871-C67B-5EBB-60CED6428F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3911" y="4893733"/>
            <a:ext cx="914400" cy="914400"/>
          </a:xfrm>
          <a:prstGeom prst="rect">
            <a:avLst/>
          </a:prstGeom>
        </p:spPr>
      </p:pic>
      <p:pic>
        <p:nvPicPr>
          <p:cNvPr id="16" name="Grafika 15" descr="Uśmiechnięta twarz bez wypełnienia">
            <a:extLst>
              <a:ext uri="{FF2B5EF4-FFF2-40B4-BE49-F238E27FC236}">
                <a16:creationId xmlns:a16="http://schemas.microsoft.com/office/drawing/2014/main" id="{F69F653B-5D08-4F0B-DC01-FBF66DA05E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33599" y="4953940"/>
            <a:ext cx="914400" cy="914400"/>
          </a:xfrm>
          <a:prstGeom prst="rect">
            <a:avLst/>
          </a:prstGeom>
        </p:spPr>
      </p:pic>
      <p:pic>
        <p:nvPicPr>
          <p:cNvPr id="18" name="Grafika 17" descr="Smutna twarz bez wypełnienia">
            <a:extLst>
              <a:ext uri="{FF2B5EF4-FFF2-40B4-BE49-F238E27FC236}">
                <a16:creationId xmlns:a16="http://schemas.microsoft.com/office/drawing/2014/main" id="{F876F2CB-F854-7DE4-6248-959513E7AA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63953" y="48937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70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395E70C-370D-4CA5-B989-A3F9F874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DD66F4D-C153-4022-B385-71359A7E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44A01FC9-C2ED-47E6-9FCC-5043050D4CCB}"/>
              </a:ext>
            </a:extLst>
          </p:cNvPr>
          <p:cNvSpPr txBox="1">
            <a:spLocks/>
          </p:cNvSpPr>
          <p:nvPr/>
        </p:nvSpPr>
        <p:spPr>
          <a:xfrm>
            <a:off x="443399" y="1197817"/>
            <a:ext cx="9980613" cy="148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5A9FE96-AC94-484A-B87A-F84B65E6B941}"/>
              </a:ext>
            </a:extLst>
          </p:cNvPr>
          <p:cNvSpPr/>
          <p:nvPr/>
        </p:nvSpPr>
        <p:spPr>
          <a:xfrm>
            <a:off x="794700" y="2145707"/>
            <a:ext cx="99806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l-PL" b="1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i="0" dirty="0">
              <a:effectLst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21E2F84-EC15-47B0-76F6-296D1DDF7BDC}"/>
              </a:ext>
            </a:extLst>
          </p:cNvPr>
          <p:cNvSpPr txBox="1"/>
          <p:nvPr/>
        </p:nvSpPr>
        <p:spPr>
          <a:xfrm>
            <a:off x="794700" y="1197817"/>
            <a:ext cx="10602600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 polegające na remoncie drogi/dróg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powinny być realizowane 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wyłącznie jako zadania jednoroczne. </a:t>
            </a:r>
          </a:p>
          <a:p>
            <a:pPr algn="just">
              <a:lnSpc>
                <a:spcPct val="115000"/>
              </a:lnSpc>
            </a:pPr>
            <a:endParaRPr lang="pl-PL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ramach naboru można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zgłosić do dofinansowania wyłącznie zadania,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których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 rozpoczęcia przypada na rok 2027.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Obowiązek złożenia za pośrednictwem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e-Doręczeń lub 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elektronicznej skrzynki podawczej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ePUAP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podpisany w sposób tradycyjny i zeskanowany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JEST wnioskiem opatrzonym kwalifikowalnym podpisem elektronicznym!</a:t>
            </a:r>
            <a:endParaRPr lang="pl-PL" sz="2000" u="sng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l-PL" sz="2000" b="1" u="sng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pl-PL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UWAGA ZMIANA</a:t>
            </a:r>
            <a:r>
              <a:rPr lang="pl-PL" sz="20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!</a:t>
            </a:r>
          </a:p>
          <a:p>
            <a:pPr algn="just"/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 etapie składania wniosku jest wymagane dysponowanie przyjętym bez sprzeciwu zgłoszeniem zamiaru wykonania robót budowlanych/ pozwoleniem na budowę/ ZRID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0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1770B0F-0AC7-F3D0-C3E8-193E58D31894}"/>
              </a:ext>
            </a:extLst>
          </p:cNvPr>
          <p:cNvSpPr txBox="1"/>
          <p:nvPr/>
        </p:nvSpPr>
        <p:spPr>
          <a:xfrm>
            <a:off x="1911414" y="659841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</p:spTree>
    <p:extLst>
      <p:ext uri="{BB962C8B-B14F-4D97-AF65-F5344CB8AC3E}">
        <p14:creationId xmlns:p14="http://schemas.microsoft.com/office/powerpoint/2010/main" val="3223608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6442366-529F-4D75-A29D-DFA36DF35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0F9907D-BDEB-43BD-A2A3-67E188461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1198179"/>
            <a:ext cx="10867697" cy="4235669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538AAAE-E653-BAA4-6F66-38F39393D384}"/>
              </a:ext>
            </a:extLst>
          </p:cNvPr>
          <p:cNvSpPr txBox="1"/>
          <p:nvPr/>
        </p:nvSpPr>
        <p:spPr>
          <a:xfrm>
            <a:off x="662151" y="1643575"/>
            <a:ext cx="10867696" cy="2541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odatkowy wymóg formalny, tj. obowiązek przedłożenia </a:t>
            </a:r>
            <a:r>
              <a:rPr lang="pl-PL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terminie do 60 dni od dnia ogłoszenia zatwierdzonej przez Prezesa Rady Ministrów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listy zadań powiatowych i zadań gminnych  rekomendowanych do dofinansowania na rok 2027 dokumentów umożliwiających zawarcie umowy o dofinansowanie, tj. oświadczenia o zabezpieczeniu środków własnych na realizację zadania oraz numeru konta bankowego. </a:t>
            </a:r>
          </a:p>
          <a:p>
            <a:pPr algn="just">
              <a:lnSpc>
                <a:spcPct val="115000"/>
              </a:lnSpc>
            </a:pPr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l-PL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Nie ma możliwości składania wniosków w formule „zaprojektuj – wybuduj”.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0E2A93A-6D78-2F11-5600-349A5F8E15E1}"/>
              </a:ext>
            </a:extLst>
          </p:cNvPr>
          <p:cNvSpPr txBox="1"/>
          <p:nvPr/>
        </p:nvSpPr>
        <p:spPr>
          <a:xfrm>
            <a:off x="1871381" y="564438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2026</a:t>
            </a:r>
          </a:p>
        </p:txBody>
      </p:sp>
    </p:spTree>
    <p:extLst>
      <p:ext uri="{BB962C8B-B14F-4D97-AF65-F5344CB8AC3E}">
        <p14:creationId xmlns:p14="http://schemas.microsoft.com/office/powerpoint/2010/main" val="3846269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27A0-BC02-4AA4-D074-75381021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A4CFC9F-F16D-9DC0-494B-3AEEE5C85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C27EEB-8FB6-F5AA-C501-E9513E79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B3ED198-9D08-DD68-23AA-D2B8BE9CE9C6}"/>
              </a:ext>
            </a:extLst>
          </p:cNvPr>
          <p:cNvSpPr txBox="1"/>
          <p:nvPr/>
        </p:nvSpPr>
        <p:spPr>
          <a:xfrm>
            <a:off x="1743633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10.1. KRYTERIUM POPRAWY POZIOMU BRD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stanu bezpieczeństwa ruchu drogowego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EC902BD-AAEF-544B-28DC-4B1CCCC18E4B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2B85D2-0F0D-D64A-F2C9-EEF38C1AA77C}"/>
              </a:ext>
            </a:extLst>
          </p:cNvPr>
          <p:cNvSpPr txBox="1"/>
          <p:nvPr/>
        </p:nvSpPr>
        <p:spPr>
          <a:xfrm>
            <a:off x="905436" y="2374856"/>
            <a:ext cx="10237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Elementy drogi objęte zadaniem: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drogi dla pieszych/poboczy/drogi dla pieszych i rowerów/drogi dla rowerów – max. 3 pkt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1EC7F1E-581E-323A-B222-52548B150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36" y="3224480"/>
            <a:ext cx="8625848" cy="220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5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88ED1-51AB-CAB0-3644-EA6D7D433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6C5FCD5-C643-D330-17D2-A569A9BDE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F272BDF-5FDC-2F9C-9458-1680FD3A6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25AFE29-8A75-5399-711D-3A2D6F30ADBE}"/>
              </a:ext>
            </a:extLst>
          </p:cNvPr>
          <p:cNvSpPr txBox="1"/>
          <p:nvPr/>
        </p:nvSpPr>
        <p:spPr>
          <a:xfrm>
            <a:off x="1743633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10.1. KRYTERIUM POPRAWY POZIOMU BRD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stanu bezpieczeństwa ruchu drogowego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6C4F7BC-66CE-C02F-A572-3E36416443CE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82D30B3-A69B-EF22-3BDF-65B02425EA0F}"/>
              </a:ext>
            </a:extLst>
          </p:cNvPr>
          <p:cNvSpPr txBox="1"/>
          <p:nvPr/>
        </p:nvSpPr>
        <p:spPr>
          <a:xfrm>
            <a:off x="905436" y="2208817"/>
            <a:ext cx="102376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Elementy drogi objęte zadaniem: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przejścia dla pieszych typu: z wyspą azylu lub z azylami rozdzielającymi pasy drogowe / wyniesione / z wysuniętymi platformami – max. 2 pkt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A7B2BAC-094E-99D8-A81D-BF9DE0E6A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1" y="3224480"/>
            <a:ext cx="6629389" cy="298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65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55FD0-C4D6-423B-2DEF-F6FE701F5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1986529-1C32-C407-37D7-B399FC166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1F53F64-F702-2437-24FE-A4F6C19E7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6E30B42-0DFC-7FBA-370C-CD9675FD5104}"/>
              </a:ext>
            </a:extLst>
          </p:cNvPr>
          <p:cNvSpPr txBox="1"/>
          <p:nvPr/>
        </p:nvSpPr>
        <p:spPr>
          <a:xfrm>
            <a:off x="1743633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10.1. KRYTERIUM POPRAWY POZIOMU BRD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stanu bezpieczeństwa ruchu drogowego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2C269B4-4EAD-2567-A74D-4BFB2C189FFD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BA1B39B-3EA8-AC2F-CC3F-37C98F68C0B6}"/>
              </a:ext>
            </a:extLst>
          </p:cNvPr>
          <p:cNvSpPr txBox="1"/>
          <p:nvPr/>
        </p:nvSpPr>
        <p:spPr>
          <a:xfrm>
            <a:off x="905436" y="2208817"/>
            <a:ext cx="10237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Elementy drogi objęte zadaniem: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oświetlenie na przejściach dla pieszych - 1 pkt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EC1BBA6-ABE0-C620-034C-5E9CDDE35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36" y="3301259"/>
            <a:ext cx="6659628" cy="291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2B80-F2F2-B698-497E-A7E118978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2182AA8-A259-8CCA-8094-65F81F81F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C03457D-2255-9A34-3822-FF5370F9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EF92520-B58C-572D-AFD1-1C2BC52FEA44}"/>
              </a:ext>
            </a:extLst>
          </p:cNvPr>
          <p:cNvSpPr txBox="1"/>
          <p:nvPr/>
        </p:nvSpPr>
        <p:spPr>
          <a:xfrm>
            <a:off x="1743633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10.1. KRYTERIUM POPRAWY POZIOMU BRD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stanu bezpieczeństwa ruchu drogowego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AA6C76-B783-F032-869D-C39DAB335F46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831610B-BC2F-599B-528C-EB1E9DE222C4}"/>
              </a:ext>
            </a:extLst>
          </p:cNvPr>
          <p:cNvSpPr txBox="1"/>
          <p:nvPr/>
        </p:nvSpPr>
        <p:spPr>
          <a:xfrm>
            <a:off x="905436" y="2374856"/>
            <a:ext cx="102376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Elementy drogi objęte zadaniem: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zatoki przystankowe – 1 pkt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Zatoka autobusowa to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miejsce przeznaczone wyłącznie dla komunikacji zbiorowej.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409139C-01DA-09A8-5569-59F583BB4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36" y="3499502"/>
            <a:ext cx="9783540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58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54C50-B287-CC1A-2F92-5DBBCFB69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9B0B458-57BA-7E85-8216-7266A45CA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7E0B38D-56B3-AA1F-C7E0-88CDB7728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FAB726E-7DE3-8CF2-871A-4021D82B6252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10.2. KRYTERIUM SIECIOWE    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Zapewnienie spójności sieci dróg publicznych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EF8652-8BDB-8F7E-8843-EEB35B2FC233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96DED92-A20C-ADBA-1078-50052AF11A00}"/>
              </a:ext>
            </a:extLst>
          </p:cNvPr>
          <p:cNvSpPr txBox="1"/>
          <p:nvPr/>
        </p:nvSpPr>
        <p:spPr>
          <a:xfrm>
            <a:off x="662151" y="2274838"/>
            <a:ext cx="108676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Łączność z drogą publiczną innej gminy/powiatu lub wyższego rzędu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należy wskazać czy droga/drogi objęte zadaniem są powiązane bezpośrednio z drogą publiczną innej gminny/powiatu lub wyższego rzędu – max. 2 pkt</a:t>
            </a:r>
          </a:p>
          <a:p>
            <a:pPr algn="just"/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E687EE44-0CE6-25E7-ADED-0043BDAF6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1" y="3188379"/>
            <a:ext cx="8376642" cy="259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5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1F1D3-EF60-A3AF-6C99-FFC1274FF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1C0FAB8-70AB-E0AF-031C-F3607B480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C431482-CCB6-470A-B71F-FE11A5B91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2546782-5280-B657-63B9-B3FF0FEC6B3D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10.3 KRYTERIUM PODNOSZENIA STANDARDÓW TECHNICZNYCH DRÓG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24A90BD-A32D-F935-1B26-FA742684A887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E8BBCD6-1EB3-41B4-B97F-695A91A65BAC}"/>
              </a:ext>
            </a:extLst>
          </p:cNvPr>
          <p:cNvSpPr txBox="1"/>
          <p:nvPr/>
        </p:nvSpPr>
        <p:spPr>
          <a:xfrm>
            <a:off x="724904" y="1809702"/>
            <a:ext cx="108676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UWAGA !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Aby uzyskać dodatkowy punkt, wszystkie odcinki drogi/dróg objęte zadaniem muszą być dostosowane do ruchu pojazdów o dopuszczalnym nacisku pojedynczej osi napędowej do 11,5 t – 1 pkt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F760CE6-7EF4-4EAA-F335-5636922A2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04" y="2825365"/>
            <a:ext cx="7642266" cy="348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72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F0C15-74D4-4F21-CE20-5C6F77458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5A233DC-DB44-2ADB-5347-A8BA74AAA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6B10757-98D8-BD67-E5C9-5D402734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06E7A53-02E7-7993-51F7-E51560F1C9BE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10.4 KRYTERIUM DOSTĘPNOŚCI TRANSPORTOWEJ                </a:t>
            </a:r>
          </a:p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Zwiększenie dostępności transportowej jednostek administracyjnych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D6C03B3-548C-7AC3-6C69-7D9DEE720DEF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067C2C7-49C4-6E5F-B077-01347CD982F4}"/>
              </a:ext>
            </a:extLst>
          </p:cNvPr>
          <p:cNvSpPr txBox="1"/>
          <p:nvPr/>
        </p:nvSpPr>
        <p:spPr>
          <a:xfrm>
            <a:off x="853652" y="2156508"/>
            <a:ext cx="1086769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Obsługa transportu zbiorowego –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należy wskazać, czy na drodze/drogach objętych zadaniem odbywa się publiczny transport zbiorowy – 1 pkt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Publiczny transport zbiorowy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powszechnie dostępny regularny przewóz osób wykonywany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określonych odstępach czasu i po określonej linii komunikacyjnej, liniach komunikacyjnych lub sieci komunikacyjnej.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45ECE97-48DF-72A6-F28E-2500B490E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28" y="2902209"/>
            <a:ext cx="9774014" cy="21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23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8193A-470C-B399-9110-EDE65528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12912ED-25AB-3364-227C-A347F112C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1753195-8B9D-FBE2-7AA7-253E3EE0E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B6672CE-61DF-AEB3-89AC-CAC24647C620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10.4 KRYTERIUM DOSTĘPNOŚCI TRANSPORTOWEJ                </a:t>
            </a:r>
          </a:p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Zwiększenie dostępności transportowej jednostek administracyjnych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416ABE7-E619-DBD3-9003-37C0395D8B45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C65FF86-BF6B-EEE2-F34A-BD5993751F93}"/>
              </a:ext>
            </a:extLst>
          </p:cNvPr>
          <p:cNvSpPr txBox="1"/>
          <p:nvPr/>
        </p:nvSpPr>
        <p:spPr>
          <a:xfrm>
            <a:off x="662151" y="2619407"/>
            <a:ext cx="108676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dostępności komunikacyjnej do instytucji publicznych i świadczących usługi publiczne – max. 2 pkt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D6C8040-6D46-5903-761F-2722EB99E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1" y="3394854"/>
            <a:ext cx="9697803" cy="15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66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4A0D6-4F0C-751B-5BB0-FA5C0073E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55DDD08-C953-B151-A0FA-FC47BB26F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4957C9C-16B7-5135-A058-D2A2887D5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A949CD6-088E-3CDD-E17F-607BA1183681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10.5 KRYTERIUM  INWESTYCYJNE</a:t>
            </a:r>
          </a:p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Poprawa dostępności terenów inwestycyjnych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F1703E-188E-898D-FA94-FB8E3A5018EE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9D5620D-FE2B-2F1D-18A5-B0B78A1B1E48}"/>
              </a:ext>
            </a:extLst>
          </p:cNvPr>
          <p:cNvSpPr txBox="1"/>
          <p:nvPr/>
        </p:nvSpPr>
        <p:spPr>
          <a:xfrm>
            <a:off x="662151" y="2619407"/>
            <a:ext cx="108676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Zadanie zapewnia bezpośredni dostęp do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nieruchomości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 których są realizowane inwestycje mieszkaniowe w wyniku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przyjętych rządowych programów społeczno-gospodarczych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lub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specjalna strefa ekonomiczna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bądź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inkubator przedsiębiorczości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znajduje się przy realizowanym zadaniu lub droga objęta zadaniem stanowi bezpośredni dojazd do strefy ekonomicznej bądź inkubatora przedsiębiorczości (1 pkt).</a:t>
            </a:r>
          </a:p>
        </p:txBody>
      </p:sp>
    </p:spTree>
    <p:extLst>
      <p:ext uri="{BB962C8B-B14F-4D97-AF65-F5344CB8AC3E}">
        <p14:creationId xmlns:p14="http://schemas.microsoft.com/office/powerpoint/2010/main" val="3342389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D175-B3F7-A527-884B-9B60AFD4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776283C-9EFF-2324-721D-FCD203255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69545CC-3441-7C7E-6C10-6C122D3C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77BE2E8-8E72-3A31-525F-FC720B875806}"/>
              </a:ext>
            </a:extLst>
          </p:cNvPr>
          <p:cNvSpPr txBox="1"/>
          <p:nvPr/>
        </p:nvSpPr>
        <p:spPr>
          <a:xfrm>
            <a:off x="1743633" y="1405404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10.6 KRYTERIUM  ZWIĘKSZENIA LICZBY OBWODNIC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82C26D0-20D7-4B82-A7C7-646209AFBE9A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666384D-1432-9CB8-89E8-095237C358AD}"/>
              </a:ext>
            </a:extLst>
          </p:cNvPr>
          <p:cNvSpPr txBox="1"/>
          <p:nvPr/>
        </p:nvSpPr>
        <p:spPr>
          <a:xfrm>
            <a:off x="662151" y="2619407"/>
            <a:ext cx="10867697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Należy wskazać czy odcinek /odcinki objęte zadaniem znajdują się w ciągu obwodnicy (są elementem obwodnicy) lub samodzielnie będą spełniać funkcję obwodnicy (1 pkt).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Zgodnie art. 2 ust. 1 pkt 2a ustawy o RFRD przez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obwodnicę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rozumie się drogę omijającą miejscowość lub teren zwartej zabudowy miejscowości, planowaną do realizacji w większości w nowym przebiegu i mającą na celu wyprowadzenie części ruchu pojazdów z tej miejscowości.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62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EDEC-F972-3700-A235-C0D9BA19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36268EC-C028-1D19-D562-1150E0AB4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50B75D1-AFD1-7334-ABB1-F4EE3EC2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85BDA86-5242-8808-B9C6-F0E134B5F158}"/>
              </a:ext>
            </a:extLst>
          </p:cNvPr>
          <p:cNvSpPr txBox="1"/>
          <p:nvPr/>
        </p:nvSpPr>
        <p:spPr>
          <a:xfrm>
            <a:off x="1743635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10.7 KRYTERIUM DOSTĘPNOŚCI PRZEDSIĘWZIĘĆ INFRASTRUKTURALNYCH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3173D05-0623-6993-571A-E6E5631EFC6C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622A45A-EE78-788D-6CA7-114AA42BA637}"/>
              </a:ext>
            </a:extLst>
          </p:cNvPr>
          <p:cNvSpPr txBox="1"/>
          <p:nvPr/>
        </p:nvSpPr>
        <p:spPr>
          <a:xfrm>
            <a:off x="662151" y="2619407"/>
            <a:ext cx="108676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Zadanie zapewnia bezpośredni dostęp do terenów objętych przedsięwzięciami lub inwestycjami powiązanymi z przedsięwzięciem infrastrukturalnym, o którym mowa w art. 5c ust.1 ustawy z dnia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grudnia 2006 r. o finansowym wsparciu tworzenia lokali mieszkalnych na wynajem, mieszkań chronionych, noclegowni, schronisk dla bezdomnych, ogrzewalni i tymczasowych pomieszczeń (1 pkt).</a:t>
            </a:r>
          </a:p>
        </p:txBody>
      </p:sp>
    </p:spTree>
    <p:extLst>
      <p:ext uri="{BB962C8B-B14F-4D97-AF65-F5344CB8AC3E}">
        <p14:creationId xmlns:p14="http://schemas.microsoft.com/office/powerpoint/2010/main" val="703165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88BE4-27BD-FFA3-3282-CFC6EAB22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247F24F-6106-8648-7D3C-F17CD6C50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BA63208-DE9B-88FE-6874-3F8201482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A0D328-2EC0-52FA-F2F5-6EFBB0EB2EBE}"/>
              </a:ext>
            </a:extLst>
          </p:cNvPr>
          <p:cNvSpPr txBox="1"/>
          <p:nvPr/>
        </p:nvSpPr>
        <p:spPr>
          <a:xfrm>
            <a:off x="1743635" y="1424152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KRYTERIUM DODATKOWEJ OCENY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B0A1056-F94D-01A8-43DA-F96C34F28699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64DFD6B-8FD6-512E-0240-71992F98344C}"/>
              </a:ext>
            </a:extLst>
          </p:cNvPr>
          <p:cNvSpPr txBox="1"/>
          <p:nvPr/>
        </p:nvSpPr>
        <p:spPr>
          <a:xfrm>
            <a:off x="698008" y="2080097"/>
            <a:ext cx="108676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Wydatki kwalifikowane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ustala się następujące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punkty ujemne za wartość zadania: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zadań gminnych: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3,5 mln zł - 0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3,5 mln zł - 5 mln zł - odejmujemy 1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5 mln zł - odejmujemy 2 pkt</a:t>
            </a:r>
          </a:p>
          <a:p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zadań powiatowych: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6 mln zł - 0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6 mln zł – 8,5 mln zł - odejmujemy 1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8,5 mln zł - odejmujemy 2 pkt</a:t>
            </a:r>
          </a:p>
        </p:txBody>
      </p:sp>
    </p:spTree>
    <p:extLst>
      <p:ext uri="{BB962C8B-B14F-4D97-AF65-F5344CB8AC3E}">
        <p14:creationId xmlns:p14="http://schemas.microsoft.com/office/powerpoint/2010/main" val="50528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45736-1D2E-8483-3BBE-FA02A37D0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E45BA78-C884-00B2-E1AA-A967CDDAC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A2AB5E3-BD48-F094-D360-79A44493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2BF352C-6A84-CA17-D2EF-69A4C08ADA14}"/>
              </a:ext>
            </a:extLst>
          </p:cNvPr>
          <p:cNvSpPr txBox="1"/>
          <p:nvPr/>
        </p:nvSpPr>
        <p:spPr>
          <a:xfrm>
            <a:off x="1743635" y="1424152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11.  STOPIEŃ PRZYGOTOWANIA ZADANIA DO REALIZACJI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DE2F365-6211-BA5B-E22B-B52A9D279027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0B0660FC-07CE-9851-7259-68EE580B5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69" y="2009805"/>
            <a:ext cx="9735909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012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812D5-0D47-89DD-522B-9087612D1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79E1FA4-4FDE-9526-8B45-563C0C075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16316F8-26B5-C16E-E299-8C907488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58B370A-D568-A90C-09DD-9554AED6B7A0}"/>
              </a:ext>
            </a:extLst>
          </p:cNvPr>
          <p:cNvSpPr txBox="1"/>
          <p:nvPr/>
        </p:nvSpPr>
        <p:spPr>
          <a:xfrm>
            <a:off x="1743635" y="1424152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KOSZTY KWALIFIKOWANE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1ED9A6-8484-9618-853D-789B93C20ED9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937D860-1404-71FE-1867-5B7FF9748737}"/>
              </a:ext>
            </a:extLst>
          </p:cNvPr>
          <p:cNvSpPr txBox="1"/>
          <p:nvPr/>
        </p:nvSpPr>
        <p:spPr>
          <a:xfrm>
            <a:off x="5889812" y="2537012"/>
            <a:ext cx="56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>
                <a:solidFill>
                  <a:srgbClr val="FF0000"/>
                </a:solidFill>
              </a:rPr>
              <a:t>=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5E2B923-A035-D7BB-FDF9-78D1EAE14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94" y="2080097"/>
            <a:ext cx="5468589" cy="150359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C436B3F-AF86-5B55-E242-63FF87919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183" y="2080097"/>
            <a:ext cx="5349122" cy="363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58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4D0FC-E112-83BB-8BE8-935293881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458C8B3-3E1F-7E0D-C141-C230138A4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8DBA210-75B9-DFA4-6858-5AC8ADAEA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C0820DD-4749-C7FC-58A6-9ABAB8ED0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58" y="552923"/>
            <a:ext cx="9774014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88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2620A-99E8-EADF-72E2-9BE311D94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FF7C2D2-910C-AE45-E43B-1EB9523C4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2ECCDDE-6D5D-0F81-6C4E-BD6C1C42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0C14E95-5B43-02CC-9FAA-E4909675D2F4}"/>
              </a:ext>
            </a:extLst>
          </p:cNvPr>
          <p:cNvSpPr txBox="1"/>
          <p:nvPr/>
        </p:nvSpPr>
        <p:spPr>
          <a:xfrm>
            <a:off x="1999130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ZAŁĄCZNIKI OBOWIĄZKOWE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D8BECC3-F00A-266A-7789-A24D44E2628E}"/>
              </a:ext>
            </a:extLst>
          </p:cNvPr>
          <p:cNvSpPr txBox="1"/>
          <p:nvPr/>
        </p:nvSpPr>
        <p:spPr>
          <a:xfrm>
            <a:off x="940056" y="1390776"/>
            <a:ext cx="1086769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Czytelna mapa poglądową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 zaznaczonymi: drogami i połączeniami dróg z inną gminą/powiatem oraz drogą wyższego rzędu, linią autobusową zlokalizowaną przy drodze/drogach objętych zadaniem,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których prowadzona jest działalność o charakterze publicznym lub działalność gospodarcza zlokalizowanymi przy drodze/drogach objętych zadaniem, strefą ekonomiczną bądź inkubatorem przedsiębiorczości, itp.;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objętej zadaniem (najlepiej PZT) z zaznaczeniem szerokości jezdni (w przypadku zmian szerokości – podanie wszystkich szerokości) oraz poszczególnych elementów drogi zaplanowanych do wykonania  (niezbędne jest czytelne oznaczenie każdego elementu drogi: jezdni, poboczy, przejścia dla pieszych, drogi dla pieszych, drogi dla pieszych i rowerów itd.);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Oświadczenie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przekazaniu danych o sieci dróg publicznych;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Uchwała o ustanowieniu drogi publicznej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wyłącznie w przypadku braku numeru drogi (nie dotyczy drogi nowobudowanej /drogi wewnętrznej);</a:t>
            </a:r>
          </a:p>
          <a:p>
            <a:pPr algn="just"/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8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E15E0-E59B-7961-FBBE-DBC4B94B0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69AD45D-F649-0825-9696-B42B91794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DF00E9F-A05E-8736-8C7C-D5C87DD0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C83B599-EDB1-FCB1-F439-39AEF4D615A2}"/>
              </a:ext>
            </a:extLst>
          </p:cNvPr>
          <p:cNvSpPr txBox="1"/>
          <p:nvPr/>
        </p:nvSpPr>
        <p:spPr>
          <a:xfrm>
            <a:off x="1999130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ZAŁĄCZNIKI OBOWIĄZKOWE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CFB63CF-5DB1-5073-8FC8-2D9C37072BBE}"/>
              </a:ext>
            </a:extLst>
          </p:cNvPr>
          <p:cNvSpPr txBox="1"/>
          <p:nvPr/>
        </p:nvSpPr>
        <p:spPr>
          <a:xfrm>
            <a:off x="1011155" y="1424152"/>
            <a:ext cx="1086769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Upoważnienia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osób wskazanych w pkt. 14 wniosku o dofinansowanie (tylko w przypadku gdy wniosek podpisują osoby na podstawie upoważnienia);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Zgłoszenie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organowi administracji architektoniczno-budowlanej wykonywania robót budowlanych wraz z zaświadczeniem organu administracji architektoniczno-budowlanej o braku podstaw do wniesienia sprzeciwu (lub stosowną pieczęcią to potwierdzającą) /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decyzja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pozwoleniu na budowę/decyzja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zezwoleniu na realizację inwestycji.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UWAGA!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Jeżeli z daty wydania pozwolenia na budowę/zezwolenia na realizację inwestycji drogowej/zgłoszenia wynika, że wygasa ono przed planowanym terminem rozpoczęcia inwestycji, do wniosku należy dodatkowo dołączyć dokument potwierdzający jego aktualność, itp. kopię dziennika budowy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dokonanymi wpisami, protokół odbioru robót, fakturę, itp.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08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78AE2-6AF0-BEB5-35D5-CAC4FA166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0A30ED9-8DF5-1760-CE0F-74C83530F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26EB783-F94E-40F5-8738-5518406F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8E907CB-E0B1-8F2A-35B9-373FD7413420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BC4A0F-4A96-95F5-BA94-46ABB72BD97E}"/>
              </a:ext>
            </a:extLst>
          </p:cNvPr>
          <p:cNvSpPr txBox="1"/>
          <p:nvPr/>
        </p:nvSpPr>
        <p:spPr>
          <a:xfrm>
            <a:off x="1039905" y="1530358"/>
            <a:ext cx="981635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nie spełnia wymogów formalnych i w całości podlega odrzuceniu, gdy: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wnioskodawca nie zastosował się do załączonego do ogłoszenia wzoru wniosku o dofinansowanie;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wnioskodawca nie zastosował się do wytycznych określonych w ogłoszeniu o naborze;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został złożony po terminie zakończenia naboru wniosków;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dotyczy zadania w ciągu drogi niebędącej drogą publiczną zaliczoną do kategorii dróg powiatowych lub dróg gminnych, w rozumieniu ustawy z dnia 21 marca 1985 r. o drogach publicznych, z wyjątkiem dróg nowobudowanych oraz dróg wewnętrznych zgodnie z pkt – Wymagania w zakresie realizacji zadań;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gdy wnioskodawca nie jest ustawowym zarządcą drogi, w ciągu której realizowane będzie zadanie, stanowiące przedmiot wniosku o dofinansowanie; 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został podpisany przez osoby upoważnione z ramienia wnioskodawcy.</a:t>
            </a:r>
          </a:p>
        </p:txBody>
      </p:sp>
    </p:spTree>
    <p:extLst>
      <p:ext uri="{BB962C8B-B14F-4D97-AF65-F5344CB8AC3E}">
        <p14:creationId xmlns:p14="http://schemas.microsoft.com/office/powerpoint/2010/main" val="306533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390FD-03E8-B5CD-E0FE-EE1ED2156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14EA6F5-839B-A678-26EB-4128FD280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0ED48D3-00C8-45EB-AB95-274C927C4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23D0ED8-2957-52CA-6D3D-DAF29803FE22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50E72FB-4489-9080-6EF2-EC31C4684959}"/>
              </a:ext>
            </a:extLst>
          </p:cNvPr>
          <p:cNvSpPr txBox="1"/>
          <p:nvPr/>
        </p:nvSpPr>
        <p:spPr>
          <a:xfrm>
            <a:off x="3948953" y="2265464"/>
            <a:ext cx="6158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Pytania i odpowiedzi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23179339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60C74-ACA4-4EE9-3BBC-FE3B49B16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B88166E-C12C-32D7-D9AB-CF2A30B19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F57B3FD-ADF7-E3F7-965F-A1BB8416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1732709-1594-3E34-66B5-63FF39647628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2027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728E555-8AE4-169B-F172-4765977D8F39}"/>
              </a:ext>
            </a:extLst>
          </p:cNvPr>
          <p:cNvSpPr txBox="1"/>
          <p:nvPr/>
        </p:nvSpPr>
        <p:spPr>
          <a:xfrm>
            <a:off x="1156447" y="1611041"/>
            <a:ext cx="974463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Dziękujemy za uwagę</a:t>
            </a:r>
          </a:p>
          <a:p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Wydział Rozwoju i Współpracy Terytorialnej</a:t>
            </a:r>
          </a:p>
          <a:p>
            <a:pPr algn="ctr">
              <a:defRPr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Oddział Programów Rozwoju Infrastruktury</a:t>
            </a:r>
          </a:p>
          <a:p>
            <a:endParaRPr lang="pl-PL" sz="2800" dirty="0"/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Dolnośląski Urząd Wojewódzki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pl. Powstańców Warszawy 1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50 -153 Wrocław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19543103-FEDB-C5E2-A572-63EB94B5F5E5}"/>
              </a:ext>
            </a:extLst>
          </p:cNvPr>
          <p:cNvCxnSpPr/>
          <p:nvPr/>
        </p:nvCxnSpPr>
        <p:spPr>
          <a:xfrm>
            <a:off x="2209799" y="4383741"/>
            <a:ext cx="7772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2196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1422</TotalTime>
  <Words>2219</Words>
  <Application>Microsoft Office PowerPoint</Application>
  <PresentationFormat>Panoramiczny</PresentationFormat>
  <Paragraphs>233</Paragraphs>
  <Slides>32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Możliwości finansowania zadań ze środków krajowych</dc:title>
  <dc:creator>Małgorzata Majcher</dc:creator>
  <cp:lastModifiedBy>Urszula Czerkawska</cp:lastModifiedBy>
  <cp:revision>141</cp:revision>
  <cp:lastPrinted>2025-08-07T09:11:52Z</cp:lastPrinted>
  <dcterms:created xsi:type="dcterms:W3CDTF">2021-11-03T04:18:44Z</dcterms:created>
  <dcterms:modified xsi:type="dcterms:W3CDTF">2026-08-18T11:14:24Z</dcterms:modified>
</cp:coreProperties>
</file>