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4" r:id="rId4"/>
    <p:sldId id="257" r:id="rId5"/>
    <p:sldId id="260" r:id="rId6"/>
    <p:sldId id="266" r:id="rId7"/>
    <p:sldId id="258" r:id="rId8"/>
    <p:sldId id="259" r:id="rId9"/>
    <p:sldId id="261" r:id="rId10"/>
    <p:sldId id="262" r:id="rId11"/>
    <p:sldId id="263" r:id="rId12"/>
    <p:sldId id="265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77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31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Zeszyt6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Zeszyt6%20(Automatycznie%20zapisany)%20-%20spo&#380;ycie%20turystyczne%20szacunk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zesiek\Dane%20aplikacji\Microsoft\Excel\Zeszyt6%20(Automatycznie%20zapisany)%20-%20spo&#380;ycie%20turystyczne%20szacunki%20(version%201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dane%20-%20z%20obliczeniami%20netto%20i%20cz&#281;&#347;&#263;%20pk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dane%20-%20z%20obliczeniami%20netto%20i%20cz&#281;&#347;&#263;%20pkd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zesiek\Dane%20aplikacji\Microsoft\Excel\dane%20-%20z%20obliczeniami%20netto%20i%20cz&#281;&#347;&#263;%20pkd%20(version%201).xlsb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gnieszka\Pulpit\Nowy%20Skoroszyt%20programu%20Microsoft%20Office%20Excel%20200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gnieszka\Pulpit\badania%20jesie&#32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Arkusz3!$B$53:$E$54</c:f>
              <c:multiLvlStrCache>
                <c:ptCount val="4"/>
                <c:lvl>
                  <c:pt idx="0">
                    <c:v>Spożycie nierezydentów</c:v>
                  </c:pt>
                  <c:pt idx="1">
                    <c:v>Krajowe spożycie rezydentów</c:v>
                  </c:pt>
                  <c:pt idx="2">
                    <c:v>Spożycie nierezydentów</c:v>
                  </c:pt>
                  <c:pt idx="3">
                    <c:v>Krajowe spożycie rezydentów</c:v>
                  </c:pt>
                </c:lvl>
                <c:lvl>
                  <c:pt idx="0">
                    <c:v>2009</c:v>
                  </c:pt>
                  <c:pt idx="2">
                    <c:v> 2 010    </c:v>
                  </c:pt>
                </c:lvl>
              </c:multiLvlStrCache>
            </c:multiLvlStrRef>
          </c:cat>
          <c:val>
            <c:numRef>
              <c:f>Arkusz3!$B$55:$E$55</c:f>
              <c:numCache>
                <c:formatCode>General</c:formatCode>
                <c:ptCount val="4"/>
                <c:pt idx="0">
                  <c:v>13569015269.041651</c:v>
                </c:pt>
                <c:pt idx="1">
                  <c:v>9692604095.7133369</c:v>
                </c:pt>
                <c:pt idx="2">
                  <c:v>13344665892.742708</c:v>
                </c:pt>
                <c:pt idx="3">
                  <c:v>8701800005.0000019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26632"/>
        <c:axId val="66959056"/>
      </c:barChart>
      <c:catAx>
        <c:axId val="8826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6959056"/>
        <c:crosses val="autoZero"/>
        <c:auto val="1"/>
        <c:lblAlgn val="ctr"/>
        <c:lblOffset val="100"/>
        <c:noMultiLvlLbl val="0"/>
      </c:catAx>
      <c:valAx>
        <c:axId val="66959056"/>
        <c:scaling>
          <c:orientation val="minMax"/>
          <c:max val="14000000000"/>
        </c:scaling>
        <c:delete val="0"/>
        <c:axPos val="l"/>
        <c:majorGridlines/>
        <c:numFmt formatCode="#,##0.00\ &quot;zł&quot;" sourceLinked="0"/>
        <c:majorTickMark val="out"/>
        <c:minorTickMark val="none"/>
        <c:tickLblPos val="nextTo"/>
        <c:crossAx val="8826632"/>
        <c:crosses val="autoZero"/>
        <c:crossBetween val="between"/>
        <c:dispUnits>
          <c:builtInUnit val="millions"/>
          <c:dispUnitsLbl/>
        </c:dispUnits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Arkusz3!$M$31</c:f>
              <c:strCache>
                <c:ptCount val="1"/>
                <c:pt idx="0">
                  <c:v>Spożycie nierezydentów</c:v>
                </c:pt>
              </c:strCache>
            </c:strRef>
          </c:tx>
          <c:invertIfNegative val="0"/>
          <c:cat>
            <c:strRef>
              <c:f>Arkusz3!$L$32:$L$38</c:f>
              <c:strCache>
                <c:ptCount val="7"/>
                <c:pt idx="0">
                  <c:v>Usługi noclegowe</c:v>
                </c:pt>
                <c:pt idx="1">
                  <c:v>Usługi gastronomiczne</c:v>
                </c:pt>
                <c:pt idx="2">
                  <c:v>Przewozy kolejowe</c:v>
                </c:pt>
                <c:pt idx="3">
                  <c:v>Transport lądowy</c:v>
                </c:pt>
                <c:pt idx="4">
                  <c:v>Transport wodny</c:v>
                </c:pt>
                <c:pt idx="5">
                  <c:v>Przewozy lotnicze</c:v>
                </c:pt>
                <c:pt idx="6">
                  <c:v>Usługi kulturalno-rekreacyjne</c:v>
                </c:pt>
              </c:strCache>
            </c:strRef>
          </c:cat>
          <c:val>
            <c:numRef>
              <c:f>Arkusz3!$M$32:$M$38</c:f>
              <c:numCache>
                <c:formatCode>General</c:formatCode>
                <c:ptCount val="7"/>
                <c:pt idx="0">
                  <c:v>2300932208.8980002</c:v>
                </c:pt>
                <c:pt idx="1">
                  <c:v>2256352649.9317517</c:v>
                </c:pt>
                <c:pt idx="2">
                  <c:v>10407034.965490043</c:v>
                </c:pt>
                <c:pt idx="3">
                  <c:v>21674144.04370505</c:v>
                </c:pt>
                <c:pt idx="4">
                  <c:v>8545460.520111559</c:v>
                </c:pt>
                <c:pt idx="5">
                  <c:v>165077336.68501559</c:v>
                </c:pt>
                <c:pt idx="6">
                  <c:v>1500264549.1186874</c:v>
                </c:pt>
              </c:numCache>
            </c:numRef>
          </c:val>
        </c:ser>
        <c:ser>
          <c:idx val="1"/>
          <c:order val="1"/>
          <c:tx>
            <c:strRef>
              <c:f>Arkusz3!$N$31</c:f>
              <c:strCache>
                <c:ptCount val="1"/>
                <c:pt idx="0">
                  <c:v>Krajowe spożycie rezydentów</c:v>
                </c:pt>
              </c:strCache>
            </c:strRef>
          </c:tx>
          <c:invertIfNegative val="0"/>
          <c:cat>
            <c:strRef>
              <c:f>Arkusz3!$L$32:$L$38</c:f>
              <c:strCache>
                <c:ptCount val="7"/>
                <c:pt idx="0">
                  <c:v>Usługi noclegowe</c:v>
                </c:pt>
                <c:pt idx="1">
                  <c:v>Usługi gastronomiczne</c:v>
                </c:pt>
                <c:pt idx="2">
                  <c:v>Przewozy kolejowe</c:v>
                </c:pt>
                <c:pt idx="3">
                  <c:v>Transport lądowy</c:v>
                </c:pt>
                <c:pt idx="4">
                  <c:v>Transport wodny</c:v>
                </c:pt>
                <c:pt idx="5">
                  <c:v>Przewozy lotnicze</c:v>
                </c:pt>
                <c:pt idx="6">
                  <c:v>Usługi kulturalno-rekreacyjne</c:v>
                </c:pt>
              </c:strCache>
            </c:strRef>
          </c:cat>
          <c:val>
            <c:numRef>
              <c:f>Arkusz3!$N$32:$N$38</c:f>
              <c:numCache>
                <c:formatCode>General</c:formatCode>
                <c:ptCount val="7"/>
                <c:pt idx="0">
                  <c:v>2041305600</c:v>
                </c:pt>
                <c:pt idx="1">
                  <c:v>2655427200</c:v>
                </c:pt>
                <c:pt idx="2">
                  <c:v>300689468.17765951</c:v>
                </c:pt>
                <c:pt idx="3">
                  <c:v>361732683.42680788</c:v>
                </c:pt>
                <c:pt idx="4">
                  <c:v>10264649.233102374</c:v>
                </c:pt>
                <c:pt idx="5">
                  <c:v>215969707.04576933</c:v>
                </c:pt>
                <c:pt idx="6">
                  <c:v>800101457.59162343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52048576"/>
        <c:axId val="252326208"/>
      </c:barChart>
      <c:catAx>
        <c:axId val="252048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52326208"/>
        <c:crosses val="autoZero"/>
        <c:auto val="0"/>
        <c:lblAlgn val="ctr"/>
        <c:lblOffset val="100"/>
        <c:noMultiLvlLbl val="0"/>
      </c:catAx>
      <c:valAx>
        <c:axId val="252326208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spPr>
          <a:ln w="9525">
            <a:noFill/>
          </a:ln>
        </c:spPr>
        <c:crossAx val="252048576"/>
        <c:crosses val="autoZero"/>
        <c:crossBetween val="between"/>
        <c:dispUnits>
          <c:builtInUnit val="millions"/>
          <c:dispUnitsLbl/>
        </c:dispUnits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Arkusz3!$L$29</c:f>
              <c:strCache>
                <c:ptCount val="1"/>
                <c:pt idx="0">
                  <c:v>Usługi noclegowe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Arkusz3!$M$29:$N$29</c:f>
              <c:numCache>
                <c:formatCode>_-* #,##0\ _z_ł_-;\-* #,##0\ _z_ł_-;_-* "-"??\ _z_ł_-;_-@_-</c:formatCode>
                <c:ptCount val="2"/>
                <c:pt idx="0">
                  <c:v>2041305600</c:v>
                </c:pt>
                <c:pt idx="1">
                  <c:v>1817436000</c:v>
                </c:pt>
              </c:numCache>
            </c:numRef>
          </c:val>
        </c:ser>
        <c:ser>
          <c:idx val="1"/>
          <c:order val="1"/>
          <c:tx>
            <c:strRef>
              <c:f>Arkusz3!$L$30</c:f>
              <c:strCache>
                <c:ptCount val="1"/>
                <c:pt idx="0">
                  <c:v>Usługi gastronomiczne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Arkusz3!$M$30:$N$30</c:f>
              <c:numCache>
                <c:formatCode>_-* #,##0\ _z_ł_-;\-* #,##0\ _z_ł_-;_-* "-"??\ _z_ł_-;_-@_-</c:formatCode>
                <c:ptCount val="2"/>
                <c:pt idx="0">
                  <c:v>2655427200</c:v>
                </c:pt>
                <c:pt idx="1">
                  <c:v>2766360926.7015705</c:v>
                </c:pt>
              </c:numCache>
            </c:numRef>
          </c:val>
        </c:ser>
        <c:ser>
          <c:idx val="2"/>
          <c:order val="2"/>
          <c:tx>
            <c:strRef>
              <c:f>Arkusz3!$L$31</c:f>
              <c:strCache>
                <c:ptCount val="1"/>
                <c:pt idx="0">
                  <c:v>Przewozy kolejowe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Arkusz3!$M$31:$N$31</c:f>
              <c:numCache>
                <c:formatCode>_-* #,##0\ _z_ł_-;\-* #,##0\ _z_ł_-;_-* "-"??\ _z_ł_-;_-@_-</c:formatCode>
                <c:ptCount val="2"/>
                <c:pt idx="0">
                  <c:v>300689468.17765951</c:v>
                </c:pt>
                <c:pt idx="1">
                  <c:v>233664487.18521661</c:v>
                </c:pt>
              </c:numCache>
            </c:numRef>
          </c:val>
        </c:ser>
        <c:ser>
          <c:idx val="3"/>
          <c:order val="3"/>
          <c:tx>
            <c:strRef>
              <c:f>Arkusz3!$L$32</c:f>
              <c:strCache>
                <c:ptCount val="1"/>
                <c:pt idx="0">
                  <c:v>Transport lądowy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Arkusz3!$M$32:$N$32</c:f>
              <c:numCache>
                <c:formatCode>_-* #,##0\ _z_ł_-;\-* #,##0\ _z_ł_-;_-* "-"??\ _z_ł_-;_-@_-</c:formatCode>
                <c:ptCount val="2"/>
                <c:pt idx="0">
                  <c:v>361732683.42680788</c:v>
                </c:pt>
                <c:pt idx="1">
                  <c:v>281100906.13854551</c:v>
                </c:pt>
              </c:numCache>
            </c:numRef>
          </c:val>
        </c:ser>
        <c:ser>
          <c:idx val="4"/>
          <c:order val="4"/>
          <c:tx>
            <c:strRef>
              <c:f>Arkusz3!$L$33</c:f>
              <c:strCache>
                <c:ptCount val="1"/>
                <c:pt idx="0">
                  <c:v>Transport wodny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Arkusz3!$M$33:$N$33</c:f>
              <c:numCache>
                <c:formatCode>_-* #,##0\ _z_ł_-;\-* #,##0\ _z_ł_-;_-* "-"??\ _z_ł_-;_-@_-</c:formatCode>
                <c:ptCount val="2"/>
                <c:pt idx="0">
                  <c:v>10264649.233102374</c:v>
                </c:pt>
                <c:pt idx="1">
                  <c:v>7976614.590877098</c:v>
                </c:pt>
              </c:numCache>
            </c:numRef>
          </c:val>
        </c:ser>
        <c:ser>
          <c:idx val="5"/>
          <c:order val="5"/>
          <c:tx>
            <c:strRef>
              <c:f>Arkusz3!$L$34</c:f>
              <c:strCache>
                <c:ptCount val="1"/>
                <c:pt idx="0">
                  <c:v>Przewozy lotnicze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Arkusz3!$M$34:$N$34</c:f>
              <c:numCache>
                <c:formatCode>_-* #,##0\ _z_ł_-;\-* #,##0\ _z_ł_-;_-* "-"??\ _z_ł_-;_-@_-</c:formatCode>
                <c:ptCount val="2"/>
                <c:pt idx="0">
                  <c:v>215969707.04576933</c:v>
                </c:pt>
                <c:pt idx="1">
                  <c:v>167829126.67421642</c:v>
                </c:pt>
              </c:numCache>
            </c:numRef>
          </c:val>
        </c:ser>
        <c:ser>
          <c:idx val="6"/>
          <c:order val="6"/>
          <c:tx>
            <c:strRef>
              <c:f>Arkusz3!$L$35</c:f>
              <c:strCache>
                <c:ptCount val="1"/>
                <c:pt idx="0">
                  <c:v>Usługi kulturalno-rekreacyjne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Arkusz3!$M$35:$N$35</c:f>
              <c:numCache>
                <c:formatCode>_-* #,##0\ _z_ł_-;\-* #,##0\ _z_ł_-;_-* "-"??\ _z_ł_-;_-@_-</c:formatCode>
                <c:ptCount val="2"/>
                <c:pt idx="0">
                  <c:v>800101457.59162343</c:v>
                </c:pt>
                <c:pt idx="1">
                  <c:v>621755387.43455458</c:v>
                </c:pt>
              </c:numCache>
            </c:numRef>
          </c:val>
        </c:ser>
        <c:ser>
          <c:idx val="7"/>
          <c:order val="7"/>
          <c:tx>
            <c:strRef>
              <c:f>Arkusz3!$L$36</c:f>
              <c:strCache>
                <c:ptCount val="1"/>
                <c:pt idx="0">
                  <c:v>Produkty spożywcze, napoje i wyroby tytoniowe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Arkusz3!$M$36:$N$36</c:f>
              <c:numCache>
                <c:formatCode>_-* #,##0\ _z_ł_-;\-* #,##0\ _z_ł_-;_-* "-"??\ _z_ł_-;_-@_-</c:formatCode>
                <c:ptCount val="2"/>
                <c:pt idx="0">
                  <c:v>1315174757.0259981</c:v>
                </c:pt>
                <c:pt idx="1">
                  <c:v>1022016624.0669619</c:v>
                </c:pt>
              </c:numCache>
            </c:numRef>
          </c:val>
        </c:ser>
        <c:ser>
          <c:idx val="8"/>
          <c:order val="8"/>
          <c:tx>
            <c:strRef>
              <c:f>Arkusz3!$L$37</c:f>
              <c:strCache>
                <c:ptCount val="1"/>
                <c:pt idx="0">
                  <c:v>Dzianiny, trykotaże, odzież, futra, obuwie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Arkusz3!$M$37:$N$37</c:f>
              <c:numCache>
                <c:formatCode>_-* #,##0\ _z_ł_-;\-* #,##0\ _z_ł_-;_-* "-"??\ _z_ł_-;_-@_-</c:formatCode>
                <c:ptCount val="2"/>
                <c:pt idx="0">
                  <c:v>482154604.23054659</c:v>
                </c:pt>
                <c:pt idx="1">
                  <c:v>374680260.74979222</c:v>
                </c:pt>
              </c:numCache>
            </c:numRef>
          </c:val>
        </c:ser>
        <c:ser>
          <c:idx val="9"/>
          <c:order val="9"/>
          <c:tx>
            <c:strRef>
              <c:f>Arkusz3!$L$38</c:f>
              <c:strCache>
                <c:ptCount val="1"/>
                <c:pt idx="0">
                  <c:v>Produkty rafinacji ropy naftowej</c:v>
                </c:pt>
              </c:strCache>
            </c:strRef>
          </c:tx>
          <c:invertIfNegative val="0"/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Arkusz3!$M$38:$N$38</c:f>
              <c:numCache>
                <c:formatCode>_-* #,##0\ _z_ł_-;\-* #,##0\ _z_ł_-;_-* "-"??\ _z_ł_-;_-@_-</c:formatCode>
                <c:ptCount val="2"/>
                <c:pt idx="0">
                  <c:v>1360904112.0119488</c:v>
                </c:pt>
                <c:pt idx="1">
                  <c:v>1057552708.3430814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2675672"/>
        <c:axId val="252676056"/>
      </c:barChart>
      <c:catAx>
        <c:axId val="252675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52676056"/>
        <c:crosses val="autoZero"/>
        <c:auto val="1"/>
        <c:lblAlgn val="ctr"/>
        <c:lblOffset val="100"/>
        <c:noMultiLvlLbl val="0"/>
      </c:catAx>
      <c:valAx>
        <c:axId val="252676056"/>
        <c:scaling>
          <c:orientation val="minMax"/>
          <c:max val="10000000000"/>
        </c:scaling>
        <c:delete val="0"/>
        <c:axPos val="b"/>
        <c:majorGridlines/>
        <c:numFmt formatCode="#,##0.00\ &quot;zł&quot;" sourceLinked="0"/>
        <c:majorTickMark val="out"/>
        <c:minorTickMark val="none"/>
        <c:tickLblPos val="nextTo"/>
        <c:crossAx val="252675672"/>
        <c:crosses val="autoZero"/>
        <c:crossBetween val="between"/>
        <c:dispUnits>
          <c:builtInUnit val="millions"/>
          <c:dispUnitsLbl/>
        </c:dispUnits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'SP rok 2009'!$R$53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'SP rok 2009'!$M$54:$M$58</c:f>
              <c:strCache>
                <c:ptCount val="5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  <c:pt idx="4">
                  <c:v>CRDT</c:v>
                </c:pt>
              </c:strCache>
            </c:strRef>
          </c:cat>
          <c:val>
            <c:numRef>
              <c:f>'SP rok 2009'!$R$54:$R$58</c:f>
              <c:numCache>
                <c:formatCode>_-* #,##0\ _z_ł_-;\-* #,##0\ _z_ł_-;_-* "-"??\ _z_ł_-;_-@_-</c:formatCode>
                <c:ptCount val="5"/>
                <c:pt idx="0">
                  <c:v>19328980</c:v>
                </c:pt>
                <c:pt idx="1">
                  <c:v>68211512</c:v>
                </c:pt>
                <c:pt idx="2">
                  <c:v>5103426</c:v>
                </c:pt>
                <c:pt idx="3">
                  <c:v>3785131</c:v>
                </c:pt>
                <c:pt idx="4">
                  <c:v>96429049</c:v>
                </c:pt>
              </c:numCache>
            </c:numRef>
          </c:val>
        </c:ser>
        <c:ser>
          <c:idx val="1"/>
          <c:order val="1"/>
          <c:tx>
            <c:strRef>
              <c:f>'SP rok 2009'!$S$53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'SP rok 2009'!$M$54:$M$58</c:f>
              <c:strCache>
                <c:ptCount val="5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  <c:pt idx="4">
                  <c:v>CRDT</c:v>
                </c:pt>
              </c:strCache>
            </c:strRef>
          </c:cat>
          <c:val>
            <c:numRef>
              <c:f>'SP rok 2009'!$S$54:$S$58</c:f>
              <c:numCache>
                <c:formatCode>_-* #,##0\ _z_ł_-;\-* #,##0\ _z_ł_-;_-* "-"??\ _z_ł_-;_-@_-</c:formatCode>
                <c:ptCount val="5"/>
                <c:pt idx="0">
                  <c:v>18236721</c:v>
                </c:pt>
                <c:pt idx="1">
                  <c:v>77946993</c:v>
                </c:pt>
                <c:pt idx="2">
                  <c:v>6218076</c:v>
                </c:pt>
                <c:pt idx="3">
                  <c:v>4193628</c:v>
                </c:pt>
                <c:pt idx="4">
                  <c:v>106595418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0261104"/>
        <c:axId val="252763688"/>
      </c:barChart>
      <c:catAx>
        <c:axId val="250261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2763688"/>
        <c:crosses val="autoZero"/>
        <c:auto val="1"/>
        <c:lblAlgn val="ctr"/>
        <c:lblOffset val="100"/>
        <c:noMultiLvlLbl val="0"/>
      </c:catAx>
      <c:valAx>
        <c:axId val="252763688"/>
        <c:scaling>
          <c:orientation val="minMax"/>
        </c:scaling>
        <c:delete val="0"/>
        <c:axPos val="l"/>
        <c:majorGridlines/>
        <c:numFmt formatCode="#,##0\ &quot;zł&quot;" sourceLinked="0"/>
        <c:majorTickMark val="out"/>
        <c:minorTickMark val="none"/>
        <c:tickLblPos val="nextTo"/>
        <c:crossAx val="250261104"/>
        <c:crosses val="autoZero"/>
        <c:crossBetween val="between"/>
        <c:dispUnits>
          <c:builtInUnit val="millions"/>
          <c:dispUnitsLbl/>
        </c:dispUnits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Arkusz1!$B$30:$B$33</c:f>
              <c:strCache>
                <c:ptCount val="4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</c:strCache>
            </c:strRef>
          </c:cat>
          <c:val>
            <c:numRef>
              <c:f>Arkusz1!$G$30:$G$33</c:f>
              <c:numCache>
                <c:formatCode>0%</c:formatCode>
                <c:ptCount val="4"/>
                <c:pt idx="0">
                  <c:v>0.67683241123328008</c:v>
                </c:pt>
                <c:pt idx="1">
                  <c:v>0.41540206813392938</c:v>
                </c:pt>
                <c:pt idx="2">
                  <c:v>0.1188556989147142</c:v>
                </c:pt>
                <c:pt idx="3">
                  <c:v>0.13889879270485486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764472"/>
        <c:axId val="252764864"/>
      </c:barChart>
      <c:catAx>
        <c:axId val="252764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2764864"/>
        <c:crosses val="autoZero"/>
        <c:auto val="1"/>
        <c:lblAlgn val="ctr"/>
        <c:lblOffset val="100"/>
        <c:noMultiLvlLbl val="0"/>
      </c:catAx>
      <c:valAx>
        <c:axId val="2527648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52764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'Turystyczne PKD'!$B$3:$B$11</c:f>
              <c:strCache>
                <c:ptCount val="9"/>
                <c:pt idx="0">
                  <c:v>Hotele i pozostałe obiekty zakwaterowania</c:v>
                </c:pt>
                <c:pt idx="1">
                  <c:v>Gastronomia</c:v>
                </c:pt>
                <c:pt idx="2">
                  <c:v>Transport kolejowy</c:v>
                </c:pt>
                <c:pt idx="3">
                  <c:v>Transport lądowy pozostały</c:v>
                </c:pt>
                <c:pt idx="4">
                  <c:v>Transport wodny</c:v>
                </c:pt>
                <c:pt idx="5">
                  <c:v>Transport lotniczy</c:v>
                </c:pt>
                <c:pt idx="6">
                  <c:v>Działalność biur podróży</c:v>
                </c:pt>
                <c:pt idx="7">
                  <c:v>Inna działalność związana z turystyką</c:v>
                </c:pt>
                <c:pt idx="8">
                  <c:v>Usługi kulturalno-rekreacyjne</c:v>
                </c:pt>
              </c:strCache>
            </c:strRef>
          </c:cat>
          <c:val>
            <c:numRef>
              <c:f>'Turystyczne PKD'!$G$3:$G$11</c:f>
              <c:numCache>
                <c:formatCode>_-* #,##0\ _z_ł_-;\-* #,##0\ _z_ł_-;_-* "-"??\ _z_ł_-;_-@_-</c:formatCode>
                <c:ptCount val="9"/>
                <c:pt idx="0">
                  <c:v>2881410.7519999999</c:v>
                </c:pt>
                <c:pt idx="1">
                  <c:v>1706893.2049999998</c:v>
                </c:pt>
                <c:pt idx="2">
                  <c:v>528108.82200000004</c:v>
                </c:pt>
                <c:pt idx="3">
                  <c:v>130033.428</c:v>
                </c:pt>
                <c:pt idx="4">
                  <c:v>39220.054000000011</c:v>
                </c:pt>
                <c:pt idx="5">
                  <c:v>2414756.64</c:v>
                </c:pt>
                <c:pt idx="6">
                  <c:v>796460.25600000005</c:v>
                </c:pt>
                <c:pt idx="7">
                  <c:v>25579.175999999996</c:v>
                </c:pt>
                <c:pt idx="8">
                  <c:v>113339.27800000002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'ZATRUDNIENIE (2)'!$Q$35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'ZATRUDNIENIE (2)'!$P$41:$P$45</c:f>
              <c:strCache>
                <c:ptCount val="5"/>
                <c:pt idx="0">
                  <c:v>Działalność organizatorów turystyki</c:v>
                </c:pt>
                <c:pt idx="1">
                  <c:v>Magazynowanie i działalność usługowa wspomagająca transport</c:v>
                </c:pt>
                <c:pt idx="2">
                  <c:v>Transport lądowy oraz transport rurociągowy</c:v>
                </c:pt>
                <c:pt idx="3">
                  <c:v>Zakwaterowanie</c:v>
                </c:pt>
                <c:pt idx="4">
                  <c:v>Działalność usługowa związana z wyżywieniem</c:v>
                </c:pt>
              </c:strCache>
            </c:strRef>
          </c:cat>
          <c:val>
            <c:numRef>
              <c:f>'ZATRUDNIENIE (2)'!$Q$41:$Q$45</c:f>
              <c:numCache>
                <c:formatCode>General</c:formatCode>
                <c:ptCount val="5"/>
                <c:pt idx="0">
                  <c:v>8901</c:v>
                </c:pt>
                <c:pt idx="1">
                  <c:v>10366</c:v>
                </c:pt>
                <c:pt idx="2">
                  <c:v>12077</c:v>
                </c:pt>
                <c:pt idx="3">
                  <c:v>22311</c:v>
                </c:pt>
                <c:pt idx="4">
                  <c:v>39010</c:v>
                </c:pt>
              </c:numCache>
            </c:numRef>
          </c:val>
        </c:ser>
        <c:ser>
          <c:idx val="1"/>
          <c:order val="1"/>
          <c:tx>
            <c:strRef>
              <c:f>'ZATRUDNIENIE (2)'!$R$35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'ZATRUDNIENIE (2)'!$P$41:$P$45</c:f>
              <c:strCache>
                <c:ptCount val="5"/>
                <c:pt idx="0">
                  <c:v>Działalność organizatorów turystyki</c:v>
                </c:pt>
                <c:pt idx="1">
                  <c:v>Magazynowanie i działalność usługowa wspomagająca transport</c:v>
                </c:pt>
                <c:pt idx="2">
                  <c:v>Transport lądowy oraz transport rurociągowy</c:v>
                </c:pt>
                <c:pt idx="3">
                  <c:v>Zakwaterowanie</c:v>
                </c:pt>
                <c:pt idx="4">
                  <c:v>Działalność usługowa związana z wyżywieniem</c:v>
                </c:pt>
              </c:strCache>
            </c:strRef>
          </c:cat>
          <c:val>
            <c:numRef>
              <c:f>'ZATRUDNIENIE (2)'!$R$41:$R$45</c:f>
              <c:numCache>
                <c:formatCode>General</c:formatCode>
                <c:ptCount val="5"/>
                <c:pt idx="0">
                  <c:v>8765</c:v>
                </c:pt>
                <c:pt idx="1">
                  <c:v>10740</c:v>
                </c:pt>
                <c:pt idx="2">
                  <c:v>12764</c:v>
                </c:pt>
                <c:pt idx="3">
                  <c:v>18008</c:v>
                </c:pt>
                <c:pt idx="4">
                  <c:v>32951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766040"/>
        <c:axId val="252766432"/>
      </c:barChart>
      <c:catAx>
        <c:axId val="2527660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52766432"/>
        <c:crosses val="autoZero"/>
        <c:auto val="1"/>
        <c:lblAlgn val="ctr"/>
        <c:lblOffset val="100"/>
        <c:noMultiLvlLbl val="0"/>
      </c:catAx>
      <c:valAx>
        <c:axId val="252766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527660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Arkusz2!$Q$7</c:f>
              <c:strCache>
                <c:ptCount val="1"/>
                <c:pt idx="0">
                  <c:v>Grunty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Arkusz2!$R$6:$S$6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Arkusz2!$R$7:$S$7</c:f>
              <c:numCache>
                <c:formatCode>0.0</c:formatCode>
                <c:ptCount val="2"/>
                <c:pt idx="0">
                  <c:v>6.7304700000000004</c:v>
                </c:pt>
                <c:pt idx="1">
                  <c:v>6.5035290000000003</c:v>
                </c:pt>
              </c:numCache>
            </c:numRef>
          </c:val>
        </c:ser>
        <c:ser>
          <c:idx val="1"/>
          <c:order val="1"/>
          <c:tx>
            <c:strRef>
              <c:f>Arkusz2!$Q$8</c:f>
              <c:strCache>
                <c:ptCount val="1"/>
                <c:pt idx="0">
                  <c:v>Budynki, lokale i obiekty inżynierii lądowej i wodnej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Arkusz2!$R$6:$S$6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Arkusz2!$R$8:$S$8</c:f>
              <c:numCache>
                <c:formatCode>0.0</c:formatCode>
                <c:ptCount val="2"/>
                <c:pt idx="0">
                  <c:v>36.404560999999994</c:v>
                </c:pt>
                <c:pt idx="1">
                  <c:v>38.855159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2559288"/>
        <c:axId val="252559680"/>
      </c:barChart>
      <c:catAx>
        <c:axId val="252559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2559680"/>
        <c:crosses val="autoZero"/>
        <c:auto val="1"/>
        <c:lblAlgn val="ctr"/>
        <c:lblOffset val="100"/>
        <c:noMultiLvlLbl val="0"/>
      </c:catAx>
      <c:valAx>
        <c:axId val="252559680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Miliardy złotych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25255928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Arkusz2!$E$4</c:f>
              <c:strCache>
                <c:ptCount val="1"/>
                <c:pt idx="0">
                  <c:v>Bardzo mały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Arkusz2!$E$5:$E$14</c:f>
              <c:numCache>
                <c:formatCode>0.0%</c:formatCode>
                <c:ptCount val="10"/>
                <c:pt idx="0">
                  <c:v>2.4E-2</c:v>
                </c:pt>
                <c:pt idx="1">
                  <c:v>2.4E-2</c:v>
                </c:pt>
                <c:pt idx="2">
                  <c:v>3.5999999999999997E-2</c:v>
                </c:pt>
                <c:pt idx="3">
                  <c:v>3.5999999999999997E-2</c:v>
                </c:pt>
                <c:pt idx="4">
                  <c:v>0.10199999999999998</c:v>
                </c:pt>
                <c:pt idx="5">
                  <c:v>0.10800000000000004</c:v>
                </c:pt>
                <c:pt idx="6">
                  <c:v>3.5999999999999997E-2</c:v>
                </c:pt>
                <c:pt idx="7">
                  <c:v>3.5999999999999997E-2</c:v>
                </c:pt>
                <c:pt idx="8">
                  <c:v>3.5999999999999997E-2</c:v>
                </c:pt>
                <c:pt idx="9">
                  <c:v>3.5999999999999997E-2</c:v>
                </c:pt>
              </c:numCache>
            </c:numRef>
          </c:val>
        </c:ser>
        <c:ser>
          <c:idx val="1"/>
          <c:order val="1"/>
          <c:tx>
            <c:strRef>
              <c:f>Arkusz2!$F$4</c:f>
              <c:strCache>
                <c:ptCount val="1"/>
                <c:pt idx="0">
                  <c:v>Mały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Arkusz2!$F$5:$F$14</c:f>
              <c:numCache>
                <c:formatCode>0.0%</c:formatCode>
                <c:ptCount val="10"/>
                <c:pt idx="0">
                  <c:v>0.31300000000000017</c:v>
                </c:pt>
                <c:pt idx="1">
                  <c:v>0.31100000000000017</c:v>
                </c:pt>
                <c:pt idx="2" formatCode="0%">
                  <c:v>0.12000000000000002</c:v>
                </c:pt>
                <c:pt idx="3" formatCode="0%">
                  <c:v>0.12000000000000002</c:v>
                </c:pt>
                <c:pt idx="4" formatCode="0%">
                  <c:v>0.41000000000000014</c:v>
                </c:pt>
                <c:pt idx="5">
                  <c:v>0.41300000000000014</c:v>
                </c:pt>
                <c:pt idx="6">
                  <c:v>0.21100000000000008</c:v>
                </c:pt>
                <c:pt idx="7">
                  <c:v>0.21600000000000008</c:v>
                </c:pt>
                <c:pt idx="8">
                  <c:v>0.36100000000000021</c:v>
                </c:pt>
                <c:pt idx="9">
                  <c:v>0.35900000000000021</c:v>
                </c:pt>
              </c:numCache>
            </c:numRef>
          </c:val>
        </c:ser>
        <c:ser>
          <c:idx val="2"/>
          <c:order val="2"/>
          <c:tx>
            <c:strRef>
              <c:f>Arkusz2!$G$4</c:f>
              <c:strCache>
                <c:ptCount val="1"/>
                <c:pt idx="0">
                  <c:v>Raczej mały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Arkusz2!$G$5:$G$14</c:f>
              <c:numCache>
                <c:formatCode>0%</c:formatCode>
                <c:ptCount val="10"/>
                <c:pt idx="0" formatCode="0.0%">
                  <c:v>0.20500000000000004</c:v>
                </c:pt>
                <c:pt idx="1">
                  <c:v>0.21000000000000008</c:v>
                </c:pt>
                <c:pt idx="2" formatCode="0.0%">
                  <c:v>4.8000000000000001E-2</c:v>
                </c:pt>
                <c:pt idx="3" formatCode="0.0%">
                  <c:v>4.8000000000000001E-2</c:v>
                </c:pt>
                <c:pt idx="4" formatCode="0.0%">
                  <c:v>0.114</c:v>
                </c:pt>
                <c:pt idx="5" formatCode="0.0%">
                  <c:v>0.114</c:v>
                </c:pt>
                <c:pt idx="6" formatCode="0.0%">
                  <c:v>0.18100000000000008</c:v>
                </c:pt>
                <c:pt idx="7">
                  <c:v>0.18000000000000008</c:v>
                </c:pt>
                <c:pt idx="8" formatCode="0.0%">
                  <c:v>0.10800000000000004</c:v>
                </c:pt>
                <c:pt idx="9" formatCode="0.0%">
                  <c:v>0.114</c:v>
                </c:pt>
              </c:numCache>
            </c:numRef>
          </c:val>
        </c:ser>
        <c:ser>
          <c:idx val="3"/>
          <c:order val="3"/>
          <c:tx>
            <c:strRef>
              <c:f>Arkusz2!$H$4</c:f>
              <c:strCache>
                <c:ptCount val="1"/>
                <c:pt idx="0">
                  <c:v>Raczej duży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Arkusz2!$H$5:$H$14</c:f>
              <c:numCache>
                <c:formatCode>0.0%</c:formatCode>
                <c:ptCount val="10"/>
                <c:pt idx="0">
                  <c:v>0.24700000000000008</c:v>
                </c:pt>
                <c:pt idx="1">
                  <c:v>0.24600000000000008</c:v>
                </c:pt>
                <c:pt idx="2">
                  <c:v>0.13300000000000001</c:v>
                </c:pt>
                <c:pt idx="3">
                  <c:v>0.13200000000000001</c:v>
                </c:pt>
                <c:pt idx="4">
                  <c:v>0.16300000000000001</c:v>
                </c:pt>
                <c:pt idx="5">
                  <c:v>0.15600000000000008</c:v>
                </c:pt>
                <c:pt idx="6">
                  <c:v>0.20500000000000004</c:v>
                </c:pt>
                <c:pt idx="7">
                  <c:v>0.20400000000000001</c:v>
                </c:pt>
                <c:pt idx="8">
                  <c:v>0.16300000000000001</c:v>
                </c:pt>
                <c:pt idx="9">
                  <c:v>0.16200000000000001</c:v>
                </c:pt>
              </c:numCache>
            </c:numRef>
          </c:val>
        </c:ser>
        <c:ser>
          <c:idx val="4"/>
          <c:order val="4"/>
          <c:tx>
            <c:strRef>
              <c:f>Arkusz2!$I$4</c:f>
              <c:strCache>
                <c:ptCount val="1"/>
                <c:pt idx="0">
                  <c:v>Duży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Arkusz2!$I$5:$I$14</c:f>
              <c:numCache>
                <c:formatCode>0.0%</c:formatCode>
                <c:ptCount val="10"/>
                <c:pt idx="0">
                  <c:v>0.114</c:v>
                </c:pt>
                <c:pt idx="1">
                  <c:v>0.114</c:v>
                </c:pt>
                <c:pt idx="2">
                  <c:v>0.14500000000000007</c:v>
                </c:pt>
                <c:pt idx="3">
                  <c:v>0.14400000000000004</c:v>
                </c:pt>
                <c:pt idx="4">
                  <c:v>7.8000000000000014E-2</c:v>
                </c:pt>
                <c:pt idx="5">
                  <c:v>7.8000000000000014E-2</c:v>
                </c:pt>
                <c:pt idx="6">
                  <c:v>0.16900000000000001</c:v>
                </c:pt>
                <c:pt idx="7">
                  <c:v>0.16800000000000001</c:v>
                </c:pt>
                <c:pt idx="8">
                  <c:v>0.18700000000000008</c:v>
                </c:pt>
                <c:pt idx="9">
                  <c:v>0.18600000000000008</c:v>
                </c:pt>
              </c:numCache>
            </c:numRef>
          </c:val>
        </c:ser>
        <c:ser>
          <c:idx val="5"/>
          <c:order val="5"/>
          <c:tx>
            <c:strRef>
              <c:f>Arkusz2!$J$4</c:f>
              <c:strCache>
                <c:ptCount val="1"/>
                <c:pt idx="0">
                  <c:v>Bardzo duży udział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Arkusz2!$J$5:$J$14</c:f>
              <c:numCache>
                <c:formatCode>0.0%</c:formatCode>
                <c:ptCount val="10"/>
                <c:pt idx="0">
                  <c:v>9.6000000000000002E-2</c:v>
                </c:pt>
                <c:pt idx="1">
                  <c:v>9.6000000000000002E-2</c:v>
                </c:pt>
                <c:pt idx="2">
                  <c:v>0.51800000000000002</c:v>
                </c:pt>
                <c:pt idx="3">
                  <c:v>0.52100000000000002</c:v>
                </c:pt>
                <c:pt idx="4">
                  <c:v>0.13300000000000001</c:v>
                </c:pt>
                <c:pt idx="5">
                  <c:v>0.13200000000000001</c:v>
                </c:pt>
                <c:pt idx="6">
                  <c:v>0.19900000000000001</c:v>
                </c:pt>
                <c:pt idx="7">
                  <c:v>0.19800000000000001</c:v>
                </c:pt>
                <c:pt idx="8">
                  <c:v>0.14500000000000007</c:v>
                </c:pt>
                <c:pt idx="9">
                  <c:v>0.14400000000000004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2560856"/>
        <c:axId val="252561248"/>
      </c:barChart>
      <c:catAx>
        <c:axId val="252560856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252561248"/>
        <c:crosses val="autoZero"/>
        <c:auto val="1"/>
        <c:lblAlgn val="ctr"/>
        <c:lblOffset val="100"/>
        <c:noMultiLvlLbl val="0"/>
      </c:catAx>
      <c:valAx>
        <c:axId val="2525612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52560856"/>
        <c:crosses val="autoZero"/>
        <c:crossBetween val="between"/>
        <c:majorUnit val="0.2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1CA3A-F42C-4F5C-B82E-AF41738CB321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840D4-47E5-4982-825C-B42D443BE5F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3004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3937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7811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aseline="0" dirty="0" smtClean="0"/>
              <a:t>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397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2724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773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5363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5398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976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973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623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0778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778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301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729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413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410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933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57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468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994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129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854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67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622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7AA4-BE68-4E59-8A0D-E06C74034046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85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pl-PL" dirty="0" smtClean="0"/>
              <a:t>Rachunek Satelitarny Turystyki dla Polski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2780928"/>
            <a:ext cx="6400800" cy="792088"/>
          </a:xfrm>
        </p:spPr>
        <p:txBody>
          <a:bodyPr/>
          <a:lstStyle/>
          <a:p>
            <a:r>
              <a:rPr lang="pl-PL" dirty="0" smtClean="0"/>
              <a:t>Lata 2009-2010</a:t>
            </a:r>
            <a:endParaRPr lang="pl-PL" dirty="0"/>
          </a:p>
        </p:txBody>
      </p:sp>
      <p:pic>
        <p:nvPicPr>
          <p:cNvPr id="1026" name="Picture 2" descr="http://www.eu-consult.pl/gfx/site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845" y="4785692"/>
            <a:ext cx="2612916" cy="145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2627784" y="3965193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 info@eu-consult.pl</a:t>
            </a:r>
          </a:p>
        </p:txBody>
      </p:sp>
    </p:spTree>
    <p:extLst>
      <p:ext uri="{BB962C8B-B14F-4D97-AF65-F5344CB8AC3E}">
        <p14:creationId xmlns:p14="http://schemas.microsoft.com/office/powerpoint/2010/main" val="333901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dirty="0" smtClean="0"/>
              <a:t>Zatrudnienie w turystyce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196752"/>
            <a:ext cx="3538736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smtClean="0"/>
              <a:t>Wśród charakterystycznych rodzajów działalności turystycznej największe zatrudnienie miały przedsiębiorstwa związane </a:t>
            </a:r>
            <a:r>
              <a:rPr lang="pl-PL" smtClean="0"/>
              <a:t>z wyżywieniem </a:t>
            </a:r>
            <a:r>
              <a:rPr lang="pl-PL" dirty="0" smtClean="0"/>
              <a:t>i zakwaterowaniem – tam też nastąpił największy spadek zatrudnienia na przełomie 2009 i 2010 – łącznie pracę straciło ponad 10 tysięcy osób.</a:t>
            </a:r>
            <a:endParaRPr lang="pl-PL" dirty="0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040118"/>
              </p:ext>
            </p:extLst>
          </p:nvPr>
        </p:nvGraphicFramePr>
        <p:xfrm>
          <a:off x="4139952" y="1628800"/>
          <a:ext cx="4572000" cy="4475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505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437112"/>
            <a:ext cx="8147248" cy="168905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dirty="0" smtClean="0"/>
              <a:t>Wartość gruntów będących w posiadaniu bądź dzierżawie wieczystej spadła w 2010 roku o 200 milionów złotych, natomiast całkowita wartość budynków wzrosła o niemal 2,5 miliarda.</a:t>
            </a:r>
            <a:endParaRPr lang="pl-PL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1762662805"/>
              </p:ext>
            </p:extLst>
          </p:nvPr>
        </p:nvGraphicFramePr>
        <p:xfrm>
          <a:off x="899592" y="1484784"/>
          <a:ext cx="7426424" cy="267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406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921804229"/>
              </p:ext>
            </p:extLst>
          </p:nvPr>
        </p:nvGraphicFramePr>
        <p:xfrm>
          <a:off x="539552" y="404665"/>
          <a:ext cx="8064896" cy="5524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46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Badanie reprezentacyjne struktury wydatków turystycznych w podziale na sekcje PKD dla rezydentów i odwiedzających;</a:t>
            </a:r>
          </a:p>
          <a:p>
            <a:r>
              <a:rPr lang="pl-PL" dirty="0" smtClean="0"/>
              <a:t>Aktualizacja metodologii szacowania liczby i modelu zachowań odwiedzających w otoczeniu </a:t>
            </a:r>
            <a:r>
              <a:rPr lang="pl-PL" dirty="0" err="1" smtClean="0"/>
              <a:t>Schengen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Przygotowanie pełnej wersji RST dla 2009 roku.</a:t>
            </a:r>
          </a:p>
        </p:txBody>
      </p:sp>
    </p:spTree>
    <p:extLst>
      <p:ext uri="{BB962C8B-B14F-4D97-AF65-F5344CB8AC3E}">
        <p14:creationId xmlns:p14="http://schemas.microsoft.com/office/powerpoint/2010/main" val="5559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Główne zmiany środowiska szacowania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/>
          <a:lstStyle/>
          <a:p>
            <a:r>
              <a:rPr lang="pl-PL" dirty="0" smtClean="0"/>
              <a:t>Zmiana systemu klasyfikacji statystycznej z PKD 2004 na PKD 2007</a:t>
            </a:r>
          </a:p>
          <a:p>
            <a:r>
              <a:rPr lang="pl-PL" dirty="0" smtClean="0"/>
              <a:t>Akcesja Polski do Strefy </a:t>
            </a:r>
            <a:r>
              <a:rPr lang="pl-PL" dirty="0" err="1" smtClean="0"/>
              <a:t>Schengen</a:t>
            </a:r>
            <a:endParaRPr lang="pl-PL" dirty="0" smtClean="0"/>
          </a:p>
          <a:p>
            <a:r>
              <a:rPr lang="pl-PL" dirty="0" smtClean="0"/>
              <a:t>Zmiana struktury małego ruchu przygranicznego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3074" name="Picture 2" descr="http://upload.wikimedia.org/wikipedia/commons/6/67/Blue_question_ma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052736"/>
            <a:ext cx="405881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44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189505"/>
              </p:ext>
            </p:extLst>
          </p:nvPr>
        </p:nvGraphicFramePr>
        <p:xfrm>
          <a:off x="5076055" y="1556792"/>
          <a:ext cx="3610920" cy="5001968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212049"/>
                <a:gridCol w="1186822"/>
                <a:gridCol w="1212049"/>
              </a:tblGrid>
              <a:tr h="26880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G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C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G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H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S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H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I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0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I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H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M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N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P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08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O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E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M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N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P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R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S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539552" y="1772816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Bezpośrednie przeliczenie sekcji PKD 2004 na PKD 2007 jest niemożliwe – obydwa systemy klasyfikacji wykorzystywane do celów statystycznych są diametralnie różne.</a:t>
            </a:r>
          </a:p>
          <a:p>
            <a:endParaRPr lang="pl-PL" dirty="0" smtClean="0"/>
          </a:p>
          <a:p>
            <a:r>
              <a:rPr lang="pl-PL" dirty="0" smtClean="0"/>
              <a:t>Metoda proporcjonalna szacowania jest zbyt ryzykowna – udział poszczególnych typów działalności turystycznej w ich działach macierzystych nie jest stałą.</a:t>
            </a:r>
          </a:p>
          <a:p>
            <a:endParaRPr lang="pl-PL" dirty="0"/>
          </a:p>
          <a:p>
            <a:r>
              <a:rPr lang="pl-PL" dirty="0" smtClean="0"/>
              <a:t>Szacunek dla lat 2009-2010 został stworzony na poziomie sekcji i podsekcji.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55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Spożycie turystyczne</a:t>
            </a:r>
            <a:endParaRPr lang="pl-PL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2080565386"/>
              </p:ext>
            </p:extLst>
          </p:nvPr>
        </p:nvGraphicFramePr>
        <p:xfrm>
          <a:off x="1331640" y="1844825"/>
          <a:ext cx="6124575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115616" y="53012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Spożycie turystyczne spadło w 2010 roku o 6% w porównaniu z rokiem 2009 – większa liczba odwiedzających nie zrekompensowała spadku przeciętnych wydatków, o ponad 10% spadła również liczba długich podróży krajowych Polaków.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910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l-PL" sz="3200" dirty="0" smtClean="0"/>
              <a:t>Rozkład spożycia turystycznego w 2010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97152"/>
            <a:ext cx="8363272" cy="13290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Najważniejsze elementy spożycia turystycznego poza handlem są usługi noclegowe, gastronomiczne oraz kulturalno-rekreacyjne.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535036"/>
              </p:ext>
            </p:extLst>
          </p:nvPr>
        </p:nvGraphicFramePr>
        <p:xfrm>
          <a:off x="467544" y="908720"/>
          <a:ext cx="835292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147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Spożycie turystyczne rezydentów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384457"/>
              </p:ext>
            </p:extLst>
          </p:nvPr>
        </p:nvGraphicFramePr>
        <p:xfrm>
          <a:off x="457200" y="3356992"/>
          <a:ext cx="8229600" cy="2769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11560" y="1844824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Podstawowym elementem spożycia turystycznego rezydentów były usługi gastronomiczne oraz noclegowe. Istotne były także produkty rafinacji ropy naftowej – substytucyjne wobec usług transportowych – oraz produkty spożywcze, napoje i wyroby tytoniowe – substytucyjne bądź komplementarne wobec usług gastronomicznych.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76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38164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Przychód wygenerowany w CRDT oszacowano na 95 202 milionów złotych w 2009 i 102 142 miliony w 2010.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Jest to 36% produkcji globalnej w odpowiednich działach PKD 2007.</a:t>
            </a:r>
            <a:endParaRPr lang="pl-PL" sz="2400" dirty="0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dirty="0" smtClean="0"/>
              <a:t>Przychód netto z działalności wygenerowany </a:t>
            </a:r>
            <a:br>
              <a:rPr lang="pl-PL" sz="2400" dirty="0" smtClean="0"/>
            </a:br>
            <a:r>
              <a:rPr lang="pl-PL" sz="2400" dirty="0" smtClean="0"/>
              <a:t>w Charakterystycznych Turystycznych Rodzajach Działalności</a:t>
            </a:r>
            <a:endParaRPr lang="pl-PL" sz="24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7882"/>
              </p:ext>
            </p:extLst>
          </p:nvPr>
        </p:nvGraphicFramePr>
        <p:xfrm>
          <a:off x="4427984" y="1628800"/>
          <a:ext cx="41764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587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3970784" cy="543346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Udział przychodu netto charakterystycznych rodzajów działalności turystycznej w produkcji globalnej poszczególnych sekcji PKD.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546739"/>
              </p:ext>
            </p:extLst>
          </p:nvPr>
        </p:nvGraphicFramePr>
        <p:xfrm>
          <a:off x="4499992" y="620688"/>
          <a:ext cx="40324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966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933056"/>
            <a:ext cx="8291264" cy="219310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Najważniejszym komponentem turystycznego PKB była działalność hotelarska, transport lotniczy oraz usługi gastronomiczne. Struktura w latach 2009 i 2010 była zbliżona.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802396"/>
              </p:ext>
            </p:extLst>
          </p:nvPr>
        </p:nvGraphicFramePr>
        <p:xfrm>
          <a:off x="467544" y="404664"/>
          <a:ext cx="7247660" cy="3519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52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388</Words>
  <Application>Microsoft Office PowerPoint</Application>
  <PresentationFormat>Pokaz na ekranie (4:3)</PresentationFormat>
  <Paragraphs>70</Paragraphs>
  <Slides>13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Motyw pakietu Office</vt:lpstr>
      <vt:lpstr>Rachunek Satelitarny Turystyki dla Polski</vt:lpstr>
      <vt:lpstr>Główne zmiany środowiska szacowania</vt:lpstr>
      <vt:lpstr>Prezentacja programu PowerPoint</vt:lpstr>
      <vt:lpstr>Spożycie turystyczne</vt:lpstr>
      <vt:lpstr>Rozkład spożycia turystycznego w 2010</vt:lpstr>
      <vt:lpstr>Spożycie turystyczne rezydentów </vt:lpstr>
      <vt:lpstr>Przychód netto z działalności wygenerowany  w Charakterystycznych Turystycznych Rodzajach Działalności</vt:lpstr>
      <vt:lpstr>Prezentacja programu PowerPoint</vt:lpstr>
      <vt:lpstr>Prezentacja programu PowerPoint</vt:lpstr>
      <vt:lpstr>Zatrudnienie w turystyce</vt:lpstr>
      <vt:lpstr>Prezentacja programu PowerPoint</vt:lpstr>
      <vt:lpstr>Prezentacja programu PowerPoint</vt:lpstr>
      <vt:lpstr>Rekomendacje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grzesiek</dc:creator>
  <cp:lastModifiedBy>Wodzynska Ewelina</cp:lastModifiedBy>
  <cp:revision>25</cp:revision>
  <dcterms:created xsi:type="dcterms:W3CDTF">2012-10-28T13:34:48Z</dcterms:created>
  <dcterms:modified xsi:type="dcterms:W3CDTF">2017-11-28T12:24:03Z</dcterms:modified>
</cp:coreProperties>
</file>