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4544" r:id="rId3"/>
  </p:sldMasterIdLst>
  <p:notesMasterIdLst>
    <p:notesMasterId r:id="rId11"/>
  </p:notesMasterIdLst>
  <p:handoutMasterIdLst>
    <p:handoutMasterId r:id="rId12"/>
  </p:handoutMasterIdLst>
  <p:sldIdLst>
    <p:sldId id="305" r:id="rId4"/>
    <p:sldId id="310" r:id="rId5"/>
    <p:sldId id="301" r:id="rId6"/>
    <p:sldId id="309" r:id="rId7"/>
    <p:sldId id="302" r:id="rId8"/>
    <p:sldId id="306" r:id="rId9"/>
    <p:sldId id="308" r:id="rId10"/>
  </p:sldIdLst>
  <p:sldSz cx="12192000" cy="6858000"/>
  <p:notesSz cx="6735763" cy="98663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6" userDrawn="1">
          <p15:clr>
            <a:srgbClr val="A4A3A4"/>
          </p15:clr>
        </p15:guide>
        <p15:guide id="2" orient="horz" pos="433" userDrawn="1">
          <p15:clr>
            <a:srgbClr val="A4A3A4"/>
          </p15:clr>
        </p15:guide>
        <p15:guide id="3" orient="horz" pos="867" userDrawn="1">
          <p15:clr>
            <a:srgbClr val="A4A3A4"/>
          </p15:clr>
        </p15:guide>
        <p15:guide id="4" orient="horz" pos="1733" userDrawn="1">
          <p15:clr>
            <a:srgbClr val="A4A3A4"/>
          </p15:clr>
        </p15:guide>
        <p15:guide id="5" orient="horz" pos="1296" userDrawn="1">
          <p15:clr>
            <a:srgbClr val="A4A3A4"/>
          </p15:clr>
        </p15:guide>
        <p15:guide id="6" orient="horz" pos="2599" userDrawn="1">
          <p15:clr>
            <a:srgbClr val="A4A3A4"/>
          </p15:clr>
        </p15:guide>
        <p15:guide id="7" orient="horz" pos="3032" userDrawn="1">
          <p15:clr>
            <a:srgbClr val="A4A3A4"/>
          </p15:clr>
        </p15:guide>
        <p15:guide id="8" orient="horz" pos="3465" userDrawn="1">
          <p15:clr>
            <a:srgbClr val="A4A3A4"/>
          </p15:clr>
        </p15:guide>
        <p15:guide id="9" pos="592" userDrawn="1">
          <p15:clr>
            <a:srgbClr val="A4A3A4"/>
          </p15:clr>
        </p15:guide>
        <p15:guide id="10" pos="1185" userDrawn="1">
          <p15:clr>
            <a:srgbClr val="A4A3A4"/>
          </p15:clr>
        </p15:guide>
        <p15:guide id="11" pos="1777" userDrawn="1">
          <p15:clr>
            <a:srgbClr val="A4A3A4"/>
          </p15:clr>
        </p15:guide>
        <p15:guide id="12" pos="2370" userDrawn="1">
          <p15:clr>
            <a:srgbClr val="A4A3A4"/>
          </p15:clr>
        </p15:guide>
        <p15:guide id="13" pos="2967" userDrawn="1">
          <p15:clr>
            <a:srgbClr val="A4A3A4"/>
          </p15:clr>
        </p15:guide>
        <p15:guide id="14" pos="3556" userDrawn="1">
          <p15:clr>
            <a:srgbClr val="A4A3A4"/>
          </p15:clr>
        </p15:guide>
        <p15:guide id="15" pos="4148" userDrawn="1">
          <p15:clr>
            <a:srgbClr val="A4A3A4"/>
          </p15:clr>
        </p15:guide>
        <p15:guide id="16" pos="474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8" userDrawn="1">
          <p15:clr>
            <a:srgbClr val="A4A3A4"/>
          </p15:clr>
        </p15:guide>
        <p15:guide id="2" pos="212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1C2A"/>
    <a:srgbClr val="A8324B"/>
    <a:srgbClr val="A93134"/>
    <a:srgbClr val="626769"/>
    <a:srgbClr val="7AB2DC"/>
    <a:srgbClr val="1952FF"/>
    <a:srgbClr val="95A1BD"/>
    <a:srgbClr val="B2BACF"/>
    <a:srgbClr val="002C5A"/>
    <a:srgbClr val="E526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Styl jasny 1 — Ak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770" autoAdjust="0"/>
    <p:restoredTop sz="95337" autoAdjust="0"/>
  </p:normalViewPr>
  <p:slideViewPr>
    <p:cSldViewPr>
      <p:cViewPr varScale="1">
        <p:scale>
          <a:sx n="82" d="100"/>
          <a:sy n="82" d="100"/>
        </p:scale>
        <p:origin x="821" y="58"/>
      </p:cViewPr>
      <p:guideLst>
        <p:guide orient="horz" pos="2166"/>
        <p:guide orient="horz" pos="433"/>
        <p:guide orient="horz" pos="867"/>
        <p:guide orient="horz" pos="1733"/>
        <p:guide orient="horz" pos="1296"/>
        <p:guide orient="horz" pos="2599"/>
        <p:guide orient="horz" pos="3032"/>
        <p:guide orient="horz" pos="3465"/>
        <p:guide pos="592"/>
        <p:guide pos="1185"/>
        <p:guide pos="1777"/>
        <p:guide pos="2370"/>
        <p:guide pos="2967"/>
        <p:guide pos="3556"/>
        <p:guide pos="4148"/>
        <p:guide pos="474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-2826" y="-84"/>
      </p:cViewPr>
      <p:guideLst>
        <p:guide orient="horz" pos="3108"/>
        <p:guide pos="212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7" Type="http://schemas.openxmlformats.org/officeDocument/2006/relationships/slide" Target="slides/slide4.xml"/><Relationship Id="rId12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4981"/>
          </a:xfrm>
          <a:prstGeom prst="rect">
            <a:avLst/>
          </a:prstGeom>
        </p:spPr>
        <p:txBody>
          <a:bodyPr vert="horz" lIns="90736" tIns="45368" rIns="90736" bIns="45368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4981"/>
          </a:xfrm>
          <a:prstGeom prst="rect">
            <a:avLst/>
          </a:prstGeom>
        </p:spPr>
        <p:txBody>
          <a:bodyPr vert="horz" lIns="90736" tIns="45368" rIns="90736" bIns="45368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BDA8159-6F9D-4AE6-B229-9D25B6CE7595}" type="datetimeFigureOut">
              <a:rPr lang="pl-PL"/>
              <a:pPr>
                <a:defRPr/>
              </a:pPr>
              <a:t>2022-10-10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371332"/>
            <a:ext cx="2918831" cy="494981"/>
          </a:xfrm>
          <a:prstGeom prst="rect">
            <a:avLst/>
          </a:prstGeom>
        </p:spPr>
        <p:txBody>
          <a:bodyPr vert="horz" lIns="90736" tIns="45368" rIns="90736" bIns="45368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15373" y="9371332"/>
            <a:ext cx="2918831" cy="494981"/>
          </a:xfrm>
          <a:prstGeom prst="rect">
            <a:avLst/>
          </a:prstGeom>
        </p:spPr>
        <p:txBody>
          <a:bodyPr vert="horz" wrap="square" lIns="90736" tIns="45368" rIns="90736" bIns="45368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7D27096-514B-4F46-AD4B-A391008406D8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2276559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18831" cy="493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736" tIns="45368" rIns="90736" bIns="45368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pitchFamily="-44" charset="-128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6932" y="1"/>
            <a:ext cx="2918831" cy="493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736" tIns="45368" rIns="90736" bIns="45368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pitchFamily="-44" charset="-128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9375" y="739775"/>
            <a:ext cx="6577013" cy="37004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8102" y="4686459"/>
            <a:ext cx="4939560" cy="4440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736" tIns="45368" rIns="90736" bIns="4536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noProof="0"/>
              <a:t>Click to edit Master text styles</a:t>
            </a:r>
          </a:p>
          <a:p>
            <a:pPr lvl="1"/>
            <a:r>
              <a:rPr lang="pl-PL" noProof="0"/>
              <a:t>Second level</a:t>
            </a:r>
          </a:p>
          <a:p>
            <a:pPr lvl="2"/>
            <a:r>
              <a:rPr lang="pl-PL" noProof="0"/>
              <a:t>Third level</a:t>
            </a:r>
          </a:p>
          <a:p>
            <a:pPr lvl="3"/>
            <a:r>
              <a:rPr lang="pl-PL" noProof="0"/>
              <a:t>Fourth level</a:t>
            </a:r>
          </a:p>
          <a:p>
            <a:pPr lvl="4"/>
            <a:r>
              <a:rPr lang="pl-PL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2918"/>
            <a:ext cx="2918831" cy="493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736" tIns="45368" rIns="90736" bIns="45368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pitchFamily="-44" charset="-128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6932" y="9372918"/>
            <a:ext cx="2918831" cy="493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736" tIns="45368" rIns="90736" bIns="45368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E68D8D4-9A48-4819-9E58-8CC7CF46DD8B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12882966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Arial" charset="0"/>
        <a:ea typeface="MS PGothic" pitchFamily="34" charset="-128"/>
        <a:cs typeface="+mn-cs"/>
      </a:defRPr>
    </a:lvl1pPr>
    <a:lvl2pPr marL="485775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Arial" charset="0"/>
        <a:ea typeface="MS PGothic" pitchFamily="34" charset="-128"/>
        <a:cs typeface="+mn-cs"/>
      </a:defRPr>
    </a:lvl2pPr>
    <a:lvl3pPr marL="973138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Arial" charset="0"/>
        <a:ea typeface="MS PGothic" pitchFamily="34" charset="-128"/>
        <a:cs typeface="+mn-cs"/>
      </a:defRPr>
    </a:lvl3pPr>
    <a:lvl4pPr marL="146050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Arial" charset="0"/>
        <a:ea typeface="MS PGothic" pitchFamily="34" charset="-128"/>
        <a:cs typeface="+mn-cs"/>
      </a:defRPr>
    </a:lvl4pPr>
    <a:lvl5pPr marL="194786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Arial" charset="0"/>
        <a:ea typeface="MS PGothic" pitchFamily="34" charset="-128"/>
        <a:cs typeface="+mn-cs"/>
      </a:defRPr>
    </a:lvl5pPr>
    <a:lvl6pPr marL="2436301" algn="l" defTabSz="97452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923561" algn="l" defTabSz="97452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410821" algn="l" defTabSz="97452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898081" algn="l" defTabSz="97452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77013" cy="3700463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68D8D4-9A48-4819-9E58-8CC7CF46DD8B}" type="slidenum">
              <a:rPr lang="pl-PL" altLang="pl-PL" smtClean="0"/>
              <a:pPr>
                <a:defRPr/>
              </a:pPr>
              <a:t>2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8108205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77013" cy="3700463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68D8D4-9A48-4819-9E58-8CC7CF46DD8B}" type="slidenum">
              <a:rPr lang="pl-PL" altLang="pl-PL" smtClean="0"/>
              <a:pPr>
                <a:defRPr/>
              </a:pPr>
              <a:t>3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0364886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77013" cy="3700463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68D8D4-9A48-4819-9E58-8CC7CF46DD8B}" type="slidenum">
              <a:rPr lang="pl-PL" altLang="pl-PL" smtClean="0"/>
              <a:pPr>
                <a:defRPr/>
              </a:pPr>
              <a:t>4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2456574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77013" cy="3700463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68D8D4-9A48-4819-9E58-8CC7CF46DD8B}" type="slidenum">
              <a:rPr lang="pl-PL" altLang="pl-PL" smtClean="0"/>
              <a:pPr>
                <a:defRPr/>
              </a:pPr>
              <a:t>5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625250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77013" cy="3700463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68D8D4-9A48-4819-9E58-8CC7CF46DD8B}" type="slidenum">
              <a:rPr lang="pl-PL" altLang="pl-PL" smtClean="0"/>
              <a:pPr>
                <a:defRPr/>
              </a:pPr>
              <a:t>6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3636600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924943"/>
            <a:ext cx="9144000" cy="585019"/>
          </a:xfrm>
        </p:spPr>
        <p:txBody>
          <a:bodyPr anchor="b">
            <a:normAutofit/>
          </a:bodyPr>
          <a:lstStyle>
            <a:lvl1pPr algn="ctr">
              <a:defRPr sz="2400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585019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Kliknij, aby edytować styl wzorca podtytułu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6F4DDE-AE9F-4BC5-A0C5-98AFB502BCD9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768D4276-0F91-458D-A8D9-0E189897F6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604" y="464370"/>
            <a:ext cx="1392756" cy="249569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A60D2149-9561-4039-8BD2-A998D080930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421" y="464370"/>
            <a:ext cx="1189755" cy="444343"/>
          </a:xfrm>
          <a:prstGeom prst="rect">
            <a:avLst/>
          </a:prstGeom>
        </p:spPr>
      </p:pic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5B31B110-B368-43B9-9984-C89598888F8A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1052736"/>
            <a:ext cx="12192000" cy="0"/>
          </a:xfrm>
          <a:prstGeom prst="line">
            <a:avLst/>
          </a:prstGeom>
          <a:ln w="3175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16406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0A6EA14-4D07-4BE3-8AA1-0DE04A1D2AA2}" type="datetimeFigureOut">
              <a:rPr lang="pl-PL" smtClean="0"/>
              <a:pPr>
                <a:defRPr/>
              </a:pPr>
              <a:t>2022-10-10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6F4DDE-AE9F-4BC5-A0C5-98AFB502BCD9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28065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0A6EA14-4D07-4BE3-8AA1-0DE04A1D2AA2}" type="datetimeFigureOut">
              <a:rPr lang="pl-PL" smtClean="0"/>
              <a:pPr>
                <a:defRPr/>
              </a:pPr>
              <a:t>2022-10-10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6F4DDE-AE9F-4BC5-A0C5-98AFB502BCD9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463907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 1 kolumna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6"/>
          <p:cNvCxnSpPr>
            <a:cxnSpLocks/>
          </p:cNvCxnSpPr>
          <p:nvPr userDrawn="1"/>
        </p:nvCxnSpPr>
        <p:spPr>
          <a:xfrm>
            <a:off x="432000" y="1152006"/>
            <a:ext cx="9552000" cy="13791"/>
          </a:xfrm>
          <a:prstGeom prst="straightConnector1">
            <a:avLst/>
          </a:prstGeom>
          <a:ln w="25400">
            <a:gradFill flip="none" rotWithShape="1">
              <a:gsLst>
                <a:gs pos="65000">
                  <a:srgbClr val="D2796D"/>
                </a:gs>
                <a:gs pos="35000">
                  <a:srgbClr val="C34B45"/>
                </a:gs>
                <a:gs pos="100000">
                  <a:schemeClr val="bg1"/>
                </a:gs>
                <a:gs pos="0">
                  <a:schemeClr val="accent1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9071708" y="6213480"/>
            <a:ext cx="2743200" cy="365125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DDA199AE-4C60-4883-93FC-BFCF0DE9DDB8}" type="slidenum">
              <a:rPr lang="pl-PL" sz="1969" smtClean="0">
                <a:solidFill>
                  <a:srgbClr val="B61928"/>
                </a:solidFill>
                <a:latin typeface="Times New Roman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pl-PL" sz="1477" dirty="0">
              <a:solidFill>
                <a:srgbClr val="B61928"/>
              </a:solidFill>
              <a:latin typeface="Times New Roman"/>
            </a:endParaRPr>
          </a:p>
        </p:txBody>
      </p:sp>
      <p:sp>
        <p:nvSpPr>
          <p:cNvPr id="11" name="Symbol zastępczy zawartości 10"/>
          <p:cNvSpPr>
            <a:spLocks noGrp="1"/>
          </p:cNvSpPr>
          <p:nvPr>
            <p:ph sz="quarter" idx="13"/>
          </p:nvPr>
        </p:nvSpPr>
        <p:spPr>
          <a:xfrm>
            <a:off x="431801" y="1458999"/>
            <a:ext cx="11328000" cy="37465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62">
                <a:solidFill>
                  <a:schemeClr val="tx2"/>
                </a:solidFill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2" name="Symbol zastępczy tekstu 11"/>
          <p:cNvSpPr>
            <a:spLocks noGrp="1"/>
          </p:cNvSpPr>
          <p:nvPr>
            <p:ph type="body" sz="quarter" idx="14"/>
          </p:nvPr>
        </p:nvSpPr>
        <p:spPr>
          <a:xfrm>
            <a:off x="431801" y="324919"/>
            <a:ext cx="9120000" cy="827087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90000"/>
              </a:lnSpc>
              <a:spcBef>
                <a:spcPts val="738"/>
              </a:spcBef>
              <a:buNone/>
              <a:defRPr sz="2954">
                <a:latin typeface="+mj-lt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4" name="Symbol zastępczy tekstu 13"/>
          <p:cNvSpPr>
            <a:spLocks noGrp="1"/>
          </p:cNvSpPr>
          <p:nvPr>
            <p:ph type="body" sz="quarter" idx="15"/>
          </p:nvPr>
        </p:nvSpPr>
        <p:spPr>
          <a:xfrm>
            <a:off x="431801" y="1855374"/>
            <a:ext cx="11328000" cy="3997325"/>
          </a:xfrm>
        </p:spPr>
        <p:txBody>
          <a:bodyPr lIns="0" tIns="0" rIns="0" bIns="0"/>
          <a:lstStyle>
            <a:lvl1pPr marL="0" indent="0" defTabSz="439638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50000"/>
              <a:buFont typeface="Times New Roman" panose="02020603050405020304" pitchFamily="18" charset="0"/>
              <a:buNone/>
              <a:defRPr sz="2215" b="0"/>
            </a:lvl1pPr>
            <a:lvl2pPr marL="354479" marR="0" indent="-281368" algn="l" defTabSz="662387" rtl="0" eaLnBrk="1" fontAlgn="auto" latinLnBrk="0" hangingPunct="1">
              <a:lnSpc>
                <a:spcPct val="90000"/>
              </a:lnSpc>
              <a:spcBef>
                <a:spcPts val="615"/>
              </a:spcBef>
              <a:spcAft>
                <a:spcPts val="0"/>
              </a:spcAft>
              <a:buClr>
                <a:schemeClr val="tx2"/>
              </a:buClr>
              <a:buSzPct val="120000"/>
              <a:buFont typeface="Times New Roman" panose="02020603050405020304" pitchFamily="18" charset="0"/>
              <a:buChar char="̴"/>
              <a:tabLst/>
              <a:defRPr sz="2215"/>
            </a:lvl2pPr>
            <a:lvl3pPr marL="620338">
              <a:defRPr sz="1969"/>
            </a:lvl3pPr>
            <a:lvl4pPr marL="974818" indent="-281368">
              <a:buFont typeface="Times New Roman" panose="02020603050405020304" pitchFamily="18" charset="0"/>
              <a:buChar char="̵"/>
              <a:defRPr sz="1723"/>
            </a:lvl4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</p:txBody>
      </p:sp>
    </p:spTree>
    <p:extLst>
      <p:ext uri="{BB962C8B-B14F-4D97-AF65-F5344CB8AC3E}">
        <p14:creationId xmlns:p14="http://schemas.microsoft.com/office/powerpoint/2010/main" val="2488115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0A6EA14-4D07-4BE3-8AA1-0DE04A1D2AA2}" type="datetimeFigureOut">
              <a:rPr lang="pl-PL" smtClean="0"/>
              <a:pPr>
                <a:defRPr/>
              </a:pPr>
              <a:t>2022-10-10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6F4DDE-AE9F-4BC5-A0C5-98AFB502BCD9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00696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0A6EA14-4D07-4BE3-8AA1-0DE04A1D2AA2}" type="datetimeFigureOut">
              <a:rPr lang="pl-PL" smtClean="0"/>
              <a:pPr>
                <a:defRPr/>
              </a:pPr>
              <a:t>2022-10-10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6F4DDE-AE9F-4BC5-A0C5-98AFB502BCD9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47037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0A6EA14-4D07-4BE3-8AA1-0DE04A1D2AA2}" type="datetimeFigureOut">
              <a:rPr lang="pl-PL" smtClean="0"/>
              <a:pPr>
                <a:defRPr/>
              </a:pPr>
              <a:t>2022-10-10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6F4DDE-AE9F-4BC5-A0C5-98AFB502BCD9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89628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0A6EA14-4D07-4BE3-8AA1-0DE04A1D2AA2}" type="datetimeFigureOut">
              <a:rPr lang="pl-PL" smtClean="0"/>
              <a:pPr>
                <a:defRPr/>
              </a:pPr>
              <a:t>2022-10-10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6F4DDE-AE9F-4BC5-A0C5-98AFB502BCD9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487295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0A6EA14-4D07-4BE3-8AA1-0DE04A1D2AA2}" type="datetimeFigureOut">
              <a:rPr lang="pl-PL" smtClean="0"/>
              <a:pPr>
                <a:defRPr/>
              </a:pPr>
              <a:t>2022-10-10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6F4DDE-AE9F-4BC5-A0C5-98AFB502BCD9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12116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0A6EA14-4D07-4BE3-8AA1-0DE04A1D2AA2}" type="datetimeFigureOut">
              <a:rPr lang="pl-PL" smtClean="0"/>
              <a:pPr>
                <a:defRPr/>
              </a:pPr>
              <a:t>2022-10-10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6F4DDE-AE9F-4BC5-A0C5-98AFB502BCD9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72312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0A6EA14-4D07-4BE3-8AA1-0DE04A1D2AA2}" type="datetimeFigureOut">
              <a:rPr lang="pl-PL" smtClean="0"/>
              <a:pPr>
                <a:defRPr/>
              </a:pPr>
              <a:t>2022-10-10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6F4DDE-AE9F-4BC5-A0C5-98AFB502BCD9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3966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0A6EA14-4D07-4BE3-8AA1-0DE04A1D2AA2}" type="datetimeFigureOut">
              <a:rPr lang="pl-PL" smtClean="0"/>
              <a:pPr>
                <a:defRPr/>
              </a:pPr>
              <a:t>2022-10-10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6F4DDE-AE9F-4BC5-A0C5-98AFB502BCD9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95133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A6EA14-4D07-4BE3-8AA1-0DE04A1D2AA2}" type="datetimeFigureOut">
              <a:rPr lang="pl-PL" smtClean="0"/>
              <a:pPr>
                <a:defRPr/>
              </a:pPr>
              <a:t>2022-10-10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26F4DDE-AE9F-4BC5-A0C5-98AFB502BCD9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39047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45" r:id="rId1"/>
    <p:sldLayoutId id="2147484546" r:id="rId2"/>
    <p:sldLayoutId id="2147484547" r:id="rId3"/>
    <p:sldLayoutId id="2147484548" r:id="rId4"/>
    <p:sldLayoutId id="2147484549" r:id="rId5"/>
    <p:sldLayoutId id="2147484550" r:id="rId6"/>
    <p:sldLayoutId id="2147484551" r:id="rId7"/>
    <p:sldLayoutId id="2147484552" r:id="rId8"/>
    <p:sldLayoutId id="2147484553" r:id="rId9"/>
    <p:sldLayoutId id="2147484554" r:id="rId10"/>
    <p:sldLayoutId id="2147484555" r:id="rId11"/>
    <p:sldLayoutId id="214748455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arp.gov.pl/idearozwojubiznesu" TargetMode="External"/><Relationship Id="rId7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image" Target="../media/image6.jpeg"/><Relationship Id="rId4" Type="http://schemas.openxmlformats.org/officeDocument/2006/relationships/image" Target="../media/image4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7F6C5E8A-F962-4BF0-A734-DD47107255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0158"/>
          <a:stretch/>
        </p:blipFill>
        <p:spPr>
          <a:xfrm>
            <a:off x="-9265" y="1051925"/>
            <a:ext cx="12217623" cy="5688632"/>
          </a:xfrm>
          <a:prstGeom prst="rect">
            <a:avLst/>
          </a:prstGeom>
        </p:spPr>
      </p:pic>
      <p:sp>
        <p:nvSpPr>
          <p:cNvPr id="5" name="Tytuł 4">
            <a:extLst>
              <a:ext uri="{FF2B5EF4-FFF2-40B4-BE49-F238E27FC236}">
                <a16:creationId xmlns:a16="http://schemas.microsoft.com/office/drawing/2014/main" id="{9B2AEBAA-A551-47A1-8FB1-40EA41DCFE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9496" y="4716189"/>
            <a:ext cx="9144000" cy="585019"/>
          </a:xfrm>
        </p:spPr>
        <p:txBody>
          <a:bodyPr>
            <a:normAutofit fontScale="90000"/>
          </a:bodyPr>
          <a:lstStyle/>
          <a:p>
            <a:pPr>
              <a:lnSpc>
                <a:spcPts val="2800"/>
              </a:lnSpc>
              <a:spcBef>
                <a:spcPts val="600"/>
              </a:spcBef>
            </a:pPr>
            <a:br>
              <a:rPr lang="pl-PL" sz="4700" dirty="0">
                <a:solidFill>
                  <a:schemeClr val="bg1"/>
                </a:solidFill>
              </a:rPr>
            </a:br>
            <a:r>
              <a:rPr lang="pl-PL" sz="4000" dirty="0">
                <a:solidFill>
                  <a:schemeClr val="bg1"/>
                </a:solidFill>
              </a:rPr>
              <a:t> </a:t>
            </a:r>
            <a:br>
              <a:rPr lang="pl-PL" sz="4000" dirty="0">
                <a:solidFill>
                  <a:schemeClr val="bg1"/>
                </a:solidFill>
              </a:rPr>
            </a:br>
            <a:r>
              <a:rPr lang="pl-PL" sz="3600" dirty="0">
                <a:solidFill>
                  <a:schemeClr val="bg1"/>
                </a:solidFill>
                <a:ea typeface="Times New Roman" panose="02020603050405020304" pitchFamily="18" charset="0"/>
              </a:rPr>
              <a:t>„</a:t>
            </a:r>
            <a:r>
              <a:rPr lang="pl-PL" sz="3600" dirty="0" err="1">
                <a:solidFill>
                  <a:schemeClr val="bg1"/>
                </a:solidFill>
                <a:ea typeface="Times New Roman" panose="02020603050405020304" pitchFamily="18" charset="0"/>
              </a:rPr>
              <a:t>Robogrant</a:t>
            </a:r>
            <a:r>
              <a:rPr lang="pl-PL" sz="3600" dirty="0">
                <a:solidFill>
                  <a:schemeClr val="bg1"/>
                </a:solidFill>
                <a:ea typeface="Times New Roman" panose="02020603050405020304" pitchFamily="18" charset="0"/>
              </a:rPr>
              <a:t> – pomoc na rozwój </a:t>
            </a:r>
            <a:br>
              <a:rPr lang="pl-PL" sz="3600" dirty="0">
                <a:solidFill>
                  <a:schemeClr val="bg1"/>
                </a:solidFill>
                <a:ea typeface="Times New Roman" panose="02020603050405020304" pitchFamily="18" charset="0"/>
              </a:rPr>
            </a:br>
            <a:r>
              <a:rPr lang="pl-PL" sz="3600" dirty="0">
                <a:solidFill>
                  <a:schemeClr val="bg1"/>
                </a:solidFill>
                <a:ea typeface="Times New Roman" panose="02020603050405020304" pitchFamily="18" charset="0"/>
              </a:rPr>
              <a:t>polskiej branży meblarskiej” </a:t>
            </a:r>
            <a:br>
              <a:rPr lang="pl-PL" sz="3600" dirty="0">
                <a:ea typeface="Times New Roman" panose="02020603050405020304" pitchFamily="18" charset="0"/>
              </a:rPr>
            </a:br>
            <a:br>
              <a:rPr lang="pl-PL" sz="3600" dirty="0">
                <a:ea typeface="Times New Roman" panose="02020603050405020304" pitchFamily="18" charset="0"/>
              </a:rPr>
            </a:br>
            <a:r>
              <a:rPr lang="pl-PL" dirty="0">
                <a:solidFill>
                  <a:schemeClr val="bg1"/>
                </a:solidFill>
                <a:ea typeface="Times New Roman" panose="02020603050405020304" pitchFamily="18" charset="0"/>
              </a:rPr>
              <a:t>oraz cykl konferencji online </a:t>
            </a:r>
            <a:br>
              <a:rPr lang="pl-PL" dirty="0">
                <a:solidFill>
                  <a:schemeClr val="bg1"/>
                </a:solidFill>
                <a:ea typeface="Times New Roman" panose="02020603050405020304" pitchFamily="18" charset="0"/>
              </a:rPr>
            </a:br>
            <a:r>
              <a:rPr lang="pl-PL" dirty="0">
                <a:solidFill>
                  <a:schemeClr val="bg1"/>
                </a:solidFill>
              </a:rPr>
              <a:t>„Idea rozwoju Twojego biznesu”</a:t>
            </a:r>
            <a:br>
              <a:rPr lang="pl-PL" dirty="0">
                <a:solidFill>
                  <a:schemeClr val="bg1"/>
                </a:solidFill>
                <a:ea typeface="Times New Roman" panose="02020603050405020304" pitchFamily="18" charset="0"/>
              </a:rPr>
            </a:br>
            <a:endParaRPr lang="pl-PL" dirty="0">
              <a:solidFill>
                <a:schemeClr val="bg1"/>
              </a:solidFill>
            </a:endParaRPr>
          </a:p>
        </p:txBody>
      </p:sp>
      <p:cxnSp>
        <p:nvCxnSpPr>
          <p:cNvPr id="11" name="Łącznik prosty 10">
            <a:extLst>
              <a:ext uri="{FF2B5EF4-FFF2-40B4-BE49-F238E27FC236}">
                <a16:creationId xmlns:a16="http://schemas.microsoft.com/office/drawing/2014/main" id="{03B043A2-8F02-4211-92C2-BE2F7EA499C3}"/>
              </a:ext>
            </a:extLst>
          </p:cNvPr>
          <p:cNvCxnSpPr>
            <a:cxnSpLocks/>
          </p:cNvCxnSpPr>
          <p:nvPr/>
        </p:nvCxnSpPr>
        <p:spPr>
          <a:xfrm>
            <a:off x="3431704" y="2924944"/>
            <a:ext cx="5544616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35DD1F81-69BA-496B-9E55-1B507B8EF94A}"/>
              </a:ext>
            </a:extLst>
          </p:cNvPr>
          <p:cNvCxnSpPr>
            <a:cxnSpLocks/>
          </p:cNvCxnSpPr>
          <p:nvPr/>
        </p:nvCxnSpPr>
        <p:spPr>
          <a:xfrm>
            <a:off x="3359696" y="4005064"/>
            <a:ext cx="5616624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braz 6">
            <a:extLst>
              <a:ext uri="{FF2B5EF4-FFF2-40B4-BE49-F238E27FC236}">
                <a16:creationId xmlns:a16="http://schemas.microsoft.com/office/drawing/2014/main" id="{D83375C5-798B-466D-8341-75E8F683EF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36" t="24467" r="13875" b="19852"/>
          <a:stretch/>
        </p:blipFill>
        <p:spPr>
          <a:xfrm>
            <a:off x="4511824" y="381492"/>
            <a:ext cx="1644001" cy="447145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1203BEE2-3E65-40B8-911C-30C8657C5C1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4" t="13444" r="8723" b="12005"/>
          <a:stretch/>
        </p:blipFill>
        <p:spPr>
          <a:xfrm>
            <a:off x="2711624" y="298748"/>
            <a:ext cx="1725225" cy="642318"/>
          </a:xfrm>
          <a:prstGeom prst="rect">
            <a:avLst/>
          </a:prstGeom>
        </p:spPr>
      </p:pic>
      <p:sp>
        <p:nvSpPr>
          <p:cNvPr id="10" name="Prostokąt 9">
            <a:extLst>
              <a:ext uri="{FF2B5EF4-FFF2-40B4-BE49-F238E27FC236}">
                <a16:creationId xmlns:a16="http://schemas.microsoft.com/office/drawing/2014/main" id="{89C8DCA1-71E8-412B-9045-D4AC9F2D8ED1}"/>
              </a:ext>
            </a:extLst>
          </p:cNvPr>
          <p:cNvSpPr/>
          <p:nvPr/>
        </p:nvSpPr>
        <p:spPr>
          <a:xfrm>
            <a:off x="2711624" y="1"/>
            <a:ext cx="6624736" cy="75459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l-PL"/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F3F4AEA4-5104-4612-B4D4-30E4CA8C2D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623" y="1700810"/>
            <a:ext cx="726403" cy="998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9661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rostokąt 26">
            <a:extLst>
              <a:ext uri="{FF2B5EF4-FFF2-40B4-BE49-F238E27FC236}">
                <a16:creationId xmlns:a16="http://schemas.microsoft.com/office/drawing/2014/main" id="{328B0F98-0A82-44CC-BBFB-A83D2FD2DE3F}"/>
              </a:ext>
            </a:extLst>
          </p:cNvPr>
          <p:cNvSpPr/>
          <p:nvPr/>
        </p:nvSpPr>
        <p:spPr>
          <a:xfrm>
            <a:off x="2832824" y="1919548"/>
            <a:ext cx="6480721" cy="28364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9" name="pole tekstowe 38">
            <a:extLst>
              <a:ext uri="{FF2B5EF4-FFF2-40B4-BE49-F238E27FC236}">
                <a16:creationId xmlns:a16="http://schemas.microsoft.com/office/drawing/2014/main" id="{CF48439E-1141-4EE1-B3CC-882C4ECAE839}"/>
              </a:ext>
            </a:extLst>
          </p:cNvPr>
          <p:cNvSpPr txBox="1"/>
          <p:nvPr/>
        </p:nvSpPr>
        <p:spPr>
          <a:xfrm>
            <a:off x="3147985" y="2596935"/>
            <a:ext cx="5913282" cy="1869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ts val="1200"/>
            </a:pPr>
            <a:r>
              <a:rPr lang="pl-PL" dirty="0">
                <a:solidFill>
                  <a:srgbClr val="C00000"/>
                </a:solidFill>
              </a:rPr>
              <a:t>W 2021 r.:</a:t>
            </a:r>
          </a:p>
          <a:p>
            <a:pPr marL="285750" indent="-285750">
              <a:lnSpc>
                <a:spcPct val="115000"/>
              </a:lnSpc>
              <a:spcBef>
                <a:spcPts val="1200"/>
              </a:spcBef>
              <a:spcAft>
                <a:spcPts val="600"/>
              </a:spcAft>
              <a:buClr>
                <a:srgbClr val="C00000"/>
              </a:buClr>
              <a:buSzPts val="1200"/>
              <a:buFont typeface="Arial" panose="020B0604020202020204" pitchFamily="34" charset="0"/>
              <a:buChar char="•"/>
            </a:pPr>
            <a:r>
              <a:rPr lang="pl-PL" sz="1700" dirty="0"/>
              <a:t>wartość polskiego eksportu - 12,9 mld euro</a:t>
            </a:r>
          </a:p>
          <a:p>
            <a:pPr marL="285750" indent="-28575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ts val="1200"/>
              <a:buFont typeface="Arial" panose="020B0604020202020204" pitchFamily="34" charset="0"/>
              <a:buChar char="•"/>
            </a:pPr>
            <a:r>
              <a:rPr lang="pl-PL" sz="1700" dirty="0">
                <a:ea typeface="Times New Roman" panose="02020603050405020304" pitchFamily="18" charset="0"/>
                <a:sym typeface="Webdings" panose="05030102010509060703" pitchFamily="18" charset="2"/>
              </a:rPr>
              <a:t>rekordowa wartość produkcji mebli - 56 mld zł</a:t>
            </a:r>
          </a:p>
          <a:p>
            <a:pPr marL="285750" indent="-28575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ts val="1200"/>
              <a:buFont typeface="Arial" panose="020B0604020202020204" pitchFamily="34" charset="0"/>
              <a:buChar char="•"/>
            </a:pPr>
            <a:r>
              <a:rPr lang="pl-PL" sz="1700" dirty="0"/>
              <a:t>branża stanowiła 4,4 % wartości polskiego eksportu ogółem</a:t>
            </a:r>
          </a:p>
        </p:txBody>
      </p:sp>
      <p:cxnSp>
        <p:nvCxnSpPr>
          <p:cNvPr id="41" name="Łącznik prosty 40">
            <a:extLst>
              <a:ext uri="{FF2B5EF4-FFF2-40B4-BE49-F238E27FC236}">
                <a16:creationId xmlns:a16="http://schemas.microsoft.com/office/drawing/2014/main" id="{C1749500-E290-4AF2-AD47-D21DFCC7DFDE}"/>
              </a:ext>
            </a:extLst>
          </p:cNvPr>
          <p:cNvCxnSpPr>
            <a:cxnSpLocks/>
          </p:cNvCxnSpPr>
          <p:nvPr/>
        </p:nvCxnSpPr>
        <p:spPr>
          <a:xfrm flipH="1">
            <a:off x="2832824" y="4941168"/>
            <a:ext cx="6491353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Obraz 10">
            <a:extLst>
              <a:ext uri="{FF2B5EF4-FFF2-40B4-BE49-F238E27FC236}">
                <a16:creationId xmlns:a16="http://schemas.microsoft.com/office/drawing/2014/main" id="{22644F6B-8EB4-40E6-9772-C0CBB48C1B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24" b="30158"/>
          <a:stretch/>
        </p:blipFill>
        <p:spPr>
          <a:xfrm>
            <a:off x="-9265" y="6021288"/>
            <a:ext cx="12217623" cy="832197"/>
          </a:xfrm>
          <a:prstGeom prst="rect">
            <a:avLst/>
          </a:prstGeom>
        </p:spPr>
      </p:pic>
      <p:sp>
        <p:nvSpPr>
          <p:cNvPr id="28" name="Prostokąt 27">
            <a:extLst>
              <a:ext uri="{FF2B5EF4-FFF2-40B4-BE49-F238E27FC236}">
                <a16:creationId xmlns:a16="http://schemas.microsoft.com/office/drawing/2014/main" id="{2367AA5D-03BB-48D8-A4E0-830B553C3ECA}"/>
              </a:ext>
            </a:extLst>
          </p:cNvPr>
          <p:cNvSpPr/>
          <p:nvPr/>
        </p:nvSpPr>
        <p:spPr>
          <a:xfrm>
            <a:off x="2711624" y="1"/>
            <a:ext cx="6624736" cy="75459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l-PL"/>
          </a:p>
        </p:txBody>
      </p:sp>
      <p:pic>
        <p:nvPicPr>
          <p:cNvPr id="29" name="Obraz 28">
            <a:extLst>
              <a:ext uri="{FF2B5EF4-FFF2-40B4-BE49-F238E27FC236}">
                <a16:creationId xmlns:a16="http://schemas.microsoft.com/office/drawing/2014/main" id="{52BEE5FF-5A48-4DB6-827E-ECA468E5B9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36" t="24467" r="13875" b="19852"/>
          <a:stretch/>
        </p:blipFill>
        <p:spPr>
          <a:xfrm>
            <a:off x="4511824" y="381492"/>
            <a:ext cx="1644001" cy="447145"/>
          </a:xfrm>
          <a:prstGeom prst="rect">
            <a:avLst/>
          </a:prstGeom>
        </p:spPr>
      </p:pic>
      <p:pic>
        <p:nvPicPr>
          <p:cNvPr id="30" name="Obraz 29">
            <a:extLst>
              <a:ext uri="{FF2B5EF4-FFF2-40B4-BE49-F238E27FC236}">
                <a16:creationId xmlns:a16="http://schemas.microsoft.com/office/drawing/2014/main" id="{91EDB390-1E23-4649-825E-92C95AA4D66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4" t="13444" r="8723" b="12005"/>
          <a:stretch/>
        </p:blipFill>
        <p:spPr>
          <a:xfrm>
            <a:off x="2711624" y="298748"/>
            <a:ext cx="1725225" cy="642318"/>
          </a:xfrm>
          <a:prstGeom prst="rect">
            <a:avLst/>
          </a:prstGeom>
        </p:spPr>
      </p:pic>
      <p:cxnSp>
        <p:nvCxnSpPr>
          <p:cNvPr id="13" name="Łącznik prosty 12">
            <a:extLst>
              <a:ext uri="{FF2B5EF4-FFF2-40B4-BE49-F238E27FC236}">
                <a16:creationId xmlns:a16="http://schemas.microsoft.com/office/drawing/2014/main" id="{B6EFD7ED-E858-4FA6-B238-C6565FF9967F}"/>
              </a:ext>
            </a:extLst>
          </p:cNvPr>
          <p:cNvCxnSpPr>
            <a:cxnSpLocks/>
          </p:cNvCxnSpPr>
          <p:nvPr/>
        </p:nvCxnSpPr>
        <p:spPr>
          <a:xfrm flipH="1">
            <a:off x="2832824" y="1772816"/>
            <a:ext cx="6491353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pole tekstowe 1">
            <a:extLst>
              <a:ext uri="{FF2B5EF4-FFF2-40B4-BE49-F238E27FC236}">
                <a16:creationId xmlns:a16="http://schemas.microsoft.com/office/drawing/2014/main" id="{FEBC403A-D7E8-4DF9-AAE3-FA1F8C0325D4}"/>
              </a:ext>
            </a:extLst>
          </p:cNvPr>
          <p:cNvSpPr txBox="1"/>
          <p:nvPr/>
        </p:nvSpPr>
        <p:spPr>
          <a:xfrm>
            <a:off x="3080290" y="2069504"/>
            <a:ext cx="60486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200" dirty="0">
                <a:solidFill>
                  <a:srgbClr val="C00000"/>
                </a:solidFill>
              </a:rPr>
              <a:t>Rynek meblarski odpowiada za 2,3% polskiego PKB</a:t>
            </a:r>
            <a:endParaRPr lang="pl-PL" sz="2200" dirty="0"/>
          </a:p>
        </p:txBody>
      </p:sp>
    </p:spTree>
    <p:extLst>
      <p:ext uri="{BB962C8B-B14F-4D97-AF65-F5344CB8AC3E}">
        <p14:creationId xmlns:p14="http://schemas.microsoft.com/office/powerpoint/2010/main" val="24672046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rostokąt 34">
            <a:extLst>
              <a:ext uri="{FF2B5EF4-FFF2-40B4-BE49-F238E27FC236}">
                <a16:creationId xmlns:a16="http://schemas.microsoft.com/office/drawing/2014/main" id="{C38D44B6-7642-4F32-83B7-914E12458C63}"/>
              </a:ext>
            </a:extLst>
          </p:cNvPr>
          <p:cNvSpPr/>
          <p:nvPr/>
        </p:nvSpPr>
        <p:spPr>
          <a:xfrm>
            <a:off x="2732890" y="2998135"/>
            <a:ext cx="6624736" cy="14125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22644F6B-8EB4-40E6-9772-C0CBB48C1B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75" b="30158"/>
          <a:stretch/>
        </p:blipFill>
        <p:spPr>
          <a:xfrm>
            <a:off x="-9265" y="6367492"/>
            <a:ext cx="12217623" cy="485993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6305E7AA-20CD-4D78-A925-D72E591A9E90}"/>
              </a:ext>
            </a:extLst>
          </p:cNvPr>
          <p:cNvSpPr txBox="1"/>
          <p:nvPr/>
        </p:nvSpPr>
        <p:spPr>
          <a:xfrm>
            <a:off x="3100239" y="3136684"/>
            <a:ext cx="604867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ts val="1200"/>
            </a:pPr>
            <a:r>
              <a:rPr lang="pl-PL" sz="1700" b="1" dirty="0">
                <a:solidFill>
                  <a:srgbClr val="C00000"/>
                </a:solidFill>
                <a:ea typeface="Times New Roman" panose="02020603050405020304" pitchFamily="18" charset="0"/>
                <a:sym typeface="Webdings" panose="05030102010509060703" pitchFamily="18" charset="2"/>
              </a:rPr>
              <a:t>Dla kogo: </a:t>
            </a:r>
          </a:p>
          <a:p>
            <a:pPr marL="285750" indent="-285750">
              <a:buSzPts val="1200"/>
              <a:buFont typeface="Arial" panose="020B0604020202020204" pitchFamily="34" charset="0"/>
              <a:buChar char="•"/>
            </a:pPr>
            <a:r>
              <a:rPr lang="pl-PL" sz="1700" b="1" dirty="0">
                <a:solidFill>
                  <a:srgbClr val="C00000"/>
                </a:solidFill>
                <a:ea typeface="Times New Roman" panose="02020603050405020304" pitchFamily="18" charset="0"/>
                <a:sym typeface="Webdings" panose="05030102010509060703" pitchFamily="18" charset="2"/>
              </a:rPr>
              <a:t>małe lub średnie przedsiębiorstwa, </a:t>
            </a:r>
          </a:p>
          <a:p>
            <a:pPr marL="285750" indent="-285750">
              <a:buSzPts val="1200"/>
              <a:buFont typeface="Arial" panose="020B0604020202020204" pitchFamily="34" charset="0"/>
              <a:buChar char="•"/>
            </a:pPr>
            <a:r>
              <a:rPr lang="pl-PL" sz="1700" b="1" dirty="0">
                <a:solidFill>
                  <a:srgbClr val="C00000"/>
                </a:solidFill>
                <a:sym typeface="Webdings" panose="05030102010509060703" pitchFamily="18" charset="2"/>
              </a:rPr>
              <a:t>osiągające</a:t>
            </a:r>
            <a:r>
              <a:rPr lang="pl-PL" sz="1700" dirty="0"/>
              <a:t> przychody ze sprzedaży nie mniejsze niż 3 mln zł, </a:t>
            </a:r>
            <a:br>
              <a:rPr lang="pl-PL" sz="1700" dirty="0"/>
            </a:br>
            <a:r>
              <a:rPr lang="pl-PL" sz="1700" dirty="0"/>
              <a:t>w dwóch z trzech ostatnich lat obrotowych</a:t>
            </a:r>
            <a:endParaRPr lang="pl-PL" sz="1700" dirty="0">
              <a:ea typeface="Times New Roman" panose="02020603050405020304" pitchFamily="18" charset="0"/>
            </a:endParaRPr>
          </a:p>
        </p:txBody>
      </p:sp>
      <p:sp>
        <p:nvSpPr>
          <p:cNvPr id="31" name="Prostokąt 30">
            <a:extLst>
              <a:ext uri="{FF2B5EF4-FFF2-40B4-BE49-F238E27FC236}">
                <a16:creationId xmlns:a16="http://schemas.microsoft.com/office/drawing/2014/main" id="{66283407-ACC3-4011-9C9D-E7F3F59C6FE9}"/>
              </a:ext>
            </a:extLst>
          </p:cNvPr>
          <p:cNvSpPr/>
          <p:nvPr/>
        </p:nvSpPr>
        <p:spPr>
          <a:xfrm>
            <a:off x="2732890" y="1788483"/>
            <a:ext cx="6624736" cy="8834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FC38F258-7124-4F96-AC78-6D334F4359D4}"/>
              </a:ext>
            </a:extLst>
          </p:cNvPr>
          <p:cNvSpPr txBox="1"/>
          <p:nvPr/>
        </p:nvSpPr>
        <p:spPr>
          <a:xfrm>
            <a:off x="3100239" y="1925450"/>
            <a:ext cx="5587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700" b="1" dirty="0">
                <a:solidFill>
                  <a:srgbClr val="C00000"/>
                </a:solidFill>
                <a:ea typeface="Times New Roman" panose="02020603050405020304" pitchFamily="18" charset="0"/>
                <a:sym typeface="Webdings" panose="05030102010509060703" pitchFamily="18" charset="2"/>
              </a:rPr>
              <a:t>Cel: </a:t>
            </a:r>
            <a:r>
              <a:rPr lang="pl-PL" dirty="0"/>
              <a:t>rozwój przedsiębiorstw z branży meblarskiej poprzez realizację projektów </a:t>
            </a:r>
            <a:r>
              <a:rPr lang="pl-PL" dirty="0" err="1"/>
              <a:t>robotycznych</a:t>
            </a:r>
            <a:endParaRPr lang="pl-PL" b="1" dirty="0">
              <a:ea typeface="Times New Roman" panose="02020603050405020304" pitchFamily="18" charset="0"/>
              <a:sym typeface="Webdings" panose="05030102010509060703" pitchFamily="18" charset="2"/>
            </a:endParaRPr>
          </a:p>
        </p:txBody>
      </p:sp>
      <p:cxnSp>
        <p:nvCxnSpPr>
          <p:cNvPr id="24" name="Łącznik prosty 23">
            <a:extLst>
              <a:ext uri="{FF2B5EF4-FFF2-40B4-BE49-F238E27FC236}">
                <a16:creationId xmlns:a16="http://schemas.microsoft.com/office/drawing/2014/main" id="{A8BDD758-A38D-4E2E-B289-CADF8C6A5AFE}"/>
              </a:ext>
            </a:extLst>
          </p:cNvPr>
          <p:cNvCxnSpPr>
            <a:cxnSpLocks/>
          </p:cNvCxnSpPr>
          <p:nvPr/>
        </p:nvCxnSpPr>
        <p:spPr>
          <a:xfrm flipH="1">
            <a:off x="2732890" y="2828494"/>
            <a:ext cx="6624736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Łącznik prosty 32">
            <a:extLst>
              <a:ext uri="{FF2B5EF4-FFF2-40B4-BE49-F238E27FC236}">
                <a16:creationId xmlns:a16="http://schemas.microsoft.com/office/drawing/2014/main" id="{452F5D8F-0794-4305-9CCF-25480293EDB3}"/>
              </a:ext>
            </a:extLst>
          </p:cNvPr>
          <p:cNvCxnSpPr>
            <a:cxnSpLocks/>
          </p:cNvCxnSpPr>
          <p:nvPr/>
        </p:nvCxnSpPr>
        <p:spPr>
          <a:xfrm flipH="1">
            <a:off x="2732890" y="4595894"/>
            <a:ext cx="6632864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Prostokąt 27">
            <a:extLst>
              <a:ext uri="{FF2B5EF4-FFF2-40B4-BE49-F238E27FC236}">
                <a16:creationId xmlns:a16="http://schemas.microsoft.com/office/drawing/2014/main" id="{2367AA5D-03BB-48D8-A4E0-830B553C3ECA}"/>
              </a:ext>
            </a:extLst>
          </p:cNvPr>
          <p:cNvSpPr/>
          <p:nvPr/>
        </p:nvSpPr>
        <p:spPr>
          <a:xfrm>
            <a:off x="2711624" y="1"/>
            <a:ext cx="6624736" cy="75459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l-PL"/>
          </a:p>
        </p:txBody>
      </p:sp>
      <p:pic>
        <p:nvPicPr>
          <p:cNvPr id="30" name="Obraz 29">
            <a:extLst>
              <a:ext uri="{FF2B5EF4-FFF2-40B4-BE49-F238E27FC236}">
                <a16:creationId xmlns:a16="http://schemas.microsoft.com/office/drawing/2014/main" id="{91EDB390-1E23-4649-825E-92C95AA4D6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4" t="13444" r="8723" b="12005"/>
          <a:stretch/>
        </p:blipFill>
        <p:spPr>
          <a:xfrm>
            <a:off x="2711624" y="298748"/>
            <a:ext cx="1725225" cy="642318"/>
          </a:xfrm>
          <a:prstGeom prst="rect">
            <a:avLst/>
          </a:prstGeom>
        </p:spPr>
      </p:pic>
      <p:sp>
        <p:nvSpPr>
          <p:cNvPr id="40" name="Prostokąt 39">
            <a:extLst>
              <a:ext uri="{FF2B5EF4-FFF2-40B4-BE49-F238E27FC236}">
                <a16:creationId xmlns:a16="http://schemas.microsoft.com/office/drawing/2014/main" id="{C38E13A9-156D-4A7A-AC7F-B529B3B09A89}"/>
              </a:ext>
            </a:extLst>
          </p:cNvPr>
          <p:cNvSpPr/>
          <p:nvPr/>
        </p:nvSpPr>
        <p:spPr>
          <a:xfrm>
            <a:off x="2732890" y="4794710"/>
            <a:ext cx="6624736" cy="11890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1DB8DF26-1268-4661-B7E7-AE5D7621DC7F}"/>
              </a:ext>
            </a:extLst>
          </p:cNvPr>
          <p:cNvSpPr txBox="1"/>
          <p:nvPr/>
        </p:nvSpPr>
        <p:spPr>
          <a:xfrm>
            <a:off x="2588867" y="5187329"/>
            <a:ext cx="3910606" cy="676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85775" lvl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ts val="1200"/>
            </a:pPr>
            <a:r>
              <a:rPr lang="pl-PL" sz="1700" b="1" dirty="0">
                <a:solidFill>
                  <a:srgbClr val="C00000"/>
                </a:solidFill>
              </a:rPr>
              <a:t>- do 850 tys. zł dofinansowania </a:t>
            </a:r>
            <a:br>
              <a:rPr lang="pl-PL" sz="1700" b="1" dirty="0">
                <a:solidFill>
                  <a:srgbClr val="C00000"/>
                </a:solidFill>
              </a:rPr>
            </a:br>
            <a:r>
              <a:rPr lang="pl-PL" sz="1700" dirty="0">
                <a:solidFill>
                  <a:srgbClr val="C00000"/>
                </a:solidFill>
              </a:rPr>
              <a:t>- </a:t>
            </a:r>
            <a:r>
              <a:rPr lang="pl-PL" sz="1700" b="1" dirty="0">
                <a:solidFill>
                  <a:srgbClr val="C00000"/>
                </a:solidFill>
              </a:rPr>
              <a:t>85%</a:t>
            </a:r>
            <a:r>
              <a:rPr lang="pl-PL" sz="1700" dirty="0">
                <a:solidFill>
                  <a:srgbClr val="C00000"/>
                </a:solidFill>
              </a:rPr>
              <a:t> </a:t>
            </a:r>
            <a:r>
              <a:rPr lang="pl-PL" sz="1700" dirty="0"/>
              <a:t>wydatków kwalifikowanych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D5006CA5-BD11-4FFE-9576-10895B5F6363}"/>
              </a:ext>
            </a:extLst>
          </p:cNvPr>
          <p:cNvSpPr txBox="1"/>
          <p:nvPr/>
        </p:nvSpPr>
        <p:spPr>
          <a:xfrm>
            <a:off x="6304062" y="5003440"/>
            <a:ext cx="2880320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700" dirty="0"/>
              <a:t>maksymalna kwota </a:t>
            </a:r>
            <a:br>
              <a:rPr lang="pl-PL" sz="1700" dirty="0"/>
            </a:br>
            <a:r>
              <a:rPr lang="pl-PL" sz="1700" dirty="0"/>
              <a:t>wydatków kwalifikowanych </a:t>
            </a:r>
            <a:br>
              <a:rPr lang="pl-PL" sz="1700" dirty="0"/>
            </a:br>
            <a:r>
              <a:rPr lang="pl-PL" sz="1700" b="1" dirty="0">
                <a:solidFill>
                  <a:srgbClr val="C00000"/>
                </a:solidFill>
              </a:rPr>
              <a:t>1 mln zł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20C97D9B-8EA0-49B0-9ACA-B12446B0BCBA}"/>
              </a:ext>
            </a:extLst>
          </p:cNvPr>
          <p:cNvSpPr txBox="1"/>
          <p:nvPr/>
        </p:nvSpPr>
        <p:spPr>
          <a:xfrm>
            <a:off x="3100239" y="4850018"/>
            <a:ext cx="877420" cy="375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Bef>
                <a:spcPts val="738"/>
              </a:spcBef>
              <a:spcAft>
                <a:spcPts val="738"/>
              </a:spcAft>
              <a:buSzPts val="1200"/>
            </a:pPr>
            <a:r>
              <a:rPr lang="pl-PL" sz="1700" b="1" dirty="0">
                <a:solidFill>
                  <a:srgbClr val="C00000"/>
                </a:solidFill>
              </a:rPr>
              <a:t>Ile: </a:t>
            </a:r>
          </a:p>
        </p:txBody>
      </p:sp>
      <p:cxnSp>
        <p:nvCxnSpPr>
          <p:cNvPr id="3" name="Łącznik prosty 2">
            <a:extLst>
              <a:ext uri="{FF2B5EF4-FFF2-40B4-BE49-F238E27FC236}">
                <a16:creationId xmlns:a16="http://schemas.microsoft.com/office/drawing/2014/main" id="{21AF68FC-DB77-4AE2-9B25-6B518E22B2B9}"/>
              </a:ext>
            </a:extLst>
          </p:cNvPr>
          <p:cNvCxnSpPr>
            <a:cxnSpLocks/>
          </p:cNvCxnSpPr>
          <p:nvPr/>
        </p:nvCxnSpPr>
        <p:spPr>
          <a:xfrm>
            <a:off x="6240016" y="5066369"/>
            <a:ext cx="0" cy="715561"/>
          </a:xfrm>
          <a:prstGeom prst="line">
            <a:avLst/>
          </a:prstGeom>
          <a:ln w="3175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629164A7-0C33-4245-BA91-121C701D834E}"/>
              </a:ext>
            </a:extLst>
          </p:cNvPr>
          <p:cNvSpPr txBox="1"/>
          <p:nvPr/>
        </p:nvSpPr>
        <p:spPr>
          <a:xfrm>
            <a:off x="2712924" y="1316247"/>
            <a:ext cx="6632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>
                <a:solidFill>
                  <a:srgbClr val="C00000"/>
                </a:solidFill>
              </a:rPr>
              <a:t>Pilotaż </a:t>
            </a:r>
            <a:r>
              <a:rPr lang="pl-PL" b="1" dirty="0" err="1">
                <a:solidFill>
                  <a:srgbClr val="C00000"/>
                </a:solidFill>
              </a:rPr>
              <a:t>Robogrant</a:t>
            </a:r>
            <a:endParaRPr lang="pl-PL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7795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rostokąt 24">
            <a:extLst>
              <a:ext uri="{FF2B5EF4-FFF2-40B4-BE49-F238E27FC236}">
                <a16:creationId xmlns:a16="http://schemas.microsoft.com/office/drawing/2014/main" id="{65B051D9-8423-4E85-A4D4-6035427326B8}"/>
              </a:ext>
            </a:extLst>
          </p:cNvPr>
          <p:cNvSpPr/>
          <p:nvPr/>
        </p:nvSpPr>
        <p:spPr>
          <a:xfrm>
            <a:off x="2851585" y="3896628"/>
            <a:ext cx="6492903" cy="6068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7" name="Prostokąt 26">
            <a:extLst>
              <a:ext uri="{FF2B5EF4-FFF2-40B4-BE49-F238E27FC236}">
                <a16:creationId xmlns:a16="http://schemas.microsoft.com/office/drawing/2014/main" id="{328B0F98-0A82-44CC-BBFB-A83D2FD2DE3F}"/>
              </a:ext>
            </a:extLst>
          </p:cNvPr>
          <p:cNvSpPr/>
          <p:nvPr/>
        </p:nvSpPr>
        <p:spPr>
          <a:xfrm>
            <a:off x="2843456" y="2065941"/>
            <a:ext cx="6480721" cy="15034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9" name="pole tekstowe 38">
            <a:extLst>
              <a:ext uri="{FF2B5EF4-FFF2-40B4-BE49-F238E27FC236}">
                <a16:creationId xmlns:a16="http://schemas.microsoft.com/office/drawing/2014/main" id="{CF48439E-1141-4EE1-B3CC-882C4ECAE839}"/>
              </a:ext>
            </a:extLst>
          </p:cNvPr>
          <p:cNvSpPr txBox="1"/>
          <p:nvPr/>
        </p:nvSpPr>
        <p:spPr>
          <a:xfrm>
            <a:off x="3236209" y="2170937"/>
            <a:ext cx="563435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SzPts val="1200"/>
            </a:pPr>
            <a:r>
              <a:rPr lang="pl-PL" sz="1700" b="1" dirty="0">
                <a:solidFill>
                  <a:srgbClr val="C00000"/>
                </a:solidFill>
              </a:rPr>
              <a:t>Na co</a:t>
            </a:r>
            <a:r>
              <a:rPr lang="pl-PL" sz="1700" dirty="0">
                <a:solidFill>
                  <a:srgbClr val="C00000"/>
                </a:solidFill>
              </a:rPr>
              <a:t>: </a:t>
            </a:r>
          </a:p>
          <a:p>
            <a:pPr marL="285750" lvl="0" indent="-285750">
              <a:buClr>
                <a:srgbClr val="C00000"/>
              </a:buClr>
              <a:buSzPts val="1200"/>
              <a:buFont typeface="Arial" panose="020B0604020202020204" pitchFamily="34" charset="0"/>
              <a:buChar char="•"/>
            </a:pPr>
            <a:r>
              <a:rPr lang="pl-PL" sz="1700" dirty="0"/>
              <a:t>nowe roboty przemysłowe oraz komplementarne maszyny i urządzenia, </a:t>
            </a:r>
          </a:p>
          <a:p>
            <a:pPr marL="285750" lvl="0" indent="-285750">
              <a:spcBef>
                <a:spcPts val="600"/>
              </a:spcBef>
              <a:buClr>
                <a:srgbClr val="C00000"/>
              </a:buClr>
              <a:buSzPts val="1200"/>
              <a:buFont typeface="Arial" panose="020B0604020202020204" pitchFamily="34" charset="0"/>
              <a:buChar char="•"/>
            </a:pPr>
            <a:r>
              <a:rPr lang="pl-PL" sz="1700" dirty="0"/>
              <a:t>wartości niematerialne i prawne (np. oprogramowanie)</a:t>
            </a:r>
          </a:p>
        </p:txBody>
      </p:sp>
      <p:cxnSp>
        <p:nvCxnSpPr>
          <p:cNvPr id="40" name="Łącznik prosty 39">
            <a:extLst>
              <a:ext uri="{FF2B5EF4-FFF2-40B4-BE49-F238E27FC236}">
                <a16:creationId xmlns:a16="http://schemas.microsoft.com/office/drawing/2014/main" id="{E5112E87-A0F0-45E8-9F86-1A3F60F6C67E}"/>
              </a:ext>
            </a:extLst>
          </p:cNvPr>
          <p:cNvCxnSpPr>
            <a:cxnSpLocks/>
          </p:cNvCxnSpPr>
          <p:nvPr/>
        </p:nvCxnSpPr>
        <p:spPr>
          <a:xfrm flipH="1">
            <a:off x="2843456" y="3737188"/>
            <a:ext cx="6480720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Łącznik prosty 40">
            <a:extLst>
              <a:ext uri="{FF2B5EF4-FFF2-40B4-BE49-F238E27FC236}">
                <a16:creationId xmlns:a16="http://schemas.microsoft.com/office/drawing/2014/main" id="{C1749500-E290-4AF2-AD47-D21DFCC7DFDE}"/>
              </a:ext>
            </a:extLst>
          </p:cNvPr>
          <p:cNvCxnSpPr>
            <a:cxnSpLocks/>
          </p:cNvCxnSpPr>
          <p:nvPr/>
        </p:nvCxnSpPr>
        <p:spPr>
          <a:xfrm flipH="1">
            <a:off x="2843456" y="4664762"/>
            <a:ext cx="6491353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Obraz 10">
            <a:extLst>
              <a:ext uri="{FF2B5EF4-FFF2-40B4-BE49-F238E27FC236}">
                <a16:creationId xmlns:a16="http://schemas.microsoft.com/office/drawing/2014/main" id="{22644F6B-8EB4-40E6-9772-C0CBB48C1B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24" b="30158"/>
          <a:stretch/>
        </p:blipFill>
        <p:spPr>
          <a:xfrm>
            <a:off x="-12812" y="6025802"/>
            <a:ext cx="12217623" cy="832197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3172323" y="4015921"/>
            <a:ext cx="5947953" cy="265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738"/>
              </a:spcAft>
              <a:buSzPts val="1200"/>
            </a:pPr>
            <a:r>
              <a:rPr lang="pl-PL" sz="1700" b="1" dirty="0">
                <a:solidFill>
                  <a:srgbClr val="C00000"/>
                </a:solidFill>
                <a:latin typeface="+mn-lt"/>
                <a:ea typeface="Times New Roman" panose="02020603050405020304" pitchFamily="18" charset="0"/>
                <a:sym typeface="Webdings" panose="05030102010509060703" pitchFamily="18" charset="2"/>
              </a:rPr>
              <a:t>Wnioski:</a:t>
            </a:r>
            <a:r>
              <a:rPr lang="pl-PL" sz="1700" b="1" dirty="0">
                <a:solidFill>
                  <a:srgbClr val="C00000"/>
                </a:solidFill>
                <a:ea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pl-PL" sz="1700" dirty="0">
                <a:solidFill>
                  <a:srgbClr val="C00000"/>
                </a:solidFill>
                <a:latin typeface="+mn-lt"/>
                <a:ea typeface="Times New Roman" panose="02020603050405020304" pitchFamily="18" charset="0"/>
              </a:rPr>
              <a:t>od 8 listopada 2022 r. do 6 grudnia 2022 r.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40977FF3-B216-4B26-A402-600394B513A1}"/>
              </a:ext>
            </a:extLst>
          </p:cNvPr>
          <p:cNvSpPr txBox="1"/>
          <p:nvPr/>
        </p:nvSpPr>
        <p:spPr>
          <a:xfrm>
            <a:off x="-1198" y="4881567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>
                <a:solidFill>
                  <a:srgbClr val="C00000"/>
                </a:solidFill>
                <a:ea typeface="Times New Roman" panose="02020603050405020304" pitchFamily="18" charset="0"/>
                <a:sym typeface="Webdings" panose="05030102010509060703" pitchFamily="18" charset="2"/>
              </a:rPr>
              <a:t>A</a:t>
            </a:r>
            <a:r>
              <a:rPr lang="pl-PL" sz="2000" b="1" dirty="0">
                <a:solidFill>
                  <a:srgbClr val="C00000"/>
                </a:solidFill>
                <a:ea typeface="Times New Roman" panose="02020603050405020304" pitchFamily="18" charset="0"/>
              </a:rPr>
              <a:t>lokacja konkursu</a:t>
            </a:r>
            <a:r>
              <a:rPr lang="pl-PL" sz="2000" dirty="0">
                <a:solidFill>
                  <a:srgbClr val="C00000"/>
                </a:solidFill>
                <a:ea typeface="Times New Roman" panose="02020603050405020304" pitchFamily="18" charset="0"/>
              </a:rPr>
              <a:t>: </a:t>
            </a:r>
            <a:r>
              <a:rPr lang="pl-PL" sz="2000" b="1" dirty="0">
                <a:solidFill>
                  <a:srgbClr val="C00000"/>
                </a:solidFill>
                <a:ea typeface="Times New Roman" panose="02020603050405020304" pitchFamily="18" charset="0"/>
              </a:rPr>
              <a:t>29 mln zł</a:t>
            </a:r>
            <a:endParaRPr lang="pl-PL" sz="2000" dirty="0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  <p:sp>
        <p:nvSpPr>
          <p:cNvPr id="28" name="Prostokąt 27">
            <a:extLst>
              <a:ext uri="{FF2B5EF4-FFF2-40B4-BE49-F238E27FC236}">
                <a16:creationId xmlns:a16="http://schemas.microsoft.com/office/drawing/2014/main" id="{2367AA5D-03BB-48D8-A4E0-830B553C3ECA}"/>
              </a:ext>
            </a:extLst>
          </p:cNvPr>
          <p:cNvSpPr/>
          <p:nvPr/>
        </p:nvSpPr>
        <p:spPr>
          <a:xfrm>
            <a:off x="2711624" y="1"/>
            <a:ext cx="6624736" cy="75459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l-PL"/>
          </a:p>
        </p:txBody>
      </p:sp>
      <p:pic>
        <p:nvPicPr>
          <p:cNvPr id="30" name="Obraz 29">
            <a:extLst>
              <a:ext uri="{FF2B5EF4-FFF2-40B4-BE49-F238E27FC236}">
                <a16:creationId xmlns:a16="http://schemas.microsoft.com/office/drawing/2014/main" id="{91EDB390-1E23-4649-825E-92C95AA4D6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4" t="13444" r="8723" b="12005"/>
          <a:stretch/>
        </p:blipFill>
        <p:spPr>
          <a:xfrm>
            <a:off x="2711624" y="298748"/>
            <a:ext cx="1725225" cy="642318"/>
          </a:xfrm>
          <a:prstGeom prst="rect">
            <a:avLst/>
          </a:prstGeo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AB52D87C-373D-43AA-8F13-C614BD04C29F}"/>
              </a:ext>
            </a:extLst>
          </p:cNvPr>
          <p:cNvSpPr txBox="1"/>
          <p:nvPr/>
        </p:nvSpPr>
        <p:spPr>
          <a:xfrm>
            <a:off x="2712924" y="1497767"/>
            <a:ext cx="6632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>
                <a:solidFill>
                  <a:srgbClr val="C00000"/>
                </a:solidFill>
              </a:rPr>
              <a:t>Pilotaż </a:t>
            </a:r>
            <a:r>
              <a:rPr lang="pl-PL" b="1" dirty="0" err="1">
                <a:solidFill>
                  <a:srgbClr val="C00000"/>
                </a:solidFill>
              </a:rPr>
              <a:t>Robogrant</a:t>
            </a:r>
            <a:endParaRPr lang="pl-PL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3945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AB4EB6AC-6DA6-45E0-B5D7-844719C30759}"/>
              </a:ext>
            </a:extLst>
          </p:cNvPr>
          <p:cNvSpPr/>
          <p:nvPr/>
        </p:nvSpPr>
        <p:spPr>
          <a:xfrm>
            <a:off x="2711624" y="3033667"/>
            <a:ext cx="6624736" cy="11864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C68041DC-A999-4981-B487-9DA7EC844A2B}"/>
              </a:ext>
            </a:extLst>
          </p:cNvPr>
          <p:cNvSpPr txBox="1"/>
          <p:nvPr/>
        </p:nvSpPr>
        <p:spPr>
          <a:xfrm>
            <a:off x="3147839" y="3148013"/>
            <a:ext cx="5612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rgbClr val="C00000"/>
                </a:solidFill>
                <a:ea typeface="Times New Roman" panose="02020603050405020304" pitchFamily="18" charset="0"/>
                <a:sym typeface="Webdings" panose="05030102010509060703" pitchFamily="18" charset="2"/>
              </a:rPr>
              <a:t>Cel: </a:t>
            </a:r>
            <a:r>
              <a:rPr lang="pl-PL" dirty="0">
                <a:ea typeface="Times New Roman" panose="02020603050405020304" pitchFamily="18" charset="0"/>
                <a:sym typeface="Webdings" panose="05030102010509060703" pitchFamily="18" charset="2"/>
              </a:rPr>
              <a:t>Informowanie </a:t>
            </a:r>
            <a:r>
              <a:rPr lang="pl-PL" dirty="0">
                <a:sym typeface="Webdings" panose="05030102010509060703" pitchFamily="18" charset="2"/>
              </a:rPr>
              <a:t>o nowych rozwiązaniach i regulacjach dotyczących prowadzenia działalności gospodarczej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52782B8E-CC0F-4594-B39A-74DBE507A0E0}"/>
              </a:ext>
            </a:extLst>
          </p:cNvPr>
          <p:cNvSpPr txBox="1"/>
          <p:nvPr/>
        </p:nvSpPr>
        <p:spPr>
          <a:xfrm>
            <a:off x="947898" y="2001034"/>
            <a:ext cx="100123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>
                <a:ea typeface="Times New Roman" panose="02020603050405020304" pitchFamily="18" charset="0"/>
                <a:sym typeface="Webdings" panose="05030102010509060703" pitchFamily="18" charset="2"/>
              </a:rPr>
              <a:t>10 konferencji online </a:t>
            </a:r>
            <a:br>
              <a:rPr lang="pl-PL" sz="2000" dirty="0">
                <a:ea typeface="Times New Roman" panose="02020603050405020304" pitchFamily="18" charset="0"/>
                <a:sym typeface="Webdings" panose="05030102010509060703" pitchFamily="18" charset="2"/>
              </a:rPr>
            </a:br>
            <a:r>
              <a:rPr lang="pl-PL" sz="2000" dirty="0">
                <a:ea typeface="Times New Roman" panose="02020603050405020304" pitchFamily="18" charset="0"/>
                <a:sym typeface="Webdings" panose="05030102010509060703" pitchFamily="18" charset="2"/>
              </a:rPr>
              <a:t>o charakterze informacyjno-edukacyjnym </a:t>
            </a: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615C2293-2C67-49E7-B410-E1D6C70DFFA1}"/>
              </a:ext>
            </a:extLst>
          </p:cNvPr>
          <p:cNvSpPr/>
          <p:nvPr/>
        </p:nvSpPr>
        <p:spPr>
          <a:xfrm>
            <a:off x="2711625" y="4359973"/>
            <a:ext cx="2191839" cy="158930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84184F7A-CFDE-43F5-BD6C-2A91625FE07A}"/>
              </a:ext>
            </a:extLst>
          </p:cNvPr>
          <p:cNvSpPr txBox="1"/>
          <p:nvPr/>
        </p:nvSpPr>
        <p:spPr>
          <a:xfrm>
            <a:off x="2852591" y="4470059"/>
            <a:ext cx="1930113" cy="1323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>
                <a:solidFill>
                  <a:srgbClr val="C00000"/>
                </a:solidFill>
                <a:ea typeface="Times New Roman" panose="02020603050405020304" pitchFamily="18" charset="0"/>
                <a:sym typeface="Webdings" panose="05030102010509060703" pitchFamily="18" charset="2"/>
              </a:rPr>
              <a:t>Dla kogo: </a:t>
            </a:r>
          </a:p>
          <a:p>
            <a:r>
              <a:rPr lang="pl-PL" sz="1600" dirty="0">
                <a:ea typeface="Times New Roman" panose="02020603050405020304" pitchFamily="18" charset="0"/>
                <a:sym typeface="Webdings" panose="05030102010509060703" pitchFamily="18" charset="2"/>
              </a:rPr>
              <a:t>przedsiębiorcy, </a:t>
            </a:r>
          </a:p>
          <a:p>
            <a:r>
              <a:rPr lang="pl-PL" sz="1600" dirty="0">
                <a:ea typeface="Times New Roman" panose="02020603050405020304" pitchFamily="18" charset="0"/>
                <a:sym typeface="Webdings" panose="05030102010509060703" pitchFamily="18" charset="2"/>
              </a:rPr>
              <a:t>osoby zainteresowane tematyką konferencji</a:t>
            </a: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95E90DB8-BA91-4B21-B0D1-EB11DE6261A3}"/>
              </a:ext>
            </a:extLst>
          </p:cNvPr>
          <p:cNvSpPr/>
          <p:nvPr/>
        </p:nvSpPr>
        <p:spPr>
          <a:xfrm>
            <a:off x="5095993" y="4359973"/>
            <a:ext cx="2090398" cy="15893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138BF03B-5F13-4A82-AAA1-D2DF8D8BF705}"/>
              </a:ext>
            </a:extLst>
          </p:cNvPr>
          <p:cNvSpPr/>
          <p:nvPr/>
        </p:nvSpPr>
        <p:spPr>
          <a:xfrm>
            <a:off x="7380151" y="4359972"/>
            <a:ext cx="1956210" cy="15893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7181921B-02C4-4D01-9815-628C7D79933C}"/>
              </a:ext>
            </a:extLst>
          </p:cNvPr>
          <p:cNvSpPr txBox="1"/>
          <p:nvPr/>
        </p:nvSpPr>
        <p:spPr>
          <a:xfrm>
            <a:off x="5262870" y="4698571"/>
            <a:ext cx="18702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>
                <a:solidFill>
                  <a:srgbClr val="C00000"/>
                </a:solidFill>
                <a:ea typeface="Times New Roman" panose="02020603050405020304" pitchFamily="18" charset="0"/>
                <a:sym typeface="Webdings" panose="05030102010509060703" pitchFamily="18" charset="2"/>
              </a:rPr>
              <a:t>Kiedy: </a:t>
            </a:r>
            <a:r>
              <a:rPr lang="pl-PL" sz="1600" dirty="0">
                <a:ea typeface="Times New Roman" panose="02020603050405020304" pitchFamily="18" charset="0"/>
                <a:sym typeface="Webdings" panose="05030102010509060703" pitchFamily="18" charset="2"/>
              </a:rPr>
              <a:t>we wtorki </a:t>
            </a:r>
            <a:br>
              <a:rPr lang="pl-PL" sz="1600" dirty="0">
                <a:ea typeface="Times New Roman" panose="02020603050405020304" pitchFamily="18" charset="0"/>
                <a:sym typeface="Webdings" panose="05030102010509060703" pitchFamily="18" charset="2"/>
              </a:rPr>
            </a:br>
            <a:r>
              <a:rPr lang="pl-PL" sz="1600" dirty="0">
                <a:ea typeface="Times New Roman" panose="02020603050405020304" pitchFamily="18" charset="0"/>
                <a:sym typeface="Webdings" panose="05030102010509060703" pitchFamily="18" charset="2"/>
              </a:rPr>
              <a:t>i czwartki – na przełomie listopada </a:t>
            </a:r>
            <a:br>
              <a:rPr lang="pl-PL" sz="1600" dirty="0">
                <a:ea typeface="Times New Roman" panose="02020603050405020304" pitchFamily="18" charset="0"/>
                <a:sym typeface="Webdings" panose="05030102010509060703" pitchFamily="18" charset="2"/>
              </a:rPr>
            </a:br>
            <a:r>
              <a:rPr lang="pl-PL" sz="1600" dirty="0">
                <a:ea typeface="Times New Roman" panose="02020603050405020304" pitchFamily="18" charset="0"/>
                <a:sym typeface="Webdings" panose="05030102010509060703" pitchFamily="18" charset="2"/>
              </a:rPr>
              <a:t>i grudnia 2022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F3626F33-EDCD-4F1F-BEDD-79409BCA2869}"/>
              </a:ext>
            </a:extLst>
          </p:cNvPr>
          <p:cNvSpPr txBox="1"/>
          <p:nvPr/>
        </p:nvSpPr>
        <p:spPr>
          <a:xfrm>
            <a:off x="7466017" y="4656581"/>
            <a:ext cx="1800716" cy="1101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  <a:spcBef>
                <a:spcPts val="738"/>
              </a:spcBef>
              <a:spcAft>
                <a:spcPts val="738"/>
              </a:spcAft>
              <a:buSzPts val="1200"/>
            </a:pPr>
            <a:r>
              <a:rPr lang="pl-PL" sz="1600" b="1" dirty="0">
                <a:solidFill>
                  <a:srgbClr val="C00000"/>
                </a:solidFill>
                <a:ea typeface="Times New Roman" panose="02020603050405020304" pitchFamily="18" charset="0"/>
                <a:sym typeface="Webdings" panose="05030102010509060703" pitchFamily="18" charset="2"/>
              </a:rPr>
              <a:t>Gdzie</a:t>
            </a:r>
            <a:r>
              <a:rPr lang="pl-PL" sz="1600" dirty="0">
                <a:solidFill>
                  <a:srgbClr val="C00000"/>
                </a:solidFill>
                <a:ea typeface="Times New Roman" panose="02020603050405020304" pitchFamily="18" charset="0"/>
                <a:sym typeface="Webdings" panose="05030102010509060703" pitchFamily="18" charset="2"/>
              </a:rPr>
              <a:t>: </a:t>
            </a:r>
            <a:br>
              <a:rPr lang="pl-PL" sz="1600" dirty="0">
                <a:solidFill>
                  <a:srgbClr val="C00000"/>
                </a:solidFill>
                <a:ea typeface="Times New Roman" panose="02020603050405020304" pitchFamily="18" charset="0"/>
                <a:sym typeface="Webdings" panose="05030102010509060703" pitchFamily="18" charset="2"/>
              </a:rPr>
            </a:br>
            <a:r>
              <a:rPr lang="pl-PL" sz="1600" dirty="0">
                <a:ea typeface="Times New Roman" panose="02020603050405020304" pitchFamily="18" charset="0"/>
                <a:sym typeface="Webdings" panose="05030102010509060703" pitchFamily="18" charset="2"/>
              </a:rPr>
              <a:t>online na </a:t>
            </a:r>
            <a:br>
              <a:rPr lang="pl-PL" sz="1600" dirty="0">
                <a:ea typeface="Times New Roman" panose="02020603050405020304" pitchFamily="18" charset="0"/>
                <a:sym typeface="Webdings" panose="05030102010509060703" pitchFamily="18" charset="2"/>
              </a:rPr>
            </a:br>
            <a:r>
              <a:rPr lang="pl-PL" sz="1400" dirty="0">
                <a:hlinkClick r:id="rId3"/>
              </a:rPr>
              <a:t>parp.gov.pl/</a:t>
            </a:r>
            <a:br>
              <a:rPr lang="pl-PL" sz="1400" dirty="0">
                <a:hlinkClick r:id="rId3"/>
              </a:rPr>
            </a:br>
            <a:r>
              <a:rPr lang="pl-PL" sz="1400" dirty="0" err="1">
                <a:hlinkClick r:id="rId3"/>
              </a:rPr>
              <a:t>idearozwojubiznesu</a:t>
            </a:r>
            <a:endParaRPr lang="pl-PL" sz="1400" dirty="0">
              <a:ea typeface="Times New Roman" panose="02020603050405020304" pitchFamily="18" charset="0"/>
              <a:sym typeface="Webdings" panose="05030102010509060703" pitchFamily="18" charset="2"/>
            </a:endParaRPr>
          </a:p>
        </p:txBody>
      </p:sp>
      <p:pic>
        <p:nvPicPr>
          <p:cNvPr id="18" name="Obraz 17">
            <a:extLst>
              <a:ext uri="{FF2B5EF4-FFF2-40B4-BE49-F238E27FC236}">
                <a16:creationId xmlns:a16="http://schemas.microsoft.com/office/drawing/2014/main" id="{590BAA4B-D8AF-46E1-828B-2D248A91CE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16" b="30158"/>
          <a:stretch/>
        </p:blipFill>
        <p:spPr>
          <a:xfrm>
            <a:off x="-9265" y="6362746"/>
            <a:ext cx="12217623" cy="490739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5250D097-C259-4869-9A23-43ADCC410E4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36" t="24467" r="13875" b="19852"/>
          <a:stretch/>
        </p:blipFill>
        <p:spPr>
          <a:xfrm>
            <a:off x="5316095" y="421154"/>
            <a:ext cx="1644001" cy="447145"/>
          </a:xfrm>
          <a:prstGeom prst="rect">
            <a:avLst/>
          </a:prstGeom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72085270-BD2A-4574-A08A-F6402C2A89A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4" t="13444" r="8723" b="12005"/>
          <a:stretch/>
        </p:blipFill>
        <p:spPr>
          <a:xfrm>
            <a:off x="3431704" y="338410"/>
            <a:ext cx="1725225" cy="642318"/>
          </a:xfrm>
          <a:prstGeom prst="rect">
            <a:avLst/>
          </a:prstGeom>
        </p:spPr>
      </p:pic>
      <p:sp>
        <p:nvSpPr>
          <p:cNvPr id="22" name="Prostokąt 21">
            <a:extLst>
              <a:ext uri="{FF2B5EF4-FFF2-40B4-BE49-F238E27FC236}">
                <a16:creationId xmlns:a16="http://schemas.microsoft.com/office/drawing/2014/main" id="{8BA86B32-1C10-4C5F-B51E-DCAA3EADE8B1}"/>
              </a:ext>
            </a:extLst>
          </p:cNvPr>
          <p:cNvSpPr/>
          <p:nvPr/>
        </p:nvSpPr>
        <p:spPr>
          <a:xfrm>
            <a:off x="2711624" y="1"/>
            <a:ext cx="6624736" cy="75459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l-PL"/>
          </a:p>
        </p:txBody>
      </p:sp>
      <p:pic>
        <p:nvPicPr>
          <p:cNvPr id="20" name="Obraz 19">
            <a:extLst>
              <a:ext uri="{FF2B5EF4-FFF2-40B4-BE49-F238E27FC236}">
                <a16:creationId xmlns:a16="http://schemas.microsoft.com/office/drawing/2014/main" id="{70B3E790-869B-4E04-A7F6-FBB2214A7C6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136" y="430542"/>
            <a:ext cx="1189755" cy="444343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D11BAA6A-E516-4ECD-8696-14311B9D0F54}"/>
              </a:ext>
            </a:extLst>
          </p:cNvPr>
          <p:cNvSpPr txBox="1"/>
          <p:nvPr/>
        </p:nvSpPr>
        <p:spPr>
          <a:xfrm>
            <a:off x="2687330" y="1460476"/>
            <a:ext cx="6624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>
                <a:solidFill>
                  <a:srgbClr val="C00000"/>
                </a:solidFill>
              </a:rPr>
              <a:t>„Idea rozwoju Twojego biznesu”</a:t>
            </a:r>
          </a:p>
        </p:txBody>
      </p:sp>
    </p:spTree>
    <p:extLst>
      <p:ext uri="{BB962C8B-B14F-4D97-AF65-F5344CB8AC3E}">
        <p14:creationId xmlns:p14="http://schemas.microsoft.com/office/powerpoint/2010/main" val="31736313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a 7">
            <a:extLst>
              <a:ext uri="{FF2B5EF4-FFF2-40B4-BE49-F238E27FC236}">
                <a16:creationId xmlns:a16="http://schemas.microsoft.com/office/drawing/2014/main" id="{28ED2976-1214-4083-B86F-3146E3CE61C7}"/>
              </a:ext>
            </a:extLst>
          </p:cNvPr>
          <p:cNvGrpSpPr/>
          <p:nvPr/>
        </p:nvGrpSpPr>
        <p:grpSpPr>
          <a:xfrm>
            <a:off x="2370268" y="2124647"/>
            <a:ext cx="7416824" cy="735016"/>
            <a:chOff x="2279576" y="2020739"/>
            <a:chExt cx="7416824" cy="735016"/>
          </a:xfrm>
        </p:grpSpPr>
        <p:grpSp>
          <p:nvGrpSpPr>
            <p:cNvPr id="3" name="Grupa 2">
              <a:extLst>
                <a:ext uri="{FF2B5EF4-FFF2-40B4-BE49-F238E27FC236}">
                  <a16:creationId xmlns:a16="http://schemas.microsoft.com/office/drawing/2014/main" id="{20C152B8-B465-47D6-A934-92BAB3561E63}"/>
                </a:ext>
              </a:extLst>
            </p:cNvPr>
            <p:cNvGrpSpPr/>
            <p:nvPr/>
          </p:nvGrpSpPr>
          <p:grpSpPr>
            <a:xfrm>
              <a:off x="2279576" y="2020739"/>
              <a:ext cx="7416824" cy="735016"/>
              <a:chOff x="2279576" y="1988840"/>
              <a:chExt cx="7416824" cy="735016"/>
            </a:xfrm>
          </p:grpSpPr>
          <p:sp>
            <p:nvSpPr>
              <p:cNvPr id="9" name="Prostokąt 8">
                <a:extLst>
                  <a:ext uri="{FF2B5EF4-FFF2-40B4-BE49-F238E27FC236}">
                    <a16:creationId xmlns:a16="http://schemas.microsoft.com/office/drawing/2014/main" id="{AB4EB6AC-6DA6-45E0-B5D7-844719C30759}"/>
                  </a:ext>
                </a:extLst>
              </p:cNvPr>
              <p:cNvSpPr/>
              <p:nvPr/>
            </p:nvSpPr>
            <p:spPr>
              <a:xfrm>
                <a:off x="2279576" y="1988840"/>
                <a:ext cx="7416824" cy="735016"/>
              </a:xfrm>
              <a:prstGeom prst="rect">
                <a:avLst/>
              </a:prstGeom>
              <a:gradFill>
                <a:gsLst>
                  <a:gs pos="0">
                    <a:schemeClr val="bg1"/>
                  </a:gs>
                  <a:gs pos="57000">
                    <a:schemeClr val="bg1">
                      <a:lumMod val="95000"/>
                    </a:schemeClr>
                  </a:gs>
                </a:gsLst>
                <a:lin ang="0" scaled="0"/>
              </a:gra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  <p:pic>
            <p:nvPicPr>
              <p:cNvPr id="37" name="Obraz 36">
                <a:extLst>
                  <a:ext uri="{FF2B5EF4-FFF2-40B4-BE49-F238E27FC236}">
                    <a16:creationId xmlns:a16="http://schemas.microsoft.com/office/drawing/2014/main" id="{92FDC2C1-547B-41CA-802E-95FA0D5B4DD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63735" t="24467" r="13875" b="14701"/>
              <a:stretch/>
            </p:blipFill>
            <p:spPr>
              <a:xfrm>
                <a:off x="2463701" y="2184472"/>
                <a:ext cx="403393" cy="433597"/>
              </a:xfrm>
              <a:prstGeom prst="rect">
                <a:avLst/>
              </a:prstGeom>
            </p:spPr>
          </p:pic>
        </p:grpSp>
        <p:sp>
          <p:nvSpPr>
            <p:cNvPr id="11" name="pole tekstowe 10">
              <a:extLst>
                <a:ext uri="{FF2B5EF4-FFF2-40B4-BE49-F238E27FC236}">
                  <a16:creationId xmlns:a16="http://schemas.microsoft.com/office/drawing/2014/main" id="{C68041DC-A999-4981-B487-9DA7EC844A2B}"/>
                </a:ext>
              </a:extLst>
            </p:cNvPr>
            <p:cNvSpPr txBox="1"/>
            <p:nvPr/>
          </p:nvSpPr>
          <p:spPr>
            <a:xfrm>
              <a:off x="3143672" y="2071481"/>
              <a:ext cx="45898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dirty="0"/>
                <a:t>Spółka akcyjna - prosta forma prowadzenia </a:t>
              </a:r>
              <a:br>
                <a:rPr lang="pl-PL" dirty="0"/>
              </a:br>
              <a:r>
                <a:rPr lang="pl-PL" dirty="0"/>
                <a:t>działalności gospodarczej</a:t>
              </a:r>
              <a:endParaRPr lang="pl-PL" dirty="0">
                <a:sym typeface="Webdings" panose="05030102010509060703" pitchFamily="18" charset="2"/>
              </a:endParaRPr>
            </a:p>
          </p:txBody>
        </p:sp>
      </p:grpSp>
      <p:sp>
        <p:nvSpPr>
          <p:cNvPr id="5" name="pole tekstowe 4">
            <a:extLst>
              <a:ext uri="{FF2B5EF4-FFF2-40B4-BE49-F238E27FC236}">
                <a16:creationId xmlns:a16="http://schemas.microsoft.com/office/drawing/2014/main" id="{52782B8E-CC0F-4594-B39A-74DBE507A0E0}"/>
              </a:ext>
            </a:extLst>
          </p:cNvPr>
          <p:cNvSpPr txBox="1"/>
          <p:nvPr/>
        </p:nvSpPr>
        <p:spPr>
          <a:xfrm>
            <a:off x="1372253" y="1497879"/>
            <a:ext cx="10012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/>
              <a:t>Tematami konferencji będą m.in.:</a:t>
            </a:r>
            <a:endParaRPr lang="pl-PL" sz="2000" b="1" dirty="0">
              <a:ea typeface="Times New Roman" panose="02020603050405020304" pitchFamily="18" charset="0"/>
              <a:sym typeface="Webdings" panose="05030102010509060703" pitchFamily="18" charset="2"/>
            </a:endParaRPr>
          </a:p>
        </p:txBody>
      </p:sp>
      <p:pic>
        <p:nvPicPr>
          <p:cNvPr id="18" name="Obraz 17">
            <a:extLst>
              <a:ext uri="{FF2B5EF4-FFF2-40B4-BE49-F238E27FC236}">
                <a16:creationId xmlns:a16="http://schemas.microsoft.com/office/drawing/2014/main" id="{590BAA4B-D8AF-46E1-828B-2D248A91CE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16" b="30158"/>
          <a:stretch/>
        </p:blipFill>
        <p:spPr>
          <a:xfrm>
            <a:off x="-9265" y="6362746"/>
            <a:ext cx="12217623" cy="490739"/>
          </a:xfrm>
          <a:prstGeom prst="rect">
            <a:avLst/>
          </a:prstGeom>
        </p:spPr>
      </p:pic>
      <p:grpSp>
        <p:nvGrpSpPr>
          <p:cNvPr id="7" name="Grupa 6">
            <a:extLst>
              <a:ext uri="{FF2B5EF4-FFF2-40B4-BE49-F238E27FC236}">
                <a16:creationId xmlns:a16="http://schemas.microsoft.com/office/drawing/2014/main" id="{B9FF42B8-A5D5-4562-9550-BEC9C9DFD33A}"/>
              </a:ext>
            </a:extLst>
          </p:cNvPr>
          <p:cNvGrpSpPr/>
          <p:nvPr/>
        </p:nvGrpSpPr>
        <p:grpSpPr>
          <a:xfrm>
            <a:off x="2370591" y="3054025"/>
            <a:ext cx="7416824" cy="735016"/>
            <a:chOff x="2279899" y="2893045"/>
            <a:chExt cx="7416824" cy="735016"/>
          </a:xfrm>
        </p:grpSpPr>
        <p:grpSp>
          <p:nvGrpSpPr>
            <p:cNvPr id="28" name="Grupa 27">
              <a:extLst>
                <a:ext uri="{FF2B5EF4-FFF2-40B4-BE49-F238E27FC236}">
                  <a16:creationId xmlns:a16="http://schemas.microsoft.com/office/drawing/2014/main" id="{CBCEBEAF-97A9-477D-AA3D-D5768BC4B2BF}"/>
                </a:ext>
              </a:extLst>
            </p:cNvPr>
            <p:cNvGrpSpPr/>
            <p:nvPr/>
          </p:nvGrpSpPr>
          <p:grpSpPr>
            <a:xfrm>
              <a:off x="2279899" y="2893045"/>
              <a:ext cx="7416824" cy="735016"/>
              <a:chOff x="2279576" y="1988840"/>
              <a:chExt cx="7416824" cy="735016"/>
            </a:xfrm>
          </p:grpSpPr>
          <p:sp>
            <p:nvSpPr>
              <p:cNvPr id="29" name="Prostokąt 28">
                <a:extLst>
                  <a:ext uri="{FF2B5EF4-FFF2-40B4-BE49-F238E27FC236}">
                    <a16:creationId xmlns:a16="http://schemas.microsoft.com/office/drawing/2014/main" id="{0C845953-15DB-4DEC-8FE8-56450D84F45D}"/>
                  </a:ext>
                </a:extLst>
              </p:cNvPr>
              <p:cNvSpPr/>
              <p:nvPr/>
            </p:nvSpPr>
            <p:spPr>
              <a:xfrm>
                <a:off x="2279576" y="1988840"/>
                <a:ext cx="7416824" cy="735016"/>
              </a:xfrm>
              <a:prstGeom prst="rect">
                <a:avLst/>
              </a:prstGeom>
              <a:gradFill>
                <a:gsLst>
                  <a:gs pos="0">
                    <a:schemeClr val="bg1"/>
                  </a:gs>
                  <a:gs pos="57000">
                    <a:schemeClr val="bg1">
                      <a:lumMod val="95000"/>
                    </a:schemeClr>
                  </a:gs>
                </a:gsLst>
                <a:lin ang="0" scaled="0"/>
              </a:gra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  <p:pic>
            <p:nvPicPr>
              <p:cNvPr id="30" name="Obraz 29">
                <a:extLst>
                  <a:ext uri="{FF2B5EF4-FFF2-40B4-BE49-F238E27FC236}">
                    <a16:creationId xmlns:a16="http://schemas.microsoft.com/office/drawing/2014/main" id="{87187824-CD10-465E-BAFD-7A6B782B0A3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63735" t="24467" r="13875" b="14701"/>
              <a:stretch/>
            </p:blipFill>
            <p:spPr>
              <a:xfrm>
                <a:off x="2463701" y="2184472"/>
                <a:ext cx="403393" cy="433597"/>
              </a:xfrm>
              <a:prstGeom prst="rect">
                <a:avLst/>
              </a:prstGeom>
            </p:spPr>
          </p:pic>
        </p:grpSp>
        <p:sp>
          <p:nvSpPr>
            <p:cNvPr id="22" name="pole tekstowe 21">
              <a:extLst>
                <a:ext uri="{FF2B5EF4-FFF2-40B4-BE49-F238E27FC236}">
                  <a16:creationId xmlns:a16="http://schemas.microsoft.com/office/drawing/2014/main" id="{DA3C5A6C-C1E9-4D0D-93AB-4D7A1A45ADD6}"/>
                </a:ext>
              </a:extLst>
            </p:cNvPr>
            <p:cNvSpPr txBox="1"/>
            <p:nvPr/>
          </p:nvSpPr>
          <p:spPr>
            <a:xfrm>
              <a:off x="3184888" y="2940429"/>
              <a:ext cx="51966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dirty="0"/>
                <a:t>Jak z sukcesem przekazać firmę następcom? </a:t>
              </a:r>
              <a:br>
                <a:rPr lang="pl-PL" dirty="0"/>
              </a:br>
              <a:r>
                <a:rPr lang="pl-PL" dirty="0"/>
                <a:t>Zarząd sukcesyjny przedsiębiorstw osób fizycznych</a:t>
              </a:r>
              <a:endParaRPr lang="pl-PL" dirty="0">
                <a:sym typeface="Webdings" panose="05030102010509060703" pitchFamily="18" charset="2"/>
              </a:endParaRPr>
            </a:p>
          </p:txBody>
        </p:sp>
      </p:grpSp>
      <p:grpSp>
        <p:nvGrpSpPr>
          <p:cNvPr id="6" name="Grupa 5">
            <a:extLst>
              <a:ext uri="{FF2B5EF4-FFF2-40B4-BE49-F238E27FC236}">
                <a16:creationId xmlns:a16="http://schemas.microsoft.com/office/drawing/2014/main" id="{AC3DDA07-5966-4727-B161-E01833152FEC}"/>
              </a:ext>
            </a:extLst>
          </p:cNvPr>
          <p:cNvGrpSpPr/>
          <p:nvPr/>
        </p:nvGrpSpPr>
        <p:grpSpPr>
          <a:xfrm>
            <a:off x="2380901" y="3979496"/>
            <a:ext cx="7603531" cy="735016"/>
            <a:chOff x="2290209" y="3818663"/>
            <a:chExt cx="7603531" cy="735016"/>
          </a:xfrm>
        </p:grpSpPr>
        <p:grpSp>
          <p:nvGrpSpPr>
            <p:cNvPr id="31" name="Grupa 30">
              <a:extLst>
                <a:ext uri="{FF2B5EF4-FFF2-40B4-BE49-F238E27FC236}">
                  <a16:creationId xmlns:a16="http://schemas.microsoft.com/office/drawing/2014/main" id="{D503EEE5-B653-4369-9101-95C6AA10E2F4}"/>
                </a:ext>
              </a:extLst>
            </p:cNvPr>
            <p:cNvGrpSpPr/>
            <p:nvPr/>
          </p:nvGrpSpPr>
          <p:grpSpPr>
            <a:xfrm>
              <a:off x="2290209" y="3818663"/>
              <a:ext cx="7416824" cy="735016"/>
              <a:chOff x="2279576" y="1988840"/>
              <a:chExt cx="7416824" cy="735016"/>
            </a:xfrm>
          </p:grpSpPr>
          <p:sp>
            <p:nvSpPr>
              <p:cNvPr id="32" name="Prostokąt 31">
                <a:extLst>
                  <a:ext uri="{FF2B5EF4-FFF2-40B4-BE49-F238E27FC236}">
                    <a16:creationId xmlns:a16="http://schemas.microsoft.com/office/drawing/2014/main" id="{C80AE0B8-E8CB-4D51-A3C5-742FEBE940AB}"/>
                  </a:ext>
                </a:extLst>
              </p:cNvPr>
              <p:cNvSpPr/>
              <p:nvPr/>
            </p:nvSpPr>
            <p:spPr>
              <a:xfrm>
                <a:off x="2279576" y="1988840"/>
                <a:ext cx="7416824" cy="735016"/>
              </a:xfrm>
              <a:prstGeom prst="rect">
                <a:avLst/>
              </a:prstGeom>
              <a:gradFill>
                <a:gsLst>
                  <a:gs pos="0">
                    <a:schemeClr val="bg1"/>
                  </a:gs>
                  <a:gs pos="57000">
                    <a:schemeClr val="bg1">
                      <a:lumMod val="95000"/>
                    </a:schemeClr>
                  </a:gs>
                </a:gsLst>
                <a:lin ang="0" scaled="0"/>
              </a:gra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  <p:pic>
            <p:nvPicPr>
              <p:cNvPr id="33" name="Obraz 32">
                <a:extLst>
                  <a:ext uri="{FF2B5EF4-FFF2-40B4-BE49-F238E27FC236}">
                    <a16:creationId xmlns:a16="http://schemas.microsoft.com/office/drawing/2014/main" id="{08299BB4-8DE1-4544-B975-508909F330D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63735" t="24467" r="13875" b="14701"/>
              <a:stretch/>
            </p:blipFill>
            <p:spPr>
              <a:xfrm>
                <a:off x="2463701" y="2184472"/>
                <a:ext cx="403393" cy="433597"/>
              </a:xfrm>
              <a:prstGeom prst="rect">
                <a:avLst/>
              </a:prstGeom>
            </p:spPr>
          </p:pic>
        </p:grpSp>
        <p:sp>
          <p:nvSpPr>
            <p:cNvPr id="24" name="pole tekstowe 23">
              <a:extLst>
                <a:ext uri="{FF2B5EF4-FFF2-40B4-BE49-F238E27FC236}">
                  <a16:creationId xmlns:a16="http://schemas.microsoft.com/office/drawing/2014/main" id="{65B61854-6687-4F77-969F-BBF87DF77752}"/>
                </a:ext>
              </a:extLst>
            </p:cNvPr>
            <p:cNvSpPr txBox="1"/>
            <p:nvPr/>
          </p:nvSpPr>
          <p:spPr>
            <a:xfrm>
              <a:off x="3209271" y="3855236"/>
              <a:ext cx="66844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dirty="0"/>
                <a:t>Europejskie Huby Innowacji Cyfrowych - know-how, usługi </a:t>
              </a:r>
              <a:br>
                <a:rPr lang="pl-PL" dirty="0"/>
              </a:br>
              <a:r>
                <a:rPr lang="pl-PL" dirty="0"/>
                <a:t>i wsparcie z zakresu transformacji cyfrowej dla przedsiębiorców</a:t>
              </a:r>
              <a:endParaRPr lang="pl-PL" dirty="0">
                <a:sym typeface="Webdings" panose="05030102010509060703" pitchFamily="18" charset="2"/>
              </a:endParaRPr>
            </a:p>
          </p:txBody>
        </p:sp>
      </p:grpSp>
      <p:grpSp>
        <p:nvGrpSpPr>
          <p:cNvPr id="4" name="Grupa 3">
            <a:extLst>
              <a:ext uri="{FF2B5EF4-FFF2-40B4-BE49-F238E27FC236}">
                <a16:creationId xmlns:a16="http://schemas.microsoft.com/office/drawing/2014/main" id="{1ED7B540-CB4B-4E1E-B7CD-D691C1BD357B}"/>
              </a:ext>
            </a:extLst>
          </p:cNvPr>
          <p:cNvGrpSpPr/>
          <p:nvPr/>
        </p:nvGrpSpPr>
        <p:grpSpPr>
          <a:xfrm>
            <a:off x="2380901" y="4915599"/>
            <a:ext cx="7459515" cy="817657"/>
            <a:chOff x="2290209" y="4814114"/>
            <a:chExt cx="7459515" cy="817657"/>
          </a:xfrm>
        </p:grpSpPr>
        <p:grpSp>
          <p:nvGrpSpPr>
            <p:cNvPr id="34" name="Grupa 33">
              <a:extLst>
                <a:ext uri="{FF2B5EF4-FFF2-40B4-BE49-F238E27FC236}">
                  <a16:creationId xmlns:a16="http://schemas.microsoft.com/office/drawing/2014/main" id="{7DF25A52-6A31-4552-852E-930AC77F125D}"/>
                </a:ext>
              </a:extLst>
            </p:cNvPr>
            <p:cNvGrpSpPr/>
            <p:nvPr/>
          </p:nvGrpSpPr>
          <p:grpSpPr>
            <a:xfrm>
              <a:off x="2290209" y="4814114"/>
              <a:ext cx="7416824" cy="817657"/>
              <a:chOff x="2279576" y="1988839"/>
              <a:chExt cx="7416824" cy="817657"/>
            </a:xfrm>
          </p:grpSpPr>
          <p:sp>
            <p:nvSpPr>
              <p:cNvPr id="35" name="Prostokąt 34">
                <a:extLst>
                  <a:ext uri="{FF2B5EF4-FFF2-40B4-BE49-F238E27FC236}">
                    <a16:creationId xmlns:a16="http://schemas.microsoft.com/office/drawing/2014/main" id="{3EC55A0B-0B7D-4E29-8A98-E2A38A1E0975}"/>
                  </a:ext>
                </a:extLst>
              </p:cNvPr>
              <p:cNvSpPr/>
              <p:nvPr/>
            </p:nvSpPr>
            <p:spPr>
              <a:xfrm>
                <a:off x="2279576" y="1988839"/>
                <a:ext cx="7416824" cy="817657"/>
              </a:xfrm>
              <a:prstGeom prst="rect">
                <a:avLst/>
              </a:prstGeom>
              <a:gradFill>
                <a:gsLst>
                  <a:gs pos="0">
                    <a:schemeClr val="bg1"/>
                  </a:gs>
                  <a:gs pos="57000">
                    <a:schemeClr val="bg1">
                      <a:lumMod val="95000"/>
                    </a:schemeClr>
                  </a:gs>
                </a:gsLst>
                <a:lin ang="0" scaled="0"/>
              </a:gra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  <p:pic>
            <p:nvPicPr>
              <p:cNvPr id="36" name="Obraz 35">
                <a:extLst>
                  <a:ext uri="{FF2B5EF4-FFF2-40B4-BE49-F238E27FC236}">
                    <a16:creationId xmlns:a16="http://schemas.microsoft.com/office/drawing/2014/main" id="{048E5B34-41D3-4B1E-9662-5EC087CCABF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63735" t="24467" r="13875" b="14701"/>
              <a:stretch/>
            </p:blipFill>
            <p:spPr>
              <a:xfrm>
                <a:off x="2463701" y="2184472"/>
                <a:ext cx="403393" cy="433597"/>
              </a:xfrm>
              <a:prstGeom prst="rect">
                <a:avLst/>
              </a:prstGeom>
            </p:spPr>
          </p:pic>
        </p:grpSp>
        <p:sp>
          <p:nvSpPr>
            <p:cNvPr id="26" name="pole tekstowe 25">
              <a:extLst>
                <a:ext uri="{FF2B5EF4-FFF2-40B4-BE49-F238E27FC236}">
                  <a16:creationId xmlns:a16="http://schemas.microsoft.com/office/drawing/2014/main" id="{FF9C836F-4DA6-44C4-9F6B-8B07A7AFF6EB}"/>
                </a:ext>
              </a:extLst>
            </p:cNvPr>
            <p:cNvSpPr txBox="1"/>
            <p:nvPr/>
          </p:nvSpPr>
          <p:spPr>
            <a:xfrm>
              <a:off x="3279744" y="4872874"/>
              <a:ext cx="64699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dirty="0"/>
                <a:t>Zakłócenia łańcuchów dostaw w Polsce po agresji </a:t>
              </a:r>
              <a:br>
                <a:rPr lang="pl-PL" dirty="0"/>
              </a:br>
              <a:r>
                <a:rPr lang="pl-PL" dirty="0"/>
                <a:t>Rosji na Ukrainę. Aktualne wyzwania i zagrożenia dla firm</a:t>
              </a:r>
              <a:endParaRPr lang="pl-PL" dirty="0">
                <a:sym typeface="Webdings" panose="05030102010509060703" pitchFamily="18" charset="2"/>
              </a:endParaRPr>
            </a:p>
          </p:txBody>
        </p:sp>
      </p:grpSp>
      <p:sp>
        <p:nvSpPr>
          <p:cNvPr id="19" name="Prostokąt 18">
            <a:extLst>
              <a:ext uri="{FF2B5EF4-FFF2-40B4-BE49-F238E27FC236}">
                <a16:creationId xmlns:a16="http://schemas.microsoft.com/office/drawing/2014/main" id="{31EDED74-4D9B-47FB-86B7-4720D6086B6F}"/>
              </a:ext>
            </a:extLst>
          </p:cNvPr>
          <p:cNvSpPr/>
          <p:nvPr/>
        </p:nvSpPr>
        <p:spPr>
          <a:xfrm>
            <a:off x="2711624" y="1"/>
            <a:ext cx="6624736" cy="75459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l-PL"/>
          </a:p>
        </p:txBody>
      </p:sp>
      <p:pic>
        <p:nvPicPr>
          <p:cNvPr id="27" name="Obraz 26">
            <a:extLst>
              <a:ext uri="{FF2B5EF4-FFF2-40B4-BE49-F238E27FC236}">
                <a16:creationId xmlns:a16="http://schemas.microsoft.com/office/drawing/2014/main" id="{53C994B9-7F38-4A86-9778-7F8E9D044D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36" t="24467" r="13875" b="19852"/>
          <a:stretch/>
        </p:blipFill>
        <p:spPr>
          <a:xfrm>
            <a:off x="5316095" y="421154"/>
            <a:ext cx="1644001" cy="447145"/>
          </a:xfrm>
          <a:prstGeom prst="rect">
            <a:avLst/>
          </a:prstGeom>
        </p:spPr>
      </p:pic>
      <p:pic>
        <p:nvPicPr>
          <p:cNvPr id="38" name="Obraz 37">
            <a:extLst>
              <a:ext uri="{FF2B5EF4-FFF2-40B4-BE49-F238E27FC236}">
                <a16:creationId xmlns:a16="http://schemas.microsoft.com/office/drawing/2014/main" id="{093E8AA5-2DA3-4737-9A28-5D33DFFC173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4" t="13444" r="8723" b="12005"/>
          <a:stretch/>
        </p:blipFill>
        <p:spPr>
          <a:xfrm>
            <a:off x="3431704" y="338410"/>
            <a:ext cx="1725225" cy="642318"/>
          </a:xfrm>
          <a:prstGeom prst="rect">
            <a:avLst/>
          </a:prstGeom>
        </p:spPr>
      </p:pic>
      <p:pic>
        <p:nvPicPr>
          <p:cNvPr id="39" name="Obraz 38">
            <a:extLst>
              <a:ext uri="{FF2B5EF4-FFF2-40B4-BE49-F238E27FC236}">
                <a16:creationId xmlns:a16="http://schemas.microsoft.com/office/drawing/2014/main" id="{50435D04-FB95-4BA4-A852-8EDD8ABECE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136" y="430542"/>
            <a:ext cx="1189755" cy="44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4971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7F6C5E8A-F962-4BF0-A734-DD47107255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0158"/>
          <a:stretch/>
        </p:blipFill>
        <p:spPr>
          <a:xfrm>
            <a:off x="-9265" y="1051925"/>
            <a:ext cx="12217623" cy="5688632"/>
          </a:xfrm>
          <a:prstGeom prst="rect">
            <a:avLst/>
          </a:prstGeom>
        </p:spPr>
      </p:pic>
      <p:sp>
        <p:nvSpPr>
          <p:cNvPr id="5" name="Tytuł 4">
            <a:extLst>
              <a:ext uri="{FF2B5EF4-FFF2-40B4-BE49-F238E27FC236}">
                <a16:creationId xmlns:a16="http://schemas.microsoft.com/office/drawing/2014/main" id="{9B2AEBAA-A551-47A1-8FB1-40EA41DCFE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9496" y="5292253"/>
            <a:ext cx="9144000" cy="585019"/>
          </a:xfrm>
        </p:spPr>
        <p:txBody>
          <a:bodyPr>
            <a:normAutofit fontScale="90000"/>
          </a:bodyPr>
          <a:lstStyle/>
          <a:p>
            <a:pPr>
              <a:lnSpc>
                <a:spcPts val="2900"/>
              </a:lnSpc>
            </a:pPr>
            <a:r>
              <a:rPr lang="pl-PL" sz="4700" dirty="0">
                <a:solidFill>
                  <a:schemeClr val="bg1"/>
                </a:solidFill>
              </a:rPr>
              <a:t>Inauguracja programu</a:t>
            </a:r>
            <a:br>
              <a:rPr lang="pl-PL" sz="4700" dirty="0">
                <a:solidFill>
                  <a:schemeClr val="bg1"/>
                </a:solidFill>
              </a:rPr>
            </a:br>
            <a:r>
              <a:rPr lang="pl-PL" sz="4000" dirty="0">
                <a:solidFill>
                  <a:schemeClr val="bg1"/>
                </a:solidFill>
              </a:rPr>
              <a:t> </a:t>
            </a:r>
            <a:br>
              <a:rPr lang="pl-PL" sz="4000" dirty="0">
                <a:solidFill>
                  <a:schemeClr val="bg1"/>
                </a:solidFill>
              </a:rPr>
            </a:br>
            <a:r>
              <a:rPr lang="pl-PL" sz="4000" dirty="0">
                <a:solidFill>
                  <a:schemeClr val="bg1"/>
                </a:solidFill>
                <a:ea typeface="Times New Roman" panose="02020603050405020304" pitchFamily="18" charset="0"/>
              </a:rPr>
              <a:t>„</a:t>
            </a:r>
            <a:r>
              <a:rPr lang="pl-PL" sz="4000" dirty="0" err="1">
                <a:solidFill>
                  <a:schemeClr val="bg1"/>
                </a:solidFill>
                <a:ea typeface="Times New Roman" panose="02020603050405020304" pitchFamily="18" charset="0"/>
              </a:rPr>
              <a:t>Robogrant</a:t>
            </a:r>
            <a:r>
              <a:rPr lang="pl-PL" sz="4000" dirty="0">
                <a:solidFill>
                  <a:schemeClr val="bg1"/>
                </a:solidFill>
                <a:ea typeface="Times New Roman" panose="02020603050405020304" pitchFamily="18" charset="0"/>
              </a:rPr>
              <a:t> – pomoc na rozwój </a:t>
            </a:r>
            <a:br>
              <a:rPr lang="pl-PL" sz="4000" dirty="0">
                <a:solidFill>
                  <a:schemeClr val="bg1"/>
                </a:solidFill>
                <a:ea typeface="Times New Roman" panose="02020603050405020304" pitchFamily="18" charset="0"/>
              </a:rPr>
            </a:br>
            <a:r>
              <a:rPr lang="pl-PL" sz="4000" dirty="0">
                <a:solidFill>
                  <a:schemeClr val="bg1"/>
                </a:solidFill>
                <a:ea typeface="Times New Roman" panose="02020603050405020304" pitchFamily="18" charset="0"/>
              </a:rPr>
              <a:t>polskiej branży meblarskiej</a:t>
            </a:r>
            <a:r>
              <a:rPr lang="pl-PL" sz="4700" dirty="0">
                <a:solidFill>
                  <a:schemeClr val="bg1"/>
                </a:solidFill>
                <a:ea typeface="Times New Roman" panose="02020603050405020304" pitchFamily="18" charset="0"/>
              </a:rPr>
              <a:t>” </a:t>
            </a:r>
            <a:br>
              <a:rPr lang="pl-PL" dirty="0">
                <a:ea typeface="Times New Roman" panose="02020603050405020304" pitchFamily="18" charset="0"/>
              </a:rPr>
            </a:br>
            <a:br>
              <a:rPr lang="pl-PL" dirty="0">
                <a:ea typeface="Times New Roman" panose="02020603050405020304" pitchFamily="18" charset="0"/>
              </a:rPr>
            </a:br>
            <a:r>
              <a:rPr lang="pl-PL" dirty="0">
                <a:solidFill>
                  <a:schemeClr val="bg1"/>
                </a:solidFill>
                <a:ea typeface="Times New Roman" panose="02020603050405020304" pitchFamily="18" charset="0"/>
              </a:rPr>
              <a:t>oraz cykl konferencji online </a:t>
            </a:r>
            <a:br>
              <a:rPr lang="pl-PL" dirty="0">
                <a:solidFill>
                  <a:schemeClr val="bg1"/>
                </a:solidFill>
                <a:ea typeface="Times New Roman" panose="02020603050405020304" pitchFamily="18" charset="0"/>
              </a:rPr>
            </a:br>
            <a:r>
              <a:rPr lang="pl-PL" dirty="0">
                <a:solidFill>
                  <a:schemeClr val="bg1"/>
                </a:solidFill>
              </a:rPr>
              <a:t>„Idea rozwoju Twojego biznesu”</a:t>
            </a:r>
            <a:br>
              <a:rPr lang="pl-PL" dirty="0">
                <a:solidFill>
                  <a:schemeClr val="bg1"/>
                </a:solidFill>
                <a:ea typeface="Times New Roman" panose="02020603050405020304" pitchFamily="18" charset="0"/>
              </a:rPr>
            </a:br>
            <a:endParaRPr lang="pl-PL" dirty="0">
              <a:solidFill>
                <a:schemeClr val="bg1"/>
              </a:solidFill>
            </a:endParaRPr>
          </a:p>
        </p:txBody>
      </p:sp>
      <p:cxnSp>
        <p:nvCxnSpPr>
          <p:cNvPr id="11" name="Łącznik prosty 10">
            <a:extLst>
              <a:ext uri="{FF2B5EF4-FFF2-40B4-BE49-F238E27FC236}">
                <a16:creationId xmlns:a16="http://schemas.microsoft.com/office/drawing/2014/main" id="{03B043A2-8F02-4211-92C2-BE2F7EA499C3}"/>
              </a:ext>
            </a:extLst>
          </p:cNvPr>
          <p:cNvCxnSpPr>
            <a:cxnSpLocks/>
          </p:cNvCxnSpPr>
          <p:nvPr/>
        </p:nvCxnSpPr>
        <p:spPr>
          <a:xfrm>
            <a:off x="3431704" y="3429000"/>
            <a:ext cx="5544616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35DD1F81-69BA-496B-9E55-1B507B8EF94A}"/>
              </a:ext>
            </a:extLst>
          </p:cNvPr>
          <p:cNvCxnSpPr>
            <a:cxnSpLocks/>
          </p:cNvCxnSpPr>
          <p:nvPr/>
        </p:nvCxnSpPr>
        <p:spPr>
          <a:xfrm>
            <a:off x="3359696" y="4581128"/>
            <a:ext cx="5616624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braz 6">
            <a:extLst>
              <a:ext uri="{FF2B5EF4-FFF2-40B4-BE49-F238E27FC236}">
                <a16:creationId xmlns:a16="http://schemas.microsoft.com/office/drawing/2014/main" id="{D83375C5-798B-466D-8341-75E8F683EF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36" t="24467" r="13875" b="19852"/>
          <a:stretch/>
        </p:blipFill>
        <p:spPr>
          <a:xfrm>
            <a:off x="4511824" y="381492"/>
            <a:ext cx="1644001" cy="447145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1203BEE2-3E65-40B8-911C-30C8657C5C1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4" t="13444" r="8723" b="12005"/>
          <a:stretch/>
        </p:blipFill>
        <p:spPr>
          <a:xfrm>
            <a:off x="2711624" y="298748"/>
            <a:ext cx="1725225" cy="642318"/>
          </a:xfrm>
          <a:prstGeom prst="rect">
            <a:avLst/>
          </a:prstGeom>
        </p:spPr>
      </p:pic>
      <p:sp>
        <p:nvSpPr>
          <p:cNvPr id="10" name="Prostokąt 9">
            <a:extLst>
              <a:ext uri="{FF2B5EF4-FFF2-40B4-BE49-F238E27FC236}">
                <a16:creationId xmlns:a16="http://schemas.microsoft.com/office/drawing/2014/main" id="{89C8DCA1-71E8-412B-9045-D4AC9F2D8ED1}"/>
              </a:ext>
            </a:extLst>
          </p:cNvPr>
          <p:cNvSpPr/>
          <p:nvPr/>
        </p:nvSpPr>
        <p:spPr>
          <a:xfrm>
            <a:off x="2711624" y="1"/>
            <a:ext cx="6624736" cy="75459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l-PL"/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C20CCED6-54EA-423E-AC98-2274671AFC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029" y="1700810"/>
            <a:ext cx="628997" cy="864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241395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Niestandardowy 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4407E"/>
      </a:accent1>
      <a:accent2>
        <a:srgbClr val="E4407E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E4407E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41F1C67069A3144B7568ED1328F2002" ma:contentTypeVersion="0" ma:contentTypeDescription="Utwórz nowy dokument." ma:contentTypeScope="" ma:versionID="57f5046aa8460d9d8a842f3095d7a74f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2a4808c853e9eb948d4d7c462f60bb1c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5E02F23-B95B-4F46-97B7-9FA2A4AF31D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CDCAFCFE-9A6F-4731-9B63-A68545FD4E48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5550</TotalTime>
  <Words>332</Words>
  <Application>Microsoft Office PowerPoint</Application>
  <PresentationFormat>Panoramiczny</PresentationFormat>
  <Paragraphs>39</Paragraphs>
  <Slides>7</Slides>
  <Notes>5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Motyw pakietu Office</vt:lpstr>
      <vt:lpstr>   „Robogrant – pomoc na rozwój  polskiej branży meblarskiej”   oraz cykl konferencji online  „Idea rozwoju Twojego biznesu”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Inauguracja programu   „Robogrant – pomoc na rozwój  polskiej branży meblarskiej”   oraz cykl konferencji online  „Idea rozwoju Twojego biznesu”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Tyrakowski Piotr</dc:creator>
  <cp:lastModifiedBy>Serkowska Aleksandra</cp:lastModifiedBy>
  <cp:revision>563</cp:revision>
  <cp:lastPrinted>2019-04-26T13:06:33Z</cp:lastPrinted>
  <dcterms:created xsi:type="dcterms:W3CDTF">2008-08-21T11:30:26Z</dcterms:created>
  <dcterms:modified xsi:type="dcterms:W3CDTF">2022-10-10T13:44:12Z</dcterms:modified>
</cp:coreProperties>
</file>