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SSE Żagań - Jacek Stępień" userId="daf039a8-0e52-4b71-ad78-79770521a7db" providerId="ADAL" clId="{A66A3879-EE2D-4FB6-A55B-8BDD3E413F19}"/>
    <pc:docChg chg="modSld">
      <pc:chgData name="PSSE Żagań - Jacek Stępień" userId="daf039a8-0e52-4b71-ad78-79770521a7db" providerId="ADAL" clId="{A66A3879-EE2D-4FB6-A55B-8BDD3E413F19}" dt="2024-11-20T08:13:06.573" v="0" actId="20577"/>
      <pc:docMkLst>
        <pc:docMk/>
      </pc:docMkLst>
      <pc:sldChg chg="modSp mod">
        <pc:chgData name="PSSE Żagań - Jacek Stępień" userId="daf039a8-0e52-4b71-ad78-79770521a7db" providerId="ADAL" clId="{A66A3879-EE2D-4FB6-A55B-8BDD3E413F19}" dt="2024-11-20T08:13:06.573" v="0" actId="20577"/>
        <pc:sldMkLst>
          <pc:docMk/>
          <pc:sldMk cId="3555353878" sldId="261"/>
        </pc:sldMkLst>
        <pc:spChg chg="mod">
          <ac:chgData name="PSSE Żagań - Jacek Stępień" userId="daf039a8-0e52-4b71-ad78-79770521a7db" providerId="ADAL" clId="{A66A3879-EE2D-4FB6-A55B-8BDD3E413F19}" dt="2024-11-20T08:13:06.573" v="0" actId="20577"/>
          <ac:spMkLst>
            <pc:docMk/>
            <pc:sldMk cId="3555353878" sldId="261"/>
            <ac:spMk id="10" creationId="{2CCC99A6-6416-7AFB-E9E6-FFFCFC85E2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8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6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9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5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1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0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3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49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2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31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C33D14-2894-4D0B-A680-525CBB789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7F13A46-6183-476D-B2BA-073C0E3225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F7481D1-4DD3-45A2-B071-3900DD9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E7E168-B525-479D-B0B0-55103E5E9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7DD39E2-1720-4DA0-8AE6-88F24C0732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993677B-437F-4E88-BB63-A5E81FC5C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9BDB73-647A-4675-9946-A08137AA4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F7E0BD3-0A11-410E-82BA-FE1FDEFAEF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433527-1B36-4601-BA50-08897583E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4D3F476-1743-4F27-8525-899DE7AA3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427650-9C5D-4857-877B-F692E0A1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EE06038-8E2F-47A8-A48A-082A4688F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62AAFFB-4BBF-44E9-A93D-73CD69B0A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1BDC0F-1D22-4FCC-856C-8F05157BE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06CA872-1012-4E50-B09E-2A4FFAA4E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67515C6-F35A-4FF0-AFE5-F30AFB104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CC5328A-88E7-42E6-846C-79E3C42A3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2B67772-4CFC-47D4-B340-24F59A06E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2934457-5F3A-4072-8613-28DE1C6C3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709EABD-4ED9-4105-B031-A926D15E90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1137950-C684-4026-B3A8-3C12C5B9D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9BBA354-F5F6-49B0-986C-663E7490A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8A2891B-1902-4128-9EA2-9E47C63F1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468D001-CACA-4602-A2C8-6709DFEAD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8074E4F-FCD6-4115-ADF3-537D13889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91D549D-527D-4E04-8657-6607994392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697C9FB-9333-4050-AA15-D78E19053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5C3AE99-7B8F-4399-B82E-42898B805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610BEF6-D2AC-4950-932D-80D5BD793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A455F1-3220-4A1F-9C4C-FE1289BF2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D1D9888-DBC1-4392-913C-E8F84BB63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021C553-8CED-4BC0-98A5-730C4D043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A6F77CC-AA3A-1949-3E96-A4F91DE91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016004"/>
          </a:xfrm>
        </p:spPr>
        <p:txBody>
          <a:bodyPr>
            <a:noAutofit/>
          </a:bodyPr>
          <a:lstStyle/>
          <a:p>
            <a:r>
              <a:rPr lang="pl-PL" sz="2800" dirty="0"/>
              <a:t>Procedura postępowania w przypadku podejrzenia choroby zawodowej na terenie powiatu żagańskiego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5DF7DC1-12D1-F65C-7701-CBCDE68B5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105" y="1787038"/>
            <a:ext cx="5398649" cy="1643320"/>
          </a:xfrm>
        </p:spPr>
        <p:txBody>
          <a:bodyPr>
            <a:normAutofit/>
          </a:bodyPr>
          <a:lstStyle/>
          <a:p>
            <a:pPr algn="just"/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1. Zgłoszenie podejrzenia choroby zawodowej Państwowemu Powiatowemu Inspektorowi Sanitarnemu w Żaganiu. 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33F2B4F9-421B-46F9-A5C1-235873782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2" y="94999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3" descr="Tęcz w sprawie przestrzeni powietrznej">
            <a:extLst>
              <a:ext uri="{FF2B5EF4-FFF2-40B4-BE49-F238E27FC236}">
                <a16:creationId xmlns:a16="http://schemas.microsoft.com/office/drawing/2014/main" id="{FE9EF4BB-0AC2-1E95-6A95-08E3B68306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634" r="2" b="22160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  <p:pic>
        <p:nvPicPr>
          <p:cNvPr id="7" name="Obraz 6" descr="logo_wsse">
            <a:extLst>
              <a:ext uri="{FF2B5EF4-FFF2-40B4-BE49-F238E27FC236}">
                <a16:creationId xmlns:a16="http://schemas.microsoft.com/office/drawing/2014/main" id="{A33EC2B5-91D7-C1AF-8996-1D8A08DCF6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939" y="290929"/>
            <a:ext cx="877570" cy="860425"/>
          </a:xfrm>
          <a:prstGeom prst="rect">
            <a:avLst/>
          </a:prstGeom>
          <a:noFill/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392D60F0-AA3A-C21A-1E22-2C8EE3F5B546}"/>
              </a:ext>
            </a:extLst>
          </p:cNvPr>
          <p:cNvSpPr txBox="1"/>
          <p:nvPr/>
        </p:nvSpPr>
        <p:spPr>
          <a:xfrm>
            <a:off x="913229" y="3069393"/>
            <a:ext cx="6163056" cy="3445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Kto może zgłosić chorobę zawodową?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pracodawca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były pracownik (aktualnie niezatrudniony)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pracownik za pośrednictwem lekarza sprawującego nad nim profilaktyczną opiekę zdrowotną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Zgłoszenia należy dokonać na druku będącym załącznikiem nr 1 do rozporządzenia Ministra Zdrowia z dnia 1 sierpnia 2002 r.                w sprawie dokumentowania chorób zawodowych i skutków tych chorób. Druk ten stanowi również załącznik do niniejszej procedury. 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5" name="Obraz 44" descr="Obraz zawierający tekst, paragon, Czcionka, zrzut ekranu">
            <a:extLst>
              <a:ext uri="{FF2B5EF4-FFF2-40B4-BE49-F238E27FC236}">
                <a16:creationId xmlns:a16="http://schemas.microsoft.com/office/drawing/2014/main" id="{5D17D4CB-41EF-013B-A71A-588361660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285" y="1234136"/>
            <a:ext cx="50292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84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3B432-9875-C0E1-244D-BFD58C1B0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883B2B-EDE8-2D49-E60E-566D86C00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016004"/>
          </a:xfrm>
        </p:spPr>
        <p:txBody>
          <a:bodyPr>
            <a:noAutofit/>
          </a:bodyPr>
          <a:lstStyle/>
          <a:p>
            <a:r>
              <a:rPr lang="pl-PL" sz="2800" dirty="0"/>
              <a:t>Procedura postępowania w przypadku podejrzenia choroby zawodowej na terenie powiatu żagańskiego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4C5C29-7771-D207-8C7C-21397121E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45" y="1628637"/>
            <a:ext cx="9822159" cy="1643320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2. </a:t>
            </a:r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Wszczęcie postępowania w sprawie choroby zawodowej przez Państwowego Powiatowego Inspektora Sanitarnego w Żaganiu. 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Picture 3" descr="Tęcz w sprawie przestrzeni powietrznej">
            <a:extLst>
              <a:ext uri="{FF2B5EF4-FFF2-40B4-BE49-F238E27FC236}">
                <a16:creationId xmlns:a16="http://schemas.microsoft.com/office/drawing/2014/main" id="{32419FF0-E7FA-3E35-38EF-2E2E6BAD6E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634" r="2" b="22160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  <p:pic>
        <p:nvPicPr>
          <p:cNvPr id="7" name="Obraz 6" descr="logo_wsse">
            <a:extLst>
              <a:ext uri="{FF2B5EF4-FFF2-40B4-BE49-F238E27FC236}">
                <a16:creationId xmlns:a16="http://schemas.microsoft.com/office/drawing/2014/main" id="{6E99943B-BFB1-DE38-25F1-3812447BF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939" y="290929"/>
            <a:ext cx="877570" cy="860425"/>
          </a:xfrm>
          <a:prstGeom prst="rect">
            <a:avLst/>
          </a:prstGeom>
          <a:noFill/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1BCE2D4A-F54D-28A4-17DE-79AC2B582106}"/>
              </a:ext>
            </a:extLst>
          </p:cNvPr>
          <p:cNvSpPr txBox="1"/>
          <p:nvPr/>
        </p:nvSpPr>
        <p:spPr>
          <a:xfrm>
            <a:off x="566928" y="2957731"/>
            <a:ext cx="10094976" cy="96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Zawiadomienie o wszczęciu postępowania otrzymują wszystkie strony postępowania tj. osoba, której dotyczy postępowanie oraz pracodawca/pracodawcy u których wystąpiło narażenie zawodowe na daną jednostkę chorobową.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3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9D8D2-A9CB-E2DD-8B53-A0D88C3F3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0556A3-5CF0-F3E2-BC42-D3FDAC7C2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016004"/>
          </a:xfrm>
        </p:spPr>
        <p:txBody>
          <a:bodyPr>
            <a:noAutofit/>
          </a:bodyPr>
          <a:lstStyle/>
          <a:p>
            <a:r>
              <a:rPr lang="pl-PL" sz="2800" dirty="0"/>
              <a:t>Procedura postępowania w przypadku podejrzenia choroby zawodowej na terenie powiatu żagańskiego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9DB9477-508D-FA63-42BF-E89801523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015" y="1232901"/>
            <a:ext cx="5398649" cy="1643320"/>
          </a:xfrm>
        </p:spPr>
        <p:txBody>
          <a:bodyPr>
            <a:normAutofit/>
          </a:bodyPr>
          <a:lstStyle/>
          <a:p>
            <a:pPr algn="just"/>
            <a:r>
              <a:rPr lang="pl-PL" sz="1600" b="1" dirty="0">
                <a:effectLst/>
                <a:latin typeface="Times New Roman" panose="02020603050405020304" pitchFamily="18" charset="0"/>
                <a:ea typeface="Impact" panose="020B0806030902050204" pitchFamily="34" charset="0"/>
              </a:rPr>
              <a:t>3. Zgromadzenie materiałów dowodowych w sprawie</a:t>
            </a:r>
            <a:endParaRPr lang="pl-PL" sz="1600" b="1" dirty="0"/>
          </a:p>
        </p:txBody>
      </p:sp>
      <p:pic>
        <p:nvPicPr>
          <p:cNvPr id="4" name="Picture 3" descr="Tęcz w sprawie przestrzeni powietrznej">
            <a:extLst>
              <a:ext uri="{FF2B5EF4-FFF2-40B4-BE49-F238E27FC236}">
                <a16:creationId xmlns:a16="http://schemas.microsoft.com/office/drawing/2014/main" id="{6C6474CA-8A28-693C-6CE2-6D6F2C3343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634" r="2" b="22160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  <p:pic>
        <p:nvPicPr>
          <p:cNvPr id="7" name="Obraz 6" descr="logo_wsse">
            <a:extLst>
              <a:ext uri="{FF2B5EF4-FFF2-40B4-BE49-F238E27FC236}">
                <a16:creationId xmlns:a16="http://schemas.microsoft.com/office/drawing/2014/main" id="{06DE6976-BE58-6A89-22CF-42EBF26B1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939" y="290929"/>
            <a:ext cx="877570" cy="860425"/>
          </a:xfrm>
          <a:prstGeom prst="rect">
            <a:avLst/>
          </a:prstGeom>
          <a:noFill/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01199415-28F4-5E33-978D-AB77EDD93ABD}"/>
              </a:ext>
            </a:extLst>
          </p:cNvPr>
          <p:cNvSpPr txBox="1"/>
          <p:nvPr/>
        </p:nvSpPr>
        <p:spPr>
          <a:xfrm>
            <a:off x="0" y="1581907"/>
            <a:ext cx="10279027" cy="3034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Pracownicy Powiatowej Stacji – Sanitarno Epidemiologicznej przeprowadzają wywiad zawodowy z osobą, której dotyczy postępowanie. Podczas wywiadu uzyskiwane są informacje na temat: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przebiegu zatrudnienia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zakresu i sposobu wykonywanej pracy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czasu trwania narażenia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rodzaju, zakresu i stopnia obciążenia czynnościami, które mogły powodować nadmierne obciążenie  układu lub narządu organizmu ludzkiego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chronometraż czynności powodujących nadmierne obciążenie układu lub narządu organizmu ludzkiego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organizacji pracy, stanowiska pracy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- czynników szkodliwych występujących w miejscu pracy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933D98C-04CA-B49B-5436-B001ADD772C5}"/>
              </a:ext>
            </a:extLst>
          </p:cNvPr>
          <p:cNvSpPr txBox="1"/>
          <p:nvPr/>
        </p:nvSpPr>
        <p:spPr>
          <a:xfrm>
            <a:off x="295015" y="4671158"/>
            <a:ext cx="10698480" cy="2145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Na wywiad zawodowy zabierz ze sobą: dowód osobisty, świadectwa pracy lub zaświadczenia o zatrudnieniu, wyniki badań lub zaświadczenia lekarskie potwierdzające powstałą chorobę lub wystąpienie objawów chorobowych, inne dokumenty potwierdzające narażenie zawodowe w danym miejscu pracy.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Informacje o zatrudnieniu oraz narażeniu na daną jednostkę chorobową pozyskiwane są również                             od pracodawcy/pracodawców. W uzasadnionych przypadkach przeprowadzane są kontrole stanowiska/stanowisk pracy. 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3" name="Grafika 42" descr="Wykrzyknik z wypełnieniem pełnym">
            <a:extLst>
              <a:ext uri="{FF2B5EF4-FFF2-40B4-BE49-F238E27FC236}">
                <a16:creationId xmlns:a16="http://schemas.microsoft.com/office/drawing/2014/main" id="{AC1BE06D-18E2-F5F6-5590-FAF0E6F5E4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62185" y="45048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39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E746F-845E-FECD-B787-B58F81766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973222-F5CB-8948-9655-EE09652CA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016004"/>
          </a:xfrm>
        </p:spPr>
        <p:txBody>
          <a:bodyPr>
            <a:noAutofit/>
          </a:bodyPr>
          <a:lstStyle/>
          <a:p>
            <a:r>
              <a:rPr lang="pl-PL" sz="2800" dirty="0"/>
              <a:t>Procedura postępowania w przypadku podejrzenia choroby zawodowej na terenie powiatu żagańskiego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3056B8-FBF6-1307-44F5-984B518ED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105" y="1787038"/>
            <a:ext cx="5398649" cy="1643320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4. Przesłanie dokumentacji do Wojewódzkiego Ośrodka Medycyny Pracy w Zielonej Górze.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Picture 3" descr="Tęcz w sprawie przestrzeni powietrznej">
            <a:extLst>
              <a:ext uri="{FF2B5EF4-FFF2-40B4-BE49-F238E27FC236}">
                <a16:creationId xmlns:a16="http://schemas.microsoft.com/office/drawing/2014/main" id="{02952676-E0E4-F14D-D660-316DCFE998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634" r="2" b="22160"/>
          <a:stretch/>
        </p:blipFill>
        <p:spPr>
          <a:xfrm>
            <a:off x="-16822" y="3237011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  <p:pic>
        <p:nvPicPr>
          <p:cNvPr id="7" name="Obraz 6" descr="logo_wsse">
            <a:extLst>
              <a:ext uri="{FF2B5EF4-FFF2-40B4-BE49-F238E27FC236}">
                <a16:creationId xmlns:a16="http://schemas.microsoft.com/office/drawing/2014/main" id="{34256566-EB7A-63EC-4048-5330F0A8B5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939" y="290929"/>
            <a:ext cx="877570" cy="860425"/>
          </a:xfrm>
          <a:prstGeom prst="rect">
            <a:avLst/>
          </a:prstGeom>
          <a:noFill/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672917F3-D723-5763-671C-7E0D3486D0C9}"/>
              </a:ext>
            </a:extLst>
          </p:cNvPr>
          <p:cNvSpPr txBox="1"/>
          <p:nvPr/>
        </p:nvSpPr>
        <p:spPr>
          <a:xfrm>
            <a:off x="81125" y="2608698"/>
            <a:ext cx="6163056" cy="1552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Pracownicy Powiatowej Stacji – Sanitarno Epidemiologicznej wypełniają oraz przesyłają kartę oceny narażenia zawodowego, a także skierowanie na badania                                   do Wojewódzkiego Ośrodka Medycyny Pracy w Zielonej Górze.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5DFD4AB-0375-F170-9A6E-960E6CFA122F}"/>
              </a:ext>
            </a:extLst>
          </p:cNvPr>
          <p:cNvSpPr txBox="1"/>
          <p:nvPr/>
        </p:nvSpPr>
        <p:spPr>
          <a:xfrm>
            <a:off x="6454161" y="2608698"/>
            <a:ext cx="5322823" cy="1256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Po zapoznaniu się z kartą oceny narażenia zawodowego oraz umówieniu wizyty, lekarz orzecznik przeprowadza badania, a także wywiad lekarski.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8E64CC3B-A834-B7B2-F9A4-2BA440958CA0}"/>
              </a:ext>
            </a:extLst>
          </p:cNvPr>
          <p:cNvSpPr txBox="1"/>
          <p:nvPr/>
        </p:nvSpPr>
        <p:spPr>
          <a:xfrm>
            <a:off x="6713772" y="1801292"/>
            <a:ext cx="5398650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5. Badania w Wojewódzkim Ośrodku Medycyny Pracy w Zielonej Górze. 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34914909-4415-E4F4-B697-9D35C12BC07B}"/>
              </a:ext>
            </a:extLst>
          </p:cNvPr>
          <p:cNvSpPr txBox="1"/>
          <p:nvPr/>
        </p:nvSpPr>
        <p:spPr>
          <a:xfrm>
            <a:off x="53693" y="4048384"/>
            <a:ext cx="12057182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6. Wydanie orzeczenia lekarskiego o rozpoznaniu choroby zawodowej lub braku podstaw do rozpoznania choroby zawodowej. 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FDE07610-4EF1-661C-CD3B-7D7A67E209D9}"/>
              </a:ext>
            </a:extLst>
          </p:cNvPr>
          <p:cNvSpPr txBox="1"/>
          <p:nvPr/>
        </p:nvSpPr>
        <p:spPr>
          <a:xfrm>
            <a:off x="0" y="4712284"/>
            <a:ext cx="12029750" cy="1256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Wojewódzki Ośrodek Medycyny Pracy w Zielonej Górze wydaje orzeczenie lekarskie, które przesyła do Państwowego Powiatowego Inspektora Sanitarnego w Żaganiu oraz do osoby której dotyczyło zgłoszenie podejrzenia choroby zawodowej. Jeżeli osoba ta nie zgadza się z treścią orzeczenia może wystąpić z wnioskiem o przeprowadzenie ponownego badania przez jednostkę orzeczniczą II stopnia (w Łodzi).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1390A580-3BED-1D76-69EB-F8E041997B84}"/>
              </a:ext>
            </a:extLst>
          </p:cNvPr>
          <p:cNvSpPr txBox="1"/>
          <p:nvPr/>
        </p:nvSpPr>
        <p:spPr>
          <a:xfrm>
            <a:off x="4949684" y="6110810"/>
            <a:ext cx="62270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 New Roman" panose="02020603050405020304" pitchFamily="18" charset="0"/>
                <a:ea typeface="Impact" panose="020B0806030902050204" pitchFamily="34" charset="0"/>
              </a:rPr>
              <a:t>Na złożenie wniosku masz 14 dni od otrzymania orzeczenia. </a:t>
            </a:r>
            <a:endParaRPr lang="pl-PL" b="1" dirty="0"/>
          </a:p>
        </p:txBody>
      </p:sp>
      <p:pic>
        <p:nvPicPr>
          <p:cNvPr id="52" name="Grafika 51" descr="Wykrzyknik z wypełnieniem pełnym">
            <a:extLst>
              <a:ext uri="{FF2B5EF4-FFF2-40B4-BE49-F238E27FC236}">
                <a16:creationId xmlns:a16="http://schemas.microsoft.com/office/drawing/2014/main" id="{68A1E8C5-29D9-6392-57E9-8EB7F6AD81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58056" y="565361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2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5F912-FDA5-5575-84D2-081CA2B6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0A8BA7-701A-AE4A-AAA1-1FECA0F03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016004"/>
          </a:xfrm>
        </p:spPr>
        <p:txBody>
          <a:bodyPr>
            <a:noAutofit/>
          </a:bodyPr>
          <a:lstStyle/>
          <a:p>
            <a:r>
              <a:rPr lang="pl-PL" sz="2800" dirty="0"/>
              <a:t>Procedura postępowania w przypadku podejrzenia choroby zawodowej na terenie powiatu żagańskiego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79C9522-CC93-EE81-F750-7EF1BF475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1769" y="1797583"/>
            <a:ext cx="10005039" cy="828146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7. Wydanie decyzji o stwierdzeniu choroby zawodowej lub o braku podstaw do stwierdzenia choroby zawodowej. </a:t>
            </a:r>
            <a:endParaRPr lang="pl-PL" sz="1800" b="1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Picture 3" descr="Tęcz w sprawie przestrzeni powietrznej">
            <a:extLst>
              <a:ext uri="{FF2B5EF4-FFF2-40B4-BE49-F238E27FC236}">
                <a16:creationId xmlns:a16="http://schemas.microsoft.com/office/drawing/2014/main" id="{D4DE272C-4471-BA5C-4502-0435BEAC0F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634" r="2" b="22160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  <p:pic>
        <p:nvPicPr>
          <p:cNvPr id="7" name="Obraz 6" descr="logo_wsse">
            <a:extLst>
              <a:ext uri="{FF2B5EF4-FFF2-40B4-BE49-F238E27FC236}">
                <a16:creationId xmlns:a16="http://schemas.microsoft.com/office/drawing/2014/main" id="{D49D09B9-366C-7B31-3221-6A87A4F9C2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939" y="290929"/>
            <a:ext cx="877570" cy="860425"/>
          </a:xfrm>
          <a:prstGeom prst="rect">
            <a:avLst/>
          </a:prstGeom>
          <a:noFill/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2CCC99A6-6416-7AFB-E9E6-FFFCFC85E240}"/>
              </a:ext>
            </a:extLst>
          </p:cNvPr>
          <p:cNvSpPr txBox="1"/>
          <p:nvPr/>
        </p:nvSpPr>
        <p:spPr>
          <a:xfrm>
            <a:off x="795528" y="3069393"/>
            <a:ext cx="10241280" cy="1552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Po otrzymaniu orzeczenia lekarskiego z Wojewódzkiego Ośrodka Medycyny Pracy w Zielonej Górze, Państwowy Powiatowy Inspektor Sanitarny w Żaganiu wydaje decyzję administracyjną o stwierdzeniu choroby zawodowej lub o braku podstaw do stwierdzenie choroby zawodowej.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Decyzję otrzymują wszystkie strony postępowania, Wojewódzki Ośrodek Medycyny Pracy w </a:t>
            </a:r>
            <a:r>
              <a:rPr lang="pl-PL" sz="1800" kern="10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Zielonej Górze </a:t>
            </a:r>
            <a:r>
              <a:rPr lang="pl-PL" sz="1800" kern="100" dirty="0">
                <a:effectLst/>
                <a:latin typeface="Times New Roman" panose="02020603050405020304" pitchFamily="18" charset="0"/>
                <a:ea typeface="Impact" panose="020B0806030902050204" pitchFamily="34" charset="0"/>
                <a:cs typeface="Times New Roman" panose="02020603050405020304" pitchFamily="18" charset="0"/>
              </a:rPr>
              <a:t>a także Okręgowy Inspektora Pracy w Zielonej Górze. </a:t>
            </a:r>
            <a:endParaRPr lang="pl-PL" sz="1800" kern="100" dirty="0">
              <a:effectLst/>
              <a:latin typeface="Impact" panose="020B0806030902050204" pitchFamily="34" charset="0"/>
              <a:ea typeface="Impact" panose="020B080603090205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353878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342441"/>
      </a:dk2>
      <a:lt2>
        <a:srgbClr val="E2E8E7"/>
      </a:lt2>
      <a:accent1>
        <a:srgbClr val="C6969F"/>
      </a:accent1>
      <a:accent2>
        <a:srgbClr val="BA7FA2"/>
      </a:accent2>
      <a:accent3>
        <a:srgbClr val="C392C4"/>
      </a:accent3>
      <a:accent4>
        <a:srgbClr val="A07FBA"/>
      </a:accent4>
      <a:accent5>
        <a:srgbClr val="9D96C6"/>
      </a:accent5>
      <a:accent6>
        <a:srgbClr val="7F8FBA"/>
      </a:accent6>
      <a:hlink>
        <a:srgbClr val="568E84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566</Words>
  <Application>Microsoft Office PowerPoint</Application>
  <PresentationFormat>Panoramiczny</PresentationFormat>
  <Paragraphs>35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Grandview</vt:lpstr>
      <vt:lpstr>Impact</vt:lpstr>
      <vt:lpstr>Times New Roman</vt:lpstr>
      <vt:lpstr>Wingdings</vt:lpstr>
      <vt:lpstr>CosineVTI</vt:lpstr>
      <vt:lpstr>Procedura postępowania w przypadku podejrzenia choroby zawodowej na terenie powiatu żagańskiego </vt:lpstr>
      <vt:lpstr>Procedura postępowania w przypadku podejrzenia choroby zawodowej na terenie powiatu żagańskiego </vt:lpstr>
      <vt:lpstr>Procedura postępowania w przypadku podejrzenia choroby zawodowej na terenie powiatu żagańskiego </vt:lpstr>
      <vt:lpstr>Procedura postępowania w przypadku podejrzenia choroby zawodowej na terenie powiatu żagańskiego </vt:lpstr>
      <vt:lpstr>Procedura postępowania w przypadku podejrzenia choroby zawodowej na terenie powiatu żagańskiego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PSSE Żagań - Ewelina Talanda</dc:creator>
  <cp:lastModifiedBy>PSSE Żagań - Jacek Stępień</cp:lastModifiedBy>
  <cp:revision>1</cp:revision>
  <cp:lastPrinted>2024-11-19T07:28:19Z</cp:lastPrinted>
  <dcterms:created xsi:type="dcterms:W3CDTF">2024-11-19T06:54:02Z</dcterms:created>
  <dcterms:modified xsi:type="dcterms:W3CDTF">2024-11-20T08:13:09Z</dcterms:modified>
</cp:coreProperties>
</file>