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D7FB0EA" w14:textId="5A470350" w:rsidR="0026018A" w:rsidRDefault="00E429D5" w:rsidP="00AC1724">
      <w:pPr>
        <w:keepNext/>
        <w:spacing w:after="1200"/>
        <w:rPr>
          <w:ins w:id="0" w:author="Patrycja Piekut" w:date="2025-03-25T09:12:00Z"/>
          <w:rFonts w:cs="Arial"/>
          <w:iCs/>
        </w:rPr>
      </w:pPr>
      <w:bookmarkStart w:id="1" w:name="_Hlk123726567"/>
      <w:r w:rsidRPr="00D52A31">
        <w:rPr>
          <w:rFonts w:cs="Arial"/>
          <w:iCs/>
        </w:rPr>
        <w:t>MRiRW/PSWPR 2023–2027/14(</w:t>
      </w:r>
      <w:del w:id="2" w:author="DPB" w:date="2025-07-28T08:28:00Z" w16du:dateUtc="2025-07-28T06:28:00Z">
        <w:r w:rsidRPr="00D52A31" w:rsidDel="008251A9">
          <w:rPr>
            <w:rFonts w:cs="Arial"/>
            <w:iCs/>
          </w:rPr>
          <w:delText>2</w:delText>
        </w:r>
      </w:del>
      <w:ins w:id="3" w:author="DPB" w:date="2025-07-28T08:28:00Z" w16du:dateUtc="2025-07-28T06:28:00Z">
        <w:r w:rsidR="008251A9">
          <w:rPr>
            <w:rFonts w:cs="Arial"/>
            <w:iCs/>
          </w:rPr>
          <w:t>3</w:t>
        </w:r>
      </w:ins>
      <w:r w:rsidRPr="00D52A31">
        <w:rPr>
          <w:rFonts w:cs="Arial"/>
          <w:iCs/>
        </w:rPr>
        <w:t>)</w:t>
      </w:r>
    </w:p>
    <w:p w14:paraId="065A4A51" w14:textId="77777777" w:rsidR="0026018A" w:rsidRPr="00F9006B" w:rsidRDefault="00E429D5" w:rsidP="00AC1724">
      <w:pPr>
        <w:keepNext/>
        <w:spacing w:before="1200" w:after="360"/>
        <w:jc w:val="center"/>
        <w:rPr>
          <w:rFonts w:ascii="Times New Roman" w:hAnsi="Times New Roman"/>
          <w:bCs/>
          <w:caps/>
          <w:kern w:val="24"/>
        </w:rPr>
      </w:pPr>
      <w:r w:rsidRPr="00F9006B">
        <w:rPr>
          <w:rFonts w:ascii="Times New Roman" w:hAnsi="Times New Roman"/>
          <w:bCs/>
          <w:caps/>
          <w:noProof/>
          <w:kern w:val="24"/>
        </w:rPr>
        <w:drawing>
          <wp:inline distT="0" distB="0" distL="0" distR="0" wp14:anchorId="3F33A1B6" wp14:editId="4FB7B310">
            <wp:extent cx="3781425" cy="1371600"/>
            <wp:effectExtent l="0" t="0" r="0" b="0"/>
            <wp:docPr id="1" name="Obraz 1" descr="U:\Departament Komunikacji i Promocji\NOWA IDENTYFIKACJA WIZUALNA MRiRW\POBIERZ_ZNAK\ORGAN\PNG\01_znak_podstawowy_kolor_biale_tlo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U:\Departament Komunikacji i Promocji\NOWA IDENTYFIKACJA WIZUALNA MRiRW\POBIERZ_ZNAK\ORGAN\PNG\01_znak_podstawowy_kolor_biale_tlo.png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781425" cy="1371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0E1CBC8" w14:textId="7DB4E6DD" w:rsidR="0026018A" w:rsidRPr="00F9006B" w:rsidRDefault="00E429D5" w:rsidP="00AC1724">
      <w:pPr>
        <w:keepNext/>
        <w:suppressAutoHyphens/>
        <w:spacing w:before="1200" w:after="360"/>
        <w:jc w:val="center"/>
        <w:rPr>
          <w:rFonts w:cs="Arial"/>
          <w:b/>
          <w:bCs/>
        </w:rPr>
      </w:pPr>
      <w:r w:rsidRPr="00F9006B">
        <w:rPr>
          <w:rFonts w:cs="Arial"/>
          <w:b/>
          <w:bCs/>
        </w:rPr>
        <w:t xml:space="preserve">Wytyczne </w:t>
      </w:r>
      <w:sdt>
        <w:sdtPr>
          <w:rPr>
            <w:rFonts w:cs="Arial"/>
            <w:b/>
          </w:rPr>
          <w:id w:val="1237286792"/>
          <w:placeholder>
            <w:docPart w:val="A4DF3BCA9A73445B92E36A2A165423CB"/>
          </w:placeholder>
        </w:sdtPr>
        <w:sdtContent>
          <w:r w:rsidRPr="00F9006B">
            <w:rPr>
              <w:rFonts w:cs="Arial"/>
              <w:b/>
            </w:rPr>
            <w:t>w zakresie zasad przeprowadzania kontroli na miejscu w ramach Planu Strategicznego dla Wspólnej Polityki Rolnej na lata 2023</w:t>
          </w:r>
          <w:r w:rsidRPr="00F9006B">
            <w:rPr>
              <w:rFonts w:cs="Arial"/>
              <w:bCs/>
            </w:rPr>
            <w:t>–</w:t>
          </w:r>
          <w:r w:rsidRPr="00F9006B">
            <w:rPr>
              <w:rFonts w:cs="Arial"/>
              <w:b/>
            </w:rPr>
            <w:t>2027</w:t>
          </w:r>
        </w:sdtContent>
      </w:sdt>
      <w:r w:rsidRPr="00F9006B">
        <w:rPr>
          <w:rFonts w:cs="Arial"/>
          <w:b/>
          <w:bCs/>
        </w:rPr>
        <w:t xml:space="preserve"> </w:t>
      </w:r>
    </w:p>
    <w:p w14:paraId="0153A701" w14:textId="77777777" w:rsidR="0026018A" w:rsidRDefault="0026018A" w:rsidP="00AC1724">
      <w:pPr>
        <w:rPr>
          <w:rFonts w:cs="Arial"/>
          <w:bCs/>
        </w:rPr>
      </w:pPr>
      <w:bookmarkStart w:id="4" w:name="_Hlk123726594"/>
      <w:bookmarkEnd w:id="1"/>
    </w:p>
    <w:p w14:paraId="013A81B2" w14:textId="77777777" w:rsidR="0026018A" w:rsidRPr="00F9006B" w:rsidRDefault="0026018A" w:rsidP="00AC1724">
      <w:pPr>
        <w:rPr>
          <w:b/>
          <w:bCs/>
          <w:sz w:val="28"/>
          <w:szCs w:val="28"/>
        </w:rPr>
      </w:pPr>
    </w:p>
    <w:p w14:paraId="3C8E4336" w14:textId="77777777" w:rsidR="0026018A" w:rsidRPr="00F9006B" w:rsidRDefault="0026018A" w:rsidP="00AC1724">
      <w:pPr>
        <w:spacing w:after="0"/>
        <w:ind w:right="707"/>
        <w:rPr>
          <w:rFonts w:cs="Arial"/>
          <w:b/>
        </w:rPr>
      </w:pPr>
    </w:p>
    <w:p w14:paraId="2D66299D" w14:textId="3ADAB92D" w:rsidR="0026018A" w:rsidDel="00BD07DC" w:rsidRDefault="0026018A" w:rsidP="00AC1724">
      <w:pPr>
        <w:spacing w:after="0" w:line="276" w:lineRule="auto"/>
        <w:ind w:left="4760" w:firstLine="170"/>
        <w:textAlignment w:val="baseline"/>
        <w:rPr>
          <w:del w:id="5" w:author="Patrycja Piekut" w:date="2025-03-25T09:12:00Z"/>
          <w:rFonts w:cs="Segoe UI"/>
        </w:rPr>
      </w:pPr>
    </w:p>
    <w:tbl>
      <w:tblPr>
        <w:tblStyle w:val="Tabela-Siatka"/>
        <w:tblW w:w="4570" w:type="dxa"/>
        <w:jc w:val="righ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570"/>
      </w:tblGrid>
      <w:tr w:rsidR="00742F65" w:rsidDel="00BD07DC" w14:paraId="066850D1" w14:textId="4BFE6B77" w:rsidTr="00AC1724">
        <w:trPr>
          <w:trHeight w:val="315"/>
          <w:jc w:val="right"/>
          <w:del w:id="6" w:author="Patrycja Piekut" w:date="2025-03-25T09:12:00Z"/>
        </w:trPr>
        <w:tc>
          <w:tcPr>
            <w:tcW w:w="4570" w:type="dxa"/>
          </w:tcPr>
          <w:p w14:paraId="435747BF" w14:textId="19341D3E" w:rsidR="0026018A" w:rsidRPr="006C4DA7" w:rsidDel="00BD07DC" w:rsidRDefault="0026018A" w:rsidP="00AC1724">
            <w:pPr>
              <w:keepNext/>
              <w:spacing w:before="100" w:beforeAutospacing="1" w:after="100" w:afterAutospacing="1" w:line="276" w:lineRule="auto"/>
              <w:ind w:left="323"/>
              <w:rPr>
                <w:del w:id="7" w:author="Patrycja Piekut" w:date="2025-03-25T09:12:00Z"/>
                <w:rFonts w:cs="Arial"/>
              </w:rPr>
            </w:pPr>
          </w:p>
        </w:tc>
      </w:tr>
      <w:tr w:rsidR="00742F65" w14:paraId="3F8C6E0B" w14:textId="77777777" w:rsidTr="00AC1724">
        <w:trPr>
          <w:trHeight w:val="315"/>
          <w:jc w:val="right"/>
        </w:trPr>
        <w:tc>
          <w:tcPr>
            <w:tcW w:w="4570" w:type="dxa"/>
          </w:tcPr>
          <w:p w14:paraId="6AF12103" w14:textId="77777777" w:rsidR="0026018A" w:rsidRPr="006C4DA7" w:rsidRDefault="0026018A" w:rsidP="00BD07DC">
            <w:pPr>
              <w:spacing w:after="0" w:line="240" w:lineRule="auto"/>
              <w:jc w:val="left"/>
              <w:rPr>
                <w:rFonts w:cs="Arial"/>
              </w:rPr>
            </w:pPr>
          </w:p>
        </w:tc>
      </w:tr>
      <w:tr w:rsidR="00742F65" w14:paraId="3CB78DE9" w14:textId="77777777" w:rsidTr="00AC1724">
        <w:trPr>
          <w:trHeight w:val="330"/>
          <w:jc w:val="right"/>
        </w:trPr>
        <w:tc>
          <w:tcPr>
            <w:tcW w:w="4570" w:type="dxa"/>
          </w:tcPr>
          <w:p w14:paraId="35BE8D62" w14:textId="2414FD1A" w:rsidR="008F79CB" w:rsidRPr="008F79CB" w:rsidRDefault="008F79CB" w:rsidP="008F79CB">
            <w:pPr>
              <w:spacing w:before="100" w:beforeAutospacing="1" w:after="100" w:afterAutospacing="1" w:line="276" w:lineRule="auto"/>
              <w:ind w:left="323"/>
              <w:rPr>
                <w:ins w:id="8" w:author="DPB" w:date="2025-08-01T10:25:00Z" w16du:dateUtc="2025-08-01T08:25:00Z"/>
                <w:rFonts w:cs="Arial"/>
              </w:rPr>
            </w:pPr>
            <w:ins w:id="9" w:author="DPB" w:date="2025-08-01T10:25:00Z" w16du:dateUtc="2025-08-01T08:25:00Z">
              <w:r w:rsidRPr="008F79CB">
                <w:rPr>
                  <w:rFonts w:cs="Arial"/>
                </w:rPr>
                <w:t>Minister Rolnictwa i Rozwoju Wsi</w:t>
              </w:r>
            </w:ins>
          </w:p>
          <w:p w14:paraId="7A6DB2E2" w14:textId="77777777" w:rsidR="008F79CB" w:rsidRDefault="008F79CB" w:rsidP="008F79CB">
            <w:pPr>
              <w:spacing w:before="100" w:beforeAutospacing="1" w:after="100" w:afterAutospacing="1" w:line="276" w:lineRule="auto"/>
              <w:ind w:left="323"/>
              <w:rPr>
                <w:ins w:id="10" w:author="DPB" w:date="2025-08-01T10:25:00Z" w16du:dateUtc="2025-08-01T08:25:00Z"/>
                <w:rFonts w:cs="Arial"/>
              </w:rPr>
            </w:pPr>
            <w:ins w:id="11" w:author="DPB" w:date="2025-08-01T10:25:00Z" w16du:dateUtc="2025-08-01T08:25:00Z">
              <w:r w:rsidRPr="008F79CB">
                <w:rPr>
                  <w:rFonts w:cs="Arial"/>
                </w:rPr>
                <w:t>Stefan Krajewski</w:t>
              </w:r>
            </w:ins>
          </w:p>
          <w:p w14:paraId="096682E0" w14:textId="2260E63F" w:rsidR="0026018A" w:rsidRPr="006C4DA7" w:rsidRDefault="00E429D5" w:rsidP="008F79CB">
            <w:pPr>
              <w:spacing w:before="100" w:beforeAutospacing="1" w:after="100" w:afterAutospacing="1" w:line="276" w:lineRule="auto"/>
              <w:ind w:left="323"/>
              <w:rPr>
                <w:rFonts w:cs="Arial"/>
              </w:rPr>
            </w:pPr>
            <w:r w:rsidRPr="006C4DA7">
              <w:rPr>
                <w:rFonts w:cs="Arial"/>
              </w:rPr>
              <w:t>/podpisano elektronicznie/</w:t>
            </w:r>
          </w:p>
        </w:tc>
      </w:tr>
    </w:tbl>
    <w:p w14:paraId="68CC08DF" w14:textId="77777777" w:rsidR="0026018A" w:rsidRPr="00F9006B" w:rsidRDefault="0026018A" w:rsidP="00AC1724">
      <w:pPr>
        <w:spacing w:after="0" w:line="276" w:lineRule="auto"/>
        <w:ind w:left="4760" w:firstLine="170"/>
        <w:textAlignment w:val="baseline"/>
        <w:rPr>
          <w:rFonts w:cs="Segoe UI"/>
        </w:rPr>
      </w:pPr>
    </w:p>
    <w:p w14:paraId="767D3C0F" w14:textId="77777777" w:rsidR="0026018A" w:rsidRPr="00F9006B" w:rsidRDefault="0026018A" w:rsidP="00AC1724">
      <w:pPr>
        <w:spacing w:after="0" w:line="276" w:lineRule="auto"/>
        <w:ind w:left="4760" w:firstLine="170"/>
        <w:textAlignment w:val="baseline"/>
        <w:rPr>
          <w:rFonts w:cs="Segoe UI"/>
        </w:rPr>
      </w:pPr>
    </w:p>
    <w:p w14:paraId="3D75FE9D" w14:textId="77777777" w:rsidR="0026018A" w:rsidRPr="00F9006B" w:rsidRDefault="0026018A" w:rsidP="00AC1724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72B5ADEA" w14:textId="77777777" w:rsidR="0026018A" w:rsidRPr="00F9006B" w:rsidRDefault="0026018A" w:rsidP="00AC1724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61A2D478" w14:textId="7CCDF185" w:rsidR="0026018A" w:rsidRPr="00F9006B" w:rsidRDefault="0026018A" w:rsidP="00AC1724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3EBDF109" w14:textId="77777777" w:rsidR="0026018A" w:rsidRPr="00F9006B" w:rsidRDefault="0026018A" w:rsidP="00AC1724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17D4C043" w14:textId="77777777" w:rsidR="0026018A" w:rsidRPr="00F9006B" w:rsidRDefault="0026018A" w:rsidP="00AC1724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57E08395" w14:textId="77777777" w:rsidR="0026018A" w:rsidRPr="00F9006B" w:rsidRDefault="0026018A" w:rsidP="00AC1724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eastAsia="Calibri" w:cs="Arial"/>
          <w:bdr w:val="nil"/>
        </w:rPr>
      </w:pPr>
    </w:p>
    <w:p w14:paraId="31177C8E" w14:textId="73EE1D27" w:rsidR="0026018A" w:rsidRDefault="00E429D5" w:rsidP="00AC1724">
      <w:pPr>
        <w:jc w:val="center"/>
        <w:rPr>
          <w:b/>
          <w:bCs/>
          <w:sz w:val="28"/>
          <w:szCs w:val="28"/>
        </w:rPr>
        <w:sectPr w:rsidR="0026018A" w:rsidSect="00AC1724">
          <w:footerReference w:type="default" r:id="rId14"/>
          <w:pgSz w:w="11906" w:h="16838" w:code="9"/>
          <w:pgMar w:top="1417" w:right="1417" w:bottom="1417" w:left="1417" w:header="709" w:footer="283" w:gutter="0"/>
          <w:pgNumType w:start="0"/>
          <w:cols w:space="708"/>
          <w:titlePg/>
          <w:docGrid w:linePitch="360"/>
        </w:sectPr>
      </w:pPr>
      <w:r w:rsidRPr="004F2F48">
        <w:rPr>
          <w:rFonts w:eastAsia="Calibri" w:cs="Arial"/>
          <w:bdr w:val="nil"/>
        </w:rPr>
        <w:t xml:space="preserve">Warszawa, </w:t>
      </w:r>
      <w:bookmarkStart w:id="12" w:name="ezdDataPodpisu"/>
      <w:ins w:id="13" w:author="DPB" w:date="2025-08-01T10:26:00Z" w16du:dateUtc="2025-08-01T08:26:00Z">
        <w:r w:rsidR="008F79CB" w:rsidRPr="004F2F48">
          <w:rPr>
            <w:rFonts w:eastAsia="Calibri" w:cs="Arial"/>
            <w:bdr w:val="nil"/>
          </w:rPr>
          <w:t>31 lipca 2025 r.</w:t>
        </w:r>
      </w:ins>
      <w:del w:id="14" w:author="Patrycja Piekut" w:date="2025-03-25T09:13:00Z">
        <w:r w:rsidRPr="004F2F48" w:rsidDel="00BD07DC">
          <w:rPr>
            <w:rFonts w:eastAsia="Calibri" w:cs="Arial"/>
            <w:bdr w:val="nil"/>
          </w:rPr>
          <w:delText>20 września 2024</w:delText>
        </w:r>
        <w:bookmarkEnd w:id="12"/>
        <w:r w:rsidRPr="004F2F48" w:rsidDel="00BD07DC">
          <w:rPr>
            <w:rFonts w:eastAsia="Calibri" w:cs="Arial"/>
            <w:bdr w:val="nil"/>
          </w:rPr>
          <w:delText xml:space="preserve"> r.</w:delText>
        </w:r>
      </w:del>
    </w:p>
    <w:p w14:paraId="6D12184B" w14:textId="77777777" w:rsidR="0026018A" w:rsidRPr="00F9006B" w:rsidRDefault="00E429D5" w:rsidP="00AC1724">
      <w:pPr>
        <w:rPr>
          <w:b/>
          <w:bCs/>
          <w:sz w:val="28"/>
          <w:szCs w:val="28"/>
        </w:rPr>
      </w:pPr>
      <w:r w:rsidRPr="00F9006B">
        <w:rPr>
          <w:b/>
          <w:bCs/>
          <w:sz w:val="28"/>
          <w:szCs w:val="28"/>
        </w:rPr>
        <w:lastRenderedPageBreak/>
        <w:t>Podstawa prawna</w:t>
      </w:r>
    </w:p>
    <w:p w14:paraId="6A3AE4BD" w14:textId="4F16011F" w:rsidR="0026018A" w:rsidRPr="00F9006B" w:rsidRDefault="00E429D5" w:rsidP="00AC1724">
      <w:pPr>
        <w:spacing w:before="240"/>
        <w:rPr>
          <w:rFonts w:cs="Arial"/>
          <w:bCs/>
          <w:u w:val="single"/>
        </w:rPr>
      </w:pPr>
      <w:r w:rsidRPr="00F9006B">
        <w:rPr>
          <w:rFonts w:cs="Arial"/>
          <w:bCs/>
        </w:rPr>
        <w:t xml:space="preserve">Wytyczne zostały wydane na podstawie </w:t>
      </w:r>
      <w:sdt>
        <w:sdtPr>
          <w:rPr>
            <w:rFonts w:cs="Arial"/>
          </w:rPr>
          <w:id w:val="379292083"/>
          <w:placeholder>
            <w:docPart w:val="F1C75C7197814C258BB04948C3B860CF"/>
          </w:placeholder>
        </w:sdtPr>
        <w:sdtContent>
          <w:sdt>
            <w:sdtPr>
              <w:rPr>
                <w:rFonts w:cs="Arial"/>
              </w:rPr>
              <w:id w:val="-105198646"/>
              <w:placeholder>
                <w:docPart w:val="CC79704938994A0E99F9850D304EE2D9"/>
              </w:placeholder>
            </w:sdtPr>
            <w:sdtContent>
              <w:sdt>
                <w:sdtPr>
                  <w:rPr>
                    <w:rFonts w:cs="Arial"/>
                  </w:rPr>
                  <w:id w:val="1219016895"/>
                  <w:placeholder>
                    <w:docPart w:val="E48434A1FA234D979A0587A6B163A905"/>
                  </w:placeholder>
                </w:sdtPr>
                <w:sdtContent>
                  <w:sdt>
                    <w:sdtPr>
                      <w:rPr>
                        <w:rFonts w:cs="Arial"/>
                      </w:rPr>
                      <w:id w:val="-18010898"/>
                      <w:placeholder>
                        <w:docPart w:val="C755E8B240C6409D85B8E4D4B91AA1F1"/>
                      </w:placeholder>
                    </w:sdtPr>
                    <w:sdtContent>
                      <w:r w:rsidRPr="00F9006B">
                        <w:rPr>
                          <w:rFonts w:cs="Arial"/>
                        </w:rPr>
                        <w:t>art. 6 ust. 2 pkt 3</w:t>
                      </w:r>
                    </w:sdtContent>
                  </w:sdt>
                </w:sdtContent>
              </w:sdt>
            </w:sdtContent>
          </w:sdt>
        </w:sdtContent>
      </w:sdt>
      <w:r w:rsidRPr="00F9006B">
        <w:rPr>
          <w:rFonts w:cs="Arial"/>
          <w:bCs/>
        </w:rPr>
        <w:t xml:space="preserve"> ustawy z dnia </w:t>
      </w:r>
      <w:sdt>
        <w:sdtPr>
          <w:rPr>
            <w:rFonts w:cs="Arial"/>
          </w:rPr>
          <w:id w:val="10582337"/>
          <w:placeholder>
            <w:docPart w:val="7AB1A48457F04C089E4B0891378B0705"/>
          </w:placeholder>
        </w:sdtPr>
        <w:sdtContent>
          <w:sdt>
            <w:sdtPr>
              <w:rPr>
                <w:rFonts w:cs="Arial"/>
              </w:rPr>
              <w:id w:val="-192922142"/>
              <w:placeholder>
                <w:docPart w:val="0B55763FFD9149F98EA7A9EB27D7BC9A"/>
              </w:placeholder>
            </w:sdtPr>
            <w:sdtContent>
              <w:r w:rsidRPr="00F9006B">
                <w:rPr>
                  <w:rFonts w:cs="Arial"/>
                </w:rPr>
                <w:t>8 lutego 2023 r.</w:t>
              </w:r>
            </w:sdtContent>
          </w:sdt>
        </w:sdtContent>
      </w:sdt>
      <w:r w:rsidRPr="00F9006B">
        <w:rPr>
          <w:rFonts w:cs="Arial"/>
          <w:bCs/>
        </w:rPr>
        <w:t xml:space="preserve"> o Planie Strategicznym dla Wspólnej Polityki Rolnej na lata 2023–2027 (Dz. U. </w:t>
      </w:r>
      <w:r>
        <w:rPr>
          <w:rFonts w:cs="Arial"/>
          <w:bCs/>
        </w:rPr>
        <w:t xml:space="preserve">z 2024 r. </w:t>
      </w:r>
      <w:r w:rsidRPr="00F9006B">
        <w:rPr>
          <w:rFonts w:cs="Arial"/>
          <w:bCs/>
        </w:rPr>
        <w:t xml:space="preserve">poz. </w:t>
      </w:r>
      <w:sdt>
        <w:sdtPr>
          <w:rPr>
            <w:rFonts w:cs="Arial"/>
          </w:rPr>
          <w:id w:val="-588926941"/>
          <w:placeholder>
            <w:docPart w:val="A8E05DE928A14E5E876128644382DCC3"/>
          </w:placeholder>
        </w:sdtPr>
        <w:sdtContent>
          <w:ins w:id="15" w:author="Patrycja Piekut" w:date="2025-05-07T10:54:00Z">
            <w:r w:rsidR="0032636C" w:rsidRPr="0032636C">
              <w:rPr>
                <w:rFonts w:cs="Arial"/>
              </w:rPr>
              <w:t xml:space="preserve">1741 </w:t>
            </w:r>
            <w:del w:id="16" w:author="Ali Farhan Jakub" w:date="2025-05-23T10:10:00Z">
              <w:r w:rsidR="0032636C" w:rsidRPr="0032636C" w:rsidDel="000D3077">
                <w:rPr>
                  <w:rFonts w:cs="Arial"/>
                </w:rPr>
                <w:delText xml:space="preserve">i Dz. U. </w:delText>
              </w:r>
            </w:del>
          </w:ins>
          <w:ins w:id="17" w:author="Ali Farhan Jakub" w:date="2025-05-23T10:10:00Z">
            <w:r w:rsidR="000D3077">
              <w:rPr>
                <w:rFonts w:cs="Arial"/>
              </w:rPr>
              <w:t xml:space="preserve">oraz </w:t>
            </w:r>
          </w:ins>
          <w:ins w:id="18" w:author="Patrycja Piekut" w:date="2025-05-07T10:54:00Z">
            <w:r w:rsidR="0032636C" w:rsidRPr="0032636C">
              <w:rPr>
                <w:rFonts w:cs="Arial"/>
              </w:rPr>
              <w:t>z 2025 r. poz. 321</w:t>
            </w:r>
          </w:ins>
          <w:del w:id="19" w:author="Patrycja Piekut" w:date="2025-05-07T10:54:00Z">
            <w:r w:rsidDel="0032636C">
              <w:rPr>
                <w:rFonts w:cs="Arial"/>
              </w:rPr>
              <w:delText>261 i 885</w:delText>
            </w:r>
          </w:del>
        </w:sdtContent>
      </w:sdt>
      <w:r w:rsidRPr="00CB790E">
        <w:rPr>
          <w:rFonts w:cs="Arial"/>
          <w:bCs/>
        </w:rPr>
        <w:t>).</w:t>
      </w:r>
      <w:r w:rsidRPr="00F9006B">
        <w:rPr>
          <w:rFonts w:cs="Arial"/>
          <w:bCs/>
        </w:rPr>
        <w:t xml:space="preserve"> </w:t>
      </w:r>
    </w:p>
    <w:p w14:paraId="70660B49" w14:textId="77777777" w:rsidR="0026018A" w:rsidRPr="00F9006B" w:rsidRDefault="00E429D5" w:rsidP="00AC1724">
      <w:bookmarkStart w:id="20" w:name="_Toc129951639"/>
      <w:bookmarkStart w:id="21" w:name="_Toc130045414"/>
      <w:bookmarkStart w:id="22" w:name="_Toc130049632"/>
      <w:r w:rsidRPr="00F9006B">
        <w:rPr>
          <w:b/>
          <w:sz w:val="28"/>
          <w:szCs w:val="28"/>
        </w:rPr>
        <w:t>Obowiązywanie wytycznych</w:t>
      </w:r>
      <w:bookmarkEnd w:id="20"/>
      <w:bookmarkEnd w:id="21"/>
      <w:bookmarkEnd w:id="22"/>
    </w:p>
    <w:p w14:paraId="15CBED8D" w14:textId="7E201B15" w:rsidR="0026018A" w:rsidRPr="00F9006B" w:rsidRDefault="00E429D5" w:rsidP="00AC1724">
      <w:pPr>
        <w:spacing w:before="240"/>
        <w:rPr>
          <w:rFonts w:cs="Arial"/>
          <w:bCs/>
        </w:rPr>
      </w:pPr>
      <w:r w:rsidRPr="00F9006B">
        <w:rPr>
          <w:rFonts w:cs="Arial"/>
          <w:bCs/>
        </w:rPr>
        <w:t xml:space="preserve">Niniejsze wytyczne obowiązują od dnia </w:t>
      </w:r>
      <w:ins w:id="23" w:author="DPB" w:date="2025-08-01T10:26:00Z" w16du:dateUtc="2025-08-01T08:26:00Z">
        <w:r w:rsidR="008F79CB">
          <w:rPr>
            <w:rFonts w:cs="Arial"/>
            <w:bCs/>
          </w:rPr>
          <w:t>4.08.2025 r.</w:t>
        </w:r>
      </w:ins>
      <w:del w:id="24" w:author="Patrycja Piekut" w:date="2025-03-25T09:13:00Z">
        <w:r w:rsidDel="00BD07DC">
          <w:rPr>
            <w:rFonts w:cs="Arial"/>
            <w:bCs/>
          </w:rPr>
          <w:delText>25 września 2024 r.</w:delText>
        </w:r>
      </w:del>
    </w:p>
    <w:bookmarkEnd w:id="4"/>
    <w:p w14:paraId="4B6501C7" w14:textId="77777777" w:rsidR="0026018A" w:rsidRPr="00F9006B" w:rsidRDefault="00E429D5" w:rsidP="00AC1724">
      <w:pPr>
        <w:spacing w:before="240"/>
        <w:rPr>
          <w:rFonts w:cs="Arial"/>
          <w:bCs/>
        </w:rPr>
        <w:sectPr w:rsidR="0026018A" w:rsidRPr="00F9006B" w:rsidSect="00AC1724">
          <w:headerReference w:type="first" r:id="rId15"/>
          <w:pgSz w:w="11906" w:h="16838" w:code="9"/>
          <w:pgMar w:top="1417" w:right="1417" w:bottom="1417" w:left="1417" w:header="709" w:footer="284" w:gutter="0"/>
          <w:pgNumType w:start="2"/>
          <w:cols w:space="708"/>
          <w:docGrid w:linePitch="360"/>
        </w:sectPr>
      </w:pPr>
      <w:r w:rsidRPr="00F9006B">
        <w:rPr>
          <w:rFonts w:cs="Arial"/>
          <w:bCs/>
        </w:rPr>
        <w:t xml:space="preserve"> </w:t>
      </w:r>
    </w:p>
    <w:sdt>
      <w:sdtPr>
        <w:id w:val="130759146"/>
        <w:docPartObj>
          <w:docPartGallery w:val="Table of Contents"/>
          <w:docPartUnique/>
        </w:docPartObj>
      </w:sdtPr>
      <w:sdtEndPr>
        <w:rPr>
          <w:b/>
          <w:bCs/>
        </w:rPr>
      </w:sdtEndPr>
      <w:sdtContent>
        <w:p w14:paraId="7D021B09" w14:textId="77777777" w:rsidR="0026018A" w:rsidRPr="00B613EF" w:rsidRDefault="00E429D5" w:rsidP="00AC1724">
          <w:pPr>
            <w:pStyle w:val="Spistreci1"/>
            <w:rPr>
              <w:b/>
            </w:rPr>
          </w:pPr>
          <w:r w:rsidRPr="00B613EF">
            <w:rPr>
              <w:b/>
            </w:rPr>
            <w:t>Spis treści</w:t>
          </w:r>
        </w:p>
        <w:p w14:paraId="67E935BB" w14:textId="509333C9" w:rsidR="0026018A" w:rsidRDefault="00E429D5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 w:rsidRPr="00F9006B">
            <w:rPr>
              <w:rFonts w:asciiTheme="majorHAnsi" w:eastAsiaTheme="majorEastAsia" w:hAnsiTheme="majorHAnsi" w:cstheme="majorBidi"/>
              <w:color w:val="2E74B5" w:themeColor="accent1" w:themeShade="BF"/>
              <w:sz w:val="32"/>
              <w:szCs w:val="32"/>
            </w:rPr>
            <w:fldChar w:fldCharType="begin"/>
          </w:r>
          <w:r w:rsidRPr="00F9006B">
            <w:instrText xml:space="preserve"> TOC \o "1-3" \h \z \u </w:instrText>
          </w:r>
          <w:r w:rsidRPr="00F9006B">
            <w:rPr>
              <w:rFonts w:asciiTheme="majorHAnsi" w:eastAsiaTheme="majorEastAsia" w:hAnsiTheme="majorHAnsi" w:cstheme="majorBidi"/>
              <w:color w:val="2E74B5" w:themeColor="accent1" w:themeShade="BF"/>
              <w:sz w:val="32"/>
              <w:szCs w:val="32"/>
            </w:rPr>
            <w:fldChar w:fldCharType="separate"/>
          </w:r>
          <w:r w:rsidR="00AC1724">
            <w:fldChar w:fldCharType="begin"/>
          </w:r>
          <w:r w:rsidR="00AC1724">
            <w:instrText xml:space="preserve"> HYPERLINK \l "_Toc177472460" </w:instrText>
          </w:r>
          <w:r w:rsidR="00AC1724">
            <w:fldChar w:fldCharType="separate"/>
          </w:r>
          <w:r w:rsidRPr="007209B3">
            <w:rPr>
              <w:rStyle w:val="Hipercze"/>
              <w:noProof/>
            </w:rPr>
            <w:t>I. Słownik pojęć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_Toc177472460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25" w:author="Patrycja Piekut" w:date="2025-05-07T13:17:00Z">
            <w:r w:rsidR="00A6167F">
              <w:rPr>
                <w:noProof/>
                <w:webHidden/>
              </w:rPr>
              <w:t>4</w:t>
            </w:r>
          </w:ins>
          <w:del w:id="26" w:author="Patrycja Piekut" w:date="2025-03-24T09:53:00Z">
            <w:r w:rsidDel="00AC1724">
              <w:rPr>
                <w:noProof/>
                <w:webHidden/>
              </w:rPr>
              <w:delText>4</w:delText>
            </w:r>
          </w:del>
          <w:r>
            <w:rPr>
              <w:noProof/>
              <w:webHidden/>
            </w:rPr>
            <w:fldChar w:fldCharType="end"/>
          </w:r>
          <w:r w:rsidR="00AC1724">
            <w:rPr>
              <w:noProof/>
            </w:rPr>
            <w:fldChar w:fldCharType="end"/>
          </w:r>
        </w:p>
        <w:p w14:paraId="78BF26B0" w14:textId="7B7502C5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"_Toc177472461"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II. Wykaz skrótów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_Toc177472461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27" w:author="Patrycja Piekut" w:date="2025-05-07T13:17:00Z">
            <w:r w:rsidR="00A6167F">
              <w:rPr>
                <w:noProof/>
                <w:webHidden/>
              </w:rPr>
              <w:t>6</w:t>
            </w:r>
          </w:ins>
          <w:del w:id="28" w:author="Patrycja Piekut" w:date="2025-03-24T09:53:00Z">
            <w:r w:rsidR="00E429D5" w:rsidDel="00AC1724">
              <w:rPr>
                <w:noProof/>
                <w:webHidden/>
              </w:rPr>
              <w:delText>6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583C3362" w14:textId="17C1C52E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"_Toc177472462"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III. Informacje ogólne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_Toc177472462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29" w:author="Patrycja Piekut" w:date="2025-05-07T13:17:00Z">
            <w:r w:rsidR="00A6167F">
              <w:rPr>
                <w:noProof/>
                <w:webHidden/>
              </w:rPr>
              <w:t>8</w:t>
            </w:r>
          </w:ins>
          <w:del w:id="30" w:author="Patrycja Piekut" w:date="2025-03-24T09:53:00Z">
            <w:r w:rsidR="00E429D5" w:rsidDel="00AC1724">
              <w:rPr>
                <w:noProof/>
                <w:webHidden/>
              </w:rPr>
              <w:delText>8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188C23C6" w14:textId="0B737B4F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"_Toc177472463"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IV. Podstawowe zasady przeprowadzania kontroli na miejscu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_Toc177472463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31" w:author="Patrycja Piekut" w:date="2025-05-07T13:17:00Z">
            <w:r w:rsidR="00A6167F">
              <w:rPr>
                <w:noProof/>
                <w:webHidden/>
              </w:rPr>
              <w:t>13</w:t>
            </w:r>
          </w:ins>
          <w:del w:id="32" w:author="Patrycja Piekut" w:date="2025-03-24T09:53:00Z">
            <w:r w:rsidR="00E429D5" w:rsidDel="00AC1724">
              <w:rPr>
                <w:noProof/>
                <w:webHidden/>
              </w:rPr>
              <w:delText>12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53452F5B" w14:textId="1DFF6D7C" w:rsidR="0026018A" w:rsidRDefault="00AC1724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"_Toc177472464"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IV. 1. Pomiary dokonywane w ramach kontroli na miejscu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_Toc177472464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33" w:author="Patrycja Piekut" w:date="2025-05-07T13:17:00Z">
            <w:r w:rsidR="00A6167F">
              <w:rPr>
                <w:noProof/>
                <w:webHidden/>
              </w:rPr>
              <w:t>16</w:t>
            </w:r>
          </w:ins>
          <w:del w:id="34" w:author="Patrycja Piekut" w:date="2025-03-24T09:53:00Z">
            <w:r w:rsidR="00E429D5" w:rsidDel="00AC1724">
              <w:rPr>
                <w:noProof/>
                <w:webHidden/>
              </w:rPr>
              <w:delText>15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20369A64" w14:textId="10B78663" w:rsidR="0026018A" w:rsidRDefault="00AC1724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"_Toc177472465"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IV.1.1. Określanie powierzchni kontrolowanych działek rolnych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_Toc177472465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35" w:author="Patrycja Piekut" w:date="2025-05-07T13:17:00Z">
            <w:r w:rsidR="00A6167F">
              <w:rPr>
                <w:noProof/>
                <w:webHidden/>
              </w:rPr>
              <w:t>16</w:t>
            </w:r>
          </w:ins>
          <w:del w:id="36" w:author="Patrycja Piekut" w:date="2025-03-24T09:53:00Z">
            <w:r w:rsidR="00E429D5" w:rsidDel="00AC1724">
              <w:rPr>
                <w:noProof/>
                <w:webHidden/>
              </w:rPr>
              <w:delText>15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69CDAA1E" w14:textId="22134061" w:rsidR="0026018A" w:rsidRDefault="00AC1724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"_Toc177472466" </w:instrText>
          </w:r>
          <w:r>
            <w:fldChar w:fldCharType="separate"/>
          </w:r>
          <w:r w:rsidR="00E429D5" w:rsidRPr="007209B3">
            <w:rPr>
              <w:rStyle w:val="Hipercze"/>
              <w:rFonts w:eastAsia="Calibri"/>
              <w:noProof/>
            </w:rPr>
            <w:t>IV.1.2. Narzędzia pomiarowe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_Toc177472466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37" w:author="Patrycja Piekut" w:date="2025-05-07T13:17:00Z">
            <w:r w:rsidR="00A6167F">
              <w:rPr>
                <w:noProof/>
                <w:webHidden/>
              </w:rPr>
              <w:t>19</w:t>
            </w:r>
          </w:ins>
          <w:del w:id="38" w:author="Patrycja Piekut" w:date="2025-03-24T09:53:00Z">
            <w:r w:rsidR="00E429D5" w:rsidDel="00AC1724">
              <w:rPr>
                <w:noProof/>
                <w:webHidden/>
              </w:rPr>
              <w:delText>19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12043F28" w14:textId="3B431140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"_Toc177472467"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V. Szczegółowe zasady przeprowadzania kontroli na miejscu w przypadku pomocy przyznawanej w drodze decyzji administracyjnej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_Toc177472467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39" w:author="Patrycja Piekut" w:date="2025-05-07T13:17:00Z">
            <w:r w:rsidR="00A6167F">
              <w:rPr>
                <w:noProof/>
                <w:webHidden/>
              </w:rPr>
              <w:t>20</w:t>
            </w:r>
          </w:ins>
          <w:del w:id="40" w:author="Patrycja Piekut" w:date="2025-03-24T09:53:00Z">
            <w:r w:rsidR="00E429D5" w:rsidDel="00AC1724">
              <w:rPr>
                <w:noProof/>
                <w:webHidden/>
              </w:rPr>
              <w:delText>20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47F7977B" w14:textId="7F9A7C63" w:rsidR="0026018A" w:rsidRDefault="00AC1724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"_Toc177472468"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V.1. Zasady kontroli na miejscu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_Toc177472468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41" w:author="Patrycja Piekut" w:date="2025-05-07T13:17:00Z">
            <w:r w:rsidR="00A6167F">
              <w:rPr>
                <w:noProof/>
                <w:webHidden/>
              </w:rPr>
              <w:t>20</w:t>
            </w:r>
          </w:ins>
          <w:del w:id="42" w:author="Patrycja Piekut" w:date="2025-03-24T09:53:00Z">
            <w:r w:rsidR="00E429D5" w:rsidDel="00AC1724">
              <w:rPr>
                <w:noProof/>
                <w:webHidden/>
              </w:rPr>
              <w:delText>20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007B1B23" w14:textId="592FCD55" w:rsidR="0026018A" w:rsidRDefault="00AC1724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"_Toc177472469"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 xml:space="preserve">V.2. </w:t>
          </w:r>
          <w:r w:rsidR="00E429D5" w:rsidRPr="007209B3">
            <w:rPr>
              <w:rStyle w:val="Hipercze"/>
              <w:rFonts w:eastAsia="Arial Nova"/>
              <w:noProof/>
            </w:rPr>
            <w:t>System monitorowania obszarów (AMS)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_Toc177472469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43" w:author="Patrycja Piekut" w:date="2025-05-07T13:17:00Z">
            <w:r w:rsidR="00A6167F">
              <w:rPr>
                <w:noProof/>
                <w:webHidden/>
              </w:rPr>
              <w:t>22</w:t>
            </w:r>
          </w:ins>
          <w:del w:id="44" w:author="Patrycja Piekut" w:date="2025-03-24T09:53:00Z">
            <w:r w:rsidR="00E429D5" w:rsidDel="00AC1724">
              <w:rPr>
                <w:noProof/>
                <w:webHidden/>
              </w:rPr>
              <w:delText>22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0DCCABD7" w14:textId="02BB817A" w:rsidR="0026018A" w:rsidRDefault="00AC1724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"_Toc177472470"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V.3. Zasady kontroli na miejscu w ramach interwencji dotyczących zwierząt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_Toc177472470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45" w:author="Patrycja Piekut" w:date="2025-05-07T13:17:00Z">
            <w:r w:rsidR="00A6167F">
              <w:rPr>
                <w:noProof/>
                <w:webHidden/>
              </w:rPr>
              <w:t>23</w:t>
            </w:r>
          </w:ins>
          <w:del w:id="46" w:author="Patrycja Piekut" w:date="2025-03-24T09:53:00Z">
            <w:r w:rsidR="00E429D5" w:rsidDel="00AC1724">
              <w:rPr>
                <w:noProof/>
                <w:webHidden/>
              </w:rPr>
              <w:delText>22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7FE90B54" w14:textId="62A22A95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"_Toc177472471"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VI. Szczegółowe zasady przeprowadzania kontroli na miejscu w przypadku pomocy przyznawanej na podstawie umowy o przyznaniu pomocy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_Toc177472471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47" w:author="Patrycja Piekut" w:date="2025-05-07T13:17:00Z">
            <w:r w:rsidR="00A6167F">
              <w:rPr>
                <w:noProof/>
                <w:webHidden/>
              </w:rPr>
              <w:t>24</w:t>
            </w:r>
          </w:ins>
          <w:del w:id="48" w:author="Patrycja Piekut" w:date="2025-03-24T09:53:00Z">
            <w:r w:rsidR="00E429D5" w:rsidDel="00AC1724">
              <w:rPr>
                <w:noProof/>
                <w:webHidden/>
              </w:rPr>
              <w:delText>23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2A649203" w14:textId="31B6FADA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"_Toc177472472"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VII. Poziom kontroli i wybór próby do kontroli w wyniku typowania systemowego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_Toc177472472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49" w:author="Patrycja Piekut" w:date="2025-05-07T13:17:00Z">
            <w:r w:rsidR="00A6167F">
              <w:rPr>
                <w:noProof/>
                <w:webHidden/>
              </w:rPr>
              <w:t>25</w:t>
            </w:r>
          </w:ins>
          <w:del w:id="50" w:author="Patrycja Piekut" w:date="2025-03-24T09:53:00Z">
            <w:r w:rsidR="00E429D5" w:rsidDel="00AC1724">
              <w:rPr>
                <w:noProof/>
                <w:webHidden/>
              </w:rPr>
              <w:delText>24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6F423BF4" w14:textId="5E6181AC" w:rsidR="0026018A" w:rsidRDefault="00AC1724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"_Toc177472473"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VII.1. Pomoc przyznawana w drodze decyzji administracyjnej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_Toc177472473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51" w:author="Patrycja Piekut" w:date="2025-05-07T13:17:00Z">
            <w:r w:rsidR="00A6167F">
              <w:rPr>
                <w:noProof/>
                <w:webHidden/>
              </w:rPr>
              <w:t>25</w:t>
            </w:r>
          </w:ins>
          <w:del w:id="52" w:author="Patrycja Piekut" w:date="2025-03-24T09:53:00Z">
            <w:r w:rsidR="00E429D5" w:rsidDel="00AC1724">
              <w:rPr>
                <w:noProof/>
                <w:webHidden/>
              </w:rPr>
              <w:delText>24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5B02E8B0" w14:textId="0B2AF9A1" w:rsidR="0026018A" w:rsidRDefault="00AC1724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"_Toc177472474"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VII.1.1. Poziom kontroli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_Toc177472474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53" w:author="Patrycja Piekut" w:date="2025-05-07T13:17:00Z">
            <w:r w:rsidR="00A6167F">
              <w:rPr>
                <w:noProof/>
                <w:webHidden/>
              </w:rPr>
              <w:t>25</w:t>
            </w:r>
          </w:ins>
          <w:del w:id="54" w:author="Patrycja Piekut" w:date="2025-03-24T09:53:00Z">
            <w:r w:rsidR="00E429D5" w:rsidDel="00AC1724">
              <w:rPr>
                <w:noProof/>
                <w:webHidden/>
              </w:rPr>
              <w:delText>24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19A59B41" w14:textId="32BF3131" w:rsidR="0026018A" w:rsidRDefault="00AC1724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"_Toc177472475"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VII.1.2. Wybór próby do kontroli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_Toc177472475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55" w:author="Patrycja Piekut" w:date="2025-05-07T13:17:00Z">
            <w:r w:rsidR="00A6167F">
              <w:rPr>
                <w:noProof/>
                <w:webHidden/>
              </w:rPr>
              <w:t>27</w:t>
            </w:r>
          </w:ins>
          <w:del w:id="56" w:author="Patrycja Piekut" w:date="2025-03-24T09:53:00Z">
            <w:r w:rsidR="00E429D5" w:rsidDel="00AC1724">
              <w:rPr>
                <w:noProof/>
                <w:webHidden/>
              </w:rPr>
              <w:delText>27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0141D500" w14:textId="7BBBB166" w:rsidR="0026018A" w:rsidRDefault="00AC1724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"_Toc177472476"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VII.2. Pomoc przyznawana na podstawie umowy o przyznaniu pomocy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_Toc177472476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57" w:author="Patrycja Piekut" w:date="2025-05-07T13:17:00Z">
            <w:r w:rsidR="00A6167F">
              <w:rPr>
                <w:noProof/>
                <w:webHidden/>
              </w:rPr>
              <w:t>30</w:t>
            </w:r>
          </w:ins>
          <w:del w:id="58" w:author="Patrycja Piekut" w:date="2025-03-24T09:53:00Z">
            <w:r w:rsidR="00E429D5" w:rsidDel="00AC1724">
              <w:rPr>
                <w:noProof/>
                <w:webHidden/>
              </w:rPr>
              <w:delText>29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5594FFF2" w14:textId="6C66C8EE" w:rsidR="0026018A" w:rsidRDefault="00AC1724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"_Toc177472477" </w:instrText>
          </w:r>
          <w:r>
            <w:fldChar w:fldCharType="separate"/>
          </w:r>
          <w:r w:rsidR="00E429D5" w:rsidRPr="007209B3">
            <w:rPr>
              <w:rStyle w:val="Hipercze"/>
              <w:rFonts w:eastAsia="Calibri"/>
              <w:noProof/>
            </w:rPr>
            <w:t xml:space="preserve">VII.2.1. </w:t>
          </w:r>
          <w:r w:rsidR="00E429D5" w:rsidRPr="007209B3">
            <w:rPr>
              <w:rStyle w:val="Hipercze"/>
              <w:noProof/>
            </w:rPr>
            <w:t>Poziom kontroli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_Toc177472477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59" w:author="Patrycja Piekut" w:date="2025-05-07T13:17:00Z">
            <w:r w:rsidR="00A6167F">
              <w:rPr>
                <w:noProof/>
                <w:webHidden/>
              </w:rPr>
              <w:t>30</w:t>
            </w:r>
          </w:ins>
          <w:del w:id="60" w:author="Patrycja Piekut" w:date="2025-03-24T09:53:00Z">
            <w:r w:rsidR="00E429D5" w:rsidDel="00AC1724">
              <w:rPr>
                <w:noProof/>
                <w:webHidden/>
              </w:rPr>
              <w:delText>29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502BC16E" w14:textId="6A31C3AC" w:rsidR="0026018A" w:rsidRDefault="00AC1724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"_Toc177472478" </w:instrText>
          </w:r>
          <w:r>
            <w:fldChar w:fldCharType="separate"/>
          </w:r>
          <w:r w:rsidR="00E429D5" w:rsidRPr="007209B3">
            <w:rPr>
              <w:rStyle w:val="Hipercze"/>
              <w:rFonts w:eastAsia="Calibri"/>
              <w:noProof/>
            </w:rPr>
            <w:t xml:space="preserve">VII.2.2. Wybór </w:t>
          </w:r>
          <w:r w:rsidR="00E429D5" w:rsidRPr="007209B3">
            <w:rPr>
              <w:rStyle w:val="Hipercze"/>
              <w:noProof/>
            </w:rPr>
            <w:t>próby do kontroli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_Toc177472478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61" w:author="Patrycja Piekut" w:date="2025-05-07T13:17:00Z">
            <w:r w:rsidR="00A6167F">
              <w:rPr>
                <w:noProof/>
                <w:webHidden/>
              </w:rPr>
              <w:t>31</w:t>
            </w:r>
          </w:ins>
          <w:del w:id="62" w:author="Patrycja Piekut" w:date="2025-03-24T09:53:00Z">
            <w:r w:rsidR="00E429D5" w:rsidDel="00AC1724">
              <w:rPr>
                <w:noProof/>
                <w:webHidden/>
              </w:rPr>
              <w:delText>30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39A86816" w14:textId="55035699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"_Toc177472479"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VIII. Szczegółowe warunki, jakie powinny spełniać zewnętrzne jednostki organizacyjne, którym można powierzyć przeprowadzanie kontroli na miejscu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_Toc177472479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63" w:author="Patrycja Piekut" w:date="2025-05-07T13:17:00Z">
            <w:r w:rsidR="00A6167F">
              <w:rPr>
                <w:noProof/>
                <w:webHidden/>
              </w:rPr>
              <w:t>33</w:t>
            </w:r>
          </w:ins>
          <w:del w:id="64" w:author="Patrycja Piekut" w:date="2025-03-24T09:53:00Z">
            <w:r w:rsidR="00E429D5" w:rsidDel="00AC1724">
              <w:rPr>
                <w:noProof/>
                <w:webHidden/>
              </w:rPr>
              <w:delText>31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0CADE6A4" w14:textId="2A8B8653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"_Toc177472480"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IX. Wytyczne przejściowe na 2023 rok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_Toc177472480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65" w:author="Patrycja Piekut" w:date="2025-05-07T13:17:00Z">
            <w:r w:rsidR="00A6167F">
              <w:rPr>
                <w:noProof/>
                <w:webHidden/>
              </w:rPr>
              <w:t>34</w:t>
            </w:r>
          </w:ins>
          <w:del w:id="66" w:author="Patrycja Piekut" w:date="2025-03-24T09:53:00Z">
            <w:r w:rsidR="00E429D5" w:rsidDel="00AC1724">
              <w:rPr>
                <w:noProof/>
                <w:webHidden/>
              </w:rPr>
              <w:delText>33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0675E278" w14:textId="167C2AEA" w:rsidR="0026018A" w:rsidRDefault="00AC1724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 xml:space="preserve"> HYPERLINK \l "_Toc177472481" </w:instrText>
          </w:r>
          <w:r>
            <w:fldChar w:fldCharType="separate"/>
          </w:r>
          <w:r w:rsidR="00E429D5" w:rsidRPr="007209B3">
            <w:rPr>
              <w:rStyle w:val="Hipercze"/>
              <w:noProof/>
            </w:rPr>
            <w:t>X. Wytyczne przejściowe na 2024 rok</w:t>
          </w:r>
          <w:r w:rsidR="00E429D5">
            <w:rPr>
              <w:noProof/>
              <w:webHidden/>
            </w:rPr>
            <w:tab/>
          </w:r>
          <w:r w:rsidR="00E429D5">
            <w:rPr>
              <w:noProof/>
              <w:webHidden/>
            </w:rPr>
            <w:fldChar w:fldCharType="begin"/>
          </w:r>
          <w:r w:rsidR="00E429D5">
            <w:rPr>
              <w:noProof/>
              <w:webHidden/>
            </w:rPr>
            <w:instrText xml:space="preserve"> PAGEREF _Toc177472481 \h </w:instrText>
          </w:r>
          <w:r w:rsidR="00E429D5">
            <w:rPr>
              <w:noProof/>
              <w:webHidden/>
            </w:rPr>
          </w:r>
          <w:r w:rsidR="00E429D5">
            <w:rPr>
              <w:noProof/>
              <w:webHidden/>
            </w:rPr>
            <w:fldChar w:fldCharType="separate"/>
          </w:r>
          <w:ins w:id="67" w:author="Patrycja Piekut" w:date="2025-05-07T13:17:00Z">
            <w:r w:rsidR="00A6167F">
              <w:rPr>
                <w:noProof/>
                <w:webHidden/>
              </w:rPr>
              <w:t>35</w:t>
            </w:r>
          </w:ins>
          <w:del w:id="68" w:author="Patrycja Piekut" w:date="2025-03-24T09:53:00Z">
            <w:r w:rsidR="00E429D5" w:rsidDel="00AC1724">
              <w:rPr>
                <w:noProof/>
                <w:webHidden/>
              </w:rPr>
              <w:delText>34</w:delText>
            </w:r>
          </w:del>
          <w:r w:rsidR="00E429D5">
            <w:rPr>
              <w:noProof/>
              <w:webHidden/>
            </w:rPr>
            <w:fldChar w:fldCharType="end"/>
          </w:r>
          <w:r>
            <w:rPr>
              <w:noProof/>
            </w:rPr>
            <w:fldChar w:fldCharType="end"/>
          </w:r>
        </w:p>
        <w:p w14:paraId="737DD49B" w14:textId="154AC4F6" w:rsidR="0026018A" w:rsidRPr="00F9006B" w:rsidRDefault="00E429D5">
          <w:r w:rsidRPr="00F9006B">
            <w:rPr>
              <w:b/>
              <w:bCs/>
            </w:rPr>
            <w:fldChar w:fldCharType="end"/>
          </w:r>
        </w:p>
      </w:sdtContent>
    </w:sdt>
    <w:p w14:paraId="3D52354C" w14:textId="77777777" w:rsidR="0026018A" w:rsidRPr="00F9006B" w:rsidRDefault="00E429D5" w:rsidP="00AC1724">
      <w:pPr>
        <w:pStyle w:val="Nagwek1"/>
      </w:pPr>
      <w:r w:rsidRPr="00F9006B">
        <w:rPr>
          <w:rFonts w:cs="Arial"/>
        </w:rPr>
        <w:br w:type="page"/>
      </w:r>
      <w:bookmarkStart w:id="69" w:name="_Toc177472460"/>
      <w:bookmarkStart w:id="70" w:name="_Toc138757596"/>
      <w:bookmarkStart w:id="71" w:name="_Hlk123726621"/>
      <w:r w:rsidRPr="00F9006B">
        <w:lastRenderedPageBreak/>
        <w:t>I. Słownik pojęć</w:t>
      </w:r>
      <w:bookmarkEnd w:id="69"/>
      <w:bookmarkEnd w:id="70"/>
    </w:p>
    <w:p w14:paraId="15D3692C" w14:textId="77777777" w:rsidR="0026018A" w:rsidRPr="009F19E4" w:rsidRDefault="00E429D5" w:rsidP="00AC1724">
      <w:pPr>
        <w:rPr>
          <w:rFonts w:eastAsia="Arial Nova"/>
          <w:b/>
        </w:rPr>
      </w:pPr>
      <w:r w:rsidRPr="00F9006B">
        <w:rPr>
          <w:rFonts w:eastAsia="Arial Nova"/>
          <w:b/>
        </w:rPr>
        <w:t xml:space="preserve">aplikacja IRZplus </w:t>
      </w:r>
      <w:r w:rsidRPr="00F9006B">
        <w:rPr>
          <w:rFonts w:eastAsia="Arial Nova" w:cs="Arial"/>
        </w:rPr>
        <w:t xml:space="preserve">– aplikacja umożliwiająca posiadaczom zwierząt i podmiotom związanym z produkcją zwierzęcą składanie dokumentów związanych z identyfikacją </w:t>
      </w:r>
      <w:r w:rsidRPr="00ED4E6D">
        <w:rPr>
          <w:shd w:val="clear" w:color="auto" w:fill="FFFFFF"/>
        </w:rPr>
        <w:t>i rejestracją zwierząt w formie elektronicznej</w:t>
      </w:r>
    </w:p>
    <w:p w14:paraId="6A76782D" w14:textId="77777777" w:rsidR="0026018A" w:rsidRPr="00ED4E6D" w:rsidRDefault="00E429D5" w:rsidP="00AC1724">
      <w:pPr>
        <w:rPr>
          <w:shd w:val="clear" w:color="auto" w:fill="FFFFFF"/>
        </w:rPr>
      </w:pPr>
      <w:r w:rsidRPr="009F19E4">
        <w:rPr>
          <w:rFonts w:eastAsia="Arial Nova"/>
          <w:b/>
        </w:rPr>
        <w:t>Area Monitoring</w:t>
      </w:r>
      <w:r w:rsidRPr="00F9006B">
        <w:rPr>
          <w:rFonts w:eastAsia="Arial Nova"/>
          <w:b/>
        </w:rPr>
        <w:t xml:space="preserve"> </w:t>
      </w:r>
      <w:r w:rsidRPr="000A7433">
        <w:rPr>
          <w:rFonts w:eastAsia="Arial Nova"/>
          <w:b/>
        </w:rPr>
        <w:t>System</w:t>
      </w:r>
      <w:r w:rsidRPr="008628D8">
        <w:rPr>
          <w:rFonts w:eastAsia="Arial Nova"/>
          <w:b/>
        </w:rPr>
        <w:t xml:space="preserve"> (AMS)</w:t>
      </w:r>
      <w:r w:rsidRPr="00F9006B">
        <w:rPr>
          <w:rFonts w:eastAsia="Arial Nova"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eastAsia="Arial Nova"/>
        </w:rPr>
        <w:t xml:space="preserve"> system monitorowania obszarów w rozumieniu art. </w:t>
      </w:r>
      <w:r w:rsidRPr="00ED4E6D">
        <w:rPr>
          <w:shd w:val="clear" w:color="auto" w:fill="FFFFFF"/>
        </w:rPr>
        <w:t>65 ust. 4 lit. b rozporządzenia 2021/2116</w:t>
      </w:r>
    </w:p>
    <w:p w14:paraId="5DED4338" w14:textId="77777777" w:rsidR="0026018A" w:rsidRPr="00ED4E6D" w:rsidRDefault="00E429D5" w:rsidP="00AC1724">
      <w:pPr>
        <w:rPr>
          <w:shd w:val="clear" w:color="auto" w:fill="FFFFFF"/>
        </w:rPr>
      </w:pPr>
      <w:r w:rsidRPr="009F19E4">
        <w:rPr>
          <w:rFonts w:eastAsia="Arial Nova" w:cs="Arial"/>
          <w:b/>
        </w:rPr>
        <w:t>beneficjent</w:t>
      </w:r>
      <w:r w:rsidRPr="00ED4E6D">
        <w:rPr>
          <w:shd w:val="clear" w:color="auto" w:fill="FFFFFF"/>
        </w:rPr>
        <w:t xml:space="preserve"> – podmiot, któremu przyznano pomoc</w:t>
      </w:r>
      <w:r>
        <w:rPr>
          <w:shd w:val="clear" w:color="auto" w:fill="FFFFFF"/>
        </w:rPr>
        <w:t xml:space="preserve"> lub pomoc techniczną</w:t>
      </w:r>
      <w:r w:rsidRPr="00ED4E6D">
        <w:rPr>
          <w:shd w:val="clear" w:color="auto" w:fill="FFFFFF"/>
        </w:rPr>
        <w:t xml:space="preserve"> </w:t>
      </w:r>
    </w:p>
    <w:p w14:paraId="72389242" w14:textId="0D0F15D9" w:rsidR="0026018A" w:rsidRPr="00F9006B" w:rsidRDefault="00E429D5" w:rsidP="00AC1724">
      <w:pPr>
        <w:rPr>
          <w:rFonts w:eastAsiaTheme="minorHAnsi" w:cs="Arial"/>
        </w:rPr>
      </w:pPr>
      <w:r w:rsidRPr="009F19E4">
        <w:rPr>
          <w:rFonts w:cs="Arial"/>
          <w:b/>
          <w:bCs/>
        </w:rPr>
        <w:t>działalność</w:t>
      </w:r>
      <w:r w:rsidRPr="00F9006B">
        <w:rPr>
          <w:rFonts w:cs="Arial"/>
          <w:b/>
          <w:bCs/>
        </w:rPr>
        <w:t xml:space="preserve"> rolnicza </w:t>
      </w:r>
      <w:r w:rsidRPr="00F9006B">
        <w:rPr>
          <w:rFonts w:cs="Arial"/>
        </w:rPr>
        <w:t>– działalność</w:t>
      </w:r>
      <w:ins w:id="72" w:author="Patrycja Piekut" w:date="2025-05-07T09:53:00Z">
        <w:r w:rsidR="00C43B95">
          <w:rPr>
            <w:rFonts w:cs="Arial"/>
          </w:rPr>
          <w:t>, o której mowa</w:t>
        </w:r>
      </w:ins>
      <w:del w:id="73" w:author="Patrycja Piekut" w:date="2025-05-07T09:53:00Z">
        <w:r w:rsidRPr="00F9006B" w:rsidDel="00C43B95">
          <w:rPr>
            <w:rFonts w:cs="Arial"/>
          </w:rPr>
          <w:delText xml:space="preserve"> rolnicza</w:delText>
        </w:r>
      </w:del>
      <w:r w:rsidRPr="00F9006B">
        <w:rPr>
          <w:rFonts w:cs="Arial"/>
        </w:rPr>
        <w:t xml:space="preserve"> w</w:t>
      </w:r>
      <w:del w:id="74" w:author="Patrycja Piekut" w:date="2025-05-07T09:53:00Z">
        <w:r w:rsidRPr="00F9006B" w:rsidDel="00C43B95">
          <w:rPr>
            <w:rFonts w:cs="Arial"/>
          </w:rPr>
          <w:delText xml:space="preserve"> rozumieniu</w:delText>
        </w:r>
      </w:del>
      <w:r w:rsidRPr="00F9006B">
        <w:rPr>
          <w:rFonts w:cs="Arial"/>
        </w:rPr>
        <w:t xml:space="preserve"> art. 21 ust.1 ustawy PS WPR</w:t>
      </w:r>
    </w:p>
    <w:p w14:paraId="7F4FE2C9" w14:textId="77777777" w:rsidR="0026018A" w:rsidRPr="00ED4E6D" w:rsidRDefault="00E429D5" w:rsidP="00AC1724">
      <w:pPr>
        <w:rPr>
          <w:rFonts w:cs="Arial"/>
          <w:b/>
          <w:bCs/>
        </w:rPr>
      </w:pPr>
      <w:r w:rsidRPr="00F9006B">
        <w:rPr>
          <w:rFonts w:eastAsia="Arial Nova"/>
          <w:b/>
        </w:rPr>
        <w:t>działka referencyjna</w:t>
      </w:r>
      <w:r w:rsidRPr="00F9006B">
        <w:rPr>
          <w:rFonts w:eastAsia="Arial Nova"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eastAsia="Arial Nova"/>
        </w:rPr>
        <w:t xml:space="preserve"> działka referencyjna w rozumieniu art. 2 ust</w:t>
      </w:r>
      <w:r w:rsidRPr="005858F1">
        <w:rPr>
          <w:rFonts w:eastAsia="Arial Nova"/>
        </w:rPr>
        <w:t xml:space="preserve">. 2 rozporządzenia </w:t>
      </w:r>
      <w:r w:rsidRPr="009F19E4">
        <w:rPr>
          <w:rFonts w:eastAsia="Arial Nova"/>
        </w:rPr>
        <w:t>2022/1172</w:t>
      </w:r>
    </w:p>
    <w:p w14:paraId="36BC401E" w14:textId="77777777" w:rsidR="0026018A" w:rsidRPr="009F19E4" w:rsidRDefault="00E429D5" w:rsidP="00AC1724">
      <w:pPr>
        <w:rPr>
          <w:b/>
        </w:rPr>
      </w:pPr>
      <w:r w:rsidRPr="00ED4E6D">
        <w:rPr>
          <w:rFonts w:cs="Arial"/>
          <w:b/>
          <w:bCs/>
        </w:rPr>
        <w:t>jednostka</w:t>
      </w:r>
      <w:r w:rsidRPr="00F9006B">
        <w:rPr>
          <w:rFonts w:eastAsia="Arial Nova" w:cs="Arial"/>
          <w:b/>
        </w:rPr>
        <w:t xml:space="preserve"> gruntu nierolniczego</w:t>
      </w:r>
      <w:r w:rsidRPr="00F9006B">
        <w:rPr>
          <w:rFonts w:eastAsia="Arial Nova" w:cs="Arial"/>
        </w:rPr>
        <w:t xml:space="preserve"> – jednostka gruntu nierolniczego w rozumieniu </w:t>
      </w:r>
      <w:r>
        <w:rPr>
          <w:rFonts w:eastAsia="Arial Nova" w:cs="Arial"/>
        </w:rPr>
        <w:br/>
      </w:r>
      <w:r w:rsidRPr="00F9006B">
        <w:rPr>
          <w:rFonts w:eastAsia="Arial Nova" w:cs="Arial"/>
        </w:rPr>
        <w:t xml:space="preserve">art. </w:t>
      </w:r>
      <w:r w:rsidRPr="009F19E4">
        <w:rPr>
          <w:rFonts w:eastAsia="Arial Nova"/>
        </w:rPr>
        <w:t>2 pkt 12 ustawy PS WPR</w:t>
      </w:r>
    </w:p>
    <w:p w14:paraId="6EF4858E" w14:textId="77777777" w:rsidR="0026018A" w:rsidRPr="00ED4E6D" w:rsidRDefault="00E429D5" w:rsidP="00AC1724">
      <w:pPr>
        <w:rPr>
          <w:rFonts w:eastAsia="Arial Nova"/>
        </w:rPr>
      </w:pPr>
      <w:r w:rsidRPr="009F19E4">
        <w:rPr>
          <w:b/>
        </w:rPr>
        <w:t>kontrola</w:t>
      </w:r>
      <w:r w:rsidRPr="00F9006B">
        <w:rPr>
          <w:b/>
        </w:rPr>
        <w:t xml:space="preserve"> administracyjna</w:t>
      </w:r>
      <w:r w:rsidRPr="00F9006B">
        <w:t xml:space="preserve"> – kontrola, o której mowa w pkt 1.A ppkt (i) załącznika I </w:t>
      </w:r>
      <w:r>
        <w:br/>
      </w:r>
      <w:r w:rsidRPr="00F9006B">
        <w:t xml:space="preserve">do rozporządzenia 2022/127, której zakres został określony w art. 100 ust.1-3 ustawy PS </w:t>
      </w:r>
      <w:r w:rsidRPr="00ED4E6D">
        <w:rPr>
          <w:rFonts w:eastAsia="Arial Nova"/>
        </w:rPr>
        <w:t>WPR</w:t>
      </w:r>
    </w:p>
    <w:p w14:paraId="35B47D71" w14:textId="77777777" w:rsidR="0026018A" w:rsidRDefault="00E429D5" w:rsidP="00AC1724">
      <w:pPr>
        <w:rPr>
          <w:rFonts w:eastAsia="Arial Nova"/>
        </w:rPr>
      </w:pPr>
      <w:r w:rsidRPr="009F19E4">
        <w:rPr>
          <w:rFonts w:eastAsia="Arial Nova"/>
          <w:b/>
        </w:rPr>
        <w:t>kontrola</w:t>
      </w:r>
      <w:r w:rsidRPr="00F9006B">
        <w:rPr>
          <w:rFonts w:eastAsia="Arial Nova"/>
          <w:b/>
        </w:rPr>
        <w:t xml:space="preserve"> na miejscu</w:t>
      </w:r>
      <w:r w:rsidRPr="00F9006B">
        <w:rPr>
          <w:rFonts w:eastAsia="Arial Nova"/>
        </w:rPr>
        <w:t xml:space="preserve"> – </w:t>
      </w:r>
      <w:r w:rsidRPr="00F9006B">
        <w:t xml:space="preserve">kontrola, o której mowa w pkt 1.A ppkt (i) załącznika I </w:t>
      </w:r>
      <w:r>
        <w:br/>
      </w:r>
      <w:r w:rsidRPr="00F9006B">
        <w:t xml:space="preserve">do </w:t>
      </w:r>
      <w:r w:rsidRPr="00ED4E6D">
        <w:rPr>
          <w:rFonts w:eastAsia="Arial Nova"/>
        </w:rPr>
        <w:t xml:space="preserve">rozporządzenia 2022/127, której cel został określony w art. 100 ust. 4 ustawy PS WPR </w:t>
      </w:r>
    </w:p>
    <w:p w14:paraId="683D1E68" w14:textId="77777777" w:rsidR="0026018A" w:rsidRPr="009F19E4" w:rsidRDefault="00E429D5" w:rsidP="00AC1724">
      <w:pPr>
        <w:rPr>
          <w:rFonts w:cs="Arial"/>
          <w:b/>
          <w:bCs/>
        </w:rPr>
      </w:pPr>
      <w:r w:rsidRPr="00852CFC">
        <w:rPr>
          <w:rFonts w:eastAsia="Arial Nova"/>
          <w:b/>
        </w:rPr>
        <w:t>kontrola ex post</w:t>
      </w:r>
      <w:r>
        <w:rPr>
          <w:rFonts w:eastAsia="Arial Nova"/>
        </w:rPr>
        <w:t xml:space="preserve"> – kontrola na miejscu </w:t>
      </w:r>
      <w:r w:rsidRPr="00F9006B">
        <w:t>przeprowadzana w okresie związania celem</w:t>
      </w:r>
    </w:p>
    <w:p w14:paraId="0BC46B21" w14:textId="71E778B9" w:rsidR="0026018A" w:rsidRDefault="00E429D5" w:rsidP="00AC1724">
      <w:pPr>
        <w:rPr>
          <w:rFonts w:cs="Arial"/>
        </w:rPr>
      </w:pPr>
      <w:r w:rsidRPr="009F19E4">
        <w:rPr>
          <w:rFonts w:cs="Arial"/>
          <w:b/>
          <w:bCs/>
        </w:rPr>
        <w:t>maksymalny</w:t>
      </w:r>
      <w:r w:rsidRPr="00F9006B">
        <w:rPr>
          <w:rFonts w:cs="Arial"/>
          <w:b/>
          <w:bCs/>
        </w:rPr>
        <w:t xml:space="preserve"> kwalifik</w:t>
      </w:r>
      <w:r>
        <w:rPr>
          <w:rFonts w:cs="Arial"/>
          <w:b/>
          <w:bCs/>
        </w:rPr>
        <w:t>ujący się</w:t>
      </w:r>
      <w:r w:rsidRPr="00F9006B">
        <w:rPr>
          <w:rFonts w:cs="Arial"/>
          <w:b/>
          <w:bCs/>
        </w:rPr>
        <w:t xml:space="preserve"> obszar (MKO) </w:t>
      </w:r>
      <w:r w:rsidRPr="00F9006B">
        <w:rPr>
          <w:rFonts w:eastAsia="Arial Nova" w:cs="Arial"/>
        </w:rPr>
        <w:t>–</w:t>
      </w:r>
      <w:r w:rsidRPr="00F9006B">
        <w:rPr>
          <w:rFonts w:cs="Arial"/>
          <w:b/>
          <w:bCs/>
        </w:rPr>
        <w:t xml:space="preserve"> </w:t>
      </w:r>
      <w:r w:rsidRPr="00F9006B">
        <w:rPr>
          <w:rFonts w:cs="Arial"/>
        </w:rPr>
        <w:t>maksymalny kwalifik</w:t>
      </w:r>
      <w:r>
        <w:rPr>
          <w:rFonts w:cs="Arial"/>
        </w:rPr>
        <w:t>ujący się</w:t>
      </w:r>
      <w:r w:rsidRPr="00F9006B">
        <w:rPr>
          <w:rFonts w:cs="Arial"/>
        </w:rPr>
        <w:t xml:space="preserve"> obszar</w:t>
      </w:r>
      <w:r>
        <w:rPr>
          <w:rFonts w:cs="Arial"/>
        </w:rPr>
        <w:t>,</w:t>
      </w:r>
      <w:r w:rsidRPr="00F9006B">
        <w:rPr>
          <w:rFonts w:cs="Arial"/>
        </w:rPr>
        <w:t xml:space="preserve"> wyznaczony dla danej działki referencyjnej</w:t>
      </w:r>
      <w:r>
        <w:rPr>
          <w:rFonts w:cs="Arial"/>
        </w:rPr>
        <w:t>,</w:t>
      </w:r>
      <w:r w:rsidRPr="00F9006B">
        <w:rPr>
          <w:rFonts w:cs="Arial"/>
        </w:rPr>
        <w:t xml:space="preserve"> </w:t>
      </w:r>
      <w:r>
        <w:rPr>
          <w:rFonts w:cs="Arial"/>
        </w:rPr>
        <w:t xml:space="preserve">o którym mowa </w:t>
      </w:r>
      <w:r w:rsidRPr="00F9006B">
        <w:rPr>
          <w:rFonts w:cs="Arial"/>
        </w:rPr>
        <w:t xml:space="preserve">w art. 2 ust. 7 </w:t>
      </w:r>
      <w:r>
        <w:rPr>
          <w:rFonts w:cs="Arial"/>
        </w:rPr>
        <w:br/>
      </w:r>
      <w:r w:rsidRPr="00F9006B">
        <w:rPr>
          <w:rFonts w:cs="Arial"/>
        </w:rPr>
        <w:t xml:space="preserve">lit. a </w:t>
      </w:r>
      <w:r w:rsidRPr="00715DB5">
        <w:rPr>
          <w:rFonts w:cs="Arial"/>
        </w:rPr>
        <w:t xml:space="preserve">rozporządzenia </w:t>
      </w:r>
      <w:del w:id="75" w:author="Patrycja Piekut" w:date="2025-05-07T09:53:00Z">
        <w:r w:rsidRPr="00715DB5" w:rsidDel="00C43B95">
          <w:rPr>
            <w:rFonts w:cs="Arial"/>
          </w:rPr>
          <w:delText xml:space="preserve">delegowanego </w:delText>
        </w:r>
      </w:del>
      <w:r w:rsidRPr="00715DB5">
        <w:rPr>
          <w:rFonts w:cs="Arial"/>
        </w:rPr>
        <w:t>2022</w:t>
      </w:r>
      <w:r w:rsidRPr="00753750">
        <w:rPr>
          <w:rFonts w:cs="Arial"/>
        </w:rPr>
        <w:t>/</w:t>
      </w:r>
      <w:r w:rsidRPr="00D27746">
        <w:rPr>
          <w:rFonts w:cs="Arial"/>
        </w:rPr>
        <w:t>1172</w:t>
      </w:r>
      <w:r w:rsidRPr="00F9006B">
        <w:rPr>
          <w:rFonts w:cs="Arial"/>
        </w:rPr>
        <w:t xml:space="preserve"> </w:t>
      </w:r>
    </w:p>
    <w:p w14:paraId="094E8152" w14:textId="77777777" w:rsidR="0026018A" w:rsidRPr="00F9006B" w:rsidRDefault="00E429D5" w:rsidP="00AC1724">
      <w:pPr>
        <w:rPr>
          <w:rFonts w:cs="Arial"/>
        </w:rPr>
      </w:pPr>
      <w:r w:rsidRPr="00753750">
        <w:rPr>
          <w:rFonts w:cs="Arial"/>
          <w:b/>
        </w:rPr>
        <w:t>metoda FOTO</w:t>
      </w:r>
      <w:r>
        <w:rPr>
          <w:rFonts w:cs="Arial"/>
        </w:rPr>
        <w:t xml:space="preserve"> – odmiana teledetekcyjnej metody kontroli, polegająca </w:t>
      </w:r>
      <w:r>
        <w:rPr>
          <w:rFonts w:cs="Arial"/>
        </w:rPr>
        <w:br/>
        <w:t>na wykorzystaniu ortofotomap w procesie kontroli</w:t>
      </w:r>
    </w:p>
    <w:p w14:paraId="23C3E056" w14:textId="77777777" w:rsidR="0026018A" w:rsidRPr="009F19E4" w:rsidRDefault="00E429D5" w:rsidP="00AC1724">
      <w:pPr>
        <w:rPr>
          <w:rFonts w:cs="Arial"/>
        </w:rPr>
      </w:pPr>
      <w:r w:rsidRPr="00F9006B">
        <w:rPr>
          <w:rFonts w:cs="Arial"/>
          <w:b/>
          <w:bCs/>
        </w:rPr>
        <w:t>normy GAEC</w:t>
      </w:r>
      <w:r w:rsidRPr="00F9006B">
        <w:rPr>
          <w:rFonts w:cs="Arial"/>
        </w:rPr>
        <w:t xml:space="preserve"> </w:t>
      </w:r>
      <w:r w:rsidRPr="00F9006B">
        <w:rPr>
          <w:rFonts w:cs="Arial"/>
          <w:bCs/>
        </w:rPr>
        <w:t xml:space="preserve">– normy dobrej kultury rolnej zgodnej z ochroną środowiska określone </w:t>
      </w:r>
      <w:r w:rsidRPr="009F19E4">
        <w:rPr>
          <w:rFonts w:cs="Arial"/>
        </w:rPr>
        <w:t>w PS WPR i wymienione w załączniku III do rozporządzenia 2021/2115</w:t>
      </w:r>
      <w:bookmarkStart w:id="76" w:name="mip61366580"/>
      <w:bookmarkStart w:id="77" w:name="mip61366581"/>
      <w:bookmarkStart w:id="78" w:name="mip61366582"/>
      <w:bookmarkEnd w:id="76"/>
      <w:bookmarkEnd w:id="77"/>
      <w:bookmarkEnd w:id="78"/>
      <w:r>
        <w:rPr>
          <w:rFonts w:cs="Arial"/>
        </w:rPr>
        <w:t xml:space="preserve"> </w:t>
      </w:r>
    </w:p>
    <w:p w14:paraId="2C8209E7" w14:textId="77777777" w:rsidR="0026018A" w:rsidRPr="00F9006B" w:rsidRDefault="00E429D5" w:rsidP="00AC1724">
      <w:pPr>
        <w:rPr>
          <w:rFonts w:cs="Arial"/>
          <w:bCs/>
        </w:rPr>
      </w:pPr>
      <w:r w:rsidRPr="009F19E4">
        <w:rPr>
          <w:rFonts w:cs="Arial"/>
          <w:b/>
          <w:bCs/>
        </w:rPr>
        <w:t xml:space="preserve">obwód zewnętrzny </w:t>
      </w:r>
      <w:r w:rsidRPr="009F19E4">
        <w:rPr>
          <w:rFonts w:cs="Arial"/>
          <w:bCs/>
        </w:rPr>
        <w:t>–</w:t>
      </w:r>
      <w:r w:rsidRPr="00F9006B">
        <w:rPr>
          <w:rFonts w:cs="Arial"/>
          <w:bCs/>
        </w:rPr>
        <w:t xml:space="preserve"> obwód stosowany do obliczenia tolerancji pomiaru w przypadku wystąpienia obiektu wcinającego się w działkę rolną</w:t>
      </w:r>
    </w:p>
    <w:p w14:paraId="13C2A169" w14:textId="77777777" w:rsidR="0026018A" w:rsidRPr="00F9006B" w:rsidRDefault="00E429D5" w:rsidP="00AC1724">
      <w:r w:rsidRPr="00F9006B">
        <w:rPr>
          <w:b/>
        </w:rPr>
        <w:lastRenderedPageBreak/>
        <w:t>okres związania celem</w:t>
      </w:r>
      <w:r w:rsidRPr="00F9006B">
        <w:t xml:space="preserve"> – okres po wypłacie pomocy</w:t>
      </w:r>
      <w:r>
        <w:t xml:space="preserve"> lub pomocy technicznej</w:t>
      </w:r>
      <w:r w:rsidRPr="00F9006B">
        <w:t xml:space="preserve">, </w:t>
      </w:r>
      <w:r>
        <w:br/>
      </w:r>
      <w:r w:rsidRPr="00F9006B">
        <w:t xml:space="preserve">w trakcie którego beneficjent powinien utrzymać spełnianie warunków przyznania </w:t>
      </w:r>
      <w:r>
        <w:br/>
      </w:r>
      <w:r w:rsidRPr="00F9006B">
        <w:t xml:space="preserve">i wypłaty pomocy </w:t>
      </w:r>
      <w:r>
        <w:t xml:space="preserve">lub pomocy technicznej </w:t>
      </w:r>
      <w:r w:rsidRPr="00F9006B">
        <w:t>oraz realizować lub zrealizować określone zobowiązania w ramach danej interwencji PS WPR</w:t>
      </w:r>
    </w:p>
    <w:p w14:paraId="2CB6FF5B" w14:textId="77777777" w:rsidR="0026018A" w:rsidRPr="00F9006B" w:rsidRDefault="00E429D5" w:rsidP="00AC1724">
      <w:pPr>
        <w:rPr>
          <w:rFonts w:cs="Arial"/>
        </w:rPr>
      </w:pPr>
      <w:r w:rsidRPr="00F9006B">
        <w:rPr>
          <w:rFonts w:cs="Arial"/>
          <w:b/>
          <w:bCs/>
        </w:rPr>
        <w:t>ortofotomapa</w:t>
      </w:r>
      <w:r w:rsidRPr="00F9006B">
        <w:rPr>
          <w:rFonts w:cs="Arial"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cs="Arial"/>
        </w:rPr>
        <w:t xml:space="preserve"> obraz powierzchni ziemi uzyskany ze zdjęć satelitarnych, lotniczych lub zdjęć pozyskanych za pomocą bezzałogowych statków powietrznych, przetworzonych do postaci metrycznej</w:t>
      </w:r>
    </w:p>
    <w:p w14:paraId="036F011B" w14:textId="77777777" w:rsidR="0026018A" w:rsidRPr="00F9006B" w:rsidRDefault="00E429D5" w:rsidP="00AC1724">
      <w:pPr>
        <w:rPr>
          <w:rFonts w:cs="Arial"/>
        </w:rPr>
      </w:pPr>
      <w:r w:rsidRPr="008628D8">
        <w:rPr>
          <w:rFonts w:cs="Arial"/>
          <w:b/>
        </w:rPr>
        <w:t>podmiot kontrolowany</w:t>
      </w:r>
      <w:r w:rsidRPr="00F9006B">
        <w:rPr>
          <w:rFonts w:cs="Arial"/>
        </w:rPr>
        <w:t xml:space="preserve"> – wnioskodawca, beneficjent albo podmiot trzeci, wobec którego przeprowadzane są czynności kontrolne w ramach kontroli na miejscu</w:t>
      </w:r>
    </w:p>
    <w:p w14:paraId="548A2161" w14:textId="51B5328A" w:rsidR="0026018A" w:rsidRPr="00F9006B" w:rsidRDefault="00E429D5" w:rsidP="00AC1724">
      <w:pPr>
        <w:rPr>
          <w:rFonts w:cs="Arial"/>
        </w:rPr>
      </w:pPr>
      <w:bookmarkStart w:id="79" w:name="_Hlk127863847"/>
      <w:r w:rsidRPr="009F19E4">
        <w:rPr>
          <w:rFonts w:cs="Arial"/>
          <w:b/>
          <w:bCs/>
        </w:rPr>
        <w:t xml:space="preserve">sprzęt pomiarowy </w:t>
      </w:r>
      <w:r w:rsidRPr="00304ADF">
        <w:rPr>
          <w:rFonts w:cs="Arial"/>
        </w:rPr>
        <w:t>–</w:t>
      </w:r>
      <w:r w:rsidRPr="00F9006B">
        <w:rPr>
          <w:rFonts w:cs="Arial"/>
        </w:rPr>
        <w:t xml:space="preserve"> urządzenie, układ pomiarowy lub jego elementy, przeznaczone do wykonania pomiarów samodzielnie lub w połączeniu z jednym lub wieloma urządzeniami dodatkowymi;</w:t>
      </w:r>
      <w:r w:rsidRPr="00F9006B">
        <w:rPr>
          <w:rFonts w:cs="Arial"/>
          <w:bCs/>
        </w:rPr>
        <w:t xml:space="preserve"> odbiornik GNSS,</w:t>
      </w:r>
      <w:r w:rsidRPr="00F9006B">
        <w:t xml:space="preserve"> </w:t>
      </w:r>
      <w:r w:rsidRPr="00F9006B">
        <w:rPr>
          <w:rFonts w:cs="Arial"/>
          <w:bCs/>
        </w:rPr>
        <w:t xml:space="preserve">który w procesie walidacji </w:t>
      </w:r>
      <w:ins w:id="80" w:author="Borkowski Józef" w:date="2025-04-04T08:19:00Z">
        <w:r w:rsidR="00193F6D">
          <w:rPr>
            <w:rFonts w:cs="Arial"/>
            <w:bCs/>
          </w:rPr>
          <w:t xml:space="preserve">wskazanej przez ARiMR, </w:t>
        </w:r>
      </w:ins>
      <w:del w:id="81" w:author="Borkowski Józef" w:date="2025-04-04T08:19:00Z">
        <w:r w:rsidRPr="00F9006B" w:rsidDel="00193F6D">
          <w:rPr>
            <w:rFonts w:cs="Arial"/>
            <w:bCs/>
          </w:rPr>
          <w:delText>zdefiniowanej przez UE</w:delText>
        </w:r>
      </w:del>
      <w:r w:rsidRPr="00F9006B">
        <w:rPr>
          <w:rFonts w:cs="Arial"/>
          <w:bCs/>
        </w:rPr>
        <w:t xml:space="preserve"> uzyskał wynik </w:t>
      </w:r>
      <w:ins w:id="82" w:author="Borkowski Józef" w:date="2025-04-04T08:20:00Z">
        <w:r w:rsidR="00193F6D">
          <w:rPr>
            <w:rFonts w:cs="Arial"/>
            <w:bCs/>
          </w:rPr>
          <w:t xml:space="preserve">spełniający warunek opisany w </w:t>
        </w:r>
        <w:del w:id="83" w:author="Ali Farhan Jakub" w:date="2025-05-23T11:05:00Z">
          <w:r w:rsidR="00193F6D" w:rsidDel="00D1545F">
            <w:rPr>
              <w:rFonts w:cs="Arial"/>
              <w:bCs/>
            </w:rPr>
            <w:delText>punkcie</w:delText>
          </w:r>
        </w:del>
      </w:ins>
      <w:ins w:id="84" w:author="Ali Farhan Jakub" w:date="2025-05-23T11:05:00Z">
        <w:r w:rsidR="00D1545F">
          <w:rPr>
            <w:rFonts w:cs="Arial"/>
            <w:bCs/>
          </w:rPr>
          <w:t>sekcji</w:t>
        </w:r>
      </w:ins>
      <w:ins w:id="85" w:author="Borkowski Józef" w:date="2025-04-04T08:20:00Z">
        <w:r w:rsidR="00193F6D">
          <w:rPr>
            <w:rFonts w:cs="Arial"/>
            <w:bCs/>
          </w:rPr>
          <w:t xml:space="preserve"> </w:t>
        </w:r>
        <w:r w:rsidR="00193F6D" w:rsidRPr="00F9006B">
          <w:t>IV.</w:t>
        </w:r>
        <w:r w:rsidR="00193F6D">
          <w:t>1</w:t>
        </w:r>
        <w:r w:rsidR="00193F6D" w:rsidRPr="00F9006B">
          <w:t>.1</w:t>
        </w:r>
      </w:ins>
      <w:ins w:id="86" w:author="Patrycja Piekut" w:date="2025-05-07T10:49:00Z">
        <w:r w:rsidR="00E622A1">
          <w:t xml:space="preserve"> ust. </w:t>
        </w:r>
      </w:ins>
      <w:ins w:id="87" w:author="Borkowski Józef" w:date="2025-04-04T08:20:00Z">
        <w:del w:id="88" w:author="Patrycja Piekut" w:date="2025-05-07T10:49:00Z">
          <w:r w:rsidR="00193F6D" w:rsidDel="00E622A1">
            <w:delText>.</w:delText>
          </w:r>
        </w:del>
        <w:r w:rsidR="00193F6D">
          <w:t>3, pozwalający na stosowanie tego sprzętu w procesie kontroli.</w:t>
        </w:r>
      </w:ins>
      <w:del w:id="89" w:author="Borkowski Józef" w:date="2025-04-04T08:20:00Z">
        <w:r w:rsidRPr="00F9006B" w:rsidDel="00193F6D">
          <w:rPr>
            <w:rFonts w:cs="Arial"/>
            <w:bCs/>
          </w:rPr>
          <w:delText xml:space="preserve">akceptowalny dla </w:delText>
        </w:r>
        <w:r w:rsidDel="00193F6D">
          <w:rPr>
            <w:rFonts w:cs="Arial"/>
            <w:bCs/>
          </w:rPr>
          <w:delText>ARiMR</w:delText>
        </w:r>
      </w:del>
      <w:bookmarkEnd w:id="79"/>
    </w:p>
    <w:p w14:paraId="522F6565" w14:textId="77777777" w:rsidR="0026018A" w:rsidRPr="009F19E4" w:rsidRDefault="00E429D5" w:rsidP="00AC1724">
      <w:pPr>
        <w:rPr>
          <w:rFonts w:cs="Arial"/>
          <w:bCs/>
        </w:rPr>
      </w:pPr>
      <w:r w:rsidRPr="00F9006B">
        <w:rPr>
          <w:rFonts w:cs="Arial"/>
          <w:b/>
          <w:bCs/>
        </w:rPr>
        <w:t xml:space="preserve">System Identyfikacji Działek Rolnych </w:t>
      </w:r>
      <w:r w:rsidRPr="0007060F">
        <w:rPr>
          <w:rFonts w:cs="Arial"/>
          <w:bCs/>
        </w:rPr>
        <w:t xml:space="preserve">(ang. LPIS </w:t>
      </w:r>
      <w:r w:rsidRPr="0007060F">
        <w:rPr>
          <w:rFonts w:eastAsia="Arial Nova" w:cs="Arial"/>
        </w:rPr>
        <w:t>–</w:t>
      </w:r>
      <w:r w:rsidRPr="0007060F">
        <w:rPr>
          <w:rFonts w:cs="Arial"/>
          <w:bCs/>
        </w:rPr>
        <w:t xml:space="preserve"> </w:t>
      </w:r>
      <w:r w:rsidRPr="0007060F">
        <w:rPr>
          <w:rFonts w:cs="Arial"/>
        </w:rPr>
        <w:t>Land Parcel Identification System</w:t>
      </w:r>
      <w:r w:rsidRPr="0007060F">
        <w:rPr>
          <w:rFonts w:cs="Arial"/>
          <w:bCs/>
        </w:rPr>
        <w:t>)</w:t>
      </w:r>
      <w:r w:rsidRPr="00F9006B">
        <w:rPr>
          <w:rFonts w:cs="Arial"/>
          <w:b/>
          <w:bCs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cs="Arial"/>
        </w:rPr>
        <w:t xml:space="preserve"> system w rozumieniu </w:t>
      </w:r>
      <w:r w:rsidRPr="00F9006B">
        <w:rPr>
          <w:rFonts w:cs="Arial"/>
          <w:lang w:eastAsia="en-US"/>
        </w:rPr>
        <w:t xml:space="preserve">art. 68 ust. 1 rozporządzenia 2021/2116. </w:t>
      </w:r>
      <w:r w:rsidRPr="00F9006B">
        <w:rPr>
          <w:rFonts w:cs="Arial"/>
        </w:rPr>
        <w:t xml:space="preserve">Jest </w:t>
      </w:r>
      <w:r>
        <w:rPr>
          <w:rFonts w:cs="Arial"/>
        </w:rPr>
        <w:br/>
      </w:r>
      <w:r w:rsidRPr="00F9006B">
        <w:rPr>
          <w:rFonts w:cs="Arial"/>
        </w:rPr>
        <w:t xml:space="preserve">to element zintegrowanego systemu zarządzania i kontroli, utworzonego na potrzeby administrowania i kontroli, pozwalający na jednoznaczną identyfikację działek rolnych w przestrzeni oraz ich kontrole pod względem kwalifikowalności, w odniesieniu </w:t>
      </w:r>
      <w:r>
        <w:rPr>
          <w:rFonts w:cs="Arial"/>
        </w:rPr>
        <w:br/>
      </w:r>
      <w:r w:rsidRPr="00F9006B">
        <w:rPr>
          <w:rFonts w:cs="Arial"/>
        </w:rPr>
        <w:t xml:space="preserve">do </w:t>
      </w:r>
      <w:r w:rsidRPr="009F19E4">
        <w:rPr>
          <w:rFonts w:cs="Arial"/>
          <w:bCs/>
        </w:rPr>
        <w:t xml:space="preserve">interwencji w ramach PS WPR </w:t>
      </w:r>
    </w:p>
    <w:p w14:paraId="7F51C7C0" w14:textId="77777777" w:rsidR="0026018A" w:rsidRDefault="00E429D5" w:rsidP="00AC1724">
      <w:pPr>
        <w:rPr>
          <w:rFonts w:cs="Arial"/>
          <w:b/>
          <w:bCs/>
        </w:rPr>
      </w:pPr>
      <w:r>
        <w:rPr>
          <w:rFonts w:cs="Arial"/>
          <w:b/>
          <w:bCs/>
        </w:rPr>
        <w:t xml:space="preserve">system IT </w:t>
      </w:r>
      <w:r w:rsidRPr="00753750">
        <w:rPr>
          <w:rFonts w:cs="Arial"/>
          <w:bCs/>
        </w:rPr>
        <w:t xml:space="preserve">– </w:t>
      </w:r>
      <w:r w:rsidRPr="00AD3034">
        <w:rPr>
          <w:rFonts w:cs="Arial"/>
          <w:bCs/>
        </w:rPr>
        <w:t>system teleinformatyczny ARiMR, o którym mowa w ustawie PS WPR</w:t>
      </w:r>
    </w:p>
    <w:p w14:paraId="7F691ECF" w14:textId="77777777" w:rsidR="0026018A" w:rsidRPr="00F9006B" w:rsidRDefault="00E429D5" w:rsidP="00AC1724">
      <w:pPr>
        <w:rPr>
          <w:rFonts w:eastAsia="Arial Nova" w:cs="Arial"/>
        </w:rPr>
      </w:pPr>
      <w:r w:rsidRPr="00304ADF">
        <w:rPr>
          <w:rFonts w:cs="Arial"/>
          <w:b/>
          <w:bCs/>
        </w:rPr>
        <w:t>umowa o przyznaniu pomocy</w:t>
      </w:r>
      <w:r w:rsidRPr="00304ADF">
        <w:rPr>
          <w:rFonts w:cs="Arial"/>
          <w:bCs/>
        </w:rPr>
        <w:t xml:space="preserve"> – umowa o przyznaniu pomoc</w:t>
      </w:r>
      <w:r w:rsidRPr="00CC185C">
        <w:rPr>
          <w:rFonts w:cs="Arial"/>
          <w:bCs/>
        </w:rPr>
        <w:t>y,</w:t>
      </w:r>
      <w:r w:rsidRPr="00304ADF">
        <w:rPr>
          <w:rFonts w:cs="Arial"/>
          <w:bCs/>
        </w:rPr>
        <w:t xml:space="preserve"> o której mowa </w:t>
      </w:r>
      <w:r>
        <w:rPr>
          <w:rFonts w:cs="Arial"/>
          <w:bCs/>
        </w:rPr>
        <w:br/>
      </w:r>
      <w:r w:rsidRPr="00304ADF">
        <w:rPr>
          <w:rFonts w:cs="Arial"/>
          <w:bCs/>
        </w:rPr>
        <w:t>w</w:t>
      </w:r>
      <w:r w:rsidRPr="00F9006B">
        <w:rPr>
          <w:rFonts w:eastAsia="Arial Nova" w:cs="Arial"/>
        </w:rPr>
        <w:t xml:space="preserve"> ustawie PS WPR, lub umowa o udzielenie wsparcia, o której mowa w ustawie RLKS</w:t>
      </w:r>
    </w:p>
    <w:p w14:paraId="7ECFFA62" w14:textId="77777777" w:rsidR="0026018A" w:rsidRPr="009F19E4" w:rsidRDefault="00E429D5" w:rsidP="00AC1724">
      <w:pPr>
        <w:rPr>
          <w:rFonts w:cs="Arial"/>
        </w:rPr>
      </w:pPr>
      <w:r w:rsidRPr="00FA22C0">
        <w:rPr>
          <w:rFonts w:eastAsia="Arial Nova" w:cs="Arial"/>
          <w:b/>
          <w:bCs/>
        </w:rPr>
        <w:t>wektoryzacja obszarów/obiektów</w:t>
      </w:r>
      <w:r w:rsidRPr="00F9006B">
        <w:rPr>
          <w:rFonts w:eastAsia="Arial Nova" w:cs="Arial"/>
        </w:rPr>
        <w:t xml:space="preserve"> – identyfikacja granic działek rolnych, obszarów lub obiektów na materiałach kartometrycznych (mapy, ortofotomapy) i ich obrysowanie na monitorze z wykorzystaniem właściwego oprogramowania, w wyniku którego rejestruje się współrzędne punktów leżących na granicy działki, obszaru/obiektu powierzchniowego. Połączenie tych punktów odcinkami pozwala na wykreślenie granic wektoryzowanego obiektu i odczytanie wartości obwodu i powierzchni tego </w:t>
      </w:r>
      <w:r w:rsidRPr="009F19E4">
        <w:rPr>
          <w:rFonts w:eastAsia="Arial Nova" w:cs="Arial"/>
        </w:rPr>
        <w:t>obiektu</w:t>
      </w:r>
    </w:p>
    <w:p w14:paraId="0BC5864E" w14:textId="77777777" w:rsidR="0026018A" w:rsidRPr="008628D8" w:rsidRDefault="00E429D5" w:rsidP="00AC1724">
      <w:pPr>
        <w:rPr>
          <w:rFonts w:eastAsia="Arial Nova" w:cs="Arial"/>
        </w:rPr>
      </w:pPr>
      <w:r w:rsidRPr="00F9006B">
        <w:rPr>
          <w:rFonts w:eastAsia="Arial Nova"/>
          <w:b/>
        </w:rPr>
        <w:lastRenderedPageBreak/>
        <w:t>wnioskodawca</w:t>
      </w:r>
      <w:r w:rsidRPr="009F19E4">
        <w:rPr>
          <w:rFonts w:eastAsia="Arial Nova"/>
        </w:rPr>
        <w:t xml:space="preserve"> – podmiot ubiegający się o przyznanie pomocy</w:t>
      </w:r>
      <w:r>
        <w:rPr>
          <w:rFonts w:eastAsia="Arial Nova"/>
        </w:rPr>
        <w:t xml:space="preserve"> lub pomocy </w:t>
      </w:r>
      <w:r w:rsidRPr="008628D8">
        <w:rPr>
          <w:rFonts w:eastAsia="Arial Nova" w:cs="Arial"/>
        </w:rPr>
        <w:t>technicznej</w:t>
      </w:r>
    </w:p>
    <w:p w14:paraId="33BE05D3" w14:textId="77777777" w:rsidR="0026018A" w:rsidRPr="00E64D77" w:rsidRDefault="00E429D5" w:rsidP="00AC1724">
      <w:pPr>
        <w:rPr>
          <w:rFonts w:eastAsia="Arial Nova" w:cs="Arial"/>
        </w:rPr>
      </w:pPr>
      <w:r w:rsidRPr="00E64D77">
        <w:rPr>
          <w:rFonts w:eastAsia="Arial Nova" w:cs="Arial"/>
          <w:b/>
          <w:bCs/>
        </w:rPr>
        <w:t xml:space="preserve">wymóg podstawowy </w:t>
      </w:r>
      <w:r w:rsidRPr="009F19E4">
        <w:rPr>
          <w:rFonts w:eastAsia="Arial Nova"/>
        </w:rPr>
        <w:t>–</w:t>
      </w:r>
      <w:r>
        <w:rPr>
          <w:rFonts w:eastAsia="Arial Nova"/>
        </w:rPr>
        <w:t xml:space="preserve"> </w:t>
      </w:r>
      <w:r w:rsidRPr="00E64D77">
        <w:rPr>
          <w:rFonts w:eastAsia="Arial Nova" w:cs="Arial"/>
        </w:rPr>
        <w:t xml:space="preserve">wymóg podstawowy w zakresie zarządzania w rozumieniu </w:t>
      </w:r>
      <w:r>
        <w:rPr>
          <w:rFonts w:eastAsia="Arial Nova" w:cs="Arial"/>
        </w:rPr>
        <w:br/>
      </w:r>
      <w:r w:rsidRPr="00E64D77">
        <w:rPr>
          <w:rFonts w:eastAsia="Arial Nova" w:cs="Arial"/>
        </w:rPr>
        <w:t>art. 12 ust. 4 rozporządzenia 2021/2115</w:t>
      </w:r>
    </w:p>
    <w:p w14:paraId="1BF23EEE" w14:textId="77777777" w:rsidR="0026018A" w:rsidRPr="00F9006B" w:rsidRDefault="00E429D5" w:rsidP="00AC1724">
      <w:pPr>
        <w:rPr>
          <w:rFonts w:cs="Arial"/>
          <w:bCs/>
        </w:rPr>
      </w:pPr>
      <w:r w:rsidRPr="00E64D77">
        <w:rPr>
          <w:rFonts w:eastAsia="Arial Nova" w:cs="Arial"/>
          <w:b/>
        </w:rPr>
        <w:t>zabiegi agrotechniczne</w:t>
      </w:r>
      <w:r w:rsidRPr="00E64D77">
        <w:rPr>
          <w:rFonts w:eastAsia="Arial Nova" w:cs="Arial"/>
        </w:rPr>
        <w:t xml:space="preserve"> </w:t>
      </w:r>
      <w:r w:rsidRPr="00F9006B">
        <w:rPr>
          <w:rFonts w:eastAsia="Arial Nova" w:cs="Arial"/>
        </w:rPr>
        <w:t>–</w:t>
      </w:r>
      <w:r w:rsidRPr="00E64D77">
        <w:rPr>
          <w:rFonts w:eastAsia="Arial Nova" w:cs="Arial"/>
        </w:rPr>
        <w:t xml:space="preserve"> techniczne działania stosowane w uprawie gleby w celu</w:t>
      </w:r>
      <w:r w:rsidRPr="00F9006B">
        <w:rPr>
          <w:rFonts w:cs="Arial"/>
          <w:bCs/>
        </w:rPr>
        <w:t xml:space="preserve"> zachowania produktywności upraw polowych m.in.: uprawa, siew, sadzenie, ochrona, pielęgnacja, zbiór </w:t>
      </w:r>
    </w:p>
    <w:p w14:paraId="3764EAAE" w14:textId="77777777" w:rsidR="0026018A" w:rsidRPr="00F9006B" w:rsidRDefault="00E429D5" w:rsidP="00AC1724">
      <w:pPr>
        <w:pStyle w:val="Nagwek1"/>
      </w:pPr>
      <w:bookmarkStart w:id="90" w:name="_Toc177472461"/>
      <w:bookmarkStart w:id="91" w:name="_Toc138757597"/>
      <w:r w:rsidRPr="00F9006B">
        <w:t>II. Wykaz skrótów</w:t>
      </w:r>
      <w:bookmarkEnd w:id="90"/>
      <w:bookmarkEnd w:id="91"/>
    </w:p>
    <w:p w14:paraId="358BF439" w14:textId="77777777" w:rsidR="0026018A" w:rsidRDefault="00E429D5" w:rsidP="00AC1724">
      <w:pPr>
        <w:rPr>
          <w:rFonts w:eastAsia="Arial Nova" w:cs="Arial"/>
        </w:rPr>
      </w:pPr>
      <w:r w:rsidRPr="009820DC">
        <w:rPr>
          <w:b/>
        </w:rPr>
        <w:t xml:space="preserve">ARiMR </w:t>
      </w:r>
      <w:r w:rsidRPr="009820DC">
        <w:rPr>
          <w:rFonts w:eastAsia="Arial Nova" w:cs="Arial"/>
        </w:rPr>
        <w:t>– Agencja Restrukturyzacji i Modernizacji Rolnictwa</w:t>
      </w:r>
    </w:p>
    <w:p w14:paraId="5524EE78" w14:textId="77777777" w:rsidR="0026018A" w:rsidRPr="009820DC" w:rsidRDefault="00E429D5" w:rsidP="00AC1724">
      <w:pPr>
        <w:rPr>
          <w:rFonts w:eastAsia="Arial Nova"/>
          <w:b/>
        </w:rPr>
      </w:pPr>
      <w:r w:rsidRPr="00E64D77">
        <w:rPr>
          <w:rFonts w:eastAsia="Arial Nova" w:cs="Arial"/>
          <w:b/>
        </w:rPr>
        <w:t xml:space="preserve">BSP </w:t>
      </w:r>
      <w:r w:rsidRPr="009820DC">
        <w:rPr>
          <w:rFonts w:eastAsia="Arial Nova" w:cs="Arial"/>
        </w:rPr>
        <w:t>–</w:t>
      </w:r>
      <w:r>
        <w:rPr>
          <w:rFonts w:eastAsia="Arial Nova" w:cs="Arial"/>
        </w:rPr>
        <w:t xml:space="preserve"> bezzałogowy statek powietrzny </w:t>
      </w:r>
    </w:p>
    <w:p w14:paraId="04DD618A" w14:textId="77777777" w:rsidR="0026018A" w:rsidRDefault="00E429D5" w:rsidP="00AC1724">
      <w:pPr>
        <w:rPr>
          <w:rFonts w:eastAsia="Arial Nova" w:cs="Arial"/>
        </w:rPr>
      </w:pPr>
      <w:r w:rsidRPr="009820DC">
        <w:rPr>
          <w:rFonts w:cs="Arial"/>
          <w:b/>
          <w:bCs/>
        </w:rPr>
        <w:t>DGNSS</w:t>
      </w:r>
      <w:r w:rsidRPr="00F9006B">
        <w:rPr>
          <w:rFonts w:cs="Arial"/>
          <w:bCs/>
        </w:rPr>
        <w:t xml:space="preserve"> </w:t>
      </w:r>
      <w:r>
        <w:rPr>
          <w:rFonts w:cs="Arial"/>
          <w:bCs/>
        </w:rPr>
        <w:t xml:space="preserve">(ang. </w:t>
      </w:r>
      <w:r>
        <w:t>Differential Global Navigation Satellite System</w:t>
      </w:r>
      <w:r>
        <w:rPr>
          <w:rFonts w:cs="Arial"/>
          <w:bCs/>
        </w:rPr>
        <w:t xml:space="preserve">) </w:t>
      </w:r>
      <w:r w:rsidRPr="00F9006B">
        <w:rPr>
          <w:rFonts w:cs="Arial"/>
          <w:bCs/>
        </w:rPr>
        <w:t xml:space="preserve">– </w:t>
      </w:r>
      <w:r w:rsidRPr="00133778">
        <w:rPr>
          <w:rFonts w:cs="Arial"/>
          <w:bCs/>
        </w:rPr>
        <w:t xml:space="preserve">pomiar </w:t>
      </w:r>
      <w:r>
        <w:rPr>
          <w:rFonts w:cs="Arial"/>
          <w:bCs/>
        </w:rPr>
        <w:br/>
      </w:r>
      <w:r w:rsidRPr="00133778">
        <w:rPr>
          <w:rFonts w:cs="Arial"/>
          <w:bCs/>
        </w:rPr>
        <w:t xml:space="preserve">z wykorzystaniem techniki globalnych systemów nawigacji </w:t>
      </w:r>
      <w:r w:rsidRPr="009820DC">
        <w:rPr>
          <w:rFonts w:eastAsia="Arial Nova" w:cs="Arial"/>
        </w:rPr>
        <w:t xml:space="preserve">satelitarnej uzupełnionych o wykorzystanie poprawek </w:t>
      </w:r>
    </w:p>
    <w:p w14:paraId="3BF3ACD8" w14:textId="77777777" w:rsidR="0026018A" w:rsidRDefault="00E429D5" w:rsidP="00AC1724">
      <w:pPr>
        <w:rPr>
          <w:rFonts w:eastAsia="Arial Nova" w:cs="Arial"/>
        </w:rPr>
      </w:pPr>
      <w:r>
        <w:rPr>
          <w:rFonts w:eastAsia="Arial Nova" w:cs="Arial"/>
          <w:b/>
        </w:rPr>
        <w:t xml:space="preserve">EFRG </w:t>
      </w:r>
      <w:r w:rsidRPr="00F9006B">
        <w:rPr>
          <w:rFonts w:cs="Arial"/>
          <w:bCs/>
        </w:rPr>
        <w:t>–</w:t>
      </w:r>
      <w:r>
        <w:rPr>
          <w:rFonts w:eastAsia="Arial Nova" w:cs="Arial"/>
          <w:b/>
        </w:rPr>
        <w:t xml:space="preserve"> </w:t>
      </w:r>
      <w:r w:rsidRPr="00447CBD">
        <w:rPr>
          <w:rFonts w:eastAsia="Arial Nova" w:cs="Arial"/>
        </w:rPr>
        <w:t>Europejski Fundusz Rolniczy</w:t>
      </w:r>
      <w:r w:rsidRPr="008B37CB">
        <w:rPr>
          <w:rFonts w:eastAsia="Arial Nova" w:cs="Arial"/>
        </w:rPr>
        <w:t xml:space="preserve"> Gwarancji</w:t>
      </w:r>
    </w:p>
    <w:p w14:paraId="0E3ABFC6" w14:textId="77777777" w:rsidR="0026018A" w:rsidRPr="008B37CB" w:rsidRDefault="00E429D5" w:rsidP="00AC1724">
      <w:pPr>
        <w:rPr>
          <w:rFonts w:eastAsia="Arial Nova" w:cs="Arial"/>
          <w:b/>
        </w:rPr>
      </w:pPr>
      <w:r w:rsidRPr="008B37CB">
        <w:rPr>
          <w:rFonts w:eastAsia="Arial Nova" w:cs="Arial"/>
          <w:b/>
        </w:rPr>
        <w:t>EFRROW</w:t>
      </w:r>
      <w:r>
        <w:rPr>
          <w:rFonts w:eastAsia="Arial Nova" w:cs="Arial"/>
        </w:rPr>
        <w:t xml:space="preserve"> </w:t>
      </w:r>
      <w:r w:rsidRPr="00447CBD">
        <w:rPr>
          <w:rFonts w:eastAsia="Arial Nova" w:cs="Arial"/>
          <w:bCs/>
        </w:rPr>
        <w:t>–</w:t>
      </w:r>
      <w:r>
        <w:rPr>
          <w:rFonts w:eastAsia="Arial Nova" w:cs="Arial"/>
          <w:bCs/>
        </w:rPr>
        <w:t xml:space="preserve"> Europejski Fundusz</w:t>
      </w:r>
      <w:r w:rsidRPr="00447CBD">
        <w:rPr>
          <w:rFonts w:eastAsia="Arial Nova" w:cs="Arial"/>
          <w:bCs/>
        </w:rPr>
        <w:t xml:space="preserve"> Roln</w:t>
      </w:r>
      <w:r>
        <w:rPr>
          <w:rFonts w:eastAsia="Arial Nova" w:cs="Arial"/>
          <w:bCs/>
        </w:rPr>
        <w:t>y</w:t>
      </w:r>
      <w:r w:rsidRPr="00447CBD">
        <w:rPr>
          <w:rFonts w:eastAsia="Arial Nova" w:cs="Arial"/>
          <w:bCs/>
        </w:rPr>
        <w:t xml:space="preserve"> na rzecz Rozwoju Obszarów Wiejskich</w:t>
      </w:r>
    </w:p>
    <w:p w14:paraId="7EDBD895" w14:textId="77777777" w:rsidR="0026018A" w:rsidRPr="009820DC" w:rsidRDefault="00E429D5" w:rsidP="00AC1724">
      <w:pPr>
        <w:rPr>
          <w:b/>
        </w:rPr>
      </w:pPr>
      <w:r w:rsidRPr="009820DC">
        <w:rPr>
          <w:b/>
        </w:rPr>
        <w:t>GNSS</w:t>
      </w:r>
      <w:r w:rsidRPr="00F9006B">
        <w:rPr>
          <w:b/>
        </w:rPr>
        <w:t xml:space="preserve"> </w:t>
      </w:r>
      <w:r w:rsidRPr="00F9006B">
        <w:t xml:space="preserve">(ang. Global Navigation Satellite System) – pomiar z wykorzystaniem techniki </w:t>
      </w:r>
      <w:r w:rsidRPr="009820DC">
        <w:rPr>
          <w:rFonts w:eastAsia="Arial Nova" w:cs="Arial"/>
        </w:rPr>
        <w:t>globalnych systemów nawigacji satelitarnej</w:t>
      </w:r>
    </w:p>
    <w:p w14:paraId="5310BB2C" w14:textId="77777777" w:rsidR="0026018A" w:rsidRDefault="00E429D5" w:rsidP="00AC1724">
      <w:r w:rsidRPr="009820DC">
        <w:rPr>
          <w:b/>
        </w:rPr>
        <w:t>GSA</w:t>
      </w:r>
      <w:r w:rsidRPr="00F9006B">
        <w:rPr>
          <w:b/>
        </w:rPr>
        <w:t xml:space="preserve"> </w:t>
      </w:r>
      <w:r w:rsidRPr="00F9006B">
        <w:t>(ang. geospatial application)</w:t>
      </w:r>
      <w:r>
        <w:t xml:space="preserve"> </w:t>
      </w:r>
      <w:r w:rsidRPr="00F9006B">
        <w:t xml:space="preserve">– </w:t>
      </w:r>
      <w:r w:rsidRPr="00A97AB3">
        <w:t xml:space="preserve">wniosek geoprzestrzenny w rozumieniu art. 65 ust. 4 </w:t>
      </w:r>
      <w:r>
        <w:t>lit.</w:t>
      </w:r>
      <w:r w:rsidRPr="00A97AB3">
        <w:t xml:space="preserve"> a rozporządzenia 2021/2116</w:t>
      </w:r>
    </w:p>
    <w:p w14:paraId="43E96851" w14:textId="77777777" w:rsidR="0026018A" w:rsidRDefault="00E429D5" w:rsidP="00AC1724">
      <w:r w:rsidRPr="00753750">
        <w:rPr>
          <w:b/>
        </w:rPr>
        <w:t>HR</w:t>
      </w:r>
      <w:r>
        <w:t xml:space="preserve"> </w:t>
      </w:r>
      <w:r w:rsidRPr="00C146DC">
        <w:t>(</w:t>
      </w:r>
      <w:r>
        <w:t xml:space="preserve">ang. </w:t>
      </w:r>
      <w:r w:rsidRPr="00C146DC">
        <w:t>high resolution</w:t>
      </w:r>
      <w:r>
        <w:t>) – w</w:t>
      </w:r>
      <w:r w:rsidRPr="00C146DC">
        <w:t xml:space="preserve">ysoka rozdzielczość przestrzenna </w:t>
      </w:r>
    </w:p>
    <w:p w14:paraId="6C53C364" w14:textId="77777777" w:rsidR="0026018A" w:rsidRPr="009820DC" w:rsidRDefault="00E429D5" w:rsidP="00AC1724">
      <w:pPr>
        <w:rPr>
          <w:rFonts w:eastAsia="Arial Nova" w:cs="Arial"/>
        </w:rPr>
      </w:pPr>
      <w:r w:rsidRPr="009820DC">
        <w:rPr>
          <w:rFonts w:eastAsia="Arial Nova"/>
          <w:b/>
        </w:rPr>
        <w:t xml:space="preserve">IW </w:t>
      </w:r>
      <w:r w:rsidRPr="00753750">
        <w:rPr>
          <w:rFonts w:eastAsia="Arial Nova"/>
        </w:rPr>
        <w:t>– Inspekcja Weterynaryjna</w:t>
      </w:r>
    </w:p>
    <w:p w14:paraId="647BB69B" w14:textId="77777777" w:rsidR="0026018A" w:rsidRPr="009820DC" w:rsidRDefault="00E429D5" w:rsidP="00AC1724">
      <w:pPr>
        <w:rPr>
          <w:rFonts w:eastAsia="Arial Nova" w:cs="Arial"/>
        </w:rPr>
      </w:pPr>
      <w:r w:rsidRPr="009820DC">
        <w:rPr>
          <w:rFonts w:eastAsia="Arial Nova"/>
          <w:b/>
        </w:rPr>
        <w:t>IZ</w:t>
      </w:r>
      <w:r w:rsidRPr="009820DC">
        <w:rPr>
          <w:rFonts w:eastAsia="Arial Nova" w:cs="Arial"/>
        </w:rPr>
        <w:t xml:space="preserve"> – Instytucja Zarządzająca</w:t>
      </w:r>
    </w:p>
    <w:p w14:paraId="79194C12" w14:textId="77777777" w:rsidR="0026018A" w:rsidRDefault="00E429D5" w:rsidP="00AC1724">
      <w:pPr>
        <w:rPr>
          <w:b/>
        </w:rPr>
      </w:pPr>
      <w:r w:rsidRPr="009820DC">
        <w:rPr>
          <w:b/>
        </w:rPr>
        <w:t>KEXP</w:t>
      </w:r>
      <w:r w:rsidRPr="00F9006B">
        <w:t xml:space="preserve"> – kontrola ex post</w:t>
      </w:r>
    </w:p>
    <w:p w14:paraId="5A8840BA" w14:textId="77777777" w:rsidR="0026018A" w:rsidRPr="008B37CB" w:rsidRDefault="00E429D5" w:rsidP="00AC1724">
      <w:pPr>
        <w:spacing w:after="0" w:line="240" w:lineRule="auto"/>
      </w:pPr>
      <w:r w:rsidRPr="005A5781">
        <w:rPr>
          <w:b/>
        </w:rPr>
        <w:t xml:space="preserve">KnM </w:t>
      </w:r>
      <w:r w:rsidRPr="005A5781">
        <w:t>– kontrola na miejscu</w:t>
      </w:r>
    </w:p>
    <w:p w14:paraId="382818E1" w14:textId="77777777" w:rsidR="0026018A" w:rsidRPr="00F9006B" w:rsidRDefault="0026018A" w:rsidP="00AC1724">
      <w:pPr>
        <w:spacing w:after="0" w:line="240" w:lineRule="auto"/>
        <w:rPr>
          <w:b/>
        </w:rPr>
      </w:pPr>
    </w:p>
    <w:p w14:paraId="754F4C7F" w14:textId="77777777" w:rsidR="0026018A" w:rsidRPr="00F9006B" w:rsidRDefault="00E429D5" w:rsidP="00AC1724">
      <w:pPr>
        <w:spacing w:after="0" w:line="240" w:lineRule="auto"/>
      </w:pPr>
      <w:r w:rsidRPr="00AD3034">
        <w:rPr>
          <w:b/>
        </w:rPr>
        <w:t>K</w:t>
      </w:r>
      <w:r w:rsidRPr="00753750">
        <w:rPr>
          <w:b/>
        </w:rPr>
        <w:t>n</w:t>
      </w:r>
      <w:r w:rsidRPr="00AD3034">
        <w:rPr>
          <w:b/>
        </w:rPr>
        <w:t>Z</w:t>
      </w:r>
      <w:r w:rsidRPr="0003007B">
        <w:t xml:space="preserve"> – kontrola na zlecenie</w:t>
      </w:r>
    </w:p>
    <w:p w14:paraId="7E369F64" w14:textId="77777777" w:rsidR="0026018A" w:rsidRPr="00F9006B" w:rsidRDefault="0026018A" w:rsidP="00AC1724">
      <w:pPr>
        <w:spacing w:after="0" w:line="240" w:lineRule="auto"/>
      </w:pPr>
    </w:p>
    <w:p w14:paraId="108DB7E4" w14:textId="77777777" w:rsidR="0026018A" w:rsidRPr="00F9006B" w:rsidRDefault="00E429D5" w:rsidP="00AC1724">
      <w:pPr>
        <w:spacing w:after="0" w:line="240" w:lineRule="auto"/>
      </w:pPr>
      <w:r w:rsidRPr="00F9006B">
        <w:rPr>
          <w:b/>
        </w:rPr>
        <w:t>KPA</w:t>
      </w:r>
      <w:r w:rsidRPr="00F9006B">
        <w:t xml:space="preserve"> – ustawa z dnia 14 czerwca 1960 r. – Kodeks postępowania administracyjnego</w:t>
      </w:r>
    </w:p>
    <w:p w14:paraId="27D46359" w14:textId="77777777" w:rsidR="0026018A" w:rsidRPr="00F9006B" w:rsidRDefault="0026018A" w:rsidP="00AC1724">
      <w:pPr>
        <w:spacing w:after="0" w:line="240" w:lineRule="auto"/>
      </w:pPr>
    </w:p>
    <w:p w14:paraId="19F405AE" w14:textId="77777777" w:rsidR="0026018A" w:rsidRDefault="00E429D5" w:rsidP="00AC1724">
      <w:pPr>
        <w:spacing w:after="0" w:line="240" w:lineRule="auto"/>
      </w:pPr>
      <w:r w:rsidRPr="00F9006B">
        <w:rPr>
          <w:b/>
        </w:rPr>
        <w:t>PLW</w:t>
      </w:r>
      <w:r w:rsidRPr="00F9006B">
        <w:t xml:space="preserve"> – </w:t>
      </w:r>
      <w:r>
        <w:t>p</w:t>
      </w:r>
      <w:r w:rsidRPr="00F9006B">
        <w:t xml:space="preserve">owiatowy </w:t>
      </w:r>
      <w:r>
        <w:t>l</w:t>
      </w:r>
      <w:r w:rsidRPr="00F9006B">
        <w:t xml:space="preserve">ekarz </w:t>
      </w:r>
      <w:r>
        <w:t>w</w:t>
      </w:r>
      <w:r w:rsidRPr="00F9006B">
        <w:t>eterynarii</w:t>
      </w:r>
    </w:p>
    <w:p w14:paraId="418AAE77" w14:textId="77777777" w:rsidR="0026018A" w:rsidRPr="00F9006B" w:rsidRDefault="0026018A" w:rsidP="00AC1724">
      <w:pPr>
        <w:spacing w:after="0" w:line="240" w:lineRule="auto"/>
      </w:pPr>
    </w:p>
    <w:p w14:paraId="0053E54C" w14:textId="77777777" w:rsidR="0026018A" w:rsidRPr="008B37CB" w:rsidRDefault="00E429D5" w:rsidP="00AC1724">
      <w:pPr>
        <w:spacing w:after="0" w:line="240" w:lineRule="auto"/>
        <w:rPr>
          <w:b/>
        </w:rPr>
      </w:pPr>
      <w:r w:rsidRPr="008B37CB">
        <w:rPr>
          <w:b/>
        </w:rPr>
        <w:lastRenderedPageBreak/>
        <w:t xml:space="preserve">PS WPR </w:t>
      </w:r>
      <w:r w:rsidRPr="008B37CB">
        <w:t>– Plan Strategiczny dla Wspólnej Polityki Rolnej na lata 2023–2027</w:t>
      </w:r>
    </w:p>
    <w:p w14:paraId="2D9054D3" w14:textId="77777777" w:rsidR="0026018A" w:rsidRDefault="0026018A" w:rsidP="00AC1724">
      <w:pPr>
        <w:spacing w:after="0" w:line="240" w:lineRule="auto"/>
        <w:rPr>
          <w:b/>
        </w:rPr>
      </w:pPr>
    </w:p>
    <w:p w14:paraId="1512EFAF" w14:textId="77777777" w:rsidR="0026018A" w:rsidRDefault="00E429D5" w:rsidP="00AC1724">
      <w:pPr>
        <w:spacing w:after="0" w:line="240" w:lineRule="auto"/>
      </w:pPr>
      <w:r>
        <w:rPr>
          <w:b/>
        </w:rPr>
        <w:t xml:space="preserve">PZP </w:t>
      </w:r>
      <w:r w:rsidRPr="00852CFC">
        <w:t xml:space="preserve">– </w:t>
      </w:r>
      <w:r>
        <w:rPr>
          <w:bCs/>
        </w:rPr>
        <w:t xml:space="preserve">ustawa z dnia 11 września 2019 r. </w:t>
      </w:r>
      <w:r>
        <w:rPr>
          <w:rFonts w:eastAsia="Arial Nova"/>
        </w:rPr>
        <w:t>–</w:t>
      </w:r>
      <w:r>
        <w:rPr>
          <w:bCs/>
        </w:rPr>
        <w:t xml:space="preserve"> Prawo zamówień publicznych </w:t>
      </w:r>
    </w:p>
    <w:p w14:paraId="1281C3F3" w14:textId="77777777" w:rsidR="0026018A" w:rsidRPr="008B37CB" w:rsidRDefault="0026018A" w:rsidP="00AC1724">
      <w:pPr>
        <w:spacing w:after="0" w:line="240" w:lineRule="auto"/>
        <w:rPr>
          <w:b/>
        </w:rPr>
      </w:pPr>
    </w:p>
    <w:p w14:paraId="1746FDAC" w14:textId="77777777" w:rsidR="0026018A" w:rsidRPr="009820DC" w:rsidRDefault="00E429D5" w:rsidP="00AC1724">
      <w:pPr>
        <w:rPr>
          <w:shd w:val="clear" w:color="auto" w:fill="FFFFFF"/>
        </w:rPr>
      </w:pPr>
      <w:r w:rsidRPr="008628D8">
        <w:rPr>
          <w:b/>
          <w:shd w:val="clear" w:color="auto" w:fill="FFFFFF"/>
        </w:rPr>
        <w:t>rozporządzenie ws. standardów</w:t>
      </w:r>
      <w:r w:rsidRPr="008B37CB">
        <w:rPr>
          <w:b/>
        </w:rPr>
        <w:t xml:space="preserve"> technicznych wykonywania pomiarów </w:t>
      </w:r>
      <w:r w:rsidRPr="008E5AD8">
        <w:t>–</w:t>
      </w:r>
      <w:r w:rsidRPr="00F9006B">
        <w:rPr>
          <w:rFonts w:cs="Arial"/>
        </w:rPr>
        <w:t xml:space="preserve"> rozporządzenie Ministra Rozwoju z dnia 18 sierpnia 2020 r. w sprawie standardów technicznych wykonywania geodezyjnych pomiarów sytuacyjnych i wysokościowych oraz opracowania i przekazania tych pomiarów do państwowego zasobu </w:t>
      </w:r>
      <w:r w:rsidRPr="009820DC">
        <w:rPr>
          <w:shd w:val="clear" w:color="auto" w:fill="FFFFFF"/>
        </w:rPr>
        <w:t>geodezyjnego i kartograficznego</w:t>
      </w:r>
    </w:p>
    <w:p w14:paraId="197E7266" w14:textId="77777777" w:rsidR="0026018A" w:rsidRPr="009820DC" w:rsidRDefault="00E429D5" w:rsidP="00AC1724">
      <w:pPr>
        <w:rPr>
          <w:shd w:val="clear" w:color="auto" w:fill="FFFFFF"/>
        </w:rPr>
      </w:pPr>
      <w:r w:rsidRPr="00224E37">
        <w:rPr>
          <w:b/>
          <w:shd w:val="clear" w:color="auto" w:fill="FFFFFF"/>
        </w:rPr>
        <w:t>rozporządzenie ws. wymogów</w:t>
      </w:r>
      <w:r w:rsidRPr="00224E37">
        <w:rPr>
          <w:rFonts w:cs="Arial"/>
          <w:b/>
          <w:bCs/>
        </w:rPr>
        <w:t xml:space="preserve"> podstawowych </w:t>
      </w:r>
      <w:r w:rsidRPr="00224E37">
        <w:rPr>
          <w:rFonts w:cs="Arial"/>
        </w:rPr>
        <w:t>– rozporządzenie Ministra Rolnictwa</w:t>
      </w:r>
      <w:r w:rsidRPr="00F9006B">
        <w:rPr>
          <w:rFonts w:cs="Arial"/>
        </w:rPr>
        <w:t xml:space="preserve"> i Rozwoju Wsi z dnia 10 marca 2023 r. </w:t>
      </w:r>
      <w:r w:rsidRPr="00F9006B">
        <w:rPr>
          <w:rFonts w:cs="Arial"/>
          <w:bCs/>
        </w:rPr>
        <w:t>w sprawie wymogów podstawowych, do których kontroli jest właściwy powiatowy lekarz weterynarii,</w:t>
      </w:r>
      <w:r w:rsidRPr="00F9006B">
        <w:rPr>
          <w:rFonts w:cs="Arial"/>
        </w:rPr>
        <w:t xml:space="preserve"> </w:t>
      </w:r>
      <w:r w:rsidRPr="00F9006B">
        <w:rPr>
          <w:rFonts w:cs="Arial"/>
          <w:bCs/>
        </w:rPr>
        <w:t xml:space="preserve">oraz rodzaju przeprowadzanych </w:t>
      </w:r>
      <w:r w:rsidRPr="009820DC">
        <w:rPr>
          <w:shd w:val="clear" w:color="auto" w:fill="FFFFFF"/>
        </w:rPr>
        <w:t>kontroli</w:t>
      </w:r>
    </w:p>
    <w:p w14:paraId="22F76E66" w14:textId="77777777" w:rsidR="0026018A" w:rsidRPr="00B45A09" w:rsidRDefault="00E429D5" w:rsidP="00AC1724">
      <w:pPr>
        <w:rPr>
          <w:shd w:val="clear" w:color="auto" w:fill="FFFFFF"/>
        </w:rPr>
      </w:pPr>
      <w:r w:rsidRPr="009820DC">
        <w:rPr>
          <w:b/>
          <w:shd w:val="clear" w:color="auto" w:fill="FFFFFF"/>
        </w:rPr>
        <w:t>rozporządzenie 1305/2013</w:t>
      </w:r>
      <w:r w:rsidRPr="009820DC">
        <w:t xml:space="preserve"> </w:t>
      </w:r>
      <w:r w:rsidRPr="00F9006B">
        <w:t xml:space="preserve">– </w:t>
      </w:r>
      <w:r w:rsidRPr="00F9006B">
        <w:rPr>
          <w:rFonts w:cs="Arial"/>
        </w:rPr>
        <w:t xml:space="preserve">rozporządzenie Parlamentu Europejskiego i Rady (UE) nr 1305/2013 z dnia 17 grudnia 2013 r. w sprawie wsparcia rozwoju obszarów wiejskich przez Europejski Fundusz Rolny na rzecz Rozwoju Obszarów Wiejskich </w:t>
      </w:r>
      <w:r w:rsidRPr="00B45A09">
        <w:rPr>
          <w:shd w:val="clear" w:color="auto" w:fill="FFFFFF"/>
        </w:rPr>
        <w:t>(EFRROW) i uchylające rozporządzenie Rady (WE) nr 1698/2005</w:t>
      </w:r>
    </w:p>
    <w:p w14:paraId="09531381" w14:textId="77777777" w:rsidR="0026018A" w:rsidRPr="00B45A09" w:rsidRDefault="00E429D5" w:rsidP="00AC1724">
      <w:pPr>
        <w:rPr>
          <w:shd w:val="clear" w:color="auto" w:fill="FFFFFF"/>
        </w:rPr>
      </w:pPr>
      <w:r w:rsidRPr="00B45A09">
        <w:rPr>
          <w:b/>
          <w:shd w:val="clear" w:color="auto" w:fill="FFFFFF"/>
        </w:rPr>
        <w:t xml:space="preserve">rozporządzenie </w:t>
      </w:r>
      <w:r w:rsidRPr="00133778">
        <w:rPr>
          <w:b/>
          <w:shd w:val="clear" w:color="auto" w:fill="FFFFFF"/>
        </w:rPr>
        <w:t>2021/2115</w:t>
      </w:r>
      <w:r w:rsidRPr="00F9006B">
        <w:rPr>
          <w:shd w:val="clear" w:color="auto" w:fill="FFFFFF"/>
        </w:rPr>
        <w:t xml:space="preserve"> </w:t>
      </w:r>
      <w:r w:rsidRPr="00F9006B">
        <w:t>–</w:t>
      </w:r>
      <w:r w:rsidRPr="00F9006B">
        <w:rPr>
          <w:b/>
          <w:bCs/>
        </w:rPr>
        <w:t xml:space="preserve"> </w:t>
      </w:r>
      <w:r w:rsidRPr="00F9006B">
        <w:rPr>
          <w:shd w:val="clear" w:color="auto" w:fill="FFFFFF"/>
        </w:rPr>
        <w:t xml:space="preserve">rozporządzenie Parlamentu Europejskiego i Rady (UE) 2021/2115 z dnia 2 grudnia 2021 r. ustanawiające przepisy dotyczące wsparcia planów strategicznych sporządzanych przez państwa członkowskie w ramach wspólnej polityki rolnej (planów strategicznych WPR) i finansowanych z Europejskiego Funduszu Rolniczego Gwarancji (EFRG) i z Europejskiego Funduszu Rolnego </w:t>
      </w:r>
      <w:r>
        <w:rPr>
          <w:shd w:val="clear" w:color="auto" w:fill="FFFFFF"/>
        </w:rPr>
        <w:br/>
      </w:r>
      <w:r w:rsidRPr="00F9006B">
        <w:rPr>
          <w:shd w:val="clear" w:color="auto" w:fill="FFFFFF"/>
        </w:rPr>
        <w:t>na rzecz Rozwoju Obszarów Wiejskich (EFRROW) oraz uchylające rozporządzenia (UE) nr 1305/2013 i (UE) nr 1307/2013</w:t>
      </w:r>
    </w:p>
    <w:p w14:paraId="531FE42D" w14:textId="77777777" w:rsidR="0026018A" w:rsidRPr="00F9006B" w:rsidRDefault="00E429D5" w:rsidP="00AC1724">
      <w:pPr>
        <w:rPr>
          <w:shd w:val="clear" w:color="auto" w:fill="FFFFFF"/>
        </w:rPr>
      </w:pPr>
      <w:r w:rsidRPr="00B45A09">
        <w:rPr>
          <w:b/>
          <w:shd w:val="clear" w:color="auto" w:fill="FFFFFF"/>
        </w:rPr>
        <w:t>rozporządzenie 2021/2116</w:t>
      </w:r>
      <w:r w:rsidRPr="00F9006B">
        <w:rPr>
          <w:rFonts w:cs="Arial"/>
          <w:b/>
        </w:rPr>
        <w:t xml:space="preserve"> </w:t>
      </w:r>
      <w:r w:rsidRPr="00F9006B">
        <w:t>–</w:t>
      </w:r>
      <w:r w:rsidRPr="00F9006B">
        <w:rPr>
          <w:b/>
          <w:bCs/>
        </w:rPr>
        <w:t xml:space="preserve"> </w:t>
      </w:r>
      <w:r w:rsidRPr="00F9006B">
        <w:rPr>
          <w:shd w:val="clear" w:color="auto" w:fill="FFFFFF"/>
        </w:rPr>
        <w:t>rozporządzenie Parlamentu Europejskiego i Rady (UE) 2021/2116 z dnia 2 grudnia 2021 r. w sprawie finansowania wspólnej polityki rolnej, zarządzania nią i monitorowania jej oraz uchylenia rozporządzenia (UE) nr 1306/2013</w:t>
      </w:r>
    </w:p>
    <w:p w14:paraId="0981618D" w14:textId="77777777" w:rsidR="0026018A" w:rsidRPr="00F9006B" w:rsidRDefault="00E429D5" w:rsidP="00AC1724">
      <w:pPr>
        <w:rPr>
          <w:rFonts w:cs="Arial"/>
        </w:rPr>
      </w:pPr>
      <w:r w:rsidRPr="00133778">
        <w:rPr>
          <w:b/>
          <w:shd w:val="clear" w:color="auto" w:fill="FFFFFF"/>
        </w:rPr>
        <w:t>rozporządzenie 2022/126</w:t>
      </w:r>
      <w:r w:rsidRPr="00F9006B">
        <w:rPr>
          <w:shd w:val="clear" w:color="auto" w:fill="FFFFFF"/>
        </w:rPr>
        <w:t xml:space="preserve"> </w:t>
      </w:r>
      <w:r w:rsidRPr="00B45A09">
        <w:rPr>
          <w:shd w:val="clear" w:color="auto" w:fill="FFFFFF"/>
        </w:rPr>
        <w:t>–</w:t>
      </w:r>
      <w:r w:rsidRPr="00F9006B">
        <w:rPr>
          <w:shd w:val="clear" w:color="auto" w:fill="FFFFFF"/>
        </w:rPr>
        <w:t xml:space="preserve"> rozporządzenie delegowane Komisji (UE) 2022/126 z dnia 7 grudnia 2021 r. uzupełniające rozporządzenie Parlamentu Europejskiego i Rady (UE) 2021/2115 o dodatkowe wymogi w odniesieniu do niektórych rodzajów interwencji określonych przez państwa członkowskie w ich planach strategicznych WPR na lata 2023</w:t>
      </w:r>
      <w:r w:rsidRPr="00F9006B">
        <w:rPr>
          <w:rFonts w:eastAsia="Arial Nova"/>
        </w:rPr>
        <w:t>–</w:t>
      </w:r>
      <w:r w:rsidRPr="00F9006B">
        <w:rPr>
          <w:shd w:val="clear" w:color="auto" w:fill="FFFFFF"/>
        </w:rPr>
        <w:t>2027 na podstawie tego rozporządzenia, jak również o przepisy dotyczące współczynnika dotyczącego normy dobrej kultury rolnej zgodnej z ochroną środowiska (GAEC) nr 1</w:t>
      </w:r>
    </w:p>
    <w:p w14:paraId="43881179" w14:textId="77777777" w:rsidR="0026018A" w:rsidRDefault="00E429D5" w:rsidP="00AC1724">
      <w:pPr>
        <w:rPr>
          <w:rFonts w:cs="Arial"/>
        </w:rPr>
      </w:pPr>
      <w:r w:rsidRPr="00F9006B">
        <w:rPr>
          <w:rFonts w:cs="Arial"/>
          <w:b/>
          <w:bCs/>
        </w:rPr>
        <w:lastRenderedPageBreak/>
        <w:t>rozporządzenie</w:t>
      </w:r>
      <w:r w:rsidRPr="00F9006B">
        <w:rPr>
          <w:rFonts w:cs="Arial"/>
          <w:b/>
        </w:rPr>
        <w:t xml:space="preserve"> 2022/127</w:t>
      </w:r>
      <w:r w:rsidRPr="00F9006B">
        <w:rPr>
          <w:rFonts w:cs="Arial"/>
        </w:rPr>
        <w:t xml:space="preserve"> – rozporządzenie delegowane Komisji (UE) 2022/127 z dnia 7 grudnia 2021 r. uzupełniające rozporządzenie Parlamentu Europejskiego i Rady (UE) 2021/2116 o przepisy dotyczące agencji płatniczych i innych organów, zarządzania finansami, rozliczania rachunków, zabezpieczeń oraz stosowania euro</w:t>
      </w:r>
    </w:p>
    <w:p w14:paraId="56133216" w14:textId="77777777" w:rsidR="0026018A" w:rsidRDefault="00E429D5" w:rsidP="00AC1724">
      <w:pPr>
        <w:rPr>
          <w:shd w:val="clear" w:color="auto" w:fill="FFFFFF"/>
        </w:rPr>
      </w:pPr>
      <w:r w:rsidRPr="00133778">
        <w:rPr>
          <w:rFonts w:cs="Arial"/>
          <w:b/>
        </w:rPr>
        <w:t>rozporządzenie 2022/1172</w:t>
      </w:r>
      <w:r>
        <w:rPr>
          <w:rFonts w:cs="Arial"/>
        </w:rPr>
        <w:t xml:space="preserve"> </w:t>
      </w:r>
      <w:r w:rsidRPr="00F9006B">
        <w:rPr>
          <w:rFonts w:cs="Arial"/>
        </w:rPr>
        <w:t>–</w:t>
      </w:r>
      <w:r>
        <w:rPr>
          <w:rFonts w:cs="Arial"/>
        </w:rPr>
        <w:t xml:space="preserve"> </w:t>
      </w:r>
      <w:r w:rsidRPr="00F9006B">
        <w:rPr>
          <w:rFonts w:cs="Arial"/>
        </w:rPr>
        <w:t>rozporządzenie</w:t>
      </w:r>
      <w:r>
        <w:rPr>
          <w:rFonts w:cs="Arial"/>
        </w:rPr>
        <w:t xml:space="preserve"> delegowane Komisji (UE) 2022/11</w:t>
      </w:r>
      <w:r w:rsidRPr="00F9006B">
        <w:rPr>
          <w:rFonts w:cs="Arial"/>
        </w:rPr>
        <w:t>7</w:t>
      </w:r>
      <w:r>
        <w:rPr>
          <w:rFonts w:cs="Arial"/>
        </w:rPr>
        <w:t>2 z dnia 4</w:t>
      </w:r>
      <w:r w:rsidRPr="00F9006B">
        <w:rPr>
          <w:rFonts w:cs="Arial"/>
        </w:rPr>
        <w:t> </w:t>
      </w:r>
      <w:r>
        <w:rPr>
          <w:rFonts w:cs="Arial"/>
        </w:rPr>
        <w:t>maja 2022</w:t>
      </w:r>
      <w:r w:rsidRPr="00F9006B">
        <w:rPr>
          <w:rFonts w:cs="Arial"/>
        </w:rPr>
        <w:t> r.</w:t>
      </w:r>
      <w:r>
        <w:rPr>
          <w:rFonts w:cs="Arial"/>
        </w:rPr>
        <w:t xml:space="preserve"> </w:t>
      </w:r>
      <w:r w:rsidRPr="00CD1878">
        <w:rPr>
          <w:rFonts w:cs="Arial"/>
        </w:rPr>
        <w:t xml:space="preserve">uzupełniające rozporządzenie Parlamentu Europejskiego i Rady (UE) 2021/2116 w odniesieniu do zintegrowanego systemu zarządzania i kontroli </w:t>
      </w:r>
      <w:r>
        <w:rPr>
          <w:rFonts w:cs="Arial"/>
        </w:rPr>
        <w:br/>
      </w:r>
      <w:r w:rsidRPr="00CD1878">
        <w:rPr>
          <w:rFonts w:cs="Arial"/>
        </w:rPr>
        <w:t xml:space="preserve">we wspólnej polityce rolnej oraz stosowania i obliczania wysokości kar administracyjnych </w:t>
      </w:r>
      <w:r w:rsidRPr="00B45A09">
        <w:rPr>
          <w:shd w:val="clear" w:color="auto" w:fill="FFFFFF"/>
        </w:rPr>
        <w:t>w związku z warunkowością</w:t>
      </w:r>
    </w:p>
    <w:p w14:paraId="39755BBF" w14:textId="77777777" w:rsidR="0026018A" w:rsidRDefault="00E429D5" w:rsidP="00AC1724">
      <w:r w:rsidRPr="00B45A09">
        <w:rPr>
          <w:b/>
          <w:shd w:val="clear" w:color="auto" w:fill="FFFFFF"/>
        </w:rPr>
        <w:t xml:space="preserve">SW </w:t>
      </w:r>
      <w:r w:rsidRPr="00B45A09">
        <w:rPr>
          <w:shd w:val="clear" w:color="auto" w:fill="FFFFFF"/>
        </w:rPr>
        <w:t xml:space="preserve">– </w:t>
      </w:r>
      <w:r>
        <w:rPr>
          <w:shd w:val="clear" w:color="auto" w:fill="FFFFFF"/>
        </w:rPr>
        <w:t>s</w:t>
      </w:r>
      <w:r w:rsidRPr="00B45A09">
        <w:rPr>
          <w:shd w:val="clear" w:color="auto" w:fill="FFFFFF"/>
        </w:rPr>
        <w:t xml:space="preserve">amorząd </w:t>
      </w:r>
      <w:r>
        <w:rPr>
          <w:shd w:val="clear" w:color="auto" w:fill="FFFFFF"/>
        </w:rPr>
        <w:t>w</w:t>
      </w:r>
      <w:r w:rsidRPr="00B45A09">
        <w:rPr>
          <w:shd w:val="clear" w:color="auto" w:fill="FFFFFF"/>
        </w:rPr>
        <w:t>ojewództwa</w:t>
      </w:r>
      <w:r>
        <w:rPr>
          <w:shd w:val="clear" w:color="auto" w:fill="FFFFFF"/>
        </w:rPr>
        <w:t xml:space="preserve"> </w:t>
      </w:r>
      <w:r w:rsidRPr="00B45A09">
        <w:t>reprezentowany przez zarząd województwa</w:t>
      </w:r>
    </w:p>
    <w:p w14:paraId="664D7B7C" w14:textId="77777777" w:rsidR="0026018A" w:rsidRPr="00F9006B" w:rsidRDefault="00E429D5" w:rsidP="00AC1724">
      <w:r w:rsidRPr="008B37CB">
        <w:rPr>
          <w:b/>
        </w:rPr>
        <w:t>THC</w:t>
      </w:r>
      <w:r>
        <w:rPr>
          <w:shd w:val="clear" w:color="auto" w:fill="FFFFFF"/>
        </w:rPr>
        <w:t xml:space="preserve"> </w:t>
      </w:r>
      <w:r w:rsidRPr="00753750">
        <w:rPr>
          <w:shd w:val="clear" w:color="auto" w:fill="FFFFFF"/>
        </w:rPr>
        <w:t>(∆-9-tetrahydrokannabinol)</w:t>
      </w:r>
      <w:r w:rsidRPr="00AD3034">
        <w:rPr>
          <w:shd w:val="clear" w:color="auto" w:fill="FFFFFF"/>
        </w:rPr>
        <w:t xml:space="preserve"> </w:t>
      </w:r>
      <w:r w:rsidRPr="00B45A09">
        <w:rPr>
          <w:shd w:val="clear" w:color="auto" w:fill="FFFFFF"/>
        </w:rPr>
        <w:t>–</w:t>
      </w:r>
      <w:r>
        <w:rPr>
          <w:shd w:val="clear" w:color="auto" w:fill="FFFFFF"/>
        </w:rPr>
        <w:t xml:space="preserve"> </w:t>
      </w:r>
      <w:r w:rsidRPr="00447CBD">
        <w:rPr>
          <w:shd w:val="clear" w:color="auto" w:fill="FFFFFF"/>
        </w:rPr>
        <w:t>organicz</w:t>
      </w:r>
      <w:r>
        <w:rPr>
          <w:shd w:val="clear" w:color="auto" w:fill="FFFFFF"/>
        </w:rPr>
        <w:t>ny związek chemiczny z grupy ka</w:t>
      </w:r>
      <w:r w:rsidRPr="00447CBD">
        <w:rPr>
          <w:shd w:val="clear" w:color="auto" w:fill="FFFFFF"/>
        </w:rPr>
        <w:t>n</w:t>
      </w:r>
      <w:r>
        <w:rPr>
          <w:shd w:val="clear" w:color="auto" w:fill="FFFFFF"/>
        </w:rPr>
        <w:t>n</w:t>
      </w:r>
      <w:r w:rsidRPr="00447CBD">
        <w:rPr>
          <w:shd w:val="clear" w:color="auto" w:fill="FFFFFF"/>
        </w:rPr>
        <w:t>abinoidów</w:t>
      </w:r>
      <w:r>
        <w:rPr>
          <w:shd w:val="clear" w:color="auto" w:fill="FFFFFF"/>
        </w:rPr>
        <w:t xml:space="preserve"> zawarty</w:t>
      </w:r>
      <w:r w:rsidRPr="00447CBD">
        <w:rPr>
          <w:shd w:val="clear" w:color="auto" w:fill="FFFFFF"/>
        </w:rPr>
        <w:t xml:space="preserve"> w konopiach</w:t>
      </w:r>
    </w:p>
    <w:p w14:paraId="458740BA" w14:textId="77777777" w:rsidR="0026018A" w:rsidRDefault="00E429D5" w:rsidP="00AC1724">
      <w:pPr>
        <w:spacing w:after="0" w:line="240" w:lineRule="auto"/>
      </w:pPr>
      <w:r w:rsidRPr="00F9006B">
        <w:rPr>
          <w:b/>
        </w:rPr>
        <w:t>TUZ</w:t>
      </w:r>
      <w:r w:rsidRPr="00F9006B">
        <w:t xml:space="preserve"> – trwałe użytki zielone</w:t>
      </w:r>
    </w:p>
    <w:p w14:paraId="70CB02FF" w14:textId="77777777" w:rsidR="0026018A" w:rsidRDefault="0026018A" w:rsidP="00AC1724">
      <w:pPr>
        <w:spacing w:after="0" w:line="240" w:lineRule="auto"/>
      </w:pPr>
    </w:p>
    <w:p w14:paraId="373EF243" w14:textId="77777777" w:rsidR="0026018A" w:rsidRPr="00F9006B" w:rsidRDefault="00E429D5" w:rsidP="00AC1724">
      <w:pPr>
        <w:rPr>
          <w:rFonts w:eastAsia="Arial Nova" w:cs="Arial"/>
        </w:rPr>
      </w:pPr>
      <w:r w:rsidRPr="00F9006B">
        <w:rPr>
          <w:rFonts w:eastAsia="Arial Nova" w:cs="Arial"/>
          <w:b/>
        </w:rPr>
        <w:t>ustawa IRZ</w:t>
      </w:r>
      <w:r w:rsidRPr="00F9006B">
        <w:rPr>
          <w:rFonts w:eastAsia="Arial Nova" w:cs="Arial"/>
        </w:rPr>
        <w:t xml:space="preserve"> – ustawa </w:t>
      </w:r>
      <w:r w:rsidRPr="00F9006B">
        <w:t xml:space="preserve">z dnia 4 listopada 2022 r. </w:t>
      </w:r>
      <w:r w:rsidRPr="00F9006B">
        <w:rPr>
          <w:rFonts w:eastAsia="Arial Nova" w:cs="Arial"/>
        </w:rPr>
        <w:t>o systemie ident</w:t>
      </w:r>
      <w:r>
        <w:rPr>
          <w:rFonts w:eastAsia="Arial Nova" w:cs="Arial"/>
        </w:rPr>
        <w:t>yfikacji i rejestracji zwierząt</w:t>
      </w:r>
    </w:p>
    <w:p w14:paraId="04E0D779" w14:textId="77777777" w:rsidR="0026018A" w:rsidRPr="009820DC" w:rsidRDefault="00E429D5" w:rsidP="00AC1724">
      <w:pPr>
        <w:rPr>
          <w:rFonts w:eastAsia="Arial Nova" w:cs="Arial"/>
        </w:rPr>
      </w:pPr>
      <w:r w:rsidRPr="009F19E4">
        <w:rPr>
          <w:rFonts w:eastAsia="Arial Nova" w:cs="Arial"/>
          <w:b/>
        </w:rPr>
        <w:t>ustawa Prawo geodezyjne i kartograficzne</w:t>
      </w:r>
      <w:r w:rsidRPr="00F9006B">
        <w:rPr>
          <w:rFonts w:eastAsia="Arial Nova" w:cs="Arial"/>
        </w:rPr>
        <w:t xml:space="preserve"> – ustawa z dnia 17 maja 1989 r. </w:t>
      </w:r>
      <w:r w:rsidRPr="009F19E4">
        <w:rPr>
          <w:rFonts w:eastAsia="Arial Nova" w:cs="Arial"/>
        </w:rPr>
        <w:t>– Prawo</w:t>
      </w:r>
      <w:r w:rsidRPr="00F9006B">
        <w:rPr>
          <w:rFonts w:eastAsia="Arial Nova"/>
        </w:rPr>
        <w:t xml:space="preserve"> </w:t>
      </w:r>
      <w:r w:rsidRPr="009F19E4">
        <w:rPr>
          <w:rFonts w:eastAsia="Arial Nova" w:cs="Arial"/>
        </w:rPr>
        <w:t>geodezyjne i kartograficzne</w:t>
      </w:r>
    </w:p>
    <w:p w14:paraId="40B6FC59" w14:textId="77777777" w:rsidR="0026018A" w:rsidRDefault="00E429D5" w:rsidP="00AC1724">
      <w:r w:rsidRPr="009F19E4">
        <w:rPr>
          <w:rFonts w:eastAsia="Arial Nova" w:cs="Arial"/>
          <w:b/>
        </w:rPr>
        <w:t>ustawa PS WPR</w:t>
      </w:r>
      <w:r w:rsidRPr="00F9006B">
        <w:rPr>
          <w:rFonts w:eastAsia="Arial Nova" w:cs="Arial"/>
        </w:rPr>
        <w:t xml:space="preserve"> – ustawa z dnia 8 lutego 2023 r. o Planie Strategicznym dla Wspólnej Polityki Rolnej na lata 2023</w:t>
      </w:r>
      <w:r w:rsidRPr="009820DC">
        <w:rPr>
          <w:rFonts w:eastAsia="Arial Nova" w:cs="Arial"/>
        </w:rPr>
        <w:t>–</w:t>
      </w:r>
      <w:r w:rsidRPr="00F9006B">
        <w:rPr>
          <w:rFonts w:eastAsia="Arial Nova" w:cs="Arial"/>
        </w:rPr>
        <w:t>2027</w:t>
      </w:r>
    </w:p>
    <w:p w14:paraId="46FBAF6F" w14:textId="77777777" w:rsidR="0026018A" w:rsidRPr="00753750" w:rsidRDefault="00E429D5" w:rsidP="00AC1724">
      <w:pPr>
        <w:spacing w:after="0" w:line="240" w:lineRule="auto"/>
        <w:rPr>
          <w:b/>
        </w:rPr>
      </w:pPr>
      <w:r w:rsidRPr="00753750">
        <w:rPr>
          <w:b/>
        </w:rPr>
        <w:t>VHR</w:t>
      </w:r>
      <w:r>
        <w:rPr>
          <w:b/>
        </w:rPr>
        <w:t xml:space="preserve"> </w:t>
      </w:r>
      <w:r w:rsidRPr="00753750">
        <w:t>(ang. very high resolution)</w:t>
      </w:r>
      <w:r>
        <w:rPr>
          <w:b/>
        </w:rPr>
        <w:t xml:space="preserve"> </w:t>
      </w:r>
      <w:r w:rsidRPr="00F9006B">
        <w:t>–</w:t>
      </w:r>
      <w:r>
        <w:t xml:space="preserve"> bardzo wysoka rozdzielczość</w:t>
      </w:r>
    </w:p>
    <w:p w14:paraId="40860BA4" w14:textId="77777777" w:rsidR="0026018A" w:rsidRDefault="0026018A" w:rsidP="00AC1724">
      <w:pPr>
        <w:spacing w:after="0" w:line="240" w:lineRule="auto"/>
      </w:pPr>
    </w:p>
    <w:p w14:paraId="71797601" w14:textId="77777777" w:rsidR="0026018A" w:rsidRPr="00F9006B" w:rsidRDefault="0026018A" w:rsidP="00AC1724">
      <w:pPr>
        <w:spacing w:after="0" w:line="240" w:lineRule="auto"/>
      </w:pPr>
    </w:p>
    <w:p w14:paraId="5BB105FD" w14:textId="77777777" w:rsidR="0026018A" w:rsidRPr="00F9006B" w:rsidRDefault="00E429D5" w:rsidP="00AC1724">
      <w:pPr>
        <w:pStyle w:val="Nagwek1"/>
      </w:pPr>
      <w:bookmarkStart w:id="92" w:name="_Toc177472462"/>
      <w:bookmarkStart w:id="93" w:name="_Toc138757598"/>
      <w:r w:rsidRPr="00F9006B">
        <w:t xml:space="preserve">III. </w:t>
      </w:r>
      <w:bookmarkStart w:id="94" w:name="_Toc121474890"/>
      <w:bookmarkStart w:id="95" w:name="_Toc129253240"/>
      <w:r w:rsidRPr="00F9006B">
        <w:t>Informacje ogólne</w:t>
      </w:r>
      <w:bookmarkEnd w:id="92"/>
      <w:bookmarkEnd w:id="93"/>
      <w:bookmarkEnd w:id="94"/>
      <w:bookmarkEnd w:id="95"/>
    </w:p>
    <w:p w14:paraId="313F9E0B" w14:textId="77777777" w:rsidR="0026018A" w:rsidRDefault="00E429D5" w:rsidP="00AC1724">
      <w:pPr>
        <w:numPr>
          <w:ilvl w:val="0"/>
          <w:numId w:val="2"/>
        </w:numPr>
      </w:pPr>
      <w:r w:rsidRPr="00F9006B">
        <w:t>Niniejsze wytyczne zostały wydane w celu prawidłowej realizacji przez ARiMR, SW, IZ oraz PLW zadań związanych z przeprowadz</w:t>
      </w:r>
      <w:r>
        <w:t>a</w:t>
      </w:r>
      <w:r w:rsidRPr="00F9006B">
        <w:t>niem czynności kontrolnych, w tym opracowania procedur d</w:t>
      </w:r>
      <w:r>
        <w:t>otyczących kontroli na miejscu.</w:t>
      </w:r>
    </w:p>
    <w:p w14:paraId="709ECB62" w14:textId="77777777" w:rsidR="0026018A" w:rsidRPr="00F9006B" w:rsidRDefault="00E429D5" w:rsidP="00AC1724">
      <w:pPr>
        <w:numPr>
          <w:ilvl w:val="0"/>
          <w:numId w:val="2"/>
        </w:numPr>
      </w:pPr>
      <w:r>
        <w:t>Wytyczne określają podstawowe zasady dotyczące KnM oraz obowiązki ARiMR, SW, IZ oraz PLW w zakresie KnM.</w:t>
      </w:r>
    </w:p>
    <w:p w14:paraId="16ED6212" w14:textId="77777777" w:rsidR="0026018A" w:rsidRPr="00FA22C0" w:rsidRDefault="00E429D5" w:rsidP="00AC1724">
      <w:pPr>
        <w:numPr>
          <w:ilvl w:val="0"/>
          <w:numId w:val="2"/>
        </w:numPr>
      </w:pPr>
      <w:r>
        <w:t>Niniejsze w</w:t>
      </w:r>
      <w:r w:rsidRPr="00F9006B">
        <w:t xml:space="preserve">ytyczne mają zastosowanie </w:t>
      </w:r>
      <w:r>
        <w:t>do</w:t>
      </w:r>
      <w:r w:rsidRPr="00F9006B">
        <w:t xml:space="preserve"> pomocy technicznej</w:t>
      </w:r>
      <w:r>
        <w:t>, przejściowego wsparcia krajowego oraz</w:t>
      </w:r>
      <w:r w:rsidRPr="00F9006B">
        <w:t xml:space="preserve"> interwencji PS WPR</w:t>
      </w:r>
      <w:r>
        <w:t xml:space="preserve">, </w:t>
      </w:r>
      <w:r w:rsidRPr="00FA22C0">
        <w:t>w których pomoc jest przyznawana:</w:t>
      </w:r>
    </w:p>
    <w:p w14:paraId="2BD7FC92" w14:textId="77777777" w:rsidR="0026018A" w:rsidRPr="00F9006B" w:rsidRDefault="00E429D5" w:rsidP="00AC1724">
      <w:pPr>
        <w:ind w:left="360"/>
      </w:pPr>
      <w:r w:rsidRPr="00F9006B">
        <w:lastRenderedPageBreak/>
        <w:t>1) w drodze decyzji administracyjnej albo</w:t>
      </w:r>
    </w:p>
    <w:p w14:paraId="18013114" w14:textId="77777777" w:rsidR="0026018A" w:rsidRPr="00F9006B" w:rsidRDefault="00E429D5" w:rsidP="00AC1724">
      <w:pPr>
        <w:ind w:left="360"/>
      </w:pPr>
      <w:r w:rsidRPr="00F9006B">
        <w:t>2) na podstawie umowy o przyznaniu pomocy.</w:t>
      </w:r>
    </w:p>
    <w:p w14:paraId="00C47D0C" w14:textId="77777777" w:rsidR="0026018A" w:rsidRPr="00F9006B" w:rsidRDefault="00E429D5" w:rsidP="00AC1724">
      <w:pPr>
        <w:pStyle w:val="Akapitzlist"/>
        <w:numPr>
          <w:ilvl w:val="0"/>
          <w:numId w:val="2"/>
        </w:numPr>
      </w:pPr>
      <w:r>
        <w:t>Ust. 3 pkt 1 dotyczy przejściowego wsparcia krajowego przyznawanego w formie</w:t>
      </w:r>
      <w:r w:rsidRPr="00F9006B">
        <w:t xml:space="preserve"> </w:t>
      </w:r>
      <w:r>
        <w:t>uzupełniającej płatności podstawowej oraz płatności niezwiązanej do tytoniu</w:t>
      </w:r>
      <w:r w:rsidRPr="00F9006B">
        <w:t xml:space="preserve"> </w:t>
      </w:r>
      <w:r>
        <w:t xml:space="preserve">oraz </w:t>
      </w:r>
      <w:r w:rsidRPr="00F9006B">
        <w:t xml:space="preserve">następujących interwencji: </w:t>
      </w:r>
    </w:p>
    <w:p w14:paraId="0CFDF25B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I.1 – Podstawowe wsparcie dochodów</w:t>
      </w:r>
      <w:r>
        <w:rPr>
          <w:rFonts w:eastAsia="Arial Nova"/>
        </w:rPr>
        <w:t>, zwanej dalej „I.1”</w:t>
      </w:r>
      <w:r w:rsidRPr="00F9006B">
        <w:rPr>
          <w:rFonts w:eastAsia="Arial Nova"/>
        </w:rPr>
        <w:t>;</w:t>
      </w:r>
    </w:p>
    <w:p w14:paraId="05473AFF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I.2 – Uzupełniające redystrybucyjne wsparcie dochodów</w:t>
      </w:r>
      <w:r>
        <w:rPr>
          <w:rFonts w:eastAsia="Arial Nova"/>
        </w:rPr>
        <w:t>, zwanej dalej „I.2”</w:t>
      </w:r>
      <w:r w:rsidRPr="00F9006B">
        <w:rPr>
          <w:rFonts w:eastAsia="Arial Nova"/>
        </w:rPr>
        <w:t>;</w:t>
      </w:r>
    </w:p>
    <w:p w14:paraId="18AEEE84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I.3 – Uzupełniające wsparcie dochodów dla młodych rolników</w:t>
      </w:r>
      <w:r>
        <w:rPr>
          <w:rFonts w:eastAsia="Arial Nova"/>
        </w:rPr>
        <w:t>, zwanej dalej „I.3”</w:t>
      </w:r>
      <w:r w:rsidRPr="00F9006B">
        <w:rPr>
          <w:rFonts w:eastAsia="Arial Nova"/>
        </w:rPr>
        <w:t>;</w:t>
      </w:r>
    </w:p>
    <w:p w14:paraId="0A00FDAF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I.4.1 – Ekoschemat – Obszary z roślinami miododajnymi</w:t>
      </w:r>
      <w:r>
        <w:rPr>
          <w:rFonts w:eastAsia="Arial Nova"/>
        </w:rPr>
        <w:t>, zwanej dalej „I.4.1”</w:t>
      </w:r>
      <w:r w:rsidRPr="00F9006B">
        <w:rPr>
          <w:rFonts w:eastAsia="Arial Nova"/>
        </w:rPr>
        <w:t>;</w:t>
      </w:r>
    </w:p>
    <w:p w14:paraId="6310D57C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I.4.2 – Ekoschemat – Rolnictwo węglowe i zarządzanie składnikami odżywczymi</w:t>
      </w:r>
      <w:r>
        <w:rPr>
          <w:rFonts w:eastAsia="Arial Nova"/>
        </w:rPr>
        <w:t>, zwanej dalej „I.4.2”</w:t>
      </w:r>
      <w:r w:rsidRPr="00F9006B">
        <w:rPr>
          <w:rFonts w:eastAsia="Arial Nova"/>
        </w:rPr>
        <w:t>;</w:t>
      </w:r>
    </w:p>
    <w:p w14:paraId="17DAF35E" w14:textId="78BD0FC3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I.4.3 – Ekoschemat –</w:t>
      </w:r>
      <w:r>
        <w:rPr>
          <w:rFonts w:eastAsia="Arial Nova"/>
        </w:rPr>
        <w:t xml:space="preserve"> </w:t>
      </w:r>
      <w:r w:rsidRPr="00F9006B">
        <w:rPr>
          <w:rFonts w:eastAsia="Arial Nova"/>
        </w:rPr>
        <w:t>Integrowan</w:t>
      </w:r>
      <w:r>
        <w:rPr>
          <w:rFonts w:eastAsia="Arial Nova"/>
        </w:rPr>
        <w:t>a</w:t>
      </w:r>
      <w:r w:rsidRPr="00F9006B">
        <w:rPr>
          <w:rFonts w:eastAsia="Arial Nova"/>
        </w:rPr>
        <w:t xml:space="preserve"> Produkcj</w:t>
      </w:r>
      <w:r>
        <w:rPr>
          <w:rFonts w:eastAsia="Arial Nova"/>
        </w:rPr>
        <w:t>a</w:t>
      </w:r>
      <w:r w:rsidRPr="00F9006B">
        <w:rPr>
          <w:rFonts w:eastAsia="Arial Nova"/>
        </w:rPr>
        <w:t xml:space="preserve"> Roślin</w:t>
      </w:r>
      <w:r>
        <w:rPr>
          <w:rFonts w:eastAsia="Arial Nova"/>
        </w:rPr>
        <w:t>, zwanej dalej „I.4.3”</w:t>
      </w:r>
      <w:r w:rsidRPr="00F9006B">
        <w:rPr>
          <w:rFonts w:eastAsia="Arial Nova"/>
        </w:rPr>
        <w:t>;</w:t>
      </w:r>
    </w:p>
    <w:p w14:paraId="45B71BF0" w14:textId="434ADC32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I.4.4 – Ekoschemat – Biologiczna </w:t>
      </w:r>
      <w:del w:id="96" w:author="Patrycja Piekut" w:date="2025-05-07T10:55:00Z">
        <w:r w:rsidRPr="00F9006B" w:rsidDel="0032636C">
          <w:rPr>
            <w:rFonts w:eastAsia="Arial Nova"/>
          </w:rPr>
          <w:delText xml:space="preserve">ochrona </w:delText>
        </w:r>
      </w:del>
      <w:r w:rsidRPr="00F9006B">
        <w:rPr>
          <w:rFonts w:eastAsia="Arial Nova"/>
        </w:rPr>
        <w:t>upraw</w:t>
      </w:r>
      <w:ins w:id="97" w:author="Patrycja Piekut" w:date="2025-05-07T10:55:00Z">
        <w:r w:rsidR="0032636C">
          <w:rPr>
            <w:rFonts w:eastAsia="Arial Nova"/>
          </w:rPr>
          <w:t>a</w:t>
        </w:r>
      </w:ins>
      <w:r>
        <w:rPr>
          <w:rFonts w:eastAsia="Arial Nova"/>
        </w:rPr>
        <w:t>, zwanej dalej „I.4.4”</w:t>
      </w:r>
      <w:r w:rsidRPr="00F9006B">
        <w:rPr>
          <w:rFonts w:eastAsia="Arial Nova"/>
        </w:rPr>
        <w:t>;</w:t>
      </w:r>
    </w:p>
    <w:p w14:paraId="1CB7A845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I.4.5 – Ekoschemat – Retencjonowanie wody na trwałych użytkach zielonych</w:t>
      </w:r>
      <w:r>
        <w:rPr>
          <w:rFonts w:eastAsia="Arial Nova"/>
        </w:rPr>
        <w:t>, zwanej dalej „I.4.5”</w:t>
      </w:r>
      <w:r w:rsidRPr="00F9006B">
        <w:rPr>
          <w:rFonts w:eastAsia="Arial Nova"/>
        </w:rPr>
        <w:t>;</w:t>
      </w:r>
    </w:p>
    <w:p w14:paraId="4CBF2FFD" w14:textId="77777777" w:rsidR="0026018A" w:rsidRPr="00BF49C8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BF49C8">
        <w:rPr>
          <w:rFonts w:eastAsia="Arial Nova"/>
        </w:rPr>
        <w:t>I.4.6 – Ekoschemat – Dobrostan zwierząt, zwanej dalej „I.4.6”;</w:t>
      </w:r>
    </w:p>
    <w:p w14:paraId="5DA0DD57" w14:textId="64895BA6" w:rsidR="0026018A" w:rsidRDefault="00E429D5" w:rsidP="00AC1724">
      <w:pPr>
        <w:pStyle w:val="Akapitzlist"/>
        <w:numPr>
          <w:ilvl w:val="0"/>
          <w:numId w:val="5"/>
        </w:numPr>
        <w:ind w:hanging="357"/>
        <w:rPr>
          <w:ins w:id="98" w:author="Patrycja Piekut" w:date="2025-05-07T10:55:00Z"/>
          <w:rFonts w:eastAsia="Arial Nova"/>
        </w:rPr>
      </w:pPr>
      <w:r w:rsidRPr="00BF49C8">
        <w:rPr>
          <w:rFonts w:eastAsia="Arial Nova"/>
        </w:rPr>
        <w:t xml:space="preserve"> I.4.7 – Ekoschemat – Grunty wyłączone z produkcji, zwanej dalej „I.4.7”</w:t>
      </w:r>
      <w:r>
        <w:rPr>
          <w:rFonts w:eastAsia="Arial Nova"/>
        </w:rPr>
        <w:t>;</w:t>
      </w:r>
      <w:r w:rsidRPr="00BF49C8">
        <w:rPr>
          <w:rFonts w:eastAsia="Arial Nova"/>
        </w:rPr>
        <w:t xml:space="preserve"> </w:t>
      </w:r>
    </w:p>
    <w:p w14:paraId="29658DC3" w14:textId="3F7FDAE8" w:rsidR="0032636C" w:rsidRPr="0032636C" w:rsidDel="00191CEE" w:rsidRDefault="0032636C" w:rsidP="0032636C">
      <w:pPr>
        <w:pStyle w:val="Akapitzlist"/>
        <w:numPr>
          <w:ilvl w:val="0"/>
          <w:numId w:val="5"/>
        </w:numPr>
        <w:rPr>
          <w:ins w:id="99" w:author="Patrycja Piekut" w:date="2025-05-07T10:55:00Z"/>
          <w:del w:id="100" w:author="A.Domaracka" w:date="2025-05-15T10:02:00Z"/>
          <w:rFonts w:eastAsia="Arial Nova"/>
        </w:rPr>
      </w:pPr>
      <w:ins w:id="101" w:author="Patrycja Piekut" w:date="2025-05-07T10:55:00Z">
        <w:r>
          <w:rPr>
            <w:rFonts w:eastAsia="Arial Nova"/>
          </w:rPr>
          <w:t xml:space="preserve"> </w:t>
        </w:r>
        <w:r w:rsidRPr="0032636C">
          <w:rPr>
            <w:rFonts w:eastAsia="Arial Nova"/>
          </w:rPr>
          <w:t xml:space="preserve">I.4.8 – Ekoschemat – Materiał siewny kategorii elitarny lub materiał siewny kategorii kwalifikowany, zwanej dalej „I.4.8”; </w:t>
        </w:r>
      </w:ins>
    </w:p>
    <w:p w14:paraId="048DDCB4" w14:textId="77777777" w:rsidR="0032636C" w:rsidRPr="00191CEE" w:rsidRDefault="0032636C" w:rsidP="007E6494">
      <w:pPr>
        <w:pStyle w:val="Akapitzlist"/>
        <w:numPr>
          <w:ilvl w:val="0"/>
          <w:numId w:val="5"/>
        </w:numPr>
        <w:rPr>
          <w:rFonts w:eastAsia="Arial Nova"/>
        </w:rPr>
      </w:pPr>
    </w:p>
    <w:p w14:paraId="7F584A0A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I.5.1 – Wsparcie dochodów związane z produkcją do krów</w:t>
      </w:r>
      <w:r>
        <w:rPr>
          <w:rFonts w:eastAsia="Arial Nova"/>
        </w:rPr>
        <w:t>, zwanej dalej „I.5.1”</w:t>
      </w:r>
      <w:r w:rsidRPr="00F9006B">
        <w:rPr>
          <w:rFonts w:eastAsia="Arial Nova"/>
        </w:rPr>
        <w:t>;</w:t>
      </w:r>
    </w:p>
    <w:p w14:paraId="791D5000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I.5.2 – Wsparcie dochodów związane z produkcją do </w:t>
      </w:r>
      <w:r w:rsidRPr="00A31B0A">
        <w:rPr>
          <w:rFonts w:eastAsia="Arial Nova"/>
        </w:rPr>
        <w:t>bydła</w:t>
      </w:r>
      <w:r>
        <w:rPr>
          <w:rFonts w:eastAsia="Arial Nova"/>
        </w:rPr>
        <w:t>, zwanej dalej „I.5.2”</w:t>
      </w:r>
      <w:r w:rsidRPr="00F9006B">
        <w:rPr>
          <w:rFonts w:eastAsia="Arial Nova"/>
        </w:rPr>
        <w:t>;</w:t>
      </w:r>
    </w:p>
    <w:p w14:paraId="7492FF44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I.5.3 – Wsparcie dochodów</w:t>
      </w:r>
      <w:r>
        <w:rPr>
          <w:rFonts w:eastAsia="Arial Nova"/>
        </w:rPr>
        <w:t xml:space="preserve"> związane z produkcją do owiec, zwanej dalej „I.5.3”;</w:t>
      </w:r>
    </w:p>
    <w:p w14:paraId="4657C9DD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I.5.4 – Wsparcie dochod</w:t>
      </w:r>
      <w:r>
        <w:rPr>
          <w:rFonts w:eastAsia="Arial Nova"/>
        </w:rPr>
        <w:t>ów związane z produkcją do kóz, zwanej dalej „I.5.4”;</w:t>
      </w:r>
    </w:p>
    <w:p w14:paraId="30E80E5C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I.5.5 – Wsparcie dochodów związane z </w:t>
      </w:r>
      <w:r>
        <w:rPr>
          <w:rFonts w:eastAsia="Arial Nova"/>
        </w:rPr>
        <w:t>produkcją do buraków cukrowych, zwanej dalej „I.5.5”;</w:t>
      </w:r>
    </w:p>
    <w:p w14:paraId="517BA88D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I.5.6 – Wsparcie dochodów z</w:t>
      </w:r>
      <w:r>
        <w:rPr>
          <w:rFonts w:eastAsia="Arial Nova"/>
        </w:rPr>
        <w:t>wiązane z produkcją do chmielu, zwanej dalej „I.5.6”;</w:t>
      </w:r>
    </w:p>
    <w:p w14:paraId="0FFE0DDB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lastRenderedPageBreak/>
        <w:t xml:space="preserve"> I.5.7 – Wsparcie dochodów związane z produkcją do lnu</w:t>
      </w:r>
      <w:r>
        <w:rPr>
          <w:rFonts w:eastAsia="Arial Nova"/>
        </w:rPr>
        <w:t>, zwanej dalej „I.5.7”</w:t>
      </w:r>
      <w:r w:rsidRPr="00F9006B">
        <w:rPr>
          <w:rFonts w:eastAsia="Arial Nova"/>
        </w:rPr>
        <w:t>;</w:t>
      </w:r>
    </w:p>
    <w:p w14:paraId="20663BDD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I.5.8 – Wsparcie dochodów związane z produkcją do konopi włóknistych</w:t>
      </w:r>
      <w:r>
        <w:rPr>
          <w:rFonts w:eastAsia="Arial Nova"/>
        </w:rPr>
        <w:t>, zwanej dalej „I.5.8”</w:t>
      </w:r>
      <w:r w:rsidRPr="00F9006B">
        <w:rPr>
          <w:rFonts w:eastAsia="Arial Nova"/>
        </w:rPr>
        <w:t xml:space="preserve">; </w:t>
      </w:r>
    </w:p>
    <w:p w14:paraId="0D1354B2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I.5.9 – Wsparcie dochodów związane z produkcją do pomidorów</w:t>
      </w:r>
      <w:r>
        <w:rPr>
          <w:rFonts w:eastAsia="Arial Nova"/>
        </w:rPr>
        <w:t>, zwanej dalej „I.5.9”</w:t>
      </w:r>
      <w:r w:rsidRPr="00F9006B">
        <w:rPr>
          <w:rFonts w:eastAsia="Arial Nova"/>
        </w:rPr>
        <w:t>;</w:t>
      </w:r>
    </w:p>
    <w:p w14:paraId="39A4E81D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I.5.10 – Wsparcie dochodów zwi</w:t>
      </w:r>
      <w:r>
        <w:rPr>
          <w:rFonts w:eastAsia="Arial Nova"/>
        </w:rPr>
        <w:t>ązane z produkcją do truskawek, zwanej dalej „I.5.10”;</w:t>
      </w:r>
    </w:p>
    <w:p w14:paraId="066963E6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I.5.11 – Wsparcie dochodów związane z produkcją do ziemniaków skrobiowych</w:t>
      </w:r>
      <w:r>
        <w:rPr>
          <w:rFonts w:eastAsia="Arial Nova"/>
        </w:rPr>
        <w:t>, zwanej dalej „I.5.11”</w:t>
      </w:r>
      <w:r w:rsidRPr="00F9006B">
        <w:rPr>
          <w:rFonts w:eastAsia="Arial Nova"/>
        </w:rPr>
        <w:t>;</w:t>
      </w:r>
    </w:p>
    <w:p w14:paraId="142A2D59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I.5.12 – Wsparcie dochodów związane z produkcją do roślin pastewnych</w:t>
      </w:r>
      <w:r>
        <w:rPr>
          <w:rFonts w:eastAsia="Arial Nova"/>
        </w:rPr>
        <w:t>, zwanej dalej „I.5.12”</w:t>
      </w:r>
      <w:r w:rsidRPr="00F9006B">
        <w:rPr>
          <w:rFonts w:eastAsia="Arial Nova"/>
        </w:rPr>
        <w:t>;</w:t>
      </w:r>
    </w:p>
    <w:p w14:paraId="311A6B0D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I.5.13 – Wsparcie dochodów związane z produkcją do roślin strączkowych na nasiona</w:t>
      </w:r>
      <w:r>
        <w:rPr>
          <w:rFonts w:eastAsia="Arial Nova"/>
        </w:rPr>
        <w:t>, zwanej dalej „I.5.13”</w:t>
      </w:r>
      <w:r w:rsidRPr="00F9006B">
        <w:rPr>
          <w:rFonts w:eastAsia="Arial Nova"/>
        </w:rPr>
        <w:t>;</w:t>
      </w:r>
    </w:p>
    <w:p w14:paraId="5D89A2A5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I.8.1 – Ochrona cennych siedlisk i zagrożonych gatunków na obszarach Natura 2000</w:t>
      </w:r>
      <w:r>
        <w:rPr>
          <w:rFonts w:eastAsia="Arial Nova"/>
        </w:rPr>
        <w:t>, zwanej dalej „I.8.1”</w:t>
      </w:r>
      <w:r w:rsidRPr="00F9006B">
        <w:rPr>
          <w:rFonts w:eastAsia="Arial Nova"/>
        </w:rPr>
        <w:t>;</w:t>
      </w:r>
    </w:p>
    <w:p w14:paraId="04317461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I.8.2 – Ochrona cennych siedlisk i zagrożonych gatunków poza obszarami Natura 2000</w:t>
      </w:r>
      <w:r>
        <w:rPr>
          <w:rFonts w:eastAsia="Arial Nova"/>
        </w:rPr>
        <w:t>, zwanej dalej „I.8.2”</w:t>
      </w:r>
      <w:r w:rsidRPr="00F9006B">
        <w:rPr>
          <w:rFonts w:eastAsia="Arial Nova"/>
        </w:rPr>
        <w:t>;</w:t>
      </w:r>
    </w:p>
    <w:p w14:paraId="784A57F2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I.8.3 – Ekstensywne użytkowanie łąk i pastwisk na obszarach Natura 2000</w:t>
      </w:r>
      <w:r>
        <w:rPr>
          <w:rFonts w:eastAsia="Arial Nova"/>
        </w:rPr>
        <w:t>, zwanej dalej „I.8.3”</w:t>
      </w:r>
      <w:r w:rsidRPr="00F9006B">
        <w:rPr>
          <w:rFonts w:eastAsia="Arial Nova"/>
        </w:rPr>
        <w:t>;</w:t>
      </w:r>
    </w:p>
    <w:p w14:paraId="571CCD48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I.8.4 – Zachowanie sadów tradycyjnych odmian drzew owocowych</w:t>
      </w:r>
      <w:r>
        <w:rPr>
          <w:rFonts w:eastAsia="Arial Nova"/>
        </w:rPr>
        <w:t>, zwanej dalej „I.8.4”</w:t>
      </w:r>
      <w:r w:rsidRPr="00F9006B">
        <w:rPr>
          <w:rFonts w:eastAsia="Arial Nova"/>
        </w:rPr>
        <w:t>;</w:t>
      </w:r>
    </w:p>
    <w:p w14:paraId="06FC326E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I.8.5 – Zachowanie zagrożonych zasobów genetycznych roślin w rolnictwie</w:t>
      </w:r>
      <w:r>
        <w:rPr>
          <w:rFonts w:eastAsia="Arial Nova"/>
        </w:rPr>
        <w:t>, zwanej dalej „I.8.5”</w:t>
      </w:r>
      <w:r w:rsidRPr="00F9006B">
        <w:rPr>
          <w:rFonts w:eastAsia="Arial Nova"/>
        </w:rPr>
        <w:t>;</w:t>
      </w:r>
    </w:p>
    <w:p w14:paraId="14274F53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I.8.6 – Zachowanie zagrożonych zasobów genetycznych zwierząt w rolnictwie</w:t>
      </w:r>
      <w:r>
        <w:rPr>
          <w:rFonts w:eastAsia="Arial Nova"/>
        </w:rPr>
        <w:t>, zwanej dalej „I.8.6”</w:t>
      </w:r>
      <w:r w:rsidRPr="00F9006B">
        <w:rPr>
          <w:rFonts w:eastAsia="Arial Nova"/>
        </w:rPr>
        <w:t>;</w:t>
      </w:r>
    </w:p>
    <w:p w14:paraId="431AE0D2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I.8.7 – Bioróżnorodność na gruntach ornych</w:t>
      </w:r>
      <w:r>
        <w:rPr>
          <w:rFonts w:eastAsia="Arial Nova"/>
        </w:rPr>
        <w:t>, zwanej dalej „I.8.7”</w:t>
      </w:r>
      <w:r w:rsidRPr="00F9006B">
        <w:rPr>
          <w:rFonts w:eastAsia="Arial Nova"/>
        </w:rPr>
        <w:t>;</w:t>
      </w:r>
    </w:p>
    <w:p w14:paraId="792F9E92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I.8.8 – Premie z tytułu zalesień, zadrzewień oraz systemów rolno-leśnych</w:t>
      </w:r>
      <w:r>
        <w:rPr>
          <w:rFonts w:eastAsia="Arial Nova"/>
        </w:rPr>
        <w:t>, zwanej dalej „I.8.8”</w:t>
      </w:r>
      <w:r w:rsidRPr="00F9006B">
        <w:rPr>
          <w:rFonts w:eastAsia="Arial Nova"/>
        </w:rPr>
        <w:t>;</w:t>
      </w:r>
    </w:p>
    <w:p w14:paraId="32E32F6A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I.8.11 – Rolnictwo ekologiczne</w:t>
      </w:r>
      <w:r>
        <w:rPr>
          <w:rFonts w:eastAsia="Arial Nova"/>
        </w:rPr>
        <w:t>, zwanej dalej „I.8.11”</w:t>
      </w:r>
      <w:r w:rsidRPr="00F9006B">
        <w:rPr>
          <w:rFonts w:eastAsia="Arial Nova"/>
        </w:rPr>
        <w:t>;</w:t>
      </w:r>
    </w:p>
    <w:p w14:paraId="509ED065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I.9 – Płatności dla obszarów z ograniczeniami naturalnymi lub innymi szczególnymi ograniczeniami (ONW)</w:t>
      </w:r>
      <w:r>
        <w:rPr>
          <w:rFonts w:eastAsia="Arial Nova"/>
        </w:rPr>
        <w:t>, zwanej dalej „I.9”</w:t>
      </w:r>
      <w:r w:rsidRPr="00F9006B">
        <w:rPr>
          <w:rFonts w:eastAsia="Arial Nova"/>
        </w:rPr>
        <w:t>;</w:t>
      </w:r>
    </w:p>
    <w:p w14:paraId="77AD9931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I.10.11 – Zalesianie gruntów rolnych</w:t>
      </w:r>
      <w:r>
        <w:rPr>
          <w:rFonts w:eastAsia="Arial Nova"/>
        </w:rPr>
        <w:t>, zwanej dalej „I.10.11”</w:t>
      </w:r>
      <w:r w:rsidRPr="00F9006B">
        <w:rPr>
          <w:rFonts w:eastAsia="Arial Nova"/>
        </w:rPr>
        <w:t>;</w:t>
      </w:r>
    </w:p>
    <w:p w14:paraId="59DAD939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I.10.12 – Tworzenie zadrzewień śródpolnych</w:t>
      </w:r>
      <w:r>
        <w:rPr>
          <w:rFonts w:eastAsia="Arial Nova"/>
        </w:rPr>
        <w:t>, zwanej dalej „I.10.12”</w:t>
      </w:r>
      <w:r w:rsidRPr="00F9006B">
        <w:rPr>
          <w:rFonts w:eastAsia="Arial Nova"/>
        </w:rPr>
        <w:t>;</w:t>
      </w:r>
    </w:p>
    <w:p w14:paraId="3BCC3341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lastRenderedPageBreak/>
        <w:t>I.10.13 – Zakładanie systemów rolno-leśnych</w:t>
      </w:r>
      <w:r>
        <w:rPr>
          <w:rFonts w:eastAsia="Arial Nova"/>
        </w:rPr>
        <w:t>, zwanej dalej „I.10.13”</w:t>
      </w:r>
      <w:r w:rsidRPr="00F9006B">
        <w:rPr>
          <w:rFonts w:eastAsia="Arial Nova"/>
        </w:rPr>
        <w:t>;</w:t>
      </w:r>
    </w:p>
    <w:p w14:paraId="23D70C66" w14:textId="77777777" w:rsidR="0026018A" w:rsidRPr="00F9006B" w:rsidRDefault="00E429D5" w:rsidP="00AC1724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I.10.14 – Zwiększanie bioróżnorodności lasów prywatnych</w:t>
      </w:r>
      <w:r>
        <w:rPr>
          <w:rFonts w:eastAsia="Arial Nova"/>
        </w:rPr>
        <w:t>, zwanej dalej „I.10.14”.</w:t>
      </w:r>
    </w:p>
    <w:p w14:paraId="0C0358FC" w14:textId="77777777" w:rsidR="0026018A" w:rsidRPr="00F9006B" w:rsidRDefault="00E429D5" w:rsidP="00AC1724">
      <w:pPr>
        <w:numPr>
          <w:ilvl w:val="0"/>
          <w:numId w:val="2"/>
        </w:numPr>
        <w:rPr>
          <w:rFonts w:eastAsia="Arial Nova"/>
        </w:rPr>
      </w:pPr>
      <w:r>
        <w:rPr>
          <w:rFonts w:eastAsia="Arial Nova"/>
        </w:rPr>
        <w:t xml:space="preserve">Ust. 3 pkt 2 dotyczy pomocy technicznej i </w:t>
      </w:r>
      <w:r w:rsidRPr="00F9006B">
        <w:t>na</w:t>
      </w:r>
      <w:r>
        <w:t>stępujących interwencji:</w:t>
      </w:r>
    </w:p>
    <w:p w14:paraId="77796A4D" w14:textId="77777777" w:rsidR="0026018A" w:rsidRPr="00F9006B" w:rsidRDefault="00E429D5" w:rsidP="00AC1724">
      <w:pPr>
        <w:pStyle w:val="Akapitzlist"/>
        <w:numPr>
          <w:ilvl w:val="0"/>
          <w:numId w:val="23"/>
        </w:numPr>
        <w:rPr>
          <w:rFonts w:eastAsia="Arial Nova"/>
        </w:rPr>
      </w:pPr>
      <w:r w:rsidRPr="00F9006B">
        <w:rPr>
          <w:rFonts w:eastAsia="Arial Nova"/>
        </w:rPr>
        <w:t>I.6.1 – Interwencja w sektorze pszczelarskim – wspieranie podnoszenia poziomu wiedzy pszczelarskiej</w:t>
      </w:r>
      <w:r>
        <w:rPr>
          <w:rFonts w:eastAsia="Arial Nova"/>
        </w:rPr>
        <w:t>, zwanej dalej „I.6.1”</w:t>
      </w:r>
      <w:r w:rsidRPr="00F9006B">
        <w:rPr>
          <w:rFonts w:eastAsia="Arial Nova"/>
        </w:rPr>
        <w:t>;</w:t>
      </w:r>
    </w:p>
    <w:p w14:paraId="07EFF301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I.6.2 – Interwencja w sektorze pszczelarskim – inwestycje, wspieranie modernizacji gospodarstw pasiecznych</w:t>
      </w:r>
      <w:r>
        <w:rPr>
          <w:rFonts w:eastAsia="Arial Nova"/>
        </w:rPr>
        <w:t>, zwanej dalej „I.6.2”</w:t>
      </w:r>
      <w:r w:rsidRPr="00F9006B">
        <w:rPr>
          <w:rFonts w:eastAsia="Arial Nova"/>
        </w:rPr>
        <w:t>;</w:t>
      </w:r>
    </w:p>
    <w:p w14:paraId="1B4A178D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I.6.3 – Interwencja w sektorze pszczelarskim – wspieranie walki z warrozą produktami leczniczymi</w:t>
      </w:r>
      <w:r>
        <w:rPr>
          <w:rFonts w:eastAsia="Arial Nova"/>
        </w:rPr>
        <w:t>, zwanej dalej „I.6.3”</w:t>
      </w:r>
      <w:r w:rsidRPr="00F9006B">
        <w:rPr>
          <w:rFonts w:eastAsia="Arial Nova"/>
        </w:rPr>
        <w:t>;</w:t>
      </w:r>
    </w:p>
    <w:p w14:paraId="047639D1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I.6.4 – Interwencja w sektorze pszczelarskim – ułatwienie prowadzenia gospodarki wędrownej</w:t>
      </w:r>
      <w:r>
        <w:rPr>
          <w:rFonts w:eastAsia="Arial Nova"/>
        </w:rPr>
        <w:t>, zwanej dalej „I.6.4”</w:t>
      </w:r>
      <w:r w:rsidRPr="00F9006B">
        <w:rPr>
          <w:rFonts w:eastAsia="Arial Nova"/>
        </w:rPr>
        <w:t>;</w:t>
      </w:r>
    </w:p>
    <w:p w14:paraId="4694C63D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I.6.5 – Interwencja w sektorze pszczelarskim – pomoc na odbudowę i poprawę wartości użytkowej pszczół</w:t>
      </w:r>
      <w:r>
        <w:rPr>
          <w:rFonts w:eastAsia="Arial Nova"/>
        </w:rPr>
        <w:t>, zwanej dalej „I.6.5”</w:t>
      </w:r>
      <w:r w:rsidRPr="00F9006B">
        <w:rPr>
          <w:rFonts w:eastAsia="Arial Nova"/>
        </w:rPr>
        <w:t>;</w:t>
      </w:r>
    </w:p>
    <w:p w14:paraId="5485FEA8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I.6.6 – Interwencja w sektorze pszczelarskim – wsparcie naukowo-badawcze</w:t>
      </w:r>
      <w:r>
        <w:rPr>
          <w:rFonts w:eastAsia="Arial Nova"/>
        </w:rPr>
        <w:t>, zwanej dalej „I.6.6”</w:t>
      </w:r>
      <w:r w:rsidRPr="00F9006B">
        <w:rPr>
          <w:rFonts w:eastAsia="Arial Nova"/>
        </w:rPr>
        <w:t>;</w:t>
      </w:r>
    </w:p>
    <w:p w14:paraId="33874D79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I.6.7 – Interwencja w sektorze pszczelarskim – wspieranie badania jakości handlowej miodu oraz identyfikacja miodów odmianowych</w:t>
      </w:r>
      <w:r>
        <w:rPr>
          <w:rFonts w:eastAsia="Arial Nova"/>
        </w:rPr>
        <w:t>, zwanej dalej „I.6.7”</w:t>
      </w:r>
      <w:r w:rsidRPr="00F9006B">
        <w:rPr>
          <w:rFonts w:eastAsia="Arial Nova"/>
        </w:rPr>
        <w:t>;</w:t>
      </w:r>
    </w:p>
    <w:p w14:paraId="68B3D7A6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I.7.1 – Poprawa infrastruktury służącej do planowania i organizacji produkcji, dostosowania produkcji do popytu w odniesieniu do jakości i ilości, optymalizacji kosztów produkcji i zwrotu z inwestycji oraz stabilizacji cen producentów owoców i warzyw</w:t>
      </w:r>
      <w:r>
        <w:rPr>
          <w:rFonts w:eastAsia="Arial Nova"/>
        </w:rPr>
        <w:t>, zwanej dalej „I.7.1”</w:t>
      </w:r>
      <w:r w:rsidRPr="00F9006B">
        <w:rPr>
          <w:rFonts w:eastAsia="Arial Nova"/>
        </w:rPr>
        <w:t>;</w:t>
      </w:r>
    </w:p>
    <w:p w14:paraId="5664DA17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I.7.2 – Poprawa wyposażenia technicznego wykorzystywanego do koncentracji dostaw i umieszczania produktów na rynku owoców i warzyw</w:t>
      </w:r>
      <w:r>
        <w:rPr>
          <w:rFonts w:eastAsia="Arial Nova"/>
        </w:rPr>
        <w:t>, zwanej dalej „I.7.2”</w:t>
      </w:r>
      <w:r w:rsidRPr="00F9006B">
        <w:rPr>
          <w:rFonts w:eastAsia="Arial Nova"/>
        </w:rPr>
        <w:t>;</w:t>
      </w:r>
    </w:p>
    <w:p w14:paraId="760F7593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I.7.3 – Działania informacyjne, promocyjne i marketingowe w odniesieniu </w:t>
      </w:r>
      <w:r>
        <w:rPr>
          <w:rFonts w:eastAsia="Arial Nova"/>
        </w:rPr>
        <w:br/>
      </w:r>
      <w:r w:rsidRPr="00F9006B">
        <w:rPr>
          <w:rFonts w:eastAsia="Arial Nova"/>
        </w:rPr>
        <w:t xml:space="preserve">do produktów, marek i znaków towarowych organizacji producentów owoców </w:t>
      </w:r>
      <w:r>
        <w:rPr>
          <w:rFonts w:eastAsia="Arial Nova"/>
        </w:rPr>
        <w:br/>
      </w:r>
      <w:r w:rsidRPr="00F9006B">
        <w:rPr>
          <w:rFonts w:eastAsia="Arial Nova"/>
        </w:rPr>
        <w:t>i warzyw</w:t>
      </w:r>
      <w:r>
        <w:rPr>
          <w:rFonts w:eastAsia="Arial Nova"/>
        </w:rPr>
        <w:t>, zwanej dalej „I.7.3”</w:t>
      </w:r>
      <w:r w:rsidRPr="00F9006B">
        <w:rPr>
          <w:rFonts w:eastAsia="Arial Nova"/>
        </w:rPr>
        <w:t>;</w:t>
      </w:r>
    </w:p>
    <w:p w14:paraId="4A1E84B5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I.7.4 – Wycofanie z rynku owoców i warzyw</w:t>
      </w:r>
      <w:r>
        <w:rPr>
          <w:rFonts w:eastAsia="Arial Nova"/>
        </w:rPr>
        <w:t>, zwanej dalej „I.7.4”</w:t>
      </w:r>
      <w:r w:rsidRPr="00F9006B">
        <w:rPr>
          <w:rFonts w:eastAsia="Arial Nova"/>
        </w:rPr>
        <w:t>;</w:t>
      </w:r>
    </w:p>
    <w:p w14:paraId="0FD5FAC9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I.7.5 – Działania na rzecz ochrony środowiska oraz łagodzenia zmian klimatu</w:t>
      </w:r>
      <w:r>
        <w:rPr>
          <w:rFonts w:eastAsia="Arial Nova"/>
        </w:rPr>
        <w:t>, zwanej dalej „I.7.5”</w:t>
      </w:r>
      <w:r w:rsidRPr="00F9006B">
        <w:rPr>
          <w:rFonts w:eastAsia="Arial Nova"/>
        </w:rPr>
        <w:t>;</w:t>
      </w:r>
    </w:p>
    <w:p w14:paraId="1F029B22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I.7.6 – Badania i rozwój</w:t>
      </w:r>
      <w:r>
        <w:rPr>
          <w:rFonts w:eastAsia="Arial Nova"/>
        </w:rPr>
        <w:t>, zwanej dalej „I.7.6”</w:t>
      </w:r>
      <w:r w:rsidRPr="00F9006B">
        <w:rPr>
          <w:rFonts w:eastAsia="Arial Nova"/>
        </w:rPr>
        <w:t>;</w:t>
      </w:r>
    </w:p>
    <w:p w14:paraId="42061DF9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bookmarkStart w:id="102" w:name="_Hlk121814722"/>
      <w:r w:rsidRPr="00F9006B">
        <w:rPr>
          <w:rFonts w:eastAsia="Arial Nova"/>
        </w:rPr>
        <w:lastRenderedPageBreak/>
        <w:t>I.10.1.1 – Inwestycje w gospodarstwach rolnych zwiększające konkurencyjność (dotacje)</w:t>
      </w:r>
      <w:r>
        <w:rPr>
          <w:rFonts w:eastAsia="Arial Nova"/>
        </w:rPr>
        <w:t>, zwanej dalej „I.10.1.1”</w:t>
      </w:r>
      <w:r w:rsidRPr="00F9006B">
        <w:rPr>
          <w:rFonts w:eastAsia="Arial Nova"/>
        </w:rPr>
        <w:t>;</w:t>
      </w:r>
    </w:p>
    <w:p w14:paraId="7FB8C341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I.10.2 – Inwestycje w gospodarstwach rolnych w zakresie OZE i poprawy efektywności energetycznej</w:t>
      </w:r>
      <w:r>
        <w:rPr>
          <w:rFonts w:eastAsia="Arial Nova"/>
        </w:rPr>
        <w:t>, zwanej dalej „I.10.2”</w:t>
      </w:r>
      <w:r w:rsidRPr="00F9006B">
        <w:rPr>
          <w:rFonts w:eastAsia="Arial Nova"/>
        </w:rPr>
        <w:t>;</w:t>
      </w:r>
    </w:p>
    <w:p w14:paraId="6E2780BB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I.10.3 – Inwestycje zapobiegające rozprzestrzenianiu się ASF</w:t>
      </w:r>
      <w:r>
        <w:rPr>
          <w:rFonts w:eastAsia="Arial Nova"/>
        </w:rPr>
        <w:t>, zwanej dalej „I.10.3”</w:t>
      </w:r>
      <w:r w:rsidRPr="00F9006B">
        <w:rPr>
          <w:rFonts w:eastAsia="Arial Nova"/>
        </w:rPr>
        <w:t>;</w:t>
      </w:r>
    </w:p>
    <w:p w14:paraId="7C828A54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I.10.4  – Inwestycje przyczyniające się do ochrony środowiska i klimatu</w:t>
      </w:r>
      <w:r>
        <w:rPr>
          <w:rFonts w:eastAsia="Arial Nova"/>
        </w:rPr>
        <w:t>, zwanej dalej „I.10.4”</w:t>
      </w:r>
      <w:r w:rsidRPr="00F9006B">
        <w:rPr>
          <w:rFonts w:eastAsia="Arial Nova"/>
        </w:rPr>
        <w:t>;</w:t>
      </w:r>
    </w:p>
    <w:p w14:paraId="3701B738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I.10.5 – Rozwój małych gospodarstw</w:t>
      </w:r>
      <w:r>
        <w:rPr>
          <w:rFonts w:eastAsia="Arial Nova"/>
        </w:rPr>
        <w:t>, zwanej dalej „I.10.5”</w:t>
      </w:r>
      <w:r w:rsidRPr="00F9006B">
        <w:rPr>
          <w:rFonts w:eastAsia="Arial Nova"/>
        </w:rPr>
        <w:t>;</w:t>
      </w:r>
    </w:p>
    <w:p w14:paraId="57DEBF2D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I.10.6.1 – Rozwój współpracy w ramach łańcucha wartości (dotacja) – w gospodarstwie</w:t>
      </w:r>
      <w:r>
        <w:rPr>
          <w:rFonts w:eastAsia="Arial Nova"/>
        </w:rPr>
        <w:t>, zwanej dalej „I.10.6.1”</w:t>
      </w:r>
      <w:r w:rsidRPr="00F9006B">
        <w:rPr>
          <w:rFonts w:eastAsia="Arial Nova"/>
        </w:rPr>
        <w:t>;</w:t>
      </w:r>
    </w:p>
    <w:p w14:paraId="17590767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I.10.7.1 – Rozwój współpracy w ramach łańcucha wartości (dotacja) – poza gospodarstwem</w:t>
      </w:r>
      <w:r>
        <w:rPr>
          <w:rFonts w:eastAsia="Arial Nova"/>
        </w:rPr>
        <w:t>, zwanej dalej „I.10.7.1”</w:t>
      </w:r>
      <w:r w:rsidRPr="00F9006B">
        <w:rPr>
          <w:rFonts w:eastAsia="Arial Nova"/>
        </w:rPr>
        <w:t>;</w:t>
      </w:r>
    </w:p>
    <w:p w14:paraId="4D7DBD07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I.10.8 – Scalanie gruntów wraz z zagospodarowaniem poscaleniowym</w:t>
      </w:r>
      <w:r>
        <w:rPr>
          <w:rFonts w:eastAsia="Arial Nova"/>
        </w:rPr>
        <w:t>, zwanej dalej „I.10.8”</w:t>
      </w:r>
      <w:r w:rsidRPr="00F9006B">
        <w:rPr>
          <w:rFonts w:eastAsia="Arial Nova"/>
        </w:rPr>
        <w:t xml:space="preserve">; </w:t>
      </w:r>
    </w:p>
    <w:p w14:paraId="6BC9A1BD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I.10.10 – Infrastruktura na obszarach wiejskich oraz wdrożenie koncepcji inteligentnych wsi</w:t>
      </w:r>
      <w:r>
        <w:rPr>
          <w:rFonts w:eastAsia="Arial Nova"/>
        </w:rPr>
        <w:t>, zwanej dalej „I.10.10”</w:t>
      </w:r>
      <w:r w:rsidRPr="00F9006B">
        <w:rPr>
          <w:rFonts w:eastAsia="Arial Nova"/>
        </w:rPr>
        <w:t>;</w:t>
      </w:r>
    </w:p>
    <w:p w14:paraId="314EB497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I.10.15 – Inwestycje poprawiające dobrostan bydła i świń</w:t>
      </w:r>
      <w:r>
        <w:rPr>
          <w:rFonts w:eastAsia="Arial Nova"/>
        </w:rPr>
        <w:t>, zwanej dalej „I.10.15”</w:t>
      </w:r>
      <w:r w:rsidRPr="00F9006B">
        <w:rPr>
          <w:rFonts w:eastAsia="Arial Nova"/>
        </w:rPr>
        <w:t>;</w:t>
      </w:r>
    </w:p>
    <w:p w14:paraId="3372D21C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I.11 – Premie dla młodych rolników</w:t>
      </w:r>
      <w:r>
        <w:rPr>
          <w:rFonts w:eastAsia="Arial Nova"/>
        </w:rPr>
        <w:t>, zwanej dalej „I.11”</w:t>
      </w:r>
      <w:r w:rsidRPr="00F9006B">
        <w:rPr>
          <w:rFonts w:eastAsia="Arial Nova"/>
        </w:rPr>
        <w:t>;</w:t>
      </w:r>
    </w:p>
    <w:bookmarkEnd w:id="102"/>
    <w:p w14:paraId="56F33A10" w14:textId="41E2BCFB" w:rsidR="0026018A" w:rsidRPr="00F9006B" w:rsidRDefault="002C4070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ins w:id="103" w:author="Ali Farhan Jakub" w:date="2025-05-23T10:27:00Z">
        <w:r>
          <w:rPr>
            <w:rFonts w:eastAsia="Arial Nova"/>
          </w:rPr>
          <w:t xml:space="preserve"> </w:t>
        </w:r>
      </w:ins>
      <w:r w:rsidR="00E429D5" w:rsidRPr="00F9006B">
        <w:rPr>
          <w:rFonts w:eastAsia="Arial Nova"/>
        </w:rPr>
        <w:t>I.13.1 – LEADER/Rozwój Lokalny Kierowany przez Społeczność (RLKS)</w:t>
      </w:r>
      <w:r w:rsidR="00E429D5">
        <w:rPr>
          <w:rFonts w:eastAsia="Arial Nova"/>
        </w:rPr>
        <w:t>, zwanej dalej „I.13.1”</w:t>
      </w:r>
      <w:r w:rsidR="00E429D5" w:rsidRPr="00F9006B">
        <w:rPr>
          <w:rFonts w:eastAsia="Arial Nova"/>
        </w:rPr>
        <w:t>;</w:t>
      </w:r>
    </w:p>
    <w:p w14:paraId="4C075300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I.13.2 – Tworzenie i rozwój organizacji producentów i grup producentów rolnych</w:t>
      </w:r>
      <w:r>
        <w:rPr>
          <w:rFonts w:eastAsia="Arial Nova"/>
        </w:rPr>
        <w:t>, zwanej dalej „I.13.2”</w:t>
      </w:r>
      <w:r w:rsidRPr="00F9006B">
        <w:rPr>
          <w:rFonts w:eastAsia="Arial Nova"/>
        </w:rPr>
        <w:t>;</w:t>
      </w:r>
    </w:p>
    <w:p w14:paraId="50080303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I.13.3 – Promowanie, informowanie i marketing dotyczący żywności wytwarzanej w ramach systemów jakości żywności</w:t>
      </w:r>
      <w:r>
        <w:rPr>
          <w:rFonts w:eastAsia="Arial Nova"/>
        </w:rPr>
        <w:t>, zwanej dalej „I.13.3”</w:t>
      </w:r>
      <w:r w:rsidRPr="00F9006B">
        <w:rPr>
          <w:rFonts w:eastAsia="Arial Nova"/>
        </w:rPr>
        <w:t>;</w:t>
      </w:r>
    </w:p>
    <w:p w14:paraId="5E686606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I.13.4 – Rozwój współpracy producentów w ramach systemów jakości żywności</w:t>
      </w:r>
      <w:r>
        <w:rPr>
          <w:rFonts w:eastAsia="Arial Nova"/>
        </w:rPr>
        <w:t>, zwanej dalej „I.13.4”</w:t>
      </w:r>
      <w:r w:rsidRPr="00F9006B">
        <w:rPr>
          <w:rFonts w:eastAsia="Arial Nova"/>
        </w:rPr>
        <w:t>;</w:t>
      </w:r>
    </w:p>
    <w:p w14:paraId="661EEF82" w14:textId="20E7F74E" w:rsidR="0026018A" w:rsidRPr="006B6422" w:rsidRDefault="00E429D5" w:rsidP="006B6422">
      <w:pPr>
        <w:pStyle w:val="Akapitzlist"/>
        <w:numPr>
          <w:ilvl w:val="0"/>
          <w:numId w:val="23"/>
        </w:numPr>
        <w:ind w:hanging="357"/>
        <w:rPr>
          <w:rFonts w:eastAsia="Arial Nova" w:cs="Arial"/>
        </w:rPr>
      </w:pPr>
      <w:r w:rsidRPr="00F9006B">
        <w:rPr>
          <w:rFonts w:eastAsia="Arial Nova"/>
        </w:rPr>
        <w:t xml:space="preserve"> I.13.5 – Współpraca Grup Operacyjnych EPI</w:t>
      </w:r>
      <w:r>
        <w:rPr>
          <w:rFonts w:eastAsia="Arial Nova"/>
        </w:rPr>
        <w:t>, zwanej dalej „I.13.5”</w:t>
      </w:r>
      <w:r w:rsidRPr="006B6422">
        <w:rPr>
          <w:rFonts w:eastAsia="Arial Nova" w:cs="Arial"/>
        </w:rPr>
        <w:t>;</w:t>
      </w:r>
    </w:p>
    <w:p w14:paraId="4BD74DAE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I.14.1 – Doskonalenie zawodowe rolników</w:t>
      </w:r>
      <w:r>
        <w:rPr>
          <w:rFonts w:eastAsia="Arial Nova"/>
        </w:rPr>
        <w:t>, zwanej dalej „I.14.1”</w:t>
      </w:r>
      <w:r w:rsidRPr="00F9006B">
        <w:rPr>
          <w:rFonts w:eastAsia="Arial Nova"/>
        </w:rPr>
        <w:t xml:space="preserve">; </w:t>
      </w:r>
    </w:p>
    <w:p w14:paraId="1DCBE4EE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I.14.2 – Kompleksowe doradztwo rolnicze</w:t>
      </w:r>
      <w:r>
        <w:rPr>
          <w:rFonts w:eastAsia="Arial Nova"/>
        </w:rPr>
        <w:t>, zwanej dalej „I.14.2”</w:t>
      </w:r>
      <w:r w:rsidRPr="00F9006B">
        <w:rPr>
          <w:rFonts w:eastAsia="Arial Nova"/>
        </w:rPr>
        <w:t>;</w:t>
      </w:r>
    </w:p>
    <w:p w14:paraId="321A3456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I.14.3 – Doskonalenie zawodowe kadr doradczych</w:t>
      </w:r>
      <w:r>
        <w:rPr>
          <w:rFonts w:eastAsia="Arial Nova"/>
        </w:rPr>
        <w:t>, zwanej dalej „I.14.3”</w:t>
      </w:r>
      <w:r w:rsidRPr="00F9006B">
        <w:rPr>
          <w:rFonts w:eastAsia="Arial Nova"/>
        </w:rPr>
        <w:t>;</w:t>
      </w:r>
    </w:p>
    <w:p w14:paraId="325691B9" w14:textId="77777777" w:rsidR="0026018A" w:rsidRPr="00F9006B" w:rsidRDefault="00E429D5" w:rsidP="00AC1724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I.14.4 – Wsparcie gospodarstw demonstracyjnych</w:t>
      </w:r>
      <w:r>
        <w:rPr>
          <w:rFonts w:eastAsia="Arial Nova"/>
        </w:rPr>
        <w:t>, zwanej dalej „I.14.4”</w:t>
      </w:r>
      <w:r w:rsidRPr="00F9006B">
        <w:rPr>
          <w:rFonts w:eastAsia="Arial Nova"/>
        </w:rPr>
        <w:t>.</w:t>
      </w:r>
    </w:p>
    <w:p w14:paraId="3E212ED0" w14:textId="77777777" w:rsidR="0026018A" w:rsidRPr="00BF49C8" w:rsidRDefault="00E429D5" w:rsidP="00AC1724">
      <w:pPr>
        <w:pStyle w:val="Akapitzlist"/>
        <w:numPr>
          <w:ilvl w:val="0"/>
          <w:numId w:val="2"/>
        </w:numPr>
        <w:ind w:left="357" w:hanging="357"/>
        <w:rPr>
          <w:rFonts w:eastAsia="Arial Nova"/>
        </w:rPr>
      </w:pPr>
      <w:r w:rsidRPr="00BF49C8">
        <w:rPr>
          <w:rFonts w:eastAsia="Arial Nova"/>
        </w:rPr>
        <w:lastRenderedPageBreak/>
        <w:t xml:space="preserve">KnM przeprowadzone od 15 marca 2023 r. a przed terminem obowiązywania niniejszych wytycznych wlicza się do wymaganego poziomu kontroli, o których mowa w tych wytycznych. </w:t>
      </w:r>
    </w:p>
    <w:p w14:paraId="1A0DBBC7" w14:textId="77777777" w:rsidR="0026018A" w:rsidRPr="00F9006B" w:rsidRDefault="00E429D5" w:rsidP="00AC1724">
      <w:pPr>
        <w:pStyle w:val="Nagwek1"/>
      </w:pPr>
      <w:bookmarkStart w:id="104" w:name="_Toc177472463"/>
      <w:bookmarkStart w:id="105" w:name="_Toc138757599"/>
      <w:r w:rsidRPr="00F9006B">
        <w:t xml:space="preserve">IV. </w:t>
      </w:r>
      <w:bookmarkStart w:id="106" w:name="_Toc121474891"/>
      <w:bookmarkStart w:id="107" w:name="_Toc129253241"/>
      <w:r w:rsidRPr="00F9006B">
        <w:t xml:space="preserve">Podstawowe zasady </w:t>
      </w:r>
      <w:r>
        <w:t xml:space="preserve">przeprowadzania </w:t>
      </w:r>
      <w:r w:rsidRPr="00F9006B">
        <w:t>kontroli na miejscu</w:t>
      </w:r>
      <w:bookmarkEnd w:id="104"/>
      <w:bookmarkEnd w:id="105"/>
      <w:r w:rsidRPr="00F9006B">
        <w:t xml:space="preserve"> </w:t>
      </w:r>
      <w:bookmarkEnd w:id="106"/>
      <w:bookmarkEnd w:id="107"/>
    </w:p>
    <w:p w14:paraId="1BE98F72" w14:textId="77777777" w:rsidR="0026018A" w:rsidRPr="009A053E" w:rsidRDefault="00E429D5" w:rsidP="00AC1724">
      <w:pPr>
        <w:pStyle w:val="Akapitzlist"/>
        <w:numPr>
          <w:ilvl w:val="0"/>
          <w:numId w:val="29"/>
        </w:numPr>
        <w:ind w:left="357" w:hanging="357"/>
        <w:rPr>
          <w:rFonts w:eastAsia="Calibri"/>
        </w:rPr>
      </w:pPr>
      <w:r w:rsidRPr="009A053E">
        <w:rPr>
          <w:rFonts w:eastAsia="Calibri"/>
        </w:rPr>
        <w:t>W ustawie PS WPR określono zasady przeprowadzania KnM. Oprócz zasad wynikających z ustawy PS WPR zastosowanie mają również nw. zasady.</w:t>
      </w:r>
    </w:p>
    <w:p w14:paraId="6A30CD32" w14:textId="77777777" w:rsidR="0026018A" w:rsidRPr="00F9006B" w:rsidRDefault="00E429D5" w:rsidP="00AC1724">
      <w:pPr>
        <w:pStyle w:val="Akapitzlist"/>
        <w:numPr>
          <w:ilvl w:val="0"/>
          <w:numId w:val="29"/>
        </w:numPr>
        <w:ind w:left="357" w:hanging="357"/>
      </w:pPr>
      <w:r w:rsidRPr="00F9006B">
        <w:t xml:space="preserve">KnM ma na celu sprawdzenie, czy realizacja operacji jest zgodna z przepisami prawa </w:t>
      </w:r>
      <w:r>
        <w:t xml:space="preserve">powszechnie obowiązującego </w:t>
      </w:r>
      <w:r w:rsidRPr="00F9006B">
        <w:t>lub czy zostały spełnione warunki przyznania lub wypłaty pomocy lub pomocy technicznej lub czy są realizowane lub zostały zrealizowane zobowiązania związane z przyznaną pomocą lub pomocą techniczną, które mogą być sprawdzone podczas KnM i nie były przedmiotem kontroli administracyjnej.</w:t>
      </w:r>
    </w:p>
    <w:p w14:paraId="6D3CEDA0" w14:textId="77777777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>KnM powinn</w:t>
      </w:r>
      <w:r>
        <w:t>a</w:t>
      </w:r>
      <w:r w:rsidRPr="00F9006B">
        <w:t xml:space="preserve"> obejmować przede wszystkim elementy, które nie zostały zweryfikowane podczas kontroli administracyjnej, co umożliwi uniknięcie niepotrzebnego powielania kontroli w da</w:t>
      </w:r>
      <w:r>
        <w:t>nym zakresie.</w:t>
      </w:r>
    </w:p>
    <w:p w14:paraId="5574F3A2" w14:textId="77777777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 xml:space="preserve">W przypadku </w:t>
      </w:r>
      <w:r>
        <w:rPr>
          <w:rFonts w:eastAsia="Arial Nova"/>
        </w:rPr>
        <w:t xml:space="preserve">pomocy technicznej oraz </w:t>
      </w:r>
      <w:r w:rsidRPr="0085215B">
        <w:t>interwencji, w których beneficjenci są podmiotami obowiązanymi na podstawie P</w:t>
      </w:r>
      <w:r>
        <w:t>ZP</w:t>
      </w:r>
      <w:r w:rsidRPr="0085215B">
        <w:t xml:space="preserve"> do stosowania przep</w:t>
      </w:r>
      <w:r>
        <w:t xml:space="preserve">isów </w:t>
      </w:r>
      <w:r>
        <w:br/>
        <w:t xml:space="preserve">o zamówieniach publicznych, </w:t>
      </w:r>
      <w:r w:rsidRPr="00F9006B">
        <w:t>KnM ma na celu weryfikację zgodności realizacji operacji bądź przedmiotu inwestycji z wybraną przez beneficjenta najkorzystniejszą ofertą.</w:t>
      </w:r>
    </w:p>
    <w:p w14:paraId="02B365E5" w14:textId="77777777" w:rsidR="0026018A" w:rsidRPr="00F9006B" w:rsidRDefault="00E429D5" w:rsidP="00AC1724">
      <w:pPr>
        <w:numPr>
          <w:ilvl w:val="0"/>
          <w:numId w:val="6"/>
        </w:numPr>
        <w:spacing w:after="0"/>
        <w:contextualSpacing/>
        <w:jc w:val="left"/>
        <w:rPr>
          <w:rFonts w:eastAsia="Calibri"/>
        </w:rPr>
      </w:pPr>
      <w:r w:rsidRPr="00F9006B">
        <w:rPr>
          <w:rFonts w:eastAsia="Calibri"/>
        </w:rPr>
        <w:t xml:space="preserve">KnM może być przeprowadzana na różnych etapach </w:t>
      </w:r>
      <w:r>
        <w:rPr>
          <w:rFonts w:eastAsia="Calibri"/>
        </w:rPr>
        <w:t>postępowania:</w:t>
      </w:r>
    </w:p>
    <w:p w14:paraId="3758C614" w14:textId="77777777" w:rsidR="0026018A" w:rsidRPr="00F9006B" w:rsidRDefault="00E429D5" w:rsidP="00AC1724">
      <w:pPr>
        <w:pStyle w:val="Akapitzlist"/>
        <w:numPr>
          <w:ilvl w:val="0"/>
          <w:numId w:val="3"/>
        </w:numPr>
      </w:pPr>
      <w:r w:rsidRPr="00F9006B">
        <w:t>w toku postępowania w sprawie o przyznanie</w:t>
      </w:r>
      <w:r>
        <w:t xml:space="preserve"> pomocy lub pomocy technicznej (KnZ);</w:t>
      </w:r>
    </w:p>
    <w:p w14:paraId="63B3B679" w14:textId="77777777" w:rsidR="0026018A" w:rsidRPr="00F9006B" w:rsidRDefault="00E429D5" w:rsidP="00AC1724">
      <w:pPr>
        <w:pStyle w:val="Akapitzlist"/>
        <w:numPr>
          <w:ilvl w:val="0"/>
          <w:numId w:val="3"/>
        </w:numPr>
      </w:pPr>
      <w:r w:rsidRPr="00F9006B">
        <w:t>w trakcie realizacji operacji (</w:t>
      </w:r>
      <w:r>
        <w:t>KnZ</w:t>
      </w:r>
      <w:r w:rsidRPr="00F9006B">
        <w:t>);</w:t>
      </w:r>
    </w:p>
    <w:p w14:paraId="006C1C33" w14:textId="77777777" w:rsidR="0026018A" w:rsidRPr="00F9006B" w:rsidRDefault="00E429D5" w:rsidP="00AC1724">
      <w:pPr>
        <w:pStyle w:val="Akapitzlist"/>
        <w:numPr>
          <w:ilvl w:val="0"/>
          <w:numId w:val="3"/>
        </w:numPr>
      </w:pPr>
      <w:r w:rsidRPr="00F9006B">
        <w:t xml:space="preserve">w toku postępowania w sprawie </w:t>
      </w:r>
      <w:r>
        <w:t xml:space="preserve">o </w:t>
      </w:r>
      <w:r w:rsidRPr="00F9006B">
        <w:t>wypłat</w:t>
      </w:r>
      <w:r>
        <w:t>ę</w:t>
      </w:r>
      <w:r w:rsidRPr="00F9006B">
        <w:t xml:space="preserve"> pomocy </w:t>
      </w:r>
      <w:r>
        <w:t xml:space="preserve">lub pomocy technicznej </w:t>
      </w:r>
      <w:r w:rsidRPr="00F9006B">
        <w:t>(</w:t>
      </w:r>
      <w:r>
        <w:t>KnM</w:t>
      </w:r>
      <w:r w:rsidRPr="00F9006B">
        <w:t xml:space="preserve"> realizowana w wyniku typowania systemowego lub</w:t>
      </w:r>
      <w:r>
        <w:t xml:space="preserve"> KnZ</w:t>
      </w:r>
      <w:r w:rsidRPr="00F9006B">
        <w:t>);</w:t>
      </w:r>
    </w:p>
    <w:p w14:paraId="4E8274A4" w14:textId="77777777" w:rsidR="0026018A" w:rsidRPr="00F9006B" w:rsidRDefault="00E429D5" w:rsidP="00AC1724">
      <w:pPr>
        <w:pStyle w:val="Akapitzlist"/>
        <w:numPr>
          <w:ilvl w:val="0"/>
          <w:numId w:val="3"/>
        </w:numPr>
      </w:pPr>
      <w:r w:rsidRPr="00F9006B">
        <w:t>w okresie związania celem (</w:t>
      </w:r>
      <w:r>
        <w:t>KEXP</w:t>
      </w:r>
      <w:r w:rsidRPr="00F9006B">
        <w:t xml:space="preserve"> realizowana w wyniku typowania systemow</w:t>
      </w:r>
      <w:r>
        <w:t>ego lub KnZ).</w:t>
      </w:r>
    </w:p>
    <w:p w14:paraId="7DC1A68B" w14:textId="77777777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 xml:space="preserve">KnM w miarę możliwości realizuje się kompleksowo. Kompleksowość oznacza realizację kontroli w ramach jednej interwencji w terminie pozwalającym </w:t>
      </w:r>
      <w:r>
        <w:br/>
      </w:r>
      <w:r w:rsidRPr="00F9006B">
        <w:t xml:space="preserve">na weryfikację możliwie największej liczby </w:t>
      </w:r>
      <w:r>
        <w:t xml:space="preserve">warunków przyznania i wypłaty pomocy </w:t>
      </w:r>
      <w:r>
        <w:lastRenderedPageBreak/>
        <w:t>lub pomocy technicznej oraz zobowiązań związanych z przyznaną pomocą lub pomocą techniczną</w:t>
      </w:r>
      <w:r w:rsidRPr="00F9006B">
        <w:t xml:space="preserve">. Kompleksowo można również realizować kontrolę w ramach różnych interwencji bądź warunkowości, w których zobowiązania bądź przedmiot kontroli mają tożsamy charakter. </w:t>
      </w:r>
    </w:p>
    <w:p w14:paraId="091F2E8A" w14:textId="77777777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 xml:space="preserve">Czynności kontrolne mogą być </w:t>
      </w:r>
      <w:r>
        <w:t>wykonywane</w:t>
      </w:r>
      <w:r w:rsidRPr="00F9006B">
        <w:t xml:space="preserve"> przez ARiMR, SW, PLW, IZ lub zewnętrzne jednostki organizacyjne, którym ARiMR może powierzyć wykonywanie czynności kontr</w:t>
      </w:r>
      <w:r>
        <w:t>olnych.</w:t>
      </w:r>
    </w:p>
    <w:p w14:paraId="0C492A58" w14:textId="77777777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>KnM</w:t>
      </w:r>
      <w:r>
        <w:t xml:space="preserve"> realizuje się dwiema metodami:</w:t>
      </w:r>
    </w:p>
    <w:p w14:paraId="6DEA2D03" w14:textId="77777777" w:rsidR="0026018A" w:rsidRPr="00F9006B" w:rsidRDefault="00E429D5" w:rsidP="00AC1724">
      <w:pPr>
        <w:pStyle w:val="Akapitzlist"/>
        <w:numPr>
          <w:ilvl w:val="0"/>
          <w:numId w:val="7"/>
        </w:numPr>
      </w:pPr>
      <w:r w:rsidRPr="00F9006B">
        <w:t>metodą inspekcji terenowej polegającą na kontroli</w:t>
      </w:r>
      <w:r w:rsidRPr="004867B4">
        <w:t xml:space="preserve"> </w:t>
      </w:r>
      <w:r w:rsidRPr="00F9006B">
        <w:t xml:space="preserve">podmiotu kontrolowanego, </w:t>
      </w:r>
      <w:r>
        <w:br/>
      </w:r>
      <w:r w:rsidRPr="00F9006B">
        <w:t xml:space="preserve">w ramach której czynności kontrolne </w:t>
      </w:r>
      <w:r>
        <w:t>wykonywane</w:t>
      </w:r>
      <w:r w:rsidRPr="00F9006B">
        <w:t xml:space="preserve"> są:</w:t>
      </w:r>
    </w:p>
    <w:p w14:paraId="4BCDAB06" w14:textId="77777777" w:rsidR="0026018A" w:rsidRPr="00F9006B" w:rsidRDefault="00E429D5" w:rsidP="00AC1724">
      <w:pPr>
        <w:pStyle w:val="Akapitzlist"/>
        <w:numPr>
          <w:ilvl w:val="0"/>
          <w:numId w:val="4"/>
        </w:numPr>
      </w:pPr>
      <w:r w:rsidRPr="00F9006B">
        <w:t>bezpośrednio w siedzibie podmiotu kontrolowanego,</w:t>
      </w:r>
    </w:p>
    <w:p w14:paraId="2C26E46A" w14:textId="77777777" w:rsidR="0026018A" w:rsidRPr="00F9006B" w:rsidRDefault="00E429D5" w:rsidP="00AC1724">
      <w:pPr>
        <w:pStyle w:val="Akapitzlist"/>
        <w:numPr>
          <w:ilvl w:val="0"/>
          <w:numId w:val="4"/>
        </w:numPr>
      </w:pPr>
      <w:r w:rsidRPr="00F9006B">
        <w:t>w miejscu realizacji operacji,</w:t>
      </w:r>
    </w:p>
    <w:p w14:paraId="6B158B2D" w14:textId="77777777" w:rsidR="0026018A" w:rsidRPr="00F9006B" w:rsidRDefault="00E429D5" w:rsidP="00AC1724">
      <w:pPr>
        <w:pStyle w:val="Akapitzlist"/>
        <w:numPr>
          <w:ilvl w:val="0"/>
          <w:numId w:val="4"/>
        </w:numPr>
      </w:pPr>
      <w:r w:rsidRPr="00F9006B">
        <w:t>w miejscu prowadzenia przez podmiot kontrolowany działalności rolniczej lub pozarolniczej,</w:t>
      </w:r>
    </w:p>
    <w:p w14:paraId="348920EE" w14:textId="77777777" w:rsidR="0026018A" w:rsidRDefault="00E429D5" w:rsidP="00AC1724">
      <w:pPr>
        <w:pStyle w:val="Akapitzlist"/>
        <w:numPr>
          <w:ilvl w:val="0"/>
          <w:numId w:val="4"/>
        </w:numPr>
      </w:pPr>
      <w:r w:rsidRPr="00F9006B">
        <w:t xml:space="preserve">na działkach rolnych lub jednostkach gruntu </w:t>
      </w:r>
      <w:r>
        <w:t>nierolniczego</w:t>
      </w:r>
    </w:p>
    <w:p w14:paraId="0BC10D60" w14:textId="77777777" w:rsidR="0026018A" w:rsidRPr="00F9006B" w:rsidRDefault="00E429D5" w:rsidP="00AC1724">
      <w:pPr>
        <w:ind w:left="360"/>
      </w:pPr>
      <w:r w:rsidRPr="008B37CB">
        <w:t>–</w:t>
      </w:r>
      <w:r>
        <w:t xml:space="preserve"> </w:t>
      </w:r>
      <w:r w:rsidRPr="000218F6">
        <w:t>ze wskazaniem na fizyczny pomiar w terenie z wykorzystaniem właściwych narzędzi pomiarowych</w:t>
      </w:r>
      <w:r>
        <w:t>, o których mowa w sekcji IV.1.2</w:t>
      </w:r>
      <w:r w:rsidRPr="009B0A72">
        <w:t>;</w:t>
      </w:r>
    </w:p>
    <w:p w14:paraId="082AD739" w14:textId="77777777" w:rsidR="0026018A" w:rsidRPr="00F9006B" w:rsidRDefault="00E429D5" w:rsidP="00AC1724">
      <w:pPr>
        <w:pStyle w:val="Akapitzlist"/>
        <w:numPr>
          <w:ilvl w:val="0"/>
          <w:numId w:val="7"/>
        </w:numPr>
      </w:pPr>
      <w:r w:rsidRPr="00F9006B">
        <w:t>metodą FOTO polegającą na fotointerpretacji ortofotomap, którym towarzyszą szybkie wizytacje w terenie</w:t>
      </w:r>
      <w:r>
        <w:t>, przy czym</w:t>
      </w:r>
      <w:r w:rsidRPr="00F9006B">
        <w:t xml:space="preserve"> </w:t>
      </w:r>
      <w:r>
        <w:t>k</w:t>
      </w:r>
      <w:r w:rsidRPr="00F9006B">
        <w:t>ontrola metodą FOTO jest realizowana na zwartych obszarach obejmujących na ogół od jednej do kilku gmin lub grupę obrębów</w:t>
      </w:r>
      <w:r>
        <w:t>,</w:t>
      </w:r>
      <w:r w:rsidRPr="00F9006B">
        <w:t xml:space="preserve"> lub fragment obrębu.</w:t>
      </w:r>
    </w:p>
    <w:p w14:paraId="6E8F53C9" w14:textId="27A5281B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>KnM mo</w:t>
      </w:r>
      <w:r>
        <w:t>że</w:t>
      </w:r>
      <w:r w:rsidRPr="00F9006B">
        <w:t xml:space="preserve"> być uzupełnion</w:t>
      </w:r>
      <w:r>
        <w:t>a</w:t>
      </w:r>
      <w:r w:rsidRPr="00F9006B">
        <w:t xml:space="preserve"> dodatkowymi dowodami znajdującymi się w dyspozycji podmiotu przeprowadzającego kontrolę lub dostarczonymi przez podmiot kontrolowany na wniosek podmiotu przeprowadzające</w:t>
      </w:r>
      <w:r>
        <w:t>go kontrolę</w:t>
      </w:r>
      <w:ins w:id="108" w:author="Borkowski Józef" w:date="2025-04-04T08:21:00Z">
        <w:r w:rsidR="00193F6D">
          <w:t xml:space="preserve"> lub</w:t>
        </w:r>
        <w:del w:id="109" w:author="Utnik Kamila" w:date="2025-04-09T09:20:00Z">
          <w:r w:rsidR="00193F6D" w:rsidDel="00BE1824">
            <w:delText xml:space="preserve"> – w zdefiniowanych przez ARiMR przypadkach –</w:delText>
          </w:r>
        </w:del>
        <w:r w:rsidR="00193F6D">
          <w:t xml:space="preserve"> z inicjatywy </w:t>
        </w:r>
        <w:del w:id="110" w:author="Utnik Kamila" w:date="2025-04-09T09:20:00Z">
          <w:r w:rsidR="00193F6D" w:rsidDel="00BE1824">
            <w:delText>własnej beneficjenta</w:delText>
          </w:r>
        </w:del>
      </w:ins>
      <w:ins w:id="111" w:author="Utnik Kamila" w:date="2025-04-09T09:20:00Z">
        <w:r w:rsidR="00BE1824">
          <w:t>podmiotu kontrolowanego</w:t>
        </w:r>
      </w:ins>
      <w:r>
        <w:t>.</w:t>
      </w:r>
    </w:p>
    <w:p w14:paraId="0B8E3B10" w14:textId="505EC828" w:rsidR="0026018A" w:rsidRPr="004C7976" w:rsidRDefault="00E429D5" w:rsidP="00AC1724">
      <w:pPr>
        <w:pStyle w:val="Akapitzlist"/>
        <w:numPr>
          <w:ilvl w:val="0"/>
          <w:numId w:val="6"/>
        </w:numPr>
      </w:pPr>
      <w:r w:rsidRPr="004C7976">
        <w:t xml:space="preserve">W przypadku gdy warunki przyznania i wypłaty pomocy lub pomocy technicznej, </w:t>
      </w:r>
      <w:r w:rsidRPr="004C7976">
        <w:br/>
        <w:t>w tym w ramach warunkowości, oraz zobowiązania związane z przyznaną pomocą lub pomocą techniczną są związane z danym okresem, możliwe jest przeprowadzenie dodatkowych kontroli u beneficjenta w późniejszym terminie.</w:t>
      </w:r>
    </w:p>
    <w:p w14:paraId="6A7C7DCC" w14:textId="77777777" w:rsidR="0026018A" w:rsidRPr="00F9006B" w:rsidRDefault="00E429D5" w:rsidP="00AC1724">
      <w:pPr>
        <w:pStyle w:val="Akapitzlist"/>
        <w:numPr>
          <w:ilvl w:val="0"/>
          <w:numId w:val="6"/>
        </w:numPr>
      </w:pPr>
      <w:r w:rsidRPr="00F9006B">
        <w:t xml:space="preserve">W przypadkach, o których mowa w ust. </w:t>
      </w:r>
      <w:r>
        <w:t>10</w:t>
      </w:r>
      <w:r w:rsidRPr="00F9006B">
        <w:t>, zarówno czas trwania KnM, jak i liczbę kontroli ogranicza się do niezbędnego minimum.</w:t>
      </w:r>
    </w:p>
    <w:p w14:paraId="44F2E2A9" w14:textId="396793A1" w:rsidR="0026018A" w:rsidRPr="00F9006B" w:rsidRDefault="00E429D5" w:rsidP="00AC1724">
      <w:pPr>
        <w:pStyle w:val="Akapitzlist"/>
        <w:numPr>
          <w:ilvl w:val="0"/>
          <w:numId w:val="6"/>
        </w:numPr>
        <w:spacing w:after="0"/>
      </w:pPr>
      <w:del w:id="112" w:author="Grabowska-Fabisiak Anna" w:date="2025-05-28T09:51:00Z" w16du:dateUtc="2025-05-28T07:51:00Z">
        <w:r w:rsidRPr="00F9006B" w:rsidDel="006A0B0D">
          <w:lastRenderedPageBreak/>
          <w:delText xml:space="preserve">Aspekty </w:delText>
        </w:r>
      </w:del>
      <w:ins w:id="113" w:author="Grabowska-Fabisiak Anna" w:date="2025-05-28T09:51:00Z" w16du:dateUtc="2025-05-28T07:51:00Z">
        <w:r w:rsidR="006A0B0D">
          <w:t>U</w:t>
        </w:r>
      </w:ins>
      <w:del w:id="114" w:author="Grabowska-Fabisiak Anna" w:date="2025-05-28T09:51:00Z" w16du:dateUtc="2025-05-28T07:51:00Z">
        <w:r w:rsidRPr="00F9006B" w:rsidDel="006A0B0D">
          <w:delText>u</w:delText>
        </w:r>
      </w:del>
      <w:r w:rsidRPr="00F9006B">
        <w:t>żytkowani</w:t>
      </w:r>
      <w:del w:id="115" w:author="Grabowska-Fabisiak Anna" w:date="2025-05-28T09:51:00Z" w16du:dateUtc="2025-05-28T07:51:00Z">
        <w:r w:rsidRPr="00F9006B" w:rsidDel="006A0B0D">
          <w:delText>a</w:delText>
        </w:r>
      </w:del>
      <w:ins w:id="116" w:author="Grabowska-Fabisiak Anna" w:date="2025-05-28T09:51:00Z" w16du:dateUtc="2025-05-28T07:51:00Z">
        <w:r w:rsidR="006A0B0D">
          <w:t>e</w:t>
        </w:r>
      </w:ins>
      <w:r w:rsidRPr="00F9006B">
        <w:t xml:space="preserve"> gruntów/pokrycia terenu</w:t>
      </w:r>
      <w:ins w:id="117" w:author="Grabowska-Fabisiak Anna" w:date="2025-05-28T09:52:00Z" w16du:dateUtc="2025-05-28T07:52:00Z">
        <w:r w:rsidR="006A0B0D">
          <w:t xml:space="preserve"> i</w:t>
        </w:r>
      </w:ins>
      <w:ins w:id="118" w:author="Borkowski Józef" w:date="2025-04-04T08:21:00Z">
        <w:del w:id="119" w:author="Grabowska-Fabisiak Anna" w:date="2025-05-28T14:13:00Z" w16du:dateUtc="2025-05-28T12:13:00Z">
          <w:r w:rsidR="00193F6D" w:rsidDel="007E6494">
            <w:delText>,</w:delText>
          </w:r>
        </w:del>
        <w:r w:rsidR="00193F6D">
          <w:t xml:space="preserve"> rodzaj</w:t>
        </w:r>
        <w:del w:id="120" w:author="Grabowska-Fabisiak Anna" w:date="2025-05-28T09:52:00Z" w16du:dateUtc="2025-05-28T07:52:00Z">
          <w:r w:rsidR="00193F6D" w:rsidDel="006A0B0D">
            <w:delText>u</w:delText>
          </w:r>
        </w:del>
        <w:r w:rsidR="00193F6D">
          <w:t xml:space="preserve"> prowadzonych upraw </w:t>
        </w:r>
        <w:del w:id="121" w:author="DPB" w:date="2025-08-01T10:27:00Z" w16du:dateUtc="2025-08-01T08:27:00Z">
          <w:r w:rsidR="00193F6D" w:rsidRPr="00F9006B" w:rsidDel="008F79CB">
            <w:delText xml:space="preserve"> </w:delText>
          </w:r>
        </w:del>
      </w:ins>
      <w:del w:id="122" w:author="DPB" w:date="2025-08-01T10:27:00Z" w16du:dateUtc="2025-08-01T08:27:00Z">
        <w:r w:rsidRPr="00F9006B" w:rsidDel="008F79CB">
          <w:delText xml:space="preserve"> </w:delText>
        </w:r>
      </w:del>
      <w:r w:rsidRPr="00F9006B">
        <w:t>mogą być weryfikowane za pomocą komputerowej interpretacji zobrazowań satelitarnych lub zdjęć lotniczych</w:t>
      </w:r>
      <w:r>
        <w:t xml:space="preserve"> lub zdjęć pozyskanych za pomocą </w:t>
      </w:r>
      <w:r w:rsidRPr="00F9006B">
        <w:t>BSP z bieżącego roku. Interpretacja działek rolnych będzie zwykle przeprowadzana przy użyciu co najmniej jednego zdjęcia. Oprócz obrazów</w:t>
      </w:r>
      <w:r w:rsidRPr="00786CCA">
        <w:t xml:space="preserve"> </w:t>
      </w:r>
      <w:r w:rsidRPr="00F9006B">
        <w:t xml:space="preserve">VHR, do analizy mogą być wykorzystywane obrazy HR. Zaleca się również korzystanie z danych pozyskiwanych z satelitów </w:t>
      </w:r>
      <w:r>
        <w:t xml:space="preserve">programu </w:t>
      </w:r>
      <w:r w:rsidRPr="00F9006B">
        <w:t xml:space="preserve">Copernicus. ARiMR do weryfikowania niektórych warunków przyznania i wypłaty pomocy </w:t>
      </w:r>
      <w:r>
        <w:rPr>
          <w:rFonts w:eastAsiaTheme="majorEastAsia"/>
        </w:rPr>
        <w:t xml:space="preserve">oraz realizacji </w:t>
      </w:r>
      <w:r w:rsidRPr="00F9006B">
        <w:rPr>
          <w:rFonts w:eastAsiaTheme="majorEastAsia"/>
        </w:rPr>
        <w:t>zobowiązań może wykorzystywać aplikację do zdjęć geotagowanych</w:t>
      </w:r>
      <w:r>
        <w:rPr>
          <w:rFonts w:eastAsiaTheme="majorEastAsia"/>
        </w:rPr>
        <w:t>. ARiMR</w:t>
      </w:r>
      <w:r w:rsidRPr="00F9006B">
        <w:rPr>
          <w:rFonts w:eastAsiaTheme="majorEastAsia"/>
        </w:rPr>
        <w:t xml:space="preserve"> za pomocą </w:t>
      </w:r>
      <w:r>
        <w:rPr>
          <w:rFonts w:eastAsiaTheme="majorEastAsia"/>
        </w:rPr>
        <w:t xml:space="preserve">aplikacji </w:t>
      </w:r>
      <w:r w:rsidRPr="00F9006B">
        <w:rPr>
          <w:rFonts w:eastAsiaTheme="majorEastAsia"/>
        </w:rPr>
        <w:t>może zlecać wykonanie zdjęć wnioskodawcom lub beneficjentom.</w:t>
      </w:r>
    </w:p>
    <w:p w14:paraId="280E8FF5" w14:textId="291C2B62" w:rsidR="00193F6D" w:rsidRPr="00193F6D" w:rsidRDefault="00E429D5" w:rsidP="0032636C">
      <w:pPr>
        <w:pStyle w:val="Akapitzlist"/>
        <w:numPr>
          <w:ilvl w:val="0"/>
          <w:numId w:val="6"/>
        </w:numPr>
        <w:spacing w:after="0"/>
        <w:rPr>
          <w:rFonts w:eastAsia="Calibri"/>
        </w:rPr>
      </w:pPr>
      <w:bookmarkStart w:id="123" w:name="_Hlk128135576"/>
      <w:r w:rsidRPr="00193F6D">
        <w:rPr>
          <w:rFonts w:eastAsiaTheme="majorEastAsia"/>
        </w:rPr>
        <w:t>Powierzchnia MKO jest różnicą powierzchni graficznej granicy odniesienia/działki referencyjnej i powierzchni wektorowych obszarów nieuprawnionych do płatności (np. zajętych pod zabudowę, staw, zadrzewienia, zakrzewienia i inne). Powierzchnia ta jest wyznaczana dla każdej działki referencyjnej.</w:t>
      </w:r>
      <w:ins w:id="124" w:author="Borkowski Józef" w:date="2025-04-04T08:22:00Z">
        <w:r w:rsidR="00193F6D" w:rsidRPr="00193F6D">
          <w:rPr>
            <w:rFonts w:eastAsiaTheme="majorEastAsia"/>
          </w:rPr>
          <w:t xml:space="preserve"> </w:t>
        </w:r>
      </w:ins>
    </w:p>
    <w:p w14:paraId="3457D8A9" w14:textId="0B8C11DD" w:rsidR="0026018A" w:rsidRPr="00F9006B" w:rsidRDefault="00E429D5" w:rsidP="00AC1724">
      <w:pPr>
        <w:pStyle w:val="Akapitzlist"/>
        <w:numPr>
          <w:ilvl w:val="0"/>
          <w:numId w:val="6"/>
        </w:numPr>
        <w:spacing w:after="0"/>
        <w:rPr>
          <w:rFonts w:eastAsiaTheme="majorEastAsia"/>
        </w:rPr>
      </w:pPr>
      <w:r>
        <w:rPr>
          <w:rFonts w:eastAsiaTheme="majorEastAsia"/>
        </w:rPr>
        <w:t>W</w:t>
      </w:r>
      <w:r w:rsidRPr="00F9006B">
        <w:rPr>
          <w:rFonts w:eastAsiaTheme="majorEastAsia"/>
        </w:rPr>
        <w:t xml:space="preserve">yniki KnM </w:t>
      </w:r>
      <w:r>
        <w:rPr>
          <w:rFonts w:eastAsiaTheme="majorEastAsia"/>
        </w:rPr>
        <w:t xml:space="preserve">dla </w:t>
      </w:r>
      <w:r w:rsidRPr="00F9006B">
        <w:rPr>
          <w:rFonts w:eastAsiaTheme="majorEastAsia"/>
        </w:rPr>
        <w:t>poszczególnych interwencji</w:t>
      </w:r>
      <w:r>
        <w:rPr>
          <w:rFonts w:eastAsiaTheme="majorEastAsia"/>
        </w:rPr>
        <w:t xml:space="preserve"> </w:t>
      </w:r>
      <w:r w:rsidRPr="00F9006B">
        <w:rPr>
          <w:rFonts w:eastAsiaTheme="majorEastAsia"/>
        </w:rPr>
        <w:t>mogą być wykorzystane w procesie kontrolnym innych interwencji</w:t>
      </w:r>
      <w:r>
        <w:rPr>
          <w:rFonts w:eastAsiaTheme="majorEastAsia"/>
        </w:rPr>
        <w:t>.</w:t>
      </w:r>
    </w:p>
    <w:p w14:paraId="291F9174" w14:textId="77777777" w:rsidR="0026018A" w:rsidRPr="00F9006B" w:rsidRDefault="00E429D5" w:rsidP="00AC1724">
      <w:pPr>
        <w:pStyle w:val="Akapitzlist"/>
        <w:numPr>
          <w:ilvl w:val="0"/>
          <w:numId w:val="6"/>
        </w:numPr>
        <w:spacing w:after="0"/>
        <w:rPr>
          <w:rFonts w:eastAsiaTheme="majorEastAsia"/>
        </w:rPr>
      </w:pPr>
      <w:r>
        <w:rPr>
          <w:rFonts w:eastAsiaTheme="majorEastAsia"/>
        </w:rPr>
        <w:t>N</w:t>
      </w:r>
      <w:r w:rsidRPr="00F9006B">
        <w:rPr>
          <w:rFonts w:eastAsiaTheme="majorEastAsia"/>
        </w:rPr>
        <w:t xml:space="preserve">a potrzeby KnM można wykorzystywać dowody przekazywane przez inne służby, jednostki lub organizacje w celu sprawdzenia zgodności z </w:t>
      </w:r>
      <w:r w:rsidRPr="00F9006B">
        <w:t>warunk</w:t>
      </w:r>
      <w:r>
        <w:t>ami</w:t>
      </w:r>
      <w:r w:rsidRPr="00F9006B">
        <w:t xml:space="preserve"> przyznania </w:t>
      </w:r>
      <w:r>
        <w:br/>
        <w:t xml:space="preserve">i </w:t>
      </w:r>
      <w:r w:rsidRPr="00F9006B">
        <w:t>wypłaty pomocy</w:t>
      </w:r>
      <w:r>
        <w:t xml:space="preserve"> </w:t>
      </w:r>
      <w:r w:rsidRPr="004568C4">
        <w:t xml:space="preserve">lub </w:t>
      </w:r>
      <w:r>
        <w:t>pomocy technicznej</w:t>
      </w:r>
      <w:r w:rsidRPr="00F9006B">
        <w:t xml:space="preserve">, </w:t>
      </w:r>
      <w:r w:rsidRPr="00F9006B">
        <w:rPr>
          <w:rFonts w:eastAsiaTheme="majorEastAsia"/>
        </w:rPr>
        <w:t xml:space="preserve">zobowiązaniami </w:t>
      </w:r>
      <w:r>
        <w:t xml:space="preserve">związanymi </w:t>
      </w:r>
      <w:r>
        <w:br/>
        <w:t xml:space="preserve">z przyznaną pomocą </w:t>
      </w:r>
      <w:r w:rsidRPr="00510FAB">
        <w:t>lub</w:t>
      </w:r>
      <w:r>
        <w:t xml:space="preserve"> pomocą techniczną</w:t>
      </w:r>
      <w:r w:rsidRPr="00F9006B">
        <w:rPr>
          <w:rFonts w:eastAsiaTheme="majorEastAsia"/>
        </w:rPr>
        <w:t>.</w:t>
      </w:r>
    </w:p>
    <w:p w14:paraId="3B1BE29D" w14:textId="77777777" w:rsidR="0026018A" w:rsidRPr="00F9006B" w:rsidRDefault="00E429D5" w:rsidP="00AC1724">
      <w:pPr>
        <w:pStyle w:val="Akapitzlist"/>
        <w:numPr>
          <w:ilvl w:val="0"/>
          <w:numId w:val="6"/>
        </w:numPr>
        <w:spacing w:after="0"/>
      </w:pPr>
      <w:r w:rsidRPr="00F9006B">
        <w:rPr>
          <w:rFonts w:eastAsia="Calibri"/>
        </w:rPr>
        <w:t>Czynności kontrolne są wykonywane przez zespół kontrolny składający się z co najmniej dwóch osób</w:t>
      </w:r>
      <w:bookmarkEnd w:id="123"/>
      <w:r w:rsidRPr="00F9006B">
        <w:rPr>
          <w:rFonts w:eastAsia="Calibri"/>
        </w:rPr>
        <w:t>.</w:t>
      </w:r>
    </w:p>
    <w:p w14:paraId="37D161D9" w14:textId="77777777" w:rsidR="0026018A" w:rsidRPr="00F9006B" w:rsidRDefault="00E429D5" w:rsidP="00AC1724">
      <w:pPr>
        <w:pStyle w:val="Akapitzlist"/>
        <w:numPr>
          <w:ilvl w:val="0"/>
          <w:numId w:val="6"/>
        </w:numPr>
        <w:spacing w:after="0"/>
      </w:pPr>
      <w:r w:rsidRPr="00F9006B">
        <w:t xml:space="preserve">Czynności kontrolne wykonywane </w:t>
      </w:r>
      <w:r>
        <w:t xml:space="preserve">metodą </w:t>
      </w:r>
      <w:r w:rsidRPr="00F9006B">
        <w:t>FOTO mogą być przeprowadzane przez jednego kontrolującego.</w:t>
      </w:r>
    </w:p>
    <w:p w14:paraId="76A3A03D" w14:textId="77777777" w:rsidR="0026018A" w:rsidRPr="00F9006B" w:rsidRDefault="00E429D5" w:rsidP="00AC1724">
      <w:pPr>
        <w:pStyle w:val="Akapitzlist"/>
        <w:numPr>
          <w:ilvl w:val="0"/>
          <w:numId w:val="6"/>
        </w:numPr>
        <w:spacing w:after="0"/>
        <w:rPr>
          <w:bCs/>
        </w:rPr>
      </w:pPr>
      <w:r w:rsidRPr="009A053E">
        <w:rPr>
          <w:rFonts w:eastAsia="Arial" w:cs="Arial"/>
        </w:rPr>
        <w:t>KnM nie może być przeprowadzana</w:t>
      </w:r>
      <w:r w:rsidRPr="004D452C">
        <w:rPr>
          <w:rFonts w:eastAsia="Arial" w:cs="Arial"/>
        </w:rPr>
        <w:t xml:space="preserve"> przez osoby, które brały udział w kontrolach administracyjnych danej operacji.</w:t>
      </w:r>
    </w:p>
    <w:p w14:paraId="7E473F44" w14:textId="77777777" w:rsidR="0026018A" w:rsidRPr="00F9006B" w:rsidRDefault="00E429D5" w:rsidP="00AC1724">
      <w:pPr>
        <w:pStyle w:val="Akapitzlist"/>
        <w:numPr>
          <w:ilvl w:val="0"/>
          <w:numId w:val="6"/>
        </w:numPr>
        <w:spacing w:after="0"/>
      </w:pPr>
      <w:r w:rsidRPr="00F9006B">
        <w:t>Podstawowym sposobem zapowiedzenia KnM jest powiadomienie telefoniczne</w:t>
      </w:r>
      <w:r>
        <w:t>, które powinno być udokumentowane. W</w:t>
      </w:r>
      <w:r w:rsidRPr="00F9006B">
        <w:t xml:space="preserve"> przypadku braku możliwości telefonicznego powiadomienia </w:t>
      </w:r>
      <w:r>
        <w:t>podmiotu kontrolowanego</w:t>
      </w:r>
      <w:r w:rsidRPr="00F9006B">
        <w:t xml:space="preserve"> o KnM, stosuje się inne metody powiadomienia, w zależności od rodzaju posiadanych danych kontaktowych (np.</w:t>
      </w:r>
      <w:r>
        <w:t xml:space="preserve"> poprzez system IT</w:t>
      </w:r>
      <w:r w:rsidRPr="00F9006B">
        <w:t>, e-mail</w:t>
      </w:r>
      <w:r>
        <w:t>).</w:t>
      </w:r>
    </w:p>
    <w:p w14:paraId="0E52FE54" w14:textId="77777777" w:rsidR="0026018A" w:rsidRPr="009B0A72" w:rsidRDefault="00E429D5" w:rsidP="00AC1724">
      <w:pPr>
        <w:pStyle w:val="Akapitzlist"/>
        <w:numPr>
          <w:ilvl w:val="0"/>
          <w:numId w:val="6"/>
        </w:numPr>
        <w:spacing w:after="0"/>
      </w:pPr>
      <w:r w:rsidRPr="00F9006B">
        <w:t xml:space="preserve">Zapowiedzenia </w:t>
      </w:r>
      <w:r>
        <w:t xml:space="preserve">KnM </w:t>
      </w:r>
      <w:r w:rsidRPr="00F9006B">
        <w:t xml:space="preserve">można nie stosować </w:t>
      </w:r>
      <w:r>
        <w:t xml:space="preserve">w szczególności </w:t>
      </w:r>
      <w:r w:rsidRPr="00F9006B">
        <w:t xml:space="preserve">w przypadku kontroli </w:t>
      </w:r>
      <w:r>
        <w:t xml:space="preserve">przeprowadzanej </w:t>
      </w:r>
      <w:r w:rsidRPr="009A053E">
        <w:rPr>
          <w:rFonts w:eastAsia="Calibri"/>
        </w:rPr>
        <w:t xml:space="preserve">w trakcie realizacji operacji </w:t>
      </w:r>
      <w:r w:rsidRPr="009B0A72">
        <w:rPr>
          <w:rFonts w:eastAsia="Calibri"/>
        </w:rPr>
        <w:t xml:space="preserve">dla I.6.1, </w:t>
      </w:r>
      <w:r>
        <w:rPr>
          <w:rFonts w:eastAsia="Calibri"/>
        </w:rPr>
        <w:t xml:space="preserve">I.13.1, </w:t>
      </w:r>
      <w:r w:rsidRPr="009B0A72">
        <w:rPr>
          <w:rFonts w:eastAsia="Calibri"/>
        </w:rPr>
        <w:t>I.13.3, I.14.1, I.14.3 i I.14.4.</w:t>
      </w:r>
    </w:p>
    <w:p w14:paraId="20F3A247" w14:textId="77777777" w:rsidR="0026018A" w:rsidRPr="00F9006B" w:rsidRDefault="00E429D5" w:rsidP="00AC1724">
      <w:pPr>
        <w:pStyle w:val="Nagwek2"/>
      </w:pPr>
      <w:bookmarkStart w:id="125" w:name="_Toc121986486"/>
      <w:bookmarkStart w:id="126" w:name="_Toc122097250"/>
      <w:bookmarkStart w:id="127" w:name="_Toc127360725"/>
      <w:bookmarkStart w:id="128" w:name="_Toc127360997"/>
      <w:bookmarkStart w:id="129" w:name="_Toc127433926"/>
      <w:bookmarkStart w:id="130" w:name="_Toc127433947"/>
      <w:bookmarkStart w:id="131" w:name="_Toc127441215"/>
      <w:bookmarkStart w:id="132" w:name="_Toc121986487"/>
      <w:bookmarkStart w:id="133" w:name="_Toc122097251"/>
      <w:bookmarkStart w:id="134" w:name="_Toc127360726"/>
      <w:bookmarkStart w:id="135" w:name="_Toc127360998"/>
      <w:bookmarkStart w:id="136" w:name="_Toc127433927"/>
      <w:bookmarkStart w:id="137" w:name="_Toc127433948"/>
      <w:bookmarkStart w:id="138" w:name="_Toc127441216"/>
      <w:bookmarkStart w:id="139" w:name="_Toc121986488"/>
      <w:bookmarkStart w:id="140" w:name="_Toc122097252"/>
      <w:bookmarkStart w:id="141" w:name="_Toc127360727"/>
      <w:bookmarkStart w:id="142" w:name="_Toc127360999"/>
      <w:bookmarkStart w:id="143" w:name="_Toc127433928"/>
      <w:bookmarkStart w:id="144" w:name="_Toc127433949"/>
      <w:bookmarkStart w:id="145" w:name="_Toc127441217"/>
      <w:bookmarkStart w:id="146" w:name="_Toc121986489"/>
      <w:bookmarkStart w:id="147" w:name="_Toc122097253"/>
      <w:bookmarkStart w:id="148" w:name="_Toc127360728"/>
      <w:bookmarkStart w:id="149" w:name="_Toc127361000"/>
      <w:bookmarkStart w:id="150" w:name="_Toc127433929"/>
      <w:bookmarkStart w:id="151" w:name="_Toc127433950"/>
      <w:bookmarkStart w:id="152" w:name="_Toc127441218"/>
      <w:bookmarkStart w:id="153" w:name="_Toc177472464"/>
      <w:bookmarkStart w:id="154" w:name="_Toc138757600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r w:rsidRPr="00F9006B">
        <w:lastRenderedPageBreak/>
        <w:t xml:space="preserve">IV. </w:t>
      </w:r>
      <w:r>
        <w:t>1</w:t>
      </w:r>
      <w:r w:rsidRPr="00F9006B">
        <w:t>. Pomiary dokonywane w ramach kontroli na miejscu</w:t>
      </w:r>
      <w:bookmarkEnd w:id="153"/>
      <w:bookmarkEnd w:id="154"/>
    </w:p>
    <w:p w14:paraId="3DA53564" w14:textId="77777777" w:rsidR="0026018A" w:rsidRPr="00F9006B" w:rsidRDefault="00E429D5" w:rsidP="00AC1724">
      <w:pPr>
        <w:pStyle w:val="Nagwek3"/>
      </w:pPr>
      <w:bookmarkStart w:id="155" w:name="_Toc177472465"/>
      <w:bookmarkStart w:id="156" w:name="_Toc138757601"/>
      <w:r w:rsidRPr="00F9006B">
        <w:t>IV.</w:t>
      </w:r>
      <w:r>
        <w:t>1</w:t>
      </w:r>
      <w:r w:rsidRPr="00F9006B">
        <w:t xml:space="preserve">.1. </w:t>
      </w:r>
      <w:r w:rsidRPr="00952582">
        <w:t>Określanie powierzchni kontrolowanych działek rolnych</w:t>
      </w:r>
      <w:bookmarkEnd w:id="155"/>
      <w:bookmarkEnd w:id="156"/>
    </w:p>
    <w:p w14:paraId="05FE0EA1" w14:textId="17961086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>Pomiar powinien objąć całą powierzchnię działek rolnych zgodnie z ustawą PS WPR. Obszary niezajęte przez działalność rolniczą należy odjąć od tego obszaru</w:t>
      </w:r>
      <w:r>
        <w:rPr>
          <w:rFonts w:eastAsia="Calibri"/>
        </w:rPr>
        <w:t>.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P</w:t>
      </w:r>
      <w:r w:rsidRPr="00F9006B">
        <w:rPr>
          <w:rFonts w:eastAsia="Calibri"/>
        </w:rPr>
        <w:t xml:space="preserve">omiary </w:t>
      </w:r>
      <w:r>
        <w:rPr>
          <w:rFonts w:eastAsia="Calibri"/>
        </w:rPr>
        <w:t xml:space="preserve">obszarów wyłączonych </w:t>
      </w:r>
      <w:r w:rsidRPr="00F9006B">
        <w:rPr>
          <w:rFonts w:eastAsia="Calibri"/>
        </w:rPr>
        <w:t>muszą być wykonane bez stosowania tolerancji, ze względu na brak odniesienia lub zadeklarowanej wartości powierzchni dla tych elementów</w:t>
      </w:r>
      <w:r>
        <w:rPr>
          <w:rFonts w:eastAsia="Calibri"/>
        </w:rPr>
        <w:t>,</w:t>
      </w:r>
      <w:r w:rsidRPr="00F9006B">
        <w:rPr>
          <w:rFonts w:eastAsia="Calibri"/>
        </w:rPr>
        <w:t xml:space="preserve"> którą można byłoby wykorzystać do porównania.</w:t>
      </w:r>
    </w:p>
    <w:p w14:paraId="7E83ED08" w14:textId="77777777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>Dla wszystkich pomiarów powierzchni powinna być stosowana j</w:t>
      </w:r>
      <w:r>
        <w:rPr>
          <w:rFonts w:eastAsia="Calibri"/>
        </w:rPr>
        <w:t>edna wartość bufora tolerancji, która nie może przekraczać 1,25 m.</w:t>
      </w:r>
    </w:p>
    <w:p w14:paraId="2629551A" w14:textId="21CE308F" w:rsidR="0026018A" w:rsidRPr="00F9006B" w:rsidRDefault="00193F6D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ins w:id="157" w:author="Borkowski Józef" w:date="2025-04-04T08:25:00Z">
        <w:r>
          <w:rPr>
            <w:rFonts w:eastAsia="Calibri"/>
          </w:rPr>
          <w:t>D</w:t>
        </w:r>
        <w:r w:rsidRPr="00F9006B">
          <w:rPr>
            <w:rFonts w:eastAsia="Calibri"/>
          </w:rPr>
          <w:t xml:space="preserve">o pomiarów powierzchni </w:t>
        </w:r>
        <w:r>
          <w:rPr>
            <w:rFonts w:eastAsia="Calibri"/>
          </w:rPr>
          <w:t>dopuszczone są narzędzia pomiarowe</w:t>
        </w:r>
      </w:ins>
      <w:ins w:id="158" w:author="Gębka Magdalena" w:date="2025-04-07T13:29:00Z">
        <w:r w:rsidR="000079C9">
          <w:rPr>
            <w:rFonts w:eastAsia="Calibri"/>
          </w:rPr>
          <w:t>,</w:t>
        </w:r>
      </w:ins>
      <w:ins w:id="159" w:author="Borkowski Józef" w:date="2025-04-04T08:25:00Z">
        <w:r>
          <w:rPr>
            <w:rFonts w:eastAsia="Calibri"/>
          </w:rPr>
          <w:t xml:space="preserve"> dla których otrzymana w wyniku testów walidacji wartość współczynnika bufora tolerancji </w:t>
        </w:r>
      </w:ins>
      <w:ins w:id="160" w:author="Borkowski Józef" w:date="2025-04-04T08:26:00Z">
        <w:r>
          <w:rPr>
            <w:rFonts w:eastAsia="Calibri"/>
          </w:rPr>
          <w:t>nie przekracza</w:t>
        </w:r>
      </w:ins>
      <w:ins w:id="161" w:author="Borkowski Józef" w:date="2025-04-04T08:25:00Z">
        <w:r>
          <w:rPr>
            <w:rFonts w:eastAsia="Calibri"/>
          </w:rPr>
          <w:t xml:space="preserve"> 1,00 m</w:t>
        </w:r>
      </w:ins>
      <w:del w:id="162" w:author="Borkowski Józef" w:date="2025-04-04T08:25:00Z">
        <w:r w:rsidR="00E429D5" w:rsidRPr="00F9006B" w:rsidDel="00193F6D">
          <w:rPr>
            <w:rFonts w:eastAsia="Calibri"/>
          </w:rPr>
          <w:delText>Narzędzia pomiarowe stosowane do pomiarów powierzchni powinny być zwalidowane o przynajmniej jedną klasę bufora tolerancji niżej niż jedna wartość</w:delText>
        </w:r>
        <w:r w:rsidR="00E429D5" w:rsidDel="00193F6D">
          <w:rPr>
            <w:rFonts w:eastAsia="Calibri"/>
          </w:rPr>
          <w:delText>, o której mowa w ust. 2</w:delText>
        </w:r>
      </w:del>
      <w:r w:rsidR="00E429D5">
        <w:rPr>
          <w:rFonts w:eastAsia="Calibri"/>
        </w:rPr>
        <w:t>.</w:t>
      </w:r>
    </w:p>
    <w:p w14:paraId="1AB29067" w14:textId="115C9312" w:rsidR="0026018A" w:rsidRPr="00F9006B" w:rsidRDefault="00E429D5" w:rsidP="00AC1724">
      <w:pPr>
        <w:pStyle w:val="Akapitzlist"/>
        <w:numPr>
          <w:ilvl w:val="0"/>
          <w:numId w:val="14"/>
        </w:numPr>
        <w:autoSpaceDE w:val="0"/>
        <w:autoSpaceDN w:val="0"/>
        <w:adjustRightInd w:val="0"/>
        <w:spacing w:before="60" w:after="60"/>
        <w:rPr>
          <w:rFonts w:cs="Arial"/>
          <w:color w:val="000000"/>
          <w:lang w:eastAsia="en-US"/>
        </w:rPr>
      </w:pPr>
      <w:r w:rsidRPr="00F9006B">
        <w:rPr>
          <w:rFonts w:cs="Arial"/>
          <w:color w:val="000000"/>
          <w:lang w:eastAsia="en-US"/>
        </w:rPr>
        <w:t xml:space="preserve">Do pomiarów powierzchni </w:t>
      </w:r>
      <w:r w:rsidRPr="00F9006B">
        <w:t>możliwe jest stosowanie, bez przeprowadzania walidacji, o któr</w:t>
      </w:r>
      <w:r>
        <w:t>ej</w:t>
      </w:r>
      <w:r w:rsidRPr="00F9006B">
        <w:t xml:space="preserve"> mowa w ust. </w:t>
      </w:r>
      <w:r>
        <w:t>3</w:t>
      </w:r>
      <w:r w:rsidRPr="00F9006B">
        <w:t>, narzędzi pomiarowych spełniających wymagania dotyczące pomiarów szczegółów terenowych III grupy</w:t>
      </w:r>
      <w:r>
        <w:t>,</w:t>
      </w:r>
      <w:r w:rsidRPr="00F9006B">
        <w:t xml:space="preserve"> zgodnie z </w:t>
      </w:r>
      <w:r>
        <w:t>przepisami</w:t>
      </w:r>
      <w:r w:rsidRPr="00F9006B">
        <w:t xml:space="preserve"> </w:t>
      </w:r>
      <w:r w:rsidRPr="00F9006B">
        <w:rPr>
          <w:rFonts w:cs="Arial"/>
        </w:rPr>
        <w:t>§</w:t>
      </w:r>
      <w:r w:rsidRPr="00F9006B">
        <w:t xml:space="preserve"> 16 rozporządzenia ws. standardów technicznych wykonywania pomiarów. </w:t>
      </w:r>
      <w:r>
        <w:br/>
      </w:r>
      <w:r w:rsidRPr="00F9006B">
        <w:t xml:space="preserve">W przypadku takich narzędzi również należy stosować </w:t>
      </w:r>
      <w:r w:rsidRPr="00F9006B">
        <w:rPr>
          <w:rFonts w:cs="Arial"/>
          <w:color w:val="000000"/>
          <w:lang w:eastAsia="en-US"/>
        </w:rPr>
        <w:t xml:space="preserve">jedną wartość </w:t>
      </w:r>
      <w:r>
        <w:rPr>
          <w:rFonts w:cs="Arial"/>
          <w:color w:val="000000"/>
          <w:lang w:eastAsia="en-US"/>
        </w:rPr>
        <w:t xml:space="preserve">bufora </w:t>
      </w:r>
      <w:r w:rsidRPr="00F9006B">
        <w:rPr>
          <w:rFonts w:cs="Arial"/>
          <w:color w:val="000000"/>
          <w:lang w:eastAsia="en-US"/>
        </w:rPr>
        <w:t>tolerancji</w:t>
      </w:r>
      <w:r>
        <w:rPr>
          <w:rFonts w:cs="Arial"/>
          <w:color w:val="000000"/>
          <w:lang w:eastAsia="en-US"/>
        </w:rPr>
        <w:t>, o którym mowa w ust. 2</w:t>
      </w:r>
      <w:r w:rsidRPr="00F9006B">
        <w:rPr>
          <w:rFonts w:cs="Arial"/>
          <w:color w:val="000000"/>
          <w:lang w:eastAsia="en-US"/>
        </w:rPr>
        <w:t>.</w:t>
      </w:r>
    </w:p>
    <w:p w14:paraId="4F5A7D9C" w14:textId="77777777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>Niezależnie od techniki pomiaru, maksymalna</w:t>
      </w:r>
      <w:r>
        <w:rPr>
          <w:rFonts w:eastAsia="Calibri"/>
        </w:rPr>
        <w:t xml:space="preserve"> wartość</w:t>
      </w:r>
      <w:r w:rsidRPr="00F9006B">
        <w:rPr>
          <w:rFonts w:eastAsia="Calibri"/>
        </w:rPr>
        <w:t xml:space="preserve"> tolerancj</w:t>
      </w:r>
      <w:r>
        <w:rPr>
          <w:rFonts w:eastAsia="Calibri"/>
        </w:rPr>
        <w:t>i</w:t>
      </w:r>
      <w:r w:rsidRPr="00F9006B">
        <w:rPr>
          <w:rFonts w:eastAsia="Calibri"/>
        </w:rPr>
        <w:t xml:space="preserve"> pomiaru powierzchni nie może przekraczać bezwzględnej wartości 1,00 ha, natomiast jako minimalną</w:t>
      </w:r>
      <w:r>
        <w:rPr>
          <w:rFonts w:eastAsia="Calibri"/>
        </w:rPr>
        <w:t xml:space="preserve"> wartość </w:t>
      </w:r>
      <w:r w:rsidRPr="00F9006B">
        <w:rPr>
          <w:rFonts w:eastAsia="Calibri"/>
        </w:rPr>
        <w:t>tolerancji</w:t>
      </w:r>
      <w:r>
        <w:rPr>
          <w:rFonts w:eastAsia="Calibri"/>
        </w:rPr>
        <w:t xml:space="preserve"> </w:t>
      </w:r>
      <w:r w:rsidRPr="00F9006B">
        <w:rPr>
          <w:rFonts w:eastAsia="Calibri"/>
        </w:rPr>
        <w:t>należy przyjmować 0,01 ha.</w:t>
      </w:r>
    </w:p>
    <w:p w14:paraId="5D919A5E" w14:textId="77777777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>Mierzona powierzchnia jest wyrażona jako wartość powierzchni rzutowanej (obszar dwuwymiarowy) na płaszczyznę w układzie krajow</w:t>
      </w:r>
      <w:r>
        <w:rPr>
          <w:rFonts w:eastAsia="Calibri"/>
        </w:rPr>
        <w:t>ym stosowanym na potrzeby LPIS.</w:t>
      </w:r>
    </w:p>
    <w:p w14:paraId="35DBFA0A" w14:textId="77777777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celu określenia powierzchni kwalifikującej się do płatności, powierzchnia działki jest </w:t>
      </w:r>
      <w:r>
        <w:rPr>
          <w:rFonts w:eastAsia="Calibri"/>
        </w:rPr>
        <w:t>określana w następujący sposób:</w:t>
      </w:r>
    </w:p>
    <w:p w14:paraId="53142F11" w14:textId="77777777" w:rsidR="0026018A" w:rsidRPr="00F9006B" w:rsidRDefault="00E429D5" w:rsidP="00AC1724">
      <w:pPr>
        <w:pStyle w:val="Akapitzlist"/>
        <w:numPr>
          <w:ilvl w:val="0"/>
          <w:numId w:val="13"/>
        </w:numPr>
        <w:spacing w:after="0"/>
        <w:rPr>
          <w:rFonts w:eastAsia="Calibri"/>
        </w:rPr>
      </w:pPr>
      <w:r>
        <w:rPr>
          <w:rFonts w:eastAsia="Calibri"/>
        </w:rPr>
        <w:t xml:space="preserve">w przypadku </w:t>
      </w:r>
      <w:r w:rsidRPr="00F9006B">
        <w:rPr>
          <w:rFonts w:eastAsia="Calibri"/>
        </w:rPr>
        <w:t>gd</w:t>
      </w:r>
      <w:r>
        <w:rPr>
          <w:rFonts w:eastAsia="Calibri"/>
        </w:rPr>
        <w:t>y</w:t>
      </w:r>
      <w:r w:rsidRPr="00F9006B">
        <w:rPr>
          <w:rFonts w:eastAsia="Calibri"/>
        </w:rPr>
        <w:t xml:space="preserve"> nie jest potrzebny pomiar powierzchni (działka referencyjna LPIS lub deklaracja GSA jest zgodna z sytuacją w terenie)</w:t>
      </w:r>
      <w:r>
        <w:rPr>
          <w:rFonts w:eastAsia="Calibri"/>
        </w:rPr>
        <w:t xml:space="preserve"> -</w:t>
      </w:r>
      <w:r w:rsidRPr="00F9006B">
        <w:rPr>
          <w:rFonts w:eastAsia="Calibri"/>
        </w:rPr>
        <w:t xml:space="preserve"> zadeklarowana powierzchnia zostanie uznana za stwierdzoną;</w:t>
      </w:r>
    </w:p>
    <w:p w14:paraId="485E8C6C" w14:textId="77777777" w:rsidR="0026018A" w:rsidRDefault="00E429D5" w:rsidP="00AC1724">
      <w:pPr>
        <w:pStyle w:val="Akapitzlist"/>
        <w:numPr>
          <w:ilvl w:val="0"/>
          <w:numId w:val="13"/>
        </w:numPr>
        <w:spacing w:after="0"/>
        <w:rPr>
          <w:rFonts w:eastAsia="Calibri"/>
        </w:rPr>
      </w:pPr>
      <w:r>
        <w:rPr>
          <w:rFonts w:eastAsia="Calibri"/>
        </w:rPr>
        <w:t xml:space="preserve">w przypadku gdy </w:t>
      </w:r>
      <w:r w:rsidRPr="00F9006B">
        <w:rPr>
          <w:rFonts w:eastAsia="Calibri"/>
        </w:rPr>
        <w:t>pomiar jest wykonywany w terenie, można zastosować tolerancję w celu uwzględnienia niepewności zastosowanego narzędzia</w:t>
      </w:r>
      <w:r>
        <w:rPr>
          <w:rFonts w:eastAsia="Calibri"/>
        </w:rPr>
        <w:t>:</w:t>
      </w:r>
      <w:r w:rsidRPr="00F9006B">
        <w:rPr>
          <w:rFonts w:eastAsia="Calibri"/>
        </w:rPr>
        <w:t xml:space="preserve"> </w:t>
      </w:r>
    </w:p>
    <w:p w14:paraId="6E3DDEA1" w14:textId="6016E317" w:rsidR="0026018A" w:rsidRPr="009B0A72" w:rsidRDefault="00E429D5" w:rsidP="00AC1724">
      <w:pPr>
        <w:pStyle w:val="Akapitzlist"/>
        <w:ind w:left="1080" w:hanging="360"/>
      </w:pPr>
      <w:r w:rsidRPr="009B0A72">
        <w:lastRenderedPageBreak/>
        <w:t>a) jeśli bezwzględna (bez znaku) różnica między powierzchnią zmierzoną a zadeklarowaną jest większa niż tolerancja wyliczana z wykorzystaniem pojedynczego bufora</w:t>
      </w:r>
      <w:r>
        <w:t>,</w:t>
      </w:r>
      <w:r w:rsidRPr="009B0A72">
        <w:t xml:space="preserve"> </w:t>
      </w:r>
      <w:r w:rsidRPr="00686741">
        <w:t xml:space="preserve">o którym mowa w ust. 2 </w:t>
      </w:r>
      <w:r w:rsidRPr="009B0A72">
        <w:t xml:space="preserve">(wyrażona jako powierzchnia w hektarach do dwóch miejsc po przecinku) - rzeczywista powierzchnia mierzona przez pomiar fizyczny zostanie uznana za powierzchnię stwierdzoną, </w:t>
      </w:r>
    </w:p>
    <w:p w14:paraId="5692A6B2" w14:textId="77777777" w:rsidR="0026018A" w:rsidRPr="009B0A72" w:rsidRDefault="00E429D5" w:rsidP="00AC1724">
      <w:pPr>
        <w:pStyle w:val="Akapitzlist"/>
        <w:ind w:left="1080" w:hanging="360"/>
      </w:pPr>
      <w:r w:rsidRPr="009B0A72">
        <w:t>b) jeśli zadeklarowany obszar mieści się w granicach tolerancji pojedynczego bufora dla mierzonego obszaru - powierzchnia deklarowana będzie uznana za powierzchnię stwierdzoną.</w:t>
      </w:r>
    </w:p>
    <w:p w14:paraId="5311DD32" w14:textId="77777777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Podczas pomiaru działki składającej się z kilku upraw o bardzo małej powierzchni, z których każda jest mniejsza niż 0,01 ha (nie jest to uprawa mieszana w rzędach), tzw. ogródek przydomowy, należy pomierzyć ogródek jako całość, wpisując jako uprawę stwierdzoną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uprawę mieszaną, o ile przepisy szczegółowe dotyczące danej płatności nie stanowią inaczej. Każdą uprawę o powierzchni większej bądź równej 0,01</w:t>
      </w:r>
      <w:r>
        <w:rPr>
          <w:rFonts w:eastAsia="Calibri"/>
        </w:rPr>
        <w:t xml:space="preserve"> ha należy skontrolować osobno.</w:t>
      </w:r>
    </w:p>
    <w:p w14:paraId="6F5F9B88" w14:textId="77777777" w:rsidR="0026018A" w:rsidRPr="00F9006B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>
        <w:rPr>
          <w:rFonts w:eastAsia="Calibri"/>
        </w:rPr>
        <w:t>P</w:t>
      </w:r>
      <w:r w:rsidRPr="00F9006B">
        <w:rPr>
          <w:rFonts w:eastAsia="Calibri"/>
        </w:rPr>
        <w:t xml:space="preserve">ostępowanie, o którym mowa w ust. </w:t>
      </w:r>
      <w:r>
        <w:rPr>
          <w:rFonts w:eastAsia="Calibri"/>
        </w:rPr>
        <w:t>8</w:t>
      </w:r>
      <w:r w:rsidRPr="00F9006B">
        <w:rPr>
          <w:rFonts w:eastAsia="Calibri"/>
        </w:rPr>
        <w:t xml:space="preserve">, </w:t>
      </w:r>
      <w:r>
        <w:rPr>
          <w:rFonts w:eastAsia="Calibri"/>
        </w:rPr>
        <w:t>d</w:t>
      </w:r>
      <w:r w:rsidRPr="00F9006B">
        <w:rPr>
          <w:rFonts w:eastAsia="Calibri"/>
        </w:rPr>
        <w:t xml:space="preserve">opuszcza się w każdej innej sytuacji pomiaru obszarów, na których </w:t>
      </w:r>
      <w:r>
        <w:rPr>
          <w:rFonts w:eastAsia="Calibri"/>
        </w:rPr>
        <w:t xml:space="preserve">będą </w:t>
      </w:r>
      <w:r w:rsidRPr="00F9006B">
        <w:rPr>
          <w:rFonts w:eastAsia="Calibri"/>
        </w:rPr>
        <w:t xml:space="preserve">prowadzone obok siebie odrębne uprawy,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z których każda ma powierzchnię mniejszą niż 0,01 ha, np. małych sadów przydomowych, w których ze względu na różnorodność gatunkową drzew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i krzewów nie ma możliwości wydzielenia poszczególnych gatunków. Wówczas dopuszcza się pomiar całego sadu i wpisanie jako uprawę stwierdzoną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sad. Natomiast każdy stwierdzony gatunek o powierzchni większej bądź równej 0,0</w:t>
      </w:r>
      <w:r>
        <w:rPr>
          <w:rFonts w:eastAsia="Calibri"/>
        </w:rPr>
        <w:t>1 ha należy skontrolować osobno.</w:t>
      </w:r>
    </w:p>
    <w:p w14:paraId="41DE9E7A" w14:textId="77777777" w:rsidR="0026018A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Postępowanie, o którym mowa w ust. </w:t>
      </w:r>
      <w:r>
        <w:rPr>
          <w:rFonts w:eastAsia="Calibri"/>
        </w:rPr>
        <w:t>9</w:t>
      </w:r>
      <w:r w:rsidRPr="00F9006B">
        <w:rPr>
          <w:rFonts w:eastAsia="Calibri"/>
        </w:rPr>
        <w:t>, jest możliwe w sytuacji, gdy nie są deklarowane poszczególne gatunki. Jeżeli beneficjent deklaruje osobno każdy gatunek</w:t>
      </w:r>
      <w:r>
        <w:rPr>
          <w:rFonts w:eastAsia="Calibri"/>
        </w:rPr>
        <w:t>,</w:t>
      </w:r>
      <w:r w:rsidRPr="00F9006B">
        <w:rPr>
          <w:rFonts w:eastAsia="Calibri"/>
        </w:rPr>
        <w:t xml:space="preserve"> np. jabłoń domowa, należy kontrolę przeprowadzić w odniesieniu </w:t>
      </w:r>
      <w:r>
        <w:rPr>
          <w:rFonts w:eastAsia="Calibri"/>
        </w:rPr>
        <w:br/>
      </w:r>
      <w:r w:rsidRPr="00F9006B">
        <w:rPr>
          <w:rFonts w:eastAsia="Calibri"/>
        </w:rPr>
        <w:t>do każdego gatunku osobno.</w:t>
      </w:r>
    </w:p>
    <w:p w14:paraId="147281B8" w14:textId="6912C823" w:rsidR="0026018A" w:rsidRDefault="00E429D5" w:rsidP="00AC1724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>Dla działek rolnych objętych KnM</w:t>
      </w:r>
      <w:r>
        <w:rPr>
          <w:rFonts w:eastAsia="Calibri"/>
        </w:rPr>
        <w:t>,</w:t>
      </w:r>
      <w:r w:rsidRPr="00457FBE">
        <w:rPr>
          <w:rFonts w:eastAsia="Calibri"/>
        </w:rPr>
        <w:t xml:space="preserve"> a zadeklarowanych geoprzestrzennie /graficznie (GSA)</w:t>
      </w:r>
      <w:r>
        <w:rPr>
          <w:rFonts w:eastAsia="Calibri"/>
        </w:rPr>
        <w:t>,</w:t>
      </w:r>
      <w:r w:rsidRPr="00457FBE">
        <w:rPr>
          <w:rFonts w:eastAsia="Calibri"/>
        </w:rPr>
        <w:t xml:space="preserve"> ustala się:</w:t>
      </w:r>
    </w:p>
    <w:p w14:paraId="07E729B1" w14:textId="77777777" w:rsidR="0026018A" w:rsidRPr="00457FBE" w:rsidRDefault="00E429D5" w:rsidP="00AC1724">
      <w:pPr>
        <w:pStyle w:val="Akapitzlist"/>
        <w:numPr>
          <w:ilvl w:val="0"/>
          <w:numId w:val="25"/>
        </w:numPr>
        <w:rPr>
          <w:rFonts w:eastAsia="Calibri"/>
        </w:rPr>
      </w:pPr>
      <w:r w:rsidRPr="00457FBE">
        <w:rPr>
          <w:rFonts w:eastAsia="Calibri"/>
        </w:rPr>
        <w:t xml:space="preserve">czy działka zadeklarowana w GSA odpowiada rzeczywistości (tj. granice zadeklarowane przez beneficjenta za pośrednictwem GSA są prawidłowe </w:t>
      </w:r>
      <w:r>
        <w:rPr>
          <w:rFonts w:eastAsia="Calibri"/>
        </w:rPr>
        <w:br/>
      </w:r>
      <w:r w:rsidRPr="00457FBE">
        <w:rPr>
          <w:rFonts w:eastAsia="Calibri"/>
        </w:rPr>
        <w:t>i zgodne z sytuacją w terenie);</w:t>
      </w:r>
    </w:p>
    <w:p w14:paraId="4A372778" w14:textId="77777777" w:rsidR="0026018A" w:rsidRPr="00457FBE" w:rsidRDefault="00E429D5" w:rsidP="00AC1724">
      <w:pPr>
        <w:pStyle w:val="Akapitzlist"/>
        <w:numPr>
          <w:ilvl w:val="0"/>
          <w:numId w:val="25"/>
        </w:numPr>
        <w:rPr>
          <w:rFonts w:eastAsia="Calibri"/>
        </w:rPr>
      </w:pPr>
      <w:r w:rsidRPr="00457FBE">
        <w:rPr>
          <w:rFonts w:eastAsia="Calibri"/>
        </w:rPr>
        <w:t>czy nie ma widocznych zmian (tj. nie ma żadnych nowych niekwalifikujących się obszarów do wyłączenia z powierzchni deklarowanej działki rolnej).</w:t>
      </w:r>
    </w:p>
    <w:p w14:paraId="40F1FAF7" w14:textId="77777777" w:rsidR="0026018A" w:rsidRPr="00457FBE" w:rsidRDefault="00E429D5" w:rsidP="00AC1724">
      <w:pPr>
        <w:pStyle w:val="Akapitzlist"/>
        <w:numPr>
          <w:ilvl w:val="0"/>
          <w:numId w:val="14"/>
        </w:numPr>
        <w:rPr>
          <w:rFonts w:eastAsia="Calibri"/>
        </w:rPr>
      </w:pPr>
      <w:r>
        <w:rPr>
          <w:rFonts w:eastAsia="Calibri"/>
        </w:rPr>
        <w:lastRenderedPageBreak/>
        <w:t xml:space="preserve">W przypadku </w:t>
      </w:r>
      <w:r w:rsidRPr="00457FBE">
        <w:rPr>
          <w:rFonts w:eastAsia="Calibri"/>
        </w:rPr>
        <w:t>spełni</w:t>
      </w:r>
      <w:r>
        <w:rPr>
          <w:rFonts w:eastAsia="Calibri"/>
        </w:rPr>
        <w:t>e</w:t>
      </w:r>
      <w:r w:rsidRPr="00457FBE">
        <w:rPr>
          <w:rFonts w:eastAsia="Calibri"/>
        </w:rPr>
        <w:t>n</w:t>
      </w:r>
      <w:r>
        <w:rPr>
          <w:rFonts w:eastAsia="Calibri"/>
        </w:rPr>
        <w:t>ia</w:t>
      </w:r>
      <w:r w:rsidRPr="00457FBE">
        <w:rPr>
          <w:rFonts w:eastAsia="Calibri"/>
        </w:rPr>
        <w:t xml:space="preserve"> warunk</w:t>
      </w:r>
      <w:r>
        <w:rPr>
          <w:rFonts w:eastAsia="Calibri"/>
        </w:rPr>
        <w:t>ów</w:t>
      </w:r>
      <w:r w:rsidRPr="00457FBE">
        <w:rPr>
          <w:rFonts w:eastAsia="Calibri"/>
        </w:rPr>
        <w:t>, o których mowa w ust. 1</w:t>
      </w:r>
      <w:r>
        <w:rPr>
          <w:rFonts w:eastAsia="Calibri"/>
        </w:rPr>
        <w:t>1</w:t>
      </w:r>
      <w:r w:rsidRPr="00457FBE">
        <w:rPr>
          <w:rFonts w:eastAsia="Calibri"/>
        </w:rPr>
        <w:t>, nie ma potrzeby mierzenia działki rolnej.</w:t>
      </w:r>
    </w:p>
    <w:p w14:paraId="1E359D70" w14:textId="77777777" w:rsidR="0026018A" w:rsidRPr="00457FBE" w:rsidRDefault="00E429D5" w:rsidP="00AC1724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 xml:space="preserve">Jeżeli granice zadeklarowane przez beneficjenta za pośrednictwem GSA umożliwią potwierdzenie poprawności przebiegu, ale pomiar jest konieczny </w:t>
      </w:r>
      <w:r>
        <w:rPr>
          <w:rFonts w:eastAsia="Calibri"/>
        </w:rPr>
        <w:br/>
      </w:r>
      <w:r w:rsidRPr="00457FBE">
        <w:rPr>
          <w:rFonts w:eastAsia="Calibri"/>
        </w:rPr>
        <w:t xml:space="preserve">ze względu na zmianę zasięgu </w:t>
      </w:r>
      <w:r>
        <w:rPr>
          <w:rFonts w:eastAsia="Calibri"/>
        </w:rPr>
        <w:t xml:space="preserve">obszarów wyłączonych </w:t>
      </w:r>
      <w:r w:rsidRPr="00457FBE">
        <w:rPr>
          <w:rFonts w:eastAsia="Calibri"/>
        </w:rPr>
        <w:t xml:space="preserve">(obszarów do odjęcia </w:t>
      </w:r>
      <w:r>
        <w:rPr>
          <w:rFonts w:eastAsia="Calibri"/>
        </w:rPr>
        <w:br/>
      </w:r>
      <w:r w:rsidRPr="00457FBE">
        <w:rPr>
          <w:rFonts w:eastAsia="Calibri"/>
        </w:rPr>
        <w:t>z powierzchni działki rolnej), pomiar powierzchni powinien się koncentrować na określeniu obszarów poprzez odjęcie obiektów/obszarów niekwalifik</w:t>
      </w:r>
      <w:r>
        <w:rPr>
          <w:rFonts w:eastAsia="Calibri"/>
        </w:rPr>
        <w:t>ujących się</w:t>
      </w:r>
      <w:r w:rsidRPr="00457FBE">
        <w:rPr>
          <w:rFonts w:eastAsia="Calibri"/>
        </w:rPr>
        <w:t>.</w:t>
      </w:r>
    </w:p>
    <w:p w14:paraId="09E5A503" w14:textId="77777777" w:rsidR="0026018A" w:rsidRPr="00457FBE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>Ustalenie powierzchni działki rolnej przez odjęcie obiektów</w:t>
      </w:r>
      <w:r>
        <w:rPr>
          <w:rFonts w:eastAsia="Calibri"/>
        </w:rPr>
        <w:t>/</w:t>
      </w:r>
      <w:r w:rsidRPr="00457FBE">
        <w:rPr>
          <w:rFonts w:eastAsia="Calibri"/>
        </w:rPr>
        <w:t xml:space="preserve">obszarów niekwalifikujących się do płatności można dokonać, jeżeli LPIS </w:t>
      </w:r>
      <w:r>
        <w:rPr>
          <w:rFonts w:eastAsia="Calibri"/>
        </w:rPr>
        <w:t xml:space="preserve">(ewentualne </w:t>
      </w:r>
      <w:r w:rsidRPr="00457FBE">
        <w:rPr>
          <w:rFonts w:eastAsia="Calibri"/>
        </w:rPr>
        <w:t xml:space="preserve">łącznie </w:t>
      </w:r>
      <w:r>
        <w:rPr>
          <w:rFonts w:eastAsia="Calibri"/>
        </w:rPr>
        <w:br/>
      </w:r>
      <w:r w:rsidRPr="00457FBE">
        <w:rPr>
          <w:rFonts w:eastAsia="Calibri"/>
        </w:rPr>
        <w:t>z innymi danymi pomocniczymi, takimi jak ortofotomapy</w:t>
      </w:r>
      <w:r>
        <w:rPr>
          <w:rFonts w:eastAsia="Calibri"/>
        </w:rPr>
        <w:t xml:space="preserve">) </w:t>
      </w:r>
      <w:r w:rsidRPr="00457FBE">
        <w:rPr>
          <w:rFonts w:eastAsia="Calibri"/>
        </w:rPr>
        <w:t>umożliwia potwierdzenie granic deklarowanych gruntów. W związku z tym, pomiar powierzchni może koncentrować się na określeniu obszarów niekwalifik</w:t>
      </w:r>
      <w:r>
        <w:rPr>
          <w:rFonts w:eastAsia="Calibri"/>
        </w:rPr>
        <w:t>ujących się</w:t>
      </w:r>
      <w:r w:rsidRPr="00457FBE">
        <w:rPr>
          <w:rFonts w:eastAsia="Calibri"/>
        </w:rPr>
        <w:t xml:space="preserve"> i </w:t>
      </w:r>
      <w:r>
        <w:rPr>
          <w:rFonts w:eastAsia="Calibri"/>
        </w:rPr>
        <w:t>ich wyłączeniu</w:t>
      </w:r>
      <w:r w:rsidRPr="00457FBE">
        <w:rPr>
          <w:rFonts w:eastAsia="Calibri"/>
        </w:rPr>
        <w:t>. Taka sytuacja jest możliwa tylko wtedy, gdy spełnione są równocześnie poniższe warunki:</w:t>
      </w:r>
    </w:p>
    <w:p w14:paraId="49F816F7" w14:textId="77777777" w:rsidR="0026018A" w:rsidRPr="00457FBE" w:rsidRDefault="00E429D5" w:rsidP="00AC1724">
      <w:pPr>
        <w:pStyle w:val="Akapitzlist"/>
        <w:numPr>
          <w:ilvl w:val="0"/>
          <w:numId w:val="26"/>
        </w:numPr>
        <w:spacing w:after="0"/>
        <w:rPr>
          <w:rFonts w:eastAsia="Calibri"/>
        </w:rPr>
      </w:pPr>
      <w:r w:rsidRPr="00457FBE">
        <w:rPr>
          <w:rFonts w:eastAsia="Calibri"/>
        </w:rPr>
        <w:t>działka referencyjna LPIS jest zadeklarowana w całości i stanowi jedną działkę rolną;</w:t>
      </w:r>
    </w:p>
    <w:p w14:paraId="4D95E862" w14:textId="77777777" w:rsidR="0026018A" w:rsidRPr="00457FBE" w:rsidRDefault="00E429D5" w:rsidP="00AC1724">
      <w:pPr>
        <w:pStyle w:val="Akapitzlist"/>
        <w:numPr>
          <w:ilvl w:val="0"/>
          <w:numId w:val="26"/>
        </w:numPr>
        <w:spacing w:after="0"/>
        <w:rPr>
          <w:rFonts w:eastAsia="Calibri"/>
        </w:rPr>
      </w:pPr>
      <w:r w:rsidRPr="00457FBE">
        <w:rPr>
          <w:rFonts w:eastAsia="Calibri"/>
        </w:rPr>
        <w:t>wykorzystuje się dane z GSA, co pozwala na nałożenie granic i kwalifikującego się obszaru;</w:t>
      </w:r>
    </w:p>
    <w:p w14:paraId="0B00CB9A" w14:textId="77777777" w:rsidR="0026018A" w:rsidRPr="00457FBE" w:rsidRDefault="00E429D5" w:rsidP="00AC1724">
      <w:pPr>
        <w:pStyle w:val="Akapitzlist"/>
        <w:numPr>
          <w:ilvl w:val="0"/>
          <w:numId w:val="26"/>
        </w:numPr>
        <w:spacing w:after="0"/>
        <w:rPr>
          <w:rFonts w:eastAsia="Calibri"/>
        </w:rPr>
      </w:pPr>
      <w:r w:rsidRPr="00457FBE">
        <w:rPr>
          <w:rFonts w:eastAsia="Calibri"/>
        </w:rPr>
        <w:t>obszary, których nie należy uwzględniać do powierzchni kwalifikującej się do płatności (należy je odejmować), można łatwo zidentyfikować.</w:t>
      </w:r>
    </w:p>
    <w:p w14:paraId="388F77D0" w14:textId="77777777" w:rsidR="0026018A" w:rsidRPr="00457FBE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>We wszystkich innych okolic</w:t>
      </w:r>
      <w:r>
        <w:rPr>
          <w:rFonts w:eastAsia="Calibri"/>
        </w:rPr>
        <w:t>znościach, niż określone w ust. 14, jest</w:t>
      </w:r>
      <w:r w:rsidRPr="00457FBE">
        <w:rPr>
          <w:rFonts w:eastAsia="Calibri"/>
        </w:rPr>
        <w:t xml:space="preserve"> wymagany rzeczywisty (bezpośredni) pomiar powierzchni działki.</w:t>
      </w:r>
    </w:p>
    <w:p w14:paraId="72F4281F" w14:textId="77777777" w:rsidR="0026018A" w:rsidRPr="00457FBE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>Jeżeli KnM wykaże obecność niekwalifikującego się obiektu/obszaru, który nie został odliczony przez rolnika na zadeklarowanej geoprzestrzennie działce rolnej, niekwalifikujący się obiekt/obszar należy zmierzyć, a jego powierzchnię odjąć od zadeklarowanego obszaru.</w:t>
      </w:r>
    </w:p>
    <w:p w14:paraId="1BB42AFE" w14:textId="77777777" w:rsidR="0026018A" w:rsidRPr="00457FBE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>Niekwalifikujące się obiekty/obszary nieodliczone przez beneficjenta w GSA, które mają powierzchnię powyżej 100 m</w:t>
      </w:r>
      <w:r w:rsidRPr="00457FBE">
        <w:rPr>
          <w:rFonts w:eastAsia="Calibri"/>
          <w:vertAlign w:val="superscript"/>
        </w:rPr>
        <w:t>2</w:t>
      </w:r>
      <w:r w:rsidRPr="00457FBE">
        <w:rPr>
          <w:rFonts w:eastAsia="Calibri"/>
        </w:rPr>
        <w:t xml:space="preserve"> i zostały wykryte w wyniku KnM, należy zwektoryzować. Dotyczy to zarówno niekwalifik</w:t>
      </w:r>
      <w:r>
        <w:rPr>
          <w:rFonts w:eastAsia="Calibri"/>
        </w:rPr>
        <w:t>ujących się</w:t>
      </w:r>
      <w:r w:rsidRPr="00457FBE">
        <w:rPr>
          <w:rFonts w:eastAsia="Calibri"/>
        </w:rPr>
        <w:t xml:space="preserve"> obiektów/obszarów, które są stałe, jak i tymczasowe.</w:t>
      </w:r>
    </w:p>
    <w:p w14:paraId="69E22451" w14:textId="77777777" w:rsidR="0026018A" w:rsidRPr="00457FBE" w:rsidRDefault="00E429D5" w:rsidP="00AC1724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 xml:space="preserve">W przypadku zidentyfikowania na działce niekwalifikujących się obiektów/obszarów o znacznych rozmiarach (tj. &gt;100 m²), powierzchnię działki rolnej uzyskuje się poprzez odjęcie powierzchni tych obiektów/obszarów. W przypadku zidentyfikowania na działce niekwalifikujących się </w:t>
      </w:r>
      <w:r w:rsidRPr="00457FBE">
        <w:rPr>
          <w:rFonts w:eastAsia="Calibri"/>
        </w:rPr>
        <w:lastRenderedPageBreak/>
        <w:t>obiektów/obszarów o mniejszych rozmiarach (tj. &lt;100 m²), które po zsumowaniu przekraczają tolerancję pomiaru, powierzchnię działki rolnej uzyskuje się poprzez odjęcie sumy powierzchni tych obiektów/obszarów.</w:t>
      </w:r>
    </w:p>
    <w:p w14:paraId="239833A9" w14:textId="3A2105EB" w:rsidR="0026018A" w:rsidRPr="00457FBE" w:rsidRDefault="00E429D5" w:rsidP="00AC1724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>Jeżeli w granice działki rolnej wcina się obiekt niekwalifikujący się do płatności lub inna działka rolna, któr</w:t>
      </w:r>
      <w:r>
        <w:rPr>
          <w:rFonts w:eastAsia="Calibri"/>
        </w:rPr>
        <w:t>e</w:t>
      </w:r>
      <w:r w:rsidRPr="00457FBE">
        <w:rPr>
          <w:rFonts w:eastAsia="Calibri"/>
        </w:rPr>
        <w:t xml:space="preserve"> nie dzieli jej na dwie oddzielne działki rolne, to wówczas do wyliczania tolerancji pomiaru należy przyjąć tzw. obwód zewnętrzny działki. Zasadę tę należy stosować</w:t>
      </w:r>
      <w:r>
        <w:rPr>
          <w:rFonts w:eastAsia="Calibri"/>
        </w:rPr>
        <w:t>,</w:t>
      </w:r>
      <w:r w:rsidRPr="00457FBE">
        <w:rPr>
          <w:rFonts w:eastAsia="Calibri"/>
        </w:rPr>
        <w:t xml:space="preserve"> gdy szerokość obiektu wcinającego się przekracza </w:t>
      </w:r>
      <w:r>
        <w:rPr>
          <w:rFonts w:eastAsia="Calibri"/>
        </w:rPr>
        <w:br/>
      </w:r>
      <w:r w:rsidRPr="00457FBE">
        <w:rPr>
          <w:rFonts w:eastAsia="Calibri"/>
        </w:rPr>
        <w:t>2 m. Należy</w:t>
      </w:r>
      <w:r>
        <w:rPr>
          <w:rFonts w:eastAsia="Calibri"/>
        </w:rPr>
        <w:t xml:space="preserve"> mieć na uwadze</w:t>
      </w:r>
      <w:r w:rsidRPr="00457FBE">
        <w:rPr>
          <w:rFonts w:eastAsia="Calibri"/>
        </w:rPr>
        <w:t>, że stosowanie obwodu zewnętrznego ma na celu zastosowanie właściwej tolerancji w odniesieniu do pomiaru powierzchni działki rolnej. Obliczenie tolerancji na podstawie obwodu zewnętrznego powinno być zastosowane w sytuacji, gdy zmiana obwodu spowoduje zmianę tolerancji pomiaru.</w:t>
      </w:r>
    </w:p>
    <w:p w14:paraId="21029404" w14:textId="1FECC8F6" w:rsidR="0026018A" w:rsidRPr="006810FE" w:rsidRDefault="00E429D5" w:rsidP="00AC1724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 xml:space="preserve">Jako ogólną zasadę przyjmuje się, że powierzchnia stwierdzona </w:t>
      </w:r>
      <w:r>
        <w:rPr>
          <w:rFonts w:eastAsia="Calibri"/>
        </w:rPr>
        <w:t>działek</w:t>
      </w:r>
      <w:r w:rsidRPr="00457FBE">
        <w:rPr>
          <w:rFonts w:eastAsia="Calibri"/>
        </w:rPr>
        <w:t xml:space="preserve"> deklarowan</w:t>
      </w:r>
      <w:r>
        <w:rPr>
          <w:rFonts w:eastAsia="Calibri"/>
        </w:rPr>
        <w:t xml:space="preserve">ych </w:t>
      </w:r>
      <w:r w:rsidRPr="00457FBE">
        <w:rPr>
          <w:rFonts w:eastAsia="Calibri"/>
        </w:rPr>
        <w:t xml:space="preserve">nie </w:t>
      </w:r>
      <w:r>
        <w:rPr>
          <w:rFonts w:eastAsia="Calibri"/>
        </w:rPr>
        <w:t>może</w:t>
      </w:r>
      <w:r w:rsidRPr="00457FBE">
        <w:rPr>
          <w:rFonts w:eastAsia="Calibri"/>
        </w:rPr>
        <w:t xml:space="preserve"> przekraczać </w:t>
      </w:r>
      <w:r>
        <w:rPr>
          <w:rFonts w:eastAsia="Calibri"/>
        </w:rPr>
        <w:t xml:space="preserve">MKO </w:t>
      </w:r>
      <w:r w:rsidRPr="00457FBE">
        <w:rPr>
          <w:rFonts w:eastAsia="Calibri"/>
        </w:rPr>
        <w:t xml:space="preserve">odpowiedniej działki referencyjnej LPIS, na której </w:t>
      </w:r>
      <w:r>
        <w:rPr>
          <w:rFonts w:eastAsia="Calibri"/>
        </w:rPr>
        <w:t>jest ona</w:t>
      </w:r>
      <w:r w:rsidRPr="00457FBE">
        <w:rPr>
          <w:rFonts w:eastAsia="Calibri"/>
        </w:rPr>
        <w:t xml:space="preserve"> położon</w:t>
      </w:r>
      <w:r>
        <w:rPr>
          <w:rFonts w:eastAsia="Calibri"/>
        </w:rPr>
        <w:t>a/są one położone</w:t>
      </w:r>
      <w:r w:rsidRPr="00457FBE">
        <w:rPr>
          <w:rFonts w:eastAsia="Calibri"/>
        </w:rPr>
        <w:t>. W celu zapewnienia tego warunku w sytuacji występowania kilku działek deklarowanych na jednej działce referencyjnej, możliwe jest zastosowanie proporcjonalnego zmniejszenia powierzchni stwierdzonych poszczególnych działek lub uwzględnienie różnicy w powierzchni tylko jednej działki deklarowanej.</w:t>
      </w:r>
    </w:p>
    <w:p w14:paraId="7AF52B13" w14:textId="77777777" w:rsidR="0026018A" w:rsidRPr="00F9006B" w:rsidRDefault="00E429D5" w:rsidP="00AC1724">
      <w:pPr>
        <w:pStyle w:val="Nagwek3"/>
        <w:rPr>
          <w:rFonts w:eastAsia="Calibri"/>
        </w:rPr>
      </w:pPr>
      <w:bookmarkStart w:id="163" w:name="_Toc177472466"/>
      <w:bookmarkStart w:id="164" w:name="_Toc138757602"/>
      <w:r w:rsidRPr="00F9006B">
        <w:rPr>
          <w:rFonts w:eastAsia="Calibri"/>
        </w:rPr>
        <w:t>IV.</w:t>
      </w:r>
      <w:r>
        <w:rPr>
          <w:rFonts w:eastAsia="Calibri"/>
        </w:rPr>
        <w:t>1</w:t>
      </w:r>
      <w:r w:rsidRPr="00F9006B">
        <w:rPr>
          <w:rFonts w:eastAsia="Calibri"/>
        </w:rPr>
        <w:t>.2. Narzędzia pomiarowe</w:t>
      </w:r>
      <w:bookmarkEnd w:id="163"/>
      <w:bookmarkEnd w:id="164"/>
    </w:p>
    <w:p w14:paraId="2A827F00" w14:textId="77777777" w:rsidR="0026018A" w:rsidRPr="00F9006B" w:rsidRDefault="00E429D5" w:rsidP="00AC1724">
      <w:pPr>
        <w:numPr>
          <w:ilvl w:val="0"/>
          <w:numId w:val="15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Do wykonywania pomiarów stosowane są </w:t>
      </w:r>
      <w:r>
        <w:rPr>
          <w:rFonts w:eastAsia="Calibri"/>
        </w:rPr>
        <w:t>narzędzia</w:t>
      </w:r>
      <w:r w:rsidRPr="00F9006B">
        <w:rPr>
          <w:rFonts w:eastAsia="Calibri"/>
        </w:rPr>
        <w:t xml:space="preserve"> pomiarowe, </w:t>
      </w:r>
      <w:r>
        <w:rPr>
          <w:rFonts w:eastAsia="Calibri"/>
        </w:rPr>
        <w:br/>
      </w:r>
      <w:r w:rsidRPr="00F9006B">
        <w:rPr>
          <w:rFonts w:eastAsia="Calibri"/>
        </w:rPr>
        <w:t>w szczególności:</w:t>
      </w:r>
    </w:p>
    <w:p w14:paraId="6B4EE9A8" w14:textId="77777777" w:rsidR="0026018A" w:rsidRPr="00F9006B" w:rsidRDefault="00E429D5" w:rsidP="00AC1724">
      <w:pPr>
        <w:numPr>
          <w:ilvl w:val="0"/>
          <w:numId w:val="16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koło pomiarowe, taśma miernicza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służą</w:t>
      </w:r>
      <w:r>
        <w:rPr>
          <w:rFonts w:eastAsia="Calibri"/>
        </w:rPr>
        <w:t>ce</w:t>
      </w:r>
      <w:r w:rsidRPr="00F9006B">
        <w:rPr>
          <w:rFonts w:eastAsia="Calibri"/>
        </w:rPr>
        <w:t xml:space="preserve"> do pomiaru długości (np. szerokości pasów, pomiary odsunięcia od granic działek, elementy zakresu rzeczowego operacji), dla których geometria (kształt) i nachylenie są regularne</w:t>
      </w:r>
      <w:r>
        <w:rPr>
          <w:rFonts w:eastAsia="Calibri"/>
        </w:rPr>
        <w:t>;</w:t>
      </w:r>
      <w:r w:rsidRPr="00F9006B">
        <w:rPr>
          <w:rFonts w:eastAsia="Calibri"/>
        </w:rPr>
        <w:t xml:space="preserve">  </w:t>
      </w:r>
    </w:p>
    <w:p w14:paraId="4D66B6E2" w14:textId="77777777" w:rsidR="0026018A" w:rsidRPr="00F9006B" w:rsidRDefault="00E429D5" w:rsidP="00AC1724">
      <w:pPr>
        <w:numPr>
          <w:ilvl w:val="0"/>
          <w:numId w:val="16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dalmierze laserowe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służą</w:t>
      </w:r>
      <w:r>
        <w:rPr>
          <w:rFonts w:eastAsia="Calibri"/>
        </w:rPr>
        <w:t>ce</w:t>
      </w:r>
      <w:r w:rsidRPr="00F9006B">
        <w:rPr>
          <w:rFonts w:eastAsia="Calibri"/>
        </w:rPr>
        <w:t xml:space="preserve"> do pomiarów odległości prostych obiektów</w:t>
      </w:r>
      <w:r>
        <w:rPr>
          <w:rFonts w:eastAsia="Calibri"/>
        </w:rPr>
        <w:t xml:space="preserve"> </w:t>
      </w:r>
      <w:r>
        <w:rPr>
          <w:rFonts w:eastAsia="Calibri"/>
        </w:rPr>
        <w:br/>
        <w:t>i które</w:t>
      </w:r>
      <w:r w:rsidRPr="00F9006B">
        <w:rPr>
          <w:rFonts w:eastAsia="Calibri"/>
        </w:rPr>
        <w:t> </w:t>
      </w:r>
      <w:r>
        <w:rPr>
          <w:rFonts w:eastAsia="Calibri"/>
        </w:rPr>
        <w:t>m</w:t>
      </w:r>
      <w:r w:rsidRPr="00F9006B">
        <w:rPr>
          <w:rFonts w:eastAsia="Calibri"/>
        </w:rPr>
        <w:t>ożna stosować na większe odległości, pod warunkiem że możliwe są korekty nachylenia, a zapewniana przez nie dokładność pomiaru odległości jest lepsza niż 2% długości liniowej;</w:t>
      </w:r>
    </w:p>
    <w:p w14:paraId="7882E8D2" w14:textId="77777777" w:rsidR="0026018A" w:rsidRDefault="00E429D5" w:rsidP="00AC1724">
      <w:pPr>
        <w:numPr>
          <w:ilvl w:val="0"/>
          <w:numId w:val="16"/>
        </w:numPr>
        <w:spacing w:after="0"/>
        <w:rPr>
          <w:rFonts w:eastAsia="Calibri"/>
        </w:rPr>
      </w:pPr>
      <w:r w:rsidRPr="00F9006B">
        <w:rPr>
          <w:rFonts w:eastAsia="Calibri"/>
        </w:rPr>
        <w:t>połączenie pomiarów terenowych i pomiarów na ekranie komputera</w:t>
      </w:r>
      <w:r>
        <w:rPr>
          <w:rFonts w:eastAsia="Arial Nova" w:cs="Arial"/>
        </w:rPr>
        <w:t>, przy czym</w:t>
      </w:r>
      <w:r w:rsidRPr="00F9006B">
        <w:rPr>
          <w:rFonts w:eastAsia="Calibri"/>
        </w:rPr>
        <w:t xml:space="preserve"> dopuszczalne jest połączenie cząstkowych pomiarów terenowych z analizą ortofotomap</w:t>
      </w:r>
      <w:r>
        <w:rPr>
          <w:rFonts w:eastAsia="Calibri"/>
        </w:rPr>
        <w:t>;</w:t>
      </w:r>
    </w:p>
    <w:p w14:paraId="512AAFA2" w14:textId="77777777" w:rsidR="0026018A" w:rsidRDefault="00E429D5" w:rsidP="00AC1724">
      <w:pPr>
        <w:numPr>
          <w:ilvl w:val="0"/>
          <w:numId w:val="16"/>
        </w:numPr>
        <w:spacing w:after="0"/>
        <w:rPr>
          <w:rFonts w:eastAsia="Calibri"/>
        </w:rPr>
      </w:pPr>
      <w:r>
        <w:rPr>
          <w:rFonts w:eastAsia="Calibri"/>
        </w:rPr>
        <w:lastRenderedPageBreak/>
        <w:t>urządzenia pomiarowe</w:t>
      </w:r>
      <w:r w:rsidRPr="005B1225">
        <w:rPr>
          <w:rFonts w:eastAsia="Calibri"/>
        </w:rPr>
        <w:t xml:space="preserve"> służące do pomiaru obiektów, dla których geometria (kształt) i nachylenie </w:t>
      </w:r>
      <w:r>
        <w:rPr>
          <w:rFonts w:eastAsia="Calibri"/>
        </w:rPr>
        <w:t>są</w:t>
      </w:r>
      <w:r w:rsidRPr="005B1225">
        <w:rPr>
          <w:rFonts w:eastAsia="Calibri"/>
        </w:rPr>
        <w:t xml:space="preserve"> nieregularne</w:t>
      </w:r>
      <w:r>
        <w:rPr>
          <w:rFonts w:eastAsia="Calibri"/>
        </w:rPr>
        <w:t>, z d</w:t>
      </w:r>
      <w:r w:rsidRPr="005B1225">
        <w:rPr>
          <w:rFonts w:eastAsia="Calibri"/>
        </w:rPr>
        <w:t>opuszczalny</w:t>
      </w:r>
      <w:r>
        <w:rPr>
          <w:rFonts w:eastAsia="Calibri"/>
        </w:rPr>
        <w:t>m</w:t>
      </w:r>
      <w:r w:rsidRPr="005B1225">
        <w:rPr>
          <w:rFonts w:eastAsia="Calibri"/>
        </w:rPr>
        <w:t xml:space="preserve"> margines</w:t>
      </w:r>
      <w:r>
        <w:rPr>
          <w:rFonts w:eastAsia="Calibri"/>
        </w:rPr>
        <w:t>em</w:t>
      </w:r>
      <w:r w:rsidRPr="005B1225">
        <w:rPr>
          <w:rFonts w:eastAsia="Calibri"/>
        </w:rPr>
        <w:t xml:space="preserve"> błędu przypisany</w:t>
      </w:r>
      <w:r>
        <w:rPr>
          <w:rFonts w:eastAsia="Calibri"/>
        </w:rPr>
        <w:t>m</w:t>
      </w:r>
      <w:r w:rsidRPr="005B1225">
        <w:rPr>
          <w:rFonts w:eastAsia="Calibri"/>
        </w:rPr>
        <w:t xml:space="preserve"> danemu urządzeniu pomiarowemu</w:t>
      </w:r>
      <w:r w:rsidRPr="00F9006B">
        <w:rPr>
          <w:rFonts w:eastAsia="Calibri"/>
        </w:rPr>
        <w:t>.</w:t>
      </w:r>
    </w:p>
    <w:p w14:paraId="6DA0B0B1" w14:textId="77777777" w:rsidR="0026018A" w:rsidRDefault="00E429D5" w:rsidP="00AC1724">
      <w:pPr>
        <w:pStyle w:val="Akapitzlist"/>
        <w:numPr>
          <w:ilvl w:val="0"/>
          <w:numId w:val="15"/>
        </w:numPr>
        <w:spacing w:after="0"/>
        <w:rPr>
          <w:rFonts w:eastAsia="Calibri"/>
        </w:rPr>
      </w:pPr>
      <w:r w:rsidRPr="005B1225">
        <w:rPr>
          <w:rFonts w:eastAsia="Calibri"/>
        </w:rPr>
        <w:t>W przypadku określania powierzchni kontrolowanych działek rolnych</w:t>
      </w:r>
      <w:r>
        <w:rPr>
          <w:rFonts w:eastAsia="Calibri"/>
        </w:rPr>
        <w:t xml:space="preserve"> n</w:t>
      </w:r>
      <w:r w:rsidRPr="00F9006B">
        <w:rPr>
          <w:rFonts w:eastAsia="Calibri"/>
        </w:rPr>
        <w:t>ie należy używać koła pomiarowego na nierównym terenie, gdy obiekt nie jest idealnie prosty lub teren jest nachylony lub ni</w:t>
      </w:r>
      <w:r>
        <w:rPr>
          <w:rFonts w:eastAsia="Calibri"/>
        </w:rPr>
        <w:t>eregularny. </w:t>
      </w:r>
    </w:p>
    <w:p w14:paraId="48A76425" w14:textId="736CA21E" w:rsidR="0026018A" w:rsidRPr="005E1271" w:rsidRDefault="00E429D5" w:rsidP="00AC1724">
      <w:pPr>
        <w:pStyle w:val="Akapitzlist"/>
        <w:numPr>
          <w:ilvl w:val="0"/>
          <w:numId w:val="15"/>
        </w:numPr>
        <w:spacing w:after="0"/>
        <w:rPr>
          <w:rFonts w:eastAsia="Calibri"/>
        </w:rPr>
      </w:pPr>
      <w:r>
        <w:rPr>
          <w:rFonts w:eastAsia="Calibri"/>
        </w:rPr>
        <w:t>Dla długości do 100 </w:t>
      </w:r>
      <w:r w:rsidRPr="00F9006B">
        <w:rPr>
          <w:rFonts w:eastAsia="Calibri"/>
        </w:rPr>
        <w:t xml:space="preserve">m dopuszczalna jest tolerancja liniowa 2%. </w:t>
      </w:r>
      <w:r>
        <w:rPr>
          <w:rFonts w:eastAsia="Calibri"/>
        </w:rPr>
        <w:t xml:space="preserve">W przypadku pomiarów w terenie o urozmaiconej wyskościowo rzeźbie (pomiary na stokach) jako </w:t>
      </w:r>
      <w:r w:rsidRPr="00F9006B">
        <w:rPr>
          <w:rFonts w:eastAsia="Calibri"/>
        </w:rPr>
        <w:t xml:space="preserve">długość zmierzoną </w:t>
      </w:r>
      <w:r>
        <w:rPr>
          <w:rFonts w:eastAsia="Calibri"/>
        </w:rPr>
        <w:t>n</w:t>
      </w:r>
      <w:r w:rsidRPr="00F9006B">
        <w:rPr>
          <w:rFonts w:eastAsia="Calibri"/>
        </w:rPr>
        <w:t xml:space="preserve">ależy </w:t>
      </w:r>
      <w:r>
        <w:rPr>
          <w:rFonts w:eastAsia="Calibri"/>
        </w:rPr>
        <w:t>stosować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wartość</w:t>
      </w:r>
      <w:r w:rsidRPr="00F9006B">
        <w:rPr>
          <w:rFonts w:eastAsia="Calibri"/>
        </w:rPr>
        <w:t xml:space="preserve"> długości rzutowanej </w:t>
      </w:r>
      <w:r>
        <w:rPr>
          <w:rFonts w:eastAsia="Calibri"/>
        </w:rPr>
        <w:t xml:space="preserve">na płaszczyznę </w:t>
      </w:r>
      <w:r w:rsidRPr="00F9006B">
        <w:rPr>
          <w:rFonts w:eastAsia="Calibri"/>
        </w:rPr>
        <w:t>(poziomej). Powyżej 100 m należy zastosować inne narzędzia (np. DGNSS), dla których stosuje się stałą wartość tolerancji liniowej wynosząc</w:t>
      </w:r>
      <w:r>
        <w:rPr>
          <w:rFonts w:eastAsia="Calibri"/>
        </w:rPr>
        <w:t>ą</w:t>
      </w:r>
      <w:r w:rsidRPr="00F9006B">
        <w:rPr>
          <w:rFonts w:eastAsia="Calibri"/>
        </w:rPr>
        <w:t xml:space="preserve"> 2 m</w:t>
      </w:r>
      <w:r>
        <w:rPr>
          <w:rFonts w:eastAsia="Calibri"/>
        </w:rPr>
        <w:t>.</w:t>
      </w:r>
    </w:p>
    <w:p w14:paraId="58B9C45E" w14:textId="77777777" w:rsidR="0026018A" w:rsidRPr="00F9006B" w:rsidRDefault="00E429D5" w:rsidP="00AC1724">
      <w:pPr>
        <w:pStyle w:val="Akapitzlist"/>
        <w:numPr>
          <w:ilvl w:val="0"/>
          <w:numId w:val="15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przypadku, o którym mowa w ust. 1 pkt 3, należy zastosować tolerancję obliczoną zgodnie z zasadami obowiązującymi dla działek mierzonych </w:t>
      </w:r>
      <w:r>
        <w:rPr>
          <w:rFonts w:eastAsia="Calibri"/>
        </w:rPr>
        <w:br/>
      </w:r>
      <w:r w:rsidRPr="00F9006B">
        <w:rPr>
          <w:rFonts w:eastAsia="Calibri"/>
        </w:rPr>
        <w:t>z wykorzystaniem ortofotomapy.</w:t>
      </w:r>
    </w:p>
    <w:p w14:paraId="69AF3DB0" w14:textId="77777777" w:rsidR="0026018A" w:rsidRPr="00F9006B" w:rsidRDefault="00E429D5" w:rsidP="00AC1724">
      <w:pPr>
        <w:pStyle w:val="Akapitzlist"/>
        <w:numPr>
          <w:ilvl w:val="0"/>
          <w:numId w:val="15"/>
        </w:numPr>
        <w:spacing w:after="0"/>
        <w:rPr>
          <w:rFonts w:eastAsia="Calibri"/>
        </w:rPr>
      </w:pPr>
      <w:r w:rsidRPr="00F9006B">
        <w:rPr>
          <w:rFonts w:eastAsia="Calibri"/>
        </w:rPr>
        <w:t>W niniejszych wytycznych sprzęt pomiarowy obejmuje również instrumenty umożliwiające realizację geodezyjnych pomiarów terenowych z dokładnością wymaganą dla pomiarów sytuacyjnych szczegółów terenowych III grupy, zgodnie z rozporządzeniem ws. standardów technicznych wykonywania pomiarów, a także ortofotomapy opracowane na podstawie zobrazowań satelitarnych</w:t>
      </w:r>
      <w:r>
        <w:rPr>
          <w:rFonts w:eastAsia="Calibri"/>
        </w:rPr>
        <w:t>,</w:t>
      </w:r>
      <w:r w:rsidRPr="00F9006B">
        <w:rPr>
          <w:rFonts w:eastAsia="Calibri"/>
        </w:rPr>
        <w:t xml:space="preserve"> </w:t>
      </w:r>
      <w:bookmarkStart w:id="165" w:name="_Hlk131494345"/>
      <w:r w:rsidRPr="00DF6D9A">
        <w:rPr>
          <w:rFonts w:eastAsia="Calibri"/>
        </w:rPr>
        <w:t xml:space="preserve">zdjęć lotniczych lub zdjęć pozyskanych za pomocą </w:t>
      </w:r>
      <w:r>
        <w:rPr>
          <w:rFonts w:eastAsia="Calibri"/>
        </w:rPr>
        <w:t>BSP</w:t>
      </w:r>
      <w:r w:rsidRPr="00DF6D9A">
        <w:rPr>
          <w:rFonts w:eastAsia="Calibri"/>
        </w:rPr>
        <w:t xml:space="preserve">, stanowiące podstawę </w:t>
      </w:r>
      <w:r>
        <w:rPr>
          <w:rFonts w:eastAsia="Calibri"/>
        </w:rPr>
        <w:br/>
      </w:r>
      <w:r w:rsidRPr="00DF6D9A">
        <w:rPr>
          <w:rFonts w:eastAsia="Calibri"/>
        </w:rPr>
        <w:t>do wykonywania pomiarów powierzchni.</w:t>
      </w:r>
      <w:bookmarkEnd w:id="165"/>
    </w:p>
    <w:p w14:paraId="02DE663A" w14:textId="77777777" w:rsidR="0026018A" w:rsidRPr="00F9006B" w:rsidRDefault="00E429D5" w:rsidP="00AC1724">
      <w:pPr>
        <w:pStyle w:val="Nagwek1"/>
      </w:pPr>
      <w:bookmarkStart w:id="166" w:name="_Toc121474893"/>
      <w:bookmarkStart w:id="167" w:name="_Toc129253245"/>
      <w:bookmarkStart w:id="168" w:name="_Toc177472467"/>
      <w:bookmarkStart w:id="169" w:name="_Toc138757603"/>
      <w:r w:rsidRPr="00F9006B">
        <w:t xml:space="preserve">V. Szczegółowe zasady </w:t>
      </w:r>
      <w:r>
        <w:t xml:space="preserve">przeprowadzania </w:t>
      </w:r>
      <w:r w:rsidRPr="00F9006B">
        <w:t>kontroli na miejscu w przypadku pomocy przyznawanej w drodze decyzji administracyjnej</w:t>
      </w:r>
      <w:bookmarkEnd w:id="166"/>
      <w:bookmarkEnd w:id="167"/>
      <w:bookmarkEnd w:id="168"/>
      <w:bookmarkEnd w:id="169"/>
    </w:p>
    <w:p w14:paraId="29047804" w14:textId="77777777" w:rsidR="0026018A" w:rsidRPr="00F9006B" w:rsidRDefault="00E429D5" w:rsidP="00AC1724">
      <w:pPr>
        <w:pStyle w:val="Nagwek2"/>
      </w:pPr>
      <w:bookmarkStart w:id="170" w:name="_Toc177472468"/>
      <w:bookmarkStart w:id="171" w:name="_Toc138757604"/>
      <w:r w:rsidRPr="00F9006B">
        <w:t>V.1. Zasady kontroli na miejscu</w:t>
      </w:r>
      <w:bookmarkEnd w:id="170"/>
      <w:bookmarkEnd w:id="171"/>
    </w:p>
    <w:p w14:paraId="2B7D0D18" w14:textId="7777777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W gospodarstwach wytypowanych rolników w zakresie warunkowości podmiotami odpowiedzialnymi za przeprowadzanie kontroli są: </w:t>
      </w:r>
    </w:p>
    <w:p w14:paraId="776C21D0" w14:textId="77777777" w:rsidR="0026018A" w:rsidRPr="00F9006B" w:rsidRDefault="00E429D5" w:rsidP="00AC1724">
      <w:pPr>
        <w:pStyle w:val="Akapitzlist"/>
        <w:numPr>
          <w:ilvl w:val="0"/>
          <w:numId w:val="12"/>
        </w:numPr>
      </w:pPr>
      <w:r w:rsidRPr="00F9006B">
        <w:t xml:space="preserve">ARiMR w zakresie spełniania norm </w:t>
      </w:r>
      <w:r>
        <w:t xml:space="preserve">GAEC </w:t>
      </w:r>
      <w:r w:rsidRPr="00F9006B">
        <w:t xml:space="preserve">oraz wymogów podstawowych dotyczących klimatu i środowiska, zdrowia roślin i zdrowia publicznego, </w:t>
      </w:r>
      <w:r>
        <w:br/>
      </w:r>
      <w:r w:rsidRPr="00F9006B">
        <w:t>w części dotyczącej produktów pochodzenia roślinnego;</w:t>
      </w:r>
    </w:p>
    <w:p w14:paraId="0A5A2F70" w14:textId="77777777" w:rsidR="0026018A" w:rsidRPr="00F9006B" w:rsidRDefault="00E429D5" w:rsidP="00AC1724">
      <w:pPr>
        <w:pStyle w:val="Akapitzlist"/>
        <w:numPr>
          <w:ilvl w:val="0"/>
          <w:numId w:val="12"/>
        </w:numPr>
      </w:pPr>
      <w:r w:rsidRPr="00F9006B">
        <w:lastRenderedPageBreak/>
        <w:t>IW w zakresie bezpieczeństwa pasz i żywności w części dotyczącej produktów pochodzenia zwierzęcego oraz dobrostanu zwierząt.</w:t>
      </w:r>
    </w:p>
    <w:p w14:paraId="40DA8D5E" w14:textId="3D4CA375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W celu uproszczenia KnM w zakresie warunkowości, możliwe jest zastąpienie kontroli </w:t>
      </w:r>
      <w:ins w:id="172" w:author="Patrycja Piekut" w:date="2025-05-07T10:56:00Z">
        <w:r w:rsidR="0032636C">
          <w:t xml:space="preserve">niektórych wymogów podstawowych w zakresie zarządzania oraz norm dobrej kultury rolnej </w:t>
        </w:r>
      </w:ins>
      <w:del w:id="173" w:author="Patrycja Piekut" w:date="2025-05-07T10:56:00Z">
        <w:r w:rsidRPr="00F9006B" w:rsidDel="0032636C">
          <w:delText xml:space="preserve">w gospodarstwie rolnym </w:delText>
        </w:r>
      </w:del>
      <w:r w:rsidRPr="00F9006B">
        <w:t>kontrolą administracyjną w przypadkach, gdy skuteczność tej kontroli jest co najmniej równa skuteczności KnM.</w:t>
      </w:r>
    </w:p>
    <w:p w14:paraId="4D88E521" w14:textId="7777777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>KnM w zakresie warunkowości, któr</w:t>
      </w:r>
      <w:r>
        <w:t>ej</w:t>
      </w:r>
      <w:r w:rsidRPr="00F9006B">
        <w:t xml:space="preserve"> celem jest wykrycie wszelkich ewentualnych przypadków niezgodności, realizuje się kompleksowo w terminie pozwalającym na weryfikację możliwie największej liczby </w:t>
      </w:r>
      <w:r>
        <w:t xml:space="preserve">norm GAEC i </w:t>
      </w:r>
      <w:r w:rsidRPr="00F9006B">
        <w:t>wymogów</w:t>
      </w:r>
      <w:r>
        <w:t xml:space="preserve"> podstawowych</w:t>
      </w:r>
      <w:r w:rsidRPr="00F9006B">
        <w:t>, które nie były przedmi</w:t>
      </w:r>
      <w:r>
        <w:t>otem kontroli administracyjnej.</w:t>
      </w:r>
    </w:p>
    <w:p w14:paraId="17CB1123" w14:textId="7777777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>Kontrol</w:t>
      </w:r>
      <w:r>
        <w:t>a</w:t>
      </w:r>
      <w:r w:rsidRPr="00F9006B">
        <w:t xml:space="preserve"> dotycząc</w:t>
      </w:r>
      <w:r>
        <w:t>a</w:t>
      </w:r>
      <w:r w:rsidRPr="00F9006B">
        <w:t xml:space="preserve"> przestrzegania zasady warunkowości mo</w:t>
      </w:r>
      <w:r>
        <w:t>że</w:t>
      </w:r>
      <w:r w:rsidRPr="00F9006B">
        <w:t xml:space="preserve"> wymagać kilku wizyt w danym gospodarstwie rolnym. </w:t>
      </w:r>
    </w:p>
    <w:p w14:paraId="645D36A4" w14:textId="247BCDB1" w:rsidR="0026018A" w:rsidRPr="004D5864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Elementy KnM obejmują pomiar obszaru i weryfikację </w:t>
      </w:r>
      <w:r w:rsidRPr="009B145F">
        <w:t xml:space="preserve">możliwie największej liczby warunków przyznania i wypłaty pomocy oraz </w:t>
      </w:r>
      <w:r w:rsidRPr="008E5AD8">
        <w:t xml:space="preserve">realizacji </w:t>
      </w:r>
      <w:r w:rsidRPr="009B145F">
        <w:t xml:space="preserve">zobowiązań związanych z przyznaną pomocą </w:t>
      </w:r>
      <w:r w:rsidRPr="00F9006B">
        <w:t xml:space="preserve">dotyczących obszaru zgłoszonego przez beneficjenta </w:t>
      </w:r>
      <w:r>
        <w:br/>
      </w:r>
      <w:r w:rsidRPr="00F9006B">
        <w:t xml:space="preserve">w ramach danej interwencji, a w przypadku warunkowości weryfikację obowiązków z </w:t>
      </w:r>
      <w:r w:rsidRPr="004D5864">
        <w:t>niej wynikających.</w:t>
      </w:r>
    </w:p>
    <w:p w14:paraId="670623FE" w14:textId="77777777" w:rsidR="0026018A" w:rsidRPr="00BF49C8" w:rsidRDefault="00E429D5" w:rsidP="00AC1724">
      <w:pPr>
        <w:pStyle w:val="Akapitzlist"/>
        <w:numPr>
          <w:ilvl w:val="0"/>
          <w:numId w:val="11"/>
        </w:numPr>
      </w:pPr>
      <w:r w:rsidRPr="00BF49C8">
        <w:t>KnM obejmuje się wszystkie użytki rolne oraz jednostki gruntu nierolniczego zgłaszane do płatności, a w zakresie warunkowości gospodarstwo w rozumieniu art. 3 pkt 2 rozporządzenia 2021/2115 oraz inne zarządzane przez danego beneficjenta obszary.</w:t>
      </w:r>
    </w:p>
    <w:p w14:paraId="719FAF1F" w14:textId="77777777" w:rsidR="0026018A" w:rsidRPr="004D5864" w:rsidRDefault="00E429D5" w:rsidP="00AC1724">
      <w:pPr>
        <w:pStyle w:val="Akapitzlist"/>
        <w:numPr>
          <w:ilvl w:val="0"/>
          <w:numId w:val="11"/>
        </w:numPr>
      </w:pPr>
      <w:r w:rsidRPr="004D5864">
        <w:t xml:space="preserve">W drodze wyjątku, w odniesieniu do kontroli środków, o których mowa w art. 30 </w:t>
      </w:r>
      <w:r>
        <w:br/>
      </w:r>
      <w:r w:rsidRPr="004D5864">
        <w:t xml:space="preserve">i 34 rozporządzenia 1305/2013 oraz </w:t>
      </w:r>
      <w:r w:rsidRPr="009B0A72">
        <w:t xml:space="preserve">I.8.8 </w:t>
      </w:r>
      <w:r w:rsidRPr="004D5864">
        <w:t>(wszystkie w zakresie premii pielęgnacyjnej i zalesieniowej), KnM obejmuje również wszystkie grunty nierolnicze, odnośnie do których złożono wniosek o przyznanie pomocy.</w:t>
      </w:r>
    </w:p>
    <w:p w14:paraId="160E2F07" w14:textId="3C8ECFD9" w:rsidR="0026018A" w:rsidRPr="003C4F4D" w:rsidRDefault="00E429D5" w:rsidP="00AC1724">
      <w:pPr>
        <w:pStyle w:val="Akapitzlist"/>
        <w:numPr>
          <w:ilvl w:val="0"/>
          <w:numId w:val="11"/>
        </w:numPr>
        <w:rPr>
          <w:color w:val="00B050"/>
        </w:rPr>
      </w:pPr>
      <w:r w:rsidRPr="003C4F4D">
        <w:t>Pomiar powierzchni działek rolnych lub jednostek gruntu nierolniczego w ramach KnM może być ograniczony do dobranej losowo próby, obejmującej co najmniej 50% działek rolnych (łącznie z jednostkami gruntu nierolniczego), w odniesieniu do których złożono wniosek o przyznanie pomocy</w:t>
      </w:r>
      <w:r>
        <w:t>.</w:t>
      </w:r>
      <w:r w:rsidRPr="003C4F4D">
        <w:t xml:space="preserve"> </w:t>
      </w:r>
    </w:p>
    <w:p w14:paraId="392ECF46" w14:textId="71051FC9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Jeżeli </w:t>
      </w:r>
      <w:r>
        <w:t>w toku kontroli próby</w:t>
      </w:r>
      <w:r w:rsidRPr="00F9006B">
        <w:t xml:space="preserve">, o której mowa w ust. </w:t>
      </w:r>
      <w:del w:id="174" w:author="Patrycja Piekut" w:date="2025-05-07T13:17:00Z">
        <w:r w:rsidRPr="00F9006B" w:rsidDel="00A6167F">
          <w:delText>1</w:delText>
        </w:r>
        <w:r w:rsidDel="00A6167F">
          <w:delText>1</w:delText>
        </w:r>
      </w:del>
      <w:ins w:id="175" w:author="Patrycja Piekut" w:date="2025-05-07T13:17:00Z">
        <w:r w:rsidR="00A6167F">
          <w:t>8</w:t>
        </w:r>
      </w:ins>
      <w:r w:rsidRPr="00F9006B">
        <w:t xml:space="preserve">, </w:t>
      </w:r>
      <w:r>
        <w:t xml:space="preserve">zostanie </w:t>
      </w:r>
      <w:r w:rsidRPr="00F9006B">
        <w:t xml:space="preserve">wykazana niezgodność w odniesieniu do deklarowanej powierzchni, pomiarowi należy poddać wszystkie działki rolne lub jednostki gruntu nierolniczego, w odniesieniu </w:t>
      </w:r>
      <w:r>
        <w:br/>
      </w:r>
      <w:r w:rsidRPr="00F9006B">
        <w:t xml:space="preserve">do których złożono </w:t>
      </w:r>
      <w:r w:rsidRPr="00B93B52">
        <w:t>wniosek o przyznanie pomocy</w:t>
      </w:r>
      <w:r w:rsidRPr="00F9006B">
        <w:t xml:space="preserve"> lub różnica stwierdzona na tych </w:t>
      </w:r>
      <w:r w:rsidRPr="00F9006B">
        <w:lastRenderedPageBreak/>
        <w:t>działkach jest ekstrapolowana do wszystkich działek związanych z danym wnioskiem</w:t>
      </w:r>
      <w:r w:rsidRPr="00B846CD">
        <w:t>.</w:t>
      </w:r>
      <w:r>
        <w:t xml:space="preserve"> </w:t>
      </w:r>
    </w:p>
    <w:p w14:paraId="53D27EF4" w14:textId="7777777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>W związku z deklarowaniem oddzielnie form jarych i ozimych upraw konieczne jest w KnM w</w:t>
      </w:r>
      <w:r>
        <w:t>eryfikowanie takich deklaracji.</w:t>
      </w:r>
    </w:p>
    <w:p w14:paraId="4D5D3E44" w14:textId="17D0A6D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Podstawowym narzędziem analizy działek rolnych pod kątem prowadzenia na nich upraw </w:t>
      </w:r>
      <w:del w:id="176" w:author="Patrycja Piekut" w:date="2025-05-07T13:18:00Z">
        <w:r w:rsidRPr="00F9006B" w:rsidDel="00A6167F">
          <w:delText xml:space="preserve">jarych </w:delText>
        </w:r>
      </w:del>
      <w:r w:rsidRPr="00F9006B">
        <w:t>stanowią ortofotomapy opracowywane na podstawie aktualnych zobrazowań satelitarnych lub analiza ogólnodostępnych zobrazowań satelita</w:t>
      </w:r>
      <w:r>
        <w:t>rnych satelitów serii Sentinel.</w:t>
      </w:r>
    </w:p>
    <w:p w14:paraId="0D2A9890" w14:textId="7777777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Zobrazowania satelitarne dla kontroli </w:t>
      </w:r>
      <w:r>
        <w:t xml:space="preserve">przeprowadzanej metodą FOTO </w:t>
      </w:r>
      <w:r w:rsidRPr="00F9006B">
        <w:t xml:space="preserve">pozyskiwane są co do zasady w okresie od kwietnia do czerwca danego roku, </w:t>
      </w:r>
      <w:r>
        <w:br/>
      </w:r>
      <w:r w:rsidRPr="00F9006B">
        <w:t>tj. w okresie bardzo wyraźnego zróżnicowania w rozwoju (fazy rozwoju wegetacyjnego roślin</w:t>
      </w:r>
      <w:r>
        <w:t xml:space="preserve"> -</w:t>
      </w:r>
      <w:r w:rsidRPr="00F9006B">
        <w:t xml:space="preserve"> rośliny ozime są w fazie strzelania w źdźbło, a nawet początku kłoszenia się (np. jęczmień ozimy), zboża jare są w tym czasie w fazie wschodów i krzewienia się</w:t>
      </w:r>
      <w:r>
        <w:t>)</w:t>
      </w:r>
      <w:r w:rsidRPr="00F9006B">
        <w:t xml:space="preserve">. </w:t>
      </w:r>
    </w:p>
    <w:p w14:paraId="362B8855" w14:textId="77777777" w:rsidR="0026018A" w:rsidRPr="00F9006B" w:rsidRDefault="00E429D5" w:rsidP="00AC1724">
      <w:pPr>
        <w:pStyle w:val="Akapitzlist"/>
        <w:numPr>
          <w:ilvl w:val="0"/>
          <w:numId w:val="11"/>
        </w:numPr>
      </w:pPr>
      <w:r w:rsidRPr="00F9006B">
        <w:t xml:space="preserve">Kontrolujący mając obraz ortofotomapy, który odzwierciedla stan działki rolnej </w:t>
      </w:r>
      <w:r>
        <w:br/>
      </w:r>
      <w:r w:rsidRPr="00F9006B">
        <w:t>w dniu pozyskania zobrazowania</w:t>
      </w:r>
      <w:r>
        <w:t>,</w:t>
      </w:r>
      <w:r w:rsidRPr="00F9006B">
        <w:t xml:space="preserve"> mogą na tej podstawie podjąć ustalenie, czy na działce prowadzona jest uprawa jara czy ozima. Mając ustalenie na temat tego</w:t>
      </w:r>
      <w:r>
        <w:t>,</w:t>
      </w:r>
      <w:r w:rsidRPr="00F9006B">
        <w:t xml:space="preserve"> jaka forma (jara czy ozima) uprawy prowadzona jest na działce, zadanie kontrolujących w terenie ogranicza się do stwierdzenia gatunku prowadzonej uprawy.</w:t>
      </w:r>
    </w:p>
    <w:p w14:paraId="3F19EB50" w14:textId="77777777" w:rsidR="0026018A" w:rsidRPr="00F9006B" w:rsidRDefault="00E429D5" w:rsidP="00AC1724">
      <w:pPr>
        <w:pStyle w:val="Nagwek2"/>
      </w:pPr>
      <w:bookmarkStart w:id="177" w:name="_Toc177472469"/>
      <w:bookmarkStart w:id="178" w:name="_Toc138757605"/>
      <w:r w:rsidRPr="00F9006B">
        <w:t xml:space="preserve">V.2. </w:t>
      </w:r>
      <w:r>
        <w:rPr>
          <w:rFonts w:eastAsia="Arial Nova"/>
        </w:rPr>
        <w:t>S</w:t>
      </w:r>
      <w:r w:rsidRPr="00F9006B">
        <w:rPr>
          <w:rFonts w:eastAsia="Arial Nova"/>
        </w:rPr>
        <w:t>ystem monitorowania obszarów</w:t>
      </w:r>
      <w:r>
        <w:rPr>
          <w:rFonts w:eastAsia="Arial Nova"/>
        </w:rPr>
        <w:t xml:space="preserve"> (AMS)</w:t>
      </w:r>
      <w:bookmarkEnd w:id="177"/>
      <w:bookmarkEnd w:id="178"/>
    </w:p>
    <w:p w14:paraId="60652C02" w14:textId="50903938" w:rsidR="0026018A" w:rsidRPr="00F9006B" w:rsidRDefault="00E429D5" w:rsidP="00AC1724">
      <w:pPr>
        <w:pStyle w:val="Akapitzlist"/>
        <w:numPr>
          <w:ilvl w:val="6"/>
          <w:numId w:val="9"/>
        </w:numPr>
      </w:pPr>
      <w:r w:rsidRPr="00F9006B">
        <w:t xml:space="preserve">AMS działa na podstawie analizy danych satelitarnych, w tym analizy czasowej wskaźników wegetacji roślin określonych na podstawie tych danych. System służy potwierdzaniu prowadzenia działalności rolniczej oraz weryfikacji </w:t>
      </w:r>
      <w:del w:id="179" w:author="Borkowski Józef" w:date="2025-04-04T08:32:00Z">
        <w:r w:rsidRPr="00F9006B" w:rsidDel="004A28DA">
          <w:delText xml:space="preserve">poszczególnych </w:delText>
        </w:r>
      </w:del>
      <w:ins w:id="180" w:author="Borkowski Józef" w:date="2025-04-04T08:32:00Z">
        <w:r w:rsidR="004A28DA">
          <w:t>wybranych</w:t>
        </w:r>
        <w:r w:rsidR="004A28DA" w:rsidRPr="00F9006B">
          <w:t xml:space="preserve"> </w:t>
        </w:r>
      </w:ins>
      <w:r w:rsidRPr="00F9006B">
        <w:t>rodzajów</w:t>
      </w:r>
      <w:r>
        <w:t xml:space="preserve"> i </w:t>
      </w:r>
      <w:r w:rsidRPr="00F9006B">
        <w:t>gatunków upraw. System może być również wykorzystany do oceny stopnia pokrycia terenu roślinnością i weryfikacji wybranych zobowiązań beneficjentów.</w:t>
      </w:r>
    </w:p>
    <w:p w14:paraId="245641AA" w14:textId="77777777" w:rsidR="0026018A" w:rsidRPr="00F9006B" w:rsidRDefault="00E429D5" w:rsidP="00AC1724">
      <w:pPr>
        <w:pStyle w:val="Akapitzlist"/>
        <w:numPr>
          <w:ilvl w:val="6"/>
          <w:numId w:val="9"/>
        </w:numPr>
      </w:pPr>
      <w:r w:rsidRPr="00F9006B">
        <w:t xml:space="preserve">Sprawdzenia wybranych aspektów działalności rolniczej mogą być realizowane przez regularne i systematyczne obserwacje, monitorowanie i ocenę </w:t>
      </w:r>
      <w:r>
        <w:t>spełnienia warunków przyznania i wypłaty pomocy oraz zobowiązań związanych z przyznaną pomocą</w:t>
      </w:r>
      <w:r w:rsidRPr="00F9006B">
        <w:t xml:space="preserve">, które można monitorować przy pomocy danych pochodzących z satelitów Sentinel </w:t>
      </w:r>
      <w:r>
        <w:t xml:space="preserve">programu </w:t>
      </w:r>
      <w:r w:rsidRPr="00F9006B">
        <w:t>Copernicus lub innych danych o co najmniej równoważnej wartości, przez okres umożliwiający stwierdzenie kwalifikowalności pomocy.</w:t>
      </w:r>
    </w:p>
    <w:p w14:paraId="1C21D0AE" w14:textId="77777777" w:rsidR="0026018A" w:rsidRPr="00F9006B" w:rsidRDefault="00E429D5" w:rsidP="00AC1724">
      <w:pPr>
        <w:pStyle w:val="Nagwek2"/>
      </w:pPr>
      <w:bookmarkStart w:id="181" w:name="_Toc177472470"/>
      <w:bookmarkStart w:id="182" w:name="_Toc138757606"/>
      <w:r w:rsidRPr="00F9006B">
        <w:lastRenderedPageBreak/>
        <w:t>V.3. Zasady kontroli na miejscu w ramach interwencji dotyczących zwierząt</w:t>
      </w:r>
      <w:bookmarkEnd w:id="181"/>
      <w:bookmarkEnd w:id="182"/>
    </w:p>
    <w:p w14:paraId="584F6658" w14:textId="77777777" w:rsidR="0026018A" w:rsidRDefault="00E429D5" w:rsidP="00AC1724">
      <w:pPr>
        <w:pStyle w:val="Akapitzlist"/>
        <w:numPr>
          <w:ilvl w:val="0"/>
          <w:numId w:val="17"/>
        </w:numPr>
      </w:pPr>
      <w:r w:rsidRPr="00F9006B">
        <w:t>K</w:t>
      </w:r>
      <w:r>
        <w:t>nM w ramach</w:t>
      </w:r>
      <w:r w:rsidRPr="00F9006B">
        <w:t xml:space="preserve"> interwencji związanych ze zwierzętami obejmuj</w:t>
      </w:r>
      <w:r>
        <w:t>e</w:t>
      </w:r>
      <w:r w:rsidRPr="00F9006B">
        <w:t xml:space="preserve"> w szczególności weryfikację zgodności z</w:t>
      </w:r>
      <w:r w:rsidRPr="004D452C">
        <w:t xml:space="preserve"> </w:t>
      </w:r>
      <w:r>
        <w:t>warunkami przyznania i wypłaty pomocy oraz zobowiązaniami związanymi z przyznaną pomocą</w:t>
      </w:r>
      <w:r w:rsidRPr="00F9006B">
        <w:t xml:space="preserve">, prawidłowości zapisów w komputerowej bazie danych prowadzonej na podstawie ustawy IRZ i </w:t>
      </w:r>
      <w:r w:rsidRPr="00F9006B">
        <w:rPr>
          <w:rFonts w:eastAsia="Arial Nova" w:cs="Arial"/>
        </w:rPr>
        <w:t>–</w:t>
      </w:r>
      <w:r w:rsidRPr="00F9006B">
        <w:t xml:space="preserve"> w razie potrzeby </w:t>
      </w:r>
      <w:r w:rsidRPr="00F9006B">
        <w:rPr>
          <w:rFonts w:eastAsia="Arial Nova" w:cs="Arial"/>
        </w:rPr>
        <w:t>–</w:t>
      </w:r>
      <w:r w:rsidRPr="00F9006B">
        <w:t xml:space="preserve"> </w:t>
      </w:r>
      <w:r>
        <w:t xml:space="preserve">udostępnienia przez beneficjenta </w:t>
      </w:r>
      <w:r w:rsidRPr="00F9006B">
        <w:t xml:space="preserve">odpowiednich rejestrów, </w:t>
      </w:r>
      <w:r>
        <w:t xml:space="preserve">do </w:t>
      </w:r>
      <w:r w:rsidRPr="00F9006B">
        <w:t>któr</w:t>
      </w:r>
      <w:r>
        <w:t>ych</w:t>
      </w:r>
    </w:p>
    <w:p w14:paraId="79163494" w14:textId="77777777" w:rsidR="0026018A" w:rsidRPr="00F9006B" w:rsidRDefault="00E429D5" w:rsidP="00AC1724">
      <w:pPr>
        <w:pStyle w:val="Akapitzlist"/>
        <w:ind w:left="360"/>
      </w:pPr>
      <w:r>
        <w:t xml:space="preserve">ARiMR nie ma dostępu. </w:t>
      </w:r>
    </w:p>
    <w:p w14:paraId="63EC0035" w14:textId="77777777" w:rsidR="0026018A" w:rsidRPr="00F9006B" w:rsidRDefault="00E429D5" w:rsidP="00AC1724">
      <w:pPr>
        <w:pStyle w:val="Akapitzlist"/>
        <w:numPr>
          <w:ilvl w:val="0"/>
          <w:numId w:val="17"/>
        </w:numPr>
      </w:pPr>
      <w:r w:rsidRPr="00F9006B">
        <w:t>W przypadku przeprowadz</w:t>
      </w:r>
      <w:r>
        <w:t>a</w:t>
      </w:r>
      <w:r w:rsidRPr="00F9006B">
        <w:t>nia KnM dotycząc</w:t>
      </w:r>
      <w:r>
        <w:t>ej</w:t>
      </w:r>
      <w:r w:rsidRPr="00F9006B">
        <w:t xml:space="preserve"> wsparcia dochodów związanego </w:t>
      </w:r>
      <w:r>
        <w:br/>
      </w:r>
      <w:r w:rsidRPr="00F9006B">
        <w:t xml:space="preserve">z produkcją do zwierząt, co najmniej 50% wymaganej liczby kontroli przeprowadza się w okresie przetrzymywania, tj. w przypadku bydła, krów i kóz – 30 dni od dnia złożenia wniosku o przyznanie </w:t>
      </w:r>
      <w:r>
        <w:t>pomocy</w:t>
      </w:r>
      <w:r w:rsidRPr="00F9006B">
        <w:t xml:space="preserve">, w przypadku owiec </w:t>
      </w:r>
      <w:r w:rsidRPr="00F9006B">
        <w:rPr>
          <w:rFonts w:eastAsia="Arial Nova" w:cs="Arial"/>
        </w:rPr>
        <w:t>–</w:t>
      </w:r>
      <w:r w:rsidRPr="00F9006B">
        <w:t xml:space="preserve"> od 15 marca do </w:t>
      </w:r>
      <w:r>
        <w:br/>
      </w:r>
      <w:r w:rsidRPr="00F9006B">
        <w:t>15 kwietnia roku, w którym został złożony wniosek o przyznanie</w:t>
      </w:r>
      <w:r>
        <w:t xml:space="preserve"> pomocy</w:t>
      </w:r>
      <w:r w:rsidRPr="00F9006B">
        <w:t>.</w:t>
      </w:r>
    </w:p>
    <w:p w14:paraId="6FD0E790" w14:textId="77777777" w:rsidR="0026018A" w:rsidRPr="00F9006B" w:rsidRDefault="00E429D5" w:rsidP="00AC1724">
      <w:pPr>
        <w:pStyle w:val="Akapitzlist"/>
        <w:numPr>
          <w:ilvl w:val="0"/>
          <w:numId w:val="17"/>
        </w:numPr>
      </w:pPr>
      <w:r w:rsidRPr="00F9006B">
        <w:t>Czynności kontrolne realizowane przez IW mogą być wykonywane przez jedną osobę.</w:t>
      </w:r>
    </w:p>
    <w:p w14:paraId="3C50783F" w14:textId="77777777" w:rsidR="0026018A" w:rsidRPr="00F9006B" w:rsidRDefault="00E429D5" w:rsidP="00AC1724">
      <w:pPr>
        <w:pStyle w:val="Akapitzlist"/>
        <w:numPr>
          <w:ilvl w:val="0"/>
          <w:numId w:val="17"/>
        </w:numPr>
      </w:pPr>
      <w:r w:rsidRPr="00F9006B">
        <w:t>Kontrolujący realizujący czynności kontrolne zobowiązany jest posiadać zaświadczenie o aktualnych badaniach lekarskich.</w:t>
      </w:r>
    </w:p>
    <w:p w14:paraId="7621E951" w14:textId="77777777" w:rsidR="0026018A" w:rsidRPr="00F9006B" w:rsidRDefault="00E429D5" w:rsidP="00AC1724">
      <w:pPr>
        <w:pStyle w:val="Akapitzlist"/>
        <w:numPr>
          <w:ilvl w:val="0"/>
          <w:numId w:val="17"/>
        </w:numPr>
      </w:pPr>
      <w:r w:rsidRPr="00F9006B">
        <w:t xml:space="preserve">Raport z kontroli przeprowadzonej przez PLW zostaje ukończony w ciągu jednego miesiąca od daty </w:t>
      </w:r>
      <w:r>
        <w:t xml:space="preserve">zakończenia </w:t>
      </w:r>
      <w:r w:rsidRPr="00B21440">
        <w:t>kontroli.</w:t>
      </w:r>
      <w:r w:rsidRPr="00F9006B">
        <w:t xml:space="preserve"> Okres ten można przedłużyć do dwóch miesięcy w należycie uzasadnionych przypadkach.</w:t>
      </w:r>
    </w:p>
    <w:p w14:paraId="0E00BFDD" w14:textId="77777777" w:rsidR="0026018A" w:rsidRPr="00F9006B" w:rsidRDefault="00E429D5" w:rsidP="00AC1724">
      <w:pPr>
        <w:pStyle w:val="Akapitzlist"/>
        <w:numPr>
          <w:ilvl w:val="0"/>
          <w:numId w:val="17"/>
        </w:numPr>
      </w:pPr>
      <w:r w:rsidRPr="00F9006B">
        <w:t>PLW przeprowadza kontrol</w:t>
      </w:r>
      <w:r>
        <w:t>ę</w:t>
      </w:r>
      <w:r w:rsidRPr="00F9006B">
        <w:t xml:space="preserve"> warunkowości w terminie do 31 grudnia roku, </w:t>
      </w:r>
      <w:r>
        <w:br/>
      </w:r>
      <w:r w:rsidRPr="00F9006B">
        <w:t xml:space="preserve">w którym został złożony wniosek o przyznanie pomocy. PLW, w terminie </w:t>
      </w:r>
      <w:r>
        <w:br/>
      </w:r>
      <w:r w:rsidRPr="00F9006B">
        <w:t>do 31 stycznia roku następującego po roku złożenia wniosku o przyznanie pomocy, wprowadza i zatwierdza wyniki kontroli z wykorzystaniem aplikacji IRZplus.</w:t>
      </w:r>
    </w:p>
    <w:p w14:paraId="57874AD1" w14:textId="4CE63051" w:rsidR="0026018A" w:rsidRPr="001749C4" w:rsidRDefault="00E429D5" w:rsidP="00AC1724">
      <w:pPr>
        <w:pStyle w:val="Akapitzlist"/>
        <w:numPr>
          <w:ilvl w:val="0"/>
          <w:numId w:val="17"/>
        </w:numPr>
      </w:pPr>
      <w:bookmarkStart w:id="183" w:name="_Hlk172189424"/>
      <w:r w:rsidRPr="001749C4">
        <w:t>W przypadku I.4.6 aktualna liczba sztuk drobiu w kurniku/budynku, jest ustalana z wykorzystaniem zgłoszonego do aplikacji IRZplus wsadu do kurnika/budynku (tj. „Zgłoszenie drobiu do rejestru”), z uwzględnieniem zgłoszonych zmian liczby sztuk drobiu (tj. „Zgłoszenie zmiany stanu stada drobiu”) oraz dokumentacji prowadzonej w zakładzie drobiu. Obsada drobiu (szt./m</w:t>
      </w:r>
      <w:r w:rsidRPr="001749C4">
        <w:rPr>
          <w:vertAlign w:val="superscript"/>
        </w:rPr>
        <w:t>2</w:t>
      </w:r>
      <w:r w:rsidRPr="001749C4">
        <w:t xml:space="preserve"> lub kg/m</w:t>
      </w:r>
      <w:r w:rsidRPr="001749C4">
        <w:rPr>
          <w:vertAlign w:val="superscript"/>
        </w:rPr>
        <w:t>2</w:t>
      </w:r>
      <w:r w:rsidRPr="001749C4">
        <w:t>) oceniana jest w odniesieniu do ustalonej liczby sztuk drobiu i pomiarów budynków dokonanych przez kontrolujących podczas KnM.</w:t>
      </w:r>
    </w:p>
    <w:p w14:paraId="7C4E1ACD" w14:textId="77777777" w:rsidR="0026018A" w:rsidRPr="00F9006B" w:rsidRDefault="00E429D5" w:rsidP="00AC1724">
      <w:pPr>
        <w:pStyle w:val="Nagwek1"/>
      </w:pPr>
      <w:bookmarkStart w:id="184" w:name="_Toc121474894"/>
      <w:bookmarkStart w:id="185" w:name="_Toc129253253"/>
      <w:bookmarkStart w:id="186" w:name="_Toc177472471"/>
      <w:bookmarkStart w:id="187" w:name="_Toc138757607"/>
      <w:bookmarkEnd w:id="183"/>
      <w:r w:rsidRPr="00F9006B">
        <w:lastRenderedPageBreak/>
        <w:t xml:space="preserve">VI. Szczegółowe zasady </w:t>
      </w:r>
      <w:r>
        <w:t xml:space="preserve">przeprowadzania </w:t>
      </w:r>
      <w:r w:rsidRPr="00795418">
        <w:t>kontroli na miejscu</w:t>
      </w:r>
      <w:r w:rsidRPr="00F9006B">
        <w:t xml:space="preserve"> w przypadku pomocy przyznawanej na podstawie umowy</w:t>
      </w:r>
      <w:bookmarkEnd w:id="184"/>
      <w:bookmarkEnd w:id="185"/>
      <w:r w:rsidRPr="00F9006B">
        <w:t xml:space="preserve"> o przyznaniu pomocy</w:t>
      </w:r>
      <w:bookmarkEnd w:id="186"/>
      <w:bookmarkEnd w:id="187"/>
    </w:p>
    <w:p w14:paraId="5B67135F" w14:textId="77777777" w:rsidR="0026018A" w:rsidRPr="00F9006B" w:rsidRDefault="00E429D5" w:rsidP="00AC1724">
      <w:pPr>
        <w:numPr>
          <w:ilvl w:val="0"/>
          <w:numId w:val="18"/>
        </w:numPr>
      </w:pPr>
      <w:r w:rsidRPr="00795418">
        <w:t>KnM</w:t>
      </w:r>
      <w:r w:rsidRPr="00F9006B">
        <w:t xml:space="preserve"> dotycz</w:t>
      </w:r>
      <w:r>
        <w:t>y</w:t>
      </w:r>
      <w:r w:rsidRPr="00F9006B">
        <w:t xml:space="preserve"> zatwierdzonych operacji </w:t>
      </w:r>
      <w:r>
        <w:t xml:space="preserve">(operacje w ramach których zostały zawarte umowy o przyznaniu pomocy) </w:t>
      </w:r>
      <w:bookmarkStart w:id="188" w:name="_Hlk195009610"/>
      <w:r w:rsidRPr="00F9006B">
        <w:t>na podstawie odpowiedniej próby</w:t>
      </w:r>
      <w:bookmarkEnd w:id="188"/>
      <w:r w:rsidRPr="00F9006B">
        <w:t>. Jeżeli to możliwe KnM przeprowadza się przed dokonaniem płatności</w:t>
      </w:r>
      <w:r>
        <w:t xml:space="preserve"> dla danego wniosku </w:t>
      </w:r>
      <w:r>
        <w:br/>
        <w:t>o płatność.</w:t>
      </w:r>
    </w:p>
    <w:p w14:paraId="1C5F08BE" w14:textId="16C608B0" w:rsidR="0026018A" w:rsidRPr="00F9006B" w:rsidRDefault="00E429D5" w:rsidP="00686F45">
      <w:pPr>
        <w:numPr>
          <w:ilvl w:val="0"/>
          <w:numId w:val="18"/>
        </w:numPr>
      </w:pPr>
      <w:r w:rsidRPr="009D71B3">
        <w:t>KEXP</w:t>
      </w:r>
      <w:r w:rsidRPr="00F9006B">
        <w:t xml:space="preserve"> dotycz</w:t>
      </w:r>
      <w:r>
        <w:t>y</w:t>
      </w:r>
      <w:r w:rsidRPr="00F9006B">
        <w:t xml:space="preserve"> </w:t>
      </w:r>
      <w:r>
        <w:t>operacji</w:t>
      </w:r>
      <w:ins w:id="189" w:author="Patrycja Piekut" w:date="2025-05-07T10:28:00Z">
        <w:r w:rsidR="00226311">
          <w:t>, w ramach których wymagana jest kontrola zobowiązań wskazany</w:t>
        </w:r>
      </w:ins>
      <w:ins w:id="190" w:author="Patrycja Piekut" w:date="2025-05-07T10:29:00Z">
        <w:r w:rsidR="00226311">
          <w:t>ch w umowie o przyznaniu pomocy w okresie związania celem</w:t>
        </w:r>
      </w:ins>
      <w:del w:id="191" w:author="Patrycja Piekut" w:date="2025-05-07T10:29:00Z">
        <w:r w:rsidDel="00226311">
          <w:delText xml:space="preserve"> mających</w:delText>
        </w:r>
        <w:r w:rsidRPr="00F9006B" w:rsidDel="00226311">
          <w:delText xml:space="preserve"> charakter</w:delText>
        </w:r>
      </w:del>
      <w:ins w:id="192" w:author="Patrycja Piekut" w:date="2025-05-07T10:29:00Z">
        <w:r w:rsidR="00226311" w:rsidRPr="00F9006B" w:rsidDel="00226311">
          <w:t xml:space="preserve"> </w:t>
        </w:r>
      </w:ins>
      <w:del w:id="193" w:author="Patrycja Piekut" w:date="2025-05-07T10:29:00Z">
        <w:r w:rsidRPr="00F9006B" w:rsidDel="00226311">
          <w:delText xml:space="preserve"> inwestycyjny</w:delText>
        </w:r>
        <w:r w:rsidDel="00226311">
          <w:delText>/materialny</w:delText>
        </w:r>
        <w:r w:rsidRPr="00F9006B" w:rsidDel="00226311">
          <w:delText xml:space="preserve">, w ramach których po wypłacie pomocy beneficjent powinien utrzymać spełnianie </w:delText>
        </w:r>
        <w:r w:rsidDel="00226311">
          <w:delText xml:space="preserve">warunków przyznania i wypłaty pomocy </w:delText>
        </w:r>
        <w:r w:rsidRPr="008E5AD8" w:rsidDel="00226311">
          <w:delText>lub</w:delText>
        </w:r>
        <w:r w:rsidDel="00226311">
          <w:delText xml:space="preserve"> pomocy technicznej oraz </w:delText>
        </w:r>
        <w:r w:rsidRPr="00F9006B" w:rsidDel="00226311">
          <w:delText xml:space="preserve">realizować </w:delText>
        </w:r>
        <w:r w:rsidDel="00226311">
          <w:br/>
        </w:r>
        <w:r w:rsidRPr="00F9006B" w:rsidDel="00226311">
          <w:delText xml:space="preserve">lub zrealizować </w:delText>
        </w:r>
        <w:r w:rsidDel="00226311">
          <w:delText xml:space="preserve">określone zobowiązania związane z przyznaną pomocą </w:delText>
        </w:r>
        <w:r w:rsidRPr="00ED2845" w:rsidDel="00226311">
          <w:delText>lub</w:delText>
        </w:r>
        <w:r w:rsidDel="00226311">
          <w:delText xml:space="preserve"> pomocą techniczną </w:delText>
        </w:r>
        <w:r w:rsidRPr="00F9006B" w:rsidDel="00226311">
          <w:delText xml:space="preserve"> w ramach danej interwencji oraz w których dokonano ostatecznej płatności w latach poprze</w:delText>
        </w:r>
        <w:r w:rsidDel="00226311">
          <w:delText>dzających bieżący rok kontroli</w:delText>
        </w:r>
      </w:del>
      <w:r>
        <w:t>.</w:t>
      </w:r>
    </w:p>
    <w:p w14:paraId="04DF23B7" w14:textId="77777777" w:rsidR="0026018A" w:rsidRPr="00F9006B" w:rsidRDefault="00E429D5" w:rsidP="00AC1724">
      <w:pPr>
        <w:numPr>
          <w:ilvl w:val="0"/>
          <w:numId w:val="18"/>
        </w:numPr>
      </w:pPr>
      <w:r w:rsidRPr="00F9006B">
        <w:t xml:space="preserve">W przypadku </w:t>
      </w:r>
      <w:r>
        <w:t xml:space="preserve">operacji </w:t>
      </w:r>
      <w:r w:rsidRPr="00F9006B">
        <w:t>innych niż określone w ust. 2 w uzasadnionych przypadkach można realizować kontrol</w:t>
      </w:r>
      <w:r>
        <w:t>ę</w:t>
      </w:r>
      <w:r w:rsidRPr="00F9006B">
        <w:t xml:space="preserve"> zobowiązań w okresie związania celem w trybie i na zasadach KEXP.</w:t>
      </w:r>
    </w:p>
    <w:p w14:paraId="7F69C9EA" w14:textId="77777777" w:rsidR="0026018A" w:rsidRPr="00F9006B" w:rsidRDefault="00E429D5" w:rsidP="00AC1724">
      <w:pPr>
        <w:numPr>
          <w:ilvl w:val="0"/>
          <w:numId w:val="18"/>
        </w:numPr>
      </w:pPr>
      <w:r w:rsidRPr="00F9006B">
        <w:t xml:space="preserve">Przez </w:t>
      </w:r>
      <w:r>
        <w:t>KnZ</w:t>
      </w:r>
      <w:r w:rsidRPr="00F9006B">
        <w:t xml:space="preserve"> rozumie się</w:t>
      </w:r>
      <w:r w:rsidRPr="00F9006B">
        <w:rPr>
          <w:b/>
        </w:rPr>
        <w:t xml:space="preserve"> </w:t>
      </w:r>
      <w:r w:rsidRPr="00F9006B">
        <w:t xml:space="preserve">czynności kontrolne realizowane w zakresie wskazanym </w:t>
      </w:r>
      <w:r w:rsidRPr="004D5864">
        <w:t>przez komórkę rozpatrującą daną sprawę. KnZ może być przeprowadzana na każdym etapie rozpatrywania sprawy, w trakcie realizacji operacji lub w okresie związania celem.</w:t>
      </w:r>
    </w:p>
    <w:p w14:paraId="18741D2E" w14:textId="77777777" w:rsidR="0026018A" w:rsidRPr="00F9006B" w:rsidRDefault="00E429D5" w:rsidP="00AC1724">
      <w:pPr>
        <w:numPr>
          <w:ilvl w:val="0"/>
          <w:numId w:val="18"/>
        </w:numPr>
      </w:pPr>
      <w:r w:rsidRPr="00F9006B">
        <w:t>K</w:t>
      </w:r>
      <w:r>
        <w:t>n</w:t>
      </w:r>
      <w:r w:rsidRPr="00F9006B">
        <w:t>Z realizowan</w:t>
      </w:r>
      <w:r>
        <w:t>e</w:t>
      </w:r>
      <w:r w:rsidRPr="00F9006B">
        <w:t xml:space="preserve"> na etapie rozpatrywania wniosku o płatność </w:t>
      </w:r>
      <w:r w:rsidRPr="00F9006B">
        <w:rPr>
          <w:rFonts w:eastAsiaTheme="majorEastAsia"/>
        </w:rPr>
        <w:t xml:space="preserve">lub </w:t>
      </w:r>
      <w:r w:rsidRPr="00460F1A">
        <w:rPr>
          <w:rFonts w:eastAsiaTheme="majorEastAsia"/>
        </w:rPr>
        <w:t xml:space="preserve">w okresie związania celem </w:t>
      </w:r>
      <w:r w:rsidRPr="00F9006B">
        <w:t xml:space="preserve">nie są wliczane </w:t>
      </w:r>
      <w:r w:rsidRPr="00F9006B">
        <w:rPr>
          <w:rFonts w:eastAsiaTheme="majorEastAsia"/>
        </w:rPr>
        <w:t xml:space="preserve">odpowiednio </w:t>
      </w:r>
      <w:r w:rsidRPr="00F9006B">
        <w:t xml:space="preserve">do minimalnego poziomu KnM </w:t>
      </w:r>
      <w:r w:rsidRPr="00F9006B">
        <w:rPr>
          <w:rFonts w:eastAsiaTheme="majorEastAsia"/>
        </w:rPr>
        <w:t xml:space="preserve">lub KEXP </w:t>
      </w:r>
      <w:r w:rsidRPr="00F9006B">
        <w:t xml:space="preserve">realizowanych </w:t>
      </w:r>
      <w:r>
        <w:t>w wyniku typowania systemowego.</w:t>
      </w:r>
    </w:p>
    <w:p w14:paraId="39903B43" w14:textId="77777777" w:rsidR="0026018A" w:rsidRPr="00F9006B" w:rsidRDefault="00E429D5" w:rsidP="00AC1724">
      <w:pPr>
        <w:pStyle w:val="Nagwek1"/>
      </w:pPr>
      <w:bookmarkStart w:id="194" w:name="_Toc177472472"/>
      <w:bookmarkStart w:id="195" w:name="_Toc138757608"/>
      <w:r w:rsidRPr="00F9006B">
        <w:lastRenderedPageBreak/>
        <w:t xml:space="preserve">VII. </w:t>
      </w:r>
      <w:r>
        <w:t>Poziom</w:t>
      </w:r>
      <w:r w:rsidRPr="00F9006B">
        <w:t xml:space="preserve"> kontroli i wybór próby do kontroli w wyniku typowania systemowego</w:t>
      </w:r>
      <w:bookmarkEnd w:id="194"/>
      <w:bookmarkEnd w:id="195"/>
    </w:p>
    <w:p w14:paraId="6D3E531A" w14:textId="77777777" w:rsidR="0026018A" w:rsidRPr="00F9006B" w:rsidRDefault="00E429D5" w:rsidP="00AC1724">
      <w:pPr>
        <w:pStyle w:val="Nagwek2"/>
      </w:pPr>
      <w:bookmarkStart w:id="196" w:name="_Toc177472473"/>
      <w:bookmarkStart w:id="197" w:name="_Toc138757609"/>
      <w:r w:rsidRPr="00F9006B">
        <w:t>VII.1. Pomoc przyznawana w drodze decyzji administracyjnej</w:t>
      </w:r>
      <w:bookmarkEnd w:id="196"/>
      <w:bookmarkEnd w:id="197"/>
      <w:r w:rsidRPr="00F9006B">
        <w:t xml:space="preserve"> </w:t>
      </w:r>
    </w:p>
    <w:p w14:paraId="0B06FD84" w14:textId="77777777" w:rsidR="0026018A" w:rsidRPr="00F9006B" w:rsidRDefault="00E429D5" w:rsidP="00AC1724">
      <w:pPr>
        <w:pStyle w:val="Nagwek3"/>
      </w:pPr>
      <w:bookmarkStart w:id="198" w:name="_Toc177472474"/>
      <w:bookmarkStart w:id="199" w:name="_Toc138757610"/>
      <w:r w:rsidRPr="00F9006B">
        <w:t xml:space="preserve">VII.1.1. </w:t>
      </w:r>
      <w:r>
        <w:t>Poziom</w:t>
      </w:r>
      <w:r w:rsidRPr="00F9006B">
        <w:t xml:space="preserve"> kontroli</w:t>
      </w:r>
      <w:bookmarkEnd w:id="198"/>
      <w:bookmarkEnd w:id="199"/>
    </w:p>
    <w:p w14:paraId="2638682D" w14:textId="77777777" w:rsidR="0026018A" w:rsidRDefault="00E429D5" w:rsidP="00AC1724">
      <w:pPr>
        <w:numPr>
          <w:ilvl w:val="0"/>
          <w:numId w:val="27"/>
        </w:numPr>
      </w:pPr>
      <w:r w:rsidRPr="008E5AD8">
        <w:t>Próba kontrolna na poziomie co najmniej 5% wnioskodawców dotyczy interwencji lub grup interwencji, według podziału:</w:t>
      </w:r>
    </w:p>
    <w:p w14:paraId="5D015B2A" w14:textId="77777777" w:rsidR="0026018A" w:rsidRPr="008E5AD8" w:rsidRDefault="00E429D5" w:rsidP="00AC1724">
      <w:pPr>
        <w:pStyle w:val="Akapitzlist"/>
        <w:ind w:hanging="360"/>
      </w:pPr>
      <w:r>
        <w:t xml:space="preserve">1) </w:t>
      </w:r>
      <w:r w:rsidRPr="008E5AD8">
        <w:t xml:space="preserve">I.1; </w:t>
      </w:r>
    </w:p>
    <w:p w14:paraId="18134BC7" w14:textId="77777777" w:rsidR="0026018A" w:rsidRPr="008E5AD8" w:rsidRDefault="00E429D5" w:rsidP="00AC1724">
      <w:pPr>
        <w:pStyle w:val="Akapitzlist"/>
        <w:ind w:hanging="360"/>
      </w:pPr>
      <w:r w:rsidRPr="008E5AD8">
        <w:t>2) I.2;</w:t>
      </w:r>
    </w:p>
    <w:p w14:paraId="374ECBE3" w14:textId="77777777" w:rsidR="0026018A" w:rsidRPr="008E5AD8" w:rsidRDefault="00E429D5" w:rsidP="00AC1724">
      <w:pPr>
        <w:pStyle w:val="Akapitzlist"/>
        <w:ind w:hanging="360"/>
      </w:pPr>
      <w:r w:rsidRPr="008E5AD8">
        <w:t>3) I.3;</w:t>
      </w:r>
    </w:p>
    <w:p w14:paraId="64F09EF3" w14:textId="4D573F2E" w:rsidR="0026018A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4) </w:t>
      </w:r>
      <w:r w:rsidRPr="00582C81">
        <w:rPr>
          <w:rFonts w:eastAsia="Calibri"/>
        </w:rPr>
        <w:t>I.4.2 (</w:t>
      </w:r>
      <w:r>
        <w:rPr>
          <w:rFonts w:eastAsia="Calibri"/>
        </w:rPr>
        <w:t>w szczególności</w:t>
      </w:r>
      <w:r w:rsidRPr="00582C81">
        <w:rPr>
          <w:rFonts w:eastAsia="Calibri"/>
        </w:rPr>
        <w:t xml:space="preserve"> praktyki: ekstensywne użytkowanie </w:t>
      </w:r>
      <w:r>
        <w:rPr>
          <w:rFonts w:eastAsia="Calibri"/>
        </w:rPr>
        <w:t>trwałych użytków zielonych</w:t>
      </w:r>
      <w:r w:rsidRPr="00582C81">
        <w:rPr>
          <w:rFonts w:eastAsia="Calibri"/>
        </w:rPr>
        <w:t xml:space="preserve"> z obsadą zwierząt; międzyplony ozime</w:t>
      </w:r>
      <w:r>
        <w:rPr>
          <w:rFonts w:eastAsia="Calibri"/>
        </w:rPr>
        <w:t xml:space="preserve"> lub </w:t>
      </w:r>
      <w:r w:rsidRPr="00582C81">
        <w:rPr>
          <w:rFonts w:eastAsia="Calibri"/>
        </w:rPr>
        <w:t>wsiewki śródplonowe; opracowanie i przestrzeganie planu nawożenia – wariant podstawowy i wariant z wapnowaniem; zróżnicowana struktura upraw;</w:t>
      </w:r>
      <w:r>
        <w:rPr>
          <w:rFonts w:eastAsia="Calibri"/>
        </w:rPr>
        <w:t xml:space="preserve"> </w:t>
      </w:r>
      <w:r w:rsidRPr="00582C81">
        <w:rPr>
          <w:rFonts w:eastAsia="Calibri"/>
        </w:rPr>
        <w:t>uproszczone systemy upr</w:t>
      </w:r>
      <w:r>
        <w:rPr>
          <w:rFonts w:eastAsia="Calibri"/>
        </w:rPr>
        <w:t>awy, wymieszanie słomy z glebą);</w:t>
      </w:r>
    </w:p>
    <w:p w14:paraId="7E0EC829" w14:textId="77777777" w:rsidR="0026018A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5) </w:t>
      </w:r>
      <w:r w:rsidRPr="00582C81">
        <w:rPr>
          <w:rFonts w:eastAsia="Calibri"/>
        </w:rPr>
        <w:t>grupa</w:t>
      </w:r>
      <w:r>
        <w:rPr>
          <w:rFonts w:eastAsia="Calibri"/>
        </w:rPr>
        <w:t>:</w:t>
      </w:r>
      <w:r w:rsidRPr="00582C81">
        <w:rPr>
          <w:rFonts w:eastAsia="Calibri"/>
        </w:rPr>
        <w:t xml:space="preserve"> pozostałe ekoschematy</w:t>
      </w:r>
      <w:r>
        <w:rPr>
          <w:rFonts w:eastAsia="Calibri"/>
        </w:rPr>
        <w:t xml:space="preserve"> – łącznie:</w:t>
      </w:r>
    </w:p>
    <w:p w14:paraId="1821BEB7" w14:textId="77777777" w:rsidR="0026018A" w:rsidRPr="00B93B52" w:rsidRDefault="00E429D5" w:rsidP="00AC1724">
      <w:pPr>
        <w:pStyle w:val="Akapitzlist"/>
        <w:ind w:left="1080" w:hanging="360"/>
      </w:pPr>
      <w:r w:rsidRPr="00B93B52">
        <w:t xml:space="preserve">a) I.4.1, </w:t>
      </w:r>
    </w:p>
    <w:p w14:paraId="619E22A8" w14:textId="77777777" w:rsidR="0026018A" w:rsidRDefault="00E429D5" w:rsidP="00AC1724">
      <w:pPr>
        <w:pStyle w:val="Akapitzlist"/>
        <w:ind w:left="1080" w:hanging="360"/>
      </w:pPr>
      <w:r w:rsidRPr="00BF49C8">
        <w:t>b) I.4.3,</w:t>
      </w:r>
    </w:p>
    <w:p w14:paraId="0AA47F5F" w14:textId="271FB76E" w:rsidR="0026018A" w:rsidRPr="00BF49C8" w:rsidRDefault="00E429D5" w:rsidP="00AC1724">
      <w:pPr>
        <w:pStyle w:val="Akapitzlist"/>
        <w:ind w:left="1080" w:hanging="360"/>
      </w:pPr>
      <w:r w:rsidRPr="001749C4">
        <w:t>c) I.4.4,</w:t>
      </w:r>
    </w:p>
    <w:p w14:paraId="1DD5FF34" w14:textId="77777777" w:rsidR="0032636C" w:rsidRDefault="00E429D5" w:rsidP="00AC1724">
      <w:pPr>
        <w:pStyle w:val="Akapitzlist"/>
        <w:ind w:left="1080" w:hanging="360"/>
        <w:rPr>
          <w:ins w:id="200" w:author="Patrycja Piekut" w:date="2025-05-07T10:59:00Z"/>
        </w:rPr>
      </w:pPr>
      <w:r w:rsidRPr="00BF49C8">
        <w:t>d) I.4.7</w:t>
      </w:r>
      <w:ins w:id="201" w:author="Patrycja Piekut" w:date="2025-05-07T10:59:00Z">
        <w:r w:rsidR="0032636C">
          <w:t>,</w:t>
        </w:r>
      </w:ins>
    </w:p>
    <w:p w14:paraId="63B7080C" w14:textId="71654573" w:rsidR="0026018A" w:rsidRPr="00BF49C8" w:rsidRDefault="0032636C" w:rsidP="00AC1724">
      <w:pPr>
        <w:pStyle w:val="Akapitzlist"/>
        <w:ind w:left="1080" w:hanging="360"/>
      </w:pPr>
      <w:ins w:id="202" w:author="Patrycja Piekut" w:date="2025-05-07T10:59:00Z">
        <w:r>
          <w:t>e) I.4.8</w:t>
        </w:r>
      </w:ins>
      <w:r w:rsidR="00E429D5">
        <w:t>;</w:t>
      </w:r>
    </w:p>
    <w:p w14:paraId="7FBC9876" w14:textId="77777777" w:rsidR="0026018A" w:rsidRPr="00BF49C8" w:rsidRDefault="00E429D5" w:rsidP="00AC1724">
      <w:pPr>
        <w:pStyle w:val="Akapitzlist"/>
        <w:ind w:hanging="360"/>
        <w:rPr>
          <w:rFonts w:eastAsia="Calibri"/>
        </w:rPr>
      </w:pPr>
      <w:r w:rsidRPr="00BF49C8">
        <w:rPr>
          <w:rFonts w:eastAsia="Calibri"/>
        </w:rPr>
        <w:t xml:space="preserve">6) I.4.6; </w:t>
      </w:r>
    </w:p>
    <w:p w14:paraId="0131DA7C" w14:textId="77777777" w:rsidR="0026018A" w:rsidRPr="00BF49C8" w:rsidRDefault="00E429D5" w:rsidP="00AC1724">
      <w:pPr>
        <w:pStyle w:val="Akapitzlist"/>
        <w:ind w:hanging="360"/>
      </w:pPr>
      <w:r w:rsidRPr="00BF49C8">
        <w:rPr>
          <w:rFonts w:eastAsia="Calibri"/>
        </w:rPr>
        <w:t xml:space="preserve">7) </w:t>
      </w:r>
      <w:r w:rsidRPr="00BF49C8">
        <w:t>I.5.1;</w:t>
      </w:r>
    </w:p>
    <w:p w14:paraId="70978503" w14:textId="77777777" w:rsidR="0026018A" w:rsidRPr="00BF49C8" w:rsidRDefault="00E429D5" w:rsidP="00AC1724">
      <w:pPr>
        <w:pStyle w:val="Akapitzlist"/>
        <w:ind w:hanging="360"/>
      </w:pPr>
      <w:r w:rsidRPr="00BF49C8">
        <w:rPr>
          <w:rFonts w:eastAsia="Calibri"/>
        </w:rPr>
        <w:t xml:space="preserve">8) </w:t>
      </w:r>
      <w:r w:rsidRPr="00BF49C8">
        <w:t>I.5.2;</w:t>
      </w:r>
    </w:p>
    <w:p w14:paraId="7FD6A63E" w14:textId="77777777" w:rsidR="0026018A" w:rsidRDefault="00E429D5" w:rsidP="00AC1724">
      <w:pPr>
        <w:pStyle w:val="Akapitzlist"/>
        <w:ind w:hanging="360"/>
      </w:pPr>
      <w:r>
        <w:rPr>
          <w:rFonts w:eastAsia="Calibri"/>
        </w:rPr>
        <w:t xml:space="preserve">9) </w:t>
      </w:r>
      <w:r w:rsidRPr="00B93B52">
        <w:t>I.5.3</w:t>
      </w:r>
      <w:r>
        <w:t>;</w:t>
      </w:r>
    </w:p>
    <w:p w14:paraId="68B4A250" w14:textId="77777777" w:rsidR="0026018A" w:rsidRPr="00B93B52" w:rsidRDefault="00E429D5" w:rsidP="00AC1724">
      <w:pPr>
        <w:pStyle w:val="Akapitzlist"/>
        <w:ind w:hanging="360"/>
      </w:pPr>
      <w:r>
        <w:rPr>
          <w:rFonts w:eastAsia="Calibri"/>
        </w:rPr>
        <w:t xml:space="preserve">10) </w:t>
      </w:r>
      <w:r w:rsidRPr="00B93B52">
        <w:t xml:space="preserve">I.5.4; </w:t>
      </w:r>
    </w:p>
    <w:p w14:paraId="74C3D8C3" w14:textId="77777777" w:rsidR="0026018A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11) </w:t>
      </w:r>
      <w:r w:rsidRPr="00582C81">
        <w:rPr>
          <w:rFonts w:eastAsia="Calibri"/>
        </w:rPr>
        <w:t>grupa związana ze wsparciem dochodów związanych z produkcją do powierzchni upraw wybranych roślin –</w:t>
      </w:r>
      <w:r>
        <w:rPr>
          <w:rFonts w:eastAsia="Calibri"/>
        </w:rPr>
        <w:t xml:space="preserve"> </w:t>
      </w:r>
      <w:r w:rsidRPr="00582C81">
        <w:rPr>
          <w:rFonts w:eastAsia="Calibri"/>
        </w:rPr>
        <w:t xml:space="preserve">łącznie: </w:t>
      </w:r>
    </w:p>
    <w:p w14:paraId="185F9ACB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a) I.5.5, </w:t>
      </w:r>
    </w:p>
    <w:p w14:paraId="26C20B3B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b) I.5.6, </w:t>
      </w:r>
    </w:p>
    <w:p w14:paraId="7D3593B9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c) I.5.7, </w:t>
      </w:r>
    </w:p>
    <w:p w14:paraId="0B711061" w14:textId="77777777" w:rsidR="0026018A" w:rsidRPr="008E5AD8" w:rsidRDefault="00E429D5" w:rsidP="00AC1724">
      <w:pPr>
        <w:pStyle w:val="Akapitzlist"/>
        <w:ind w:left="1080" w:hanging="360"/>
        <w:rPr>
          <w:lang w:val="en-GB"/>
        </w:rPr>
      </w:pPr>
      <w:r w:rsidRPr="008E5AD8">
        <w:rPr>
          <w:lang w:val="en-GB"/>
        </w:rPr>
        <w:t xml:space="preserve">e) I.5.9, </w:t>
      </w:r>
    </w:p>
    <w:p w14:paraId="0B8E0992" w14:textId="77777777" w:rsidR="0026018A" w:rsidRPr="008E5AD8" w:rsidRDefault="00E429D5" w:rsidP="00AC1724">
      <w:pPr>
        <w:pStyle w:val="Akapitzlist"/>
        <w:ind w:left="1080" w:hanging="360"/>
        <w:rPr>
          <w:lang w:val="en-GB"/>
        </w:rPr>
      </w:pPr>
      <w:r w:rsidRPr="008E5AD8">
        <w:rPr>
          <w:lang w:val="en-GB"/>
        </w:rPr>
        <w:lastRenderedPageBreak/>
        <w:t xml:space="preserve">f) I.5.10, </w:t>
      </w:r>
    </w:p>
    <w:p w14:paraId="6311DF95" w14:textId="77777777" w:rsidR="0026018A" w:rsidRPr="00B93B52" w:rsidRDefault="00E429D5" w:rsidP="00AC1724">
      <w:pPr>
        <w:pStyle w:val="Akapitzlist"/>
        <w:ind w:left="1080" w:hanging="360"/>
      </w:pPr>
      <w:r w:rsidRPr="00B93B52">
        <w:t xml:space="preserve">g) I.5.11, </w:t>
      </w:r>
    </w:p>
    <w:p w14:paraId="3FBB4426" w14:textId="77777777" w:rsidR="0026018A" w:rsidRPr="00B93B52" w:rsidRDefault="00E429D5" w:rsidP="00AC1724">
      <w:pPr>
        <w:pStyle w:val="Akapitzlist"/>
        <w:ind w:left="1080" w:hanging="360"/>
      </w:pPr>
      <w:r w:rsidRPr="00B93B52">
        <w:t xml:space="preserve">h) I.5.12, </w:t>
      </w:r>
    </w:p>
    <w:p w14:paraId="0E324AA9" w14:textId="77777777" w:rsidR="0026018A" w:rsidRPr="00B93B52" w:rsidRDefault="00E429D5" w:rsidP="00AC1724">
      <w:pPr>
        <w:pStyle w:val="Akapitzlist"/>
        <w:ind w:left="1080" w:hanging="360"/>
      </w:pPr>
      <w:r w:rsidRPr="00B93B52">
        <w:t>i) I.5.13;</w:t>
      </w:r>
    </w:p>
    <w:p w14:paraId="3A66FB9A" w14:textId="77777777" w:rsidR="0026018A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>12)</w:t>
      </w:r>
      <w:r w:rsidRPr="00582C81">
        <w:rPr>
          <w:rFonts w:eastAsia="Calibri"/>
        </w:rPr>
        <w:t xml:space="preserve"> grupa interwencji rolno</w:t>
      </w:r>
      <w:r>
        <w:rPr>
          <w:rFonts w:eastAsia="Calibri"/>
        </w:rPr>
        <w:t>-</w:t>
      </w:r>
      <w:r w:rsidRPr="00582C81">
        <w:rPr>
          <w:rFonts w:eastAsia="Calibri"/>
        </w:rPr>
        <w:t>środowiskow</w:t>
      </w:r>
      <w:r>
        <w:rPr>
          <w:rFonts w:eastAsia="Calibri"/>
        </w:rPr>
        <w:t>o</w:t>
      </w:r>
      <w:r w:rsidRPr="00582C81">
        <w:rPr>
          <w:rFonts w:eastAsia="Calibri"/>
        </w:rPr>
        <w:t xml:space="preserve"> – klimatycznych –</w:t>
      </w:r>
      <w:r>
        <w:rPr>
          <w:rFonts w:eastAsia="Calibri"/>
        </w:rPr>
        <w:t xml:space="preserve"> </w:t>
      </w:r>
      <w:r w:rsidRPr="00582C81">
        <w:rPr>
          <w:rFonts w:eastAsia="Calibri"/>
        </w:rPr>
        <w:t xml:space="preserve">łącznie: </w:t>
      </w:r>
    </w:p>
    <w:p w14:paraId="1BCF245B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a) I.8.1, </w:t>
      </w:r>
    </w:p>
    <w:p w14:paraId="74B26FA0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b) I.8.2, </w:t>
      </w:r>
    </w:p>
    <w:p w14:paraId="7C7152A5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c) I.8.3, </w:t>
      </w:r>
    </w:p>
    <w:p w14:paraId="227C7828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d) I.8.4, </w:t>
      </w:r>
    </w:p>
    <w:p w14:paraId="1C1A65E2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e) I.8.5, </w:t>
      </w:r>
    </w:p>
    <w:p w14:paraId="3BC3504A" w14:textId="77777777" w:rsidR="0026018A" w:rsidRPr="00B93B52" w:rsidRDefault="00E429D5" w:rsidP="00AC1724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f) I.8.6, </w:t>
      </w:r>
    </w:p>
    <w:p w14:paraId="4EEC01C5" w14:textId="77777777" w:rsidR="0026018A" w:rsidRPr="00B93B52" w:rsidRDefault="00E429D5" w:rsidP="00AC1724">
      <w:pPr>
        <w:pStyle w:val="Akapitzlist"/>
        <w:ind w:left="1080" w:hanging="360"/>
      </w:pPr>
      <w:r w:rsidRPr="00B93B52">
        <w:t xml:space="preserve">g) I.8.7; </w:t>
      </w:r>
    </w:p>
    <w:p w14:paraId="4F0CC911" w14:textId="77777777" w:rsidR="0026018A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13) </w:t>
      </w:r>
      <w:r w:rsidRPr="00582C81">
        <w:rPr>
          <w:rFonts w:eastAsia="Calibri"/>
        </w:rPr>
        <w:t xml:space="preserve">I.8.8 (pierwsze 5 lat płatności na poziomie co najmniej 5%, dla płatności przekraczających okres 5 lat </w:t>
      </w:r>
      <w:r>
        <w:rPr>
          <w:rFonts w:eastAsia="Calibri"/>
        </w:rPr>
        <w:t>co najmniej 2,5% beneficjentów);</w:t>
      </w:r>
    </w:p>
    <w:p w14:paraId="388A7D99" w14:textId="77777777" w:rsidR="0026018A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>14) I.8.11;</w:t>
      </w:r>
      <w:r w:rsidRPr="00582C81">
        <w:rPr>
          <w:rFonts w:eastAsia="Calibri"/>
        </w:rPr>
        <w:t xml:space="preserve"> </w:t>
      </w:r>
    </w:p>
    <w:p w14:paraId="34012A0E" w14:textId="77777777" w:rsidR="0026018A" w:rsidRPr="007D440F" w:rsidRDefault="00E429D5" w:rsidP="00AC1724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15) </w:t>
      </w:r>
      <w:r w:rsidRPr="00582C81">
        <w:rPr>
          <w:rFonts w:eastAsia="Calibri"/>
        </w:rPr>
        <w:t>I.9.</w:t>
      </w:r>
    </w:p>
    <w:p w14:paraId="2BB71BE7" w14:textId="77777777" w:rsidR="0026018A" w:rsidRPr="00F9006B" w:rsidRDefault="00E429D5" w:rsidP="00AC1724">
      <w:pPr>
        <w:pStyle w:val="Akapitzlist"/>
        <w:numPr>
          <w:ilvl w:val="0"/>
          <w:numId w:val="27"/>
        </w:numPr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>próba kontrolna wynosi 5% wnioskowanej kwoty dla każdej z interwencji na poziomie wniosku o przyznanie pomo</w:t>
      </w:r>
      <w:r>
        <w:rPr>
          <w:rFonts w:eastAsia="Calibri"/>
        </w:rPr>
        <w:t>cy w pierwszym roku deklaracji.</w:t>
      </w:r>
    </w:p>
    <w:p w14:paraId="2AB624F7" w14:textId="77777777" w:rsidR="0026018A" w:rsidRPr="00F9006B" w:rsidRDefault="00E429D5" w:rsidP="00AC1724">
      <w:pPr>
        <w:pStyle w:val="Akapitzlist"/>
        <w:numPr>
          <w:ilvl w:val="0"/>
          <w:numId w:val="27"/>
        </w:numPr>
        <w:rPr>
          <w:rFonts w:eastAsia="Calibri"/>
        </w:rPr>
      </w:pPr>
      <w:r>
        <w:rPr>
          <w:rFonts w:eastAsia="Calibri"/>
        </w:rPr>
        <w:t xml:space="preserve">W </w:t>
      </w:r>
      <w:r w:rsidRPr="00FD7774">
        <w:rPr>
          <w:rFonts w:eastAsia="Calibri"/>
        </w:rPr>
        <w:t xml:space="preserve">przypadku I.10.11, I.10.12, I.10.13, I.10.14 </w:t>
      </w:r>
      <w:r>
        <w:rPr>
          <w:rFonts w:eastAsia="Calibri"/>
        </w:rPr>
        <w:t>p</w:t>
      </w:r>
      <w:r w:rsidRPr="00F9006B">
        <w:rPr>
          <w:rFonts w:eastAsia="Calibri"/>
        </w:rPr>
        <w:t xml:space="preserve">róba kontrolna dla </w:t>
      </w:r>
      <w:r>
        <w:rPr>
          <w:rFonts w:eastAsia="Calibri"/>
        </w:rPr>
        <w:t>KEXP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wynosi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co najmniej 1% </w:t>
      </w:r>
      <w:r w:rsidRPr="0021279C">
        <w:rPr>
          <w:rFonts w:eastAsia="Calibri"/>
        </w:rPr>
        <w:t xml:space="preserve">wydatków </w:t>
      </w:r>
      <w:r w:rsidRPr="00F9006B">
        <w:rPr>
          <w:rFonts w:eastAsia="Calibri"/>
        </w:rPr>
        <w:t>dla każdej</w:t>
      </w:r>
      <w:r>
        <w:rPr>
          <w:rFonts w:eastAsia="Calibri"/>
        </w:rPr>
        <w:t xml:space="preserve"> z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interwencji</w:t>
      </w:r>
      <w:r w:rsidRPr="009B0A72">
        <w:rPr>
          <w:rFonts w:eastAsia="Calibri"/>
        </w:rPr>
        <w:t>.</w:t>
      </w:r>
    </w:p>
    <w:p w14:paraId="28B4EC7A" w14:textId="77777777" w:rsidR="0026018A" w:rsidRPr="00F9006B" w:rsidRDefault="00E429D5" w:rsidP="00AC1724">
      <w:pPr>
        <w:pStyle w:val="Akapitzlist"/>
        <w:numPr>
          <w:ilvl w:val="0"/>
          <w:numId w:val="27"/>
        </w:numPr>
        <w:rPr>
          <w:rFonts w:eastAsia="Calibri"/>
        </w:rPr>
      </w:pPr>
      <w:r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>ze względu na fakt, iż poziom kontroli jest wyrażony kwotowo, wskazane wartości dotycz</w:t>
      </w:r>
      <w:r>
        <w:rPr>
          <w:rFonts w:eastAsia="Calibri"/>
        </w:rPr>
        <w:t>ące</w:t>
      </w:r>
      <w:r w:rsidRPr="00F9006B">
        <w:rPr>
          <w:rFonts w:eastAsia="Calibri"/>
        </w:rPr>
        <w:t xml:space="preserve"> udziału procentowego poszczególnych metod typowania w ogólnie wybranej próbie nie są obligatoryjne do osiągnięcia w przypadku przekroczenia zakładanego minimalnego poziomu kontroli, </w:t>
      </w:r>
      <w:r>
        <w:rPr>
          <w:rFonts w:eastAsia="Calibri"/>
        </w:rPr>
        <w:t>poniewa</w:t>
      </w:r>
      <w:r w:rsidRPr="00F9006B">
        <w:rPr>
          <w:rFonts w:eastAsia="Calibri"/>
        </w:rPr>
        <w:t>ż prowadziłoby to do znacznego wzrostu populacji kierowanej do kontroli.</w:t>
      </w:r>
    </w:p>
    <w:p w14:paraId="3FE0C881" w14:textId="77777777" w:rsidR="0026018A" w:rsidRPr="00F9006B" w:rsidRDefault="00E429D5" w:rsidP="00AC1724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 </w:t>
      </w:r>
      <w:r>
        <w:rPr>
          <w:rFonts w:eastAsia="Calibri"/>
        </w:rPr>
        <w:t>kontroli</w:t>
      </w:r>
      <w:r w:rsidRPr="00F9006B">
        <w:rPr>
          <w:rFonts w:eastAsia="Calibri"/>
        </w:rPr>
        <w:t xml:space="preserve"> w zakresie zawartości THC próba kontrolna stanowi </w:t>
      </w:r>
      <w:r>
        <w:rPr>
          <w:rFonts w:eastAsia="Calibri"/>
        </w:rPr>
        <w:br/>
      </w:r>
      <w:r w:rsidRPr="00F9006B">
        <w:rPr>
          <w:rFonts w:eastAsia="Calibri"/>
        </w:rPr>
        <w:t>co najmniej 30% zgłoszonych obszarów wykorz</w:t>
      </w:r>
      <w:r>
        <w:rPr>
          <w:rFonts w:eastAsia="Calibri"/>
        </w:rPr>
        <w:t xml:space="preserve">ystywanych do uprawy konopi. </w:t>
      </w:r>
      <w:r>
        <w:rPr>
          <w:rFonts w:eastAsia="Calibri"/>
        </w:rPr>
        <w:br/>
        <w:t>W ramach wytypowanych obszarów przeprowadza się również kontrolę w zakresie powierzchni.</w:t>
      </w:r>
    </w:p>
    <w:p w14:paraId="2D78E1F1" w14:textId="77777777" w:rsidR="0026018A" w:rsidRPr="00F9006B" w:rsidRDefault="00E429D5" w:rsidP="00AC1724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Arial Nova"/>
        </w:rPr>
        <w:t xml:space="preserve">W przypadku uzupełniającej płatności podstawowej </w:t>
      </w:r>
      <w:r>
        <w:rPr>
          <w:rFonts w:eastAsia="Arial Nova"/>
        </w:rPr>
        <w:t>oraz płatności do tytoniu</w:t>
      </w:r>
      <w:r w:rsidRPr="00F9006B">
        <w:rPr>
          <w:rFonts w:eastAsia="Arial Nova"/>
        </w:rPr>
        <w:t xml:space="preserve"> realizowan</w:t>
      </w:r>
      <w:r>
        <w:rPr>
          <w:rFonts w:eastAsia="Arial Nova"/>
        </w:rPr>
        <w:t>ych</w:t>
      </w:r>
      <w:r w:rsidRPr="00F9006B">
        <w:rPr>
          <w:rFonts w:eastAsia="Arial Nova"/>
        </w:rPr>
        <w:t xml:space="preserve"> w ramach przejściowego wsparcia krajowego, próba kontrolna stanowi co najmniej 1% wnioskodawców.</w:t>
      </w:r>
    </w:p>
    <w:p w14:paraId="1180B5AB" w14:textId="22673D37" w:rsidR="0026018A" w:rsidRDefault="00E429D5" w:rsidP="00AC1724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lastRenderedPageBreak/>
        <w:t xml:space="preserve">W zakresie warunkowości próba kontrolna obejmuje co najmniej 1% beneficjentów </w:t>
      </w:r>
      <w:r w:rsidRPr="005A010F">
        <w:rPr>
          <w:rFonts w:eastAsia="Calibri"/>
        </w:rPr>
        <w:t xml:space="preserve">wybranych sumarycznie </w:t>
      </w:r>
      <w:r>
        <w:rPr>
          <w:rFonts w:eastAsia="Calibri"/>
        </w:rPr>
        <w:t>spośród podmiotów składających wnioski w ramach interwencji</w:t>
      </w:r>
      <w:r w:rsidRPr="005A010F">
        <w:rPr>
          <w:rFonts w:eastAsia="Calibri"/>
        </w:rPr>
        <w:t xml:space="preserve"> lub</w:t>
      </w:r>
      <w:r>
        <w:rPr>
          <w:rFonts w:eastAsia="Calibri"/>
        </w:rPr>
        <w:t xml:space="preserve"> ich</w:t>
      </w:r>
      <w:r w:rsidRPr="005A010F">
        <w:rPr>
          <w:rFonts w:eastAsia="Calibri"/>
        </w:rPr>
        <w:t xml:space="preserve"> grup</w:t>
      </w:r>
      <w:r w:rsidRPr="009B0A72">
        <w:rPr>
          <w:rFonts w:eastAsia="Calibri"/>
        </w:rPr>
        <w:t xml:space="preserve">: I.1, I.2, I.3, </w:t>
      </w:r>
      <w:r w:rsidRPr="00887A3C">
        <w:rPr>
          <w:rFonts w:eastAsia="Calibri"/>
        </w:rPr>
        <w:t>I.4.1-I.4.</w:t>
      </w:r>
      <w:ins w:id="203" w:author="Patrycja Piekut" w:date="2025-05-07T11:00:00Z">
        <w:r w:rsidR="0032636C">
          <w:rPr>
            <w:rFonts w:eastAsia="Calibri"/>
          </w:rPr>
          <w:t>8</w:t>
        </w:r>
      </w:ins>
      <w:del w:id="204" w:author="Patrycja Piekut" w:date="2025-05-07T11:00:00Z">
        <w:r w:rsidDel="0032636C">
          <w:rPr>
            <w:rFonts w:eastAsia="Calibri"/>
          </w:rPr>
          <w:delText>7</w:delText>
        </w:r>
      </w:del>
      <w:r w:rsidRPr="00887A3C">
        <w:rPr>
          <w:rFonts w:eastAsia="Calibri"/>
        </w:rPr>
        <w:t>,</w:t>
      </w:r>
      <w:r w:rsidRPr="009B0A72">
        <w:rPr>
          <w:rFonts w:eastAsia="Calibri"/>
        </w:rPr>
        <w:t xml:space="preserve"> I.5.1-I.5.13, I.8.1, I.8.2, I.8.3, I.8.4, I.8.5, I.8.6, I.8.7, I.8.8, </w:t>
      </w:r>
      <w:del w:id="205" w:author="Grabowska-Fabisiak Anna" w:date="2025-05-14T13:48:00Z">
        <w:r w:rsidRPr="009B0A72" w:rsidDel="00F20427">
          <w:rPr>
            <w:rFonts w:eastAsia="Calibri"/>
          </w:rPr>
          <w:delText>I.8.9.1, I.8.9.2, I.8.9.3, I.8.10</w:delText>
        </w:r>
      </w:del>
      <w:r w:rsidRPr="009B0A72">
        <w:rPr>
          <w:rFonts w:eastAsia="Calibri"/>
        </w:rPr>
        <w:t xml:space="preserve">, I.8.11, I.9. </w:t>
      </w:r>
      <w:r>
        <w:rPr>
          <w:rFonts w:eastAsia="Calibri"/>
        </w:rPr>
        <w:t xml:space="preserve"> </w:t>
      </w:r>
      <w:r w:rsidRPr="006E5D3B">
        <w:rPr>
          <w:rFonts w:eastAsia="Calibri"/>
        </w:rPr>
        <w:t>Kontrole w zakresie warunkowości powinny być przeprowadzane w terminie umożliwiającym skuteczną i pełną weryfikację norm i wymogów.</w:t>
      </w:r>
    </w:p>
    <w:p w14:paraId="11C60FCE" w14:textId="77777777" w:rsidR="0026018A" w:rsidRPr="00F9006B" w:rsidRDefault="00E429D5" w:rsidP="00AC1724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>W przypadku niestosowania kary administracyjnej u beneficjentów, u których stwierdzono nieprzestrzeganie zasady warunkow</w:t>
      </w:r>
      <w:r>
        <w:rPr>
          <w:rFonts w:eastAsia="Calibri"/>
        </w:rPr>
        <w:t>ości, jeżeli kara ta wynosi 100 </w:t>
      </w:r>
      <w:r w:rsidRPr="00F9006B">
        <w:rPr>
          <w:rFonts w:eastAsia="Calibri"/>
        </w:rPr>
        <w:t>EUR lub mniej (w odniesieniu do danego beneficjenta na rok kalendarzowy), weryfikacja działań naprawczych ma stanowić co najmniej 20% tych beneficjentów wybranych analizą ryzyka.</w:t>
      </w:r>
    </w:p>
    <w:p w14:paraId="76590B87" w14:textId="403C52F0" w:rsidR="0026018A" w:rsidRPr="002A47BB" w:rsidRDefault="00E429D5" w:rsidP="00AC1724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odniesieniu do działek, których dotyczy obowiązek ponownego przekształcenia gruntów w TUZ, a które rolnik przekształcił lub zaorał wbrew zakazowi określonemu w </w:t>
      </w:r>
      <w:r>
        <w:rPr>
          <w:rFonts w:eastAsia="Calibri"/>
        </w:rPr>
        <w:t xml:space="preserve"> odniesieniu do </w:t>
      </w:r>
      <w:r w:rsidRPr="00F9006B">
        <w:rPr>
          <w:rFonts w:eastAsia="Calibri"/>
        </w:rPr>
        <w:t>normy GAEC 9 w ramach warunkowości, próba kontrolna stanowi 100% tych działek.</w:t>
      </w:r>
      <w:r>
        <w:rPr>
          <w:rFonts w:eastAsia="Calibri"/>
        </w:rPr>
        <w:t xml:space="preserve"> </w:t>
      </w:r>
    </w:p>
    <w:p w14:paraId="511C3500" w14:textId="6BAB6755" w:rsidR="0026018A" w:rsidRDefault="00E429D5" w:rsidP="00AC1724">
      <w:pPr>
        <w:pStyle w:val="Akapitzlist"/>
        <w:numPr>
          <w:ilvl w:val="0"/>
          <w:numId w:val="27"/>
        </w:numPr>
        <w:spacing w:after="0"/>
        <w:rPr>
          <w:ins w:id="206" w:author="Patrycja Piekut" w:date="2025-03-25T09:14:00Z"/>
          <w:rFonts w:eastAsia="Calibri"/>
        </w:rPr>
      </w:pPr>
      <w:r w:rsidRPr="00F9006B">
        <w:rPr>
          <w:rFonts w:eastAsia="Calibri"/>
        </w:rPr>
        <w:t>W odniesieniu do beneficjentów zobowiązanych do ponownego przekształcenia gruntów w TUZ lub ustanowienia innego obszaru odpowiadającego temu obszarowi TUZ, w przypadku stwierdzenia zmniejszenia udziału TUZ w powierzchni użytków rolnych w skali całego kraju o więcej niż wielkość określoną w normie GAEC 1 w ramach warunkowości, próba kontrolna stanowi co na</w:t>
      </w:r>
      <w:r>
        <w:rPr>
          <w:rFonts w:eastAsia="Calibri"/>
        </w:rPr>
        <w:t>jmniej 20% tych beneficjentów.</w:t>
      </w:r>
    </w:p>
    <w:p w14:paraId="29A81DE5" w14:textId="5970504F" w:rsidR="00BD07DC" w:rsidRDefault="00BD07DC" w:rsidP="00AC1724">
      <w:pPr>
        <w:pStyle w:val="Akapitzlist"/>
        <w:numPr>
          <w:ilvl w:val="0"/>
          <w:numId w:val="27"/>
        </w:numPr>
        <w:spacing w:after="0"/>
        <w:rPr>
          <w:ins w:id="207" w:author="Gontarz Paweł" w:date="2025-04-08T13:34:00Z"/>
          <w:rFonts w:eastAsia="Calibri"/>
        </w:rPr>
      </w:pPr>
      <w:ins w:id="208" w:author="Patrycja Piekut" w:date="2025-03-25T09:14:00Z">
        <w:r>
          <w:rPr>
            <w:rFonts w:eastAsia="Calibri"/>
          </w:rPr>
          <w:t>W przypadku płatności</w:t>
        </w:r>
      </w:ins>
      <w:ins w:id="209" w:author="Grabowska-Fabisiak Anna" w:date="2025-05-28T09:53:00Z" w16du:dateUtc="2025-05-28T07:53:00Z">
        <w:r w:rsidR="006A0B0D">
          <w:t xml:space="preserve">, o której mowa w art. 28 rozporządzenia 2021/2115, zwanej </w:t>
        </w:r>
      </w:ins>
      <w:ins w:id="210" w:author="DPB" w:date="2025-08-01T10:27:00Z" w16du:dateUtc="2025-08-01T08:27:00Z">
        <w:r w:rsidR="008F79CB">
          <w:t>dalej „</w:t>
        </w:r>
      </w:ins>
      <w:ins w:id="211" w:author="Grabowska-Fabisiak Anna" w:date="2025-05-28T09:53:00Z" w16du:dateUtc="2025-05-28T07:53:00Z">
        <w:r w:rsidR="006A0B0D">
          <w:t>płatnością</w:t>
        </w:r>
      </w:ins>
      <w:ins w:id="212" w:author="Patrycja Piekut" w:date="2025-03-25T09:14:00Z">
        <w:r>
          <w:rPr>
            <w:rFonts w:eastAsia="Calibri"/>
          </w:rPr>
          <w:t xml:space="preserve"> dla małych gospodarstw</w:t>
        </w:r>
      </w:ins>
      <w:ins w:id="213" w:author="DPB" w:date="2025-08-01T10:28:00Z" w16du:dateUtc="2025-08-01T08:28:00Z">
        <w:r w:rsidR="008F79CB">
          <w:rPr>
            <w:rFonts w:eastAsia="Calibri"/>
          </w:rPr>
          <w:t>”,</w:t>
        </w:r>
      </w:ins>
      <w:ins w:id="214" w:author="Patrycja Piekut" w:date="2025-03-25T09:14:00Z">
        <w:del w:id="215" w:author="Ali Farhan Jakub" w:date="2025-05-23T10:37:00Z">
          <w:r w:rsidDel="00863044">
            <w:rPr>
              <w:rFonts w:eastAsia="Calibri"/>
            </w:rPr>
            <w:delText>,</w:delText>
          </w:r>
        </w:del>
        <w:r>
          <w:rPr>
            <w:rFonts w:eastAsia="Calibri"/>
          </w:rPr>
          <w:t xml:space="preserve"> próba kontrolna stanowi co najmniej 5% złożonych wniosków o tę p</w:t>
        </w:r>
      </w:ins>
      <w:ins w:id="216" w:author="Patrycja Piekut" w:date="2025-03-25T09:15:00Z">
        <w:r>
          <w:rPr>
            <w:rFonts w:eastAsia="Calibri"/>
          </w:rPr>
          <w:t>łatność.</w:t>
        </w:r>
      </w:ins>
    </w:p>
    <w:p w14:paraId="22CB8BAF" w14:textId="2E4CC4C2" w:rsidR="00C71608" w:rsidRDefault="00C71608" w:rsidP="00C71608">
      <w:pPr>
        <w:pStyle w:val="Akapitzlist"/>
        <w:numPr>
          <w:ilvl w:val="0"/>
          <w:numId w:val="27"/>
        </w:numPr>
        <w:spacing w:after="0"/>
        <w:rPr>
          <w:ins w:id="217" w:author="Gontarz Paweł" w:date="2025-04-08T13:34:00Z"/>
          <w:rFonts w:eastAsia="Calibri"/>
        </w:rPr>
      </w:pPr>
      <w:ins w:id="218" w:author="Gontarz Paweł" w:date="2025-04-08T13:34:00Z">
        <w:r>
          <w:rPr>
            <w:rFonts w:eastAsia="Calibri"/>
          </w:rPr>
          <w:t>Wnioskodawcy, którzy złożyli wnioski o przyznanie płatności dla małych gospodarstw</w:t>
        </w:r>
      </w:ins>
      <w:ins w:id="219" w:author="Patrycja Piekut" w:date="2025-05-07T09:55:00Z">
        <w:r w:rsidR="00CD485F">
          <w:rPr>
            <w:rFonts w:eastAsia="Calibri"/>
          </w:rPr>
          <w:t>,</w:t>
        </w:r>
      </w:ins>
      <w:ins w:id="220" w:author="Gontarz Paweł" w:date="2025-04-08T13:34:00Z">
        <w:r>
          <w:rPr>
            <w:rFonts w:eastAsia="Calibri"/>
          </w:rPr>
          <w:t xml:space="preserve"> nie są wliczani do</w:t>
        </w:r>
      </w:ins>
      <w:ins w:id="221" w:author="Grabowska-Fabisiak Anna" w:date="2025-05-28T09:55:00Z" w16du:dateUtc="2025-05-28T07:55:00Z">
        <w:r w:rsidR="006A0B0D">
          <w:rPr>
            <w:rFonts w:eastAsia="Calibri"/>
          </w:rPr>
          <w:t xml:space="preserve"> poziomów kontroli</w:t>
        </w:r>
      </w:ins>
      <w:ins w:id="222" w:author="Gontarz Paweł" w:date="2025-04-08T13:34:00Z">
        <w:del w:id="223" w:author="Grabowska-Fabisiak Anna" w:date="2025-05-28T09:55:00Z" w16du:dateUtc="2025-05-28T07:55:00Z">
          <w:r w:rsidDel="006A0B0D">
            <w:rPr>
              <w:rFonts w:eastAsia="Calibri"/>
            </w:rPr>
            <w:delText xml:space="preserve"> pozostałych populacji</w:delText>
          </w:r>
        </w:del>
      </w:ins>
      <w:ins w:id="224" w:author="Patrycja Piekut" w:date="2025-05-07T09:55:00Z">
        <w:r w:rsidR="00CD485F">
          <w:rPr>
            <w:rFonts w:eastAsia="Calibri"/>
          </w:rPr>
          <w:t>,</w:t>
        </w:r>
      </w:ins>
      <w:ins w:id="225" w:author="Gontarz Paweł" w:date="2025-04-08T13:34:00Z">
        <w:r>
          <w:rPr>
            <w:rFonts w:eastAsia="Calibri"/>
          </w:rPr>
          <w:t xml:space="preserve"> o których mowa w </w:t>
        </w:r>
        <w:del w:id="226" w:author="Ali Farhan Jakub" w:date="2025-05-23T10:40:00Z">
          <w:r w:rsidDel="00863044">
            <w:rPr>
              <w:rFonts w:eastAsia="Calibri"/>
            </w:rPr>
            <w:delText xml:space="preserve">sekcji VII.1.1 </w:delText>
          </w:r>
        </w:del>
        <w:r>
          <w:rPr>
            <w:rFonts w:eastAsia="Calibri"/>
          </w:rPr>
          <w:t xml:space="preserve">ust. 1 pkt </w:t>
        </w:r>
        <w:del w:id="227" w:author="Ali Farhan Jakub" w:date="2025-05-23T10:39:00Z">
          <w:r w:rsidDel="00863044">
            <w:rPr>
              <w:rFonts w:eastAsia="Calibri"/>
            </w:rPr>
            <w:delText xml:space="preserve">od </w:delText>
          </w:r>
        </w:del>
        <w:r>
          <w:rPr>
            <w:rFonts w:eastAsia="Calibri"/>
          </w:rPr>
          <w:t>1</w:t>
        </w:r>
        <w:del w:id="228" w:author="Ali Farhan Jakub" w:date="2025-05-23T10:39:00Z">
          <w:r w:rsidDel="00863044">
            <w:rPr>
              <w:rFonts w:eastAsia="Calibri"/>
            </w:rPr>
            <w:delText xml:space="preserve"> do </w:delText>
          </w:r>
        </w:del>
      </w:ins>
      <w:ins w:id="229" w:author="Ali Farhan Jakub" w:date="2025-05-23T10:39:00Z">
        <w:r w:rsidR="00863044">
          <w:rPr>
            <w:rFonts w:eastAsia="Calibri"/>
          </w:rPr>
          <w:t>-</w:t>
        </w:r>
      </w:ins>
      <w:ins w:id="230" w:author="Gontarz Paweł" w:date="2025-04-08T13:34:00Z">
        <w:r>
          <w:rPr>
            <w:rFonts w:eastAsia="Calibri"/>
          </w:rPr>
          <w:t>11.</w:t>
        </w:r>
      </w:ins>
    </w:p>
    <w:p w14:paraId="13FB35C8" w14:textId="77777777" w:rsidR="00C71608" w:rsidRPr="00F9006B" w:rsidRDefault="00C71608" w:rsidP="00CD485F">
      <w:pPr>
        <w:pStyle w:val="Akapitzlist"/>
        <w:spacing w:after="0"/>
        <w:ind w:left="360"/>
        <w:rPr>
          <w:rFonts w:eastAsia="Calibri"/>
        </w:rPr>
      </w:pPr>
    </w:p>
    <w:p w14:paraId="422A1DB0" w14:textId="77777777" w:rsidR="0026018A" w:rsidRPr="00F9006B" w:rsidRDefault="00E429D5" w:rsidP="00AC1724">
      <w:pPr>
        <w:pStyle w:val="Nagwek3"/>
        <w:rPr>
          <w:rFonts w:eastAsia="Calibri"/>
        </w:rPr>
      </w:pPr>
      <w:bookmarkStart w:id="231" w:name="_Toc177472475"/>
      <w:bookmarkStart w:id="232" w:name="_Toc138757611"/>
      <w:r w:rsidRPr="00F9006B">
        <w:t>VII.1.2. Wybór próby do kontroli</w:t>
      </w:r>
      <w:bookmarkEnd w:id="231"/>
      <w:bookmarkEnd w:id="232"/>
    </w:p>
    <w:p w14:paraId="64C1B6DC" w14:textId="77777777" w:rsidR="0026018A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Typowania do KnM dokonuje się w sposób </w:t>
      </w:r>
      <w:r>
        <w:rPr>
          <w:rFonts w:eastAsia="Calibri"/>
        </w:rPr>
        <w:t>kompleksowy</w:t>
      </w:r>
      <w:r w:rsidRPr="00F9006B">
        <w:rPr>
          <w:rFonts w:eastAsia="Calibri"/>
        </w:rPr>
        <w:t>, uwzględniając analizę ryzyka na poziomie gospodarstwa rolnego z zastosowaniem specyficznych czynników ryzyka dla danej interwencji.</w:t>
      </w:r>
    </w:p>
    <w:p w14:paraId="76911286" w14:textId="77777777" w:rsidR="0026018A" w:rsidRPr="005A010F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BD5DC6">
        <w:rPr>
          <w:rFonts w:eastAsia="Calibri"/>
        </w:rPr>
        <w:lastRenderedPageBreak/>
        <w:t xml:space="preserve">Wyboru próby do kontroli </w:t>
      </w:r>
      <w:r>
        <w:rPr>
          <w:rFonts w:eastAsia="Calibri"/>
        </w:rPr>
        <w:t xml:space="preserve">dla interwencji wskazanych w sekcji VII.1.1 ust. 1 i 7 </w:t>
      </w:r>
      <w:r w:rsidRPr="00BD5DC6">
        <w:rPr>
          <w:rFonts w:eastAsia="Calibri"/>
        </w:rPr>
        <w:t xml:space="preserve">dokonuje się metodą losową </w:t>
      </w:r>
      <w:r>
        <w:rPr>
          <w:rFonts w:eastAsia="Calibri"/>
        </w:rPr>
        <w:t xml:space="preserve">(co najmniej </w:t>
      </w:r>
      <w:r w:rsidRPr="00BD5DC6">
        <w:rPr>
          <w:rFonts w:eastAsia="Calibri"/>
        </w:rPr>
        <w:t>20%-25%</w:t>
      </w:r>
      <w:r>
        <w:rPr>
          <w:rFonts w:eastAsia="Calibri"/>
        </w:rPr>
        <w:t xml:space="preserve"> ) oraz metodą </w:t>
      </w:r>
      <w:r w:rsidRPr="00BD5DC6">
        <w:rPr>
          <w:rFonts w:eastAsia="Calibri"/>
        </w:rPr>
        <w:t>anali</w:t>
      </w:r>
      <w:r>
        <w:rPr>
          <w:rFonts w:eastAsia="Calibri"/>
        </w:rPr>
        <w:t xml:space="preserve">zy </w:t>
      </w:r>
      <w:r w:rsidRPr="00BD5DC6">
        <w:rPr>
          <w:rFonts w:eastAsia="Calibri"/>
        </w:rPr>
        <w:t>ryzyka</w:t>
      </w:r>
      <w:r>
        <w:rPr>
          <w:rFonts w:eastAsia="Calibri"/>
        </w:rPr>
        <w:t xml:space="preserve"> (co najmniej </w:t>
      </w:r>
      <w:r w:rsidRPr="00BD5DC6">
        <w:rPr>
          <w:rFonts w:eastAsia="Calibri"/>
        </w:rPr>
        <w:t>75%-80%</w:t>
      </w:r>
      <w:r>
        <w:rPr>
          <w:rFonts w:eastAsia="Calibri"/>
        </w:rPr>
        <w:t>).</w:t>
      </w:r>
    </w:p>
    <w:p w14:paraId="3680A181" w14:textId="6546933B" w:rsidR="0026018A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Analiza ryzyka na poziom</w:t>
      </w:r>
      <w:r>
        <w:rPr>
          <w:rFonts w:eastAsia="Calibri"/>
        </w:rPr>
        <w:t>i</w:t>
      </w:r>
      <w:r w:rsidRPr="00F9006B">
        <w:rPr>
          <w:rFonts w:eastAsia="Calibri"/>
        </w:rPr>
        <w:t>e gospodarstwa odwołuje się do poszczególnych ekoschematów lub praktyk składających się na daną grupę.</w:t>
      </w:r>
    </w:p>
    <w:p w14:paraId="7FC0B165" w14:textId="09810295" w:rsidR="0026018A" w:rsidRPr="00F32E5F" w:rsidRDefault="00E429D5" w:rsidP="00F32E5F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>
        <w:rPr>
          <w:rFonts w:eastAsia="Calibri"/>
        </w:rPr>
        <w:t xml:space="preserve">Dobór próby do kontroli warunkowości może być dokonywany z uwzględnieniem beneficjentów wcześniej wytypowanych do kontroli, których dotyczą normy i wymogi. Analiza ryzyka w przypadku kontroli warunkowości </w:t>
      </w:r>
      <w:ins w:id="233" w:author="Patrycja Piekut" w:date="2025-05-07T11:00:00Z">
        <w:r w:rsidR="0032636C">
          <w:rPr>
            <w:rFonts w:eastAsia="Calibri"/>
          </w:rPr>
          <w:t xml:space="preserve">uwzględnia strukturę </w:t>
        </w:r>
      </w:ins>
      <w:del w:id="234" w:author="Patrycja Piekut" w:date="2025-05-07T11:00:00Z">
        <w:r w:rsidDel="0032636C">
          <w:rPr>
            <w:rFonts w:eastAsia="Calibri"/>
          </w:rPr>
          <w:delText xml:space="preserve">jest przeprowadzana </w:delText>
        </w:r>
      </w:del>
      <w:del w:id="235" w:author="Patrycja Piekut" w:date="2025-05-07T11:01:00Z">
        <w:r w:rsidDel="0032636C">
          <w:rPr>
            <w:rFonts w:eastAsia="Calibri"/>
          </w:rPr>
          <w:delText xml:space="preserve">na poziomie </w:delText>
        </w:r>
      </w:del>
      <w:r>
        <w:rPr>
          <w:rFonts w:eastAsia="Calibri"/>
        </w:rPr>
        <w:t>gospodarstwa</w:t>
      </w:r>
      <w:ins w:id="236" w:author="Patrycja Piekut" w:date="2025-05-07T11:01:00Z">
        <w:r w:rsidR="0032636C">
          <w:rPr>
            <w:rFonts w:eastAsia="Calibri"/>
          </w:rPr>
          <w:t xml:space="preserve">, </w:t>
        </w:r>
      </w:ins>
      <w:ins w:id="237" w:author="Gardziejczyk Ewelina" w:date="2025-05-12T14:00:00Z">
        <w:r w:rsidR="00DC016E">
          <w:rPr>
            <w:rFonts w:eastAsia="Calibri"/>
          </w:rPr>
          <w:t xml:space="preserve">element losowy oraz w stosownych przypadkach może uwzględniać </w:t>
        </w:r>
      </w:ins>
      <w:ins w:id="238" w:author="Patrycja Piekut" w:date="2025-05-07T11:01:00Z">
        <w:r w:rsidR="0032636C">
          <w:rPr>
            <w:rFonts w:eastAsia="Calibri"/>
          </w:rPr>
          <w:t>korzystanie przez</w:t>
        </w:r>
        <w:r w:rsidR="00122A34">
          <w:rPr>
            <w:rFonts w:eastAsia="Calibri"/>
          </w:rPr>
          <w:t xml:space="preserve"> rolników z usług doradczych, </w:t>
        </w:r>
      </w:ins>
      <w:ins w:id="239" w:author="Patrycja Piekut" w:date="2025-05-07T13:16:00Z">
        <w:r w:rsidR="0096310D">
          <w:rPr>
            <w:rFonts w:eastAsia="Calibri"/>
          </w:rPr>
          <w:t xml:space="preserve">o </w:t>
        </w:r>
      </w:ins>
      <w:ins w:id="240" w:author="Patrycja Piekut" w:date="2025-05-07T11:01:00Z">
        <w:r w:rsidR="0032636C">
          <w:rPr>
            <w:rFonts w:eastAsia="Calibri"/>
          </w:rPr>
          <w:t>których mowa w art. 15 rozporządzenia 2021/2115</w:t>
        </w:r>
        <w:del w:id="241" w:author="Gardziejczyk Ewelina" w:date="2025-05-12T14:00:00Z">
          <w:r w:rsidR="0032636C" w:rsidDel="00DC016E">
            <w:rPr>
              <w:rFonts w:eastAsia="Calibri"/>
            </w:rPr>
            <w:delText>, oraz element losowy</w:delText>
          </w:r>
        </w:del>
      </w:ins>
      <w:r>
        <w:rPr>
          <w:rFonts w:eastAsia="Calibri"/>
        </w:rPr>
        <w:t xml:space="preserve">. </w:t>
      </w:r>
    </w:p>
    <w:p w14:paraId="1E62603C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I.8.11 </w:t>
      </w:r>
      <w:r>
        <w:rPr>
          <w:rFonts w:eastAsia="Calibri"/>
        </w:rPr>
        <w:t xml:space="preserve">oraz </w:t>
      </w:r>
      <w:r w:rsidRPr="005A010F">
        <w:rPr>
          <w:rFonts w:eastAsia="Calibri"/>
        </w:rPr>
        <w:t>grupy interwencji r</w:t>
      </w:r>
      <w:r>
        <w:rPr>
          <w:rFonts w:eastAsia="Calibri"/>
        </w:rPr>
        <w:t>olno-środowiskowo-</w:t>
      </w:r>
      <w:r w:rsidRPr="005A010F">
        <w:rPr>
          <w:rFonts w:eastAsia="Calibri"/>
        </w:rPr>
        <w:t xml:space="preserve">klimatycznych </w:t>
      </w:r>
      <w:r w:rsidRPr="00F9006B">
        <w:rPr>
          <w:rFonts w:eastAsia="Calibri"/>
        </w:rPr>
        <w:t>stosuje się oddzielne analizy ryzyka odnoszące się do tych zobowiązań, w których ryzyko wystąpienia nieprawidłowości jest największe.</w:t>
      </w:r>
    </w:p>
    <w:p w14:paraId="3F12B10B" w14:textId="77777777" w:rsidR="0026018A" w:rsidRPr="00F9006B" w:rsidRDefault="00E429D5" w:rsidP="00AC1724">
      <w:pPr>
        <w:pStyle w:val="Akapitzlist"/>
        <w:numPr>
          <w:ilvl w:val="0"/>
          <w:numId w:val="22"/>
        </w:numPr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 xml:space="preserve">dobór próby do KnM metodą losową powinien obejmować </w:t>
      </w:r>
      <w:r>
        <w:rPr>
          <w:rFonts w:eastAsia="Calibri"/>
        </w:rPr>
        <w:t>co najmniej</w:t>
      </w:r>
      <w:r w:rsidRPr="00F9006B">
        <w:rPr>
          <w:rFonts w:eastAsia="Calibri"/>
        </w:rPr>
        <w:t xml:space="preserve"> 30 % do 40 % </w:t>
      </w:r>
      <w:r w:rsidRPr="00C83BA4">
        <w:rPr>
          <w:rFonts w:eastAsia="Calibri"/>
        </w:rPr>
        <w:t>wnioskowanych płatności</w:t>
      </w:r>
      <w:r w:rsidRPr="00F9006B">
        <w:rPr>
          <w:rFonts w:eastAsia="Calibri"/>
        </w:rPr>
        <w:t>, natomiast dobór metodą analizy r</w:t>
      </w:r>
      <w:r>
        <w:rPr>
          <w:rFonts w:eastAsia="Calibri"/>
        </w:rPr>
        <w:t>yzyka co najmniej 60 % do 70 % wnioskowanych płatności.</w:t>
      </w:r>
    </w:p>
    <w:p w14:paraId="4B1EC544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>
        <w:rPr>
          <w:rFonts w:eastAsia="Calibri"/>
        </w:rPr>
        <w:t>P</w:t>
      </w:r>
      <w:r w:rsidRPr="00F9006B">
        <w:rPr>
          <w:rFonts w:eastAsia="Calibri"/>
        </w:rPr>
        <w:t>róba do kontroli</w:t>
      </w:r>
      <w:r>
        <w:rPr>
          <w:rFonts w:eastAsia="Calibri"/>
        </w:rPr>
        <w:t xml:space="preserve">, o której mowa w sekcji VII.1.1 ust. 5, </w:t>
      </w:r>
      <w:r w:rsidRPr="00F9006B">
        <w:rPr>
          <w:rFonts w:eastAsia="Calibri"/>
        </w:rPr>
        <w:t>jest dobierana w sposób losowy.</w:t>
      </w:r>
    </w:p>
    <w:p w14:paraId="7682AC79" w14:textId="77777777" w:rsidR="0026018A" w:rsidRPr="00F9006B" w:rsidRDefault="00E429D5" w:rsidP="00AC1724">
      <w:pPr>
        <w:pStyle w:val="Akapitzlist"/>
        <w:numPr>
          <w:ilvl w:val="0"/>
          <w:numId w:val="22"/>
        </w:numPr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 xml:space="preserve">dobór próby metodą losową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w ramach KEXP powinien obejmować </w:t>
      </w:r>
      <w:r>
        <w:rPr>
          <w:rFonts w:eastAsia="Calibri"/>
        </w:rPr>
        <w:t>co najmniej</w:t>
      </w:r>
      <w:r w:rsidRPr="00F9006B">
        <w:rPr>
          <w:rFonts w:eastAsia="Calibri"/>
        </w:rPr>
        <w:t xml:space="preserve"> 20 % do 25 % wydatków, natomiast dobór metodą analizy ryzyka </w:t>
      </w:r>
      <w:r>
        <w:rPr>
          <w:rFonts w:eastAsia="Calibri"/>
        </w:rPr>
        <w:t>co najmniej</w:t>
      </w:r>
      <w:r w:rsidRPr="00F9006B">
        <w:rPr>
          <w:rFonts w:eastAsia="Calibri"/>
        </w:rPr>
        <w:t xml:space="preserve"> 75 % do 80 % wydatków.</w:t>
      </w:r>
    </w:p>
    <w:p w14:paraId="0E1F97F2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Theme="majorEastAsia"/>
        </w:rPr>
      </w:pPr>
      <w:r w:rsidRPr="00F9006B">
        <w:rPr>
          <w:rFonts w:eastAsiaTheme="majorEastAsia"/>
        </w:rPr>
        <w:t>Populacja, jaka będzie podlegać typowaniu do KnM w ramach poszczególnych interwencji lub grup interwencji, j</w:t>
      </w:r>
      <w:r>
        <w:rPr>
          <w:rFonts w:eastAsiaTheme="majorEastAsia"/>
        </w:rPr>
        <w:t>est uzależniona od poziomu monitorowania interwencji przez AMS.</w:t>
      </w:r>
    </w:p>
    <w:p w14:paraId="06720346" w14:textId="77777777" w:rsidR="00F32E5F" w:rsidRPr="00F32E5F" w:rsidRDefault="00E429D5" w:rsidP="00193F6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32E5F">
        <w:rPr>
          <w:rFonts w:eastAsiaTheme="majorEastAsia"/>
        </w:rPr>
        <w:t>Wraz ze wzrostem liczby interwencji podlegających AMS populacja podlegająca typowaniu do KnM może ulegać zmianie.</w:t>
      </w:r>
    </w:p>
    <w:p w14:paraId="512EAB24" w14:textId="3B494F3F" w:rsidR="0026018A" w:rsidRPr="00F32E5F" w:rsidRDefault="00E429D5" w:rsidP="00193F6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32E5F">
        <w:rPr>
          <w:rFonts w:eastAsia="Calibri"/>
        </w:rPr>
        <w:t>Zastosowana analiza ryzyka podlega corocznemu przeglądowi na podstawie wyników z kontroli.</w:t>
      </w:r>
    </w:p>
    <w:p w14:paraId="066859BA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W przypadku niskiej skuteczności analiz ryzyka dokonuje się odpowiedniej korekty zastosowanych czynników lub wag ryzyka, tak aby w kolejnym roku analiza ryzyka wykaz</w:t>
      </w:r>
      <w:r>
        <w:rPr>
          <w:rFonts w:eastAsia="Calibri"/>
        </w:rPr>
        <w:t>ywała się wyższą skutecznością.</w:t>
      </w:r>
    </w:p>
    <w:p w14:paraId="6C46D948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lastRenderedPageBreak/>
        <w:t>Przez niską skuteczność analizy ryzyka, o której mowa w ust. 1</w:t>
      </w:r>
      <w:r>
        <w:rPr>
          <w:rFonts w:eastAsia="Calibri"/>
        </w:rPr>
        <w:t>2</w:t>
      </w:r>
      <w:r w:rsidRPr="00F9006B">
        <w:rPr>
          <w:rFonts w:eastAsia="Calibri"/>
        </w:rPr>
        <w:t>, rozumie się wyższy procentowo udział w wykrywaniu nieprawidłowości w ramach kontroli wytypowanych metodą losową w stosunku do kontroli wytypowanych analizą ryzyka.</w:t>
      </w:r>
    </w:p>
    <w:p w14:paraId="750A9F81" w14:textId="77777777" w:rsidR="0026018A" w:rsidRPr="006D6486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6D6486">
        <w:rPr>
          <w:rFonts w:eastAsia="Calibri"/>
        </w:rPr>
        <w:t xml:space="preserve">W przypadku wykrycia istotnego poziomu nieprawidłowości w ramach poszczególnych grup interwencji lub warunkowości w danym roku poziom KnM w kolejnym roku zwiększa się biorąc pod uwagę w szczególności poziom stwierdzonych przedeklarowań w stosunku do liczby beneficjentów zawyżających deklaracje w ramach danych interwencji. W przypadku warunkowości bierze się pod uwagę odsetek rolników poddanych kontroli w przypadku których ustalono jedną lub więcej niezgodności z daną normą GAEC lub wymogiem podstawowym oraz procent obniżki mającej zastosowanie względem całkowitej kwoty wsparcia </w:t>
      </w:r>
      <w:r>
        <w:rPr>
          <w:rFonts w:eastAsia="Calibri"/>
        </w:rPr>
        <w:br/>
      </w:r>
      <w:r w:rsidRPr="006D6486">
        <w:rPr>
          <w:rFonts w:eastAsia="Calibri"/>
        </w:rPr>
        <w:t>w następstwie wykrycia tej niezgodności.</w:t>
      </w:r>
    </w:p>
    <w:p w14:paraId="33961DE9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 niskiego poziomu stwierdzanych nieprawidłowości w ramach poszczególnych grup interwencji w danym roku, możliwe jest zastosowanie zmniejszenia minimalnego </w:t>
      </w:r>
      <w:r>
        <w:rPr>
          <w:rFonts w:eastAsia="Calibri"/>
        </w:rPr>
        <w:t>poziomu</w:t>
      </w:r>
      <w:r w:rsidRPr="00F9006B">
        <w:rPr>
          <w:rFonts w:eastAsia="Calibri"/>
        </w:rPr>
        <w:t xml:space="preserve"> kontroli w kolejnym roku, do poziomu nie niższego niż 3% beneficjentów</w:t>
      </w:r>
      <w:r>
        <w:rPr>
          <w:rFonts w:eastAsia="Calibri"/>
        </w:rPr>
        <w:t xml:space="preserve">, </w:t>
      </w:r>
      <w:r w:rsidRPr="00F9006B">
        <w:rPr>
          <w:rFonts w:eastAsia="Calibri"/>
        </w:rPr>
        <w:t xml:space="preserve">z wyjątkiem </w:t>
      </w:r>
      <w:r>
        <w:rPr>
          <w:rFonts w:eastAsia="Calibri"/>
        </w:rPr>
        <w:t>kontroli</w:t>
      </w:r>
      <w:r w:rsidRPr="00F9006B">
        <w:rPr>
          <w:rFonts w:eastAsia="Calibri"/>
        </w:rPr>
        <w:t xml:space="preserve"> z zakresu warunkowości, gdzie </w:t>
      </w:r>
      <w:r>
        <w:rPr>
          <w:rFonts w:eastAsia="Calibri"/>
        </w:rPr>
        <w:t>zmniejszenia nie stosuje się.</w:t>
      </w:r>
    </w:p>
    <w:p w14:paraId="21064BD6" w14:textId="77777777" w:rsidR="0026018A" w:rsidRPr="00F9006B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Niski poziom nieprawidłowości, o którym mowa w ust. 1</w:t>
      </w:r>
      <w:r>
        <w:rPr>
          <w:rFonts w:eastAsia="Calibri"/>
        </w:rPr>
        <w:t>5</w:t>
      </w:r>
      <w:r w:rsidRPr="00F9006B">
        <w:rPr>
          <w:rFonts w:eastAsia="Calibri"/>
        </w:rPr>
        <w:t>, umożliwiający zmniejszenie poziomu kontroli, opiera się na założeniu, że wskaźnik błędu z KnM dla próby losow</w:t>
      </w:r>
      <w:r>
        <w:rPr>
          <w:rFonts w:eastAsia="Calibri"/>
        </w:rPr>
        <w:t>ej nie powinien przekroczyć 2%.</w:t>
      </w:r>
    </w:p>
    <w:p w14:paraId="09982291" w14:textId="77777777" w:rsidR="0026018A" w:rsidRPr="008E5AD8" w:rsidRDefault="00E429D5" w:rsidP="00AC1724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Wskaźnik błędu, o którym mowa w ust. 1</w:t>
      </w:r>
      <w:r>
        <w:rPr>
          <w:rFonts w:eastAsia="Calibri"/>
        </w:rPr>
        <w:t>6</w:t>
      </w:r>
      <w:r w:rsidRPr="00F9006B">
        <w:rPr>
          <w:rFonts w:eastAsia="Calibri"/>
        </w:rPr>
        <w:t xml:space="preserve">, </w:t>
      </w:r>
      <w:r>
        <w:rPr>
          <w:rFonts w:eastAsia="Calibri"/>
        </w:rPr>
        <w:t xml:space="preserve">jest </w:t>
      </w:r>
      <w:r w:rsidRPr="00F9006B">
        <w:rPr>
          <w:rFonts w:eastAsia="Calibri"/>
        </w:rPr>
        <w:t>oparty na sprawozdawczości przekazywanej przez ARiMR do Komisji Europejskiej</w:t>
      </w:r>
      <w:r>
        <w:rPr>
          <w:rFonts w:eastAsia="Calibri"/>
        </w:rPr>
        <w:t xml:space="preserve">, przy czym </w:t>
      </w:r>
      <w:r w:rsidRPr="00F9006B">
        <w:rPr>
          <w:rFonts w:eastAsia="Calibri"/>
        </w:rPr>
        <w:t>pod uwagę</w:t>
      </w:r>
      <w:r>
        <w:rPr>
          <w:rFonts w:eastAsia="Calibri"/>
        </w:rPr>
        <w:t xml:space="preserve"> są</w:t>
      </w:r>
      <w:r w:rsidRPr="00F9006B">
        <w:rPr>
          <w:rFonts w:eastAsia="Calibri"/>
        </w:rPr>
        <w:t xml:space="preserve"> brane ustalenia zawarte w </w:t>
      </w:r>
      <w:r w:rsidRPr="00F9006B">
        <w:t xml:space="preserve">sprawozdaniu z czynności sprawdzających w zakresie audytu gospodarowania środkami pochodzącymi z budżetu Unii Europejskiej w ramach </w:t>
      </w:r>
      <w:r>
        <w:t>EFRG</w:t>
      </w:r>
      <w:r w:rsidRPr="00F9006B">
        <w:t xml:space="preserve"> oraz </w:t>
      </w:r>
      <w:r>
        <w:t>EFRROW</w:t>
      </w:r>
      <w:r w:rsidRPr="00F9006B">
        <w:t xml:space="preserve"> w </w:t>
      </w:r>
      <w:r>
        <w:t>ARiMR</w:t>
      </w:r>
      <w:r w:rsidRPr="00F9006B">
        <w:t xml:space="preserve"> za rok poprzedzający rok w którym ty</w:t>
      </w:r>
      <w:r>
        <w:t>powana jest próba do kontroli.</w:t>
      </w:r>
    </w:p>
    <w:p w14:paraId="2C72D5A4" w14:textId="673EE9B9" w:rsidR="0026018A" w:rsidRDefault="00E429D5" w:rsidP="00AC1724">
      <w:pPr>
        <w:pStyle w:val="Akapitzlist"/>
        <w:numPr>
          <w:ilvl w:val="0"/>
          <w:numId w:val="22"/>
        </w:numPr>
        <w:rPr>
          <w:ins w:id="242" w:author="Patrycja Piekut" w:date="2025-04-01T09:53:00Z"/>
        </w:rPr>
      </w:pPr>
      <w:r w:rsidRPr="008D6002">
        <w:t xml:space="preserve">ARiMR przekazuje IZ informację dotyczącą zamiaru zmniejszenia </w:t>
      </w:r>
      <w:r>
        <w:t>poziomu kontroli.</w:t>
      </w:r>
    </w:p>
    <w:p w14:paraId="73994AA0" w14:textId="2D6B9C7D" w:rsidR="00F32E5F" w:rsidRPr="008D6002" w:rsidRDefault="00F32E5F" w:rsidP="00AC1724">
      <w:pPr>
        <w:pStyle w:val="Akapitzlist"/>
        <w:numPr>
          <w:ilvl w:val="0"/>
          <w:numId w:val="22"/>
        </w:numPr>
      </w:pPr>
      <w:ins w:id="243" w:author="Patrycja Piekut" w:date="2025-04-01T09:53:00Z">
        <w:r w:rsidRPr="00AC1724">
          <w:rPr>
            <w:rFonts w:eastAsia="Calibri"/>
          </w:rPr>
          <w:t xml:space="preserve">W przypadku stwierdzenia, że </w:t>
        </w:r>
        <w:r>
          <w:rPr>
            <w:rFonts w:eastAsia="Calibri"/>
          </w:rPr>
          <w:t xml:space="preserve">rolnik, który złożył </w:t>
        </w:r>
        <w:r w:rsidRPr="00AC1724">
          <w:rPr>
            <w:rFonts w:eastAsia="Calibri"/>
          </w:rPr>
          <w:t>wnios</w:t>
        </w:r>
        <w:r>
          <w:rPr>
            <w:rFonts w:eastAsia="Calibri"/>
          </w:rPr>
          <w:t>e</w:t>
        </w:r>
        <w:r w:rsidRPr="00AC1724">
          <w:rPr>
            <w:rFonts w:eastAsia="Calibri"/>
          </w:rPr>
          <w:t>k o przyznanie płatności dla małych gospodarstw</w:t>
        </w:r>
      </w:ins>
      <w:ins w:id="244" w:author="DPB" w:date="2025-08-01T10:28:00Z" w16du:dateUtc="2025-08-01T08:28:00Z">
        <w:r w:rsidR="008F79CB">
          <w:rPr>
            <w:rFonts w:eastAsia="Calibri"/>
          </w:rPr>
          <w:t>,</w:t>
        </w:r>
      </w:ins>
      <w:ins w:id="245" w:author="Patrycja Piekut" w:date="2025-04-01T09:53:00Z">
        <w:del w:id="246" w:author="DPB" w:date="2025-08-01T10:28:00Z" w16du:dateUtc="2025-08-01T08:28:00Z">
          <w:r w:rsidDel="008F79CB">
            <w:rPr>
              <w:rFonts w:eastAsia="Calibri"/>
            </w:rPr>
            <w:delText xml:space="preserve"> i</w:delText>
          </w:r>
        </w:del>
        <w:r>
          <w:rPr>
            <w:rFonts w:eastAsia="Calibri"/>
          </w:rPr>
          <w:t xml:space="preserve"> został wytypowany do kontroli</w:t>
        </w:r>
        <w:del w:id="247" w:author="DPB" w:date="2025-08-01T10:29:00Z" w16du:dateUtc="2025-08-01T08:29:00Z">
          <w:r w:rsidDel="008F79CB">
            <w:rPr>
              <w:rFonts w:eastAsia="Calibri"/>
            </w:rPr>
            <w:delText>,</w:delText>
          </w:r>
        </w:del>
      </w:ins>
      <w:ins w:id="248" w:author="DPB" w:date="2025-08-01T10:29:00Z" w16du:dateUtc="2025-08-01T08:29:00Z">
        <w:r w:rsidR="008F79CB">
          <w:rPr>
            <w:rFonts w:eastAsia="Calibri"/>
          </w:rPr>
          <w:t xml:space="preserve"> i</w:t>
        </w:r>
      </w:ins>
      <w:ins w:id="249" w:author="Patrycja Piekut" w:date="2025-04-01T09:53:00Z">
        <w:r>
          <w:rPr>
            <w:rFonts w:eastAsia="Calibri"/>
          </w:rPr>
          <w:t xml:space="preserve"> nie spełnia warunków</w:t>
        </w:r>
        <w:r w:rsidRPr="00AC1724">
          <w:rPr>
            <w:rFonts w:eastAsia="Calibri"/>
          </w:rPr>
          <w:t xml:space="preserve"> </w:t>
        </w:r>
        <w:r>
          <w:rPr>
            <w:rFonts w:eastAsia="Calibri"/>
          </w:rPr>
          <w:t>przyznania tej płatności</w:t>
        </w:r>
        <w:r w:rsidRPr="00AC1724">
          <w:rPr>
            <w:rFonts w:eastAsia="Calibri"/>
          </w:rPr>
          <w:t xml:space="preserve">, rozszerza się zakres kontroli </w:t>
        </w:r>
        <w:r>
          <w:rPr>
            <w:rFonts w:eastAsia="Calibri"/>
          </w:rPr>
          <w:t>o inne  płatności, o które rolnik wnioskował</w:t>
        </w:r>
      </w:ins>
      <w:ins w:id="250" w:author="Ali Farhan Jakub" w:date="2025-05-23T10:46:00Z">
        <w:r w:rsidR="00DC0E43">
          <w:rPr>
            <w:rFonts w:eastAsia="Calibri"/>
          </w:rPr>
          <w:t>,</w:t>
        </w:r>
      </w:ins>
      <w:ins w:id="251" w:author="Patrycja Piekut" w:date="2025-04-01T09:53:00Z">
        <w:r>
          <w:rPr>
            <w:rFonts w:eastAsia="Calibri"/>
          </w:rPr>
          <w:t xml:space="preserve"> składając wniosek o przyznanie płatności dla małych gospodarstw, jeżeli jest to niezbędne do zapewnienia poziomów kontroli, o których mowa w sekcji VII.1.1 ust. 1 pkt </w:t>
        </w:r>
        <w:del w:id="252" w:author="Ali Farhan Jakub" w:date="2025-05-23T10:45:00Z">
          <w:r w:rsidDel="00DC0E43">
            <w:rPr>
              <w:rFonts w:eastAsia="Calibri"/>
            </w:rPr>
            <w:delText xml:space="preserve">od </w:delText>
          </w:r>
        </w:del>
        <w:r>
          <w:rPr>
            <w:rFonts w:eastAsia="Calibri"/>
          </w:rPr>
          <w:t>1</w:t>
        </w:r>
        <w:del w:id="253" w:author="Ali Farhan Jakub" w:date="2025-05-23T10:45:00Z">
          <w:r w:rsidDel="00DC0E43">
            <w:rPr>
              <w:rFonts w:eastAsia="Calibri"/>
            </w:rPr>
            <w:delText xml:space="preserve"> do </w:delText>
          </w:r>
        </w:del>
      </w:ins>
      <w:ins w:id="254" w:author="Ali Farhan Jakub" w:date="2025-05-23T10:45:00Z">
        <w:r w:rsidR="00DC0E43">
          <w:rPr>
            <w:rFonts w:eastAsia="Calibri"/>
          </w:rPr>
          <w:t>-</w:t>
        </w:r>
      </w:ins>
      <w:ins w:id="255" w:author="Patrycja Piekut" w:date="2025-04-01T09:53:00Z">
        <w:r>
          <w:rPr>
            <w:rFonts w:eastAsia="Calibri"/>
          </w:rPr>
          <w:t>11.</w:t>
        </w:r>
      </w:ins>
    </w:p>
    <w:p w14:paraId="4C7ABA90" w14:textId="77777777" w:rsidR="0026018A" w:rsidRPr="00F9006B" w:rsidRDefault="0026018A" w:rsidP="00AC1724">
      <w:pPr>
        <w:pStyle w:val="Akapitzlist"/>
        <w:spacing w:after="0"/>
        <w:ind w:left="360"/>
        <w:rPr>
          <w:rFonts w:eastAsia="Calibri"/>
        </w:rPr>
      </w:pPr>
    </w:p>
    <w:p w14:paraId="1B53F2D1" w14:textId="77777777" w:rsidR="0026018A" w:rsidRPr="00F9006B" w:rsidRDefault="00E429D5" w:rsidP="00AC1724">
      <w:pPr>
        <w:pStyle w:val="Nagwek2"/>
      </w:pPr>
      <w:bookmarkStart w:id="256" w:name="_Toc177472476"/>
      <w:bookmarkStart w:id="257" w:name="_Toc138757612"/>
      <w:r w:rsidRPr="00F9006B">
        <w:t>VII.2. Pomoc przyznawana na podstawie umowy o przyznaniu pomocy</w:t>
      </w:r>
      <w:bookmarkEnd w:id="256"/>
      <w:bookmarkEnd w:id="257"/>
    </w:p>
    <w:p w14:paraId="7E9700DB" w14:textId="77777777" w:rsidR="0026018A" w:rsidRPr="00F9006B" w:rsidRDefault="00E429D5" w:rsidP="00AC1724">
      <w:pPr>
        <w:pStyle w:val="Nagwek3"/>
        <w:rPr>
          <w:rFonts w:eastAsia="Calibri"/>
        </w:rPr>
      </w:pPr>
      <w:bookmarkStart w:id="258" w:name="_Toc177472477"/>
      <w:bookmarkStart w:id="259" w:name="_Toc138757613"/>
      <w:r w:rsidRPr="00F9006B">
        <w:rPr>
          <w:rFonts w:eastAsia="Calibri"/>
        </w:rPr>
        <w:t xml:space="preserve">VII.2.1. </w:t>
      </w:r>
      <w:r>
        <w:t>Poziom</w:t>
      </w:r>
      <w:r w:rsidRPr="00F9006B">
        <w:t xml:space="preserve"> kontroli</w:t>
      </w:r>
      <w:bookmarkEnd w:id="258"/>
      <w:bookmarkEnd w:id="259"/>
    </w:p>
    <w:p w14:paraId="0208D5F6" w14:textId="77777777" w:rsidR="0026018A" w:rsidRPr="00F9006B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C314E8">
        <w:rPr>
          <w:rFonts w:eastAsia="Calibri"/>
        </w:rPr>
        <w:t>K</w:t>
      </w:r>
      <w:r>
        <w:rPr>
          <w:rFonts w:eastAsia="Calibri"/>
        </w:rPr>
        <w:t>nM</w:t>
      </w:r>
      <w:r w:rsidRPr="00C314E8">
        <w:rPr>
          <w:rFonts w:eastAsia="Calibri"/>
        </w:rPr>
        <w:t xml:space="preserve"> realizowan</w:t>
      </w:r>
      <w:r>
        <w:rPr>
          <w:rFonts w:eastAsia="Calibri"/>
        </w:rPr>
        <w:t>a</w:t>
      </w:r>
      <w:r w:rsidRPr="00C314E8">
        <w:rPr>
          <w:rFonts w:eastAsia="Calibri"/>
        </w:rPr>
        <w:t xml:space="preserve"> w toku </w:t>
      </w:r>
      <w:r w:rsidRPr="0081177B">
        <w:rPr>
          <w:rFonts w:eastAsia="Calibri"/>
        </w:rPr>
        <w:t xml:space="preserve">postępowania w sprawie </w:t>
      </w:r>
      <w:r w:rsidRPr="008E5AD8">
        <w:rPr>
          <w:rFonts w:eastAsia="Calibri"/>
        </w:rPr>
        <w:t xml:space="preserve">o </w:t>
      </w:r>
      <w:r w:rsidRPr="0081177B">
        <w:rPr>
          <w:rFonts w:eastAsia="Calibri"/>
        </w:rPr>
        <w:t>wypłat</w:t>
      </w:r>
      <w:r w:rsidRPr="008E5AD8">
        <w:rPr>
          <w:rFonts w:eastAsia="Calibri"/>
        </w:rPr>
        <w:t>ę</w:t>
      </w:r>
      <w:r w:rsidRPr="0081177B">
        <w:rPr>
          <w:rFonts w:eastAsia="Calibri"/>
        </w:rPr>
        <w:t xml:space="preserve"> pomocy w</w:t>
      </w:r>
      <w:r>
        <w:rPr>
          <w:rFonts w:eastAsia="Calibri"/>
        </w:rPr>
        <w:t xml:space="preserve"> wyniku typowania systemowego</w:t>
      </w:r>
      <w:r w:rsidRPr="00F9006B">
        <w:rPr>
          <w:rFonts w:eastAsia="Calibri"/>
        </w:rPr>
        <w:t xml:space="preserve"> przeprowadzan</w:t>
      </w:r>
      <w:r>
        <w:rPr>
          <w:rFonts w:eastAsia="Calibri"/>
        </w:rPr>
        <w:t>a jest</w:t>
      </w:r>
      <w:r w:rsidRPr="00F9006B">
        <w:rPr>
          <w:rFonts w:eastAsia="Calibri"/>
        </w:rPr>
        <w:t xml:space="preserve"> na próbie co najmniej 5% kwot zadeklarowanych we wnioskach o płatność każdego roku kalendarzowego </w:t>
      </w:r>
      <w:r>
        <w:rPr>
          <w:rFonts w:eastAsia="Calibri"/>
        </w:rPr>
        <w:br/>
        <w:t>(za wyjątkiem samych zaliczek).</w:t>
      </w:r>
    </w:p>
    <w:p w14:paraId="2804F059" w14:textId="014A5261" w:rsidR="0026018A" w:rsidRDefault="00E429D5" w:rsidP="00AC1724">
      <w:pPr>
        <w:pStyle w:val="Akapitzlist"/>
        <w:numPr>
          <w:ilvl w:val="0"/>
          <w:numId w:val="8"/>
        </w:numPr>
        <w:rPr>
          <w:ins w:id="260" w:author="Patrycja Piekut" w:date="2025-05-07T10:43:00Z"/>
        </w:rPr>
      </w:pPr>
      <w:r>
        <w:t>P</w:t>
      </w:r>
      <w:r w:rsidRPr="00F9006B">
        <w:t>oziom</w:t>
      </w:r>
      <w:r>
        <w:t xml:space="preserve">, </w:t>
      </w:r>
      <w:r w:rsidRPr="00F9006B">
        <w:t>o którym mowa w ust. 1, powinien być utrzymany razem dla interwencji</w:t>
      </w:r>
      <w:r>
        <w:t>,</w:t>
      </w:r>
      <w:r w:rsidRPr="00F9006B">
        <w:t xml:space="preserve"> </w:t>
      </w:r>
      <w:r>
        <w:br/>
      </w:r>
      <w:r w:rsidRPr="00F9006B">
        <w:t>o który</w:t>
      </w:r>
      <w:r>
        <w:t>ch mowa w rozdziale III ust. 5.</w:t>
      </w:r>
    </w:p>
    <w:p w14:paraId="1B47067E" w14:textId="77777777" w:rsidR="00E622A1" w:rsidRPr="00F9006B" w:rsidRDefault="00E622A1" w:rsidP="00AC1724">
      <w:pPr>
        <w:pStyle w:val="Akapitzlist"/>
        <w:numPr>
          <w:ilvl w:val="0"/>
          <w:numId w:val="8"/>
        </w:numPr>
      </w:pPr>
    </w:p>
    <w:p w14:paraId="60853FBA" w14:textId="048D52B4" w:rsidR="0026018A" w:rsidRPr="00F9006B" w:rsidDel="00305F1C" w:rsidRDefault="00E429D5" w:rsidP="00AC1724">
      <w:pPr>
        <w:pStyle w:val="Akapitzlist"/>
        <w:numPr>
          <w:ilvl w:val="0"/>
          <w:numId w:val="8"/>
        </w:numPr>
        <w:spacing w:after="0"/>
        <w:rPr>
          <w:del w:id="261" w:author="Szymański Jakub" w:date="2025-04-08T13:21:00Z"/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I.13.2 </w:t>
      </w:r>
      <w:r w:rsidRPr="00F9006B">
        <w:rPr>
          <w:rFonts w:eastAsia="Calibri"/>
        </w:rPr>
        <w:t>KnM podlega 100% beneficjentów na etapie rozpatrywania przez ARiMR wniosków o płatność złożonych</w:t>
      </w:r>
      <w:ins w:id="262" w:author="Szymański Jakub" w:date="2025-04-08T13:21:00Z">
        <w:r w:rsidR="00305F1C">
          <w:rPr>
            <w:rFonts w:eastAsia="Calibri"/>
          </w:rPr>
          <w:t xml:space="preserve"> </w:t>
        </w:r>
      </w:ins>
      <w:del w:id="263" w:author="Szymański Jakub" w:date="2025-04-08T13:21:00Z">
        <w:r w:rsidRPr="00F9006B" w:rsidDel="00305F1C">
          <w:rPr>
            <w:rFonts w:eastAsia="Calibri"/>
          </w:rPr>
          <w:delText>:</w:delText>
        </w:r>
      </w:del>
    </w:p>
    <w:p w14:paraId="72EAB8A8" w14:textId="37C7C1E3" w:rsidR="0026018A" w:rsidRPr="00F9006B" w:rsidRDefault="00E429D5" w:rsidP="00E622A1">
      <w:pPr>
        <w:pStyle w:val="Akapitzlist"/>
        <w:numPr>
          <w:ilvl w:val="0"/>
          <w:numId w:val="28"/>
        </w:numPr>
      </w:pPr>
      <w:r>
        <w:t xml:space="preserve">za </w:t>
      </w:r>
      <w:del w:id="264" w:author="DPB" w:date="2025-07-28T08:22:00Z" w16du:dateUtc="2025-07-28T06:22:00Z">
        <w:r w:rsidDel="00CD68E0">
          <w:delText>drugi</w:delText>
        </w:r>
        <w:r w:rsidRPr="00F9006B" w:rsidDel="00CD68E0">
          <w:delText xml:space="preserve"> </w:delText>
        </w:r>
      </w:del>
      <w:ins w:id="265" w:author="DPB" w:date="2025-07-28T08:22:00Z" w16du:dateUtc="2025-07-28T06:22:00Z">
        <w:r w:rsidR="00CD68E0">
          <w:t>trzeci</w:t>
        </w:r>
        <w:r w:rsidR="00CD68E0" w:rsidRPr="00F9006B">
          <w:t xml:space="preserve"> </w:t>
        </w:r>
      </w:ins>
      <w:r w:rsidRPr="00F9006B">
        <w:t>rok działalności</w:t>
      </w:r>
      <w:r>
        <w:t xml:space="preserve"> (II wniosek o płatność)</w:t>
      </w:r>
      <w:r w:rsidRPr="00F9006B">
        <w:t>;</w:t>
      </w:r>
    </w:p>
    <w:p w14:paraId="31BAE910" w14:textId="77777777" w:rsidR="0026018A" w:rsidRPr="00F9006B" w:rsidRDefault="00E429D5" w:rsidP="00E622A1">
      <w:pPr>
        <w:pStyle w:val="Akapitzlist"/>
        <w:numPr>
          <w:ilvl w:val="0"/>
          <w:numId w:val="28"/>
        </w:numPr>
      </w:pPr>
      <w:r>
        <w:t xml:space="preserve">za piąty rok działalności (V wniosek o płatność). </w:t>
      </w:r>
    </w:p>
    <w:p w14:paraId="6A8BD12B" w14:textId="5E7CE639" w:rsidR="0026018A" w:rsidRPr="00C0459E" w:rsidRDefault="00E429D5" w:rsidP="00AC1724">
      <w:pPr>
        <w:pStyle w:val="Akapitzlist"/>
        <w:numPr>
          <w:ilvl w:val="0"/>
          <w:numId w:val="8"/>
        </w:numPr>
        <w:rPr>
          <w:rFonts w:eastAsia="Calibri"/>
        </w:rPr>
      </w:pPr>
      <w:r w:rsidRPr="00C0459E">
        <w:t xml:space="preserve">Dodatkowo w zakresie </w:t>
      </w:r>
      <w:r w:rsidRPr="009B0A72">
        <w:t xml:space="preserve">I.13.2 </w:t>
      </w:r>
      <w:r w:rsidRPr="00C0459E">
        <w:t xml:space="preserve">KEXP </w:t>
      </w:r>
      <w:r w:rsidRPr="008E5AD8">
        <w:t xml:space="preserve">przeprowadza się </w:t>
      </w:r>
      <w:r w:rsidRPr="00C0459E">
        <w:t xml:space="preserve">po upływie </w:t>
      </w:r>
      <w:ins w:id="266" w:author="Patrycja Piekut" w:date="2025-05-07T10:40:00Z">
        <w:r w:rsidR="00E622A1">
          <w:t>jednego roku</w:t>
        </w:r>
      </w:ins>
      <w:del w:id="267" w:author="Patrycja Piekut" w:date="2025-05-07T10:40:00Z">
        <w:r w:rsidRPr="00C0459E" w:rsidDel="00E622A1">
          <w:delText>trzech lat</w:delText>
        </w:r>
      </w:del>
      <w:r w:rsidRPr="00C0459E">
        <w:t xml:space="preserve"> </w:t>
      </w:r>
      <w:r>
        <w:br/>
      </w:r>
      <w:r w:rsidRPr="00C0459E">
        <w:t>od ostatniej płatności - w</w:t>
      </w:r>
      <w:r w:rsidRPr="00C0459E">
        <w:rPr>
          <w:rFonts w:eastAsia="Calibri"/>
        </w:rPr>
        <w:t xml:space="preserve"> przypadku beneficjentów, którzy dochowają zobowiązań, </w:t>
      </w:r>
      <w:r>
        <w:rPr>
          <w:rFonts w:eastAsia="Calibri"/>
        </w:rPr>
        <w:br/>
      </w:r>
      <w:r w:rsidRPr="00C0459E">
        <w:rPr>
          <w:rFonts w:eastAsia="Calibri"/>
        </w:rPr>
        <w:t>w tym nie utracą statusu organizacji producentów albo grupy producentów rolnych.</w:t>
      </w:r>
    </w:p>
    <w:p w14:paraId="10E44DF8" w14:textId="77777777" w:rsidR="0026018A" w:rsidRPr="00F9006B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K</w:t>
      </w:r>
      <w:r>
        <w:rPr>
          <w:rFonts w:eastAsia="Calibri"/>
        </w:rPr>
        <w:t xml:space="preserve">nM w zakresie </w:t>
      </w:r>
      <w:r w:rsidRPr="009B0A72">
        <w:rPr>
          <w:rFonts w:eastAsia="Calibri"/>
        </w:rPr>
        <w:t xml:space="preserve">I.13.2 </w:t>
      </w:r>
      <w:r>
        <w:rPr>
          <w:rFonts w:eastAsia="Calibri"/>
        </w:rPr>
        <w:t>wliczana jest do poziomu KnM, o którym mowa w ust. 1.</w:t>
      </w:r>
    </w:p>
    <w:p w14:paraId="218FD36D" w14:textId="77777777" w:rsidR="0026018A" w:rsidRPr="00F9006B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Każda organizacja producentów, która realizuje program operacyjny w zakresie I.7.1</w:t>
      </w:r>
      <w:r w:rsidRPr="00F9006B">
        <w:rPr>
          <w:rFonts w:ascii="Symbol" w:eastAsia="Calibri" w:hAnsi="Symbol"/>
        </w:rPr>
        <w:sym w:font="Symbol" w:char="F02D"/>
      </w:r>
      <w:r w:rsidRPr="00F9006B">
        <w:rPr>
          <w:rFonts w:eastAsia="Calibri"/>
        </w:rPr>
        <w:t>I.7.</w:t>
      </w:r>
      <w:r>
        <w:rPr>
          <w:rFonts w:eastAsia="Calibri"/>
        </w:rPr>
        <w:t>6</w:t>
      </w:r>
      <w:r w:rsidRPr="00F9006B">
        <w:rPr>
          <w:rFonts w:eastAsia="Calibri"/>
        </w:rPr>
        <w:t xml:space="preserve"> jest kontrolowana</w:t>
      </w:r>
      <w:r>
        <w:rPr>
          <w:rFonts w:eastAsia="Calibri"/>
        </w:rPr>
        <w:t xml:space="preserve"> przynajmniej raz na trzy lata.</w:t>
      </w:r>
    </w:p>
    <w:p w14:paraId="25AEB625" w14:textId="77777777" w:rsidR="0026018A" w:rsidRPr="00F9006B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KnM</w:t>
      </w:r>
      <w:r>
        <w:rPr>
          <w:rFonts w:eastAsia="Calibri"/>
        </w:rPr>
        <w:t xml:space="preserve"> </w:t>
      </w:r>
      <w:r w:rsidRPr="00F9006B">
        <w:rPr>
          <w:rFonts w:eastAsia="Calibri"/>
        </w:rPr>
        <w:t xml:space="preserve">w zakresie </w:t>
      </w:r>
      <w:r w:rsidRPr="009B0A72">
        <w:rPr>
          <w:rFonts w:eastAsia="Calibri"/>
        </w:rPr>
        <w:t>I.7.1</w:t>
      </w:r>
      <w:r w:rsidRPr="009B0A72">
        <w:rPr>
          <w:rFonts w:ascii="Symbol" w:eastAsia="Calibri" w:hAnsi="Symbol"/>
        </w:rPr>
        <w:sym w:font="Symbol" w:char="F02D"/>
      </w:r>
      <w:r w:rsidRPr="009B0A72">
        <w:rPr>
          <w:rFonts w:eastAsia="Calibri"/>
        </w:rPr>
        <w:t xml:space="preserve">I.7.6 </w:t>
      </w:r>
      <w:r w:rsidRPr="00F9006B">
        <w:rPr>
          <w:rFonts w:eastAsia="Calibri"/>
        </w:rPr>
        <w:t>obejmuj</w:t>
      </w:r>
      <w:r>
        <w:rPr>
          <w:rFonts w:eastAsia="Calibri"/>
        </w:rPr>
        <w:t>e</w:t>
      </w:r>
      <w:r w:rsidRPr="00F9006B">
        <w:rPr>
          <w:rFonts w:eastAsia="Calibri"/>
        </w:rPr>
        <w:t xml:space="preserve"> próbę stanowiącą przynajmniej 30% łącznej wnioskowanej pomocy w każdym roku.</w:t>
      </w:r>
    </w:p>
    <w:p w14:paraId="3A8E7019" w14:textId="77777777" w:rsidR="0026018A" w:rsidRPr="00F9006B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>
        <w:rPr>
          <w:rFonts w:eastAsia="Calibri"/>
        </w:rPr>
        <w:t>W zakresie</w:t>
      </w:r>
      <w:r w:rsidRPr="00F9006B">
        <w:rPr>
          <w:rFonts w:eastAsia="Calibri"/>
        </w:rPr>
        <w:t xml:space="preserve"> pomocy technicznej </w:t>
      </w:r>
      <w:r>
        <w:rPr>
          <w:rFonts w:eastAsia="Calibri"/>
        </w:rPr>
        <w:t xml:space="preserve">KnM </w:t>
      </w:r>
      <w:r w:rsidRPr="00C314E8">
        <w:rPr>
          <w:rFonts w:eastAsia="Calibri"/>
        </w:rPr>
        <w:t>realizowan</w:t>
      </w:r>
      <w:r>
        <w:rPr>
          <w:rFonts w:eastAsia="Calibri"/>
        </w:rPr>
        <w:t>a</w:t>
      </w:r>
      <w:r w:rsidRPr="00C314E8">
        <w:rPr>
          <w:rFonts w:eastAsia="Calibri"/>
        </w:rPr>
        <w:t xml:space="preserve"> w toku </w:t>
      </w:r>
      <w:r w:rsidRPr="0081177B">
        <w:rPr>
          <w:rFonts w:eastAsia="Calibri"/>
        </w:rPr>
        <w:t xml:space="preserve">postępowania w sprawie </w:t>
      </w:r>
      <w:r w:rsidRPr="00DE7772">
        <w:rPr>
          <w:rFonts w:eastAsia="Calibri"/>
        </w:rPr>
        <w:t xml:space="preserve">o </w:t>
      </w:r>
      <w:r w:rsidRPr="0081177B">
        <w:rPr>
          <w:rFonts w:eastAsia="Calibri"/>
        </w:rPr>
        <w:t>wypłat</w:t>
      </w:r>
      <w:r w:rsidRPr="00DE7772">
        <w:rPr>
          <w:rFonts w:eastAsia="Calibri"/>
        </w:rPr>
        <w:t>ę</w:t>
      </w:r>
      <w:r w:rsidRPr="0081177B">
        <w:rPr>
          <w:rFonts w:eastAsia="Calibri"/>
        </w:rPr>
        <w:t xml:space="preserve"> pomocy w</w:t>
      </w:r>
      <w:r>
        <w:rPr>
          <w:rFonts w:eastAsia="Calibri"/>
        </w:rPr>
        <w:t xml:space="preserve"> wyniku typowania systemowego</w:t>
      </w:r>
      <w:r w:rsidRPr="00F9006B">
        <w:rPr>
          <w:rFonts w:eastAsia="Calibri"/>
        </w:rPr>
        <w:t xml:space="preserve"> przeprowadzan</w:t>
      </w:r>
      <w:r>
        <w:rPr>
          <w:rFonts w:eastAsia="Calibri"/>
        </w:rPr>
        <w:t>a jest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br/>
      </w:r>
      <w:r w:rsidRPr="00F9006B">
        <w:rPr>
          <w:rFonts w:eastAsia="Calibri"/>
        </w:rPr>
        <w:t>na próbie co najmniej 5% kwot zadeklarowanych we wnioskach o płatność każdego roku kalendarzowego</w:t>
      </w:r>
      <w:r>
        <w:rPr>
          <w:rFonts w:eastAsia="Calibri"/>
        </w:rPr>
        <w:t xml:space="preserve"> (za wyjątkiem samych zaliczek)</w:t>
      </w:r>
      <w:r w:rsidRPr="00F9006B">
        <w:rPr>
          <w:rFonts w:eastAsia="Calibri"/>
        </w:rPr>
        <w:t>.</w:t>
      </w:r>
    </w:p>
    <w:p w14:paraId="056F53F0" w14:textId="4CD5C31B" w:rsidR="0026018A" w:rsidRPr="006453DA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6453DA">
        <w:rPr>
          <w:rFonts w:eastAsia="Calibri"/>
        </w:rPr>
        <w:t xml:space="preserve">KEXP obejmuje przynajmniej 1% </w:t>
      </w:r>
      <w:ins w:id="268" w:author="Patrycja Piekut" w:date="2025-05-07T10:39:00Z">
        <w:r w:rsidR="00E622A1">
          <w:rPr>
            <w:rFonts w:eastAsia="Calibri"/>
          </w:rPr>
          <w:t xml:space="preserve">poniesionych </w:t>
        </w:r>
      </w:ins>
      <w:r w:rsidRPr="006453DA">
        <w:rPr>
          <w:rFonts w:eastAsia="Calibri"/>
        </w:rPr>
        <w:t xml:space="preserve">wydatków na </w:t>
      </w:r>
      <w:r>
        <w:t>operacje</w:t>
      </w:r>
      <w:ins w:id="269" w:author="Oczki Marta" w:date="2025-04-03T13:46:00Z">
        <w:r w:rsidR="00237056">
          <w:t>,</w:t>
        </w:r>
      </w:ins>
      <w:r>
        <w:t xml:space="preserve"> </w:t>
      </w:r>
      <w:ins w:id="270" w:author="Patrycja Piekut" w:date="2025-05-07T10:37:00Z">
        <w:r w:rsidR="00E622A1">
          <w:t xml:space="preserve">w ramach których wymagana jest kontrola zobowiązań wskazanych w umowie o </w:t>
        </w:r>
      </w:ins>
      <w:ins w:id="271" w:author="Patrycja Piekut" w:date="2025-05-07T10:38:00Z">
        <w:r w:rsidR="00E622A1">
          <w:t xml:space="preserve">przyznaniu pomocy  w okresie związania celem </w:t>
        </w:r>
      </w:ins>
      <w:del w:id="272" w:author="Patrycja Piekut" w:date="2025-05-07T10:37:00Z">
        <w:r w:rsidDel="00E622A1">
          <w:delText xml:space="preserve">mające </w:delText>
        </w:r>
      </w:del>
      <w:del w:id="273" w:author="Patrycja Piekut" w:date="2025-05-07T10:38:00Z">
        <w:r w:rsidDel="00E622A1">
          <w:delText>charakter inwestycyjny/materialny, w</w:delText>
        </w:r>
        <w:r w:rsidRPr="006453DA" w:rsidDel="00E622A1">
          <w:rPr>
            <w:rFonts w:eastAsia="Calibri"/>
          </w:rPr>
          <w:delText xml:space="preserve"> których po wypłacie pomocy beneficjent powinien utrzymać spełnianie warunków </w:delText>
        </w:r>
        <w:r w:rsidRPr="006453DA" w:rsidDel="00E622A1">
          <w:rPr>
            <w:rFonts w:eastAsia="Calibri"/>
          </w:rPr>
          <w:lastRenderedPageBreak/>
          <w:delText xml:space="preserve">przyznania i wypłaty pomocy oraz realizować lub zrealizować określone zobowiązania </w:delText>
        </w:r>
      </w:del>
      <w:r w:rsidRPr="006453DA">
        <w:rPr>
          <w:rFonts w:eastAsia="Calibri"/>
        </w:rPr>
        <w:t xml:space="preserve">oraz </w:t>
      </w:r>
      <w:del w:id="274" w:author="Patrycja Piekut" w:date="2025-05-07T10:38:00Z">
        <w:r w:rsidRPr="006453DA" w:rsidDel="00E622A1">
          <w:rPr>
            <w:rFonts w:eastAsia="Calibri"/>
          </w:rPr>
          <w:delText>w</w:delText>
        </w:r>
      </w:del>
      <w:ins w:id="275" w:author="Patrycja Piekut" w:date="2025-05-07T10:38:00Z">
        <w:r w:rsidR="00E622A1">
          <w:rPr>
            <w:rFonts w:eastAsia="Calibri"/>
          </w:rPr>
          <w:t>dla</w:t>
        </w:r>
      </w:ins>
      <w:r w:rsidRPr="006453DA">
        <w:rPr>
          <w:rFonts w:eastAsia="Calibri"/>
        </w:rPr>
        <w:t xml:space="preserve">  których dokonano ostatecznej płatności w latach poprzedzających bieżący rok </w:t>
      </w:r>
      <w:r>
        <w:rPr>
          <w:rFonts w:eastAsia="Calibri"/>
        </w:rPr>
        <w:t>typowania</w:t>
      </w:r>
      <w:r w:rsidRPr="006453DA">
        <w:rPr>
          <w:rFonts w:eastAsia="Calibri"/>
        </w:rPr>
        <w:t>.</w:t>
      </w:r>
    </w:p>
    <w:p w14:paraId="1AF3E466" w14:textId="291DBBDF" w:rsidR="0026018A" w:rsidRPr="00F9006B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>
        <w:rPr>
          <w:rFonts w:eastAsia="Calibri"/>
        </w:rPr>
        <w:t>P</w:t>
      </w:r>
      <w:r w:rsidRPr="001020DA">
        <w:rPr>
          <w:rFonts w:eastAsia="Calibri"/>
        </w:rPr>
        <w:t>oziom</w:t>
      </w:r>
      <w:r>
        <w:rPr>
          <w:rFonts w:eastAsia="Calibri"/>
        </w:rPr>
        <w:t>,</w:t>
      </w:r>
      <w:r w:rsidRPr="001020DA">
        <w:rPr>
          <w:rFonts w:eastAsia="Calibri"/>
        </w:rPr>
        <w:t xml:space="preserve"> o którym mowa w ust. </w:t>
      </w:r>
      <w:r>
        <w:rPr>
          <w:rFonts w:eastAsia="Calibri"/>
        </w:rPr>
        <w:t>9</w:t>
      </w:r>
      <w:r w:rsidRPr="001020DA">
        <w:rPr>
          <w:rFonts w:eastAsia="Calibri"/>
        </w:rPr>
        <w:t>, powinien być utrzymany razem dla interwencji</w:t>
      </w:r>
      <w:r>
        <w:rPr>
          <w:rFonts w:eastAsia="Calibri"/>
        </w:rPr>
        <w:t>,</w:t>
      </w:r>
      <w:r w:rsidRPr="001020DA">
        <w:rPr>
          <w:rFonts w:eastAsia="Calibri"/>
        </w:rPr>
        <w:t xml:space="preserve"> </w:t>
      </w:r>
      <w:r>
        <w:rPr>
          <w:rFonts w:eastAsia="Calibri"/>
        </w:rPr>
        <w:br/>
      </w:r>
      <w:r w:rsidRPr="001020DA">
        <w:rPr>
          <w:rFonts w:eastAsia="Calibri"/>
        </w:rPr>
        <w:t>o których mowa w rozdziale III ust. 5.</w:t>
      </w:r>
    </w:p>
    <w:p w14:paraId="198DD81A" w14:textId="77777777" w:rsidR="0026018A" w:rsidRPr="00E12CB2" w:rsidRDefault="00E429D5" w:rsidP="00AC1724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Przy obliczaniu minimalnego poziomu KnM i KEXP uwzględnia się kontrole przeprowadzone przed terminem przekaz</w:t>
      </w:r>
      <w:r>
        <w:rPr>
          <w:rFonts w:eastAsia="Calibri"/>
        </w:rPr>
        <w:t>ania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 xml:space="preserve">przez ARiMR </w:t>
      </w:r>
      <w:r w:rsidRPr="00F9006B">
        <w:rPr>
          <w:rFonts w:eastAsia="Calibri"/>
        </w:rPr>
        <w:t xml:space="preserve">danych kontrolnych </w:t>
      </w:r>
      <w:r>
        <w:rPr>
          <w:rFonts w:eastAsia="Calibri"/>
        </w:rPr>
        <w:br/>
      </w:r>
      <w:r w:rsidRPr="00F9006B">
        <w:rPr>
          <w:rFonts w:eastAsia="Calibri"/>
        </w:rPr>
        <w:t>i statystyk kontroli do Komisji Europejskiej za</w:t>
      </w:r>
      <w:r>
        <w:rPr>
          <w:rFonts w:eastAsia="Calibri"/>
        </w:rPr>
        <w:t xml:space="preserve"> dany rok.</w:t>
      </w:r>
    </w:p>
    <w:p w14:paraId="71A81603" w14:textId="77777777" w:rsidR="0026018A" w:rsidRPr="00F9006B" w:rsidRDefault="00E429D5" w:rsidP="00AC1724">
      <w:pPr>
        <w:pStyle w:val="Nagwek3"/>
        <w:rPr>
          <w:rFonts w:eastAsia="Calibri"/>
        </w:rPr>
      </w:pPr>
      <w:bookmarkStart w:id="276" w:name="_Toc177472478"/>
      <w:bookmarkStart w:id="277" w:name="_Toc138757614"/>
      <w:r w:rsidRPr="00F9006B">
        <w:rPr>
          <w:rFonts w:eastAsia="Calibri"/>
        </w:rPr>
        <w:t xml:space="preserve">VII.2.2. </w:t>
      </w:r>
      <w:r>
        <w:rPr>
          <w:rFonts w:eastAsia="Calibri"/>
        </w:rPr>
        <w:t xml:space="preserve">Wybór </w:t>
      </w:r>
      <w:r w:rsidRPr="00F9006B">
        <w:t>próby</w:t>
      </w:r>
      <w:r>
        <w:t xml:space="preserve"> do kontroli</w:t>
      </w:r>
      <w:bookmarkEnd w:id="276"/>
      <w:bookmarkEnd w:id="277"/>
    </w:p>
    <w:p w14:paraId="5861769C" w14:textId="77777777" w:rsidR="0026018A" w:rsidRPr="00F9006B" w:rsidRDefault="00E429D5" w:rsidP="00AC1724">
      <w:pPr>
        <w:pStyle w:val="Akapitzlist"/>
        <w:numPr>
          <w:ilvl w:val="0"/>
          <w:numId w:val="24"/>
        </w:numPr>
        <w:rPr>
          <w:rFonts w:eastAsia="Calibri"/>
        </w:rPr>
      </w:pPr>
      <w:r w:rsidRPr="00F9006B">
        <w:rPr>
          <w:rFonts w:eastAsia="Calibri"/>
        </w:rPr>
        <w:t>Dobierając próbę zatwierdzonych operacji, które mają zostać poddane KnM uwzględnia się w szczególności:</w:t>
      </w:r>
    </w:p>
    <w:p w14:paraId="2E1032E3" w14:textId="77777777" w:rsidR="0026018A" w:rsidRPr="00F9006B" w:rsidRDefault="00E429D5" w:rsidP="00AC1724">
      <w:pPr>
        <w:pStyle w:val="Akapitzlist"/>
        <w:numPr>
          <w:ilvl w:val="0"/>
          <w:numId w:val="10"/>
        </w:numPr>
      </w:pPr>
      <w:r w:rsidRPr="00F9006B">
        <w:t xml:space="preserve">konieczność skontrolowania odpowiedniego zbioru operacji różnego rodzaju </w:t>
      </w:r>
      <w:r>
        <w:br/>
      </w:r>
      <w:r w:rsidRPr="00F9006B">
        <w:t>i wielkości;</w:t>
      </w:r>
    </w:p>
    <w:p w14:paraId="3E7CFDBD" w14:textId="77777777" w:rsidR="0026018A" w:rsidRPr="00F9006B" w:rsidRDefault="00E429D5" w:rsidP="00AC1724">
      <w:pPr>
        <w:pStyle w:val="Akapitzlist"/>
        <w:numPr>
          <w:ilvl w:val="0"/>
          <w:numId w:val="10"/>
        </w:numPr>
      </w:pPr>
      <w:r w:rsidRPr="00F9006B">
        <w:t>wszelkie czynniki ryzyka stwierdzone w wyniku kontroli przeprowadzonych przez podmioty krajowe lub unijne;</w:t>
      </w:r>
    </w:p>
    <w:p w14:paraId="5C1F1C3E" w14:textId="77777777" w:rsidR="0026018A" w:rsidRPr="00F9006B" w:rsidRDefault="00E429D5" w:rsidP="00AC1724">
      <w:pPr>
        <w:pStyle w:val="Akapitzlist"/>
        <w:numPr>
          <w:ilvl w:val="0"/>
          <w:numId w:val="10"/>
        </w:numPr>
      </w:pPr>
      <w:r w:rsidRPr="00F9006B">
        <w:t>sposób, w jaki operacja przyczynia się do ryzyka błędu podczas realizacji PS WPR;</w:t>
      </w:r>
    </w:p>
    <w:p w14:paraId="308B5589" w14:textId="77777777" w:rsidR="0026018A" w:rsidRPr="00F9006B" w:rsidRDefault="00E429D5" w:rsidP="00AC1724">
      <w:pPr>
        <w:pStyle w:val="Akapitzlist"/>
        <w:numPr>
          <w:ilvl w:val="0"/>
          <w:numId w:val="10"/>
        </w:numPr>
      </w:pPr>
      <w:r w:rsidRPr="00F9006B">
        <w:t>konieczność utrzymania równowagi między rodzajami interwencji.</w:t>
      </w:r>
    </w:p>
    <w:p w14:paraId="6C5D2888" w14:textId="77777777" w:rsidR="0026018A" w:rsidRPr="00F9006B" w:rsidRDefault="00E429D5" w:rsidP="00AC1724">
      <w:pPr>
        <w:pStyle w:val="Akapitzlist"/>
        <w:numPr>
          <w:ilvl w:val="0"/>
          <w:numId w:val="24"/>
        </w:numPr>
        <w:ind w:left="357" w:hanging="357"/>
      </w:pPr>
      <w:r w:rsidRPr="00F9006B">
        <w:t xml:space="preserve">Dopuszcza się możliwość </w:t>
      </w:r>
      <w:r>
        <w:t>z</w:t>
      </w:r>
      <w:r w:rsidRPr="00F9006B">
        <w:t xml:space="preserve">bilansowania poziomu </w:t>
      </w:r>
      <w:r>
        <w:t xml:space="preserve">kontroli </w:t>
      </w:r>
      <w:r w:rsidRPr="00F9006B">
        <w:t>w ramach całej populacji ze względu na różnicę ryzyka generowanego przez poszczególne interwencje.</w:t>
      </w:r>
    </w:p>
    <w:p w14:paraId="4CE8D959" w14:textId="77777777" w:rsidR="0026018A" w:rsidRPr="00F9006B" w:rsidRDefault="00E429D5" w:rsidP="00AC1724">
      <w:pPr>
        <w:pStyle w:val="Akapitzlist"/>
        <w:numPr>
          <w:ilvl w:val="0"/>
          <w:numId w:val="24"/>
        </w:numPr>
        <w:ind w:left="357" w:hanging="357"/>
      </w:pPr>
      <w:r w:rsidRPr="00F9006B">
        <w:t xml:space="preserve">W przypadku KnM dobór metodą losową powinien obejmować </w:t>
      </w:r>
      <w:r>
        <w:t>co najmniej</w:t>
      </w:r>
      <w:r w:rsidRPr="00F9006B">
        <w:t xml:space="preserve"> 30 % do 40 % </w:t>
      </w:r>
      <w:r>
        <w:t>zadeklarowanych kwot</w:t>
      </w:r>
      <w:r w:rsidRPr="00F9006B">
        <w:t xml:space="preserve">, natomiast dobór metodą analizy ryzyka </w:t>
      </w:r>
      <w:r>
        <w:br/>
        <w:t>co najmniej</w:t>
      </w:r>
      <w:r w:rsidRPr="00F9006B">
        <w:t xml:space="preserve"> 60 % do 70 % </w:t>
      </w:r>
      <w:r>
        <w:t>zadeklarowanych kwot</w:t>
      </w:r>
      <w:r w:rsidRPr="00F9006B">
        <w:t xml:space="preserve">. </w:t>
      </w:r>
    </w:p>
    <w:p w14:paraId="1BE7138F" w14:textId="77777777" w:rsidR="0026018A" w:rsidRPr="00F9006B" w:rsidRDefault="00E429D5" w:rsidP="00AC1724">
      <w:pPr>
        <w:pStyle w:val="Akapitzlist"/>
        <w:numPr>
          <w:ilvl w:val="0"/>
          <w:numId w:val="24"/>
        </w:numPr>
        <w:ind w:left="357" w:hanging="357"/>
      </w:pPr>
      <w:r w:rsidRPr="00F9006B">
        <w:t xml:space="preserve">W przypadku KEXP dobór metodą losową powinien obejmować </w:t>
      </w:r>
      <w:r>
        <w:t>co najmniej</w:t>
      </w:r>
      <w:r w:rsidRPr="00F9006B">
        <w:t xml:space="preserve"> 20 % do 25 % wydatków, natomiast dobór metodą analizy ryzyka </w:t>
      </w:r>
      <w:r>
        <w:t>co najmniej</w:t>
      </w:r>
      <w:r w:rsidRPr="00F9006B">
        <w:t xml:space="preserve"> 75 % </w:t>
      </w:r>
      <w:r>
        <w:br/>
      </w:r>
      <w:r w:rsidRPr="00F9006B">
        <w:t>do 80 % wydatków.</w:t>
      </w:r>
    </w:p>
    <w:p w14:paraId="0AE621D4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</w:pPr>
      <w:r>
        <w:t>Z</w:t>
      </w:r>
      <w:r w:rsidRPr="00F9006B">
        <w:t>e względu na fakt, iż poziom kontroli jest wyrażony kwotowo, wskazane wartości dotyczycące udziału procentowego poszczególnych metod typowania w ogólnie wybranej próbie nie są obligatoryjne do osiągnięcia w przypadku przekroczenia zakładanego minimalnego poziomu kontroli</w:t>
      </w:r>
      <w:r>
        <w:t xml:space="preserve">, ponieważ </w:t>
      </w:r>
      <w:r w:rsidRPr="00F9006B">
        <w:t xml:space="preserve">prowadziłoby to </w:t>
      </w:r>
      <w:r>
        <w:br/>
      </w:r>
      <w:r w:rsidRPr="00F9006B">
        <w:t>do znacznego wzrostu populacji kierowanej do kontroli.</w:t>
      </w:r>
    </w:p>
    <w:p w14:paraId="39AC836E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  <w:rPr>
          <w:rFonts w:eastAsiaTheme="majorEastAsia"/>
        </w:rPr>
      </w:pPr>
      <w:r w:rsidRPr="00F9006B">
        <w:t>Operacja powinna być poddawana typowaniu przez cały okres, w którym podlega zobowiązaniom wynikającym z warunków otrzymania płatności.</w:t>
      </w:r>
    </w:p>
    <w:p w14:paraId="2A3ADC64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</w:pPr>
      <w:r w:rsidRPr="00F9006B">
        <w:lastRenderedPageBreak/>
        <w:t>Wybór próby do kontroli metodą analizy ryzyka polega na doborze elementów najbardziej obciążonych ryzykiem wystąpienia zamierzonego lub przypadkowego błędu, skutkującego przyznaniem nienależnej pomocy finansowej.</w:t>
      </w:r>
    </w:p>
    <w:p w14:paraId="2F25C278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Zastosowana analiza ryzyka podlega corocznemu przeglądowi na podstawie wyników z </w:t>
      </w:r>
      <w:r>
        <w:rPr>
          <w:rFonts w:eastAsia="Calibri"/>
        </w:rPr>
        <w:t>kontroli</w:t>
      </w:r>
      <w:r w:rsidRPr="00F9006B">
        <w:rPr>
          <w:rFonts w:eastAsia="Calibri"/>
        </w:rPr>
        <w:t xml:space="preserve">. </w:t>
      </w:r>
    </w:p>
    <w:p w14:paraId="56A23CC6" w14:textId="77777777" w:rsidR="0026018A" w:rsidRDefault="00E429D5" w:rsidP="00AC1724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>W przypadku niskiej skuteczności analizy ryzyka dokonuje się odpowiedniej korekty zastosowanych czynników lub wag ryzyka, tak aby analiza ryzyka wykazywała się odpowiednią</w:t>
      </w:r>
      <w:r>
        <w:rPr>
          <w:rFonts w:eastAsia="Calibri"/>
        </w:rPr>
        <w:t xml:space="preserve"> skutecznością w kolejnym roku.</w:t>
      </w:r>
    </w:p>
    <w:p w14:paraId="29026733" w14:textId="77777777" w:rsidR="0026018A" w:rsidRPr="007C29BB" w:rsidRDefault="00E429D5" w:rsidP="00AC1724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Przez niską skuteczność analizy ryzyka, o której mowa w ust. </w:t>
      </w:r>
      <w:r>
        <w:rPr>
          <w:rFonts w:eastAsia="Calibri"/>
        </w:rPr>
        <w:t>9</w:t>
      </w:r>
      <w:r w:rsidRPr="00F9006B">
        <w:rPr>
          <w:rFonts w:eastAsia="Calibri"/>
        </w:rPr>
        <w:t>, rozumie się wyższy procentowo udział w wykrywaniu nieprawidłowości w ramach kontroli wytypowanych metodą losową w stosunku do kontroli wytypowanych analizą ryzyka.</w:t>
      </w:r>
    </w:p>
    <w:p w14:paraId="5C3DDF40" w14:textId="77777777" w:rsidR="0026018A" w:rsidRPr="00805F69" w:rsidRDefault="00E429D5" w:rsidP="00AC1724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805F69">
        <w:t xml:space="preserve">W przypadku gdy KnM ujawnią nieprawidłowości powyżej 2% skontrolowanej kwoty dla metody losowej, co wskazuje na podwyższone ryzyko </w:t>
      </w:r>
      <w:r w:rsidRPr="00FD6E5D">
        <w:t xml:space="preserve">wystąpienia błędów w realizacji operacji w ramach danej interwencji, w następnym roku kalendarzowym dla danej interwencji zwiększa </w:t>
      </w:r>
      <w:r w:rsidRPr="00805F69">
        <w:t>się poziom KnM, biorąc pod uwagę w szczególności skalę tych nieprawidłowości</w:t>
      </w:r>
      <w:r w:rsidRPr="008E5AD8">
        <w:t xml:space="preserve"> oraz </w:t>
      </w:r>
      <w:r w:rsidRPr="00805F69">
        <w:t>ryzyko ich wystąpienia</w:t>
      </w:r>
      <w:r w:rsidRPr="008E5AD8">
        <w:t>.</w:t>
      </w:r>
      <w:r w:rsidRPr="00805F69">
        <w:t xml:space="preserve"> </w:t>
      </w:r>
    </w:p>
    <w:p w14:paraId="4CAA7E47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</w:pPr>
      <w:r>
        <w:t>Bez uszczerbku dla ochrony interesów finansowych UE m</w:t>
      </w:r>
      <w:r w:rsidRPr="00805F69">
        <w:t xml:space="preserve">ożna podjąć decyzję </w:t>
      </w:r>
      <w:r>
        <w:br/>
      </w:r>
      <w:r w:rsidRPr="00805F69">
        <w:t xml:space="preserve">o obniżeniu minimalnego poziomu KnM przeprowadzanych każdego roku kalendarzowego w odniesieniu do danej interwencji, w przypadku niestwierdzenia znacznego ryzyka </w:t>
      </w:r>
      <w:r w:rsidRPr="00FD6E5D">
        <w:t>wystąpienia błędów w</w:t>
      </w:r>
      <w:r>
        <w:t xml:space="preserve"> </w:t>
      </w:r>
      <w:r w:rsidRPr="00FD6E5D">
        <w:t>realizacji operacji w ramach</w:t>
      </w:r>
      <w:r w:rsidRPr="00805F69">
        <w:t xml:space="preserve"> danej interwencji</w:t>
      </w:r>
      <w:r>
        <w:t xml:space="preserve">. </w:t>
      </w:r>
      <w:r w:rsidRPr="00F9006B">
        <w:t>Nieznaczne ryzyko stanowi wówczas wskaźnik błędu poniżej 1% dla kwoty skontrolowanej metodą losową.</w:t>
      </w:r>
    </w:p>
    <w:p w14:paraId="43BB5670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Ust. 11 i 12 nie dotyczą </w:t>
      </w:r>
      <w:r w:rsidRPr="009B0A72">
        <w:rPr>
          <w:rFonts w:eastAsia="Calibri"/>
        </w:rPr>
        <w:t>I.7.1</w:t>
      </w:r>
      <w:r w:rsidRPr="009B0A72">
        <w:rPr>
          <w:rFonts w:ascii="Symbol" w:eastAsia="Calibri" w:hAnsi="Symbol"/>
        </w:rPr>
        <w:sym w:font="Symbol" w:char="F02D"/>
      </w:r>
      <w:r w:rsidRPr="009B0A72">
        <w:rPr>
          <w:rFonts w:eastAsia="Calibri"/>
        </w:rPr>
        <w:t>I.7.6 i I.13.2</w:t>
      </w:r>
      <w:r w:rsidRPr="009B0A72">
        <w:rPr>
          <w:rFonts w:eastAsia="Arial Nova"/>
          <w:iCs/>
        </w:rPr>
        <w:t>.</w:t>
      </w:r>
    </w:p>
    <w:p w14:paraId="04EFEF11" w14:textId="77777777" w:rsidR="0026018A" w:rsidRPr="00F9006B" w:rsidRDefault="00E429D5" w:rsidP="00AC1724">
      <w:pPr>
        <w:pStyle w:val="Akapitzlist"/>
        <w:numPr>
          <w:ilvl w:val="0"/>
          <w:numId w:val="24"/>
        </w:numPr>
        <w:spacing w:after="0"/>
      </w:pPr>
      <w:r w:rsidRPr="00F9006B">
        <w:rPr>
          <w:rFonts w:eastAsia="Calibri"/>
        </w:rPr>
        <w:t xml:space="preserve">Wskaźnik błędu, o którym mowa w ust. 11 i 12, </w:t>
      </w:r>
      <w:r>
        <w:rPr>
          <w:rFonts w:eastAsia="Calibri"/>
        </w:rPr>
        <w:t xml:space="preserve">jest </w:t>
      </w:r>
      <w:r w:rsidRPr="00F9006B">
        <w:rPr>
          <w:rFonts w:eastAsia="Calibri"/>
        </w:rPr>
        <w:t>oparty na sprawozdawczości przekazywanej przez ARiMR do Komisji Europejskiej</w:t>
      </w:r>
      <w:r>
        <w:rPr>
          <w:rFonts w:eastAsia="Calibri"/>
        </w:rPr>
        <w:t xml:space="preserve">, przy czym </w:t>
      </w:r>
      <w:r w:rsidRPr="00F9006B">
        <w:rPr>
          <w:rFonts w:eastAsia="Calibri"/>
        </w:rPr>
        <w:t xml:space="preserve">pod uwagę </w:t>
      </w:r>
      <w:r>
        <w:rPr>
          <w:rFonts w:eastAsia="Calibri"/>
        </w:rPr>
        <w:t xml:space="preserve">są </w:t>
      </w:r>
      <w:r w:rsidRPr="00F9006B">
        <w:rPr>
          <w:rFonts w:eastAsia="Calibri"/>
        </w:rPr>
        <w:t xml:space="preserve">brane ustalenia zawarte w </w:t>
      </w:r>
      <w:r w:rsidRPr="00F9006B">
        <w:t xml:space="preserve">sprawozdaniu z czynności sprawdzających w zakresie audytu gospodarowania środkami pochodzącymi z budżetu Unii Europejskiej </w:t>
      </w:r>
      <w:r>
        <w:br/>
      </w:r>
      <w:r w:rsidRPr="00F9006B">
        <w:t xml:space="preserve">w ramach </w:t>
      </w:r>
      <w:r>
        <w:t>EFRG</w:t>
      </w:r>
      <w:r w:rsidRPr="00F9006B">
        <w:t xml:space="preserve"> oraz </w:t>
      </w:r>
      <w:r>
        <w:t>EFRROW</w:t>
      </w:r>
      <w:r w:rsidRPr="00F9006B">
        <w:t xml:space="preserve"> w </w:t>
      </w:r>
      <w:r>
        <w:t>ARiMR</w:t>
      </w:r>
      <w:r w:rsidRPr="00F9006B">
        <w:t xml:space="preserve"> za rok poprzedzający rok w którym typowana jest próba do ko</w:t>
      </w:r>
      <w:r>
        <w:t>ntroli.</w:t>
      </w:r>
    </w:p>
    <w:p w14:paraId="03B313A1" w14:textId="77777777" w:rsidR="0026018A" w:rsidRPr="008D6002" w:rsidRDefault="00E429D5" w:rsidP="00AC1724">
      <w:pPr>
        <w:pStyle w:val="Akapitzlist"/>
        <w:numPr>
          <w:ilvl w:val="0"/>
          <w:numId w:val="24"/>
        </w:numPr>
      </w:pPr>
      <w:r w:rsidRPr="008D6002">
        <w:t xml:space="preserve">ARiMR przekazuje IZ informację dotyczącą zamiaru zmniejszenia </w:t>
      </w:r>
      <w:r>
        <w:t>poziomu kontroli.</w:t>
      </w:r>
    </w:p>
    <w:p w14:paraId="0804C0AA" w14:textId="77777777" w:rsidR="0026018A" w:rsidRPr="000F422A" w:rsidRDefault="00E429D5" w:rsidP="00AC1724">
      <w:pPr>
        <w:pStyle w:val="Nagwek1"/>
      </w:pPr>
      <w:bookmarkStart w:id="278" w:name="_Toc129253254"/>
      <w:bookmarkStart w:id="279" w:name="_Toc177472479"/>
      <w:bookmarkStart w:id="280" w:name="_Toc138757615"/>
      <w:r w:rsidRPr="000F422A">
        <w:lastRenderedPageBreak/>
        <w:t>VIII. Szczegółowe warunki</w:t>
      </w:r>
      <w:r>
        <w:t>,</w:t>
      </w:r>
      <w:r w:rsidRPr="000F422A">
        <w:t xml:space="preserve"> jakie powinny spełniać zewnętrzne jednostki organizacyjne, którym można powierzyć przeprowadzanie kontroli na miejscu</w:t>
      </w:r>
      <w:bookmarkEnd w:id="278"/>
      <w:bookmarkEnd w:id="279"/>
      <w:bookmarkEnd w:id="280"/>
    </w:p>
    <w:p w14:paraId="395FDD93" w14:textId="77777777" w:rsidR="0026018A" w:rsidRPr="00F9006B" w:rsidRDefault="00E429D5" w:rsidP="00AC1724">
      <w:pPr>
        <w:pStyle w:val="Akapitzlist"/>
        <w:numPr>
          <w:ilvl w:val="0"/>
          <w:numId w:val="20"/>
        </w:numPr>
      </w:pPr>
      <w:r w:rsidRPr="00F9006B">
        <w:t xml:space="preserve">Zgodnie z ustawą PS WPR ARiMR może powierzyć przeprowadzenie KnM </w:t>
      </w:r>
      <w:r>
        <w:t>zewnętrznym</w:t>
      </w:r>
      <w:r w:rsidRPr="00F9006B">
        <w:t xml:space="preserve"> jednostkom organizacyjnym dysponującym odpowiednimi warunkami organizacyjnymi, kadrowymi i technicznymi.</w:t>
      </w:r>
    </w:p>
    <w:p w14:paraId="2DC42380" w14:textId="77777777" w:rsidR="0026018A" w:rsidRPr="00F9006B" w:rsidRDefault="00E429D5" w:rsidP="00AC1724">
      <w:pPr>
        <w:pStyle w:val="Akapitzlist"/>
        <w:numPr>
          <w:ilvl w:val="0"/>
          <w:numId w:val="20"/>
        </w:numPr>
      </w:pPr>
      <w:r w:rsidRPr="00F9006B">
        <w:t>Przeprowadzanie KnM może być powierzone jednostce organizacyjnej:</w:t>
      </w:r>
    </w:p>
    <w:p w14:paraId="5892A9D5" w14:textId="77777777" w:rsidR="0026018A" w:rsidRPr="00F9006B" w:rsidRDefault="00E429D5" w:rsidP="00AC1724">
      <w:pPr>
        <w:pStyle w:val="Akapitzlist"/>
        <w:ind w:hanging="360"/>
      </w:pPr>
      <w:r w:rsidRPr="00F9006B">
        <w:t>1) posiadającej pisemną instrukcję regulującą sposób i tryb rejestracji, obiegu oraz archiwizacji dokumentacji związanej z prowadzoną kontrolą;</w:t>
      </w:r>
    </w:p>
    <w:p w14:paraId="0D8A4366" w14:textId="77777777" w:rsidR="0026018A" w:rsidRPr="00F9006B" w:rsidRDefault="00E429D5" w:rsidP="00AC1724">
      <w:pPr>
        <w:pStyle w:val="Akapitzlist"/>
        <w:ind w:hanging="360"/>
      </w:pPr>
      <w:r w:rsidRPr="00F9006B">
        <w:t xml:space="preserve">2) zapewniającej wyłączenie z czynności kontrolnych osób w niej zatrudnionych </w:t>
      </w:r>
      <w:r>
        <w:br/>
      </w:r>
      <w:r w:rsidRPr="00F9006B">
        <w:t>w przypadku wystąpienia:</w:t>
      </w:r>
    </w:p>
    <w:p w14:paraId="0C484C91" w14:textId="77777777" w:rsidR="0026018A" w:rsidRPr="00F9006B" w:rsidRDefault="00E429D5" w:rsidP="00AC1724">
      <w:pPr>
        <w:pStyle w:val="Akapitzlist"/>
        <w:ind w:left="1080" w:hanging="360"/>
      </w:pPr>
      <w:r w:rsidRPr="00F9006B">
        <w:t>a) przesłanek określonych w art. 24 KPA</w:t>
      </w:r>
      <w:r>
        <w:t xml:space="preserve"> lub</w:t>
      </w:r>
    </w:p>
    <w:p w14:paraId="4CAE061B" w14:textId="77777777" w:rsidR="0026018A" w:rsidRPr="00F9006B" w:rsidRDefault="00E429D5" w:rsidP="00AC1724">
      <w:pPr>
        <w:pStyle w:val="Akapitzlist"/>
        <w:ind w:left="1080" w:hanging="360"/>
      </w:pPr>
      <w:r w:rsidRPr="00F9006B">
        <w:t xml:space="preserve">b) </w:t>
      </w:r>
      <w:r>
        <w:t xml:space="preserve">innych </w:t>
      </w:r>
      <w:r w:rsidRPr="00F9006B">
        <w:t>okoliczności mogących wywołać uzasadnione wątpliwości co do ich bezstronności</w:t>
      </w:r>
      <w:r>
        <w:t>;</w:t>
      </w:r>
    </w:p>
    <w:p w14:paraId="4B2D12D3" w14:textId="77777777" w:rsidR="0026018A" w:rsidRPr="00F9006B" w:rsidRDefault="00E429D5" w:rsidP="00AC1724">
      <w:pPr>
        <w:pStyle w:val="Akapitzlist"/>
        <w:ind w:hanging="360"/>
      </w:pPr>
      <w:r w:rsidRPr="00F9006B">
        <w:t>3) wobec której nie zachodzą przesłanki, o których mowa w art. 25 KPA;</w:t>
      </w:r>
    </w:p>
    <w:p w14:paraId="1B37FA67" w14:textId="77777777" w:rsidR="0026018A" w:rsidRPr="00F9006B" w:rsidRDefault="00E429D5" w:rsidP="00AC1724">
      <w:pPr>
        <w:pStyle w:val="Akapitzlist"/>
        <w:ind w:hanging="360"/>
      </w:pPr>
      <w:r w:rsidRPr="00F9006B">
        <w:t>4) zatrudniającej, w liczbie zapewniającej sprawne wykonywanie powierzonych</w:t>
      </w:r>
      <w:r w:rsidRPr="00F9006B">
        <w:rPr>
          <w:rFonts w:cs="Arial"/>
          <w:sz w:val="25"/>
          <w:szCs w:val="25"/>
        </w:rPr>
        <w:t xml:space="preserve"> kontroli i dostosowanej do liczby tych kontroli, osoby, które:</w:t>
      </w:r>
      <w:r w:rsidRPr="00F9006B">
        <w:br/>
        <w:t>a) posiadają, potwierdzone dyplomem lub świadectwem:</w:t>
      </w:r>
    </w:p>
    <w:p w14:paraId="4D8DFB69" w14:textId="77777777" w:rsidR="0026018A" w:rsidRPr="00F9006B" w:rsidRDefault="00E429D5" w:rsidP="00AC1724">
      <w:pPr>
        <w:pStyle w:val="Akapitzlist"/>
        <w:ind w:left="1440" w:hanging="360"/>
      </w:pPr>
      <w:r w:rsidRPr="00F9006B">
        <w:t>– wykształcenie wyższe w zakresie rolnictwa, ogrodnictwa, biologii, ochrony środowiska, leśnictwa, geodezji</w:t>
      </w:r>
      <w:r>
        <w:t>,</w:t>
      </w:r>
      <w:r w:rsidRPr="00F9006B">
        <w:t xml:space="preserve"> kartografii lub</w:t>
      </w:r>
    </w:p>
    <w:p w14:paraId="5AF2DB9C" w14:textId="77777777" w:rsidR="0026018A" w:rsidRPr="00F9006B" w:rsidRDefault="00E429D5" w:rsidP="00AC1724">
      <w:pPr>
        <w:pStyle w:val="Akapitzlist"/>
        <w:ind w:left="1440" w:hanging="360"/>
        <w:rPr>
          <w:rFonts w:cs="Arial"/>
          <w:sz w:val="25"/>
          <w:szCs w:val="25"/>
        </w:rPr>
      </w:pPr>
      <w:r w:rsidRPr="00F9006B">
        <w:t>– wykształcenie średnie oraz kwalifikacje w zawodach związanych z rolnictwem, ogrodnictwem, ochroną środowiska, leśnictwem</w:t>
      </w:r>
      <w:r>
        <w:t>,</w:t>
      </w:r>
      <w:r w:rsidRPr="00F9006B">
        <w:t xml:space="preserve"> geodezją potwierdzone stosownym dokumentem,</w:t>
      </w:r>
    </w:p>
    <w:p w14:paraId="31DFE22A" w14:textId="77777777" w:rsidR="0026018A" w:rsidRPr="00F9006B" w:rsidRDefault="00E429D5" w:rsidP="00AC1724">
      <w:pPr>
        <w:pStyle w:val="Akapitzlist"/>
        <w:ind w:left="1080" w:hanging="360"/>
      </w:pPr>
      <w:r w:rsidRPr="00F9006B">
        <w:t xml:space="preserve">b) posiadają, w przypadku osób zatwierdzających raporty z prac w zakresie ustalania powierzchni działek rolnych, uprawnienia zawodowe w zakresie określonym w art. 43 pkt 1, 2, 5 lub 7 ustawy Prawo geodezyjne </w:t>
      </w:r>
      <w:r>
        <w:br/>
      </w:r>
      <w:r w:rsidRPr="00F9006B">
        <w:t>i kartograficzne,</w:t>
      </w:r>
    </w:p>
    <w:p w14:paraId="74F42DB6" w14:textId="77777777" w:rsidR="0026018A" w:rsidRPr="00F9006B" w:rsidRDefault="00E429D5" w:rsidP="00AC1724">
      <w:pPr>
        <w:pStyle w:val="Akapitzlist"/>
        <w:ind w:left="1080" w:hanging="360"/>
      </w:pPr>
      <w:r w:rsidRPr="00F9006B">
        <w:t>c) zostaną przed podjęciem czynności kontrolnych przeszkolone w zakresie o</w:t>
      </w:r>
      <w:r>
        <w:t>d</w:t>
      </w:r>
      <w:r w:rsidRPr="00F9006B">
        <w:t>powiadającym powierzonym im czynnościom, co zostanie potwierdzone odpowiednim zaświadczeniem;</w:t>
      </w:r>
    </w:p>
    <w:p w14:paraId="568A91C2" w14:textId="77777777" w:rsidR="0026018A" w:rsidRPr="00F9006B" w:rsidRDefault="00E429D5" w:rsidP="00AC1724">
      <w:pPr>
        <w:pStyle w:val="Akapitzlist"/>
        <w:numPr>
          <w:ilvl w:val="0"/>
          <w:numId w:val="10"/>
        </w:numPr>
        <w:spacing w:after="0"/>
      </w:pPr>
      <w:r w:rsidRPr="00F9006B">
        <w:t>która określi na piśmie obowiązki każdej osoby, której powierzono wykonywanie czynności kontrolnych lub zatwierdzanie wyników tych czynności;</w:t>
      </w:r>
    </w:p>
    <w:p w14:paraId="1D069605" w14:textId="77777777" w:rsidR="0026018A" w:rsidRPr="00F9006B" w:rsidRDefault="00E429D5" w:rsidP="00AC1724">
      <w:pPr>
        <w:pStyle w:val="Akapitzlist"/>
        <w:numPr>
          <w:ilvl w:val="0"/>
          <w:numId w:val="10"/>
        </w:numPr>
        <w:spacing w:after="0"/>
        <w:jc w:val="left"/>
      </w:pPr>
      <w:r w:rsidRPr="00F9006B">
        <w:lastRenderedPageBreak/>
        <w:t>zapewniającej:</w:t>
      </w:r>
    </w:p>
    <w:p w14:paraId="20B60FCA" w14:textId="77777777" w:rsidR="0026018A" w:rsidRPr="00F9006B" w:rsidRDefault="00E429D5" w:rsidP="00AC1724">
      <w:pPr>
        <w:pStyle w:val="Akapitzlist"/>
        <w:numPr>
          <w:ilvl w:val="0"/>
          <w:numId w:val="21"/>
        </w:numPr>
        <w:spacing w:after="0"/>
      </w:pPr>
      <w:r w:rsidRPr="00F9006B">
        <w:t xml:space="preserve">sprzęt pomiarowy umożliwiający sprawne przeprowadzanie pomiarów, spełniający wymagania dotyczące pomiarów szczegółów terenowych III grupy zgodnie z </w:t>
      </w:r>
      <w:r>
        <w:t xml:space="preserve">przepisami </w:t>
      </w:r>
      <w:r w:rsidRPr="00F9006B">
        <w:t xml:space="preserve">§ 16 rozporządzenia </w:t>
      </w:r>
      <w:r>
        <w:t>ws.</w:t>
      </w:r>
      <w:r w:rsidRPr="00F9006B">
        <w:t xml:space="preserve"> standardów technicznych wykonywania pomiarów,</w:t>
      </w:r>
    </w:p>
    <w:p w14:paraId="03888749" w14:textId="77777777" w:rsidR="0026018A" w:rsidRPr="00F9006B" w:rsidRDefault="00E429D5" w:rsidP="00AC1724">
      <w:pPr>
        <w:pStyle w:val="Akapitzlist"/>
        <w:numPr>
          <w:ilvl w:val="0"/>
          <w:numId w:val="21"/>
        </w:numPr>
        <w:spacing w:after="0"/>
      </w:pPr>
      <w:r w:rsidRPr="00F9006B">
        <w:t>sprzęt informatyczny i oprogramowanie spełniające wymagania</w:t>
      </w:r>
      <w:r w:rsidRPr="00F9006B">
        <w:rPr>
          <w:rFonts w:cs="Arial"/>
        </w:rPr>
        <w:t xml:space="preserve"> techniczne, dotyczące przetwarzania i wymiany danych, określone przez ARiMR,</w:t>
      </w:r>
    </w:p>
    <w:p w14:paraId="27BAB943" w14:textId="77777777" w:rsidR="0026018A" w:rsidRPr="00F9006B" w:rsidRDefault="00E429D5" w:rsidP="00AC1724">
      <w:pPr>
        <w:pStyle w:val="Akapitzlist"/>
        <w:numPr>
          <w:ilvl w:val="0"/>
          <w:numId w:val="21"/>
        </w:numPr>
        <w:spacing w:after="0"/>
      </w:pPr>
      <w:r w:rsidRPr="00F9006B">
        <w:rPr>
          <w:rFonts w:cs="Arial"/>
        </w:rPr>
        <w:t>środki transportu umożliwiające sprawne wykonywanie powierzonych kontroli.</w:t>
      </w:r>
    </w:p>
    <w:p w14:paraId="41620C97" w14:textId="77777777" w:rsidR="0026018A" w:rsidRPr="00F9006B" w:rsidRDefault="00E429D5" w:rsidP="00AC1724">
      <w:pPr>
        <w:pStyle w:val="Akapitzlist"/>
        <w:numPr>
          <w:ilvl w:val="0"/>
          <w:numId w:val="20"/>
        </w:numPr>
        <w:ind w:left="357" w:hanging="357"/>
      </w:pPr>
      <w:r w:rsidRPr="00F9006B">
        <w:t>Przeprowadzanie kontroli upraw konopi włóknistych w zakresie oznaczania poziomu THC może być powierzone jednostce organizacyjnej:</w:t>
      </w:r>
    </w:p>
    <w:p w14:paraId="6989E11B" w14:textId="77777777" w:rsidR="0026018A" w:rsidRPr="00F9006B" w:rsidRDefault="00E429D5" w:rsidP="00AC1724">
      <w:pPr>
        <w:pStyle w:val="Akapitzlist"/>
        <w:numPr>
          <w:ilvl w:val="0"/>
          <w:numId w:val="19"/>
        </w:numPr>
        <w:ind w:left="720"/>
      </w:pPr>
      <w:r w:rsidRPr="00F9006B">
        <w:t>spełniającej warunki wymienione w ust. 2 pkt 1-3, pkt 4 lit. c i pkt 6 lit. c;</w:t>
      </w:r>
    </w:p>
    <w:p w14:paraId="698DCA5B" w14:textId="77777777" w:rsidR="0026018A" w:rsidRDefault="00E429D5" w:rsidP="00AC1724">
      <w:pPr>
        <w:pStyle w:val="Akapitzlist"/>
        <w:numPr>
          <w:ilvl w:val="0"/>
          <w:numId w:val="19"/>
        </w:numPr>
        <w:ind w:left="720"/>
      </w:pPr>
      <w:r w:rsidRPr="00F9006B">
        <w:t>zapewniającej wykonanie badań w zakresie oznaczania poziomu THC zgodnie z metodą określoną w </w:t>
      </w:r>
      <w:r>
        <w:t>załączniku</w:t>
      </w:r>
      <w:r w:rsidRPr="00F9006B">
        <w:t xml:space="preserve"> I </w:t>
      </w:r>
      <w:r>
        <w:t xml:space="preserve">do </w:t>
      </w:r>
      <w:r w:rsidRPr="00F9006B">
        <w:t>rozporządzenia 2022/126.</w:t>
      </w:r>
    </w:p>
    <w:p w14:paraId="7F99076E" w14:textId="7B566BBD" w:rsidR="0026018A" w:rsidRDefault="00E429D5" w:rsidP="00AC1724">
      <w:pPr>
        <w:pStyle w:val="Nagwek1"/>
      </w:pPr>
      <w:bookmarkStart w:id="281" w:name="_Toc177472480"/>
      <w:bookmarkStart w:id="282" w:name="_Toc138757616"/>
      <w:bookmarkEnd w:id="71"/>
      <w:r w:rsidRPr="001859EF">
        <w:t xml:space="preserve">IX. </w:t>
      </w:r>
      <w:r>
        <w:t>Wytyczne</w:t>
      </w:r>
      <w:r w:rsidRPr="001859EF">
        <w:t xml:space="preserve"> przejściowe na 2023 rok</w:t>
      </w:r>
      <w:bookmarkEnd w:id="281"/>
      <w:bookmarkEnd w:id="282"/>
    </w:p>
    <w:p w14:paraId="2CBF0943" w14:textId="1DC3E4F2" w:rsidR="0026018A" w:rsidRDefault="00E429D5" w:rsidP="00AC1724">
      <w:pPr>
        <w:pStyle w:val="Akapitzlist"/>
        <w:numPr>
          <w:ilvl w:val="0"/>
          <w:numId w:val="30"/>
        </w:numPr>
      </w:pPr>
      <w:r>
        <w:t xml:space="preserve">W 2023 r. do minimalnych poziomów kontroli, o których mowa w sekcji VII.1.1 </w:t>
      </w:r>
      <w:r>
        <w:br/>
        <w:t xml:space="preserve">ust. 1, wlicza się wnioskodawców wnioskujących o interwencje obszarowe wymienione w sekcji VII.1.1 ust. 1 pkt </w:t>
      </w:r>
      <w:del w:id="283" w:author="DPB" w:date="2025-08-01T10:29:00Z" w16du:dateUtc="2025-08-01T08:29:00Z">
        <w:r w:rsidDel="008F79CB">
          <w:delText xml:space="preserve">od </w:delText>
        </w:r>
      </w:del>
      <w:r>
        <w:t>1</w:t>
      </w:r>
      <w:del w:id="284" w:author="DPB" w:date="2025-08-01T10:29:00Z" w16du:dateUtc="2025-08-01T08:29:00Z">
        <w:r w:rsidDel="008F79CB">
          <w:delText xml:space="preserve"> do </w:delText>
        </w:r>
      </w:del>
      <w:ins w:id="285" w:author="DPB" w:date="2025-08-01T10:29:00Z" w16du:dateUtc="2025-08-01T08:29:00Z">
        <w:r w:rsidR="008F79CB">
          <w:t>-</w:t>
        </w:r>
      </w:ins>
      <w:r>
        <w:t xml:space="preserve">11, którzy następnie złożyli żądanie przyznania </w:t>
      </w:r>
      <w:bookmarkStart w:id="286" w:name="_Hlk199318447"/>
      <w:r>
        <w:t>płatności</w:t>
      </w:r>
      <w:del w:id="287" w:author="Grabowska-Fabisiak Anna" w:date="2025-05-28T09:56:00Z" w16du:dateUtc="2025-05-28T07:56:00Z">
        <w:r w:rsidDel="006A0B0D">
          <w:delText>, o której mowa w art. 28 rozporządzenia 2021/2115, zwanej płatnością</w:delText>
        </w:r>
      </w:del>
      <w:r>
        <w:t xml:space="preserve"> dla małych gospodarstw</w:t>
      </w:r>
      <w:bookmarkEnd w:id="286"/>
      <w:r>
        <w:t xml:space="preserve">. W związku z powyższym dla wskazanych interwencji </w:t>
      </w:r>
      <w:r w:rsidRPr="00BB643C">
        <w:t>(grup interwencji)</w:t>
      </w:r>
      <w:r>
        <w:t xml:space="preserve"> nie ma konieczności osiągnięcia zakładanych </w:t>
      </w:r>
      <w:r>
        <w:br/>
        <w:t>w sekcji VII.1.2 ust. 2 poziomów kontroli określonych dla metody losowej i metody analizy ryzyka.</w:t>
      </w:r>
    </w:p>
    <w:p w14:paraId="37D32462" w14:textId="77777777" w:rsidR="0026018A" w:rsidRDefault="00E429D5" w:rsidP="00AC1724">
      <w:pPr>
        <w:pStyle w:val="Akapitzlist"/>
        <w:numPr>
          <w:ilvl w:val="0"/>
          <w:numId w:val="30"/>
        </w:numPr>
      </w:pPr>
      <w:r>
        <w:t xml:space="preserve">W 2023 r. do uzyskania poziomu kontroli, o którym mowa w sekcji VII.1.1 ust. 1 </w:t>
      </w:r>
      <w:r>
        <w:br/>
        <w:t xml:space="preserve">pkt 4, w pierwszej kolejności wlicza się wnioskodawców wytypowanych na podstawie tego </w:t>
      </w:r>
      <w:r w:rsidRPr="00252804">
        <w:t>punktu.</w:t>
      </w:r>
      <w:r>
        <w:t xml:space="preserve"> Do minimalnego poziomu kontroli, o którym mowa w tym </w:t>
      </w:r>
      <w:r w:rsidRPr="00252804">
        <w:t>punkcie,</w:t>
      </w:r>
      <w:r>
        <w:t xml:space="preserve"> wlicza się również wnioskodawców, którzy wnioskowali o płatności </w:t>
      </w:r>
      <w:r>
        <w:br/>
        <w:t xml:space="preserve">w </w:t>
      </w:r>
      <w:r w:rsidRPr="00252804">
        <w:t>ramach</w:t>
      </w:r>
      <w:r w:rsidRPr="00302869">
        <w:t xml:space="preserve"> I.4.2</w:t>
      </w:r>
      <w:r w:rsidRPr="00252804">
        <w:t>,</w:t>
      </w:r>
      <w:r>
        <w:t xml:space="preserve"> a następnie złożyli żądanie przyznania płatności dla małych gospodarstw.</w:t>
      </w:r>
    </w:p>
    <w:p w14:paraId="3A27A3A9" w14:textId="77777777" w:rsidR="0026018A" w:rsidRDefault="00E429D5" w:rsidP="00AC1724">
      <w:pPr>
        <w:pStyle w:val="Akapitzlist"/>
        <w:numPr>
          <w:ilvl w:val="0"/>
          <w:numId w:val="30"/>
        </w:numPr>
      </w:pPr>
      <w:r>
        <w:t xml:space="preserve">W związku z możliwością składania wniosków/zmian do wniosków w </w:t>
      </w:r>
      <w:r w:rsidRPr="00252804">
        <w:t>zakresie I.4.2,</w:t>
      </w:r>
      <w:r>
        <w:t xml:space="preserve"> w terminie do dnia 31 sierpnia, jeżeli zaistnieje potrzeba uzupełnienia poziomu kontroli, o którym mowa w sekcji VII.1.1 ust. 1 pkt 4, to w dalszej kolejności, w celu </w:t>
      </w:r>
      <w:r>
        <w:lastRenderedPageBreak/>
        <w:t>jego uzyskania, wlicza się również wnioskodawców</w:t>
      </w:r>
      <w:r w:rsidRPr="00252804">
        <w:t xml:space="preserve"> I.4.2</w:t>
      </w:r>
      <w:r>
        <w:t>, którzy przekazali do ARiMR zdjęcia geotagowane</w:t>
      </w:r>
      <w:r w:rsidRPr="00252804">
        <w:t>.</w:t>
      </w:r>
    </w:p>
    <w:p w14:paraId="1DBE5EFE" w14:textId="77777777" w:rsidR="0026018A" w:rsidRDefault="00E429D5" w:rsidP="00AC1724">
      <w:pPr>
        <w:pStyle w:val="Akapitzlist"/>
        <w:ind w:left="360"/>
      </w:pPr>
      <w:r>
        <w:t>W związku z ust. 3, dla wskazanej tam interwencji nie ma konieczności osiągnięcia zakładanych w sekcji VII.1.2 ust. 2 poziomów kontroli określonych dla metody losowej i metody analizy ryzyka.</w:t>
      </w:r>
    </w:p>
    <w:p w14:paraId="2B4EEC86" w14:textId="77777777" w:rsidR="0026018A" w:rsidRDefault="00E429D5" w:rsidP="00AC1724">
      <w:pPr>
        <w:pStyle w:val="Nagwek1"/>
      </w:pPr>
      <w:bookmarkStart w:id="288" w:name="_Toc177472481"/>
      <w:r>
        <w:t>X. Wytyczne przejściowe na 2024</w:t>
      </w:r>
      <w:r w:rsidRPr="001859EF">
        <w:t xml:space="preserve"> rok</w:t>
      </w:r>
      <w:bookmarkEnd w:id="288"/>
    </w:p>
    <w:p w14:paraId="0DD497A4" w14:textId="0CA88E84" w:rsidR="0026018A" w:rsidRDefault="00E429D5" w:rsidP="00AC1724">
      <w:pPr>
        <w:pStyle w:val="Akapitzlist"/>
        <w:ind w:left="284"/>
      </w:pPr>
      <w:r w:rsidRPr="00F0294E">
        <w:t xml:space="preserve">W 2024 r. do minimalnych poziomów kontroli, o których mowa w sekcji VII.1.1 </w:t>
      </w:r>
      <w:r w:rsidRPr="00F0294E">
        <w:br/>
        <w:t>ust. 1, wlicza się wnioskodawców</w:t>
      </w:r>
      <w:r w:rsidRPr="00B66671">
        <w:t xml:space="preserve"> </w:t>
      </w:r>
      <w:r>
        <w:t>wytypowanych, którzy</w:t>
      </w:r>
      <w:r w:rsidRPr="00F0294E">
        <w:t xml:space="preserve"> wniosk</w:t>
      </w:r>
      <w:r>
        <w:t>owali</w:t>
      </w:r>
      <w:r w:rsidRPr="00F0294E">
        <w:t xml:space="preserve"> o interwencje obszarowe wymienione w sekcji VII.1.1 ust. 1 pkt </w:t>
      </w:r>
      <w:del w:id="289" w:author="DPB" w:date="2025-08-01T10:30:00Z" w16du:dateUtc="2025-08-01T08:30:00Z">
        <w:r w:rsidRPr="00F0294E" w:rsidDel="008F79CB">
          <w:delText xml:space="preserve">od </w:delText>
        </w:r>
      </w:del>
      <w:r w:rsidRPr="00F0294E">
        <w:t>1</w:t>
      </w:r>
      <w:del w:id="290" w:author="DPB" w:date="2025-08-01T10:30:00Z" w16du:dateUtc="2025-08-01T08:30:00Z">
        <w:r w:rsidRPr="00F0294E" w:rsidDel="008F79CB">
          <w:delText xml:space="preserve"> do</w:delText>
        </w:r>
      </w:del>
      <w:ins w:id="291" w:author="DPB" w:date="2025-08-01T10:30:00Z" w16du:dateUtc="2025-08-01T08:30:00Z">
        <w:r w:rsidR="008F79CB">
          <w:t>-</w:t>
        </w:r>
      </w:ins>
      <w:del w:id="292" w:author="DPB" w:date="2025-08-01T10:38:00Z" w16du:dateUtc="2025-08-01T08:38:00Z">
        <w:r w:rsidRPr="00F0294E" w:rsidDel="00FD4191">
          <w:delText xml:space="preserve"> </w:delText>
        </w:r>
      </w:del>
      <w:r w:rsidRPr="00F0294E">
        <w:t>11, którzy złożyli wniosek o przyznanie płatności dla małych gospodarstw. W związku z powyższym dla wskazanych interwencji (grup interwencji) nie ma konieczności osiągnięcia zakładanych w sekcji VII.1.2 ust. 2 poziomów kontroli określonych dla metody losowej i metody analizy ryzyka.</w:t>
      </w:r>
    </w:p>
    <w:p w14:paraId="2FCA2294" w14:textId="77777777" w:rsidR="0026018A" w:rsidRPr="00F0294E" w:rsidRDefault="0026018A" w:rsidP="00AC1724"/>
    <w:p w14:paraId="789D63D9" w14:textId="77777777" w:rsidR="0026018A" w:rsidRPr="001859EF" w:rsidRDefault="0026018A" w:rsidP="00AC1724"/>
    <w:sectPr w:rsidR="0026018A" w:rsidRPr="001859EF" w:rsidSect="00AC1724">
      <w:headerReference w:type="default" r:id="rId16"/>
      <w:pgSz w:w="11906" w:h="16838" w:code="9"/>
      <w:pgMar w:top="1417" w:right="1417" w:bottom="1417" w:left="1417" w:header="709" w:footer="28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84CC6E0" w14:textId="77777777" w:rsidR="00603DAB" w:rsidRDefault="00603DAB">
      <w:pPr>
        <w:spacing w:after="0" w:line="240" w:lineRule="auto"/>
      </w:pPr>
      <w:r>
        <w:separator/>
      </w:r>
    </w:p>
  </w:endnote>
  <w:endnote w:type="continuationSeparator" w:id="0">
    <w:p w14:paraId="1D884ACA" w14:textId="77777777" w:rsidR="00603DAB" w:rsidRDefault="00603DAB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 Nova">
    <w:charset w:val="00"/>
    <w:family w:val="swiss"/>
    <w:pitch w:val="variable"/>
    <w:sig w:usb0="0000028F" w:usb1="00000002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146595311"/>
      <w:docPartObj>
        <w:docPartGallery w:val="Page Numbers (Bottom of Page)"/>
        <w:docPartUnique/>
      </w:docPartObj>
    </w:sdtPr>
    <w:sdtContent>
      <w:p w14:paraId="0738CA71" w14:textId="318F3149" w:rsidR="000D3077" w:rsidRDefault="000D3077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D1545F">
          <w:rPr>
            <w:noProof/>
          </w:rPr>
          <w:t>6</w:t>
        </w:r>
        <w:r>
          <w:fldChar w:fldCharType="end"/>
        </w:r>
      </w:p>
    </w:sdtContent>
  </w:sdt>
  <w:p w14:paraId="28BB0B46" w14:textId="77777777" w:rsidR="000D3077" w:rsidRDefault="000D3077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75F3C2B" w14:textId="77777777" w:rsidR="00603DAB" w:rsidRDefault="00603DAB">
      <w:pPr>
        <w:spacing w:after="0" w:line="240" w:lineRule="auto"/>
      </w:pPr>
      <w:r>
        <w:separator/>
      </w:r>
    </w:p>
  </w:footnote>
  <w:footnote w:type="continuationSeparator" w:id="0">
    <w:p w14:paraId="365894F6" w14:textId="77777777" w:rsidR="00603DAB" w:rsidRDefault="00603DAB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B7D0008" w14:textId="77777777" w:rsidR="000D3077" w:rsidRDefault="000D3077" w:rsidP="00AC1724">
    <w:pPr>
      <w:pStyle w:val="Nagwek"/>
      <w:jc w:val="cent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C1091F" w14:textId="77777777" w:rsidR="000D3077" w:rsidRPr="00D62CF0" w:rsidRDefault="000D3077" w:rsidP="00AC1724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2902EB"/>
    <w:multiLevelType w:val="multilevel"/>
    <w:tmpl w:val="DEE46686"/>
    <w:lvl w:ilvl="0">
      <w:start w:val="1"/>
      <w:numFmt w:val="decimal"/>
      <w:lvlText w:val="%1."/>
      <w:lvlJc w:val="left"/>
      <w:pPr>
        <w:ind w:left="360" w:hanging="360"/>
      </w:pPr>
      <w:rPr>
        <w:color w:val="auto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" w15:restartNumberingAfterBreak="0">
    <w:nsid w:val="04FA2B5A"/>
    <w:multiLevelType w:val="hybridMultilevel"/>
    <w:tmpl w:val="252A0058"/>
    <w:lvl w:ilvl="0" w:tplc="4C1ACEDC">
      <w:start w:val="1"/>
      <w:numFmt w:val="decimal"/>
      <w:lvlText w:val="%1)"/>
      <w:lvlJc w:val="left"/>
      <w:pPr>
        <w:ind w:left="720" w:hanging="360"/>
      </w:pPr>
    </w:lvl>
    <w:lvl w:ilvl="1" w:tplc="6304FE9E" w:tentative="1">
      <w:start w:val="1"/>
      <w:numFmt w:val="lowerLetter"/>
      <w:lvlText w:val="%2."/>
      <w:lvlJc w:val="left"/>
      <w:pPr>
        <w:ind w:left="1440" w:hanging="360"/>
      </w:pPr>
    </w:lvl>
    <w:lvl w:ilvl="2" w:tplc="ADCC0296" w:tentative="1">
      <w:start w:val="1"/>
      <w:numFmt w:val="lowerRoman"/>
      <w:lvlText w:val="%3."/>
      <w:lvlJc w:val="right"/>
      <w:pPr>
        <w:ind w:left="2160" w:hanging="180"/>
      </w:pPr>
    </w:lvl>
    <w:lvl w:ilvl="3" w:tplc="B1022DAA" w:tentative="1">
      <w:start w:val="1"/>
      <w:numFmt w:val="decimal"/>
      <w:lvlText w:val="%4."/>
      <w:lvlJc w:val="left"/>
      <w:pPr>
        <w:ind w:left="2880" w:hanging="360"/>
      </w:pPr>
    </w:lvl>
    <w:lvl w:ilvl="4" w:tplc="40F21750" w:tentative="1">
      <w:start w:val="1"/>
      <w:numFmt w:val="lowerLetter"/>
      <w:lvlText w:val="%5."/>
      <w:lvlJc w:val="left"/>
      <w:pPr>
        <w:ind w:left="3600" w:hanging="360"/>
      </w:pPr>
    </w:lvl>
    <w:lvl w:ilvl="5" w:tplc="CEE245F2" w:tentative="1">
      <w:start w:val="1"/>
      <w:numFmt w:val="lowerRoman"/>
      <w:lvlText w:val="%6."/>
      <w:lvlJc w:val="right"/>
      <w:pPr>
        <w:ind w:left="4320" w:hanging="180"/>
      </w:pPr>
    </w:lvl>
    <w:lvl w:ilvl="6" w:tplc="A9FE05BE" w:tentative="1">
      <w:start w:val="1"/>
      <w:numFmt w:val="decimal"/>
      <w:lvlText w:val="%7."/>
      <w:lvlJc w:val="left"/>
      <w:pPr>
        <w:ind w:left="5040" w:hanging="360"/>
      </w:pPr>
    </w:lvl>
    <w:lvl w:ilvl="7" w:tplc="BA5018DC" w:tentative="1">
      <w:start w:val="1"/>
      <w:numFmt w:val="lowerLetter"/>
      <w:lvlText w:val="%8."/>
      <w:lvlJc w:val="left"/>
      <w:pPr>
        <w:ind w:left="5760" w:hanging="360"/>
      </w:pPr>
    </w:lvl>
    <w:lvl w:ilvl="8" w:tplc="340ABEE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6005C07"/>
    <w:multiLevelType w:val="multilevel"/>
    <w:tmpl w:val="9CE8EE0E"/>
    <w:name w:val="a.22222222222222223223222222232322"/>
    <w:styleLink w:val="Styl2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i w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" w15:restartNumberingAfterBreak="0">
    <w:nsid w:val="07D47DFC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4" w15:restartNumberingAfterBreak="0">
    <w:nsid w:val="0FFE3917"/>
    <w:multiLevelType w:val="hybridMultilevel"/>
    <w:tmpl w:val="0AFA7E12"/>
    <w:lvl w:ilvl="0" w:tplc="F5E26B6E">
      <w:start w:val="1"/>
      <w:numFmt w:val="lowerLetter"/>
      <w:lvlText w:val="%1)"/>
      <w:lvlJc w:val="left"/>
      <w:pPr>
        <w:ind w:left="1069" w:hanging="360"/>
      </w:pPr>
      <w:rPr>
        <w:rFonts w:hint="default"/>
      </w:rPr>
    </w:lvl>
    <w:lvl w:ilvl="1" w:tplc="C2EC6F52" w:tentative="1">
      <w:start w:val="1"/>
      <w:numFmt w:val="lowerLetter"/>
      <w:lvlText w:val="%2."/>
      <w:lvlJc w:val="left"/>
      <w:pPr>
        <w:ind w:left="1789" w:hanging="360"/>
      </w:pPr>
    </w:lvl>
    <w:lvl w:ilvl="2" w:tplc="1576ADEA" w:tentative="1">
      <w:start w:val="1"/>
      <w:numFmt w:val="lowerRoman"/>
      <w:lvlText w:val="%3."/>
      <w:lvlJc w:val="right"/>
      <w:pPr>
        <w:ind w:left="2509" w:hanging="180"/>
      </w:pPr>
    </w:lvl>
    <w:lvl w:ilvl="3" w:tplc="6D723002" w:tentative="1">
      <w:start w:val="1"/>
      <w:numFmt w:val="decimal"/>
      <w:lvlText w:val="%4."/>
      <w:lvlJc w:val="left"/>
      <w:pPr>
        <w:ind w:left="3229" w:hanging="360"/>
      </w:pPr>
    </w:lvl>
    <w:lvl w:ilvl="4" w:tplc="1C065CDE" w:tentative="1">
      <w:start w:val="1"/>
      <w:numFmt w:val="lowerLetter"/>
      <w:lvlText w:val="%5."/>
      <w:lvlJc w:val="left"/>
      <w:pPr>
        <w:ind w:left="3949" w:hanging="360"/>
      </w:pPr>
    </w:lvl>
    <w:lvl w:ilvl="5" w:tplc="31A85AB8" w:tentative="1">
      <w:start w:val="1"/>
      <w:numFmt w:val="lowerRoman"/>
      <w:lvlText w:val="%6."/>
      <w:lvlJc w:val="right"/>
      <w:pPr>
        <w:ind w:left="4669" w:hanging="180"/>
      </w:pPr>
    </w:lvl>
    <w:lvl w:ilvl="6" w:tplc="A6083324" w:tentative="1">
      <w:start w:val="1"/>
      <w:numFmt w:val="decimal"/>
      <w:lvlText w:val="%7."/>
      <w:lvlJc w:val="left"/>
      <w:pPr>
        <w:ind w:left="5389" w:hanging="360"/>
      </w:pPr>
    </w:lvl>
    <w:lvl w:ilvl="7" w:tplc="452E5AAC" w:tentative="1">
      <w:start w:val="1"/>
      <w:numFmt w:val="lowerLetter"/>
      <w:lvlText w:val="%8."/>
      <w:lvlJc w:val="left"/>
      <w:pPr>
        <w:ind w:left="6109" w:hanging="360"/>
      </w:pPr>
    </w:lvl>
    <w:lvl w:ilvl="8" w:tplc="162030BA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5" w15:restartNumberingAfterBreak="0">
    <w:nsid w:val="14C74703"/>
    <w:multiLevelType w:val="hybridMultilevel"/>
    <w:tmpl w:val="438CE3F8"/>
    <w:lvl w:ilvl="0" w:tplc="DC900CEA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AB1021AA" w:tentative="1">
      <w:start w:val="1"/>
      <w:numFmt w:val="lowerLetter"/>
      <w:lvlText w:val="%2."/>
      <w:lvlJc w:val="left"/>
      <w:pPr>
        <w:ind w:left="1440" w:hanging="360"/>
      </w:pPr>
    </w:lvl>
    <w:lvl w:ilvl="2" w:tplc="BF20DA98" w:tentative="1">
      <w:start w:val="1"/>
      <w:numFmt w:val="lowerRoman"/>
      <w:lvlText w:val="%3."/>
      <w:lvlJc w:val="right"/>
      <w:pPr>
        <w:ind w:left="2160" w:hanging="180"/>
      </w:pPr>
    </w:lvl>
    <w:lvl w:ilvl="3" w:tplc="95AE97DE" w:tentative="1">
      <w:start w:val="1"/>
      <w:numFmt w:val="decimal"/>
      <w:lvlText w:val="%4."/>
      <w:lvlJc w:val="left"/>
      <w:pPr>
        <w:ind w:left="2880" w:hanging="360"/>
      </w:pPr>
    </w:lvl>
    <w:lvl w:ilvl="4" w:tplc="A9F49A34" w:tentative="1">
      <w:start w:val="1"/>
      <w:numFmt w:val="lowerLetter"/>
      <w:lvlText w:val="%5."/>
      <w:lvlJc w:val="left"/>
      <w:pPr>
        <w:ind w:left="3600" w:hanging="360"/>
      </w:pPr>
    </w:lvl>
    <w:lvl w:ilvl="5" w:tplc="3DD21732" w:tentative="1">
      <w:start w:val="1"/>
      <w:numFmt w:val="lowerRoman"/>
      <w:lvlText w:val="%6."/>
      <w:lvlJc w:val="right"/>
      <w:pPr>
        <w:ind w:left="4320" w:hanging="180"/>
      </w:pPr>
    </w:lvl>
    <w:lvl w:ilvl="6" w:tplc="59A0E410" w:tentative="1">
      <w:start w:val="1"/>
      <w:numFmt w:val="decimal"/>
      <w:lvlText w:val="%7."/>
      <w:lvlJc w:val="left"/>
      <w:pPr>
        <w:ind w:left="5040" w:hanging="360"/>
      </w:pPr>
    </w:lvl>
    <w:lvl w:ilvl="7" w:tplc="E932BB42" w:tentative="1">
      <w:start w:val="1"/>
      <w:numFmt w:val="lowerLetter"/>
      <w:lvlText w:val="%8."/>
      <w:lvlJc w:val="left"/>
      <w:pPr>
        <w:ind w:left="5760" w:hanging="360"/>
      </w:pPr>
    </w:lvl>
    <w:lvl w:ilvl="8" w:tplc="5096017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15477CB3"/>
    <w:multiLevelType w:val="hybridMultilevel"/>
    <w:tmpl w:val="6C3245FC"/>
    <w:lvl w:ilvl="0" w:tplc="B486E6A4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C3C86A98" w:tentative="1">
      <w:start w:val="1"/>
      <w:numFmt w:val="lowerLetter"/>
      <w:lvlText w:val="%2."/>
      <w:lvlJc w:val="left"/>
      <w:pPr>
        <w:ind w:left="1440" w:hanging="360"/>
      </w:pPr>
    </w:lvl>
    <w:lvl w:ilvl="2" w:tplc="E8A22A62" w:tentative="1">
      <w:start w:val="1"/>
      <w:numFmt w:val="lowerRoman"/>
      <w:lvlText w:val="%3."/>
      <w:lvlJc w:val="right"/>
      <w:pPr>
        <w:ind w:left="2160" w:hanging="180"/>
      </w:pPr>
    </w:lvl>
    <w:lvl w:ilvl="3" w:tplc="776E114E" w:tentative="1">
      <w:start w:val="1"/>
      <w:numFmt w:val="decimal"/>
      <w:lvlText w:val="%4."/>
      <w:lvlJc w:val="left"/>
      <w:pPr>
        <w:ind w:left="2880" w:hanging="360"/>
      </w:pPr>
    </w:lvl>
    <w:lvl w:ilvl="4" w:tplc="4E267958" w:tentative="1">
      <w:start w:val="1"/>
      <w:numFmt w:val="lowerLetter"/>
      <w:lvlText w:val="%5."/>
      <w:lvlJc w:val="left"/>
      <w:pPr>
        <w:ind w:left="3600" w:hanging="360"/>
      </w:pPr>
    </w:lvl>
    <w:lvl w:ilvl="5" w:tplc="A1B8817C" w:tentative="1">
      <w:start w:val="1"/>
      <w:numFmt w:val="lowerRoman"/>
      <w:lvlText w:val="%6."/>
      <w:lvlJc w:val="right"/>
      <w:pPr>
        <w:ind w:left="4320" w:hanging="180"/>
      </w:pPr>
    </w:lvl>
    <w:lvl w:ilvl="6" w:tplc="0F8CBEEC" w:tentative="1">
      <w:start w:val="1"/>
      <w:numFmt w:val="decimal"/>
      <w:lvlText w:val="%7."/>
      <w:lvlJc w:val="left"/>
      <w:pPr>
        <w:ind w:left="5040" w:hanging="360"/>
      </w:pPr>
    </w:lvl>
    <w:lvl w:ilvl="7" w:tplc="09B6D918" w:tentative="1">
      <w:start w:val="1"/>
      <w:numFmt w:val="lowerLetter"/>
      <w:lvlText w:val="%8."/>
      <w:lvlJc w:val="left"/>
      <w:pPr>
        <w:ind w:left="5760" w:hanging="360"/>
      </w:pPr>
    </w:lvl>
    <w:lvl w:ilvl="8" w:tplc="1C7ADAE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7DD20F6"/>
    <w:multiLevelType w:val="multilevel"/>
    <w:tmpl w:val="0415001D"/>
    <w:name w:val="a.22222222222222223223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8" w15:restartNumberingAfterBreak="0">
    <w:nsid w:val="1A4466DF"/>
    <w:multiLevelType w:val="multilevel"/>
    <w:tmpl w:val="DA0227AC"/>
    <w:name w:val="a.22222222222222223223222222222226"/>
    <w:lvl w:ilvl="0">
      <w:start w:val="1"/>
      <w:numFmt w:val="bullet"/>
      <w:lvlText w:val=""/>
      <w:lvlJc w:val="left"/>
      <w:pPr>
        <w:ind w:left="360" w:hanging="360"/>
      </w:pPr>
      <w:rPr>
        <w:rFonts w:ascii="Wingdings" w:hAnsi="Wingdings" w:hint="default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9" w15:restartNumberingAfterBreak="0">
    <w:nsid w:val="1B7052BC"/>
    <w:multiLevelType w:val="multilevel"/>
    <w:tmpl w:val="0415001D"/>
    <w:name w:val="a.22222222222222223223222222222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0" w15:restartNumberingAfterBreak="0">
    <w:nsid w:val="21C075C4"/>
    <w:multiLevelType w:val="hybridMultilevel"/>
    <w:tmpl w:val="0B24C9C2"/>
    <w:lvl w:ilvl="0" w:tplc="5D22500E">
      <w:start w:val="1"/>
      <w:numFmt w:val="decimal"/>
      <w:lvlText w:val="%1."/>
      <w:lvlJc w:val="left"/>
      <w:pPr>
        <w:ind w:left="1065" w:hanging="705"/>
      </w:pPr>
      <w:rPr>
        <w:rFonts w:ascii="Arial" w:eastAsia="Calibri" w:hAnsi="Arial" w:cs="Times New Roman"/>
      </w:rPr>
    </w:lvl>
    <w:lvl w:ilvl="1" w:tplc="8676D77E" w:tentative="1">
      <w:start w:val="1"/>
      <w:numFmt w:val="lowerLetter"/>
      <w:lvlText w:val="%2."/>
      <w:lvlJc w:val="left"/>
      <w:pPr>
        <w:ind w:left="1440" w:hanging="360"/>
      </w:pPr>
    </w:lvl>
    <w:lvl w:ilvl="2" w:tplc="88A21CDC" w:tentative="1">
      <w:start w:val="1"/>
      <w:numFmt w:val="lowerRoman"/>
      <w:lvlText w:val="%3."/>
      <w:lvlJc w:val="right"/>
      <w:pPr>
        <w:ind w:left="2160" w:hanging="180"/>
      </w:pPr>
    </w:lvl>
    <w:lvl w:ilvl="3" w:tplc="7ED07930" w:tentative="1">
      <w:start w:val="1"/>
      <w:numFmt w:val="decimal"/>
      <w:lvlText w:val="%4."/>
      <w:lvlJc w:val="left"/>
      <w:pPr>
        <w:ind w:left="2880" w:hanging="360"/>
      </w:pPr>
    </w:lvl>
    <w:lvl w:ilvl="4" w:tplc="B7FA7812" w:tentative="1">
      <w:start w:val="1"/>
      <w:numFmt w:val="lowerLetter"/>
      <w:lvlText w:val="%5."/>
      <w:lvlJc w:val="left"/>
      <w:pPr>
        <w:ind w:left="3600" w:hanging="360"/>
      </w:pPr>
    </w:lvl>
    <w:lvl w:ilvl="5" w:tplc="B1664188" w:tentative="1">
      <w:start w:val="1"/>
      <w:numFmt w:val="lowerRoman"/>
      <w:lvlText w:val="%6."/>
      <w:lvlJc w:val="right"/>
      <w:pPr>
        <w:ind w:left="4320" w:hanging="180"/>
      </w:pPr>
    </w:lvl>
    <w:lvl w:ilvl="6" w:tplc="67301536" w:tentative="1">
      <w:start w:val="1"/>
      <w:numFmt w:val="decimal"/>
      <w:lvlText w:val="%7."/>
      <w:lvlJc w:val="left"/>
      <w:pPr>
        <w:ind w:left="5040" w:hanging="360"/>
      </w:pPr>
    </w:lvl>
    <w:lvl w:ilvl="7" w:tplc="381618E0" w:tentative="1">
      <w:start w:val="1"/>
      <w:numFmt w:val="lowerLetter"/>
      <w:lvlText w:val="%8."/>
      <w:lvlJc w:val="left"/>
      <w:pPr>
        <w:ind w:left="5760" w:hanging="360"/>
      </w:pPr>
    </w:lvl>
    <w:lvl w:ilvl="8" w:tplc="A61AAE3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21708E4"/>
    <w:multiLevelType w:val="hybridMultilevel"/>
    <w:tmpl w:val="702232E6"/>
    <w:lvl w:ilvl="0" w:tplc="62F4A0DA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608400D4" w:tentative="1">
      <w:start w:val="1"/>
      <w:numFmt w:val="lowerLetter"/>
      <w:lvlText w:val="%2."/>
      <w:lvlJc w:val="left"/>
      <w:pPr>
        <w:ind w:left="1080" w:hanging="360"/>
      </w:pPr>
    </w:lvl>
    <w:lvl w:ilvl="2" w:tplc="235E2D9E" w:tentative="1">
      <w:start w:val="1"/>
      <w:numFmt w:val="lowerRoman"/>
      <w:lvlText w:val="%3."/>
      <w:lvlJc w:val="right"/>
      <w:pPr>
        <w:ind w:left="1800" w:hanging="180"/>
      </w:pPr>
    </w:lvl>
    <w:lvl w:ilvl="3" w:tplc="4C5E4678" w:tentative="1">
      <w:start w:val="1"/>
      <w:numFmt w:val="decimal"/>
      <w:lvlText w:val="%4."/>
      <w:lvlJc w:val="left"/>
      <w:pPr>
        <w:ind w:left="2520" w:hanging="360"/>
      </w:pPr>
    </w:lvl>
    <w:lvl w:ilvl="4" w:tplc="E75E9BB4" w:tentative="1">
      <w:start w:val="1"/>
      <w:numFmt w:val="lowerLetter"/>
      <w:lvlText w:val="%5."/>
      <w:lvlJc w:val="left"/>
      <w:pPr>
        <w:ind w:left="3240" w:hanging="360"/>
      </w:pPr>
    </w:lvl>
    <w:lvl w:ilvl="5" w:tplc="DF1CEA32" w:tentative="1">
      <w:start w:val="1"/>
      <w:numFmt w:val="lowerRoman"/>
      <w:lvlText w:val="%6."/>
      <w:lvlJc w:val="right"/>
      <w:pPr>
        <w:ind w:left="3960" w:hanging="180"/>
      </w:pPr>
    </w:lvl>
    <w:lvl w:ilvl="6" w:tplc="0C76698A" w:tentative="1">
      <w:start w:val="1"/>
      <w:numFmt w:val="decimal"/>
      <w:lvlText w:val="%7."/>
      <w:lvlJc w:val="left"/>
      <w:pPr>
        <w:ind w:left="4680" w:hanging="360"/>
      </w:pPr>
    </w:lvl>
    <w:lvl w:ilvl="7" w:tplc="6C824FFA" w:tentative="1">
      <w:start w:val="1"/>
      <w:numFmt w:val="lowerLetter"/>
      <w:lvlText w:val="%8."/>
      <w:lvlJc w:val="left"/>
      <w:pPr>
        <w:ind w:left="5400" w:hanging="360"/>
      </w:pPr>
    </w:lvl>
    <w:lvl w:ilvl="8" w:tplc="9D008000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2221135B"/>
    <w:multiLevelType w:val="hybridMultilevel"/>
    <w:tmpl w:val="252A0058"/>
    <w:lvl w:ilvl="0" w:tplc="CBB6A68A">
      <w:start w:val="1"/>
      <w:numFmt w:val="decimal"/>
      <w:lvlText w:val="%1)"/>
      <w:lvlJc w:val="left"/>
      <w:pPr>
        <w:ind w:left="720" w:hanging="360"/>
      </w:pPr>
    </w:lvl>
    <w:lvl w:ilvl="1" w:tplc="AD2038C0" w:tentative="1">
      <w:start w:val="1"/>
      <w:numFmt w:val="lowerLetter"/>
      <w:lvlText w:val="%2."/>
      <w:lvlJc w:val="left"/>
      <w:pPr>
        <w:ind w:left="1440" w:hanging="360"/>
      </w:pPr>
    </w:lvl>
    <w:lvl w:ilvl="2" w:tplc="A7923548" w:tentative="1">
      <w:start w:val="1"/>
      <w:numFmt w:val="lowerRoman"/>
      <w:lvlText w:val="%3."/>
      <w:lvlJc w:val="right"/>
      <w:pPr>
        <w:ind w:left="2160" w:hanging="180"/>
      </w:pPr>
    </w:lvl>
    <w:lvl w:ilvl="3" w:tplc="6824A7C6" w:tentative="1">
      <w:start w:val="1"/>
      <w:numFmt w:val="decimal"/>
      <w:lvlText w:val="%4."/>
      <w:lvlJc w:val="left"/>
      <w:pPr>
        <w:ind w:left="2880" w:hanging="360"/>
      </w:pPr>
    </w:lvl>
    <w:lvl w:ilvl="4" w:tplc="C9B6FE8E" w:tentative="1">
      <w:start w:val="1"/>
      <w:numFmt w:val="lowerLetter"/>
      <w:lvlText w:val="%5."/>
      <w:lvlJc w:val="left"/>
      <w:pPr>
        <w:ind w:left="3600" w:hanging="360"/>
      </w:pPr>
    </w:lvl>
    <w:lvl w:ilvl="5" w:tplc="48FEAF4A" w:tentative="1">
      <w:start w:val="1"/>
      <w:numFmt w:val="lowerRoman"/>
      <w:lvlText w:val="%6."/>
      <w:lvlJc w:val="right"/>
      <w:pPr>
        <w:ind w:left="4320" w:hanging="180"/>
      </w:pPr>
    </w:lvl>
    <w:lvl w:ilvl="6" w:tplc="2C4CC3D0" w:tentative="1">
      <w:start w:val="1"/>
      <w:numFmt w:val="decimal"/>
      <w:lvlText w:val="%7."/>
      <w:lvlJc w:val="left"/>
      <w:pPr>
        <w:ind w:left="5040" w:hanging="360"/>
      </w:pPr>
    </w:lvl>
    <w:lvl w:ilvl="7" w:tplc="B96C0348" w:tentative="1">
      <w:start w:val="1"/>
      <w:numFmt w:val="lowerLetter"/>
      <w:lvlText w:val="%8."/>
      <w:lvlJc w:val="left"/>
      <w:pPr>
        <w:ind w:left="5760" w:hanging="360"/>
      </w:pPr>
    </w:lvl>
    <w:lvl w:ilvl="8" w:tplc="3D7AF0E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CE16AAD"/>
    <w:multiLevelType w:val="hybridMultilevel"/>
    <w:tmpl w:val="7C3693E6"/>
    <w:lvl w:ilvl="0" w:tplc="08E48002">
      <w:start w:val="1"/>
      <w:numFmt w:val="bullet"/>
      <w:lvlText w:val=""/>
      <w:lvlJc w:val="left"/>
      <w:pPr>
        <w:ind w:left="770" w:hanging="360"/>
      </w:pPr>
      <w:rPr>
        <w:rFonts w:ascii="Symbol" w:hAnsi="Symbol" w:hint="default"/>
      </w:rPr>
    </w:lvl>
    <w:lvl w:ilvl="1" w:tplc="6E203F3C" w:tentative="1">
      <w:start w:val="1"/>
      <w:numFmt w:val="bullet"/>
      <w:lvlText w:val="o"/>
      <w:lvlJc w:val="left"/>
      <w:pPr>
        <w:ind w:left="1490" w:hanging="360"/>
      </w:pPr>
      <w:rPr>
        <w:rFonts w:ascii="Courier New" w:hAnsi="Courier New" w:cs="Courier New" w:hint="default"/>
      </w:rPr>
    </w:lvl>
    <w:lvl w:ilvl="2" w:tplc="55005E80" w:tentative="1">
      <w:start w:val="1"/>
      <w:numFmt w:val="bullet"/>
      <w:lvlText w:val=""/>
      <w:lvlJc w:val="left"/>
      <w:pPr>
        <w:ind w:left="2210" w:hanging="360"/>
      </w:pPr>
      <w:rPr>
        <w:rFonts w:ascii="Wingdings" w:hAnsi="Wingdings" w:hint="default"/>
      </w:rPr>
    </w:lvl>
    <w:lvl w:ilvl="3" w:tplc="ACBA02C0" w:tentative="1">
      <w:start w:val="1"/>
      <w:numFmt w:val="bullet"/>
      <w:lvlText w:val=""/>
      <w:lvlJc w:val="left"/>
      <w:pPr>
        <w:ind w:left="2930" w:hanging="360"/>
      </w:pPr>
      <w:rPr>
        <w:rFonts w:ascii="Symbol" w:hAnsi="Symbol" w:hint="default"/>
      </w:rPr>
    </w:lvl>
    <w:lvl w:ilvl="4" w:tplc="B96CD20C" w:tentative="1">
      <w:start w:val="1"/>
      <w:numFmt w:val="bullet"/>
      <w:lvlText w:val="o"/>
      <w:lvlJc w:val="left"/>
      <w:pPr>
        <w:ind w:left="3650" w:hanging="360"/>
      </w:pPr>
      <w:rPr>
        <w:rFonts w:ascii="Courier New" w:hAnsi="Courier New" w:cs="Courier New" w:hint="default"/>
      </w:rPr>
    </w:lvl>
    <w:lvl w:ilvl="5" w:tplc="BC0EEDA0" w:tentative="1">
      <w:start w:val="1"/>
      <w:numFmt w:val="bullet"/>
      <w:lvlText w:val=""/>
      <w:lvlJc w:val="left"/>
      <w:pPr>
        <w:ind w:left="4370" w:hanging="360"/>
      </w:pPr>
      <w:rPr>
        <w:rFonts w:ascii="Wingdings" w:hAnsi="Wingdings" w:hint="default"/>
      </w:rPr>
    </w:lvl>
    <w:lvl w:ilvl="6" w:tplc="A0C653CC" w:tentative="1">
      <w:start w:val="1"/>
      <w:numFmt w:val="bullet"/>
      <w:lvlText w:val=""/>
      <w:lvlJc w:val="left"/>
      <w:pPr>
        <w:ind w:left="5090" w:hanging="360"/>
      </w:pPr>
      <w:rPr>
        <w:rFonts w:ascii="Symbol" w:hAnsi="Symbol" w:hint="default"/>
      </w:rPr>
    </w:lvl>
    <w:lvl w:ilvl="7" w:tplc="17206BEA" w:tentative="1">
      <w:start w:val="1"/>
      <w:numFmt w:val="bullet"/>
      <w:lvlText w:val="o"/>
      <w:lvlJc w:val="left"/>
      <w:pPr>
        <w:ind w:left="5810" w:hanging="360"/>
      </w:pPr>
      <w:rPr>
        <w:rFonts w:ascii="Courier New" w:hAnsi="Courier New" w:cs="Courier New" w:hint="default"/>
      </w:rPr>
    </w:lvl>
    <w:lvl w:ilvl="8" w:tplc="4F3C2852" w:tentative="1">
      <w:start w:val="1"/>
      <w:numFmt w:val="bullet"/>
      <w:lvlText w:val=""/>
      <w:lvlJc w:val="left"/>
      <w:pPr>
        <w:ind w:left="6530" w:hanging="360"/>
      </w:pPr>
      <w:rPr>
        <w:rFonts w:ascii="Wingdings" w:hAnsi="Wingdings" w:hint="default"/>
      </w:rPr>
    </w:lvl>
  </w:abstractNum>
  <w:abstractNum w:abstractNumId="14" w15:restartNumberingAfterBreak="0">
    <w:nsid w:val="303632E4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5" w15:restartNumberingAfterBreak="0">
    <w:nsid w:val="30DE648A"/>
    <w:multiLevelType w:val="hybridMultilevel"/>
    <w:tmpl w:val="A6AEE054"/>
    <w:lvl w:ilvl="0" w:tplc="8D96418A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BBF0905A" w:tentative="1">
      <w:start w:val="1"/>
      <w:numFmt w:val="lowerLetter"/>
      <w:lvlText w:val="%2."/>
      <w:lvlJc w:val="left"/>
      <w:pPr>
        <w:ind w:left="1440" w:hanging="360"/>
      </w:pPr>
    </w:lvl>
    <w:lvl w:ilvl="2" w:tplc="628CF6DE" w:tentative="1">
      <w:start w:val="1"/>
      <w:numFmt w:val="lowerRoman"/>
      <w:lvlText w:val="%3."/>
      <w:lvlJc w:val="right"/>
      <w:pPr>
        <w:ind w:left="2160" w:hanging="180"/>
      </w:pPr>
    </w:lvl>
    <w:lvl w:ilvl="3" w:tplc="6E74F9C0" w:tentative="1">
      <w:start w:val="1"/>
      <w:numFmt w:val="decimal"/>
      <w:lvlText w:val="%4."/>
      <w:lvlJc w:val="left"/>
      <w:pPr>
        <w:ind w:left="2880" w:hanging="360"/>
      </w:pPr>
    </w:lvl>
    <w:lvl w:ilvl="4" w:tplc="E788F73A" w:tentative="1">
      <w:start w:val="1"/>
      <w:numFmt w:val="lowerLetter"/>
      <w:lvlText w:val="%5."/>
      <w:lvlJc w:val="left"/>
      <w:pPr>
        <w:ind w:left="3600" w:hanging="360"/>
      </w:pPr>
    </w:lvl>
    <w:lvl w:ilvl="5" w:tplc="F04295C2" w:tentative="1">
      <w:start w:val="1"/>
      <w:numFmt w:val="lowerRoman"/>
      <w:lvlText w:val="%6."/>
      <w:lvlJc w:val="right"/>
      <w:pPr>
        <w:ind w:left="4320" w:hanging="180"/>
      </w:pPr>
    </w:lvl>
    <w:lvl w:ilvl="6" w:tplc="96A4B1C0" w:tentative="1">
      <w:start w:val="1"/>
      <w:numFmt w:val="decimal"/>
      <w:lvlText w:val="%7."/>
      <w:lvlJc w:val="left"/>
      <w:pPr>
        <w:ind w:left="5040" w:hanging="360"/>
      </w:pPr>
    </w:lvl>
    <w:lvl w:ilvl="7" w:tplc="CA2A55B2" w:tentative="1">
      <w:start w:val="1"/>
      <w:numFmt w:val="lowerLetter"/>
      <w:lvlText w:val="%8."/>
      <w:lvlJc w:val="left"/>
      <w:pPr>
        <w:ind w:left="5760" w:hanging="360"/>
      </w:pPr>
    </w:lvl>
    <w:lvl w:ilvl="8" w:tplc="1968EA1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4420995"/>
    <w:multiLevelType w:val="hybridMultilevel"/>
    <w:tmpl w:val="DB58628C"/>
    <w:lvl w:ilvl="0" w:tplc="2E62EA42">
      <w:start w:val="1"/>
      <w:numFmt w:val="decimal"/>
      <w:lvlText w:val="%1."/>
      <w:lvlJc w:val="left"/>
      <w:pPr>
        <w:ind w:left="360" w:hanging="360"/>
      </w:pPr>
      <w:rPr>
        <w:rFonts w:ascii="Arial" w:eastAsia="Times New Roman" w:hAnsi="Arial" w:cs="Times New Roman"/>
      </w:rPr>
    </w:lvl>
    <w:lvl w:ilvl="1" w:tplc="82E29492" w:tentative="1">
      <w:start w:val="1"/>
      <w:numFmt w:val="lowerLetter"/>
      <w:lvlText w:val="%2."/>
      <w:lvlJc w:val="left"/>
      <w:pPr>
        <w:ind w:left="1080" w:hanging="360"/>
      </w:pPr>
    </w:lvl>
    <w:lvl w:ilvl="2" w:tplc="17380670" w:tentative="1">
      <w:start w:val="1"/>
      <w:numFmt w:val="lowerRoman"/>
      <w:lvlText w:val="%3."/>
      <w:lvlJc w:val="right"/>
      <w:pPr>
        <w:ind w:left="1800" w:hanging="180"/>
      </w:pPr>
    </w:lvl>
    <w:lvl w:ilvl="3" w:tplc="75CA30B6" w:tentative="1">
      <w:start w:val="1"/>
      <w:numFmt w:val="decimal"/>
      <w:lvlText w:val="%4."/>
      <w:lvlJc w:val="left"/>
      <w:pPr>
        <w:ind w:left="2520" w:hanging="360"/>
      </w:pPr>
    </w:lvl>
    <w:lvl w:ilvl="4" w:tplc="41944DE0" w:tentative="1">
      <w:start w:val="1"/>
      <w:numFmt w:val="lowerLetter"/>
      <w:lvlText w:val="%5."/>
      <w:lvlJc w:val="left"/>
      <w:pPr>
        <w:ind w:left="3240" w:hanging="360"/>
      </w:pPr>
    </w:lvl>
    <w:lvl w:ilvl="5" w:tplc="DF9858B2" w:tentative="1">
      <w:start w:val="1"/>
      <w:numFmt w:val="lowerRoman"/>
      <w:lvlText w:val="%6."/>
      <w:lvlJc w:val="right"/>
      <w:pPr>
        <w:ind w:left="3960" w:hanging="180"/>
      </w:pPr>
    </w:lvl>
    <w:lvl w:ilvl="6" w:tplc="0002A4B4" w:tentative="1">
      <w:start w:val="1"/>
      <w:numFmt w:val="decimal"/>
      <w:lvlText w:val="%7."/>
      <w:lvlJc w:val="left"/>
      <w:pPr>
        <w:ind w:left="4680" w:hanging="360"/>
      </w:pPr>
    </w:lvl>
    <w:lvl w:ilvl="7" w:tplc="1298B0F4" w:tentative="1">
      <w:start w:val="1"/>
      <w:numFmt w:val="lowerLetter"/>
      <w:lvlText w:val="%8."/>
      <w:lvlJc w:val="left"/>
      <w:pPr>
        <w:ind w:left="5400" w:hanging="360"/>
      </w:pPr>
    </w:lvl>
    <w:lvl w:ilvl="8" w:tplc="F26837A6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7" w15:restartNumberingAfterBreak="0">
    <w:nsid w:val="35F1100B"/>
    <w:multiLevelType w:val="hybridMultilevel"/>
    <w:tmpl w:val="7E90FC1C"/>
    <w:lvl w:ilvl="0" w:tplc="7734A372">
      <w:start w:val="1"/>
      <w:numFmt w:val="decimal"/>
      <w:lvlText w:val="%1)"/>
      <w:lvlJc w:val="left"/>
      <w:pPr>
        <w:ind w:left="720" w:hanging="360"/>
      </w:pPr>
    </w:lvl>
    <w:lvl w:ilvl="1" w:tplc="C8865534">
      <w:start w:val="1"/>
      <w:numFmt w:val="lowerLetter"/>
      <w:lvlText w:val="%2."/>
      <w:lvlJc w:val="left"/>
      <w:pPr>
        <w:ind w:left="1440" w:hanging="360"/>
      </w:pPr>
    </w:lvl>
    <w:lvl w:ilvl="2" w:tplc="1BE470DC">
      <w:start w:val="1"/>
      <w:numFmt w:val="lowerRoman"/>
      <w:lvlText w:val="%3."/>
      <w:lvlJc w:val="right"/>
      <w:pPr>
        <w:ind w:left="2160" w:hanging="180"/>
      </w:pPr>
    </w:lvl>
    <w:lvl w:ilvl="3" w:tplc="084A4B3A">
      <w:start w:val="1"/>
      <w:numFmt w:val="decimal"/>
      <w:lvlText w:val="%4."/>
      <w:lvlJc w:val="left"/>
      <w:pPr>
        <w:ind w:left="360" w:hanging="360"/>
      </w:pPr>
    </w:lvl>
    <w:lvl w:ilvl="4" w:tplc="712E7F68">
      <w:start w:val="1"/>
      <w:numFmt w:val="lowerLetter"/>
      <w:lvlText w:val="%5."/>
      <w:lvlJc w:val="left"/>
      <w:pPr>
        <w:ind w:left="3600" w:hanging="360"/>
      </w:pPr>
    </w:lvl>
    <w:lvl w:ilvl="5" w:tplc="1DC8E3BC">
      <w:start w:val="1"/>
      <w:numFmt w:val="lowerRoman"/>
      <w:lvlText w:val="%6."/>
      <w:lvlJc w:val="right"/>
      <w:pPr>
        <w:ind w:left="4320" w:hanging="180"/>
      </w:pPr>
    </w:lvl>
    <w:lvl w:ilvl="6" w:tplc="4A727F60">
      <w:start w:val="1"/>
      <w:numFmt w:val="decimal"/>
      <w:lvlText w:val="%7."/>
      <w:lvlJc w:val="left"/>
      <w:pPr>
        <w:ind w:left="360" w:hanging="360"/>
      </w:pPr>
    </w:lvl>
    <w:lvl w:ilvl="7" w:tplc="250801F4">
      <w:start w:val="1"/>
      <w:numFmt w:val="lowerLetter"/>
      <w:lvlText w:val="%8."/>
      <w:lvlJc w:val="left"/>
      <w:pPr>
        <w:ind w:left="5760" w:hanging="360"/>
      </w:pPr>
    </w:lvl>
    <w:lvl w:ilvl="8" w:tplc="2DBCD816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9830BE5"/>
    <w:multiLevelType w:val="hybridMultilevel"/>
    <w:tmpl w:val="B2D2B9CA"/>
    <w:lvl w:ilvl="0" w:tplc="496AD24C">
      <w:start w:val="1"/>
      <w:numFmt w:val="decimal"/>
      <w:lvlText w:val="%1."/>
      <w:lvlJc w:val="left"/>
      <w:pPr>
        <w:ind w:left="360" w:hanging="360"/>
      </w:pPr>
      <w:rPr>
        <w:b w:val="0"/>
      </w:rPr>
    </w:lvl>
    <w:lvl w:ilvl="1" w:tplc="6DC48620" w:tentative="1">
      <w:start w:val="1"/>
      <w:numFmt w:val="lowerLetter"/>
      <w:lvlText w:val="%2."/>
      <w:lvlJc w:val="left"/>
      <w:pPr>
        <w:ind w:left="1080" w:hanging="360"/>
      </w:pPr>
    </w:lvl>
    <w:lvl w:ilvl="2" w:tplc="F886DA98" w:tentative="1">
      <w:start w:val="1"/>
      <w:numFmt w:val="lowerRoman"/>
      <w:lvlText w:val="%3."/>
      <w:lvlJc w:val="right"/>
      <w:pPr>
        <w:ind w:left="1800" w:hanging="180"/>
      </w:pPr>
    </w:lvl>
    <w:lvl w:ilvl="3" w:tplc="8CC602D2" w:tentative="1">
      <w:start w:val="1"/>
      <w:numFmt w:val="decimal"/>
      <w:lvlText w:val="%4."/>
      <w:lvlJc w:val="left"/>
      <w:pPr>
        <w:ind w:left="2520" w:hanging="360"/>
      </w:pPr>
    </w:lvl>
    <w:lvl w:ilvl="4" w:tplc="8BA8165C" w:tentative="1">
      <w:start w:val="1"/>
      <w:numFmt w:val="lowerLetter"/>
      <w:lvlText w:val="%5."/>
      <w:lvlJc w:val="left"/>
      <w:pPr>
        <w:ind w:left="3240" w:hanging="360"/>
      </w:pPr>
    </w:lvl>
    <w:lvl w:ilvl="5" w:tplc="0A940C68" w:tentative="1">
      <w:start w:val="1"/>
      <w:numFmt w:val="lowerRoman"/>
      <w:lvlText w:val="%6."/>
      <w:lvlJc w:val="right"/>
      <w:pPr>
        <w:ind w:left="3960" w:hanging="180"/>
      </w:pPr>
    </w:lvl>
    <w:lvl w:ilvl="6" w:tplc="675EE93C" w:tentative="1">
      <w:start w:val="1"/>
      <w:numFmt w:val="decimal"/>
      <w:lvlText w:val="%7."/>
      <w:lvlJc w:val="left"/>
      <w:pPr>
        <w:ind w:left="4680" w:hanging="360"/>
      </w:pPr>
    </w:lvl>
    <w:lvl w:ilvl="7" w:tplc="3CAA94D4" w:tentative="1">
      <w:start w:val="1"/>
      <w:numFmt w:val="lowerLetter"/>
      <w:lvlText w:val="%8."/>
      <w:lvlJc w:val="left"/>
      <w:pPr>
        <w:ind w:left="5400" w:hanging="360"/>
      </w:pPr>
    </w:lvl>
    <w:lvl w:ilvl="8" w:tplc="12D4CDE4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9" w15:restartNumberingAfterBreak="0">
    <w:nsid w:val="4045543D"/>
    <w:multiLevelType w:val="multilevel"/>
    <w:tmpl w:val="0415001D"/>
    <w:name w:val="a.22222222222222223223222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0" w15:restartNumberingAfterBreak="0">
    <w:nsid w:val="46206EAC"/>
    <w:multiLevelType w:val="hybridMultilevel"/>
    <w:tmpl w:val="5BE01676"/>
    <w:lvl w:ilvl="0" w:tplc="CCF0B470">
      <w:start w:val="1"/>
      <w:numFmt w:val="decimal"/>
      <w:lvlText w:val="%1)"/>
      <w:lvlJc w:val="left"/>
      <w:pPr>
        <w:ind w:left="1440" w:hanging="360"/>
      </w:pPr>
    </w:lvl>
    <w:lvl w:ilvl="1" w:tplc="A9500B48" w:tentative="1">
      <w:start w:val="1"/>
      <w:numFmt w:val="lowerLetter"/>
      <w:lvlText w:val="%2."/>
      <w:lvlJc w:val="left"/>
      <w:pPr>
        <w:ind w:left="2160" w:hanging="360"/>
      </w:pPr>
    </w:lvl>
    <w:lvl w:ilvl="2" w:tplc="2C68DF5E" w:tentative="1">
      <w:start w:val="1"/>
      <w:numFmt w:val="lowerRoman"/>
      <w:lvlText w:val="%3."/>
      <w:lvlJc w:val="right"/>
      <w:pPr>
        <w:ind w:left="2880" w:hanging="180"/>
      </w:pPr>
    </w:lvl>
    <w:lvl w:ilvl="3" w:tplc="BD26CE2C" w:tentative="1">
      <w:start w:val="1"/>
      <w:numFmt w:val="decimal"/>
      <w:lvlText w:val="%4."/>
      <w:lvlJc w:val="left"/>
      <w:pPr>
        <w:ind w:left="3600" w:hanging="360"/>
      </w:pPr>
    </w:lvl>
    <w:lvl w:ilvl="4" w:tplc="06985C8A" w:tentative="1">
      <w:start w:val="1"/>
      <w:numFmt w:val="lowerLetter"/>
      <w:lvlText w:val="%5."/>
      <w:lvlJc w:val="left"/>
      <w:pPr>
        <w:ind w:left="4320" w:hanging="360"/>
      </w:pPr>
    </w:lvl>
    <w:lvl w:ilvl="5" w:tplc="7ADCD6F8" w:tentative="1">
      <w:start w:val="1"/>
      <w:numFmt w:val="lowerRoman"/>
      <w:lvlText w:val="%6."/>
      <w:lvlJc w:val="right"/>
      <w:pPr>
        <w:ind w:left="5040" w:hanging="180"/>
      </w:pPr>
    </w:lvl>
    <w:lvl w:ilvl="6" w:tplc="98462FCA" w:tentative="1">
      <w:start w:val="1"/>
      <w:numFmt w:val="decimal"/>
      <w:lvlText w:val="%7."/>
      <w:lvlJc w:val="left"/>
      <w:pPr>
        <w:ind w:left="5760" w:hanging="360"/>
      </w:pPr>
    </w:lvl>
    <w:lvl w:ilvl="7" w:tplc="AF12D0B0" w:tentative="1">
      <w:start w:val="1"/>
      <w:numFmt w:val="lowerLetter"/>
      <w:lvlText w:val="%8."/>
      <w:lvlJc w:val="left"/>
      <w:pPr>
        <w:ind w:left="6480" w:hanging="360"/>
      </w:pPr>
    </w:lvl>
    <w:lvl w:ilvl="8" w:tplc="9522B6B2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1" w15:restartNumberingAfterBreak="0">
    <w:nsid w:val="48134EE5"/>
    <w:multiLevelType w:val="hybridMultilevel"/>
    <w:tmpl w:val="CCAECB7A"/>
    <w:lvl w:ilvl="0" w:tplc="593CA9F8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F90022B8" w:tentative="1">
      <w:start w:val="1"/>
      <w:numFmt w:val="lowerLetter"/>
      <w:lvlText w:val="%2."/>
      <w:lvlJc w:val="left"/>
      <w:pPr>
        <w:ind w:left="1080" w:hanging="360"/>
      </w:pPr>
    </w:lvl>
    <w:lvl w:ilvl="2" w:tplc="5A56FD6A" w:tentative="1">
      <w:start w:val="1"/>
      <w:numFmt w:val="lowerRoman"/>
      <w:lvlText w:val="%3."/>
      <w:lvlJc w:val="right"/>
      <w:pPr>
        <w:ind w:left="1800" w:hanging="180"/>
      </w:pPr>
    </w:lvl>
    <w:lvl w:ilvl="3" w:tplc="827666B8" w:tentative="1">
      <w:start w:val="1"/>
      <w:numFmt w:val="decimal"/>
      <w:lvlText w:val="%4."/>
      <w:lvlJc w:val="left"/>
      <w:pPr>
        <w:ind w:left="2520" w:hanging="360"/>
      </w:pPr>
    </w:lvl>
    <w:lvl w:ilvl="4" w:tplc="F6441A84" w:tentative="1">
      <w:start w:val="1"/>
      <w:numFmt w:val="lowerLetter"/>
      <w:lvlText w:val="%5."/>
      <w:lvlJc w:val="left"/>
      <w:pPr>
        <w:ind w:left="3240" w:hanging="360"/>
      </w:pPr>
    </w:lvl>
    <w:lvl w:ilvl="5" w:tplc="99D2A580" w:tentative="1">
      <w:start w:val="1"/>
      <w:numFmt w:val="lowerRoman"/>
      <w:lvlText w:val="%6."/>
      <w:lvlJc w:val="right"/>
      <w:pPr>
        <w:ind w:left="3960" w:hanging="180"/>
      </w:pPr>
    </w:lvl>
    <w:lvl w:ilvl="6" w:tplc="B45481C2" w:tentative="1">
      <w:start w:val="1"/>
      <w:numFmt w:val="decimal"/>
      <w:lvlText w:val="%7."/>
      <w:lvlJc w:val="left"/>
      <w:pPr>
        <w:ind w:left="4680" w:hanging="360"/>
      </w:pPr>
    </w:lvl>
    <w:lvl w:ilvl="7" w:tplc="6658DB22" w:tentative="1">
      <w:start w:val="1"/>
      <w:numFmt w:val="lowerLetter"/>
      <w:lvlText w:val="%8."/>
      <w:lvlJc w:val="left"/>
      <w:pPr>
        <w:ind w:left="5400" w:hanging="360"/>
      </w:pPr>
    </w:lvl>
    <w:lvl w:ilvl="8" w:tplc="40A8FD58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2" w15:restartNumberingAfterBreak="0">
    <w:nsid w:val="486813A6"/>
    <w:multiLevelType w:val="multilevel"/>
    <w:tmpl w:val="D4BE04E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3" w15:restartNumberingAfterBreak="0">
    <w:nsid w:val="4DC26069"/>
    <w:multiLevelType w:val="hybridMultilevel"/>
    <w:tmpl w:val="1450A6FC"/>
    <w:lvl w:ilvl="0" w:tplc="B22E1B96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CD1EA038" w:tentative="1">
      <w:start w:val="1"/>
      <w:numFmt w:val="lowerLetter"/>
      <w:lvlText w:val="%2."/>
      <w:lvlJc w:val="left"/>
      <w:pPr>
        <w:ind w:left="1440" w:hanging="360"/>
      </w:pPr>
    </w:lvl>
    <w:lvl w:ilvl="2" w:tplc="FCF257BE" w:tentative="1">
      <w:start w:val="1"/>
      <w:numFmt w:val="lowerRoman"/>
      <w:lvlText w:val="%3."/>
      <w:lvlJc w:val="right"/>
      <w:pPr>
        <w:ind w:left="2160" w:hanging="180"/>
      </w:pPr>
    </w:lvl>
    <w:lvl w:ilvl="3" w:tplc="81E84840" w:tentative="1">
      <w:start w:val="1"/>
      <w:numFmt w:val="decimal"/>
      <w:lvlText w:val="%4."/>
      <w:lvlJc w:val="left"/>
      <w:pPr>
        <w:ind w:left="2880" w:hanging="360"/>
      </w:pPr>
    </w:lvl>
    <w:lvl w:ilvl="4" w:tplc="2C60D204" w:tentative="1">
      <w:start w:val="1"/>
      <w:numFmt w:val="lowerLetter"/>
      <w:lvlText w:val="%5."/>
      <w:lvlJc w:val="left"/>
      <w:pPr>
        <w:ind w:left="3600" w:hanging="360"/>
      </w:pPr>
    </w:lvl>
    <w:lvl w:ilvl="5" w:tplc="6A76C448" w:tentative="1">
      <w:start w:val="1"/>
      <w:numFmt w:val="lowerRoman"/>
      <w:lvlText w:val="%6."/>
      <w:lvlJc w:val="right"/>
      <w:pPr>
        <w:ind w:left="4320" w:hanging="180"/>
      </w:pPr>
    </w:lvl>
    <w:lvl w:ilvl="6" w:tplc="75F00C0E" w:tentative="1">
      <w:start w:val="1"/>
      <w:numFmt w:val="decimal"/>
      <w:lvlText w:val="%7."/>
      <w:lvlJc w:val="left"/>
      <w:pPr>
        <w:ind w:left="5040" w:hanging="360"/>
      </w:pPr>
    </w:lvl>
    <w:lvl w:ilvl="7" w:tplc="D6367522" w:tentative="1">
      <w:start w:val="1"/>
      <w:numFmt w:val="lowerLetter"/>
      <w:lvlText w:val="%8."/>
      <w:lvlJc w:val="left"/>
      <w:pPr>
        <w:ind w:left="5760" w:hanging="360"/>
      </w:pPr>
    </w:lvl>
    <w:lvl w:ilvl="8" w:tplc="3D8EFF6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57B1631D"/>
    <w:multiLevelType w:val="hybridMultilevel"/>
    <w:tmpl w:val="B2D2B9CA"/>
    <w:lvl w:ilvl="0" w:tplc="46465208">
      <w:start w:val="1"/>
      <w:numFmt w:val="decimal"/>
      <w:lvlText w:val="%1."/>
      <w:lvlJc w:val="left"/>
      <w:pPr>
        <w:ind w:left="360" w:hanging="360"/>
      </w:pPr>
      <w:rPr>
        <w:b w:val="0"/>
      </w:rPr>
    </w:lvl>
    <w:lvl w:ilvl="1" w:tplc="6CDEED02" w:tentative="1">
      <w:start w:val="1"/>
      <w:numFmt w:val="lowerLetter"/>
      <w:lvlText w:val="%2."/>
      <w:lvlJc w:val="left"/>
      <w:pPr>
        <w:ind w:left="1080" w:hanging="360"/>
      </w:pPr>
    </w:lvl>
    <w:lvl w:ilvl="2" w:tplc="F5A69844" w:tentative="1">
      <w:start w:val="1"/>
      <w:numFmt w:val="lowerRoman"/>
      <w:lvlText w:val="%3."/>
      <w:lvlJc w:val="right"/>
      <w:pPr>
        <w:ind w:left="1800" w:hanging="180"/>
      </w:pPr>
    </w:lvl>
    <w:lvl w:ilvl="3" w:tplc="FA90214C" w:tentative="1">
      <w:start w:val="1"/>
      <w:numFmt w:val="decimal"/>
      <w:lvlText w:val="%4."/>
      <w:lvlJc w:val="left"/>
      <w:pPr>
        <w:ind w:left="2520" w:hanging="360"/>
      </w:pPr>
    </w:lvl>
    <w:lvl w:ilvl="4" w:tplc="E7EA8EAE" w:tentative="1">
      <w:start w:val="1"/>
      <w:numFmt w:val="lowerLetter"/>
      <w:lvlText w:val="%5."/>
      <w:lvlJc w:val="left"/>
      <w:pPr>
        <w:ind w:left="3240" w:hanging="360"/>
      </w:pPr>
    </w:lvl>
    <w:lvl w:ilvl="5" w:tplc="55122B22" w:tentative="1">
      <w:start w:val="1"/>
      <w:numFmt w:val="lowerRoman"/>
      <w:lvlText w:val="%6."/>
      <w:lvlJc w:val="right"/>
      <w:pPr>
        <w:ind w:left="3960" w:hanging="180"/>
      </w:pPr>
    </w:lvl>
    <w:lvl w:ilvl="6" w:tplc="3994322A" w:tentative="1">
      <w:start w:val="1"/>
      <w:numFmt w:val="decimal"/>
      <w:lvlText w:val="%7."/>
      <w:lvlJc w:val="left"/>
      <w:pPr>
        <w:ind w:left="4680" w:hanging="360"/>
      </w:pPr>
    </w:lvl>
    <w:lvl w:ilvl="7" w:tplc="071058F0" w:tentative="1">
      <w:start w:val="1"/>
      <w:numFmt w:val="lowerLetter"/>
      <w:lvlText w:val="%8."/>
      <w:lvlJc w:val="left"/>
      <w:pPr>
        <w:ind w:left="5400" w:hanging="360"/>
      </w:pPr>
    </w:lvl>
    <w:lvl w:ilvl="8" w:tplc="5F2C6ED4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5" w15:restartNumberingAfterBreak="0">
    <w:nsid w:val="588E165E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6" w15:restartNumberingAfterBreak="0">
    <w:nsid w:val="5AFA6FD9"/>
    <w:multiLevelType w:val="hybridMultilevel"/>
    <w:tmpl w:val="D85E50A8"/>
    <w:lvl w:ilvl="0" w:tplc="FB0465DC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3E72F844">
      <w:start w:val="1"/>
      <w:numFmt w:val="lowerLetter"/>
      <w:lvlText w:val="%2)"/>
      <w:lvlJc w:val="left"/>
      <w:pPr>
        <w:ind w:left="1440" w:hanging="360"/>
      </w:pPr>
      <w:rPr>
        <w:rFonts w:hint="default"/>
      </w:rPr>
    </w:lvl>
    <w:lvl w:ilvl="2" w:tplc="ECD44332" w:tentative="1">
      <w:start w:val="1"/>
      <w:numFmt w:val="lowerRoman"/>
      <w:lvlText w:val="%3."/>
      <w:lvlJc w:val="right"/>
      <w:pPr>
        <w:ind w:left="2160" w:hanging="180"/>
      </w:pPr>
    </w:lvl>
    <w:lvl w:ilvl="3" w:tplc="59825394" w:tentative="1">
      <w:start w:val="1"/>
      <w:numFmt w:val="decimal"/>
      <w:lvlText w:val="%4."/>
      <w:lvlJc w:val="left"/>
      <w:pPr>
        <w:ind w:left="2880" w:hanging="360"/>
      </w:pPr>
    </w:lvl>
    <w:lvl w:ilvl="4" w:tplc="C6DA1BC4" w:tentative="1">
      <w:start w:val="1"/>
      <w:numFmt w:val="lowerLetter"/>
      <w:lvlText w:val="%5."/>
      <w:lvlJc w:val="left"/>
      <w:pPr>
        <w:ind w:left="3600" w:hanging="360"/>
      </w:pPr>
    </w:lvl>
    <w:lvl w:ilvl="5" w:tplc="73B0C492" w:tentative="1">
      <w:start w:val="1"/>
      <w:numFmt w:val="lowerRoman"/>
      <w:lvlText w:val="%6."/>
      <w:lvlJc w:val="right"/>
      <w:pPr>
        <w:ind w:left="4320" w:hanging="180"/>
      </w:pPr>
    </w:lvl>
    <w:lvl w:ilvl="6" w:tplc="9B9E6EEA">
      <w:start w:val="1"/>
      <w:numFmt w:val="decimal"/>
      <w:lvlText w:val="%7."/>
      <w:lvlJc w:val="left"/>
      <w:pPr>
        <w:ind w:left="5040" w:hanging="360"/>
      </w:pPr>
    </w:lvl>
    <w:lvl w:ilvl="7" w:tplc="78A49D46" w:tentative="1">
      <w:start w:val="1"/>
      <w:numFmt w:val="lowerLetter"/>
      <w:lvlText w:val="%8."/>
      <w:lvlJc w:val="left"/>
      <w:pPr>
        <w:ind w:left="5760" w:hanging="360"/>
      </w:pPr>
    </w:lvl>
    <w:lvl w:ilvl="8" w:tplc="047C63B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5DF82AB4"/>
    <w:multiLevelType w:val="hybridMultilevel"/>
    <w:tmpl w:val="03948DB6"/>
    <w:lvl w:ilvl="0" w:tplc="64D4874C">
      <w:start w:val="1"/>
      <w:numFmt w:val="decimal"/>
      <w:lvlText w:val="%1)"/>
      <w:lvlJc w:val="left"/>
      <w:pPr>
        <w:ind w:left="720" w:hanging="360"/>
      </w:pPr>
    </w:lvl>
    <w:lvl w:ilvl="1" w:tplc="0A1C531C" w:tentative="1">
      <w:start w:val="1"/>
      <w:numFmt w:val="lowerLetter"/>
      <w:lvlText w:val="%2."/>
      <w:lvlJc w:val="left"/>
      <w:pPr>
        <w:ind w:left="1440" w:hanging="360"/>
      </w:pPr>
    </w:lvl>
    <w:lvl w:ilvl="2" w:tplc="E7F657B8" w:tentative="1">
      <w:start w:val="1"/>
      <w:numFmt w:val="lowerRoman"/>
      <w:lvlText w:val="%3."/>
      <w:lvlJc w:val="right"/>
      <w:pPr>
        <w:ind w:left="2160" w:hanging="180"/>
      </w:pPr>
    </w:lvl>
    <w:lvl w:ilvl="3" w:tplc="9C0AC7D2" w:tentative="1">
      <w:start w:val="1"/>
      <w:numFmt w:val="decimal"/>
      <w:lvlText w:val="%4."/>
      <w:lvlJc w:val="left"/>
      <w:pPr>
        <w:ind w:left="2880" w:hanging="360"/>
      </w:pPr>
    </w:lvl>
    <w:lvl w:ilvl="4" w:tplc="3FF85BB2" w:tentative="1">
      <w:start w:val="1"/>
      <w:numFmt w:val="lowerLetter"/>
      <w:lvlText w:val="%5."/>
      <w:lvlJc w:val="left"/>
      <w:pPr>
        <w:ind w:left="3600" w:hanging="360"/>
      </w:pPr>
    </w:lvl>
    <w:lvl w:ilvl="5" w:tplc="11FC6362" w:tentative="1">
      <w:start w:val="1"/>
      <w:numFmt w:val="lowerRoman"/>
      <w:lvlText w:val="%6."/>
      <w:lvlJc w:val="right"/>
      <w:pPr>
        <w:ind w:left="4320" w:hanging="180"/>
      </w:pPr>
    </w:lvl>
    <w:lvl w:ilvl="6" w:tplc="28CC6E02" w:tentative="1">
      <w:start w:val="1"/>
      <w:numFmt w:val="decimal"/>
      <w:lvlText w:val="%7."/>
      <w:lvlJc w:val="left"/>
      <w:pPr>
        <w:ind w:left="5040" w:hanging="360"/>
      </w:pPr>
    </w:lvl>
    <w:lvl w:ilvl="7" w:tplc="D8920CCA" w:tentative="1">
      <w:start w:val="1"/>
      <w:numFmt w:val="lowerLetter"/>
      <w:lvlText w:val="%8."/>
      <w:lvlJc w:val="left"/>
      <w:pPr>
        <w:ind w:left="5760" w:hanging="360"/>
      </w:pPr>
    </w:lvl>
    <w:lvl w:ilvl="8" w:tplc="216A46D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61461179"/>
    <w:multiLevelType w:val="hybridMultilevel"/>
    <w:tmpl w:val="DD7ECCA2"/>
    <w:lvl w:ilvl="0" w:tplc="6526C898">
      <w:start w:val="1"/>
      <w:numFmt w:val="decimal"/>
      <w:lvlText w:val="%1)"/>
      <w:lvlJc w:val="left"/>
      <w:pPr>
        <w:ind w:left="720" w:hanging="360"/>
      </w:pPr>
    </w:lvl>
    <w:lvl w:ilvl="1" w:tplc="19C28EE8" w:tentative="1">
      <w:start w:val="1"/>
      <w:numFmt w:val="lowerLetter"/>
      <w:lvlText w:val="%2."/>
      <w:lvlJc w:val="left"/>
      <w:pPr>
        <w:ind w:left="1440" w:hanging="360"/>
      </w:pPr>
    </w:lvl>
    <w:lvl w:ilvl="2" w:tplc="04E8B5E4" w:tentative="1">
      <w:start w:val="1"/>
      <w:numFmt w:val="lowerRoman"/>
      <w:lvlText w:val="%3."/>
      <w:lvlJc w:val="right"/>
      <w:pPr>
        <w:ind w:left="2160" w:hanging="180"/>
      </w:pPr>
    </w:lvl>
    <w:lvl w:ilvl="3" w:tplc="5E149C8A" w:tentative="1">
      <w:start w:val="1"/>
      <w:numFmt w:val="decimal"/>
      <w:lvlText w:val="%4."/>
      <w:lvlJc w:val="left"/>
      <w:pPr>
        <w:ind w:left="2880" w:hanging="360"/>
      </w:pPr>
    </w:lvl>
    <w:lvl w:ilvl="4" w:tplc="070A7576" w:tentative="1">
      <w:start w:val="1"/>
      <w:numFmt w:val="lowerLetter"/>
      <w:lvlText w:val="%5."/>
      <w:lvlJc w:val="left"/>
      <w:pPr>
        <w:ind w:left="3600" w:hanging="360"/>
      </w:pPr>
    </w:lvl>
    <w:lvl w:ilvl="5" w:tplc="A67A2620" w:tentative="1">
      <w:start w:val="1"/>
      <w:numFmt w:val="lowerRoman"/>
      <w:lvlText w:val="%6."/>
      <w:lvlJc w:val="right"/>
      <w:pPr>
        <w:ind w:left="4320" w:hanging="180"/>
      </w:pPr>
    </w:lvl>
    <w:lvl w:ilvl="6" w:tplc="F072EE78" w:tentative="1">
      <w:start w:val="1"/>
      <w:numFmt w:val="decimal"/>
      <w:lvlText w:val="%7."/>
      <w:lvlJc w:val="left"/>
      <w:pPr>
        <w:ind w:left="5040" w:hanging="360"/>
      </w:pPr>
    </w:lvl>
    <w:lvl w:ilvl="7" w:tplc="28D84F6A" w:tentative="1">
      <w:start w:val="1"/>
      <w:numFmt w:val="lowerLetter"/>
      <w:lvlText w:val="%8."/>
      <w:lvlJc w:val="left"/>
      <w:pPr>
        <w:ind w:left="5760" w:hanging="360"/>
      </w:pPr>
    </w:lvl>
    <w:lvl w:ilvl="8" w:tplc="0846D2D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62AE6F83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0" w15:restartNumberingAfterBreak="0">
    <w:nsid w:val="636D124A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1" w15:restartNumberingAfterBreak="0">
    <w:nsid w:val="644E478C"/>
    <w:multiLevelType w:val="hybridMultilevel"/>
    <w:tmpl w:val="DB58628C"/>
    <w:lvl w:ilvl="0" w:tplc="6870E6AE">
      <w:start w:val="1"/>
      <w:numFmt w:val="decimal"/>
      <w:lvlText w:val="%1."/>
      <w:lvlJc w:val="left"/>
      <w:pPr>
        <w:ind w:left="502" w:hanging="360"/>
      </w:pPr>
      <w:rPr>
        <w:rFonts w:ascii="Arial" w:eastAsia="Times New Roman" w:hAnsi="Arial" w:cs="Times New Roman"/>
      </w:rPr>
    </w:lvl>
    <w:lvl w:ilvl="1" w:tplc="685031DE" w:tentative="1">
      <w:start w:val="1"/>
      <w:numFmt w:val="lowerLetter"/>
      <w:lvlText w:val="%2."/>
      <w:lvlJc w:val="left"/>
      <w:pPr>
        <w:ind w:left="1080" w:hanging="360"/>
      </w:pPr>
    </w:lvl>
    <w:lvl w:ilvl="2" w:tplc="8D848D4C" w:tentative="1">
      <w:start w:val="1"/>
      <w:numFmt w:val="lowerRoman"/>
      <w:lvlText w:val="%3."/>
      <w:lvlJc w:val="right"/>
      <w:pPr>
        <w:ind w:left="1800" w:hanging="180"/>
      </w:pPr>
    </w:lvl>
    <w:lvl w:ilvl="3" w:tplc="055027A0" w:tentative="1">
      <w:start w:val="1"/>
      <w:numFmt w:val="decimal"/>
      <w:lvlText w:val="%4."/>
      <w:lvlJc w:val="left"/>
      <w:pPr>
        <w:ind w:left="2520" w:hanging="360"/>
      </w:pPr>
    </w:lvl>
    <w:lvl w:ilvl="4" w:tplc="7B54A97C" w:tentative="1">
      <w:start w:val="1"/>
      <w:numFmt w:val="lowerLetter"/>
      <w:lvlText w:val="%5."/>
      <w:lvlJc w:val="left"/>
      <w:pPr>
        <w:ind w:left="3240" w:hanging="360"/>
      </w:pPr>
    </w:lvl>
    <w:lvl w:ilvl="5" w:tplc="8AC29AFC" w:tentative="1">
      <w:start w:val="1"/>
      <w:numFmt w:val="lowerRoman"/>
      <w:lvlText w:val="%6."/>
      <w:lvlJc w:val="right"/>
      <w:pPr>
        <w:ind w:left="3960" w:hanging="180"/>
      </w:pPr>
    </w:lvl>
    <w:lvl w:ilvl="6" w:tplc="33024C3A" w:tentative="1">
      <w:start w:val="1"/>
      <w:numFmt w:val="decimal"/>
      <w:lvlText w:val="%7."/>
      <w:lvlJc w:val="left"/>
      <w:pPr>
        <w:ind w:left="4680" w:hanging="360"/>
      </w:pPr>
    </w:lvl>
    <w:lvl w:ilvl="7" w:tplc="D9B21C0C" w:tentative="1">
      <w:start w:val="1"/>
      <w:numFmt w:val="lowerLetter"/>
      <w:lvlText w:val="%8."/>
      <w:lvlJc w:val="left"/>
      <w:pPr>
        <w:ind w:left="5400" w:hanging="360"/>
      </w:pPr>
    </w:lvl>
    <w:lvl w:ilvl="8" w:tplc="78049DDC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2" w15:restartNumberingAfterBreak="0">
    <w:nsid w:val="6A8B2ACD"/>
    <w:multiLevelType w:val="hybridMultilevel"/>
    <w:tmpl w:val="7994B39C"/>
    <w:lvl w:ilvl="0" w:tplc="4DDA0DD8">
      <w:start w:val="1"/>
      <w:numFmt w:val="lowerLetter"/>
      <w:lvlText w:val="%1)"/>
      <w:lvlJc w:val="left"/>
      <w:pPr>
        <w:ind w:left="1440" w:hanging="360"/>
      </w:pPr>
      <w:rPr>
        <w:rFonts w:hint="default"/>
      </w:rPr>
    </w:lvl>
    <w:lvl w:ilvl="1" w:tplc="5A6C5722" w:tentative="1">
      <w:start w:val="1"/>
      <w:numFmt w:val="lowerLetter"/>
      <w:lvlText w:val="%2."/>
      <w:lvlJc w:val="left"/>
      <w:pPr>
        <w:ind w:left="1440" w:hanging="360"/>
      </w:pPr>
    </w:lvl>
    <w:lvl w:ilvl="2" w:tplc="1C80AC5A" w:tentative="1">
      <w:start w:val="1"/>
      <w:numFmt w:val="lowerRoman"/>
      <w:lvlText w:val="%3."/>
      <w:lvlJc w:val="right"/>
      <w:pPr>
        <w:ind w:left="2160" w:hanging="180"/>
      </w:pPr>
    </w:lvl>
    <w:lvl w:ilvl="3" w:tplc="6EDE9BCC" w:tentative="1">
      <w:start w:val="1"/>
      <w:numFmt w:val="decimal"/>
      <w:lvlText w:val="%4."/>
      <w:lvlJc w:val="left"/>
      <w:pPr>
        <w:ind w:left="2880" w:hanging="360"/>
      </w:pPr>
    </w:lvl>
    <w:lvl w:ilvl="4" w:tplc="647413D4" w:tentative="1">
      <w:start w:val="1"/>
      <w:numFmt w:val="lowerLetter"/>
      <w:lvlText w:val="%5."/>
      <w:lvlJc w:val="left"/>
      <w:pPr>
        <w:ind w:left="3600" w:hanging="360"/>
      </w:pPr>
    </w:lvl>
    <w:lvl w:ilvl="5" w:tplc="2000E78C" w:tentative="1">
      <w:start w:val="1"/>
      <w:numFmt w:val="lowerRoman"/>
      <w:lvlText w:val="%6."/>
      <w:lvlJc w:val="right"/>
      <w:pPr>
        <w:ind w:left="4320" w:hanging="180"/>
      </w:pPr>
    </w:lvl>
    <w:lvl w:ilvl="6" w:tplc="8466E586" w:tentative="1">
      <w:start w:val="1"/>
      <w:numFmt w:val="decimal"/>
      <w:lvlText w:val="%7."/>
      <w:lvlJc w:val="left"/>
      <w:pPr>
        <w:ind w:left="5040" w:hanging="360"/>
      </w:pPr>
    </w:lvl>
    <w:lvl w:ilvl="7" w:tplc="E9DC3612" w:tentative="1">
      <w:start w:val="1"/>
      <w:numFmt w:val="lowerLetter"/>
      <w:lvlText w:val="%8."/>
      <w:lvlJc w:val="left"/>
      <w:pPr>
        <w:ind w:left="5760" w:hanging="360"/>
      </w:pPr>
    </w:lvl>
    <w:lvl w:ilvl="8" w:tplc="BF1E986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6BE02CDF"/>
    <w:multiLevelType w:val="hybridMultilevel"/>
    <w:tmpl w:val="03948DB6"/>
    <w:lvl w:ilvl="0" w:tplc="FBD6F85C">
      <w:start w:val="1"/>
      <w:numFmt w:val="decimal"/>
      <w:lvlText w:val="%1)"/>
      <w:lvlJc w:val="left"/>
      <w:pPr>
        <w:ind w:left="720" w:hanging="360"/>
      </w:pPr>
    </w:lvl>
    <w:lvl w:ilvl="1" w:tplc="8A5C9304" w:tentative="1">
      <w:start w:val="1"/>
      <w:numFmt w:val="lowerLetter"/>
      <w:lvlText w:val="%2."/>
      <w:lvlJc w:val="left"/>
      <w:pPr>
        <w:ind w:left="1440" w:hanging="360"/>
      </w:pPr>
    </w:lvl>
    <w:lvl w:ilvl="2" w:tplc="8F262E36" w:tentative="1">
      <w:start w:val="1"/>
      <w:numFmt w:val="lowerRoman"/>
      <w:lvlText w:val="%3."/>
      <w:lvlJc w:val="right"/>
      <w:pPr>
        <w:ind w:left="2160" w:hanging="180"/>
      </w:pPr>
    </w:lvl>
    <w:lvl w:ilvl="3" w:tplc="2FFA12B6" w:tentative="1">
      <w:start w:val="1"/>
      <w:numFmt w:val="decimal"/>
      <w:lvlText w:val="%4."/>
      <w:lvlJc w:val="left"/>
      <w:pPr>
        <w:ind w:left="2880" w:hanging="360"/>
      </w:pPr>
    </w:lvl>
    <w:lvl w:ilvl="4" w:tplc="21FC4C40" w:tentative="1">
      <w:start w:val="1"/>
      <w:numFmt w:val="lowerLetter"/>
      <w:lvlText w:val="%5."/>
      <w:lvlJc w:val="left"/>
      <w:pPr>
        <w:ind w:left="3600" w:hanging="360"/>
      </w:pPr>
    </w:lvl>
    <w:lvl w:ilvl="5" w:tplc="9948E61A" w:tentative="1">
      <w:start w:val="1"/>
      <w:numFmt w:val="lowerRoman"/>
      <w:lvlText w:val="%6."/>
      <w:lvlJc w:val="right"/>
      <w:pPr>
        <w:ind w:left="4320" w:hanging="180"/>
      </w:pPr>
    </w:lvl>
    <w:lvl w:ilvl="6" w:tplc="2B085C6E" w:tentative="1">
      <w:start w:val="1"/>
      <w:numFmt w:val="decimal"/>
      <w:lvlText w:val="%7."/>
      <w:lvlJc w:val="left"/>
      <w:pPr>
        <w:ind w:left="5040" w:hanging="360"/>
      </w:pPr>
    </w:lvl>
    <w:lvl w:ilvl="7" w:tplc="5338FFB4" w:tentative="1">
      <w:start w:val="1"/>
      <w:numFmt w:val="lowerLetter"/>
      <w:lvlText w:val="%8."/>
      <w:lvlJc w:val="left"/>
      <w:pPr>
        <w:ind w:left="5760" w:hanging="360"/>
      </w:pPr>
    </w:lvl>
    <w:lvl w:ilvl="8" w:tplc="523C26C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6C525EDC"/>
    <w:multiLevelType w:val="hybridMultilevel"/>
    <w:tmpl w:val="4F54A208"/>
    <w:lvl w:ilvl="0" w:tplc="A9BAC60C">
      <w:start w:val="1"/>
      <w:numFmt w:val="decimal"/>
      <w:lvlText w:val="%1."/>
      <w:lvlJc w:val="left"/>
      <w:pPr>
        <w:ind w:left="720" w:hanging="360"/>
      </w:pPr>
    </w:lvl>
    <w:lvl w:ilvl="1" w:tplc="6532B86C" w:tentative="1">
      <w:start w:val="1"/>
      <w:numFmt w:val="lowerLetter"/>
      <w:lvlText w:val="%2."/>
      <w:lvlJc w:val="left"/>
      <w:pPr>
        <w:ind w:left="1440" w:hanging="360"/>
      </w:pPr>
    </w:lvl>
    <w:lvl w:ilvl="2" w:tplc="8D846266" w:tentative="1">
      <w:start w:val="1"/>
      <w:numFmt w:val="lowerRoman"/>
      <w:lvlText w:val="%3."/>
      <w:lvlJc w:val="right"/>
      <w:pPr>
        <w:ind w:left="2160" w:hanging="180"/>
      </w:pPr>
    </w:lvl>
    <w:lvl w:ilvl="3" w:tplc="48F08C36" w:tentative="1">
      <w:start w:val="1"/>
      <w:numFmt w:val="decimal"/>
      <w:lvlText w:val="%4."/>
      <w:lvlJc w:val="left"/>
      <w:pPr>
        <w:ind w:left="2880" w:hanging="360"/>
      </w:pPr>
    </w:lvl>
    <w:lvl w:ilvl="4" w:tplc="683C58AE" w:tentative="1">
      <w:start w:val="1"/>
      <w:numFmt w:val="lowerLetter"/>
      <w:lvlText w:val="%5."/>
      <w:lvlJc w:val="left"/>
      <w:pPr>
        <w:ind w:left="3600" w:hanging="360"/>
      </w:pPr>
    </w:lvl>
    <w:lvl w:ilvl="5" w:tplc="669ABFE2" w:tentative="1">
      <w:start w:val="1"/>
      <w:numFmt w:val="lowerRoman"/>
      <w:lvlText w:val="%6."/>
      <w:lvlJc w:val="right"/>
      <w:pPr>
        <w:ind w:left="4320" w:hanging="180"/>
      </w:pPr>
    </w:lvl>
    <w:lvl w:ilvl="6" w:tplc="D5468AE4" w:tentative="1">
      <w:start w:val="1"/>
      <w:numFmt w:val="decimal"/>
      <w:lvlText w:val="%7."/>
      <w:lvlJc w:val="left"/>
      <w:pPr>
        <w:ind w:left="5040" w:hanging="360"/>
      </w:pPr>
    </w:lvl>
    <w:lvl w:ilvl="7" w:tplc="D884B7E8" w:tentative="1">
      <w:start w:val="1"/>
      <w:numFmt w:val="lowerLetter"/>
      <w:lvlText w:val="%8."/>
      <w:lvlJc w:val="left"/>
      <w:pPr>
        <w:ind w:left="5760" w:hanging="360"/>
      </w:pPr>
    </w:lvl>
    <w:lvl w:ilvl="8" w:tplc="E6BEA86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700F377C"/>
    <w:multiLevelType w:val="hybridMultilevel"/>
    <w:tmpl w:val="A83E01D6"/>
    <w:lvl w:ilvl="0" w:tplc="728A8AAC">
      <w:start w:val="1"/>
      <w:numFmt w:val="decimal"/>
      <w:lvlText w:val="%1."/>
      <w:lvlJc w:val="left"/>
      <w:pPr>
        <w:ind w:left="720" w:hanging="360"/>
      </w:pPr>
    </w:lvl>
    <w:lvl w:ilvl="1" w:tplc="4FB40F3A" w:tentative="1">
      <w:start w:val="1"/>
      <w:numFmt w:val="lowerLetter"/>
      <w:lvlText w:val="%2."/>
      <w:lvlJc w:val="left"/>
      <w:pPr>
        <w:ind w:left="1440" w:hanging="360"/>
      </w:pPr>
    </w:lvl>
    <w:lvl w:ilvl="2" w:tplc="958A6D0A" w:tentative="1">
      <w:start w:val="1"/>
      <w:numFmt w:val="lowerRoman"/>
      <w:lvlText w:val="%3."/>
      <w:lvlJc w:val="right"/>
      <w:pPr>
        <w:ind w:left="2160" w:hanging="180"/>
      </w:pPr>
    </w:lvl>
    <w:lvl w:ilvl="3" w:tplc="839C7A60" w:tentative="1">
      <w:start w:val="1"/>
      <w:numFmt w:val="decimal"/>
      <w:lvlText w:val="%4."/>
      <w:lvlJc w:val="left"/>
      <w:pPr>
        <w:ind w:left="2880" w:hanging="360"/>
      </w:pPr>
    </w:lvl>
    <w:lvl w:ilvl="4" w:tplc="52CCB9F6" w:tentative="1">
      <w:start w:val="1"/>
      <w:numFmt w:val="lowerLetter"/>
      <w:lvlText w:val="%5."/>
      <w:lvlJc w:val="left"/>
      <w:pPr>
        <w:ind w:left="3600" w:hanging="360"/>
      </w:pPr>
    </w:lvl>
    <w:lvl w:ilvl="5" w:tplc="CC2C4326" w:tentative="1">
      <w:start w:val="1"/>
      <w:numFmt w:val="lowerRoman"/>
      <w:lvlText w:val="%6."/>
      <w:lvlJc w:val="right"/>
      <w:pPr>
        <w:ind w:left="4320" w:hanging="180"/>
      </w:pPr>
    </w:lvl>
    <w:lvl w:ilvl="6" w:tplc="54689580" w:tentative="1">
      <w:start w:val="1"/>
      <w:numFmt w:val="decimal"/>
      <w:lvlText w:val="%7."/>
      <w:lvlJc w:val="left"/>
      <w:pPr>
        <w:ind w:left="5040" w:hanging="360"/>
      </w:pPr>
    </w:lvl>
    <w:lvl w:ilvl="7" w:tplc="EDBE5246" w:tentative="1">
      <w:start w:val="1"/>
      <w:numFmt w:val="lowerLetter"/>
      <w:lvlText w:val="%8."/>
      <w:lvlJc w:val="left"/>
      <w:pPr>
        <w:ind w:left="5760" w:hanging="360"/>
      </w:pPr>
    </w:lvl>
    <w:lvl w:ilvl="8" w:tplc="C9488C3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753715E9"/>
    <w:multiLevelType w:val="hybridMultilevel"/>
    <w:tmpl w:val="252A0058"/>
    <w:lvl w:ilvl="0" w:tplc="9136527E">
      <w:start w:val="1"/>
      <w:numFmt w:val="decimal"/>
      <w:lvlText w:val="%1)"/>
      <w:lvlJc w:val="left"/>
      <w:pPr>
        <w:ind w:left="720" w:hanging="360"/>
      </w:pPr>
    </w:lvl>
    <w:lvl w:ilvl="1" w:tplc="216A6BFE" w:tentative="1">
      <w:start w:val="1"/>
      <w:numFmt w:val="lowerLetter"/>
      <w:lvlText w:val="%2."/>
      <w:lvlJc w:val="left"/>
      <w:pPr>
        <w:ind w:left="1440" w:hanging="360"/>
      </w:pPr>
    </w:lvl>
    <w:lvl w:ilvl="2" w:tplc="8728A5E2" w:tentative="1">
      <w:start w:val="1"/>
      <w:numFmt w:val="lowerRoman"/>
      <w:lvlText w:val="%3."/>
      <w:lvlJc w:val="right"/>
      <w:pPr>
        <w:ind w:left="2160" w:hanging="180"/>
      </w:pPr>
    </w:lvl>
    <w:lvl w:ilvl="3" w:tplc="8244EB6C" w:tentative="1">
      <w:start w:val="1"/>
      <w:numFmt w:val="decimal"/>
      <w:lvlText w:val="%4."/>
      <w:lvlJc w:val="left"/>
      <w:pPr>
        <w:ind w:left="2880" w:hanging="360"/>
      </w:pPr>
    </w:lvl>
    <w:lvl w:ilvl="4" w:tplc="506E206E" w:tentative="1">
      <w:start w:val="1"/>
      <w:numFmt w:val="lowerLetter"/>
      <w:lvlText w:val="%5."/>
      <w:lvlJc w:val="left"/>
      <w:pPr>
        <w:ind w:left="3600" w:hanging="360"/>
      </w:pPr>
    </w:lvl>
    <w:lvl w:ilvl="5" w:tplc="6A607C48" w:tentative="1">
      <w:start w:val="1"/>
      <w:numFmt w:val="lowerRoman"/>
      <w:lvlText w:val="%6."/>
      <w:lvlJc w:val="right"/>
      <w:pPr>
        <w:ind w:left="4320" w:hanging="180"/>
      </w:pPr>
    </w:lvl>
    <w:lvl w:ilvl="6" w:tplc="6C44C3E6" w:tentative="1">
      <w:start w:val="1"/>
      <w:numFmt w:val="decimal"/>
      <w:lvlText w:val="%7."/>
      <w:lvlJc w:val="left"/>
      <w:pPr>
        <w:ind w:left="5040" w:hanging="360"/>
      </w:pPr>
    </w:lvl>
    <w:lvl w:ilvl="7" w:tplc="D05C09C8" w:tentative="1">
      <w:start w:val="1"/>
      <w:numFmt w:val="lowerLetter"/>
      <w:lvlText w:val="%8."/>
      <w:lvlJc w:val="left"/>
      <w:pPr>
        <w:ind w:left="5760" w:hanging="360"/>
      </w:pPr>
    </w:lvl>
    <w:lvl w:ilvl="8" w:tplc="A13E5CA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6A2749A"/>
    <w:multiLevelType w:val="hybridMultilevel"/>
    <w:tmpl w:val="0D9C9CD8"/>
    <w:lvl w:ilvl="0" w:tplc="56962B5A">
      <w:start w:val="1"/>
      <w:numFmt w:val="lowerLetter"/>
      <w:lvlText w:val="%1)"/>
      <w:lvlJc w:val="left"/>
      <w:pPr>
        <w:ind w:left="1440" w:hanging="360"/>
      </w:pPr>
      <w:rPr>
        <w:rFonts w:hint="default"/>
      </w:rPr>
    </w:lvl>
    <w:lvl w:ilvl="1" w:tplc="937ED0E8" w:tentative="1">
      <w:start w:val="1"/>
      <w:numFmt w:val="lowerLetter"/>
      <w:lvlText w:val="%2."/>
      <w:lvlJc w:val="left"/>
      <w:pPr>
        <w:ind w:left="1440" w:hanging="360"/>
      </w:pPr>
    </w:lvl>
    <w:lvl w:ilvl="2" w:tplc="FD487570" w:tentative="1">
      <w:start w:val="1"/>
      <w:numFmt w:val="lowerRoman"/>
      <w:lvlText w:val="%3."/>
      <w:lvlJc w:val="right"/>
      <w:pPr>
        <w:ind w:left="2160" w:hanging="180"/>
      </w:pPr>
    </w:lvl>
    <w:lvl w:ilvl="3" w:tplc="AF725222" w:tentative="1">
      <w:start w:val="1"/>
      <w:numFmt w:val="decimal"/>
      <w:lvlText w:val="%4."/>
      <w:lvlJc w:val="left"/>
      <w:pPr>
        <w:ind w:left="2880" w:hanging="360"/>
      </w:pPr>
    </w:lvl>
    <w:lvl w:ilvl="4" w:tplc="3A4003A0" w:tentative="1">
      <w:start w:val="1"/>
      <w:numFmt w:val="lowerLetter"/>
      <w:lvlText w:val="%5."/>
      <w:lvlJc w:val="left"/>
      <w:pPr>
        <w:ind w:left="3600" w:hanging="360"/>
      </w:pPr>
    </w:lvl>
    <w:lvl w:ilvl="5" w:tplc="8B9661C0" w:tentative="1">
      <w:start w:val="1"/>
      <w:numFmt w:val="lowerRoman"/>
      <w:lvlText w:val="%6."/>
      <w:lvlJc w:val="right"/>
      <w:pPr>
        <w:ind w:left="4320" w:hanging="180"/>
      </w:pPr>
    </w:lvl>
    <w:lvl w:ilvl="6" w:tplc="612A0D72" w:tentative="1">
      <w:start w:val="1"/>
      <w:numFmt w:val="decimal"/>
      <w:lvlText w:val="%7."/>
      <w:lvlJc w:val="left"/>
      <w:pPr>
        <w:ind w:left="5040" w:hanging="360"/>
      </w:pPr>
    </w:lvl>
    <w:lvl w:ilvl="7" w:tplc="3078BE58" w:tentative="1">
      <w:start w:val="1"/>
      <w:numFmt w:val="lowerLetter"/>
      <w:lvlText w:val="%8."/>
      <w:lvlJc w:val="left"/>
      <w:pPr>
        <w:ind w:left="5760" w:hanging="360"/>
      </w:pPr>
    </w:lvl>
    <w:lvl w:ilvl="8" w:tplc="C3CE454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778F6BC5"/>
    <w:multiLevelType w:val="hybridMultilevel"/>
    <w:tmpl w:val="DB58628C"/>
    <w:lvl w:ilvl="0" w:tplc="3AE25FD8">
      <w:start w:val="1"/>
      <w:numFmt w:val="decimal"/>
      <w:lvlText w:val="%1."/>
      <w:lvlJc w:val="left"/>
      <w:pPr>
        <w:ind w:left="360" w:hanging="360"/>
      </w:pPr>
      <w:rPr>
        <w:rFonts w:ascii="Arial" w:eastAsia="Times New Roman" w:hAnsi="Arial" w:cs="Times New Roman"/>
      </w:rPr>
    </w:lvl>
    <w:lvl w:ilvl="1" w:tplc="7BEED956" w:tentative="1">
      <w:start w:val="1"/>
      <w:numFmt w:val="lowerLetter"/>
      <w:lvlText w:val="%2."/>
      <w:lvlJc w:val="left"/>
      <w:pPr>
        <w:ind w:left="1080" w:hanging="360"/>
      </w:pPr>
    </w:lvl>
    <w:lvl w:ilvl="2" w:tplc="5CFE161A" w:tentative="1">
      <w:start w:val="1"/>
      <w:numFmt w:val="lowerRoman"/>
      <w:lvlText w:val="%3."/>
      <w:lvlJc w:val="right"/>
      <w:pPr>
        <w:ind w:left="1800" w:hanging="180"/>
      </w:pPr>
    </w:lvl>
    <w:lvl w:ilvl="3" w:tplc="3DD0D4D4" w:tentative="1">
      <w:start w:val="1"/>
      <w:numFmt w:val="decimal"/>
      <w:lvlText w:val="%4."/>
      <w:lvlJc w:val="left"/>
      <w:pPr>
        <w:ind w:left="2520" w:hanging="360"/>
      </w:pPr>
    </w:lvl>
    <w:lvl w:ilvl="4" w:tplc="4BC4355A" w:tentative="1">
      <w:start w:val="1"/>
      <w:numFmt w:val="lowerLetter"/>
      <w:lvlText w:val="%5."/>
      <w:lvlJc w:val="left"/>
      <w:pPr>
        <w:ind w:left="3240" w:hanging="360"/>
      </w:pPr>
    </w:lvl>
    <w:lvl w:ilvl="5" w:tplc="1F1E10E4" w:tentative="1">
      <w:start w:val="1"/>
      <w:numFmt w:val="lowerRoman"/>
      <w:lvlText w:val="%6."/>
      <w:lvlJc w:val="right"/>
      <w:pPr>
        <w:ind w:left="3960" w:hanging="180"/>
      </w:pPr>
    </w:lvl>
    <w:lvl w:ilvl="6" w:tplc="803E2B66" w:tentative="1">
      <w:start w:val="1"/>
      <w:numFmt w:val="decimal"/>
      <w:lvlText w:val="%7."/>
      <w:lvlJc w:val="left"/>
      <w:pPr>
        <w:ind w:left="4680" w:hanging="360"/>
      </w:pPr>
    </w:lvl>
    <w:lvl w:ilvl="7" w:tplc="557AAF82" w:tentative="1">
      <w:start w:val="1"/>
      <w:numFmt w:val="lowerLetter"/>
      <w:lvlText w:val="%8."/>
      <w:lvlJc w:val="left"/>
      <w:pPr>
        <w:ind w:left="5400" w:hanging="360"/>
      </w:pPr>
    </w:lvl>
    <w:lvl w:ilvl="8" w:tplc="9D94A0CE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9" w15:restartNumberingAfterBreak="0">
    <w:nsid w:val="783861C6"/>
    <w:multiLevelType w:val="hybridMultilevel"/>
    <w:tmpl w:val="7660CD56"/>
    <w:lvl w:ilvl="0" w:tplc="4D3E9D98">
      <w:start w:val="1"/>
      <w:numFmt w:val="lowerLetter"/>
      <w:lvlText w:val="%1)"/>
      <w:lvlJc w:val="left"/>
      <w:pPr>
        <w:ind w:left="1080" w:hanging="360"/>
      </w:pPr>
    </w:lvl>
    <w:lvl w:ilvl="1" w:tplc="81145506" w:tentative="1">
      <w:start w:val="1"/>
      <w:numFmt w:val="lowerLetter"/>
      <w:lvlText w:val="%2."/>
      <w:lvlJc w:val="left"/>
      <w:pPr>
        <w:ind w:left="1800" w:hanging="360"/>
      </w:pPr>
    </w:lvl>
    <w:lvl w:ilvl="2" w:tplc="30FC9098" w:tentative="1">
      <w:start w:val="1"/>
      <w:numFmt w:val="lowerRoman"/>
      <w:lvlText w:val="%3."/>
      <w:lvlJc w:val="right"/>
      <w:pPr>
        <w:ind w:left="2520" w:hanging="180"/>
      </w:pPr>
    </w:lvl>
    <w:lvl w:ilvl="3" w:tplc="98184794" w:tentative="1">
      <w:start w:val="1"/>
      <w:numFmt w:val="decimal"/>
      <w:lvlText w:val="%4."/>
      <w:lvlJc w:val="left"/>
      <w:pPr>
        <w:ind w:left="3240" w:hanging="360"/>
      </w:pPr>
    </w:lvl>
    <w:lvl w:ilvl="4" w:tplc="44562216" w:tentative="1">
      <w:start w:val="1"/>
      <w:numFmt w:val="lowerLetter"/>
      <w:lvlText w:val="%5."/>
      <w:lvlJc w:val="left"/>
      <w:pPr>
        <w:ind w:left="3960" w:hanging="360"/>
      </w:pPr>
    </w:lvl>
    <w:lvl w:ilvl="5" w:tplc="2C5E69AE" w:tentative="1">
      <w:start w:val="1"/>
      <w:numFmt w:val="lowerRoman"/>
      <w:lvlText w:val="%6."/>
      <w:lvlJc w:val="right"/>
      <w:pPr>
        <w:ind w:left="4680" w:hanging="180"/>
      </w:pPr>
    </w:lvl>
    <w:lvl w:ilvl="6" w:tplc="D87A3E96" w:tentative="1">
      <w:start w:val="1"/>
      <w:numFmt w:val="decimal"/>
      <w:lvlText w:val="%7."/>
      <w:lvlJc w:val="left"/>
      <w:pPr>
        <w:ind w:left="5400" w:hanging="360"/>
      </w:pPr>
    </w:lvl>
    <w:lvl w:ilvl="7" w:tplc="4EB03CC6" w:tentative="1">
      <w:start w:val="1"/>
      <w:numFmt w:val="lowerLetter"/>
      <w:lvlText w:val="%8."/>
      <w:lvlJc w:val="left"/>
      <w:pPr>
        <w:ind w:left="6120" w:hanging="360"/>
      </w:pPr>
    </w:lvl>
    <w:lvl w:ilvl="8" w:tplc="C71E8552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0" w15:restartNumberingAfterBreak="0">
    <w:nsid w:val="7D4350FA"/>
    <w:multiLevelType w:val="multilevel"/>
    <w:tmpl w:val="7C02E014"/>
    <w:name w:val="a.22222222222222223223222222222223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1" w15:restartNumberingAfterBreak="0">
    <w:nsid w:val="7EE01D93"/>
    <w:multiLevelType w:val="hybridMultilevel"/>
    <w:tmpl w:val="3BD8221C"/>
    <w:lvl w:ilvl="0" w:tplc="13589A26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38FA2F74" w:tentative="1">
      <w:start w:val="1"/>
      <w:numFmt w:val="lowerLetter"/>
      <w:lvlText w:val="%2."/>
      <w:lvlJc w:val="left"/>
      <w:pPr>
        <w:ind w:left="1440" w:hanging="360"/>
      </w:pPr>
    </w:lvl>
    <w:lvl w:ilvl="2" w:tplc="C9788C2E" w:tentative="1">
      <w:start w:val="1"/>
      <w:numFmt w:val="lowerRoman"/>
      <w:lvlText w:val="%3."/>
      <w:lvlJc w:val="right"/>
      <w:pPr>
        <w:ind w:left="2160" w:hanging="180"/>
      </w:pPr>
    </w:lvl>
    <w:lvl w:ilvl="3" w:tplc="3ED83962" w:tentative="1">
      <w:start w:val="1"/>
      <w:numFmt w:val="decimal"/>
      <w:lvlText w:val="%4."/>
      <w:lvlJc w:val="left"/>
      <w:pPr>
        <w:ind w:left="2880" w:hanging="360"/>
      </w:pPr>
    </w:lvl>
    <w:lvl w:ilvl="4" w:tplc="F0743072" w:tentative="1">
      <w:start w:val="1"/>
      <w:numFmt w:val="lowerLetter"/>
      <w:lvlText w:val="%5."/>
      <w:lvlJc w:val="left"/>
      <w:pPr>
        <w:ind w:left="3600" w:hanging="360"/>
      </w:pPr>
    </w:lvl>
    <w:lvl w:ilvl="5" w:tplc="D7D48190" w:tentative="1">
      <w:start w:val="1"/>
      <w:numFmt w:val="lowerRoman"/>
      <w:lvlText w:val="%6."/>
      <w:lvlJc w:val="right"/>
      <w:pPr>
        <w:ind w:left="4320" w:hanging="180"/>
      </w:pPr>
    </w:lvl>
    <w:lvl w:ilvl="6" w:tplc="15CA3A80" w:tentative="1">
      <w:start w:val="1"/>
      <w:numFmt w:val="decimal"/>
      <w:lvlText w:val="%7."/>
      <w:lvlJc w:val="left"/>
      <w:pPr>
        <w:ind w:left="5040" w:hanging="360"/>
      </w:pPr>
    </w:lvl>
    <w:lvl w:ilvl="7" w:tplc="C9205BAE" w:tentative="1">
      <w:start w:val="1"/>
      <w:numFmt w:val="lowerLetter"/>
      <w:lvlText w:val="%8."/>
      <w:lvlJc w:val="left"/>
      <w:pPr>
        <w:ind w:left="5760" w:hanging="360"/>
      </w:pPr>
    </w:lvl>
    <w:lvl w:ilvl="8" w:tplc="92DC93E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2" w15:restartNumberingAfterBreak="0">
    <w:nsid w:val="7FF07E85"/>
    <w:multiLevelType w:val="multilevel"/>
    <w:tmpl w:val="0415001D"/>
    <w:name w:val="a.2222222222222222322322222222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num w:numId="1" w16cid:durableId="758252790">
    <w:abstractNumId w:val="2"/>
  </w:num>
  <w:num w:numId="2" w16cid:durableId="1771658215">
    <w:abstractNumId w:val="14"/>
  </w:num>
  <w:num w:numId="3" w16cid:durableId="803619587">
    <w:abstractNumId w:val="12"/>
  </w:num>
  <w:num w:numId="4" w16cid:durableId="2006401164">
    <w:abstractNumId w:val="39"/>
  </w:num>
  <w:num w:numId="5" w16cid:durableId="980961144">
    <w:abstractNumId w:val="27"/>
  </w:num>
  <w:num w:numId="6" w16cid:durableId="160585802">
    <w:abstractNumId w:val="21"/>
  </w:num>
  <w:num w:numId="7" w16cid:durableId="1463114626">
    <w:abstractNumId w:val="41"/>
  </w:num>
  <w:num w:numId="8" w16cid:durableId="1706635918">
    <w:abstractNumId w:val="3"/>
  </w:num>
  <w:num w:numId="9" w16cid:durableId="96874763">
    <w:abstractNumId w:val="17"/>
  </w:num>
  <w:num w:numId="10" w16cid:durableId="1155494068">
    <w:abstractNumId w:val="1"/>
  </w:num>
  <w:num w:numId="11" w16cid:durableId="236743434">
    <w:abstractNumId w:val="0"/>
  </w:num>
  <w:num w:numId="12" w16cid:durableId="1334993423">
    <w:abstractNumId w:val="36"/>
  </w:num>
  <w:num w:numId="13" w16cid:durableId="1051731328">
    <w:abstractNumId w:val="15"/>
  </w:num>
  <w:num w:numId="14" w16cid:durableId="1746800030">
    <w:abstractNumId w:val="11"/>
  </w:num>
  <w:num w:numId="15" w16cid:durableId="1176530719">
    <w:abstractNumId w:val="30"/>
  </w:num>
  <w:num w:numId="16" w16cid:durableId="1694914877">
    <w:abstractNumId w:val="6"/>
  </w:num>
  <w:num w:numId="17" w16cid:durableId="265889827">
    <w:abstractNumId w:val="23"/>
  </w:num>
  <w:num w:numId="18" w16cid:durableId="2074115387">
    <w:abstractNumId w:val="24"/>
  </w:num>
  <w:num w:numId="19" w16cid:durableId="1159425036">
    <w:abstractNumId w:val="20"/>
  </w:num>
  <w:num w:numId="20" w16cid:durableId="1042901579">
    <w:abstractNumId w:val="31"/>
  </w:num>
  <w:num w:numId="21" w16cid:durableId="1207526209">
    <w:abstractNumId w:val="4"/>
  </w:num>
  <w:num w:numId="22" w16cid:durableId="1551913634">
    <w:abstractNumId w:val="29"/>
  </w:num>
  <w:num w:numId="23" w16cid:durableId="1299913492">
    <w:abstractNumId w:val="33"/>
  </w:num>
  <w:num w:numId="24" w16cid:durableId="2070960389">
    <w:abstractNumId w:val="25"/>
  </w:num>
  <w:num w:numId="25" w16cid:durableId="132645343">
    <w:abstractNumId w:val="5"/>
  </w:num>
  <w:num w:numId="26" w16cid:durableId="827552811">
    <w:abstractNumId w:val="26"/>
  </w:num>
  <w:num w:numId="27" w16cid:durableId="1541435308">
    <w:abstractNumId w:val="18"/>
  </w:num>
  <w:num w:numId="28" w16cid:durableId="498081030">
    <w:abstractNumId w:val="28"/>
  </w:num>
  <w:num w:numId="29" w16cid:durableId="895434747">
    <w:abstractNumId w:val="10"/>
  </w:num>
  <w:num w:numId="30" w16cid:durableId="722564134">
    <w:abstractNumId w:val="38"/>
  </w:num>
  <w:num w:numId="31" w16cid:durableId="2116561576">
    <w:abstractNumId w:val="16"/>
  </w:num>
  <w:num w:numId="32" w16cid:durableId="819687786">
    <w:abstractNumId w:val="13"/>
  </w:num>
  <w:num w:numId="33" w16cid:durableId="1617172731">
    <w:abstractNumId w:val="22"/>
  </w:num>
  <w:num w:numId="34" w16cid:durableId="1123310312">
    <w:abstractNumId w:val="37"/>
  </w:num>
  <w:num w:numId="35" w16cid:durableId="757557917">
    <w:abstractNumId w:val="32"/>
  </w:num>
  <w:num w:numId="36" w16cid:durableId="1293437084">
    <w:abstractNumId w:val="35"/>
  </w:num>
  <w:num w:numId="37" w16cid:durableId="79956016">
    <w:abstractNumId w:val="34"/>
  </w:num>
  <w:num w:numId="38" w16cid:durableId="1155489836">
    <w:abstractNumId w:val="1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Patrycja Piekut">
    <w15:presenceInfo w15:providerId="None" w15:userId="Patrycja Piekut"/>
  </w15:person>
  <w15:person w15:author="DPB">
    <w15:presenceInfo w15:providerId="None" w15:userId="DPB"/>
  </w15:person>
  <w15:person w15:author="Ali Farhan Jakub">
    <w15:presenceInfo w15:providerId="AD" w15:userId="S-1-5-21-2682257222-1983416253-2671480898-45651"/>
  </w15:person>
  <w15:person w15:author="Borkowski Józef">
    <w15:presenceInfo w15:providerId="AD" w15:userId="S::jozef.borkowski@arimr.gov.pl::e463109f-b86a-47eb-88f6-94bbe7f58f66"/>
  </w15:person>
  <w15:person w15:author="A.Domaracka">
    <w15:presenceInfo w15:providerId="None" w15:userId="A.Domaracka"/>
  </w15:person>
  <w15:person w15:author="Utnik Kamila">
    <w15:presenceInfo w15:providerId="AD" w15:userId="S::kamila.utnik@arimr.gov.pl::19f403a1-0cf5-426a-bd7c-246113c83a41"/>
  </w15:person>
  <w15:person w15:author="Grabowska-Fabisiak Anna">
    <w15:presenceInfo w15:providerId="AD" w15:userId="S::Anna.Grabowska-Fabisiak@minrol.gov.pl::44782d96-512f-4b0f-b540-e47d06d45260"/>
  </w15:person>
  <w15:person w15:author="Gębka Magdalena">
    <w15:presenceInfo w15:providerId="AD" w15:userId="S-1-5-21-854245398-1532298954-839522115-213677"/>
  </w15:person>
  <w15:person w15:author="Gontarz Paweł">
    <w15:presenceInfo w15:providerId="AD" w15:userId="S::pawel.gontarz@arimr.gov.pl::7ba327b1-c710-4c8f-9500-ed7ff4ce76d2"/>
  </w15:person>
  <w15:person w15:author="Gardziejczyk Ewelina">
    <w15:presenceInfo w15:providerId="AD" w15:userId="S::Ewelina.Gardziejczyk@minrol.gov.pl::ad60b113-89cd-44c1-b1d2-ae2cfbe0da82"/>
  </w15:person>
  <w15:person w15:author="Szymański Jakub">
    <w15:presenceInfo w15:providerId="AD" w15:userId="S::jakub.szymanski@arimr.gov.pl::21ebae3a-f92c-44c3-bd3b-15151bb759c9"/>
  </w15:person>
  <w15:person w15:author="Oczki Marta">
    <w15:presenceInfo w15:providerId="AD" w15:userId="S::marta.oczki@arimr.gov.pl::2e02fa26-275f-4aa2-bc53-b22a1123363e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hideSpellingErrors/>
  <w:hideGrammaticalErrors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trackRevisions/>
  <w:documentProtection w:edit="forms" w:formatting="1" w:enforcement="0"/>
  <w:defaultTabStop w:val="709"/>
  <w:hyphenationZone w:val="425"/>
  <w:drawingGridHorizontalSpacing w:val="6"/>
  <w:drawingGridVerticalSpacing w:val="6"/>
  <w:doNotShadeFormData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42F65"/>
    <w:rsid w:val="000003E9"/>
    <w:rsid w:val="000035A1"/>
    <w:rsid w:val="000037B5"/>
    <w:rsid w:val="000039E0"/>
    <w:rsid w:val="00003E3C"/>
    <w:rsid w:val="000046C9"/>
    <w:rsid w:val="00004E97"/>
    <w:rsid w:val="000079C9"/>
    <w:rsid w:val="00012728"/>
    <w:rsid w:val="000129FE"/>
    <w:rsid w:val="00012DC3"/>
    <w:rsid w:val="00014FDC"/>
    <w:rsid w:val="00015005"/>
    <w:rsid w:val="00015644"/>
    <w:rsid w:val="00015BD2"/>
    <w:rsid w:val="00016049"/>
    <w:rsid w:val="00016A03"/>
    <w:rsid w:val="00017B89"/>
    <w:rsid w:val="00020220"/>
    <w:rsid w:val="000218F6"/>
    <w:rsid w:val="00024204"/>
    <w:rsid w:val="00025BCE"/>
    <w:rsid w:val="00026D0E"/>
    <w:rsid w:val="0002707E"/>
    <w:rsid w:val="0003007B"/>
    <w:rsid w:val="0003084B"/>
    <w:rsid w:val="00032BC0"/>
    <w:rsid w:val="00032E63"/>
    <w:rsid w:val="000345A2"/>
    <w:rsid w:val="000401BB"/>
    <w:rsid w:val="00042BC1"/>
    <w:rsid w:val="0004335A"/>
    <w:rsid w:val="00043B5C"/>
    <w:rsid w:val="00044424"/>
    <w:rsid w:val="0004745C"/>
    <w:rsid w:val="00051373"/>
    <w:rsid w:val="000568A2"/>
    <w:rsid w:val="000610C7"/>
    <w:rsid w:val="0006111E"/>
    <w:rsid w:val="000621EA"/>
    <w:rsid w:val="0006584F"/>
    <w:rsid w:val="00065A01"/>
    <w:rsid w:val="00066911"/>
    <w:rsid w:val="00067394"/>
    <w:rsid w:val="0007060F"/>
    <w:rsid w:val="00071B70"/>
    <w:rsid w:val="00072A1D"/>
    <w:rsid w:val="00072F36"/>
    <w:rsid w:val="00072FAB"/>
    <w:rsid w:val="0007393F"/>
    <w:rsid w:val="00073BDF"/>
    <w:rsid w:val="0007440D"/>
    <w:rsid w:val="00074992"/>
    <w:rsid w:val="00075942"/>
    <w:rsid w:val="00075F95"/>
    <w:rsid w:val="0007798E"/>
    <w:rsid w:val="00082CA9"/>
    <w:rsid w:val="0008441B"/>
    <w:rsid w:val="00085376"/>
    <w:rsid w:val="000877C1"/>
    <w:rsid w:val="00094169"/>
    <w:rsid w:val="000952A5"/>
    <w:rsid w:val="000971A8"/>
    <w:rsid w:val="000A0C2F"/>
    <w:rsid w:val="000A1146"/>
    <w:rsid w:val="000A190B"/>
    <w:rsid w:val="000A27BD"/>
    <w:rsid w:val="000A2D69"/>
    <w:rsid w:val="000A3B21"/>
    <w:rsid w:val="000A6363"/>
    <w:rsid w:val="000A6D72"/>
    <w:rsid w:val="000A7433"/>
    <w:rsid w:val="000B0316"/>
    <w:rsid w:val="000B0F76"/>
    <w:rsid w:val="000B1548"/>
    <w:rsid w:val="000B18D3"/>
    <w:rsid w:val="000B2735"/>
    <w:rsid w:val="000B3770"/>
    <w:rsid w:val="000B3A86"/>
    <w:rsid w:val="000B45A2"/>
    <w:rsid w:val="000B575C"/>
    <w:rsid w:val="000B7182"/>
    <w:rsid w:val="000B7F92"/>
    <w:rsid w:val="000C1EFA"/>
    <w:rsid w:val="000C220C"/>
    <w:rsid w:val="000C3725"/>
    <w:rsid w:val="000C6262"/>
    <w:rsid w:val="000C7101"/>
    <w:rsid w:val="000D0751"/>
    <w:rsid w:val="000D0E1D"/>
    <w:rsid w:val="000D101C"/>
    <w:rsid w:val="000D3077"/>
    <w:rsid w:val="000D333E"/>
    <w:rsid w:val="000D3486"/>
    <w:rsid w:val="000D3BBB"/>
    <w:rsid w:val="000D466C"/>
    <w:rsid w:val="000D4CE3"/>
    <w:rsid w:val="000D4FD5"/>
    <w:rsid w:val="000D6623"/>
    <w:rsid w:val="000E1EEC"/>
    <w:rsid w:val="000E765E"/>
    <w:rsid w:val="000F4144"/>
    <w:rsid w:val="000F422A"/>
    <w:rsid w:val="000F43DD"/>
    <w:rsid w:val="000F48E0"/>
    <w:rsid w:val="000F5E73"/>
    <w:rsid w:val="000F6A7D"/>
    <w:rsid w:val="000F6F22"/>
    <w:rsid w:val="000F6FB6"/>
    <w:rsid w:val="000F79EF"/>
    <w:rsid w:val="001008BB"/>
    <w:rsid w:val="0010136F"/>
    <w:rsid w:val="001014B2"/>
    <w:rsid w:val="001020DA"/>
    <w:rsid w:val="0010302B"/>
    <w:rsid w:val="00103D7D"/>
    <w:rsid w:val="00103E8C"/>
    <w:rsid w:val="00104C15"/>
    <w:rsid w:val="001058B3"/>
    <w:rsid w:val="00110603"/>
    <w:rsid w:val="001118E1"/>
    <w:rsid w:val="001130C1"/>
    <w:rsid w:val="00115B33"/>
    <w:rsid w:val="00117A06"/>
    <w:rsid w:val="00121914"/>
    <w:rsid w:val="00121B7E"/>
    <w:rsid w:val="00122A34"/>
    <w:rsid w:val="001242C2"/>
    <w:rsid w:val="0012554F"/>
    <w:rsid w:val="00126261"/>
    <w:rsid w:val="00127D52"/>
    <w:rsid w:val="00127D97"/>
    <w:rsid w:val="001312F2"/>
    <w:rsid w:val="0013366B"/>
    <w:rsid w:val="00133778"/>
    <w:rsid w:val="00134328"/>
    <w:rsid w:val="001367E0"/>
    <w:rsid w:val="001368C7"/>
    <w:rsid w:val="001401D4"/>
    <w:rsid w:val="0014224C"/>
    <w:rsid w:val="00144FC2"/>
    <w:rsid w:val="001470B8"/>
    <w:rsid w:val="0014784E"/>
    <w:rsid w:val="00147E6D"/>
    <w:rsid w:val="00150653"/>
    <w:rsid w:val="001507E1"/>
    <w:rsid w:val="00151EC7"/>
    <w:rsid w:val="0015365A"/>
    <w:rsid w:val="00153A1C"/>
    <w:rsid w:val="00155577"/>
    <w:rsid w:val="0015716F"/>
    <w:rsid w:val="001611DA"/>
    <w:rsid w:val="001645DF"/>
    <w:rsid w:val="001672FC"/>
    <w:rsid w:val="00175701"/>
    <w:rsid w:val="001765FD"/>
    <w:rsid w:val="001772DE"/>
    <w:rsid w:val="001775D9"/>
    <w:rsid w:val="00177D1F"/>
    <w:rsid w:val="00180A57"/>
    <w:rsid w:val="0018130A"/>
    <w:rsid w:val="001814AF"/>
    <w:rsid w:val="00182A3C"/>
    <w:rsid w:val="00183E02"/>
    <w:rsid w:val="00184B0B"/>
    <w:rsid w:val="001859EF"/>
    <w:rsid w:val="00185B21"/>
    <w:rsid w:val="00186BC4"/>
    <w:rsid w:val="0018732E"/>
    <w:rsid w:val="00187ECF"/>
    <w:rsid w:val="00190318"/>
    <w:rsid w:val="00190744"/>
    <w:rsid w:val="00190A04"/>
    <w:rsid w:val="0019148D"/>
    <w:rsid w:val="00191CEE"/>
    <w:rsid w:val="00193A5B"/>
    <w:rsid w:val="00193F6D"/>
    <w:rsid w:val="0019623D"/>
    <w:rsid w:val="001963C9"/>
    <w:rsid w:val="00197F0D"/>
    <w:rsid w:val="001A1F49"/>
    <w:rsid w:val="001A4FAD"/>
    <w:rsid w:val="001A5FE4"/>
    <w:rsid w:val="001B194A"/>
    <w:rsid w:val="001B3107"/>
    <w:rsid w:val="001B3BBD"/>
    <w:rsid w:val="001B5C13"/>
    <w:rsid w:val="001C372E"/>
    <w:rsid w:val="001C4488"/>
    <w:rsid w:val="001C63D5"/>
    <w:rsid w:val="001C685B"/>
    <w:rsid w:val="001D1527"/>
    <w:rsid w:val="001D1B07"/>
    <w:rsid w:val="001D485A"/>
    <w:rsid w:val="001D6AF8"/>
    <w:rsid w:val="001E1485"/>
    <w:rsid w:val="001E2ED1"/>
    <w:rsid w:val="001E3E6A"/>
    <w:rsid w:val="001E6772"/>
    <w:rsid w:val="001E7C23"/>
    <w:rsid w:val="001F0325"/>
    <w:rsid w:val="001F0D51"/>
    <w:rsid w:val="001F5EC7"/>
    <w:rsid w:val="001F603D"/>
    <w:rsid w:val="001F6B69"/>
    <w:rsid w:val="002018EF"/>
    <w:rsid w:val="00202465"/>
    <w:rsid w:val="00204877"/>
    <w:rsid w:val="00206D55"/>
    <w:rsid w:val="0021024F"/>
    <w:rsid w:val="0021279C"/>
    <w:rsid w:val="002176C7"/>
    <w:rsid w:val="002229F7"/>
    <w:rsid w:val="00222A66"/>
    <w:rsid w:val="0022427F"/>
    <w:rsid w:val="00225042"/>
    <w:rsid w:val="002252AC"/>
    <w:rsid w:val="00226066"/>
    <w:rsid w:val="00226311"/>
    <w:rsid w:val="002268D0"/>
    <w:rsid w:val="00227825"/>
    <w:rsid w:val="00227F03"/>
    <w:rsid w:val="002307F5"/>
    <w:rsid w:val="00232645"/>
    <w:rsid w:val="00234599"/>
    <w:rsid w:val="00234DA3"/>
    <w:rsid w:val="00237056"/>
    <w:rsid w:val="002373B2"/>
    <w:rsid w:val="00240855"/>
    <w:rsid w:val="002410F7"/>
    <w:rsid w:val="0024113E"/>
    <w:rsid w:val="00242A87"/>
    <w:rsid w:val="00242ECF"/>
    <w:rsid w:val="00243973"/>
    <w:rsid w:val="00245524"/>
    <w:rsid w:val="00247615"/>
    <w:rsid w:val="0024779C"/>
    <w:rsid w:val="00247E0C"/>
    <w:rsid w:val="00252564"/>
    <w:rsid w:val="002527EB"/>
    <w:rsid w:val="00252804"/>
    <w:rsid w:val="00253617"/>
    <w:rsid w:val="0025497A"/>
    <w:rsid w:val="00254B31"/>
    <w:rsid w:val="00255617"/>
    <w:rsid w:val="0025622F"/>
    <w:rsid w:val="0025752F"/>
    <w:rsid w:val="00257FDD"/>
    <w:rsid w:val="0026018A"/>
    <w:rsid w:val="00262761"/>
    <w:rsid w:val="0026309F"/>
    <w:rsid w:val="002642D5"/>
    <w:rsid w:val="002642F5"/>
    <w:rsid w:val="00264E34"/>
    <w:rsid w:val="002670EC"/>
    <w:rsid w:val="00270E7B"/>
    <w:rsid w:val="00272B91"/>
    <w:rsid w:val="00275825"/>
    <w:rsid w:val="00276958"/>
    <w:rsid w:val="00276A62"/>
    <w:rsid w:val="00276DF3"/>
    <w:rsid w:val="00285357"/>
    <w:rsid w:val="00286EEB"/>
    <w:rsid w:val="00287469"/>
    <w:rsid w:val="00287792"/>
    <w:rsid w:val="00287A21"/>
    <w:rsid w:val="0029038D"/>
    <w:rsid w:val="0029052F"/>
    <w:rsid w:val="0029054F"/>
    <w:rsid w:val="00291464"/>
    <w:rsid w:val="00291C92"/>
    <w:rsid w:val="00291CAC"/>
    <w:rsid w:val="00294820"/>
    <w:rsid w:val="002950E8"/>
    <w:rsid w:val="002A319C"/>
    <w:rsid w:val="002B26B1"/>
    <w:rsid w:val="002B3250"/>
    <w:rsid w:val="002B3CD6"/>
    <w:rsid w:val="002B4947"/>
    <w:rsid w:val="002B5C55"/>
    <w:rsid w:val="002B7CDB"/>
    <w:rsid w:val="002C1D54"/>
    <w:rsid w:val="002C4070"/>
    <w:rsid w:val="002C5CB7"/>
    <w:rsid w:val="002C63AB"/>
    <w:rsid w:val="002C7494"/>
    <w:rsid w:val="002D1524"/>
    <w:rsid w:val="002D2ECB"/>
    <w:rsid w:val="002D3DA3"/>
    <w:rsid w:val="002D44B8"/>
    <w:rsid w:val="002D538D"/>
    <w:rsid w:val="002D53A4"/>
    <w:rsid w:val="002D7035"/>
    <w:rsid w:val="002D7AE6"/>
    <w:rsid w:val="002E1CF1"/>
    <w:rsid w:val="002E1DA9"/>
    <w:rsid w:val="002E34A4"/>
    <w:rsid w:val="002E598D"/>
    <w:rsid w:val="002E6207"/>
    <w:rsid w:val="002F0274"/>
    <w:rsid w:val="002F292A"/>
    <w:rsid w:val="002F41C7"/>
    <w:rsid w:val="002F6A52"/>
    <w:rsid w:val="002F6BE5"/>
    <w:rsid w:val="00300D0C"/>
    <w:rsid w:val="0030162C"/>
    <w:rsid w:val="00302869"/>
    <w:rsid w:val="00304ADF"/>
    <w:rsid w:val="00305F1C"/>
    <w:rsid w:val="00310A56"/>
    <w:rsid w:val="00312110"/>
    <w:rsid w:val="00313731"/>
    <w:rsid w:val="00314C27"/>
    <w:rsid w:val="00314D22"/>
    <w:rsid w:val="00321F1B"/>
    <w:rsid w:val="0032364C"/>
    <w:rsid w:val="00323FE4"/>
    <w:rsid w:val="00325E49"/>
    <w:rsid w:val="0032636C"/>
    <w:rsid w:val="003308FF"/>
    <w:rsid w:val="00332DA0"/>
    <w:rsid w:val="00333D87"/>
    <w:rsid w:val="00337B9A"/>
    <w:rsid w:val="003402A9"/>
    <w:rsid w:val="00346B76"/>
    <w:rsid w:val="00347F7B"/>
    <w:rsid w:val="003525FF"/>
    <w:rsid w:val="003527AA"/>
    <w:rsid w:val="00352A7D"/>
    <w:rsid w:val="00352CBB"/>
    <w:rsid w:val="003540B6"/>
    <w:rsid w:val="00356034"/>
    <w:rsid w:val="00356FE0"/>
    <w:rsid w:val="00364885"/>
    <w:rsid w:val="003651DD"/>
    <w:rsid w:val="003656D1"/>
    <w:rsid w:val="00366CDB"/>
    <w:rsid w:val="00367DA8"/>
    <w:rsid w:val="00370A7E"/>
    <w:rsid w:val="00371148"/>
    <w:rsid w:val="0037329D"/>
    <w:rsid w:val="00374928"/>
    <w:rsid w:val="00374E16"/>
    <w:rsid w:val="003751BB"/>
    <w:rsid w:val="00376F91"/>
    <w:rsid w:val="00376FC2"/>
    <w:rsid w:val="003775BA"/>
    <w:rsid w:val="00377AF8"/>
    <w:rsid w:val="00377E1E"/>
    <w:rsid w:val="003821B6"/>
    <w:rsid w:val="003829BC"/>
    <w:rsid w:val="00383A1F"/>
    <w:rsid w:val="00385685"/>
    <w:rsid w:val="00385B21"/>
    <w:rsid w:val="00386572"/>
    <w:rsid w:val="00387C87"/>
    <w:rsid w:val="003903DC"/>
    <w:rsid w:val="00391B67"/>
    <w:rsid w:val="0039213A"/>
    <w:rsid w:val="00392C0C"/>
    <w:rsid w:val="00394BBE"/>
    <w:rsid w:val="00395FA4"/>
    <w:rsid w:val="00397944"/>
    <w:rsid w:val="00397EBA"/>
    <w:rsid w:val="003A0915"/>
    <w:rsid w:val="003A0F3A"/>
    <w:rsid w:val="003A4371"/>
    <w:rsid w:val="003A5015"/>
    <w:rsid w:val="003A5B20"/>
    <w:rsid w:val="003A77B4"/>
    <w:rsid w:val="003B11CE"/>
    <w:rsid w:val="003B2D3C"/>
    <w:rsid w:val="003B4275"/>
    <w:rsid w:val="003B517F"/>
    <w:rsid w:val="003B582C"/>
    <w:rsid w:val="003B7468"/>
    <w:rsid w:val="003C02C4"/>
    <w:rsid w:val="003C0717"/>
    <w:rsid w:val="003C3EA3"/>
    <w:rsid w:val="003C4014"/>
    <w:rsid w:val="003C4F4D"/>
    <w:rsid w:val="003C73E1"/>
    <w:rsid w:val="003C7514"/>
    <w:rsid w:val="003C7574"/>
    <w:rsid w:val="003C78AD"/>
    <w:rsid w:val="003C79C1"/>
    <w:rsid w:val="003D0897"/>
    <w:rsid w:val="003D33A6"/>
    <w:rsid w:val="003D6421"/>
    <w:rsid w:val="003D6FCE"/>
    <w:rsid w:val="003E59F2"/>
    <w:rsid w:val="003E5DD3"/>
    <w:rsid w:val="003E7DF1"/>
    <w:rsid w:val="003F4770"/>
    <w:rsid w:val="003F4781"/>
    <w:rsid w:val="003F562E"/>
    <w:rsid w:val="003F6BF7"/>
    <w:rsid w:val="003F7FB6"/>
    <w:rsid w:val="0040110C"/>
    <w:rsid w:val="00401F3C"/>
    <w:rsid w:val="00402AD0"/>
    <w:rsid w:val="00402F5F"/>
    <w:rsid w:val="0040691C"/>
    <w:rsid w:val="00406D35"/>
    <w:rsid w:val="0041145B"/>
    <w:rsid w:val="00413D58"/>
    <w:rsid w:val="00417E1D"/>
    <w:rsid w:val="00420075"/>
    <w:rsid w:val="00421718"/>
    <w:rsid w:val="004248B7"/>
    <w:rsid w:val="004250FE"/>
    <w:rsid w:val="004300F0"/>
    <w:rsid w:val="00435F52"/>
    <w:rsid w:val="004401F3"/>
    <w:rsid w:val="00443254"/>
    <w:rsid w:val="00443F63"/>
    <w:rsid w:val="00446630"/>
    <w:rsid w:val="004477E1"/>
    <w:rsid w:val="00447CBD"/>
    <w:rsid w:val="00451969"/>
    <w:rsid w:val="004519E8"/>
    <w:rsid w:val="0045624C"/>
    <w:rsid w:val="004567AB"/>
    <w:rsid w:val="004568C4"/>
    <w:rsid w:val="00457FBE"/>
    <w:rsid w:val="00460F1A"/>
    <w:rsid w:val="004617D4"/>
    <w:rsid w:val="00461C03"/>
    <w:rsid w:val="004633CD"/>
    <w:rsid w:val="0046613A"/>
    <w:rsid w:val="00471B4D"/>
    <w:rsid w:val="00472E46"/>
    <w:rsid w:val="00473052"/>
    <w:rsid w:val="004730C7"/>
    <w:rsid w:val="00473EF8"/>
    <w:rsid w:val="0047757C"/>
    <w:rsid w:val="004775C6"/>
    <w:rsid w:val="00477766"/>
    <w:rsid w:val="00481A6D"/>
    <w:rsid w:val="00483D88"/>
    <w:rsid w:val="004867B4"/>
    <w:rsid w:val="00487038"/>
    <w:rsid w:val="004943DD"/>
    <w:rsid w:val="004946EF"/>
    <w:rsid w:val="004978B6"/>
    <w:rsid w:val="004A28DA"/>
    <w:rsid w:val="004A6F4E"/>
    <w:rsid w:val="004B26B1"/>
    <w:rsid w:val="004B29B6"/>
    <w:rsid w:val="004C25B6"/>
    <w:rsid w:val="004C77B3"/>
    <w:rsid w:val="004C7831"/>
    <w:rsid w:val="004D0480"/>
    <w:rsid w:val="004D14DF"/>
    <w:rsid w:val="004D1D7C"/>
    <w:rsid w:val="004D452C"/>
    <w:rsid w:val="004D5864"/>
    <w:rsid w:val="004D5C08"/>
    <w:rsid w:val="004D6A3A"/>
    <w:rsid w:val="004E0AFF"/>
    <w:rsid w:val="004E27A1"/>
    <w:rsid w:val="004E2A5E"/>
    <w:rsid w:val="004E3025"/>
    <w:rsid w:val="004E47A5"/>
    <w:rsid w:val="004E5247"/>
    <w:rsid w:val="004E5511"/>
    <w:rsid w:val="004E567A"/>
    <w:rsid w:val="004E6208"/>
    <w:rsid w:val="004E63B7"/>
    <w:rsid w:val="004E7B08"/>
    <w:rsid w:val="004F1B57"/>
    <w:rsid w:val="004F32FB"/>
    <w:rsid w:val="004F3364"/>
    <w:rsid w:val="004F4D68"/>
    <w:rsid w:val="004F6E3B"/>
    <w:rsid w:val="004F7E22"/>
    <w:rsid w:val="0050117B"/>
    <w:rsid w:val="00502BA9"/>
    <w:rsid w:val="00503C2A"/>
    <w:rsid w:val="00504A4A"/>
    <w:rsid w:val="00504B84"/>
    <w:rsid w:val="005070B7"/>
    <w:rsid w:val="00507573"/>
    <w:rsid w:val="00510FAB"/>
    <w:rsid w:val="00512054"/>
    <w:rsid w:val="005124D6"/>
    <w:rsid w:val="00512978"/>
    <w:rsid w:val="00513BB9"/>
    <w:rsid w:val="00514DD7"/>
    <w:rsid w:val="005152BC"/>
    <w:rsid w:val="00515DDA"/>
    <w:rsid w:val="00515FDB"/>
    <w:rsid w:val="00517258"/>
    <w:rsid w:val="0051739F"/>
    <w:rsid w:val="005202E7"/>
    <w:rsid w:val="00520933"/>
    <w:rsid w:val="0052293B"/>
    <w:rsid w:val="00523AFD"/>
    <w:rsid w:val="00523FEF"/>
    <w:rsid w:val="00524EA4"/>
    <w:rsid w:val="00527EDC"/>
    <w:rsid w:val="005303C4"/>
    <w:rsid w:val="00530504"/>
    <w:rsid w:val="00531054"/>
    <w:rsid w:val="00531C31"/>
    <w:rsid w:val="00531C39"/>
    <w:rsid w:val="005405C9"/>
    <w:rsid w:val="00543ABD"/>
    <w:rsid w:val="00544632"/>
    <w:rsid w:val="005465DC"/>
    <w:rsid w:val="0055084C"/>
    <w:rsid w:val="0055302A"/>
    <w:rsid w:val="00556DF0"/>
    <w:rsid w:val="0055756D"/>
    <w:rsid w:val="0056113E"/>
    <w:rsid w:val="00561D81"/>
    <w:rsid w:val="005637CA"/>
    <w:rsid w:val="00564BDC"/>
    <w:rsid w:val="005657A1"/>
    <w:rsid w:val="005657BD"/>
    <w:rsid w:val="005670B9"/>
    <w:rsid w:val="0057064D"/>
    <w:rsid w:val="00570BF3"/>
    <w:rsid w:val="0057291A"/>
    <w:rsid w:val="00572AA0"/>
    <w:rsid w:val="00573A32"/>
    <w:rsid w:val="00574950"/>
    <w:rsid w:val="00574A09"/>
    <w:rsid w:val="00576E4A"/>
    <w:rsid w:val="00583123"/>
    <w:rsid w:val="00583C6E"/>
    <w:rsid w:val="00584D38"/>
    <w:rsid w:val="005858F1"/>
    <w:rsid w:val="0058685D"/>
    <w:rsid w:val="00586EDC"/>
    <w:rsid w:val="0059132D"/>
    <w:rsid w:val="00594EDA"/>
    <w:rsid w:val="005A010F"/>
    <w:rsid w:val="005A0764"/>
    <w:rsid w:val="005A08AB"/>
    <w:rsid w:val="005A0D57"/>
    <w:rsid w:val="005A3015"/>
    <w:rsid w:val="005A5781"/>
    <w:rsid w:val="005A5AE5"/>
    <w:rsid w:val="005A76E9"/>
    <w:rsid w:val="005A7BE0"/>
    <w:rsid w:val="005B101E"/>
    <w:rsid w:val="005B1225"/>
    <w:rsid w:val="005B15F7"/>
    <w:rsid w:val="005B5573"/>
    <w:rsid w:val="005B7EFD"/>
    <w:rsid w:val="005C13F2"/>
    <w:rsid w:val="005C15BA"/>
    <w:rsid w:val="005C1EC9"/>
    <w:rsid w:val="005C390A"/>
    <w:rsid w:val="005C4F65"/>
    <w:rsid w:val="005C7D86"/>
    <w:rsid w:val="005D10DE"/>
    <w:rsid w:val="005D1F50"/>
    <w:rsid w:val="005D2560"/>
    <w:rsid w:val="005D6485"/>
    <w:rsid w:val="005D6CD2"/>
    <w:rsid w:val="005D74F3"/>
    <w:rsid w:val="005E1112"/>
    <w:rsid w:val="005E1271"/>
    <w:rsid w:val="005E2B04"/>
    <w:rsid w:val="005E2CFF"/>
    <w:rsid w:val="005E6905"/>
    <w:rsid w:val="005F0072"/>
    <w:rsid w:val="005F0FED"/>
    <w:rsid w:val="005F49E5"/>
    <w:rsid w:val="005F6D41"/>
    <w:rsid w:val="005F7353"/>
    <w:rsid w:val="00600DA2"/>
    <w:rsid w:val="00603DAB"/>
    <w:rsid w:val="00604ACA"/>
    <w:rsid w:val="00606C2C"/>
    <w:rsid w:val="0061004D"/>
    <w:rsid w:val="006103F7"/>
    <w:rsid w:val="006119AC"/>
    <w:rsid w:val="00611C88"/>
    <w:rsid w:val="00614F09"/>
    <w:rsid w:val="0061650C"/>
    <w:rsid w:val="006176BD"/>
    <w:rsid w:val="006178A1"/>
    <w:rsid w:val="00620834"/>
    <w:rsid w:val="00622840"/>
    <w:rsid w:val="006267AD"/>
    <w:rsid w:val="006310A5"/>
    <w:rsid w:val="006314BC"/>
    <w:rsid w:val="00631728"/>
    <w:rsid w:val="00631B53"/>
    <w:rsid w:val="006320F2"/>
    <w:rsid w:val="00632682"/>
    <w:rsid w:val="00632EEF"/>
    <w:rsid w:val="00633F6F"/>
    <w:rsid w:val="00634170"/>
    <w:rsid w:val="006341C1"/>
    <w:rsid w:val="006341C3"/>
    <w:rsid w:val="00634417"/>
    <w:rsid w:val="00636580"/>
    <w:rsid w:val="00640657"/>
    <w:rsid w:val="00640A3E"/>
    <w:rsid w:val="00645293"/>
    <w:rsid w:val="006453DA"/>
    <w:rsid w:val="00646CAF"/>
    <w:rsid w:val="00646DFC"/>
    <w:rsid w:val="0064705D"/>
    <w:rsid w:val="00647B99"/>
    <w:rsid w:val="00651D68"/>
    <w:rsid w:val="00654CBC"/>
    <w:rsid w:val="00654FB4"/>
    <w:rsid w:val="006561C5"/>
    <w:rsid w:val="006600DC"/>
    <w:rsid w:val="006619D8"/>
    <w:rsid w:val="00661C95"/>
    <w:rsid w:val="00662150"/>
    <w:rsid w:val="00663497"/>
    <w:rsid w:val="00663A0B"/>
    <w:rsid w:val="006649CA"/>
    <w:rsid w:val="00664F09"/>
    <w:rsid w:val="00665287"/>
    <w:rsid w:val="006654BD"/>
    <w:rsid w:val="00665847"/>
    <w:rsid w:val="00666693"/>
    <w:rsid w:val="00671019"/>
    <w:rsid w:val="006714FB"/>
    <w:rsid w:val="00672B4B"/>
    <w:rsid w:val="006735AD"/>
    <w:rsid w:val="006757B4"/>
    <w:rsid w:val="00675C7D"/>
    <w:rsid w:val="00676AA1"/>
    <w:rsid w:val="006802AA"/>
    <w:rsid w:val="006810FE"/>
    <w:rsid w:val="00681583"/>
    <w:rsid w:val="00681E4F"/>
    <w:rsid w:val="00683DB1"/>
    <w:rsid w:val="006841EB"/>
    <w:rsid w:val="0068620F"/>
    <w:rsid w:val="00686F45"/>
    <w:rsid w:val="00690CFA"/>
    <w:rsid w:val="006A0108"/>
    <w:rsid w:val="006A050E"/>
    <w:rsid w:val="006A0B0D"/>
    <w:rsid w:val="006A0C0A"/>
    <w:rsid w:val="006A170C"/>
    <w:rsid w:val="006A1AFB"/>
    <w:rsid w:val="006A377A"/>
    <w:rsid w:val="006A4513"/>
    <w:rsid w:val="006A57D1"/>
    <w:rsid w:val="006A5BC3"/>
    <w:rsid w:val="006A66A3"/>
    <w:rsid w:val="006A6A84"/>
    <w:rsid w:val="006A74A3"/>
    <w:rsid w:val="006A7FD2"/>
    <w:rsid w:val="006B1600"/>
    <w:rsid w:val="006B4AB4"/>
    <w:rsid w:val="006B6422"/>
    <w:rsid w:val="006B7670"/>
    <w:rsid w:val="006B7ABA"/>
    <w:rsid w:val="006C0069"/>
    <w:rsid w:val="006C2FDB"/>
    <w:rsid w:val="006C4C1B"/>
    <w:rsid w:val="006C7B7E"/>
    <w:rsid w:val="006C7D1C"/>
    <w:rsid w:val="006C7DED"/>
    <w:rsid w:val="006D05D1"/>
    <w:rsid w:val="006D126E"/>
    <w:rsid w:val="006D1987"/>
    <w:rsid w:val="006D4095"/>
    <w:rsid w:val="006D46B0"/>
    <w:rsid w:val="006D5700"/>
    <w:rsid w:val="006D6486"/>
    <w:rsid w:val="006E60D1"/>
    <w:rsid w:val="006F0E70"/>
    <w:rsid w:val="006F16F2"/>
    <w:rsid w:val="006F1A4C"/>
    <w:rsid w:val="006F2127"/>
    <w:rsid w:val="006F2E3A"/>
    <w:rsid w:val="006F3959"/>
    <w:rsid w:val="006F440F"/>
    <w:rsid w:val="006F44BE"/>
    <w:rsid w:val="006F678B"/>
    <w:rsid w:val="00700975"/>
    <w:rsid w:val="00701514"/>
    <w:rsid w:val="00703D8D"/>
    <w:rsid w:val="00706D0E"/>
    <w:rsid w:val="00714125"/>
    <w:rsid w:val="00715DB5"/>
    <w:rsid w:val="00716663"/>
    <w:rsid w:val="007206FF"/>
    <w:rsid w:val="00720BAE"/>
    <w:rsid w:val="00722717"/>
    <w:rsid w:val="00722F66"/>
    <w:rsid w:val="00723C55"/>
    <w:rsid w:val="00725A85"/>
    <w:rsid w:val="00726C01"/>
    <w:rsid w:val="00731229"/>
    <w:rsid w:val="007320CF"/>
    <w:rsid w:val="00732657"/>
    <w:rsid w:val="00732836"/>
    <w:rsid w:val="007346FF"/>
    <w:rsid w:val="0073603C"/>
    <w:rsid w:val="0073699A"/>
    <w:rsid w:val="00742CCF"/>
    <w:rsid w:val="00742F65"/>
    <w:rsid w:val="00743B2C"/>
    <w:rsid w:val="00743D87"/>
    <w:rsid w:val="00744776"/>
    <w:rsid w:val="007456CB"/>
    <w:rsid w:val="00746C03"/>
    <w:rsid w:val="0074776E"/>
    <w:rsid w:val="00747D4A"/>
    <w:rsid w:val="00747F73"/>
    <w:rsid w:val="007526E9"/>
    <w:rsid w:val="00752A66"/>
    <w:rsid w:val="00752B11"/>
    <w:rsid w:val="0075347D"/>
    <w:rsid w:val="00753750"/>
    <w:rsid w:val="00753941"/>
    <w:rsid w:val="00753B00"/>
    <w:rsid w:val="007542EE"/>
    <w:rsid w:val="007546BA"/>
    <w:rsid w:val="00754A1F"/>
    <w:rsid w:val="00755B3B"/>
    <w:rsid w:val="00757EF0"/>
    <w:rsid w:val="00764F73"/>
    <w:rsid w:val="00765A43"/>
    <w:rsid w:val="00766D3E"/>
    <w:rsid w:val="00771841"/>
    <w:rsid w:val="00771E28"/>
    <w:rsid w:val="00772A7C"/>
    <w:rsid w:val="007737B8"/>
    <w:rsid w:val="00773E30"/>
    <w:rsid w:val="00773FC7"/>
    <w:rsid w:val="00780F0E"/>
    <w:rsid w:val="00781127"/>
    <w:rsid w:val="007814A0"/>
    <w:rsid w:val="007851F9"/>
    <w:rsid w:val="00785752"/>
    <w:rsid w:val="00786CCA"/>
    <w:rsid w:val="007910D8"/>
    <w:rsid w:val="00791730"/>
    <w:rsid w:val="00793312"/>
    <w:rsid w:val="00795418"/>
    <w:rsid w:val="00795753"/>
    <w:rsid w:val="007959DA"/>
    <w:rsid w:val="00796D0F"/>
    <w:rsid w:val="007972A2"/>
    <w:rsid w:val="007A1056"/>
    <w:rsid w:val="007A3495"/>
    <w:rsid w:val="007A3FF2"/>
    <w:rsid w:val="007A67D1"/>
    <w:rsid w:val="007A747B"/>
    <w:rsid w:val="007A78BB"/>
    <w:rsid w:val="007B0232"/>
    <w:rsid w:val="007B2E15"/>
    <w:rsid w:val="007B3191"/>
    <w:rsid w:val="007B602E"/>
    <w:rsid w:val="007B6AEB"/>
    <w:rsid w:val="007B724E"/>
    <w:rsid w:val="007C0024"/>
    <w:rsid w:val="007C1883"/>
    <w:rsid w:val="007C2187"/>
    <w:rsid w:val="007C29BB"/>
    <w:rsid w:val="007C31AD"/>
    <w:rsid w:val="007C533C"/>
    <w:rsid w:val="007D3E5A"/>
    <w:rsid w:val="007D440F"/>
    <w:rsid w:val="007D4C26"/>
    <w:rsid w:val="007D52B0"/>
    <w:rsid w:val="007D7768"/>
    <w:rsid w:val="007D7840"/>
    <w:rsid w:val="007D7D35"/>
    <w:rsid w:val="007E0200"/>
    <w:rsid w:val="007E1EFD"/>
    <w:rsid w:val="007E49CF"/>
    <w:rsid w:val="007E56A9"/>
    <w:rsid w:val="007E57E6"/>
    <w:rsid w:val="007E5D65"/>
    <w:rsid w:val="007E6494"/>
    <w:rsid w:val="007F0484"/>
    <w:rsid w:val="007F22F9"/>
    <w:rsid w:val="007F34BA"/>
    <w:rsid w:val="007F3E5B"/>
    <w:rsid w:val="007F4C17"/>
    <w:rsid w:val="007F7A9C"/>
    <w:rsid w:val="008003D4"/>
    <w:rsid w:val="00801168"/>
    <w:rsid w:val="008015FD"/>
    <w:rsid w:val="00803A4E"/>
    <w:rsid w:val="008041FA"/>
    <w:rsid w:val="00805F69"/>
    <w:rsid w:val="0080723C"/>
    <w:rsid w:val="00810A88"/>
    <w:rsid w:val="0081177B"/>
    <w:rsid w:val="008134CA"/>
    <w:rsid w:val="008139A9"/>
    <w:rsid w:val="00814703"/>
    <w:rsid w:val="00817DD0"/>
    <w:rsid w:val="00822A95"/>
    <w:rsid w:val="00823246"/>
    <w:rsid w:val="008237FE"/>
    <w:rsid w:val="008251A9"/>
    <w:rsid w:val="00830887"/>
    <w:rsid w:val="0083140C"/>
    <w:rsid w:val="0083455F"/>
    <w:rsid w:val="00835F42"/>
    <w:rsid w:val="008361D8"/>
    <w:rsid w:val="00836C4A"/>
    <w:rsid w:val="008413D1"/>
    <w:rsid w:val="008419B0"/>
    <w:rsid w:val="008419D5"/>
    <w:rsid w:val="00844C87"/>
    <w:rsid w:val="00850123"/>
    <w:rsid w:val="0085215B"/>
    <w:rsid w:val="00852A82"/>
    <w:rsid w:val="00852CFC"/>
    <w:rsid w:val="00853628"/>
    <w:rsid w:val="00853BC7"/>
    <w:rsid w:val="008545E3"/>
    <w:rsid w:val="008552C4"/>
    <w:rsid w:val="00856F47"/>
    <w:rsid w:val="00857ED4"/>
    <w:rsid w:val="0086059D"/>
    <w:rsid w:val="00861517"/>
    <w:rsid w:val="00862567"/>
    <w:rsid w:val="008628D8"/>
    <w:rsid w:val="00862DE2"/>
    <w:rsid w:val="00863044"/>
    <w:rsid w:val="00863091"/>
    <w:rsid w:val="00863996"/>
    <w:rsid w:val="00863C40"/>
    <w:rsid w:val="00864C0C"/>
    <w:rsid w:val="008672C6"/>
    <w:rsid w:val="00867C81"/>
    <w:rsid w:val="00867E60"/>
    <w:rsid w:val="0087150F"/>
    <w:rsid w:val="0087225E"/>
    <w:rsid w:val="008722F9"/>
    <w:rsid w:val="008733E7"/>
    <w:rsid w:val="0087451C"/>
    <w:rsid w:val="00874546"/>
    <w:rsid w:val="00875384"/>
    <w:rsid w:val="008765C2"/>
    <w:rsid w:val="00877B13"/>
    <w:rsid w:val="00883DFF"/>
    <w:rsid w:val="00883F04"/>
    <w:rsid w:val="00886AF5"/>
    <w:rsid w:val="008875EF"/>
    <w:rsid w:val="008914B9"/>
    <w:rsid w:val="00892F50"/>
    <w:rsid w:val="00894109"/>
    <w:rsid w:val="00894506"/>
    <w:rsid w:val="00895614"/>
    <w:rsid w:val="008965D7"/>
    <w:rsid w:val="0089746B"/>
    <w:rsid w:val="008A22B9"/>
    <w:rsid w:val="008A29B2"/>
    <w:rsid w:val="008A2EED"/>
    <w:rsid w:val="008A36AE"/>
    <w:rsid w:val="008A3E6A"/>
    <w:rsid w:val="008A4525"/>
    <w:rsid w:val="008A4CBD"/>
    <w:rsid w:val="008A4F13"/>
    <w:rsid w:val="008A5439"/>
    <w:rsid w:val="008A6D2C"/>
    <w:rsid w:val="008A75F1"/>
    <w:rsid w:val="008B025D"/>
    <w:rsid w:val="008B0AE2"/>
    <w:rsid w:val="008B28A6"/>
    <w:rsid w:val="008B37CB"/>
    <w:rsid w:val="008B3B5E"/>
    <w:rsid w:val="008B3F30"/>
    <w:rsid w:val="008B44F3"/>
    <w:rsid w:val="008B6D83"/>
    <w:rsid w:val="008C36F6"/>
    <w:rsid w:val="008C4701"/>
    <w:rsid w:val="008C72C4"/>
    <w:rsid w:val="008D0C91"/>
    <w:rsid w:val="008D3420"/>
    <w:rsid w:val="008D3931"/>
    <w:rsid w:val="008D3B2C"/>
    <w:rsid w:val="008D404E"/>
    <w:rsid w:val="008D58E5"/>
    <w:rsid w:val="008D5C8F"/>
    <w:rsid w:val="008D6002"/>
    <w:rsid w:val="008D6E44"/>
    <w:rsid w:val="008D7C10"/>
    <w:rsid w:val="008E176D"/>
    <w:rsid w:val="008E1B26"/>
    <w:rsid w:val="008E1F3B"/>
    <w:rsid w:val="008E294E"/>
    <w:rsid w:val="008E47F3"/>
    <w:rsid w:val="008E54A0"/>
    <w:rsid w:val="008E58C0"/>
    <w:rsid w:val="008E5AD8"/>
    <w:rsid w:val="008E6944"/>
    <w:rsid w:val="008F1EFE"/>
    <w:rsid w:val="008F2AC2"/>
    <w:rsid w:val="008F47B7"/>
    <w:rsid w:val="008F6064"/>
    <w:rsid w:val="008F7011"/>
    <w:rsid w:val="008F79CB"/>
    <w:rsid w:val="008F7A4A"/>
    <w:rsid w:val="009002A3"/>
    <w:rsid w:val="0090345D"/>
    <w:rsid w:val="00904077"/>
    <w:rsid w:val="0090559A"/>
    <w:rsid w:val="00910DDE"/>
    <w:rsid w:val="009124AC"/>
    <w:rsid w:val="00912A40"/>
    <w:rsid w:val="009134D1"/>
    <w:rsid w:val="00915E13"/>
    <w:rsid w:val="00916985"/>
    <w:rsid w:val="0092174C"/>
    <w:rsid w:val="00921773"/>
    <w:rsid w:val="00921C93"/>
    <w:rsid w:val="00923E78"/>
    <w:rsid w:val="00927970"/>
    <w:rsid w:val="009329C2"/>
    <w:rsid w:val="00932F8C"/>
    <w:rsid w:val="00933988"/>
    <w:rsid w:val="0093535B"/>
    <w:rsid w:val="00935EDE"/>
    <w:rsid w:val="009410B6"/>
    <w:rsid w:val="0094193D"/>
    <w:rsid w:val="0094709E"/>
    <w:rsid w:val="009515CE"/>
    <w:rsid w:val="009522A2"/>
    <w:rsid w:val="00952582"/>
    <w:rsid w:val="00953F7D"/>
    <w:rsid w:val="00960B3C"/>
    <w:rsid w:val="00962332"/>
    <w:rsid w:val="009627CB"/>
    <w:rsid w:val="0096310D"/>
    <w:rsid w:val="00970DCA"/>
    <w:rsid w:val="00971290"/>
    <w:rsid w:val="00972E4E"/>
    <w:rsid w:val="00973D83"/>
    <w:rsid w:val="0097405A"/>
    <w:rsid w:val="00974EB1"/>
    <w:rsid w:val="00974F3F"/>
    <w:rsid w:val="00975C9B"/>
    <w:rsid w:val="00980ADB"/>
    <w:rsid w:val="009820DC"/>
    <w:rsid w:val="009823E2"/>
    <w:rsid w:val="00986835"/>
    <w:rsid w:val="00987F40"/>
    <w:rsid w:val="0099106F"/>
    <w:rsid w:val="00991955"/>
    <w:rsid w:val="00991ED3"/>
    <w:rsid w:val="009929FC"/>
    <w:rsid w:val="00993797"/>
    <w:rsid w:val="00995B51"/>
    <w:rsid w:val="009967C3"/>
    <w:rsid w:val="00997757"/>
    <w:rsid w:val="00997957"/>
    <w:rsid w:val="009A0364"/>
    <w:rsid w:val="009A053E"/>
    <w:rsid w:val="009A6A95"/>
    <w:rsid w:val="009B06AA"/>
    <w:rsid w:val="009B0A72"/>
    <w:rsid w:val="009B145F"/>
    <w:rsid w:val="009B1A0B"/>
    <w:rsid w:val="009B1E97"/>
    <w:rsid w:val="009B21D7"/>
    <w:rsid w:val="009B6168"/>
    <w:rsid w:val="009C0F2D"/>
    <w:rsid w:val="009C1096"/>
    <w:rsid w:val="009C1662"/>
    <w:rsid w:val="009C2B79"/>
    <w:rsid w:val="009C3737"/>
    <w:rsid w:val="009C398C"/>
    <w:rsid w:val="009C5D4D"/>
    <w:rsid w:val="009C6201"/>
    <w:rsid w:val="009C79B3"/>
    <w:rsid w:val="009C7F89"/>
    <w:rsid w:val="009D0B65"/>
    <w:rsid w:val="009D0E42"/>
    <w:rsid w:val="009D17C5"/>
    <w:rsid w:val="009D224D"/>
    <w:rsid w:val="009D33C9"/>
    <w:rsid w:val="009D406D"/>
    <w:rsid w:val="009D46E7"/>
    <w:rsid w:val="009D5D42"/>
    <w:rsid w:val="009D60F9"/>
    <w:rsid w:val="009D676D"/>
    <w:rsid w:val="009D71B3"/>
    <w:rsid w:val="009E0D9B"/>
    <w:rsid w:val="009E1300"/>
    <w:rsid w:val="009E2919"/>
    <w:rsid w:val="009E58F9"/>
    <w:rsid w:val="009E5DEE"/>
    <w:rsid w:val="009F0AEE"/>
    <w:rsid w:val="009F19E4"/>
    <w:rsid w:val="009F1DF6"/>
    <w:rsid w:val="009F3A66"/>
    <w:rsid w:val="009F3D8C"/>
    <w:rsid w:val="009F6659"/>
    <w:rsid w:val="009F6B93"/>
    <w:rsid w:val="009F7F05"/>
    <w:rsid w:val="00A00264"/>
    <w:rsid w:val="00A01B61"/>
    <w:rsid w:val="00A0259D"/>
    <w:rsid w:val="00A03AE3"/>
    <w:rsid w:val="00A054E4"/>
    <w:rsid w:val="00A059EC"/>
    <w:rsid w:val="00A06096"/>
    <w:rsid w:val="00A061DA"/>
    <w:rsid w:val="00A069D9"/>
    <w:rsid w:val="00A14D6A"/>
    <w:rsid w:val="00A14EC0"/>
    <w:rsid w:val="00A14FBC"/>
    <w:rsid w:val="00A1547A"/>
    <w:rsid w:val="00A20003"/>
    <w:rsid w:val="00A218A4"/>
    <w:rsid w:val="00A22B34"/>
    <w:rsid w:val="00A261F9"/>
    <w:rsid w:val="00A2630F"/>
    <w:rsid w:val="00A2682E"/>
    <w:rsid w:val="00A27A8F"/>
    <w:rsid w:val="00A30AE2"/>
    <w:rsid w:val="00A31B0A"/>
    <w:rsid w:val="00A32AEA"/>
    <w:rsid w:val="00A33E75"/>
    <w:rsid w:val="00A35EAB"/>
    <w:rsid w:val="00A4013C"/>
    <w:rsid w:val="00A404D9"/>
    <w:rsid w:val="00A4128F"/>
    <w:rsid w:val="00A41413"/>
    <w:rsid w:val="00A42297"/>
    <w:rsid w:val="00A4247E"/>
    <w:rsid w:val="00A44667"/>
    <w:rsid w:val="00A45A3C"/>
    <w:rsid w:val="00A45AC6"/>
    <w:rsid w:val="00A46E23"/>
    <w:rsid w:val="00A46FCC"/>
    <w:rsid w:val="00A5201E"/>
    <w:rsid w:val="00A524E5"/>
    <w:rsid w:val="00A55410"/>
    <w:rsid w:val="00A5769F"/>
    <w:rsid w:val="00A60D6A"/>
    <w:rsid w:val="00A6167F"/>
    <w:rsid w:val="00A66C51"/>
    <w:rsid w:val="00A67250"/>
    <w:rsid w:val="00A6758A"/>
    <w:rsid w:val="00A675BC"/>
    <w:rsid w:val="00A70732"/>
    <w:rsid w:val="00A727B7"/>
    <w:rsid w:val="00A7485F"/>
    <w:rsid w:val="00A76F2C"/>
    <w:rsid w:val="00A77063"/>
    <w:rsid w:val="00A8280D"/>
    <w:rsid w:val="00A8283D"/>
    <w:rsid w:val="00A82F94"/>
    <w:rsid w:val="00A832F8"/>
    <w:rsid w:val="00A859C7"/>
    <w:rsid w:val="00A85AF8"/>
    <w:rsid w:val="00A86672"/>
    <w:rsid w:val="00A86D4D"/>
    <w:rsid w:val="00A86F69"/>
    <w:rsid w:val="00A913E9"/>
    <w:rsid w:val="00A92C0F"/>
    <w:rsid w:val="00A93168"/>
    <w:rsid w:val="00A953A3"/>
    <w:rsid w:val="00A97AB3"/>
    <w:rsid w:val="00AA0B57"/>
    <w:rsid w:val="00AA20D0"/>
    <w:rsid w:val="00AA266F"/>
    <w:rsid w:val="00AA275B"/>
    <w:rsid w:val="00AA31F6"/>
    <w:rsid w:val="00AA3751"/>
    <w:rsid w:val="00AA6445"/>
    <w:rsid w:val="00AA6F0C"/>
    <w:rsid w:val="00AA778E"/>
    <w:rsid w:val="00AB6FF8"/>
    <w:rsid w:val="00AC1724"/>
    <w:rsid w:val="00AC1ACA"/>
    <w:rsid w:val="00AC1ADE"/>
    <w:rsid w:val="00AC1C1B"/>
    <w:rsid w:val="00AC52BF"/>
    <w:rsid w:val="00AC5FE8"/>
    <w:rsid w:val="00AC6D98"/>
    <w:rsid w:val="00AD0F4D"/>
    <w:rsid w:val="00AD1E95"/>
    <w:rsid w:val="00AD2FE8"/>
    <w:rsid w:val="00AD3034"/>
    <w:rsid w:val="00AD4071"/>
    <w:rsid w:val="00AD443C"/>
    <w:rsid w:val="00AD5E25"/>
    <w:rsid w:val="00AD6CDD"/>
    <w:rsid w:val="00AD77A5"/>
    <w:rsid w:val="00AE0316"/>
    <w:rsid w:val="00AE2E55"/>
    <w:rsid w:val="00AE43C9"/>
    <w:rsid w:val="00AE6983"/>
    <w:rsid w:val="00AF11C4"/>
    <w:rsid w:val="00AF1788"/>
    <w:rsid w:val="00AF2295"/>
    <w:rsid w:val="00AF39DB"/>
    <w:rsid w:val="00AF7176"/>
    <w:rsid w:val="00B0114B"/>
    <w:rsid w:val="00B0250A"/>
    <w:rsid w:val="00B06C3A"/>
    <w:rsid w:val="00B0749D"/>
    <w:rsid w:val="00B07593"/>
    <w:rsid w:val="00B126A4"/>
    <w:rsid w:val="00B127A9"/>
    <w:rsid w:val="00B14439"/>
    <w:rsid w:val="00B145E6"/>
    <w:rsid w:val="00B16141"/>
    <w:rsid w:val="00B20B37"/>
    <w:rsid w:val="00B2113E"/>
    <w:rsid w:val="00B21440"/>
    <w:rsid w:val="00B217E5"/>
    <w:rsid w:val="00B2267F"/>
    <w:rsid w:val="00B2428C"/>
    <w:rsid w:val="00B242F9"/>
    <w:rsid w:val="00B25B06"/>
    <w:rsid w:val="00B25F8B"/>
    <w:rsid w:val="00B260AE"/>
    <w:rsid w:val="00B2613B"/>
    <w:rsid w:val="00B306E2"/>
    <w:rsid w:val="00B31B2B"/>
    <w:rsid w:val="00B32AB6"/>
    <w:rsid w:val="00B3397F"/>
    <w:rsid w:val="00B33CF4"/>
    <w:rsid w:val="00B35444"/>
    <w:rsid w:val="00B35E78"/>
    <w:rsid w:val="00B4266D"/>
    <w:rsid w:val="00B451F7"/>
    <w:rsid w:val="00B45A09"/>
    <w:rsid w:val="00B45E2D"/>
    <w:rsid w:val="00B4696D"/>
    <w:rsid w:val="00B47037"/>
    <w:rsid w:val="00B47445"/>
    <w:rsid w:val="00B4794D"/>
    <w:rsid w:val="00B50276"/>
    <w:rsid w:val="00B503B9"/>
    <w:rsid w:val="00B60FE2"/>
    <w:rsid w:val="00B62B2E"/>
    <w:rsid w:val="00B67850"/>
    <w:rsid w:val="00B742FA"/>
    <w:rsid w:val="00B7532E"/>
    <w:rsid w:val="00B76F77"/>
    <w:rsid w:val="00B81B6C"/>
    <w:rsid w:val="00B8301C"/>
    <w:rsid w:val="00B846CD"/>
    <w:rsid w:val="00B8527A"/>
    <w:rsid w:val="00B86160"/>
    <w:rsid w:val="00B86700"/>
    <w:rsid w:val="00B90512"/>
    <w:rsid w:val="00B90536"/>
    <w:rsid w:val="00B93B52"/>
    <w:rsid w:val="00B94F5D"/>
    <w:rsid w:val="00B9746D"/>
    <w:rsid w:val="00BA1320"/>
    <w:rsid w:val="00BB13BC"/>
    <w:rsid w:val="00BB1B36"/>
    <w:rsid w:val="00BB1C58"/>
    <w:rsid w:val="00BB3BA5"/>
    <w:rsid w:val="00BB44A4"/>
    <w:rsid w:val="00BC08FC"/>
    <w:rsid w:val="00BC31FD"/>
    <w:rsid w:val="00BC58DB"/>
    <w:rsid w:val="00BD07DC"/>
    <w:rsid w:val="00BD27CC"/>
    <w:rsid w:val="00BD4558"/>
    <w:rsid w:val="00BD6137"/>
    <w:rsid w:val="00BD6B82"/>
    <w:rsid w:val="00BE1824"/>
    <w:rsid w:val="00BE4B79"/>
    <w:rsid w:val="00BE596B"/>
    <w:rsid w:val="00BE69C7"/>
    <w:rsid w:val="00BE7918"/>
    <w:rsid w:val="00BF3E6D"/>
    <w:rsid w:val="00BF566D"/>
    <w:rsid w:val="00BF5BD7"/>
    <w:rsid w:val="00BF5ECB"/>
    <w:rsid w:val="00C01831"/>
    <w:rsid w:val="00C02050"/>
    <w:rsid w:val="00C02479"/>
    <w:rsid w:val="00C0347C"/>
    <w:rsid w:val="00C0459E"/>
    <w:rsid w:val="00C05275"/>
    <w:rsid w:val="00C10C19"/>
    <w:rsid w:val="00C10D0F"/>
    <w:rsid w:val="00C13E9F"/>
    <w:rsid w:val="00C146DC"/>
    <w:rsid w:val="00C17E42"/>
    <w:rsid w:val="00C20DFF"/>
    <w:rsid w:val="00C21E22"/>
    <w:rsid w:val="00C25850"/>
    <w:rsid w:val="00C25B3E"/>
    <w:rsid w:val="00C26A86"/>
    <w:rsid w:val="00C2788A"/>
    <w:rsid w:val="00C303AC"/>
    <w:rsid w:val="00C326AE"/>
    <w:rsid w:val="00C35C46"/>
    <w:rsid w:val="00C42868"/>
    <w:rsid w:val="00C43B95"/>
    <w:rsid w:val="00C43C34"/>
    <w:rsid w:val="00C43D23"/>
    <w:rsid w:val="00C464C3"/>
    <w:rsid w:val="00C514DC"/>
    <w:rsid w:val="00C53917"/>
    <w:rsid w:val="00C545CE"/>
    <w:rsid w:val="00C54980"/>
    <w:rsid w:val="00C55C57"/>
    <w:rsid w:val="00C55E15"/>
    <w:rsid w:val="00C56B2F"/>
    <w:rsid w:val="00C576BA"/>
    <w:rsid w:val="00C60B74"/>
    <w:rsid w:val="00C61106"/>
    <w:rsid w:val="00C62937"/>
    <w:rsid w:val="00C64059"/>
    <w:rsid w:val="00C648EB"/>
    <w:rsid w:val="00C64C72"/>
    <w:rsid w:val="00C6528D"/>
    <w:rsid w:val="00C65B8A"/>
    <w:rsid w:val="00C67E6C"/>
    <w:rsid w:val="00C70D33"/>
    <w:rsid w:val="00C71608"/>
    <w:rsid w:val="00C71725"/>
    <w:rsid w:val="00C71D3C"/>
    <w:rsid w:val="00C74359"/>
    <w:rsid w:val="00C745C8"/>
    <w:rsid w:val="00C75249"/>
    <w:rsid w:val="00C75CA3"/>
    <w:rsid w:val="00C76659"/>
    <w:rsid w:val="00C76AD6"/>
    <w:rsid w:val="00C77008"/>
    <w:rsid w:val="00C80930"/>
    <w:rsid w:val="00C80C1E"/>
    <w:rsid w:val="00C80D1D"/>
    <w:rsid w:val="00C81674"/>
    <w:rsid w:val="00C8222A"/>
    <w:rsid w:val="00C83BA4"/>
    <w:rsid w:val="00C84499"/>
    <w:rsid w:val="00C85105"/>
    <w:rsid w:val="00C85AA2"/>
    <w:rsid w:val="00C8716D"/>
    <w:rsid w:val="00C908D3"/>
    <w:rsid w:val="00C948BF"/>
    <w:rsid w:val="00C94C81"/>
    <w:rsid w:val="00C971F8"/>
    <w:rsid w:val="00C97C15"/>
    <w:rsid w:val="00CA37E3"/>
    <w:rsid w:val="00CA5075"/>
    <w:rsid w:val="00CA787F"/>
    <w:rsid w:val="00CB23C4"/>
    <w:rsid w:val="00CB46C0"/>
    <w:rsid w:val="00CB4C98"/>
    <w:rsid w:val="00CB4EDC"/>
    <w:rsid w:val="00CB56C9"/>
    <w:rsid w:val="00CB5A12"/>
    <w:rsid w:val="00CC0388"/>
    <w:rsid w:val="00CC185C"/>
    <w:rsid w:val="00CC393B"/>
    <w:rsid w:val="00CC4328"/>
    <w:rsid w:val="00CC55DC"/>
    <w:rsid w:val="00CD1748"/>
    <w:rsid w:val="00CD1878"/>
    <w:rsid w:val="00CD1A57"/>
    <w:rsid w:val="00CD3D35"/>
    <w:rsid w:val="00CD485F"/>
    <w:rsid w:val="00CD5A7F"/>
    <w:rsid w:val="00CD68E0"/>
    <w:rsid w:val="00CD71A8"/>
    <w:rsid w:val="00CE205A"/>
    <w:rsid w:val="00CE3787"/>
    <w:rsid w:val="00CE5276"/>
    <w:rsid w:val="00CE600F"/>
    <w:rsid w:val="00CE6DB2"/>
    <w:rsid w:val="00CE7AE8"/>
    <w:rsid w:val="00CF0EDF"/>
    <w:rsid w:val="00CF2DC7"/>
    <w:rsid w:val="00CF4796"/>
    <w:rsid w:val="00CF4967"/>
    <w:rsid w:val="00CF50C8"/>
    <w:rsid w:val="00CF5EF3"/>
    <w:rsid w:val="00CF7059"/>
    <w:rsid w:val="00CF7A30"/>
    <w:rsid w:val="00D0278D"/>
    <w:rsid w:val="00D03B6C"/>
    <w:rsid w:val="00D04E49"/>
    <w:rsid w:val="00D10B37"/>
    <w:rsid w:val="00D13829"/>
    <w:rsid w:val="00D14813"/>
    <w:rsid w:val="00D1545F"/>
    <w:rsid w:val="00D15735"/>
    <w:rsid w:val="00D1603A"/>
    <w:rsid w:val="00D16B5C"/>
    <w:rsid w:val="00D172CD"/>
    <w:rsid w:val="00D20065"/>
    <w:rsid w:val="00D20D74"/>
    <w:rsid w:val="00D21E73"/>
    <w:rsid w:val="00D2413A"/>
    <w:rsid w:val="00D251A0"/>
    <w:rsid w:val="00D25DAD"/>
    <w:rsid w:val="00D26EE7"/>
    <w:rsid w:val="00D27746"/>
    <w:rsid w:val="00D27CCB"/>
    <w:rsid w:val="00D27D93"/>
    <w:rsid w:val="00D314A3"/>
    <w:rsid w:val="00D3294E"/>
    <w:rsid w:val="00D336D5"/>
    <w:rsid w:val="00D3524D"/>
    <w:rsid w:val="00D354D1"/>
    <w:rsid w:val="00D3778A"/>
    <w:rsid w:val="00D378E9"/>
    <w:rsid w:val="00D44A27"/>
    <w:rsid w:val="00D46DA3"/>
    <w:rsid w:val="00D50295"/>
    <w:rsid w:val="00D517AB"/>
    <w:rsid w:val="00D52B6B"/>
    <w:rsid w:val="00D530A7"/>
    <w:rsid w:val="00D53EB6"/>
    <w:rsid w:val="00D542C2"/>
    <w:rsid w:val="00D54B28"/>
    <w:rsid w:val="00D561FE"/>
    <w:rsid w:val="00D5684E"/>
    <w:rsid w:val="00D57515"/>
    <w:rsid w:val="00D60B4A"/>
    <w:rsid w:val="00D62CF0"/>
    <w:rsid w:val="00D64AFF"/>
    <w:rsid w:val="00D64D6A"/>
    <w:rsid w:val="00D6565F"/>
    <w:rsid w:val="00D65720"/>
    <w:rsid w:val="00D65B92"/>
    <w:rsid w:val="00D675F8"/>
    <w:rsid w:val="00D73104"/>
    <w:rsid w:val="00D73D04"/>
    <w:rsid w:val="00D75ACE"/>
    <w:rsid w:val="00D76BF8"/>
    <w:rsid w:val="00D8031D"/>
    <w:rsid w:val="00D80BD2"/>
    <w:rsid w:val="00D81CF9"/>
    <w:rsid w:val="00D83DB7"/>
    <w:rsid w:val="00D84EAF"/>
    <w:rsid w:val="00D856C0"/>
    <w:rsid w:val="00D865E5"/>
    <w:rsid w:val="00D86EB3"/>
    <w:rsid w:val="00D874EC"/>
    <w:rsid w:val="00D87D64"/>
    <w:rsid w:val="00D900C5"/>
    <w:rsid w:val="00D904CF"/>
    <w:rsid w:val="00D909D1"/>
    <w:rsid w:val="00D9149F"/>
    <w:rsid w:val="00D91970"/>
    <w:rsid w:val="00D931DB"/>
    <w:rsid w:val="00D940DD"/>
    <w:rsid w:val="00D953A4"/>
    <w:rsid w:val="00D95FE9"/>
    <w:rsid w:val="00D96678"/>
    <w:rsid w:val="00D96D4A"/>
    <w:rsid w:val="00DA1D2A"/>
    <w:rsid w:val="00DA20E6"/>
    <w:rsid w:val="00DA3D4E"/>
    <w:rsid w:val="00DA632B"/>
    <w:rsid w:val="00DB12F5"/>
    <w:rsid w:val="00DB6FEB"/>
    <w:rsid w:val="00DB7BBB"/>
    <w:rsid w:val="00DB7F95"/>
    <w:rsid w:val="00DC016E"/>
    <w:rsid w:val="00DC0E43"/>
    <w:rsid w:val="00DC267F"/>
    <w:rsid w:val="00DC397F"/>
    <w:rsid w:val="00DC4C6F"/>
    <w:rsid w:val="00DC5BE4"/>
    <w:rsid w:val="00DC66A3"/>
    <w:rsid w:val="00DC73AD"/>
    <w:rsid w:val="00DC748E"/>
    <w:rsid w:val="00DD0041"/>
    <w:rsid w:val="00DD0637"/>
    <w:rsid w:val="00DD16D3"/>
    <w:rsid w:val="00DD2CF4"/>
    <w:rsid w:val="00DD34FC"/>
    <w:rsid w:val="00DD3786"/>
    <w:rsid w:val="00DD4770"/>
    <w:rsid w:val="00DE1161"/>
    <w:rsid w:val="00DE316C"/>
    <w:rsid w:val="00DE46D0"/>
    <w:rsid w:val="00DE47E6"/>
    <w:rsid w:val="00DE6A5C"/>
    <w:rsid w:val="00DE711A"/>
    <w:rsid w:val="00DF181E"/>
    <w:rsid w:val="00DF52A3"/>
    <w:rsid w:val="00DF6113"/>
    <w:rsid w:val="00DF6540"/>
    <w:rsid w:val="00DF6D9A"/>
    <w:rsid w:val="00E01AE0"/>
    <w:rsid w:val="00E02805"/>
    <w:rsid w:val="00E054F1"/>
    <w:rsid w:val="00E05BA5"/>
    <w:rsid w:val="00E05DF1"/>
    <w:rsid w:val="00E06136"/>
    <w:rsid w:val="00E077B3"/>
    <w:rsid w:val="00E107FA"/>
    <w:rsid w:val="00E12570"/>
    <w:rsid w:val="00E12CB2"/>
    <w:rsid w:val="00E13F65"/>
    <w:rsid w:val="00E16DEB"/>
    <w:rsid w:val="00E20E23"/>
    <w:rsid w:val="00E225CB"/>
    <w:rsid w:val="00E23281"/>
    <w:rsid w:val="00E2401B"/>
    <w:rsid w:val="00E266AF"/>
    <w:rsid w:val="00E267F9"/>
    <w:rsid w:val="00E312C8"/>
    <w:rsid w:val="00E32193"/>
    <w:rsid w:val="00E32921"/>
    <w:rsid w:val="00E4066D"/>
    <w:rsid w:val="00E429D5"/>
    <w:rsid w:val="00E454CA"/>
    <w:rsid w:val="00E46BED"/>
    <w:rsid w:val="00E46D45"/>
    <w:rsid w:val="00E53A60"/>
    <w:rsid w:val="00E53C4D"/>
    <w:rsid w:val="00E54606"/>
    <w:rsid w:val="00E55830"/>
    <w:rsid w:val="00E55D8A"/>
    <w:rsid w:val="00E622A1"/>
    <w:rsid w:val="00E62BCA"/>
    <w:rsid w:val="00E64D77"/>
    <w:rsid w:val="00E66E73"/>
    <w:rsid w:val="00E67039"/>
    <w:rsid w:val="00E70120"/>
    <w:rsid w:val="00E70CC5"/>
    <w:rsid w:val="00E7146A"/>
    <w:rsid w:val="00E71665"/>
    <w:rsid w:val="00E75ECD"/>
    <w:rsid w:val="00E76F4B"/>
    <w:rsid w:val="00E7785D"/>
    <w:rsid w:val="00E80040"/>
    <w:rsid w:val="00E819B9"/>
    <w:rsid w:val="00E81ECD"/>
    <w:rsid w:val="00E81EF4"/>
    <w:rsid w:val="00E829D9"/>
    <w:rsid w:val="00E86A01"/>
    <w:rsid w:val="00E9239F"/>
    <w:rsid w:val="00E95454"/>
    <w:rsid w:val="00E95631"/>
    <w:rsid w:val="00E96541"/>
    <w:rsid w:val="00EA02C7"/>
    <w:rsid w:val="00EA0EFD"/>
    <w:rsid w:val="00EA1211"/>
    <w:rsid w:val="00EA31D9"/>
    <w:rsid w:val="00EA5E8F"/>
    <w:rsid w:val="00EA61ED"/>
    <w:rsid w:val="00EA6366"/>
    <w:rsid w:val="00EB0559"/>
    <w:rsid w:val="00EB27C1"/>
    <w:rsid w:val="00EB4845"/>
    <w:rsid w:val="00EB4E9E"/>
    <w:rsid w:val="00EB64B0"/>
    <w:rsid w:val="00EB66A4"/>
    <w:rsid w:val="00EC1089"/>
    <w:rsid w:val="00EC10AA"/>
    <w:rsid w:val="00EC2E66"/>
    <w:rsid w:val="00EC4C9B"/>
    <w:rsid w:val="00EC5BCE"/>
    <w:rsid w:val="00ED2310"/>
    <w:rsid w:val="00ED2845"/>
    <w:rsid w:val="00ED37E9"/>
    <w:rsid w:val="00ED3C16"/>
    <w:rsid w:val="00ED3EFD"/>
    <w:rsid w:val="00ED4E6D"/>
    <w:rsid w:val="00ED5140"/>
    <w:rsid w:val="00ED5C70"/>
    <w:rsid w:val="00ED610F"/>
    <w:rsid w:val="00ED66DC"/>
    <w:rsid w:val="00ED6B05"/>
    <w:rsid w:val="00EE1F22"/>
    <w:rsid w:val="00EE210C"/>
    <w:rsid w:val="00EE32FB"/>
    <w:rsid w:val="00EE4F31"/>
    <w:rsid w:val="00EE599F"/>
    <w:rsid w:val="00EE71BE"/>
    <w:rsid w:val="00EF081E"/>
    <w:rsid w:val="00EF11BF"/>
    <w:rsid w:val="00EF1506"/>
    <w:rsid w:val="00EF3133"/>
    <w:rsid w:val="00EF3624"/>
    <w:rsid w:val="00EF3868"/>
    <w:rsid w:val="00EF3BAC"/>
    <w:rsid w:val="00EF3EB6"/>
    <w:rsid w:val="00EF487E"/>
    <w:rsid w:val="00EF62D4"/>
    <w:rsid w:val="00EF6899"/>
    <w:rsid w:val="00EF70B0"/>
    <w:rsid w:val="00F00611"/>
    <w:rsid w:val="00F00D87"/>
    <w:rsid w:val="00F032DB"/>
    <w:rsid w:val="00F034EC"/>
    <w:rsid w:val="00F0471F"/>
    <w:rsid w:val="00F05106"/>
    <w:rsid w:val="00F05EFA"/>
    <w:rsid w:val="00F06479"/>
    <w:rsid w:val="00F066A1"/>
    <w:rsid w:val="00F07BEE"/>
    <w:rsid w:val="00F1151E"/>
    <w:rsid w:val="00F1548F"/>
    <w:rsid w:val="00F175CD"/>
    <w:rsid w:val="00F20427"/>
    <w:rsid w:val="00F24BBC"/>
    <w:rsid w:val="00F2559E"/>
    <w:rsid w:val="00F25964"/>
    <w:rsid w:val="00F25AFF"/>
    <w:rsid w:val="00F268E7"/>
    <w:rsid w:val="00F27D7D"/>
    <w:rsid w:val="00F312AC"/>
    <w:rsid w:val="00F32734"/>
    <w:rsid w:val="00F32E5F"/>
    <w:rsid w:val="00F33210"/>
    <w:rsid w:val="00F37041"/>
    <w:rsid w:val="00F372AC"/>
    <w:rsid w:val="00F403A7"/>
    <w:rsid w:val="00F419BA"/>
    <w:rsid w:val="00F42E73"/>
    <w:rsid w:val="00F430C3"/>
    <w:rsid w:val="00F44E00"/>
    <w:rsid w:val="00F54494"/>
    <w:rsid w:val="00F56BB2"/>
    <w:rsid w:val="00F62C28"/>
    <w:rsid w:val="00F644E0"/>
    <w:rsid w:val="00F65E30"/>
    <w:rsid w:val="00F70171"/>
    <w:rsid w:val="00F728BC"/>
    <w:rsid w:val="00F72F36"/>
    <w:rsid w:val="00F72F96"/>
    <w:rsid w:val="00F74659"/>
    <w:rsid w:val="00F75510"/>
    <w:rsid w:val="00F7569D"/>
    <w:rsid w:val="00F7623D"/>
    <w:rsid w:val="00F81F29"/>
    <w:rsid w:val="00F83202"/>
    <w:rsid w:val="00F84D12"/>
    <w:rsid w:val="00F84F76"/>
    <w:rsid w:val="00F9006B"/>
    <w:rsid w:val="00F907A1"/>
    <w:rsid w:val="00F91E7E"/>
    <w:rsid w:val="00F947D1"/>
    <w:rsid w:val="00F9696B"/>
    <w:rsid w:val="00F97EAC"/>
    <w:rsid w:val="00FA1031"/>
    <w:rsid w:val="00FA22C0"/>
    <w:rsid w:val="00FA2AC7"/>
    <w:rsid w:val="00FA3ADC"/>
    <w:rsid w:val="00FA4866"/>
    <w:rsid w:val="00FA5FFC"/>
    <w:rsid w:val="00FA6DD4"/>
    <w:rsid w:val="00FA6E28"/>
    <w:rsid w:val="00FB05C8"/>
    <w:rsid w:val="00FB0923"/>
    <w:rsid w:val="00FB0C59"/>
    <w:rsid w:val="00FB1165"/>
    <w:rsid w:val="00FB1635"/>
    <w:rsid w:val="00FB24BC"/>
    <w:rsid w:val="00FB4F9F"/>
    <w:rsid w:val="00FC0475"/>
    <w:rsid w:val="00FC04AE"/>
    <w:rsid w:val="00FC0F57"/>
    <w:rsid w:val="00FC5DCE"/>
    <w:rsid w:val="00FD0E2E"/>
    <w:rsid w:val="00FD1FD0"/>
    <w:rsid w:val="00FD2F3C"/>
    <w:rsid w:val="00FD4191"/>
    <w:rsid w:val="00FD479A"/>
    <w:rsid w:val="00FD6E5D"/>
    <w:rsid w:val="00FD6E80"/>
    <w:rsid w:val="00FD6F2D"/>
    <w:rsid w:val="00FD7774"/>
    <w:rsid w:val="00FE25F8"/>
    <w:rsid w:val="00FE272D"/>
    <w:rsid w:val="00FE5214"/>
    <w:rsid w:val="00FE7C9E"/>
    <w:rsid w:val="00FF0B3D"/>
    <w:rsid w:val="00FF4E27"/>
    <w:rsid w:val="00FF681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45A5093A"/>
  <w15:docId w15:val="{E9594FA1-1C7E-47A8-9278-36818ADFA0E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pl-PL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 w:qFormat="1"/>
    <w:lsdException w:name="Intense Reference" w:uiPriority="32" w:qFormat="1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ny">
    <w:name w:val="Normal"/>
    <w:qFormat/>
    <w:rsid w:val="00242ECF"/>
    <w:pPr>
      <w:spacing w:after="120" w:line="360" w:lineRule="auto"/>
      <w:jc w:val="both"/>
    </w:pPr>
    <w:rPr>
      <w:rFonts w:ascii="Arial" w:hAnsi="Arial"/>
      <w:sz w:val="24"/>
      <w:szCs w:val="24"/>
      <w:lang w:eastAsia="pl-PL"/>
    </w:rPr>
  </w:style>
  <w:style w:type="paragraph" w:styleId="Nagwek1">
    <w:name w:val="heading 1"/>
    <w:basedOn w:val="Normalny"/>
    <w:next w:val="Normalny"/>
    <w:link w:val="Nagwek1Znak"/>
    <w:autoRedefine/>
    <w:qFormat/>
    <w:rsid w:val="005D2A78"/>
    <w:pPr>
      <w:keepNext/>
      <w:keepLines/>
      <w:spacing w:before="240"/>
      <w:outlineLvl w:val="0"/>
    </w:pPr>
    <w:rPr>
      <w:rFonts w:eastAsiaTheme="majorEastAsia" w:cstheme="majorBidi"/>
      <w:b/>
      <w:bCs/>
      <w:sz w:val="32"/>
      <w:szCs w:val="28"/>
    </w:rPr>
  </w:style>
  <w:style w:type="paragraph" w:styleId="Nagwek2">
    <w:name w:val="heading 2"/>
    <w:basedOn w:val="Normalny"/>
    <w:next w:val="Normalny"/>
    <w:link w:val="Nagwek2Znak"/>
    <w:autoRedefine/>
    <w:unhideWhenUsed/>
    <w:qFormat/>
    <w:rsid w:val="00801168"/>
    <w:pPr>
      <w:keepNext/>
      <w:keepLines/>
      <w:spacing w:before="240"/>
      <w:outlineLvl w:val="1"/>
    </w:pPr>
    <w:rPr>
      <w:rFonts w:eastAsiaTheme="majorEastAsia" w:cstheme="majorBidi"/>
      <w:b/>
      <w:sz w:val="28"/>
      <w:szCs w:val="28"/>
    </w:rPr>
  </w:style>
  <w:style w:type="paragraph" w:styleId="Nagwek3">
    <w:name w:val="heading 3"/>
    <w:basedOn w:val="Normalny"/>
    <w:next w:val="Normalny"/>
    <w:link w:val="Nagwek3Znak"/>
    <w:autoRedefine/>
    <w:unhideWhenUsed/>
    <w:qFormat/>
    <w:rsid w:val="00633F6F"/>
    <w:pPr>
      <w:keepNext/>
      <w:keepLines/>
      <w:spacing w:before="240"/>
      <w:outlineLvl w:val="2"/>
    </w:pPr>
    <w:rPr>
      <w:rFonts w:eastAsiaTheme="majorEastAsia" w:cstheme="majorBidi"/>
      <w:b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rsid w:val="00777876"/>
    <w:pPr>
      <w:tabs>
        <w:tab w:val="center" w:pos="4536"/>
        <w:tab w:val="right" w:pos="9072"/>
      </w:tabs>
    </w:pPr>
  </w:style>
  <w:style w:type="paragraph" w:styleId="Stopka">
    <w:name w:val="footer"/>
    <w:basedOn w:val="Normalny"/>
    <w:link w:val="StopkaZnak"/>
    <w:uiPriority w:val="99"/>
    <w:rsid w:val="00777876"/>
    <w:pPr>
      <w:tabs>
        <w:tab w:val="center" w:pos="4536"/>
        <w:tab w:val="right" w:pos="9072"/>
      </w:tabs>
    </w:pPr>
  </w:style>
  <w:style w:type="paragraph" w:styleId="Mapadokumentu">
    <w:name w:val="Document Map"/>
    <w:aliases w:val="Plan dokumentu"/>
    <w:basedOn w:val="Normalny"/>
    <w:semiHidden/>
    <w:rsid w:val="0077374E"/>
    <w:pPr>
      <w:shd w:val="clear" w:color="auto" w:fill="000080"/>
    </w:pPr>
    <w:rPr>
      <w:rFonts w:ascii="Tahoma" w:hAnsi="Tahoma" w:cs="Tahoma"/>
      <w:sz w:val="20"/>
      <w:szCs w:val="20"/>
    </w:rPr>
  </w:style>
  <w:style w:type="paragraph" w:styleId="Tekstdymka">
    <w:name w:val="Balloon Text"/>
    <w:basedOn w:val="Normalny"/>
    <w:semiHidden/>
    <w:rsid w:val="00343996"/>
    <w:rPr>
      <w:rFonts w:ascii="Tahoma" w:hAnsi="Tahoma" w:cs="Tahoma"/>
      <w:sz w:val="16"/>
      <w:szCs w:val="16"/>
    </w:rPr>
  </w:style>
  <w:style w:type="character" w:styleId="Numerstrony">
    <w:name w:val="page number"/>
    <w:basedOn w:val="Domylnaczcionkaakapitu"/>
    <w:rsid w:val="00CB0F0D"/>
  </w:style>
  <w:style w:type="character" w:styleId="Pogrubienie">
    <w:name w:val="Strong"/>
    <w:uiPriority w:val="22"/>
    <w:qFormat/>
    <w:rsid w:val="00EF30F0"/>
    <w:rPr>
      <w:b/>
      <w:bCs/>
    </w:rPr>
  </w:style>
  <w:style w:type="table" w:styleId="Tabela-Siatka">
    <w:name w:val="Table Grid"/>
    <w:basedOn w:val="Standardowy"/>
    <w:uiPriority w:val="59"/>
    <w:rsid w:val="00463FA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1Znak">
    <w:name w:val="Nagłówek 1 Znak"/>
    <w:basedOn w:val="Domylnaczcionkaakapitu"/>
    <w:link w:val="Nagwek1"/>
    <w:rsid w:val="005D2A78"/>
    <w:rPr>
      <w:rFonts w:ascii="Arial" w:eastAsiaTheme="majorEastAsia" w:hAnsi="Arial" w:cstheme="majorBidi"/>
      <w:b/>
      <w:bCs/>
      <w:sz w:val="32"/>
      <w:szCs w:val="28"/>
      <w:lang w:eastAsia="pl-PL"/>
    </w:rPr>
  </w:style>
  <w:style w:type="paragraph" w:styleId="Akapitzlist">
    <w:name w:val="List Paragraph"/>
    <w:aliases w:val="1st level - Bullet List Paragraph,Bullet EY,Bullet list,Lettre d'introduction,List L1,List Paragraph compact,List Paragraph1,List Paragraph11,Normal bullet 2,Normal bullet 21,Numbered List,Paragraph,Paragraphe de liste 2,Reference list"/>
    <w:basedOn w:val="Normalny"/>
    <w:link w:val="AkapitzlistZnak"/>
    <w:uiPriority w:val="34"/>
    <w:qFormat/>
    <w:rsid w:val="00D11BFD"/>
    <w:pPr>
      <w:ind w:left="720"/>
      <w:contextualSpacing/>
    </w:pPr>
  </w:style>
  <w:style w:type="character" w:styleId="Hipercze">
    <w:name w:val="Hyperlink"/>
    <w:basedOn w:val="Domylnaczcionkaakapitu"/>
    <w:uiPriority w:val="99"/>
    <w:unhideWhenUsed/>
    <w:rsid w:val="008531D2"/>
    <w:rPr>
      <w:color w:val="0563C1" w:themeColor="hyperlink"/>
      <w:u w:val="single"/>
    </w:rPr>
  </w:style>
  <w:style w:type="character" w:styleId="Odwoaniedokomentarza">
    <w:name w:val="annotation reference"/>
    <w:basedOn w:val="Domylnaczcionkaakapitu"/>
    <w:uiPriority w:val="99"/>
    <w:semiHidden/>
    <w:unhideWhenUsed/>
    <w:rsid w:val="002E4CEF"/>
    <w:rPr>
      <w:sz w:val="16"/>
      <w:szCs w:val="16"/>
    </w:rPr>
  </w:style>
  <w:style w:type="paragraph" w:styleId="Tekstkomentarza">
    <w:name w:val="annotation text"/>
    <w:aliases w:val=" Znak, Znak Znak, Znak Znak Znak,Tekst komentarza Znak Znak,Tekst komentarza Znak Znak Znak,Znak,Znak Znak,Znak Znak Znak"/>
    <w:basedOn w:val="Normalny"/>
    <w:link w:val="TekstkomentarzaZnak"/>
    <w:uiPriority w:val="99"/>
    <w:unhideWhenUsed/>
    <w:rsid w:val="002E4CEF"/>
    <w:rPr>
      <w:sz w:val="20"/>
      <w:szCs w:val="20"/>
    </w:rPr>
  </w:style>
  <w:style w:type="character" w:customStyle="1" w:styleId="TekstkomentarzaZnak">
    <w:name w:val="Tekst komentarza Znak"/>
    <w:aliases w:val=" Znak Znak1, Znak Znak Znak1, Znak Znak Znak Znak,Tekst komentarza Znak Znak Znak1,Tekst komentarza Znak Znak Znak Znak,Znak Znak1,Znak Znak Znak1,Znak Znak Znak Znak"/>
    <w:basedOn w:val="Domylnaczcionkaakapitu"/>
    <w:link w:val="Tekstkomentarza"/>
    <w:uiPriority w:val="99"/>
    <w:rsid w:val="002E4CEF"/>
    <w:rPr>
      <w:lang w:val="pl-PL" w:eastAsia="pl-PL"/>
    </w:rPr>
  </w:style>
  <w:style w:type="paragraph" w:styleId="Tematkomentarza">
    <w:name w:val="annotation subject"/>
    <w:basedOn w:val="Tekstkomentarza"/>
    <w:next w:val="Tekstkomentarza"/>
    <w:link w:val="TematkomentarzaZnak"/>
    <w:semiHidden/>
    <w:unhideWhenUsed/>
    <w:rsid w:val="002E4CEF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semiHidden/>
    <w:rsid w:val="002E4CEF"/>
    <w:rPr>
      <w:b/>
      <w:bCs/>
      <w:lang w:val="pl-PL" w:eastAsia="pl-PL"/>
    </w:rPr>
  </w:style>
  <w:style w:type="paragraph" w:styleId="Poprawka">
    <w:name w:val="Revision"/>
    <w:hidden/>
    <w:uiPriority w:val="99"/>
    <w:semiHidden/>
    <w:rsid w:val="00797BBA"/>
    <w:rPr>
      <w:sz w:val="24"/>
      <w:szCs w:val="24"/>
      <w:lang w:eastAsia="pl-PL"/>
    </w:rPr>
  </w:style>
  <w:style w:type="character" w:styleId="Tekstzastpczy">
    <w:name w:val="Placeholder Text"/>
    <w:basedOn w:val="Domylnaczcionkaakapitu"/>
    <w:uiPriority w:val="99"/>
    <w:semiHidden/>
    <w:rsid w:val="00994165"/>
    <w:rPr>
      <w:color w:val="808080"/>
    </w:rPr>
  </w:style>
  <w:style w:type="character" w:customStyle="1" w:styleId="StopkaZnak">
    <w:name w:val="Stopka Znak"/>
    <w:basedOn w:val="Domylnaczcionkaakapitu"/>
    <w:link w:val="Stopka"/>
    <w:uiPriority w:val="99"/>
    <w:rsid w:val="00C73093"/>
    <w:rPr>
      <w:sz w:val="24"/>
      <w:szCs w:val="24"/>
      <w:lang w:eastAsia="pl-PL"/>
    </w:rPr>
  </w:style>
  <w:style w:type="character" w:customStyle="1" w:styleId="Nagwek2Znak">
    <w:name w:val="Nagłówek 2 Znak"/>
    <w:basedOn w:val="Domylnaczcionkaakapitu"/>
    <w:link w:val="Nagwek2"/>
    <w:rsid w:val="00801168"/>
    <w:rPr>
      <w:rFonts w:ascii="Arial" w:eastAsiaTheme="majorEastAsia" w:hAnsi="Arial" w:cstheme="majorBidi"/>
      <w:b/>
      <w:sz w:val="28"/>
      <w:szCs w:val="28"/>
      <w:lang w:eastAsia="pl-PL"/>
    </w:rPr>
  </w:style>
  <w:style w:type="character" w:customStyle="1" w:styleId="Nagwek3Znak">
    <w:name w:val="Nagłówek 3 Znak"/>
    <w:basedOn w:val="Domylnaczcionkaakapitu"/>
    <w:link w:val="Nagwek3"/>
    <w:rsid w:val="00633F6F"/>
    <w:rPr>
      <w:rFonts w:ascii="Arial" w:eastAsiaTheme="majorEastAsia" w:hAnsi="Arial" w:cstheme="majorBidi"/>
      <w:b/>
      <w:sz w:val="24"/>
      <w:szCs w:val="24"/>
      <w:lang w:eastAsia="pl-PL"/>
    </w:rPr>
  </w:style>
  <w:style w:type="paragraph" w:styleId="Tekstprzypisudolnego">
    <w:name w:val="footnote text"/>
    <w:basedOn w:val="Normalny"/>
    <w:link w:val="TekstprzypisudolnegoZnak"/>
    <w:semiHidden/>
    <w:unhideWhenUsed/>
    <w:rsid w:val="001D6AF8"/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semiHidden/>
    <w:rsid w:val="001D6AF8"/>
    <w:rPr>
      <w:rFonts w:ascii="Arial" w:hAnsi="Arial"/>
      <w:lang w:eastAsia="pl-PL"/>
    </w:rPr>
  </w:style>
  <w:style w:type="character" w:styleId="Odwoanieprzypisudolnego">
    <w:name w:val="footnote reference"/>
    <w:semiHidden/>
    <w:rsid w:val="001D6AF8"/>
    <w:rPr>
      <w:rFonts w:cs="Times New Roman"/>
      <w:vertAlign w:val="superscript"/>
    </w:rPr>
  </w:style>
  <w:style w:type="numbering" w:customStyle="1" w:styleId="Styl2">
    <w:name w:val="Styl2"/>
    <w:uiPriority w:val="99"/>
    <w:rsid w:val="001D6AF8"/>
    <w:pPr>
      <w:numPr>
        <w:numId w:val="1"/>
      </w:numPr>
    </w:pPr>
  </w:style>
  <w:style w:type="paragraph" w:styleId="Spistreci1">
    <w:name w:val="toc 1"/>
    <w:aliases w:val="Spis treści dla wytycznych"/>
    <w:basedOn w:val="Normalny"/>
    <w:next w:val="Normalny"/>
    <w:autoRedefine/>
    <w:uiPriority w:val="39"/>
    <w:unhideWhenUsed/>
    <w:qFormat/>
    <w:rsid w:val="004519E8"/>
    <w:pPr>
      <w:tabs>
        <w:tab w:val="right" w:leader="dot" w:pos="9062"/>
      </w:tabs>
      <w:spacing w:before="120"/>
    </w:pPr>
  </w:style>
  <w:style w:type="paragraph" w:styleId="Spistreci2">
    <w:name w:val="toc 2"/>
    <w:basedOn w:val="Normalny"/>
    <w:next w:val="Normalny"/>
    <w:autoRedefine/>
    <w:uiPriority w:val="39"/>
    <w:unhideWhenUsed/>
    <w:rsid w:val="008C4701"/>
    <w:pPr>
      <w:spacing w:after="100"/>
      <w:ind w:left="240"/>
    </w:pPr>
  </w:style>
  <w:style w:type="paragraph" w:styleId="Spistreci3">
    <w:name w:val="toc 3"/>
    <w:basedOn w:val="Normalny"/>
    <w:next w:val="Normalny"/>
    <w:autoRedefine/>
    <w:uiPriority w:val="39"/>
    <w:unhideWhenUsed/>
    <w:rsid w:val="008F7A4A"/>
    <w:pPr>
      <w:tabs>
        <w:tab w:val="right" w:leader="dot" w:pos="9062"/>
      </w:tabs>
      <w:spacing w:before="120"/>
      <w:ind w:left="482"/>
    </w:pPr>
  </w:style>
  <w:style w:type="paragraph" w:customStyle="1" w:styleId="DATAAKTUdatauchwalenialubwydaniaaktu">
    <w:name w:val="DATA_AKTU – data uchwalenia lub wydania aktu"/>
    <w:next w:val="Normalny"/>
    <w:uiPriority w:val="6"/>
    <w:rsid w:val="00D3778A"/>
    <w:pPr>
      <w:keepNext/>
      <w:suppressAutoHyphens/>
      <w:spacing w:before="120" w:after="120" w:line="360" w:lineRule="auto"/>
      <w:jc w:val="center"/>
    </w:pPr>
    <w:rPr>
      <w:rFonts w:ascii="Times" w:hAnsi="Times" w:cs="Arial"/>
      <w:bCs/>
      <w:sz w:val="24"/>
      <w:szCs w:val="24"/>
      <w:lang w:eastAsia="pl-PL"/>
    </w:rPr>
  </w:style>
  <w:style w:type="paragraph" w:customStyle="1" w:styleId="OZNZACZNIKAwskazanienrzacznika">
    <w:name w:val="OZN_ZAŁĄCZNIKA – wskazanie nr załącznika"/>
    <w:basedOn w:val="Normalny"/>
    <w:uiPriority w:val="28"/>
    <w:qFormat/>
    <w:rsid w:val="00DE1161"/>
    <w:pPr>
      <w:keepNext/>
      <w:jc w:val="right"/>
    </w:pPr>
    <w:rPr>
      <w:rFonts w:ascii="Times New Roman" w:eastAsiaTheme="minorEastAsia" w:hAnsi="Times New Roman" w:cs="Arial"/>
      <w:b/>
      <w:szCs w:val="20"/>
    </w:rPr>
  </w:style>
  <w:style w:type="paragraph" w:customStyle="1" w:styleId="TEKSTZacznikido">
    <w:name w:val="TEKST&quot;Załącznik(i) do ...&quot;"/>
    <w:uiPriority w:val="28"/>
    <w:qFormat/>
    <w:rsid w:val="00DE1161"/>
    <w:pPr>
      <w:keepNext/>
      <w:spacing w:after="240"/>
      <w:ind w:left="5670"/>
      <w:contextualSpacing/>
    </w:pPr>
    <w:rPr>
      <w:rFonts w:eastAsiaTheme="minorEastAsia" w:cs="Arial"/>
      <w:sz w:val="24"/>
      <w:lang w:eastAsia="pl-PL"/>
    </w:rPr>
  </w:style>
  <w:style w:type="character" w:customStyle="1" w:styleId="AkapitzlistZnak">
    <w:name w:val="Akapit z listą Znak"/>
    <w:aliases w:val="1st level - Bullet List Paragraph Znak,Bullet EY Znak,Bullet list Znak,Lettre d'introduction Znak,List L1 Znak,List Paragraph compact Znak,List Paragraph1 Znak,List Paragraph11 Znak,Normal bullet 2 Znak,Normal bullet 21 Znak"/>
    <w:basedOn w:val="Domylnaczcionkaakapitu"/>
    <w:link w:val="Akapitzlist"/>
    <w:uiPriority w:val="34"/>
    <w:qFormat/>
    <w:locked/>
    <w:rsid w:val="00190744"/>
    <w:rPr>
      <w:rFonts w:ascii="Arial" w:hAnsi="Arial"/>
      <w:sz w:val="24"/>
      <w:szCs w:val="24"/>
      <w:lang w:eastAsia="pl-PL"/>
    </w:rPr>
  </w:style>
  <w:style w:type="paragraph" w:styleId="Nagwekspisutreci">
    <w:name w:val="TOC Heading"/>
    <w:basedOn w:val="Nagwek1"/>
    <w:next w:val="Normalny"/>
    <w:uiPriority w:val="39"/>
    <w:unhideWhenUsed/>
    <w:qFormat/>
    <w:rsid w:val="009B1E97"/>
    <w:pPr>
      <w:spacing w:after="0" w:line="259" w:lineRule="auto"/>
      <w:outlineLvl w:val="9"/>
    </w:pPr>
    <w:rPr>
      <w:rFonts w:asciiTheme="majorHAnsi" w:hAnsiTheme="majorHAnsi"/>
      <w:b w:val="0"/>
      <w:bCs w:val="0"/>
      <w:color w:val="2E74B5" w:themeColor="accent1" w:themeShade="BF"/>
      <w:szCs w:val="32"/>
    </w:rPr>
  </w:style>
  <w:style w:type="character" w:customStyle="1" w:styleId="NagwekZnak">
    <w:name w:val="Nagłówek Znak"/>
    <w:basedOn w:val="Domylnaczcionkaakapitu"/>
    <w:link w:val="Nagwek"/>
    <w:uiPriority w:val="99"/>
    <w:rsid w:val="00753B00"/>
    <w:rPr>
      <w:rFonts w:ascii="Arial" w:hAnsi="Arial"/>
      <w:sz w:val="24"/>
      <w:szCs w:val="24"/>
      <w:lang w:eastAsia="pl-PL"/>
    </w:rPr>
  </w:style>
  <w:style w:type="paragraph" w:customStyle="1" w:styleId="CM1">
    <w:name w:val="CM1"/>
    <w:basedOn w:val="Normalny"/>
    <w:next w:val="Normalny"/>
    <w:uiPriority w:val="99"/>
    <w:rsid w:val="006F2127"/>
    <w:pPr>
      <w:autoSpaceDE w:val="0"/>
      <w:autoSpaceDN w:val="0"/>
      <w:adjustRightInd w:val="0"/>
      <w:spacing w:after="0" w:line="240" w:lineRule="auto"/>
      <w:jc w:val="left"/>
    </w:pPr>
    <w:rPr>
      <w:rFonts w:ascii="Times New Roman" w:hAnsi="Times New Roman"/>
      <w:lang w:eastAsia="en-US"/>
    </w:rPr>
  </w:style>
  <w:style w:type="character" w:styleId="Odwoanieintensywne">
    <w:name w:val="Intense Reference"/>
    <w:basedOn w:val="Domylnaczcionkaakapitu"/>
    <w:uiPriority w:val="32"/>
    <w:qFormat/>
    <w:rsid w:val="00530504"/>
    <w:rPr>
      <w:b/>
      <w:bCs/>
      <w:smallCaps/>
      <w:color w:val="5B9BD5" w:themeColor="accent1"/>
      <w:spacing w:val="5"/>
    </w:rPr>
  </w:style>
  <w:style w:type="character" w:styleId="Odwoaniedelikatne">
    <w:name w:val="Subtle Reference"/>
    <w:basedOn w:val="Domylnaczcionkaakapitu"/>
    <w:uiPriority w:val="31"/>
    <w:qFormat/>
    <w:rsid w:val="00530504"/>
    <w:rPr>
      <w:smallCaps/>
      <w:color w:val="5A5A5A" w:themeColor="text1" w:themeTint="A5"/>
    </w:rPr>
  </w:style>
  <w:style w:type="character" w:customStyle="1" w:styleId="markedcontent">
    <w:name w:val="markedcontent"/>
    <w:rsid w:val="00530504"/>
  </w:style>
  <w:style w:type="paragraph" w:customStyle="1" w:styleId="Default">
    <w:name w:val="Default"/>
    <w:rsid w:val="0021279C"/>
    <w:pPr>
      <w:autoSpaceDE w:val="0"/>
      <w:autoSpaceDN w:val="0"/>
      <w:adjustRightInd w:val="0"/>
    </w:pPr>
    <w:rPr>
      <w:rFonts w:eastAsiaTheme="minorHAnsi"/>
      <w:color w:val="000000"/>
      <w:sz w:val="24"/>
      <w:szCs w:val="24"/>
    </w:rPr>
  </w:style>
  <w:style w:type="character" w:styleId="Uwydatnienie">
    <w:name w:val="Emphasis"/>
    <w:basedOn w:val="Domylnaczcionkaakapitu"/>
    <w:uiPriority w:val="20"/>
    <w:qFormat/>
    <w:rsid w:val="007A3495"/>
    <w:rPr>
      <w:i/>
      <w:iCs/>
    </w:rPr>
  </w:style>
  <w:style w:type="character" w:customStyle="1" w:styleId="Nierozpoznanawzmianka1">
    <w:name w:val="Nierozpoznana wzmianka1"/>
    <w:basedOn w:val="Domylnaczcionkaakapitu"/>
    <w:uiPriority w:val="99"/>
    <w:semiHidden/>
    <w:unhideWhenUsed/>
    <w:rsid w:val="00E71665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297881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053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2472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microsoft.com/office/2011/relationships/people" Target="people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1C75C7197814C258BB04948C3B860CF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54E8D723-A5DB-4FC6-B28F-0A182371032B}"/>
      </w:docPartPr>
      <w:docPartBody>
        <w:p w:rsidR="00D7382D" w:rsidRDefault="009F7685" w:rsidP="00424D6A">
          <w:pPr>
            <w:pStyle w:val="F1C75C7197814C258BB04948C3B860CF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7AB1A48457F04C089E4B0891378B0705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F403394-1FDF-4A5D-B521-AA4FE02973D1}"/>
      </w:docPartPr>
      <w:docPartBody>
        <w:p w:rsidR="00D7382D" w:rsidRDefault="009F7685" w:rsidP="00424D6A">
          <w:pPr>
            <w:pStyle w:val="7AB1A48457F04C089E4B0891378B0705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A8E05DE928A14E5E876128644382DCC3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B715A8DB-069E-4A58-8220-D1DEBACB94B8}"/>
      </w:docPartPr>
      <w:docPartBody>
        <w:p w:rsidR="00D7382D" w:rsidRDefault="009F7685" w:rsidP="00424D6A">
          <w:pPr>
            <w:pStyle w:val="A8E05DE928A14E5E876128644382DCC3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A4DF3BCA9A73445B92E36A2A165423C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5870E857-BFC1-4EB2-BB70-671822E2C8B1}"/>
      </w:docPartPr>
      <w:docPartBody>
        <w:p w:rsidR="00D7382D" w:rsidRDefault="009F7685" w:rsidP="00424D6A">
          <w:pPr>
            <w:pStyle w:val="A4DF3BCA9A73445B92E36A2A165423CB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0B55763FFD9149F98EA7A9EB27D7BC9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EC2EE10-CC76-4447-B7C2-C10926AB4313}"/>
      </w:docPartPr>
      <w:docPartBody>
        <w:p w:rsidR="00D7382D" w:rsidRDefault="009F7685" w:rsidP="00424D6A">
          <w:pPr>
            <w:pStyle w:val="C755E8B240C6409D85B8E4D4B91AA1F1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CC79704938994A0E99F9850D304EE2D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FEAA219-E277-4C7A-9C08-7C70FD49EF46}"/>
      </w:docPartPr>
      <w:docPartBody>
        <w:p w:rsidR="00D7382D" w:rsidRDefault="009F7685" w:rsidP="00424D6A"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E48434A1FA234D979A0587A6B163A905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42EAC8FA-F4D2-4371-A88D-0B98765B0A03}"/>
      </w:docPartPr>
      <w:docPartBody>
        <w:p w:rsidR="00D7382D" w:rsidRDefault="009F7685" w:rsidP="00424D6A"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C755E8B240C6409D85B8E4D4B91AA1F1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6FB1E72-D1DA-4712-8536-33835CFF7D65}"/>
      </w:docPartPr>
      <w:docPartBody>
        <w:p w:rsidR="00D7382D" w:rsidRDefault="009F7685" w:rsidP="00424D6A"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 Nova">
    <w:charset w:val="00"/>
    <w:family w:val="swiss"/>
    <w:pitch w:val="variable"/>
    <w:sig w:usb0="0000028F" w:usb1="00000002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7685"/>
    <w:rsid w:val="00000A31"/>
    <w:rsid w:val="00016A03"/>
    <w:rsid w:val="00072F2B"/>
    <w:rsid w:val="000A3FD1"/>
    <w:rsid w:val="001552E5"/>
    <w:rsid w:val="001C27EF"/>
    <w:rsid w:val="0025406E"/>
    <w:rsid w:val="00257CA8"/>
    <w:rsid w:val="003B126D"/>
    <w:rsid w:val="00402B12"/>
    <w:rsid w:val="004138AD"/>
    <w:rsid w:val="00424D6A"/>
    <w:rsid w:val="004419A7"/>
    <w:rsid w:val="00454B8A"/>
    <w:rsid w:val="004A6C2A"/>
    <w:rsid w:val="004C4466"/>
    <w:rsid w:val="00566585"/>
    <w:rsid w:val="005C4F65"/>
    <w:rsid w:val="00612C73"/>
    <w:rsid w:val="006211FC"/>
    <w:rsid w:val="006649CA"/>
    <w:rsid w:val="00690CFA"/>
    <w:rsid w:val="006F7934"/>
    <w:rsid w:val="0071445E"/>
    <w:rsid w:val="007A3FF2"/>
    <w:rsid w:val="007A6967"/>
    <w:rsid w:val="007D5216"/>
    <w:rsid w:val="007F3E5B"/>
    <w:rsid w:val="00804A69"/>
    <w:rsid w:val="008E0265"/>
    <w:rsid w:val="008E6944"/>
    <w:rsid w:val="0094193D"/>
    <w:rsid w:val="009D2509"/>
    <w:rsid w:val="009F7685"/>
    <w:rsid w:val="00A37260"/>
    <w:rsid w:val="00A72C1A"/>
    <w:rsid w:val="00B10DA6"/>
    <w:rsid w:val="00B145E6"/>
    <w:rsid w:val="00B629A7"/>
    <w:rsid w:val="00B96652"/>
    <w:rsid w:val="00BE4EDC"/>
    <w:rsid w:val="00BF4723"/>
    <w:rsid w:val="00C455E5"/>
    <w:rsid w:val="00C97C15"/>
    <w:rsid w:val="00CB07D6"/>
    <w:rsid w:val="00D7382D"/>
    <w:rsid w:val="00E27E39"/>
    <w:rsid w:val="00E32921"/>
    <w:rsid w:val="00EC66B9"/>
    <w:rsid w:val="00F0471F"/>
    <w:rsid w:val="00F8143D"/>
    <w:rsid w:val="00FC04AE"/>
    <w:rsid w:val="00FC2A4E"/>
    <w:rsid w:val="00FD26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pl-PL" w:eastAsia="pl-P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3B126D"/>
    <w:rPr>
      <w:color w:val="808080"/>
    </w:rPr>
  </w:style>
  <w:style w:type="paragraph" w:customStyle="1" w:styleId="F1C75C7197814C258BB04948C3B860CF">
    <w:name w:val="F1C75C7197814C258BB04948C3B860CF"/>
    <w:rsid w:val="004878E0"/>
  </w:style>
  <w:style w:type="paragraph" w:customStyle="1" w:styleId="7AB1A48457F04C089E4B0891378B0705">
    <w:name w:val="7AB1A48457F04C089E4B0891378B0705"/>
    <w:rsid w:val="004878E0"/>
  </w:style>
  <w:style w:type="paragraph" w:customStyle="1" w:styleId="A8E05DE928A14E5E876128644382DCC3">
    <w:name w:val="A8E05DE928A14E5E876128644382DCC3"/>
    <w:rsid w:val="004878E0"/>
  </w:style>
  <w:style w:type="paragraph" w:customStyle="1" w:styleId="A4DF3BCA9A73445B92E36A2A165423CB">
    <w:name w:val="A4DF3BCA9A73445B92E36A2A165423CB"/>
    <w:rsid w:val="00797D57"/>
  </w:style>
  <w:style w:type="paragraph" w:customStyle="1" w:styleId="C755E8B240C6409D85B8E4D4B91AA1F1">
    <w:name w:val="C755E8B240C6409D85B8E4D4B91AA1F1"/>
    <w:rsid w:val="00691EE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  <_dlc_DocId xmlns="39f7c1c4-9d1a-4107-9192-b1bcec9d9d0b">4AUVVSWN3CTX-1644547711-851</_dlc_DocId>
    <_dlc_DocIdUrl xmlns="39f7c1c4-9d1a-4107-9192-b1bcec9d9d0b">
      <Url>https://portalarimr.arimr.gov.pl/Departamenty/DBRiKT/_layouts/15/DocIdRedir.aspx?ID=4AUVVSWN3CTX-1644547711-851</Url>
      <Description>4AUVVSWN3CTX-1644547711-851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707fbe96-ba50-4b06-9f7d-a4363831fe5f" value=""/>
</sisl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AEB1543DF39E4EAF2338E56EF74E72" ma:contentTypeVersion="6" ma:contentTypeDescription="Utwórz nowy dokument." ma:contentTypeScope="" ma:versionID="422a8edc32c82ea390a29233d38e2ab5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04ad37f4e42d1bd6d768341a089ce9f2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59EDDC3-C712-4E91-9698-381023D65C0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39f7c1c4-9d1a-4107-9192-b1bcec9d9d0b"/>
  </ds:schemaRefs>
</ds:datastoreItem>
</file>

<file path=customXml/itemProps2.xml><?xml version="1.0" encoding="utf-8"?>
<ds:datastoreItem xmlns:ds="http://schemas.openxmlformats.org/officeDocument/2006/customXml" ds:itemID="{9A408F0E-D1F2-479E-820F-E76A257A32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41E735-5546-417A-A216-F0006CF2C857}">
  <ds:schemaRefs>
    <ds:schemaRef ds:uri="http://www.w3.org/2001/XMLSchema"/>
    <ds:schemaRef ds:uri="http://www.boldonjames.com/2008/01/sie/internal/label"/>
  </ds:schemaRefs>
</ds:datastoreItem>
</file>

<file path=customXml/itemProps4.xml><?xml version="1.0" encoding="utf-8"?>
<ds:datastoreItem xmlns:ds="http://schemas.openxmlformats.org/officeDocument/2006/customXml" ds:itemID="{938CAAFE-C67B-4B6E-A2A5-FB6C6B1C786E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0A688A0-6DC2-4BB5-AEED-4BD035ED86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3009BB3E-5E98-4628-A3AF-0BB801609047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35</Pages>
  <Words>9100</Words>
  <Characters>54606</Characters>
  <Application>Microsoft Office Word</Application>
  <DocSecurity>0</DocSecurity>
  <Lines>455</Lines>
  <Paragraphs>127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>wytyczne 2021-2027</vt:lpstr>
    </vt:vector>
  </TitlesOfParts>
  <Company>MRR</Company>
  <LinksUpToDate>false</LinksUpToDate>
  <CharactersWithSpaces>63579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wytyczne 2021-2027</dc:title>
  <dc:creator>Soon</dc:creator>
  <cp:lastModifiedBy>Chromiak Iwona</cp:lastModifiedBy>
  <cp:revision>2</cp:revision>
  <cp:lastPrinted>2025-05-07T11:17:00Z</cp:lastPrinted>
  <dcterms:created xsi:type="dcterms:W3CDTF">2025-08-01T13:40:00Z</dcterms:created>
  <dcterms:modified xsi:type="dcterms:W3CDTF">2025-08-01T13:40:00Z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bjClsUserRVM">
    <vt:lpwstr>[]</vt:lpwstr>
  </property>
  <property fmtid="{D5CDD505-2E9C-101B-9397-08002B2CF9AE}" pid="3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4" name="bjDocumentLabelXML-0">
    <vt:lpwstr>ames.com/2008/01/sie/internal/label"&gt;&lt;element uid="707fbe96-ba50-4b06-9f7d-a4363831fe5f" value="" /&gt;&lt;/sisl&gt;</vt:lpwstr>
  </property>
  <property fmtid="{D5CDD505-2E9C-101B-9397-08002B2CF9AE}" pid="5" name="bjDocumentSecurityLabel">
    <vt:lpwstr>Klasyfikacja: WEWNĘTRZNA</vt:lpwstr>
  </property>
  <property fmtid="{D5CDD505-2E9C-101B-9397-08002B2CF9AE}" pid="6" name="bjSaver">
    <vt:lpwstr>KbuHMvW7CHqKWVPgMBIkOanxNx1UWZ8z</vt:lpwstr>
  </property>
  <property fmtid="{D5CDD505-2E9C-101B-9397-08002B2CF9AE}" pid="7" name="docIndexRef">
    <vt:lpwstr>feae21e1-42f1-490f-8198-7648828b1c82</vt:lpwstr>
  </property>
  <property fmtid="{D5CDD505-2E9C-101B-9397-08002B2CF9AE}" pid="8" name="ContentTypeId">
    <vt:lpwstr>0x01010020AEB1543DF39E4EAF2338E56EF74E72</vt:lpwstr>
  </property>
  <property fmtid="{D5CDD505-2E9C-101B-9397-08002B2CF9AE}" pid="9" name="_dlc_DocIdItemGuid">
    <vt:lpwstr>ffc2d441-7aad-4e68-96f5-4bf8cfb21cdd</vt:lpwstr>
  </property>
</Properties>
</file>