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9"/>
  </p:notesMasterIdLst>
  <p:sldIdLst>
    <p:sldId id="426" r:id="rId2"/>
    <p:sldId id="467" r:id="rId3"/>
    <p:sldId id="470" r:id="rId4"/>
    <p:sldId id="469" r:id="rId5"/>
    <p:sldId id="468" r:id="rId6"/>
    <p:sldId id="466" r:id="rId7"/>
    <p:sldId id="465" r:id="rId8"/>
    <p:sldId id="464" r:id="rId9"/>
    <p:sldId id="459" r:id="rId10"/>
    <p:sldId id="463" r:id="rId11"/>
    <p:sldId id="472" r:id="rId12"/>
    <p:sldId id="460" r:id="rId13"/>
    <p:sldId id="461" r:id="rId14"/>
    <p:sldId id="462" r:id="rId15"/>
    <p:sldId id="473" r:id="rId16"/>
    <p:sldId id="471" r:id="rId17"/>
    <p:sldId id="414" r:id="rId18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33"/>
    <a:srgbClr val="666699"/>
    <a:srgbClr val="6D6D86"/>
    <a:srgbClr val="B8BABD"/>
    <a:srgbClr val="C2C4C6"/>
    <a:srgbClr val="C5C7C9"/>
    <a:srgbClr val="BCBEC0"/>
    <a:srgbClr val="BABCBD"/>
    <a:srgbClr val="6D6D9E"/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Styl jasny 3 — Ak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18" autoAdjust="0"/>
    <p:restoredTop sz="94660"/>
  </p:normalViewPr>
  <p:slideViewPr>
    <p:cSldViewPr snapToGrid="0">
      <p:cViewPr varScale="1">
        <p:scale>
          <a:sx n="157" d="100"/>
          <a:sy n="157" d="100"/>
        </p:scale>
        <p:origin x="156" y="27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2CEC574-7DB2-48C8-93EC-A2242060C8E5}" type="datetimeFigureOut">
              <a:rPr lang="pl-PL" smtClean="0"/>
              <a:t>5.08.2025</a:t>
            </a:fld>
            <a:endParaRPr lang="pl-PL" dirty="0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 dirty="0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F73A44-8216-4C32-AB6F-B2F48362939C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62937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4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EE2F79BE-AE7B-4E9C-A8B0-6098944A6707}" type="slidenum">
              <a:rPr lang="en-GB"/>
              <a:pPr/>
              <a:t>17</a:t>
            </a:fld>
            <a:endParaRPr lang="en-GB" dirty="0"/>
          </a:p>
        </p:txBody>
      </p:sp>
      <p:sp>
        <p:nvSpPr>
          <p:cNvPr id="37889" name="Text Box 1"/>
          <p:cNvSpPr txBox="1">
            <a:spLocks noChangeArrowheads="1"/>
          </p:cNvSpPr>
          <p:nvPr/>
        </p:nvSpPr>
        <p:spPr bwMode="auto">
          <a:xfrm>
            <a:off x="4203047" y="10962671"/>
            <a:ext cx="3222075" cy="5757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0" tIns="0" rIns="0" bIns="0" anchor="b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 algn="r">
              <a:lnSpc>
                <a:spcPct val="95000"/>
              </a:lnSpc>
              <a:buClrTx/>
              <a:buSzPct val="45000"/>
              <a:buFontTx/>
              <a:buNone/>
            </a:pPr>
            <a:fld id="{8FB5D95E-1A3C-4FA0-B2B5-1375F0E85C93}" type="slidenum">
              <a:rPr lang="en-GB" sz="1400">
                <a:latin typeface="Times New Roman" panose="02020603050405020304" pitchFamily="18" charset="0"/>
              </a:rPr>
              <a:pPr algn="r">
                <a:lnSpc>
                  <a:spcPct val="95000"/>
                </a:lnSpc>
                <a:buClrTx/>
                <a:buSzPct val="45000"/>
                <a:buFontTx/>
                <a:buNone/>
              </a:pPr>
              <a:t>17</a:t>
            </a:fld>
            <a:endParaRPr lang="en-GB" sz="1400" dirty="0">
              <a:latin typeface="Times New Roman" panose="02020603050405020304" pitchFamily="18" charset="0"/>
            </a:endParaRPr>
          </a:p>
        </p:txBody>
      </p:sp>
      <p:sp>
        <p:nvSpPr>
          <p:cNvPr id="37890" name="Text Box 2"/>
          <p:cNvSpPr txBox="1">
            <a:spLocks noChangeArrowheads="1"/>
          </p:cNvSpPr>
          <p:nvPr/>
        </p:nvSpPr>
        <p:spPr bwMode="auto">
          <a:xfrm>
            <a:off x="1087022" y="877288"/>
            <a:ext cx="5249519" cy="4326469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  <p:sp>
        <p:nvSpPr>
          <p:cNvPr id="37891" name="Rectangle 3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742356" y="5481337"/>
            <a:ext cx="5932611" cy="5183194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643273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 smtClean="0"/>
              <a:t>Kliknij, aby edytować styl wzorca podtytułu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2EE4E5-125F-4653-82E6-B2DA28ED3D49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847026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DC4E25-5DF6-4BE4-990F-989ADFE53873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0912961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F9DE5-3AE4-4F4C-B333-07B73B101DB6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570821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645620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D2DAB5-5F68-4A45-B410-08493F4F0003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1280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953121-CEA3-4908-8482-F1F543AE7FD4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965654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E0BCB-3CDD-4C54-AA04-8FA03E5F5BCB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01412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04A47D-B2B1-4584-93E4-9AF4FC7D0C0A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1125651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8CD2FB-1649-458F-B4BF-5876F0B3E064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918129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2FFC15-90CB-412A-9955-B1A59B02C215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2698730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 dirty="0" smtClean="0"/>
              <a:t>Kliknij ikonę, aby dodać obraz</a:t>
            </a:r>
            <a:endParaRPr lang="pl-PL" dirty="0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EAAA75-D50F-4C11-8FEA-221A25640460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6389109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 smtClean="0"/>
              <a:t>Kliknij, aby edytować styl</a:t>
            </a:r>
            <a:endParaRPr lang="pl-PL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 smtClean="0"/>
              <a:t>Edytuj style wzorca tekstu</a:t>
            </a:r>
          </a:p>
          <a:p>
            <a:pPr lvl="1"/>
            <a:r>
              <a:rPr lang="pl-PL" smtClean="0"/>
              <a:t>Drugi poziom</a:t>
            </a:r>
          </a:p>
          <a:p>
            <a:pPr lvl="2"/>
            <a:r>
              <a:rPr lang="pl-PL" smtClean="0"/>
              <a:t>Trzeci poziom</a:t>
            </a:r>
          </a:p>
          <a:p>
            <a:pPr lvl="3"/>
            <a:r>
              <a:rPr lang="pl-PL" smtClean="0"/>
              <a:t>Czwarty poziom</a:t>
            </a:r>
          </a:p>
          <a:p>
            <a:pPr lvl="4"/>
            <a:r>
              <a:rPr lang="pl-PL" smtClean="0"/>
              <a:t>Piąty poziom</a:t>
            </a:r>
            <a:endParaRPr lang="pl-PL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F6B331-349B-45BE-90C6-8A7D8FD2CF3F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F2D095-6E0B-411F-B851-6E87FC2A1998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22025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5560186"/>
          </a:xfrm>
        </p:spPr>
        <p:txBody>
          <a:bodyPr anchor="ctr">
            <a:normAutofit/>
          </a:bodyPr>
          <a:lstStyle/>
          <a:p>
            <a:pPr algn="l">
              <a:lnSpc>
                <a:spcPct val="100000"/>
              </a:lnSpc>
            </a:pPr>
            <a:r>
              <a:rPr lang="pl-PL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Rządowy Fundusz Rozwoju Dróg</a:t>
            </a:r>
            <a:br>
              <a:rPr lang="pl-PL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2026</a:t>
            </a:r>
            <a:br>
              <a:rPr lang="pl-PL" sz="4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4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nabór wniosków - podstawowe informacje</a:t>
            </a:r>
            <a:endParaRPr lang="pl-PL" sz="4800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8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Symbol zastępczy daty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</p:spPr>
        <p:txBody>
          <a:bodyPr/>
          <a:lstStyle/>
          <a:p>
            <a:fld id="{5B50A41F-A440-47D3-8684-AF661C0C9C79}" type="datetime1">
              <a:rPr lang="pl-PL" b="1" smtClean="0"/>
              <a:t>5.08.2025</a:t>
            </a:fld>
            <a:endParaRPr lang="pl-PL" b="1" dirty="0"/>
          </a:p>
        </p:txBody>
      </p:sp>
      <p:sp>
        <p:nvSpPr>
          <p:cNvPr id="12" name="Symbol zastępczy numeru slajdu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/>
          <a:lstStyle/>
          <a:p>
            <a:fld id="{79F2D095-6E0B-411F-B851-6E87FC2A1998}" type="slidenum">
              <a:rPr lang="pl-PL" b="1" smtClean="0"/>
              <a:t>1</a:t>
            </a:fld>
            <a:endParaRPr lang="pl-PL" b="1" dirty="0"/>
          </a:p>
        </p:txBody>
      </p:sp>
    </p:spTree>
    <p:extLst>
      <p:ext uri="{BB962C8B-B14F-4D97-AF65-F5344CB8AC3E}">
        <p14:creationId xmlns:p14="http://schemas.microsoft.com/office/powerpoint/2010/main" val="254152795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Kiedy wniosek nie spełnia wymogów formalnych?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4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został złożony niezgodnie z wymogami określonymi w pkt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XXX-XXXIII, tj.:</a:t>
            </a:r>
          </a:p>
          <a:p>
            <a:pPr marL="357188" indent="0" fontAlgn="base">
              <a:lnSpc>
                <a:spcPct val="100000"/>
              </a:lnSpc>
              <a:spcBef>
                <a:spcPts val="500"/>
              </a:spcBef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został złożony po terminie 30 dni od dnia ogłoszenia naboru,</a:t>
            </a:r>
          </a:p>
          <a:p>
            <a:pPr marL="357188" indent="0" fontAlgn="base">
              <a:lnSpc>
                <a:spcPct val="100000"/>
              </a:lnSpc>
              <a:spcBef>
                <a:spcPts val="500"/>
              </a:spcBef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nie został złożony w formie elektronicznej na podany adres eDoręczeń lub ePUAP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pl-PL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0" fontAlgn="base">
              <a:lnSpc>
                <a:spcPct val="100000"/>
              </a:lnSpc>
              <a:spcBef>
                <a:spcPts val="500"/>
              </a:spcBef>
              <a:buNone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wniosek wraz z załącznikami nie został złożony w formie edytowalnej;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zastosowano się do określonych limitów wartości inwestycji;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dotyczy zadania niepolegającego na budowie (rozbudowie), przebudowie lub remoncie drogi,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dotyczy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zadania obejmującego odcinek drogi niebędącej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drogą publiczną (za wyjątkiem przebudowy drogi wewnętrznej, która zostanie zaliczona do kategorii dróg publicznych);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nie został złożony przez właściwego zarządcę drogi,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r>
              <a:rPr lang="pl-PL" sz="1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dotyczy więcej niż jednego rodzaju robót,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5"/>
            </a:pP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10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formalne</a:t>
            </a:r>
            <a:endParaRPr lang="pl-PL" sz="2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3029768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Kiedy wniosek nie spełnia wymogów formalnych?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10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spełnia wymogów określonych w pkt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XIV, tj.:</a:t>
            </a:r>
          </a:p>
          <a:p>
            <a:pPr marL="539750" indent="-217488" fontAlgn="base">
              <a:lnSpc>
                <a:spcPct val="100000"/>
              </a:lnSpc>
              <a:spcBef>
                <a:spcPts val="500"/>
              </a:spcBef>
              <a:buFontTx/>
              <a:buChar char="-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pojedynczy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odcinek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ma charakteru ciągłego i/lub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jest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niejednorodny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 względem parametrów funkcjonalnych i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technicznych,</a:t>
            </a:r>
          </a:p>
          <a:p>
            <a:pPr marL="539750" indent="-217488" fontAlgn="base">
              <a:lnSpc>
                <a:spcPct val="100000"/>
              </a:lnSpc>
              <a:spcBef>
                <a:spcPts val="500"/>
              </a:spcBef>
              <a:buFontTx/>
              <a:buChar char="-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ramach jednego odcinka szerokość pasa/pasów ruchu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jest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taka sama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539750" indent="-217488" fontAlgn="base">
              <a:lnSpc>
                <a:spcPct val="100000"/>
              </a:lnSpc>
              <a:spcBef>
                <a:spcPts val="500"/>
              </a:spcBef>
              <a:buFontTx/>
              <a:buChar char="-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jeden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odcinek obejmuje drogę publiczną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więcej niż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jednym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numerze </a:t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(dopuszcza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się wydzielenie dwóch odcinków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drodze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jednym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numerze),</a:t>
            </a:r>
          </a:p>
          <a:p>
            <a:pPr marL="539750" indent="-217488" fontAlgn="base">
              <a:lnSpc>
                <a:spcPct val="100000"/>
              </a:lnSpc>
              <a:spcBef>
                <a:spcPts val="500"/>
              </a:spcBef>
              <a:buFontTx/>
              <a:buChar char="-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odcinków zostały przypisane nieprawidłowe klasy i/lub kategorie dróg (każdy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odcinek może posiadać inną klasę, właściwą dla danej kategorii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drogi),</a:t>
            </a:r>
          </a:p>
          <a:p>
            <a:pPr marL="539750" indent="-217488" fontAlgn="base">
              <a:lnSpc>
                <a:spcPct val="100000"/>
              </a:lnSpc>
              <a:spcBef>
                <a:spcPts val="500"/>
              </a:spcBef>
              <a:buFontTx/>
              <a:buChar char="-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względniono odcinek/odcinki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dróg gminnych wraz z odcinkami dróg powiatowych w ramach jednego wniosku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11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formalne</a:t>
            </a:r>
            <a:endParaRPr lang="pl-PL" sz="2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5435779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Kiedy wniosek nie spełnia wymogów formalnych?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11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wniosek wraz z wymaganymi do dołączenia dokumentami zostały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podpisane niezgodnie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wymogami – nie zostały podpisane elektronicznym podpisem kwalifikowanym przez osoby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uprawnione do składania oświadczeń woli w zakresie praw i obowiązków majątkowych w imieniu Beneficjenta przy kontrasygnacie Skarbnika. </a:t>
            </a:r>
            <a:endParaRPr lang="pl-PL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spcBef>
                <a:spcPts val="500"/>
              </a:spcBef>
              <a:buNone/>
            </a:pP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57188" indent="0" fontAlgn="base">
              <a:lnSpc>
                <a:spcPct val="100000"/>
              </a:lnSpc>
              <a:spcBef>
                <a:spcPts val="500"/>
              </a:spcBef>
              <a:buNone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pełnomocnictwa, musi być ono udzielone w formie pisemnej pod rygorem nieważności. Z treści pełnomocnictwa musi jednoznacznie wynikać zakres umocowania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czynności związanych ze złożeniem wniosku o dofinansowanie (aplikowania o środki).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12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formalne</a:t>
            </a:r>
            <a:endParaRPr lang="pl-PL" sz="2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7010633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przypadku wystąpienia błędów formalnych w złożonym wniosku o dofinansowanie:</a:t>
            </a:r>
          </a:p>
          <a:p>
            <a:pPr marL="0" indent="0" fontAlgn="base">
              <a:lnSpc>
                <a:spcPct val="100000"/>
              </a:lnSpc>
              <a:spcBef>
                <a:spcPts val="500"/>
              </a:spcBef>
              <a:buNone/>
            </a:pPr>
            <a:endParaRPr lang="pl-PL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spcBef>
                <a:spcPts val="500"/>
              </a:spcBef>
              <a:buNone/>
            </a:pPr>
            <a:r>
              <a:rPr lang="pl-PL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Komisja </a:t>
            </a:r>
            <a:r>
              <a:rPr lang="pl-PL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 celu usunięcia wątpliwości dotyczących treści wniosku o dofinansowanie, może wystąpić do wnioskodawcy o udzielenie informacji lub wyjaśnień w wyznaczonym terminie. </a:t>
            </a:r>
          </a:p>
          <a:p>
            <a:pPr marL="0" indent="0" fontAlgn="base">
              <a:lnSpc>
                <a:spcPct val="100000"/>
              </a:lnSpc>
              <a:spcBef>
                <a:spcPts val="600"/>
              </a:spcBef>
              <a:buNone/>
            </a:pPr>
            <a:endParaRPr lang="pl-PL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fontAlgn="base">
              <a:lnSpc>
                <a:spcPct val="100000"/>
              </a:lnSpc>
              <a:spcBef>
                <a:spcPts val="600"/>
              </a:spcBef>
              <a:buNone/>
            </a:pPr>
            <a:r>
              <a:rPr lang="pl-PL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Wnioskodawca, udzielając informacji lub wyjaśnień, może złożyć stosowne dokumenty, </a:t>
            </a:r>
            <a:br>
              <a:rPr lang="pl-PL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wyjątkiem dokumentów datowanych na dzień po złożeniu wniosku.</a:t>
            </a:r>
            <a:endParaRPr lang="pl-PL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13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formalne</a:t>
            </a:r>
            <a:endParaRPr lang="pl-PL" sz="2400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4272851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Znaczące różnice w porównaniu z naborami z lat poprzednich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endParaRPr lang="pl-PL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Niedopuszczalne jest załączenie do wniosku map ewidencyjnych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sytuacyjno-wysokościowych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jako mapy poglądowej;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przypadku zapisów typu: roboty przygotowawcze, roboty budowlane, roboty wykończeniowe, roboty inne, roboty towarzyszące, roboty uzupełniające, roboty różne itp.,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należy zawrzeć opis jakie roboty zostaną wykonane w ramach tych kategorii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(informacje należy wpisać w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kolumnie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nr 2,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tj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Elementy i rodzaj robót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).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Ewentualni Beneficjenci zobowiązani będą do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podpisania umowy w terminie wskazanym przez Wojewodę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Niepodpisanie umowy w wyznaczonym terminie będzie równoznaczne z rezygnacją </a:t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 realizacji zadania.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14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Nabór na rok 2026 a lata poprzednie</a:t>
            </a:r>
            <a:endParaRPr lang="pl-PL" sz="2400" b="1" dirty="0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856362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Znaczące różnice w porównaniu z naborami z lat poprzednich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endParaRPr lang="pl-PL" sz="17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4"/>
            </a:pP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Zmiana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zawartej z Wojewodą umowy nie może być wynikiem błędnej oceny charakteru lub zakresu prac przez Beneficjenta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chyba że błędy te wynikały z okoliczności niemożliwych do przewidzenia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dacie złożenia wniosku lub działania siły wyższej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4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przypadku, gdy Wnioskodawca planuje realizację zadania w formule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zaprojektuj i wybuduj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do wniosku </a:t>
            </a:r>
            <a:r>
              <a:rPr lang="pl-PL" sz="1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należy dołączyć program </a:t>
            </a:r>
            <a:r>
              <a:rPr lang="pl-PL" sz="1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funkcjonalno-użytkowy.</a:t>
            </a:r>
            <a:endParaRPr lang="pl-PL" sz="17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15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Nabór na rok 2026 a lata poprzednie</a:t>
            </a:r>
            <a:endParaRPr lang="pl-PL" sz="2400" b="1" dirty="0"/>
          </a:p>
        </p:txBody>
      </p:sp>
      <p:sp>
        <p:nvSpPr>
          <p:cNvPr id="15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2708482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7199275"/>
              </p:ext>
            </p:extLst>
          </p:nvPr>
        </p:nvGraphicFramePr>
        <p:xfrm>
          <a:off x="1635760" y="2552008"/>
          <a:ext cx="9001760" cy="3800192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084337">
                  <a:extLst>
                    <a:ext uri="{9D8B030D-6E8A-4147-A177-3AD203B41FA5}">
                      <a16:colId xmlns:a16="http://schemas.microsoft.com/office/drawing/2014/main" val="4226147622"/>
                    </a:ext>
                  </a:extLst>
                </a:gridCol>
                <a:gridCol w="4717781">
                  <a:extLst>
                    <a:ext uri="{9D8B030D-6E8A-4147-A177-3AD203B41FA5}">
                      <a16:colId xmlns:a16="http://schemas.microsoft.com/office/drawing/2014/main" val="2542265463"/>
                    </a:ext>
                  </a:extLst>
                </a:gridCol>
                <a:gridCol w="2199642">
                  <a:extLst>
                    <a:ext uri="{9D8B030D-6E8A-4147-A177-3AD203B41FA5}">
                      <a16:colId xmlns:a16="http://schemas.microsoft.com/office/drawing/2014/main" val="550039097"/>
                    </a:ext>
                  </a:extLst>
                </a:gridCol>
              </a:tblGrid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solidFill>
                            <a:schemeClr val="bg1"/>
                          </a:solidFill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imię i nazwisko</a:t>
                      </a:r>
                    </a:p>
                  </a:txBody>
                  <a:tcPr anchor="ctr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obszar</a:t>
                      </a:r>
                      <a:endParaRPr lang="pl-PL" sz="17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7620" anchor="ctr">
                    <a:solidFill>
                      <a:srgbClr val="990033"/>
                    </a:solidFill>
                  </a:tcPr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nr</a:t>
                      </a:r>
                      <a:r>
                        <a:rPr lang="pl-PL" sz="1700" baseline="0" dirty="0" smtClean="0">
                          <a:solidFill>
                            <a:schemeClr val="bg1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telefonu</a:t>
                      </a:r>
                      <a:endParaRPr lang="pl-PL" sz="17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7620" anchor="ctr">
                    <a:solidFill>
                      <a:srgbClr val="99003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48024938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Adam Lesiak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łowicki, pabianicki, rawski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12 13</a:t>
                      </a: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3303087145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Daniel Adamiec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łęczycki, </a:t>
                      </a:r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pajęczański, radomszczański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12 43</a:t>
                      </a: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803503525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Izabela Fidor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kutnowski, tomaszowski, wieluński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</a:t>
                      </a:r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11 97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3722926053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Iwona Ciepłuch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łaski, sieradzki, zduńskowolski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</a:t>
                      </a:r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11 59</a:t>
                      </a:r>
                      <a:endParaRPr lang="pl-PL" sz="17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2434917140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Marcin Bucewka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opoczyński, piotrkowski, poddębicki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11 59</a:t>
                      </a: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1203514299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Marzena Krawczyk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brzeziński, łódzki wschodni, zgierski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15 16</a:t>
                      </a: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4159085209"/>
                  </a:ext>
                </a:extLst>
              </a:tr>
              <a:tr h="475024">
                <a:tc>
                  <a:txBody>
                    <a:bodyPr/>
                    <a:lstStyle/>
                    <a:p>
                      <a:pPr marL="36000" algn="l"/>
                      <a:r>
                        <a:rPr lang="pl-PL" sz="1700" dirty="0" smtClean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Paulina Ceglarek</a:t>
                      </a:r>
                      <a:endParaRPr lang="pl-PL" sz="17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108000" fontAlgn="base"/>
                      <a:r>
                        <a:rPr lang="pl-PL" sz="17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bełchatowski, skierniewicki, wieruszowski</a:t>
                      </a:r>
                    </a:p>
                  </a:txBody>
                  <a:tcPr marL="7620" marR="7620" marT="7620" marB="7620" anchor="ctr"/>
                </a:tc>
                <a:tc>
                  <a:txBody>
                    <a:bodyPr/>
                    <a:lstStyle/>
                    <a:p>
                      <a:pPr marL="108000" marR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7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(42) 664 15 17</a:t>
                      </a:r>
                    </a:p>
                  </a:txBody>
                  <a:tcPr marL="7620" marR="7620" marT="7620" marB="7620" anchor="ctr"/>
                </a:tc>
                <a:extLst>
                  <a:ext uri="{0D108BD9-81ED-4DB2-BD59-A6C34878D82A}">
                    <a16:rowId xmlns:a16="http://schemas.microsoft.com/office/drawing/2014/main" val="1366448411"/>
                  </a:ext>
                </a:extLst>
              </a:tr>
            </a:tbl>
          </a:graphicData>
        </a:graphic>
      </p:graphicFrame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16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Osoby do kontaktu</a:t>
            </a:r>
            <a:endParaRPr lang="pl-PL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532291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3"/>
          <p:cNvSpPr>
            <a:spLocks noChangeArrowheads="1"/>
          </p:cNvSpPr>
          <p:nvPr/>
        </p:nvSpPr>
        <p:spPr bwMode="auto">
          <a:xfrm>
            <a:off x="0" y="-182880"/>
            <a:ext cx="12192000" cy="7040880"/>
          </a:xfrm>
          <a:prstGeom prst="rect">
            <a:avLst/>
          </a:prstGeom>
          <a:solidFill>
            <a:schemeClr val="bg1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2828298" y="2659642"/>
            <a:ext cx="9042277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square" lIns="0" tIns="0" rIns="0" bIns="0" anchor="ctr">
            <a:spAutoFit/>
          </a:bodyPr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r>
              <a:rPr lang="pl-PL" sz="3600" b="1" dirty="0"/>
              <a:t/>
            </a:r>
            <a:br>
              <a:rPr lang="pl-PL" sz="3600" b="1" dirty="0"/>
            </a:br>
            <a:r>
              <a:rPr lang="pl-PL" sz="3600" b="1" i="1" dirty="0" smtClean="0">
                <a:solidFill>
                  <a:srgbClr val="990033"/>
                </a:solidFill>
                <a:cs typeface="Arial" panose="020B0604020202020204" pitchFamily="34" charset="0"/>
              </a:rPr>
              <a:t>							</a:t>
            </a:r>
            <a:endParaRPr lang="en-GB" sz="3600" i="1" dirty="0">
              <a:solidFill>
                <a:srgbClr val="990033"/>
              </a:solidFill>
              <a:cs typeface="Arial" panose="020B0604020202020204" pitchFamily="34" charset="0"/>
            </a:endParaRPr>
          </a:p>
        </p:txBody>
      </p:sp>
      <p:sp>
        <p:nvSpPr>
          <p:cNvPr id="3074" name="AutoShape 2"/>
          <p:cNvSpPr>
            <a:spLocks noChangeArrowheads="1"/>
          </p:cNvSpPr>
          <p:nvPr/>
        </p:nvSpPr>
        <p:spPr bwMode="auto">
          <a:xfrm>
            <a:off x="1650131" y="0"/>
            <a:ext cx="1306218" cy="6858000"/>
          </a:xfrm>
          <a:prstGeom prst="roundRect">
            <a:avLst>
              <a:gd name="adj" fmla="val 106"/>
            </a:avLst>
          </a:prstGeom>
          <a:solidFill>
            <a:schemeClr val="bg1"/>
          </a:solidFill>
          <a:ln>
            <a:noFill/>
          </a:ln>
          <a:effectLst/>
        </p:spPr>
        <p:style>
          <a:lnRef idx="0">
            <a:scrgbClr r="0" g="0" b="0"/>
          </a:lnRef>
          <a:fillRef idx="1003">
            <a:schemeClr val="lt1"/>
          </a:fillRef>
          <a:effectRef idx="0">
            <a:scrgbClr r="0" g="0" b="0"/>
          </a:effectRef>
          <a:fontRef idx="major"/>
        </p:style>
        <p:txBody>
          <a:bodyPr wrap="none" anchor="ctr"/>
          <a:lstStyle/>
          <a:p>
            <a:endParaRPr lang="pl-PL" sz="1633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3077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cxnSp>
        <p:nvCxnSpPr>
          <p:cNvPr id="3" name="Łącznik prosty 2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Łącznik prosty 9"/>
          <p:cNvCxnSpPr/>
          <p:nvPr/>
        </p:nvCxnSpPr>
        <p:spPr>
          <a:xfrm>
            <a:off x="1944644" y="3498406"/>
            <a:ext cx="4670474" cy="1588"/>
          </a:xfrm>
          <a:prstGeom prst="line">
            <a:avLst/>
          </a:prstGeom>
          <a:ln w="28575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pole tekstowe 26"/>
          <p:cNvSpPr txBox="1"/>
          <p:nvPr/>
        </p:nvSpPr>
        <p:spPr>
          <a:xfrm>
            <a:off x="2011466" y="2655516"/>
            <a:ext cx="475488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800" b="1" dirty="0" smtClean="0">
                <a:cs typeface="Arial" pitchFamily="34" charset="0"/>
              </a:rPr>
              <a:t>Dziękuję </a:t>
            </a:r>
            <a:endParaRPr lang="pl-PL" sz="4800" b="1" dirty="0">
              <a:cs typeface="Arial" pitchFamily="34" charset="0"/>
            </a:endParaRPr>
          </a:p>
        </p:txBody>
      </p:sp>
      <p:sp>
        <p:nvSpPr>
          <p:cNvPr id="28" name="pole tekstowe 27"/>
          <p:cNvSpPr txBox="1"/>
          <p:nvPr/>
        </p:nvSpPr>
        <p:spPr>
          <a:xfrm>
            <a:off x="2022017" y="3514818"/>
            <a:ext cx="47548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l-PL" sz="4000" b="1" dirty="0" smtClean="0">
                <a:cs typeface="Arial" pitchFamily="34" charset="0"/>
              </a:rPr>
              <a:t>za</a:t>
            </a:r>
            <a:endParaRPr lang="pl-PL" sz="4000" b="1" dirty="0">
              <a:cs typeface="Arial" pitchFamily="34" charset="0"/>
            </a:endParaRPr>
          </a:p>
        </p:txBody>
      </p:sp>
      <p:sp>
        <p:nvSpPr>
          <p:cNvPr id="33" name="pole tekstowe 32"/>
          <p:cNvSpPr txBox="1"/>
          <p:nvPr/>
        </p:nvSpPr>
        <p:spPr>
          <a:xfrm rot="5400000">
            <a:off x="7426480" y="2326612"/>
            <a:ext cx="800219" cy="1889761"/>
          </a:xfrm>
          <a:prstGeom prst="rect">
            <a:avLst/>
          </a:prstGeom>
          <a:noFill/>
          <a:ln>
            <a:noFill/>
          </a:ln>
        </p:spPr>
        <p:txBody>
          <a:bodyPr vert="vert270" wrap="square" rtlCol="0">
            <a:spAutoFit/>
          </a:bodyPr>
          <a:lstStyle/>
          <a:p>
            <a:r>
              <a:rPr lang="pl-PL" sz="4000" b="1" spc="100" dirty="0" smtClean="0">
                <a:cs typeface="Arial" pitchFamily="34" charset="0"/>
              </a:rPr>
              <a:t>uwagę</a:t>
            </a:r>
            <a:endParaRPr lang="pl-PL" sz="4000" b="1" spc="100" dirty="0">
              <a:cs typeface="Arial" pitchFamily="34" charset="0"/>
            </a:endParaRPr>
          </a:p>
        </p:txBody>
      </p:sp>
      <p:cxnSp>
        <p:nvCxnSpPr>
          <p:cNvPr id="44" name="Łącznik prosty 43"/>
          <p:cNvCxnSpPr/>
          <p:nvPr/>
        </p:nvCxnSpPr>
        <p:spPr>
          <a:xfrm rot="5400000" flipH="1" flipV="1">
            <a:off x="5596384" y="4038840"/>
            <a:ext cx="2236763" cy="1588"/>
          </a:xfrm>
          <a:prstGeom prst="line">
            <a:avLst/>
          </a:prstGeom>
          <a:ln w="28575">
            <a:solidFill>
              <a:srgbClr val="FF66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Łącznik prosty 45"/>
          <p:cNvCxnSpPr/>
          <p:nvPr/>
        </p:nvCxnSpPr>
        <p:spPr>
          <a:xfrm rot="10800000" flipV="1">
            <a:off x="6844894" y="3716454"/>
            <a:ext cx="3730281" cy="37513"/>
          </a:xfrm>
          <a:prstGeom prst="line">
            <a:avLst/>
          </a:prstGeom>
          <a:ln w="28575">
            <a:solidFill>
              <a:srgbClr val="96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9EF0E-EB56-47CE-98FA-C06D4C95AC8F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17</a:t>
            </a:fld>
            <a:endParaRPr lang="pl-PL" dirty="0"/>
          </a:p>
        </p:txBody>
      </p:sp>
      <p:sp>
        <p:nvSpPr>
          <p:cNvPr id="17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9620971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7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8" presetClass="emph" presetSubtype="0" fill="hold" nodeType="withEffect">
                                  <p:stCondLst>
                                    <p:cond delay="2400"/>
                                  </p:stCondLst>
                                  <p:childTnLst>
                                    <p:animRot by="21600000">
                                      <p:cBhvr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1" presetID="8" presetClass="emph" presetSubtype="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Rot by="21600000">
                                      <p:cBhvr>
                                        <p:cTn id="3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33" presetID="8" presetClass="emph" presetSubtype="0" fill="hold" grpId="1" nodeType="withEffect">
                                  <p:stCondLst>
                                    <p:cond delay="2400"/>
                                  </p:stCondLst>
                                  <p:childTnLst>
                                    <p:animRot by="21600000">
                                      <p:cBhvr>
                                        <p:cTn id="34" dur="2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7" grpId="1"/>
      <p:bldP spid="28" grpId="0"/>
      <p:bldP spid="28" grpId="1"/>
      <p:bldP spid="3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lvl="0" indent="0" fontAlgn="base">
              <a:lnSpc>
                <a:spcPct val="150000"/>
              </a:lnSpc>
              <a:spcBef>
                <a:spcPts val="0"/>
              </a:spcBef>
              <a:buNone/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Termin składania wniosków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wynosi 30 dni od dnia ogłoszenia naboru, </a:t>
            </a:r>
            <a:b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tj. do 28 sierpnia 2025 r.</a:t>
            </a:r>
          </a:p>
          <a:p>
            <a:pPr marL="0" lvl="0" indent="0" fontAlgn="base">
              <a:lnSpc>
                <a:spcPct val="100000"/>
              </a:lnSpc>
              <a:buNone/>
            </a:pPr>
            <a:r>
              <a:rPr lang="pl-PL" sz="17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Rodzaje </a:t>
            </a: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wniosków:</a:t>
            </a:r>
          </a:p>
          <a:p>
            <a:pPr marL="457200" lvl="0" indent="-457200" fontAlgn="base">
              <a:lnSpc>
                <a:spcPct val="100000"/>
              </a:lnSpc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remont (zadania jednoroczne),</a:t>
            </a:r>
          </a:p>
          <a:p>
            <a:pPr marL="457200" lvl="0" indent="-457200" fontAlgn="base">
              <a:lnSpc>
                <a:spcPct val="100000"/>
              </a:lnSpc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(rozbudowa) / przebudowa (zadania jednoroczne),</a:t>
            </a:r>
          </a:p>
          <a:p>
            <a:pPr marL="457200" lvl="0" indent="-457200" fontAlgn="base">
              <a:lnSpc>
                <a:spcPct val="100000"/>
              </a:lnSpc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budowa (rozbudowa) / przebudowa (zadania wieloletnie).</a:t>
            </a:r>
          </a:p>
          <a:p>
            <a:pPr marL="0" lvl="0" indent="0" fontAlgn="base">
              <a:lnSpc>
                <a:spcPct val="100000"/>
              </a:lnSpc>
              <a:buNone/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Jeden wniosek musi dotyczyć tylko jednego wybranego rodzaju robót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tj. budowy (rozbudowy) </a:t>
            </a: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lub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przebudowy lub remontu.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2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1" y="1349298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Termin składania wniosków, rodzaje wniosków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3163618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lvl="0" indent="0" fontAlgn="base">
              <a:spcAft>
                <a:spcPts val="600"/>
              </a:spcAft>
              <a:buNone/>
            </a:pP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Do wniosku o dofinansowanie zadania należy załączyć:</a:t>
            </a:r>
            <a:endParaRPr lang="pl-PL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czytelną mapę poglądową;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harmonogram rzeczowo - finansowy;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 przekazaniu danych o sieci dróg publicznych;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 realizacji inwestycji zgodnie z warunkami technicznymi;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oświadczenie o zarządzaniu odcinkami dróg będących przedmiotem wniosku;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podpisane porozumienie w sprawie powierzenia zadania publicznego w zakresie zarządzania odcinkiem drogi (jeśli dotyczy);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program funkcjonalno-użytkowy (w przypadku formuły zaprojektuj i wybuduj).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3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Wymagane dokumenty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23681343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lvl="0" indent="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Wysokość środków przeznaczonych na dofinansowanie </a:t>
            </a:r>
            <a: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ramach </a:t>
            </a:r>
            <a: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naboru – 83 621 457,86 </a:t>
            </a: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zł, </a:t>
            </a:r>
            <a: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</a:t>
            </a: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tym:</a:t>
            </a:r>
          </a:p>
          <a:p>
            <a:pPr lvl="0" fontAlgn="base">
              <a:lnSpc>
                <a:spcPct val="100000"/>
              </a:lnSpc>
            </a:pP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zadania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powiatowe - </a:t>
            </a: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43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621 457,86 zł, </a:t>
            </a:r>
          </a:p>
          <a:p>
            <a:pPr lvl="0" fontAlgn="base">
              <a:lnSpc>
                <a:spcPct val="100000"/>
              </a:lnSpc>
            </a:pP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zadania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gminne – 40 000 000,00 zł</a:t>
            </a:r>
          </a:p>
          <a:p>
            <a:pPr marL="0" lvl="0" indent="0" fontAlgn="base">
              <a:lnSpc>
                <a:spcPct val="150000"/>
              </a:lnSpc>
              <a:buNone/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 zobowiązań wieloletnich na rok: </a:t>
            </a:r>
          </a:p>
          <a:p>
            <a:pPr lvl="0" fontAlgn="base">
              <a:lnSpc>
                <a:spcPct val="100000"/>
              </a:lnSpc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2027 r.- 20 240 961,49 zł, </a:t>
            </a:r>
          </a:p>
          <a:p>
            <a:pPr lvl="0" fontAlgn="base">
              <a:lnSpc>
                <a:spcPct val="100000"/>
              </a:lnSpc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2028 r. i lata następne – 57 966 670,49 zł (zgodnie z obowiązującą ustawą o Rządowym Funduszu Rozwoju Dróg zadania mogą być realizowane do roku 2030 włącznie).</a:t>
            </a:r>
          </a:p>
          <a:p>
            <a:pPr marL="0" lvl="0" indent="0" fontAlgn="base">
              <a:lnSpc>
                <a:spcPct val="100000"/>
              </a:lnSpc>
              <a:buNone/>
            </a:pPr>
            <a:endParaRPr lang="pl-PL" sz="18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4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Wysokość środków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661413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lvl="0" indent="0" fontAlgn="base">
              <a:buNone/>
            </a:pP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Limit składanych wniosków oraz wartości inwestycji ze względu na Beneficjenta:</a:t>
            </a:r>
          </a:p>
          <a:p>
            <a:pPr lvl="0" fontAlgn="base">
              <a:lnSpc>
                <a:spcPct val="120000"/>
              </a:lnSpc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gminy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maksymalnie 2 wnioski przy czym łączna kwota zawarta we wnioskach nie może przekroczyć </a:t>
            </a: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2 000 000,00 zł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wartości zadania na rok 2026,</a:t>
            </a:r>
          </a:p>
          <a:p>
            <a:pPr lvl="0" fontAlgn="base">
              <a:lnSpc>
                <a:spcPct val="120000"/>
              </a:lnSpc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powiaty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maksymalnie 2 wnioski, przy czym łączna kwota zawarta we wnioskach nie może przekroczyć </a:t>
            </a: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3 000 000,00 zł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wartości zadania na rok 2026,</a:t>
            </a:r>
          </a:p>
          <a:p>
            <a:pPr lvl="0" fontAlgn="base">
              <a:lnSpc>
                <a:spcPct val="120000"/>
              </a:lnSpc>
            </a:pP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miasta na prawach powiatu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– maksymalnie 2 wnioski, przy czym łączna kwota zawarta </a:t>
            </a: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wnioskach nie może przekroczyć </a:t>
            </a:r>
            <a:r>
              <a:rPr lang="pl-PL" sz="17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3 000 000,00 zł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wartości zadania na rok 2026.</a:t>
            </a:r>
          </a:p>
          <a:p>
            <a:pPr marL="0" lvl="0" indent="0" fontAlgn="base">
              <a:lnSpc>
                <a:spcPct val="150000"/>
              </a:lnSpc>
              <a:buNone/>
            </a:pPr>
            <a:r>
              <a:rPr lang="pl-PL" sz="17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Wartość inwestycji w zadaniach wieloletnich nie może przekroczyć 6 000 000,00 zł w roku 2027 </a:t>
            </a:r>
            <a:r>
              <a:rPr lang="pl-PL" sz="17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u="sng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700" u="sng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każdym następnym do 2030 r.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5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Limity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30508212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lvl="0" indent="0" fontAlgn="base"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 </a:t>
            </a:r>
            <a:r>
              <a:rPr lang="pl-PL" sz="1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 zadanie mogą być zgłoszone maksymalnie dwa odcinki drogi/dróg, spełniające wymagania: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pojedynczy odcinek ma charakter ciągły (nieprzerwany) oraz jest jednorodny pod względem parametrów funkcjonalnych i technicznych,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 ramach jednego odcinka szerokość pasa/pasów ruchu jest taka sama,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jeden odcinek obejmuje drogę publiczną o jednym numerze, przy czym dopuszcza się wydzielenie </a:t>
            </a: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drodze publicznej o jednym numerze dwóch odcinków,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każdy odcinek może posiadać inną klasę, właściwą dla danej kategorii drogi,</a:t>
            </a:r>
          </a:p>
          <a:p>
            <a:pPr marL="342900" lvl="0" indent="-342900" fontAlgn="base">
              <a:buFont typeface="+mj-lt"/>
              <a:buAutoNum type="arabicParenR"/>
            </a:pPr>
            <a:r>
              <a:rPr lang="pl-PL" sz="17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nie dopuszcza się składania wniosków dotyczących odcinków dróg gminnych wraz z odcinkami dróg powiatowych w ramach jednego wniosku,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6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dotyczące odcinków dróg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8548936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kwalifikowalne realizacji zadania obejmują w szczególności: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robót budowlanych wykonywanych w obrębie pasa drogowego,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wykonania infrastruktury technicznej związanej z drogą,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budowy kanałów technologicznych zlokalizowanych w pasie drogowym drogi objętej wnioskiem,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usuwania kolizji,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opracowania dokumentacji technicznej (dokumentacja wykonana w 2024 r. lub nowsza),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nadzorów,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tablic informacyjnych,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działań informacyjnych określone w art. 38 ust. 6 ustawy o Rządowym Funduszu Rozwoju Dróg. 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7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kwalifikowalne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681308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None/>
            </a:pPr>
            <a:r>
              <a:rPr lang="pl-PL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Koszty niekwalifikowalne realizacji zadania obejmują w szczególności: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roboty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koszty, które powinny być wykonywane w ramach utrzymania drogi,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nabywania nieruchomości pod pasy drogowe,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budowy/przebudowy/remontu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istniejącej infrastruktury technicznej niezwiązanej z drogą,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Budowę/przebudowę/remont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dróg lub ich części, dla których wnioskodawca nie jest ustawowym zarządcą, z wyjątkiem robót na skrzyżowaniu z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inną drogą publiczną, które jest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elementem składowym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wniosku,</a:t>
            </a: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roboty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oraz koszty robót realizowanych poza pasem drogowym drogi będącej przedmiotem wniosku,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urządzeń obcych zgodnie z § 97 rozporządzenia Ministra Infrastruktury z dnia 24 czerwca 2022 r. w sprawie przepisów techniczno-budowlanych dotyczących dróg publicznych,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budowę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lub remont drogi wewnętrznej,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robót, nadzoru, działań informacyjnych w zakresie realizowanym przed 1 stycznia 2026 r.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8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Koszty niekwalifikowalne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0799650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523520" y="2552008"/>
            <a:ext cx="9293163" cy="3624956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  <a:spcBef>
                <a:spcPts val="500"/>
              </a:spcBef>
              <a:spcAft>
                <a:spcPts val="600"/>
              </a:spcAft>
              <a:buNone/>
            </a:pPr>
            <a:r>
              <a:rPr lang="pl-PL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Kiedy wniosek nie spełnia wymogów formalnych?</a:t>
            </a: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planowane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zadanie jest niezgodne z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przepisami:</a:t>
            </a:r>
          </a:p>
          <a:p>
            <a:pPr marL="449263" indent="-182563" fontAlgn="base">
              <a:lnSpc>
                <a:spcPct val="100000"/>
              </a:lnSpc>
              <a:spcBef>
                <a:spcPts val="500"/>
              </a:spcBef>
              <a:buNone/>
              <a:tabLst>
                <a:tab pos="806450" algn="l"/>
              </a:tabLst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- ustawy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 dnia 7 lipca 1994 r.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Prawo budowlane,</a:t>
            </a:r>
          </a:p>
          <a:p>
            <a:pPr marL="449263" indent="-134938" fontAlgn="base">
              <a:lnSpc>
                <a:spcPct val="100000"/>
              </a:lnSpc>
              <a:spcBef>
                <a:spcPts val="500"/>
              </a:spcBef>
              <a:buNone/>
              <a:tabLst>
                <a:tab pos="806450" algn="l"/>
              </a:tabLst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rozporządzenia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Ministra Infrastruktury z dnia 24 czerwca 2022 r. w sprawie przepisów techniczno-budowlanych dotyczących dróg publicznych,</a:t>
            </a:r>
          </a:p>
          <a:p>
            <a:pPr marL="449263" indent="-134938" fontAlgn="base">
              <a:lnSpc>
                <a:spcPct val="100000"/>
              </a:lnSpc>
              <a:spcBef>
                <a:spcPts val="500"/>
              </a:spcBef>
              <a:buNone/>
              <a:tabLst>
                <a:tab pos="806450" algn="l"/>
              </a:tabLst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rozporządzenia Ministra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Infrastruktury z dnia 3 lipca 2003 r. w sprawie szczegółowych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warunków technicznych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dla znaków i sygnałów drogowych oraz urządzeń bezpieczeństwa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ruchu drogowego </a:t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warunków ich umieszczania na drogach i innymi aktami prawnymi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mającymi zastosowanie </a:t>
            </a:r>
            <a:b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planowanego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zadania;</a:t>
            </a: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2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został złożony według wzoru stanowiącego załącznik do Ogłoszenia o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naborze;</a:t>
            </a:r>
            <a:endParaRPr lang="pl-PL" sz="17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fontAlgn="base">
              <a:lnSpc>
                <a:spcPct val="100000"/>
              </a:lnSpc>
              <a:spcBef>
                <a:spcPts val="500"/>
              </a:spcBef>
              <a:buFont typeface="+mj-lt"/>
              <a:buAutoNum type="arabicParenR" startAt="2"/>
            </a:pP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nie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zawiera wszystkich wymaganych danych lub nie dołączono do niego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wszystkich wymaganych 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załączników zgodnych z </a:t>
            </a:r>
            <a:r>
              <a:rPr lang="pl-PL" sz="1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wzorami</a:t>
            </a:r>
            <a:r>
              <a:rPr lang="pl-PL" sz="17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21D3C-7130-4360-88A6-77E4D198D7A7}" type="datetime1">
              <a:rPr lang="pl-PL" smtClean="0"/>
              <a:t>5.08.2025</a:t>
            </a:fld>
            <a:endParaRPr lang="pl-PL" dirty="0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F2D095-6E0B-411F-B851-6E87FC2A1998}" type="slidenum">
              <a:rPr lang="pl-PL" smtClean="0"/>
              <a:t>9</a:t>
            </a:fld>
            <a:endParaRPr lang="pl-PL" dirty="0"/>
          </a:p>
        </p:txBody>
      </p:sp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3521" y="-1440"/>
            <a:ext cx="1304777" cy="130765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cxnSp>
        <p:nvCxnSpPr>
          <p:cNvPr id="9" name="Łącznik prosty 8"/>
          <p:cNvCxnSpPr/>
          <p:nvPr/>
        </p:nvCxnSpPr>
        <p:spPr>
          <a:xfrm flipV="1">
            <a:off x="1523521" y="1306218"/>
            <a:ext cx="9293162" cy="43080"/>
          </a:xfrm>
          <a:prstGeom prst="line">
            <a:avLst/>
          </a:prstGeom>
          <a:ln w="25400">
            <a:solidFill>
              <a:srgbClr val="99003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AutoShape 5"/>
          <p:cNvSpPr>
            <a:spLocks noChangeArrowheads="1"/>
          </p:cNvSpPr>
          <p:nvPr/>
        </p:nvSpPr>
        <p:spPr bwMode="auto">
          <a:xfrm>
            <a:off x="1522081" y="6725628"/>
            <a:ext cx="9294602" cy="132373"/>
          </a:xfrm>
          <a:prstGeom prst="roundRect">
            <a:avLst>
              <a:gd name="adj" fmla="val 889"/>
            </a:avLst>
          </a:prstGeom>
          <a:solidFill>
            <a:srgbClr val="990033"/>
          </a:solidFill>
          <a:ln>
            <a:noFill/>
          </a:ln>
          <a:effectLst/>
        </p:spPr>
        <p:txBody>
          <a:bodyPr wrap="none" anchor="ctr"/>
          <a:lstStyle/>
          <a:p>
            <a:endParaRPr lang="pl-PL" sz="1633" dirty="0">
              <a:solidFill>
                <a:srgbClr val="990033"/>
              </a:solidFill>
            </a:endParaRPr>
          </a:p>
        </p:txBody>
      </p:sp>
      <p:sp>
        <p:nvSpPr>
          <p:cNvPr id="11" name="Tytuł 1"/>
          <p:cNvSpPr>
            <a:spLocks noGrp="1"/>
          </p:cNvSpPr>
          <p:nvPr>
            <p:ph type="title"/>
          </p:nvPr>
        </p:nvSpPr>
        <p:spPr>
          <a:xfrm>
            <a:off x="1522082" y="1353451"/>
            <a:ext cx="9294602" cy="1325563"/>
          </a:xfrm>
        </p:spPr>
        <p:txBody>
          <a:bodyPr>
            <a:noAutofit/>
          </a:bodyPr>
          <a:lstStyle/>
          <a:p>
            <a:pPr marL="0" indent="0" fontAlgn="base">
              <a:lnSpc>
                <a:spcPct val="100000"/>
              </a:lnSpc>
            </a:pPr>
            <a:r>
              <a:rPr lang="pl-PL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Wymagania formalne</a:t>
            </a:r>
            <a:endParaRPr lang="pl-PL" sz="2400" b="1" dirty="0"/>
          </a:p>
        </p:txBody>
      </p:sp>
      <p:sp>
        <p:nvSpPr>
          <p:cNvPr id="12" name="Text Box 4"/>
          <p:cNvSpPr txBox="1">
            <a:spLocks noChangeArrowheads="1"/>
          </p:cNvSpPr>
          <p:nvPr/>
        </p:nvSpPr>
        <p:spPr bwMode="auto">
          <a:xfrm>
            <a:off x="2992475" y="326916"/>
            <a:ext cx="6526765" cy="8036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81646" tIns="40823" rIns="81646" bIns="40823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5pPr>
            <a:lvl6pPr marL="25146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6pPr>
            <a:lvl7pPr marL="29718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7pPr>
            <a:lvl8pPr marL="34290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8pPr>
            <a:lvl9pPr marL="3886200" indent="-228600" defTabSz="449263" fontAlgn="base" hangingPunct="0">
              <a:lnSpc>
                <a:spcPct val="76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defRPr>
            </a:lvl9pPr>
          </a:lstStyle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2359" b="1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ŁÓDZKI URZĄD WOJEWÓDZKI W ŁODZI</a:t>
            </a:r>
          </a:p>
          <a:p>
            <a:pPr>
              <a:lnSpc>
                <a:spcPct val="114000"/>
              </a:lnSpc>
              <a:buClrTx/>
              <a:buSzPct val="45000"/>
              <a:buFontTx/>
              <a:buNone/>
            </a:pP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LODZ 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VOIVOD</a:t>
            </a:r>
            <a:r>
              <a:rPr lang="pl-PL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GB" sz="1814" dirty="0" smtClean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SHIP </a:t>
            </a:r>
            <a:r>
              <a:rPr lang="en-GB" sz="1814" dirty="0">
                <a:solidFill>
                  <a:srgbClr val="666699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OFFICE IN LODZ</a:t>
            </a:r>
          </a:p>
        </p:txBody>
      </p:sp>
    </p:spTree>
    <p:extLst>
      <p:ext uri="{BB962C8B-B14F-4D97-AF65-F5344CB8AC3E}">
        <p14:creationId xmlns:p14="http://schemas.microsoft.com/office/powerpoint/2010/main" val="16879240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zentacja wsi spokojna 2" id="{AD72A0A1-AA8F-4741-8533-96FD20C4E18A}" vid="{2165D311-B798-4609-AA6D-67010699B6A4}"/>
    </a:ext>
  </a:extLst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prezentacja wsi spokojna 2</Template>
  <TotalTime>1439</TotalTime>
  <Words>991</Words>
  <Application>Microsoft Office PowerPoint</Application>
  <PresentationFormat>Panoramiczny</PresentationFormat>
  <Paragraphs>205</Paragraphs>
  <Slides>17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23" baseType="lpstr">
      <vt:lpstr>Arial</vt:lpstr>
      <vt:lpstr>Calibri</vt:lpstr>
      <vt:lpstr>Calibri Light</vt:lpstr>
      <vt:lpstr>Lucida Sans Unicode</vt:lpstr>
      <vt:lpstr>Times New Roman</vt:lpstr>
      <vt:lpstr>Motyw pakietu Office</vt:lpstr>
      <vt:lpstr>Rządowy Fundusz Rozwoju Dróg 2026  nabór wniosków - podstawowe informacje</vt:lpstr>
      <vt:lpstr>Termin składania wniosków, rodzaje wniosków</vt:lpstr>
      <vt:lpstr>Wymagane dokumenty</vt:lpstr>
      <vt:lpstr>Wysokość środków</vt:lpstr>
      <vt:lpstr>Limity</vt:lpstr>
      <vt:lpstr>Wymagania dotyczące odcinków dróg</vt:lpstr>
      <vt:lpstr>Koszty kwalifikowalne</vt:lpstr>
      <vt:lpstr>Koszty niekwalifikowalne</vt:lpstr>
      <vt:lpstr>Wymagania formalne</vt:lpstr>
      <vt:lpstr>Wymagania formalne</vt:lpstr>
      <vt:lpstr>Wymagania formalne</vt:lpstr>
      <vt:lpstr>Wymagania formalne</vt:lpstr>
      <vt:lpstr>Wymagania formalne</vt:lpstr>
      <vt:lpstr>Nabór na rok 2026 a lata poprzednie</vt:lpstr>
      <vt:lpstr>Nabór na rok 2026 a lata poprzednie</vt:lpstr>
      <vt:lpstr>Osoby do kontaktu</vt:lpstr>
      <vt:lpstr>Prezentacja programu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pchab</dc:creator>
  <cp:lastModifiedBy>Remigiusz Mielczarek (RMielczarek)</cp:lastModifiedBy>
  <cp:revision>115</cp:revision>
  <dcterms:created xsi:type="dcterms:W3CDTF">2021-03-11T07:56:55Z</dcterms:created>
  <dcterms:modified xsi:type="dcterms:W3CDTF">2025-08-05T10:55:54Z</dcterms:modified>
</cp:coreProperties>
</file>