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1" r:id="rId11"/>
    <p:sldId id="302" r:id="rId12"/>
    <p:sldId id="304" r:id="rId13"/>
    <p:sldId id="307" r:id="rId14"/>
    <p:sldId id="306" r:id="rId15"/>
    <p:sldId id="283" r:id="rId16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2625" cy="340266"/>
          </a:xfrm>
          <a:prstGeom prst="rect">
            <a:avLst/>
          </a:prstGeom>
        </p:spPr>
        <p:txBody>
          <a:bodyPr vert="horz" lIns="91415" tIns="45708" rIns="91415" bIns="45708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1699" y="1"/>
            <a:ext cx="4302625" cy="340266"/>
          </a:xfrm>
          <a:prstGeom prst="rect">
            <a:avLst/>
          </a:prstGeom>
        </p:spPr>
        <p:txBody>
          <a:bodyPr vert="horz" lIns="91415" tIns="45708" rIns="91415" bIns="45708" rtlCol="0"/>
          <a:lstStyle>
            <a:lvl1pPr algn="r">
              <a:defRPr sz="1200"/>
            </a:lvl1pPr>
          </a:lstStyle>
          <a:p>
            <a:fld id="{388B88D5-8920-455E-89A3-D1C1FAE62C0F}" type="datetimeFigureOut">
              <a:rPr lang="pl-PL" smtClean="0"/>
              <a:t>2020-07-21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6457412"/>
            <a:ext cx="4302625" cy="340266"/>
          </a:xfrm>
          <a:prstGeom prst="rect">
            <a:avLst/>
          </a:prstGeom>
        </p:spPr>
        <p:txBody>
          <a:bodyPr vert="horz" lIns="91415" tIns="45708" rIns="91415" bIns="45708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1699" y="6457412"/>
            <a:ext cx="4302625" cy="340266"/>
          </a:xfrm>
          <a:prstGeom prst="rect">
            <a:avLst/>
          </a:prstGeom>
        </p:spPr>
        <p:txBody>
          <a:bodyPr vert="horz" lIns="91415" tIns="45708" rIns="91415" bIns="45708" rtlCol="0" anchor="b"/>
          <a:lstStyle>
            <a:lvl1pPr algn="r">
              <a:defRPr sz="1200"/>
            </a:lvl1pPr>
          </a:lstStyle>
          <a:p>
            <a:fld id="{3DB0A382-BE28-4819-82A5-05C2D67953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32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2125" cy="341313"/>
          </a:xfrm>
          <a:prstGeom prst="rect">
            <a:avLst/>
          </a:prstGeom>
        </p:spPr>
        <p:txBody>
          <a:bodyPr vert="horz" lIns="91415" tIns="45708" rIns="91415" bIns="45708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926" y="1"/>
            <a:ext cx="4302125" cy="341313"/>
          </a:xfrm>
          <a:prstGeom prst="rect">
            <a:avLst/>
          </a:prstGeom>
        </p:spPr>
        <p:txBody>
          <a:bodyPr vert="horz" lIns="91415" tIns="45708" rIns="91415" bIns="45708" rtlCol="0"/>
          <a:lstStyle>
            <a:lvl1pPr algn="r">
              <a:defRPr sz="1200"/>
            </a:lvl1pPr>
          </a:lstStyle>
          <a:p>
            <a:fld id="{45AC3FDF-D1EE-4018-802D-D20CEEB65177}" type="datetimeFigureOut">
              <a:rPr lang="pl-PL" smtClean="0"/>
              <a:t>2020-07-21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8" rIns="91415" bIns="45708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189" y="3271840"/>
            <a:ext cx="7942263" cy="2676525"/>
          </a:xfrm>
          <a:prstGeom prst="rect">
            <a:avLst/>
          </a:prstGeom>
        </p:spPr>
        <p:txBody>
          <a:bodyPr vert="horz" lIns="91415" tIns="45708" rIns="91415" bIns="45708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365"/>
            <a:ext cx="4302125" cy="341312"/>
          </a:xfrm>
          <a:prstGeom prst="rect">
            <a:avLst/>
          </a:prstGeom>
        </p:spPr>
        <p:txBody>
          <a:bodyPr vert="horz" lIns="91415" tIns="45708" rIns="91415" bIns="45708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926" y="6456365"/>
            <a:ext cx="4302125" cy="341312"/>
          </a:xfrm>
          <a:prstGeom prst="rect">
            <a:avLst/>
          </a:prstGeom>
        </p:spPr>
        <p:txBody>
          <a:bodyPr vert="horz" lIns="91415" tIns="45708" rIns="91415" bIns="45708" rtlCol="0" anchor="b"/>
          <a:lstStyle>
            <a:lvl1pPr algn="r">
              <a:defRPr sz="1200"/>
            </a:lvl1pPr>
          </a:lstStyle>
          <a:p>
            <a:fld id="{1D98526B-CB48-44A2-A352-F65E55E042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3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559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29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5802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103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7571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62511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608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227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5976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868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8262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49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325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431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346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24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52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513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2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8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97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0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1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2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3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42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og.gov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2" y="1367246"/>
            <a:ext cx="8001000" cy="2290354"/>
          </a:xfrm>
        </p:spPr>
        <p:txBody>
          <a:bodyPr/>
          <a:lstStyle/>
          <a:p>
            <a:r>
              <a:rPr lang="pl-PL" dirty="0" smtClean="0"/>
              <a:t>NMF 2014-2021</a:t>
            </a:r>
            <a:br>
              <a:rPr lang="pl-PL" dirty="0" smtClean="0"/>
            </a:br>
            <a:r>
              <a:rPr lang="pl-PL" dirty="0" smtClean="0"/>
              <a:t>Program </a:t>
            </a:r>
            <a:r>
              <a:rPr lang="pl-PL" i="1" dirty="0" smtClean="0"/>
              <a:t>sprawy wewnętrzne</a:t>
            </a:r>
            <a:endParaRPr lang="en-GB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sz="4000" dirty="0" smtClean="0"/>
              <a:t>Ocena formalna;</a:t>
            </a:r>
          </a:p>
          <a:p>
            <a:r>
              <a:rPr lang="pl-PL" sz="4000" dirty="0" smtClean="0"/>
              <a:t>Procedura odwoławcza;</a:t>
            </a:r>
          </a:p>
          <a:p>
            <a:r>
              <a:rPr lang="pl-PL" sz="4000" dirty="0" smtClean="0"/>
              <a:t>Najczęściej popełniane błędy w PA20</a:t>
            </a:r>
            <a:endParaRPr lang="pl-PL" sz="1200" dirty="0" smtClean="0"/>
          </a:p>
          <a:p>
            <a:endParaRPr lang="pl-PL" sz="1200" dirty="0" smtClean="0">
              <a:hlinkClick r:id="rId3"/>
            </a:endParaRPr>
          </a:p>
          <a:p>
            <a:endParaRPr lang="pl-PL" sz="1200" dirty="0">
              <a:hlinkClick r:id="rId3"/>
            </a:endParaRPr>
          </a:p>
          <a:p>
            <a:r>
              <a:rPr lang="pl-PL" sz="1200" dirty="0" smtClean="0">
                <a:hlinkClick r:id="rId3"/>
              </a:rPr>
              <a:t>www.eog.gov.pl</a:t>
            </a:r>
            <a:r>
              <a:rPr lang="pl-PL" sz="1200" dirty="0" smtClean="0"/>
              <a:t>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1" y="225160"/>
            <a:ext cx="853671" cy="95581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61" y="296091"/>
            <a:ext cx="1108923" cy="95794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995" y="461554"/>
            <a:ext cx="2547120" cy="62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6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												</a:t>
            </a:r>
            <a:r>
              <a:rPr lang="pl-PL" sz="1800" b="1" dirty="0" smtClean="0">
                <a:solidFill>
                  <a:schemeClr val="tx1"/>
                </a:solidFill>
              </a:rPr>
              <a:t>21 dni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2" name="Prostokąt zaokrąglony 1"/>
          <p:cNvSpPr/>
          <p:nvPr/>
        </p:nvSpPr>
        <p:spPr>
          <a:xfrm>
            <a:off x="210747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KPK uwzględnia odwołanie</a:t>
            </a:r>
          </a:p>
          <a:p>
            <a:pPr algn="ctr"/>
            <a:endParaRPr lang="pl-PL" dirty="0" smtClean="0">
              <a:solidFill>
                <a:schemeClr val="bg2"/>
              </a:solidFill>
            </a:endParaRPr>
          </a:p>
          <a:p>
            <a:pPr algn="ctr"/>
            <a:r>
              <a:rPr lang="pl-PL" dirty="0">
                <a:solidFill>
                  <a:schemeClr val="bg2"/>
                </a:solidFill>
              </a:rPr>
              <a:t>p</a:t>
            </a:r>
            <a:r>
              <a:rPr lang="pl-PL" dirty="0" smtClean="0">
                <a:solidFill>
                  <a:schemeClr val="bg2"/>
                </a:solidFill>
              </a:rPr>
              <a:t>owrót do ścieżki oceny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677091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KPK nie </a:t>
            </a:r>
            <a:r>
              <a:rPr lang="pl-PL" dirty="0">
                <a:solidFill>
                  <a:schemeClr val="bg2"/>
                </a:solidFill>
              </a:rPr>
              <a:t>uwzględnia </a:t>
            </a:r>
            <a:r>
              <a:rPr lang="pl-PL" dirty="0" smtClean="0">
                <a:solidFill>
                  <a:schemeClr val="bg2"/>
                </a:solidFill>
              </a:rPr>
              <a:t>odwołania</a:t>
            </a:r>
          </a:p>
          <a:p>
            <a:pPr algn="ctr"/>
            <a:r>
              <a:rPr lang="pl-PL" dirty="0" smtClean="0">
                <a:solidFill>
                  <a:schemeClr val="bg2"/>
                </a:solidFill>
              </a:rPr>
              <a:t> </a:t>
            </a:r>
          </a:p>
          <a:p>
            <a:pPr algn="ctr"/>
            <a:r>
              <a:rPr lang="pl-PL" dirty="0">
                <a:solidFill>
                  <a:schemeClr val="bg2"/>
                </a:solidFill>
              </a:rPr>
              <a:t>b</a:t>
            </a:r>
            <a:r>
              <a:rPr lang="pl-PL" dirty="0" smtClean="0">
                <a:solidFill>
                  <a:schemeClr val="bg2"/>
                </a:solidFill>
              </a:rPr>
              <a:t>rak możliwości odwołania</a:t>
            </a:r>
            <a:endParaRPr lang="pl-PL" dirty="0">
              <a:solidFill>
                <a:schemeClr val="bg2"/>
              </a:solidFill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>
            <a:off x="3257005" y="4497978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7981405" y="4497978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trzałka w dół 10"/>
          <p:cNvSpPr/>
          <p:nvPr/>
        </p:nvSpPr>
        <p:spPr>
          <a:xfrm>
            <a:off x="5423139" y="1759131"/>
            <a:ext cx="931817" cy="2063932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852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Wycofanie odwołania</a:t>
            </a: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Wnioskodawca </a:t>
            </a:r>
            <a:r>
              <a:rPr lang="pl-PL" sz="1800" dirty="0">
                <a:solidFill>
                  <a:schemeClr val="tx1"/>
                </a:solidFill>
              </a:rPr>
              <a:t>może wycofać odwołanie do czasu zakończenia rozpatrywania odwołania przez </a:t>
            </a:r>
            <a:r>
              <a:rPr lang="pl-PL" sz="1800" dirty="0" smtClean="0">
                <a:solidFill>
                  <a:schemeClr val="tx1"/>
                </a:solidFill>
              </a:rPr>
              <a:t>KPK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wycofanie </a:t>
            </a:r>
            <a:r>
              <a:rPr lang="pl-PL" sz="1800" dirty="0">
                <a:solidFill>
                  <a:schemeClr val="tx1"/>
                </a:solidFill>
              </a:rPr>
              <a:t>odwołania następuje przez złożenie do COPE MSWiA </a:t>
            </a:r>
            <a:r>
              <a:rPr lang="pl-PL" sz="1800" u="sng" dirty="0">
                <a:solidFill>
                  <a:schemeClr val="tx1"/>
                </a:solidFill>
              </a:rPr>
              <a:t>pisemnego oświadczenia o wycofaniu </a:t>
            </a:r>
            <a:r>
              <a:rPr lang="pl-PL" sz="1800" u="sng" dirty="0" smtClean="0">
                <a:solidFill>
                  <a:schemeClr val="tx1"/>
                </a:solidFill>
              </a:rPr>
              <a:t>odwołania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wycofania odwołania przez wnioskodawcę COPE MSWiA: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chemeClr val="tx1"/>
                </a:solidFill>
              </a:rPr>
              <a:t>a)	pozostawia odwołanie bez rozpatrzenia, informując o tym wnioskodawcę w formie pisemnej;</a:t>
            </a:r>
          </a:p>
          <a:p>
            <a:pPr marL="0" indent="0" algn="just">
              <a:buNone/>
            </a:pPr>
            <a:r>
              <a:rPr lang="pl-PL" sz="1800" dirty="0">
                <a:solidFill>
                  <a:schemeClr val="tx1"/>
                </a:solidFill>
              </a:rPr>
              <a:t>b)	przekazuje oświadczenie o wycofaniu odwołania do KPK, jeżeli skierował odwołanie do tej </a:t>
            </a:r>
            <a:r>
              <a:rPr lang="pl-PL" sz="1800" dirty="0" smtClean="0">
                <a:solidFill>
                  <a:schemeClr val="tx1"/>
                </a:solidFill>
              </a:rPr>
              <a:t>	instytucji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KPK </a:t>
            </a:r>
            <a:r>
              <a:rPr lang="pl-PL" sz="1800" dirty="0">
                <a:solidFill>
                  <a:schemeClr val="tx1"/>
                </a:solidFill>
              </a:rPr>
              <a:t>pozostawia odwołanie bez rozpatrzenia, informując o tym wnioskodawcę i COPE MSWiA w formie pisemnej.</a:t>
            </a: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wycofania odwołania </a:t>
            </a:r>
            <a:r>
              <a:rPr lang="pl-PL" sz="1800" u="sng" dirty="0">
                <a:solidFill>
                  <a:schemeClr val="tx1"/>
                </a:solidFill>
              </a:rPr>
              <a:t>ponowne jego wniesienie jest niedopuszczalne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Najczęściej popełnianie błędy (PA20):</a:t>
            </a: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chemeClr val="tx1"/>
                </a:solidFill>
              </a:rPr>
              <a:t>nie </a:t>
            </a:r>
            <a:r>
              <a:rPr lang="pl-PL" sz="1800" dirty="0">
                <a:solidFill>
                  <a:schemeClr val="tx1"/>
                </a:solidFill>
              </a:rPr>
              <a:t>wypełniono </a:t>
            </a:r>
            <a:r>
              <a:rPr lang="pl-PL" sz="1800" dirty="0" smtClean="0">
                <a:solidFill>
                  <a:schemeClr val="tx1"/>
                </a:solidFill>
              </a:rPr>
              <a:t>wszystkich pól we WA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chemeClr val="tx1"/>
                </a:solidFill>
              </a:rPr>
              <a:t>np.  pola dot. „</a:t>
            </a:r>
            <a:r>
              <a:rPr lang="pl-PL" sz="1600" i="1" dirty="0" smtClean="0">
                <a:solidFill>
                  <a:schemeClr val="tx1"/>
                </a:solidFill>
              </a:rPr>
              <a:t>lista </a:t>
            </a:r>
            <a:r>
              <a:rPr lang="pl-PL" sz="1600" i="1" dirty="0">
                <a:solidFill>
                  <a:schemeClr val="tx1"/>
                </a:solidFill>
              </a:rPr>
              <a:t>konsultantów biorących udział w przygotowaniu wniosku</a:t>
            </a:r>
            <a:r>
              <a:rPr lang="pl-PL" sz="1600" dirty="0" smtClean="0">
                <a:solidFill>
                  <a:schemeClr val="tx1"/>
                </a:solidFill>
              </a:rPr>
              <a:t>”– </a:t>
            </a:r>
            <a:r>
              <a:rPr lang="pl-PL" sz="1600" dirty="0">
                <a:solidFill>
                  <a:schemeClr val="tx1"/>
                </a:solidFill>
              </a:rPr>
              <a:t>w przypadku, gdy nie było wsparcia konsultantów zewnętrznych </a:t>
            </a:r>
            <a:r>
              <a:rPr lang="pl-PL" sz="1600" dirty="0" smtClean="0">
                <a:solidFill>
                  <a:schemeClr val="tx1"/>
                </a:solidFill>
              </a:rPr>
              <a:t>należy </a:t>
            </a:r>
            <a:r>
              <a:rPr lang="pl-PL" sz="1600" dirty="0">
                <a:solidFill>
                  <a:schemeClr val="tx1"/>
                </a:solidFill>
              </a:rPr>
              <a:t>wpisać: „nie dotyczy</a:t>
            </a:r>
            <a:r>
              <a:rPr lang="pl-PL" sz="1600" dirty="0" smtClean="0">
                <a:solidFill>
                  <a:schemeClr val="tx1"/>
                </a:solidFill>
              </a:rPr>
              <a:t>”;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chemeClr val="tx1"/>
                </a:solidFill>
              </a:rPr>
              <a:t>nie </a:t>
            </a:r>
            <a:r>
              <a:rPr lang="pl-PL" sz="1600" dirty="0">
                <a:solidFill>
                  <a:schemeClr val="tx1"/>
                </a:solidFill>
              </a:rPr>
              <a:t>wypełniono pola „</a:t>
            </a:r>
            <a:r>
              <a:rPr lang="pl-PL" sz="1600" i="1" dirty="0">
                <a:solidFill>
                  <a:schemeClr val="tx1"/>
                </a:solidFill>
              </a:rPr>
              <a:t>lista załączników</a:t>
            </a:r>
            <a:r>
              <a:rPr lang="pl-PL" sz="1600" dirty="0">
                <a:solidFill>
                  <a:schemeClr val="tx1"/>
                </a:solidFill>
              </a:rPr>
              <a:t>”, mimo że dołączono do wniosku załączniki</a:t>
            </a:r>
            <a:r>
              <a:rPr lang="pl-PL" sz="1600" dirty="0" smtClean="0">
                <a:solidFill>
                  <a:schemeClr val="tx1"/>
                </a:solidFill>
              </a:rPr>
              <a:t>.</a:t>
            </a:r>
            <a:endParaRPr lang="pl-PL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chemeClr val="tx1"/>
                </a:solidFill>
              </a:rPr>
              <a:t>nie </a:t>
            </a:r>
            <a:r>
              <a:rPr lang="pl-PL" sz="1800" dirty="0">
                <a:solidFill>
                  <a:schemeClr val="tx1"/>
                </a:solidFill>
              </a:rPr>
              <a:t>wypełniono wartości </a:t>
            </a:r>
            <a:r>
              <a:rPr lang="pl-PL" sz="1800" u="sng" dirty="0">
                <a:solidFill>
                  <a:schemeClr val="tx1"/>
                </a:solidFill>
              </a:rPr>
              <a:t>bazowej </a:t>
            </a:r>
            <a:r>
              <a:rPr lang="pl-PL" sz="1800" u="sng" dirty="0" smtClean="0">
                <a:solidFill>
                  <a:schemeClr val="tx1"/>
                </a:solidFill>
              </a:rPr>
              <a:t>wskaźnika/ końcowej wskaźnika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chemeClr val="tx1"/>
                </a:solidFill>
              </a:rPr>
              <a:t>nie </a:t>
            </a:r>
            <a:r>
              <a:rPr lang="pl-PL" sz="1800" dirty="0">
                <a:solidFill>
                  <a:schemeClr val="tx1"/>
                </a:solidFill>
              </a:rPr>
              <a:t>uzupełniono pola dot. kursu EUR/PLN ,w związku z czym niepoprawnie wypełniono pola dot. wartości całkowitej projektu EUR oraz wartości dofinansowania EUR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chemeClr val="tx1"/>
                </a:solidFill>
              </a:rPr>
              <a:t>niezgodność wersji papierowej z elektroniczną np. w </a:t>
            </a:r>
            <a:r>
              <a:rPr lang="pl-PL" sz="1800" dirty="0">
                <a:solidFill>
                  <a:schemeClr val="tx1"/>
                </a:solidFill>
              </a:rPr>
              <a:t>wersji papierowej wydruk nie obejmuje tabeli budżetowej tj. wycięto </a:t>
            </a:r>
            <a:r>
              <a:rPr lang="pl-PL" sz="1800" dirty="0" smtClean="0">
                <a:solidFill>
                  <a:schemeClr val="tx1"/>
                </a:solidFill>
              </a:rPr>
              <a:t>kolumnę, w </a:t>
            </a:r>
            <a:r>
              <a:rPr lang="pl-PL" sz="1800" dirty="0">
                <a:solidFill>
                  <a:schemeClr val="tx1"/>
                </a:solidFill>
              </a:rPr>
              <a:t>której wskazuje się czy dany wydatek dotyczy Beneficjenta czy partnera projektu (kompletna tabela jest w wersji elektronicznej</a:t>
            </a:r>
            <a:r>
              <a:rPr lang="pl-PL" sz="18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chemeClr val="tx1"/>
                </a:solidFill>
              </a:rPr>
              <a:t>brak </a:t>
            </a:r>
            <a:r>
              <a:rPr lang="pl-PL" sz="1800" dirty="0">
                <a:solidFill>
                  <a:schemeClr val="tx1"/>
                </a:solidFill>
              </a:rPr>
              <a:t>edytowalnej wersji wniosku (plik </a:t>
            </a:r>
            <a:r>
              <a:rPr lang="pl-PL" sz="1800" dirty="0" err="1">
                <a:solidFill>
                  <a:schemeClr val="tx1"/>
                </a:solidFill>
              </a:rPr>
              <a:t>excel</a:t>
            </a:r>
            <a:r>
              <a:rPr lang="pl-PL" sz="1800" dirty="0" smtClean="0">
                <a:solidFill>
                  <a:schemeClr val="tx1"/>
                </a:solidFill>
              </a:rPr>
              <a:t>)</a:t>
            </a: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27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Najczęściej popełnianie błędy (PA20):</a:t>
            </a: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chemeClr val="tx1"/>
                </a:solidFill>
              </a:rPr>
              <a:t>nie </a:t>
            </a:r>
            <a:r>
              <a:rPr lang="pl-PL" sz="1800" dirty="0">
                <a:solidFill>
                  <a:schemeClr val="tx1"/>
                </a:solidFill>
              </a:rPr>
              <a:t>uzupełniono w części budżetowej pola „</a:t>
            </a:r>
            <a:r>
              <a:rPr lang="pl-PL" sz="1800" i="1" dirty="0">
                <a:solidFill>
                  <a:schemeClr val="tx1"/>
                </a:solidFill>
              </a:rPr>
              <a:t>Razem</a:t>
            </a:r>
            <a:r>
              <a:rPr lang="pl-PL" sz="1800" dirty="0" smtClean="0">
                <a:solidFill>
                  <a:schemeClr val="tx1"/>
                </a:solidFill>
              </a:rPr>
              <a:t>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chemeClr val="tx1"/>
                </a:solidFill>
              </a:rPr>
              <a:t>nie uzupełniono tabeli Budżetu Projektu w podziale na wydatki Beneficjenta i </a:t>
            </a:r>
            <a:r>
              <a:rPr lang="pl-PL" sz="1800" dirty="0" smtClean="0">
                <a:solidFill>
                  <a:schemeClr val="tx1"/>
                </a:solidFill>
              </a:rPr>
              <a:t>partnerów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119604"/>
              </p:ext>
            </p:extLst>
          </p:nvPr>
        </p:nvGraphicFramePr>
        <p:xfrm>
          <a:off x="539926" y="3207374"/>
          <a:ext cx="10859592" cy="34435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17"/>
                <a:gridCol w="492362"/>
                <a:gridCol w="544189"/>
                <a:gridCol w="440534"/>
                <a:gridCol w="440534"/>
                <a:gridCol w="440534"/>
                <a:gridCol w="440534"/>
                <a:gridCol w="440534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331696"/>
                <a:gridCol w="691034"/>
              </a:tblGrid>
              <a:tr h="1164189">
                <a:tc gridSpan="28"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 dirty="0">
                          <a:effectLst/>
                        </a:rPr>
                        <a:t>Komórki w kolumnach odpowiadających trzymiesięcznym okresom należy wypełnić szacunkowymi całkowitymi wydatkami kwalifikowalnymi, zaokrąglonymi (do najbliższej wartości) do pełnych tysięcy złotych. Przykładowo: kolumna oznaczona [-XII'19] dotyczy okresu od 1 października 2019 r. do 31 grudnia 2019 r. Wyjątek stanowi kolumna ostatnia, która dotyczy jedynie okresu od 1 do 30 kwietnia 2024 r. (ostatni miesiąc kwalifikowalności wydatków).</a:t>
                      </a:r>
                      <a:br>
                        <a:rPr lang="pl-PL" sz="500" u="none" strike="noStrike" dirty="0">
                          <a:effectLst/>
                        </a:rPr>
                      </a:br>
                      <a:r>
                        <a:rPr lang="pl-PL" sz="500" u="none" strike="noStrike" dirty="0">
                          <a:effectLst/>
                        </a:rPr>
                        <a:t>W przypadku kosztów zaliczanych do tej samej kategorii należy przedstawiać poszczególne wydatki w sposób umożliwiający ocenę racjonalności oszacowania poprzez wskazanie kosztów składowych i jednostkowych (np. rozbijając koszty personelu na koszty poszczególnych osób, wyszczególniając jednostki sprzętu).</a:t>
                      </a:r>
                      <a:br>
                        <a:rPr lang="pl-PL" sz="500" u="none" strike="noStrike" dirty="0">
                          <a:effectLst/>
                        </a:rPr>
                      </a:br>
                      <a:r>
                        <a:rPr lang="pl-PL" sz="500" u="none" strike="noStrike" dirty="0">
                          <a:effectLst/>
                        </a:rPr>
                        <a:t>Wiersze w budżecie można wstawiać korzystając z opcji wstawiania wiersza z paska narzędzi.</a:t>
                      </a:r>
                      <a:br>
                        <a:rPr lang="pl-PL" sz="500" u="none" strike="noStrike" dirty="0">
                          <a:effectLst/>
                        </a:rPr>
                      </a:br>
                      <a:r>
                        <a:rPr lang="pl-PL" sz="500" u="none" strike="noStrike" dirty="0">
                          <a:effectLst/>
                        </a:rPr>
                        <a:t>W przypadku NGO komórki dotyczące pracy wykonywanej przez wolontariuszy powinny być oznaczone komentarzem. </a:t>
                      </a:r>
                      <a:br>
                        <a:rPr lang="pl-PL" sz="500" u="none" strike="noStrike" dirty="0">
                          <a:effectLst/>
                        </a:rPr>
                      </a:br>
                      <a:r>
                        <a:rPr lang="pl-PL" sz="500" u="none" strike="noStrike" dirty="0">
                          <a:effectLst/>
                        </a:rPr>
                        <a:t>UWAGA! Dodatkowe wyjaśnienia w komentarzach.</a:t>
                      </a:r>
                      <a:endParaRPr lang="pl-PL" sz="500" b="0" i="1" u="none" strike="noStrike" dirty="0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u="none" strike="noStrike" dirty="0">
                          <a:effectLst/>
                        </a:rPr>
                        <a:t>Wydatek Beneficjenta (B), Partnera projektu (P1, P2, P3...)</a:t>
                      </a:r>
                      <a:endParaRPr lang="pl-PL" sz="500" b="0" i="0" u="none" strike="noStrike" dirty="0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126735">
                <a:tc gridSpan="9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-XII'19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-III'20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-VI'20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-IX'20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-XII'20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-III'21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-VI'21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-IX'21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-XII'21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-III'22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-VI'22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-IX'22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-XII'22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-III'23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-VI'23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-IX'23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-XII'23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-III'24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IV'24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4909">
                <a:tc gridSpan="28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Koszty bezpośrednie (Art. 8.3 Regulacji)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1. koszty personelu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 dirty="0">
                          <a:effectLst/>
                        </a:rPr>
                        <a:t>P1</a:t>
                      </a:r>
                      <a:endParaRPr lang="pl-PL" sz="500" b="0" i="1" u="none" strike="noStrike" dirty="0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126735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2. podróże i diety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21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21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B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3. sprzęt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#ADR!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4. zakup gruntu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4.1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5. materiały eksploatacyjne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5.1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6. inne umowy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 dirty="0">
                          <a:effectLst/>
                        </a:rPr>
                        <a:t>B</a:t>
                      </a:r>
                      <a:endParaRPr lang="pl-PL" sz="500" b="0" i="1" u="none" strike="noStrike" dirty="0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126735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7. wymogi specjalne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1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u="none" strike="noStrike">
                          <a:effectLst/>
                        </a:rPr>
                        <a:t>B</a:t>
                      </a:r>
                      <a:endParaRPr lang="pl-PL" sz="500" b="0" i="1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21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0" marR="0" marT="0" marB="0" anchor="b"/>
                </a:tc>
              </a:tr>
              <a:tr h="126735">
                <a:tc gridSpan="11"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W tym podwykonawstwo (wszystkie elementy wymagają wykonania zg. z Ustawą Prawo Zamówień Publicznych)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Agency FB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0" marR="0" marT="0" marB="0" anchor="b"/>
                </a:tc>
              </a:tr>
              <a:tr h="126735"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>
                          <a:effectLst/>
                        </a:rPr>
                        <a:t> </a:t>
                      </a:r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u="none" strike="noStrike" dirty="0">
                          <a:effectLst/>
                        </a:rPr>
                        <a:t>RAZEM</a:t>
                      </a:r>
                      <a:endParaRPr lang="pl-PL" sz="500" b="0" i="0" u="none" strike="noStrike" dirty="0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r" fontAlgn="b"/>
                      <a:r>
                        <a:rPr lang="pl-PL" sz="500" u="none" strike="noStrike" dirty="0">
                          <a:effectLst/>
                        </a:rPr>
                        <a:t>0</a:t>
                      </a:r>
                      <a:endParaRPr lang="pl-PL" sz="500" b="0" i="0" u="none" strike="noStrike" dirty="0">
                        <a:solidFill>
                          <a:srgbClr val="008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1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4541" y="703217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Najczęściej popełnianie błędy (PA20):</a:t>
            </a: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1800" dirty="0" smtClean="0">
                <a:solidFill>
                  <a:schemeClr val="tx1"/>
                </a:solidFill>
              </a:rPr>
              <a:t>Zły poziom dofinansowania wniosku np. 100%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700" dirty="0">
                <a:solidFill>
                  <a:schemeClr val="tx1"/>
                </a:solidFill>
              </a:rPr>
              <a:t>Poziom dofinansowania </a:t>
            </a:r>
            <a:r>
              <a:rPr lang="pl-PL" sz="1700" dirty="0" smtClean="0">
                <a:solidFill>
                  <a:schemeClr val="tx1"/>
                </a:solidFill>
              </a:rPr>
              <a:t>dla </a:t>
            </a:r>
            <a:r>
              <a:rPr lang="pl-PL" sz="1700" dirty="0">
                <a:solidFill>
                  <a:schemeClr val="tx1"/>
                </a:solidFill>
              </a:rPr>
              <a:t>beneficjentów będących </a:t>
            </a:r>
            <a:r>
              <a:rPr lang="pl-PL" sz="1700" u="sng" dirty="0">
                <a:solidFill>
                  <a:schemeClr val="tx1"/>
                </a:solidFill>
              </a:rPr>
              <a:t>podmiotami publicznymi </a:t>
            </a:r>
            <a:r>
              <a:rPr lang="pl-PL" sz="1700" dirty="0">
                <a:solidFill>
                  <a:schemeClr val="tx1"/>
                </a:solidFill>
              </a:rPr>
              <a:t>wynosi do 100% kosztów </a:t>
            </a:r>
            <a:r>
              <a:rPr lang="pl-PL" sz="1700" dirty="0" smtClean="0">
                <a:solidFill>
                  <a:schemeClr val="tx1"/>
                </a:solidFill>
              </a:rPr>
              <a:t>kwalifikowalnych</a:t>
            </a:r>
            <a:r>
              <a:rPr lang="pl-PL" sz="1700" dirty="0" smtClean="0">
                <a:solidFill>
                  <a:srgbClr val="FF0000"/>
                </a:solidFill>
              </a:rPr>
              <a:t>*</a:t>
            </a:r>
            <a:r>
              <a:rPr lang="pl-PL" sz="1700" dirty="0" smtClean="0">
                <a:solidFill>
                  <a:schemeClr val="tx1"/>
                </a:solidFill>
              </a:rPr>
              <a:t>. </a:t>
            </a:r>
            <a:endParaRPr lang="pl-PL" sz="17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7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700" dirty="0" smtClean="0">
                <a:solidFill>
                  <a:schemeClr val="tx1"/>
                </a:solidFill>
              </a:rPr>
              <a:t>Poziom </a:t>
            </a:r>
            <a:r>
              <a:rPr lang="pl-PL" sz="1700" dirty="0">
                <a:solidFill>
                  <a:schemeClr val="tx1"/>
                </a:solidFill>
              </a:rPr>
              <a:t>dofinansowania </a:t>
            </a:r>
            <a:r>
              <a:rPr lang="pl-PL" sz="1700" dirty="0" smtClean="0">
                <a:solidFill>
                  <a:schemeClr val="tx1"/>
                </a:solidFill>
              </a:rPr>
              <a:t>dla </a:t>
            </a:r>
            <a:r>
              <a:rPr lang="pl-PL" sz="1700" dirty="0">
                <a:solidFill>
                  <a:schemeClr val="tx1"/>
                </a:solidFill>
              </a:rPr>
              <a:t>beneficjentów będących </a:t>
            </a:r>
            <a:r>
              <a:rPr lang="pl-PL" sz="1700" u="sng" dirty="0">
                <a:solidFill>
                  <a:schemeClr val="tx1"/>
                </a:solidFill>
              </a:rPr>
              <a:t>organizacjami pozarządowymi lub organizacjami międzynarodowymi </a:t>
            </a:r>
            <a:r>
              <a:rPr lang="pl-PL" sz="1700" dirty="0">
                <a:solidFill>
                  <a:schemeClr val="tx1"/>
                </a:solidFill>
              </a:rPr>
              <a:t>wynosi do 90% kosztów kwalifikowalnych. Wnioskodawca jest zobowiązany do zadeklarowania we wniosku aplikacyjnym wkładu własnego na realizację projektu w wysokości co najmniej 10% ze środków własnych wnioskodawcy i/lub środków pozyskanych z innych źródeł finansowania i/lub w postaci wolontariatu.</a:t>
            </a:r>
          </a:p>
          <a:p>
            <a:pPr marL="0" indent="0">
              <a:buNone/>
            </a:pPr>
            <a:endParaRPr lang="pl-PL" sz="17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700" dirty="0" smtClean="0">
                <a:solidFill>
                  <a:schemeClr val="tx1"/>
                </a:solidFill>
              </a:rPr>
              <a:t>15%</a:t>
            </a:r>
            <a:r>
              <a:rPr lang="pl-PL" sz="1700" dirty="0" smtClean="0">
                <a:solidFill>
                  <a:srgbClr val="FF0000"/>
                </a:solidFill>
              </a:rPr>
              <a:t>*</a:t>
            </a:r>
            <a:r>
              <a:rPr lang="pl-PL" sz="1700" dirty="0" smtClean="0">
                <a:solidFill>
                  <a:schemeClr val="tx1"/>
                </a:solidFill>
              </a:rPr>
              <a:t> </a:t>
            </a:r>
            <a:r>
              <a:rPr lang="pl-PL" sz="1700" dirty="0">
                <a:solidFill>
                  <a:schemeClr val="tx1"/>
                </a:solidFill>
              </a:rPr>
              <a:t>stanowi wkład z budżetu państwa zabezpieczony w budżecie jednostki</a:t>
            </a:r>
            <a:r>
              <a:rPr lang="pl-PL" sz="1700" dirty="0"/>
              <a:t>.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33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9926279" cy="59996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2100" dirty="0" smtClean="0">
              <a:solidFill>
                <a:schemeClr val="tx1"/>
              </a:solidFill>
            </a:endParaRPr>
          </a:p>
          <a:p>
            <a:pPr algn="just"/>
            <a:endParaRPr lang="pl-PL" altLang="pl-PL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l-PL" sz="3200" b="1" dirty="0" smtClean="0">
                <a:solidFill>
                  <a:schemeClr val="tx1"/>
                </a:solidFill>
              </a:rPr>
              <a:t>Dziękuję</a:t>
            </a:r>
            <a:r>
              <a:rPr lang="pl-PL" sz="3200" b="1" dirty="0" smtClean="0">
                <a:solidFill>
                  <a:schemeClr val="tx1"/>
                </a:solidFill>
              </a:rPr>
              <a:t>!</a:t>
            </a:r>
            <a:endParaRPr lang="pl-PL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21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wniosków</a:t>
            </a:r>
          </a:p>
          <a:p>
            <a:pPr marL="400050" indent="-400050" algn="just">
              <a:buAutoNum type="romanUcPeriod" startAt="2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7" name="Prostokąt zaokrąglony 6"/>
          <p:cNvSpPr/>
          <p:nvPr/>
        </p:nvSpPr>
        <p:spPr>
          <a:xfrm>
            <a:off x="785489" y="2367677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bg2"/>
                </a:solidFill>
              </a:rPr>
              <a:t>Złożenie wniosków</a:t>
            </a:r>
          </a:p>
          <a:p>
            <a:pPr algn="ctr"/>
            <a:endParaRPr lang="pl-PL" dirty="0">
              <a:solidFill>
                <a:schemeClr val="bg2"/>
              </a:solidFill>
            </a:endParaRPr>
          </a:p>
          <a:p>
            <a:pPr algn="ctr"/>
            <a:r>
              <a:rPr lang="pl-PL" sz="1400" dirty="0" smtClean="0">
                <a:solidFill>
                  <a:srgbClr val="FF0000"/>
                </a:solidFill>
              </a:rPr>
              <a:t>COPE MSWiA</a:t>
            </a:r>
          </a:p>
          <a:p>
            <a:pPr algn="ctr"/>
            <a:r>
              <a:rPr lang="pl-PL" sz="1400" dirty="0" smtClean="0">
                <a:solidFill>
                  <a:srgbClr val="FF0000"/>
                </a:solidFill>
              </a:rPr>
              <a:t>14.08.2020</a:t>
            </a:r>
            <a:endParaRPr lang="pl-PL" sz="1400" dirty="0">
              <a:solidFill>
                <a:srgbClr val="FF0000"/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4673089" y="2308184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 smtClean="0">
              <a:solidFill>
                <a:schemeClr val="bg2"/>
              </a:solidFill>
            </a:endParaRPr>
          </a:p>
          <a:p>
            <a:pPr algn="ctr"/>
            <a:r>
              <a:rPr lang="pl-PL" sz="1600" b="1" dirty="0" smtClean="0">
                <a:solidFill>
                  <a:schemeClr val="bg2"/>
                </a:solidFill>
              </a:rPr>
              <a:t>Ocena formalna</a:t>
            </a:r>
          </a:p>
          <a:p>
            <a:pPr algn="ctr"/>
            <a:endParaRPr lang="pl-PL" dirty="0">
              <a:solidFill>
                <a:schemeClr val="bg2"/>
              </a:solidFill>
            </a:endParaRPr>
          </a:p>
          <a:p>
            <a:r>
              <a:rPr lang="pl-PL" sz="1400" dirty="0">
                <a:solidFill>
                  <a:srgbClr val="FF0000"/>
                </a:solidFill>
              </a:rPr>
              <a:t>20 dni roboczych od dnia </a:t>
            </a:r>
            <a:r>
              <a:rPr lang="pl-PL" sz="1400" dirty="0" smtClean="0">
                <a:solidFill>
                  <a:srgbClr val="FF0000"/>
                </a:solidFill>
              </a:rPr>
              <a:t>zakończenia naboru</a:t>
            </a:r>
            <a:endParaRPr lang="pl-PL" sz="1400" dirty="0">
              <a:solidFill>
                <a:srgbClr val="FF0000"/>
              </a:solidFill>
            </a:endParaRPr>
          </a:p>
          <a:p>
            <a:pPr algn="ctr"/>
            <a:endParaRPr lang="pl-PL" dirty="0">
              <a:solidFill>
                <a:schemeClr val="bg2"/>
              </a:solidFill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8626427" y="2367677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bg2"/>
                </a:solidFill>
              </a:rPr>
              <a:t>Ocena merytoryczna</a:t>
            </a:r>
          </a:p>
          <a:p>
            <a:pPr algn="ctr"/>
            <a:endParaRPr lang="pl-PL" dirty="0">
              <a:solidFill>
                <a:schemeClr val="bg2"/>
              </a:solidFill>
            </a:endParaRPr>
          </a:p>
          <a:p>
            <a:pPr algn="ctr"/>
            <a:r>
              <a:rPr lang="pl-PL" sz="1400" dirty="0" smtClean="0">
                <a:solidFill>
                  <a:srgbClr val="FF0000"/>
                </a:solidFill>
              </a:rPr>
              <a:t>max. 45 dni roboczych od oceny formalnej</a:t>
            </a:r>
            <a:endParaRPr lang="pl-PL" sz="1400" dirty="0">
              <a:solidFill>
                <a:srgbClr val="FF0000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6661154" y="4547142"/>
            <a:ext cx="2322926" cy="169817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Procedura odwoławcza</a:t>
            </a:r>
            <a:endParaRPr lang="pl-PL" dirty="0">
              <a:solidFill>
                <a:schemeClr val="bg2"/>
              </a:solidFill>
            </a:endParaRPr>
          </a:p>
        </p:txBody>
      </p:sp>
      <p:sp>
        <p:nvSpPr>
          <p:cNvPr id="11" name="Strzałka w prawo 10"/>
          <p:cNvSpPr/>
          <p:nvPr/>
        </p:nvSpPr>
        <p:spPr>
          <a:xfrm>
            <a:off x="3350643" y="2865265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prawo 11"/>
          <p:cNvSpPr/>
          <p:nvPr/>
        </p:nvSpPr>
        <p:spPr>
          <a:xfrm>
            <a:off x="7360518" y="2882827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prawo 12"/>
          <p:cNvSpPr/>
          <p:nvPr/>
        </p:nvSpPr>
        <p:spPr>
          <a:xfrm rot="2612704">
            <a:off x="5432257" y="4424696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prawo 13"/>
          <p:cNvSpPr/>
          <p:nvPr/>
        </p:nvSpPr>
        <p:spPr>
          <a:xfrm rot="19678509">
            <a:off x="9191152" y="4481762"/>
            <a:ext cx="957943" cy="4876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58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formalna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dokonywana </a:t>
            </a:r>
            <a:r>
              <a:rPr lang="pl-PL" sz="1800" dirty="0">
                <a:solidFill>
                  <a:schemeClr val="tx1"/>
                </a:solidFill>
              </a:rPr>
              <a:t>przez ekspertów polskich będących przedstawicielami COPE </a:t>
            </a:r>
            <a:r>
              <a:rPr lang="pl-PL" sz="1800" dirty="0" smtClean="0">
                <a:solidFill>
                  <a:schemeClr val="tx1"/>
                </a:solidFill>
              </a:rPr>
              <a:t>MSWiA;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o</a:t>
            </a:r>
            <a:r>
              <a:rPr lang="pl-PL" sz="1800" dirty="0" smtClean="0">
                <a:solidFill>
                  <a:schemeClr val="tx1"/>
                </a:solidFill>
              </a:rPr>
              <a:t>cena „zero-jedynkowa”;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p</a:t>
            </a:r>
            <a:r>
              <a:rPr lang="pl-PL" sz="1800" dirty="0" smtClean="0">
                <a:solidFill>
                  <a:schemeClr val="tx1"/>
                </a:solidFill>
              </a:rPr>
              <a:t>rzewidziano tryb </a:t>
            </a:r>
            <a:r>
              <a:rPr lang="pl-PL" sz="1800" dirty="0">
                <a:solidFill>
                  <a:schemeClr val="tx1"/>
                </a:solidFill>
              </a:rPr>
              <a:t>uzupełnień </a:t>
            </a:r>
            <a:r>
              <a:rPr lang="pl-PL" sz="1800" dirty="0" smtClean="0">
                <a:solidFill>
                  <a:schemeClr val="tx1"/>
                </a:solidFill>
              </a:rPr>
              <a:t>– 7 dni od daty otrzymania uwag;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wyłącznie </a:t>
            </a:r>
            <a:r>
              <a:rPr lang="pl-PL" sz="1800" dirty="0">
                <a:solidFill>
                  <a:schemeClr val="tx1"/>
                </a:solidFill>
              </a:rPr>
              <a:t>projekty, które spełnią wszystkie kryteria formalne będą podlegały ocenie </a:t>
            </a:r>
            <a:r>
              <a:rPr lang="pl-PL" sz="1800" dirty="0" smtClean="0">
                <a:solidFill>
                  <a:schemeClr val="tx1"/>
                </a:solidFill>
              </a:rPr>
              <a:t>merytorycznej;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</a:t>
            </a:r>
            <a:r>
              <a:rPr lang="pl-PL" sz="1800" u="sng" dirty="0">
                <a:solidFill>
                  <a:schemeClr val="tx1"/>
                </a:solidFill>
              </a:rPr>
              <a:t>oceny formalnej </a:t>
            </a:r>
            <a:r>
              <a:rPr lang="pl-PL" sz="1800" dirty="0">
                <a:solidFill>
                  <a:schemeClr val="tx1"/>
                </a:solidFill>
              </a:rPr>
              <a:t>wnioskodawca będzie miał prawo do odwołania się do Krajowego Punktu Kontaktowego za pośrednictwem COPE MSWiA. </a:t>
            </a:r>
            <a:r>
              <a:rPr lang="pl-PL" sz="1800" u="sng" dirty="0">
                <a:solidFill>
                  <a:schemeClr val="tx1"/>
                </a:solidFill>
              </a:rPr>
              <a:t>Nie ma procedury odwoławczej od decyzji Krajowego Punktu </a:t>
            </a:r>
            <a:r>
              <a:rPr lang="pl-PL" sz="1800" u="sng" dirty="0" smtClean="0">
                <a:solidFill>
                  <a:schemeClr val="tx1"/>
                </a:solidFill>
              </a:rPr>
              <a:t>Kontaktowego;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przypadku uzyskania pozytywnej oceny formalnej (w trybie zwykłym lub w procedurze odwoławczej), wnioskodawca będzie zobligowany do przygotowania tłumaczenia wniosku </a:t>
            </a:r>
            <a:r>
              <a:rPr lang="pl-PL" sz="1800" u="sng" dirty="0">
                <a:solidFill>
                  <a:schemeClr val="tx1"/>
                </a:solidFill>
              </a:rPr>
              <a:t>na język angielski</a:t>
            </a:r>
            <a:r>
              <a:rPr lang="pl-PL" sz="1800" dirty="0">
                <a:solidFill>
                  <a:schemeClr val="tx1"/>
                </a:solidFill>
              </a:rPr>
              <a:t>. Informacja o pozytywnej ocenie formalnej zostanie przekazana Wnioskodawcy przez COPE </a:t>
            </a:r>
            <a:r>
              <a:rPr lang="pl-PL" sz="1800" dirty="0" smtClean="0">
                <a:solidFill>
                  <a:schemeClr val="tx1"/>
                </a:solidFill>
              </a:rPr>
              <a:t>MSWiA.</a:t>
            </a:r>
            <a:endParaRPr lang="pl-PL" sz="1800" dirty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4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formalna – w oparciu o kartę oceny formalnej </a:t>
            </a:r>
            <a:r>
              <a:rPr lang="pl-PL" sz="1800" b="1" dirty="0">
                <a:solidFill>
                  <a:schemeClr val="tx1"/>
                </a:solidFill>
              </a:rPr>
              <a:t>- Załącznik nr 4 do Ogłoszenia o naborze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u="sng" dirty="0" smtClean="0">
                <a:solidFill>
                  <a:schemeClr val="tx1"/>
                </a:solidFill>
              </a:rPr>
              <a:t>Kryteria niepodlegające uzupełnieniom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t</a:t>
            </a:r>
            <a:r>
              <a:rPr lang="pl-PL" sz="1800" dirty="0" smtClean="0">
                <a:solidFill>
                  <a:schemeClr val="tx1"/>
                </a:solidFill>
              </a:rPr>
              <a:t>ermin i miejsce złożenia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o</a:t>
            </a:r>
            <a:r>
              <a:rPr lang="pl-PL" sz="1800" dirty="0" smtClean="0">
                <a:solidFill>
                  <a:schemeClr val="tx1"/>
                </a:solidFill>
              </a:rPr>
              <a:t>dpowiedni formularz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e</a:t>
            </a:r>
            <a:r>
              <a:rPr lang="pl-PL" sz="1800" dirty="0" smtClean="0">
                <a:solidFill>
                  <a:schemeClr val="tx1"/>
                </a:solidFill>
              </a:rPr>
              <a:t>wentualne wykluczenia Wnioskodawcy i/lub parterów projektu: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a</a:t>
            </a:r>
            <a:r>
              <a:rPr lang="pl-PL" sz="1800" dirty="0">
                <a:solidFill>
                  <a:schemeClr val="tx1"/>
                </a:solidFill>
              </a:rPr>
              <a:t>) Art. 207 ust. 4 Ustawy o Finansach Publicznych (Dz. U. z 2019 r. poz. 869);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b</a:t>
            </a:r>
            <a:r>
              <a:rPr lang="pl-PL" sz="1800" dirty="0">
                <a:solidFill>
                  <a:schemeClr val="tx1"/>
                </a:solidFill>
              </a:rPr>
              <a:t>) Art. 12 ust. 1 pkt 1 ustawy o skutkach powierzania wykonywania pracy cudzoziemcom </a:t>
            </a:r>
            <a:r>
              <a:rPr lang="pl-PL" sz="1800" dirty="0" smtClean="0">
                <a:solidFill>
                  <a:schemeClr val="tx1"/>
                </a:solidFill>
              </a:rPr>
              <a:t>	przebywającym </a:t>
            </a:r>
            <a:r>
              <a:rPr lang="pl-PL" sz="1800" dirty="0">
                <a:solidFill>
                  <a:schemeClr val="tx1"/>
                </a:solidFill>
              </a:rPr>
              <a:t>wbrew przepisom na terytorium rzeczypospolitej polskiej (Dz. U. z 2012 r. poz. </a:t>
            </a:r>
            <a:r>
              <a:rPr lang="pl-PL" sz="1800" dirty="0" smtClean="0">
                <a:solidFill>
                  <a:schemeClr val="tx1"/>
                </a:solidFill>
              </a:rPr>
              <a:t>	769</a:t>
            </a:r>
            <a:r>
              <a:rPr lang="pl-PL" sz="1800" dirty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c</a:t>
            </a:r>
            <a:r>
              <a:rPr lang="pl-PL" sz="1800" dirty="0">
                <a:solidFill>
                  <a:schemeClr val="tx1"/>
                </a:solidFill>
              </a:rPr>
              <a:t>) Art. 9 ust. 1 pkt 2a ustawy o odpowiedzialności podmiotów zbiorowych za czyny zabronione </a:t>
            </a:r>
            <a:r>
              <a:rPr lang="pl-PL" sz="1800" dirty="0" smtClean="0">
                <a:solidFill>
                  <a:schemeClr val="tx1"/>
                </a:solidFill>
              </a:rPr>
              <a:t>	pod groźbą </a:t>
            </a:r>
            <a:r>
              <a:rPr lang="pl-PL" sz="1800" dirty="0">
                <a:solidFill>
                  <a:schemeClr val="tx1"/>
                </a:solidFill>
              </a:rPr>
              <a:t>kary (Dz. U. z 2019 r. poz. 628 z </a:t>
            </a:r>
            <a:r>
              <a:rPr lang="pl-PL" sz="1800" dirty="0" err="1">
                <a:solidFill>
                  <a:schemeClr val="tx1"/>
                </a:solidFill>
              </a:rPr>
              <a:t>późn</a:t>
            </a:r>
            <a:r>
              <a:rPr lang="pl-PL" sz="1800" dirty="0">
                <a:solidFill>
                  <a:schemeClr val="tx1"/>
                </a:solidFill>
              </a:rPr>
              <a:t>. zm</a:t>
            </a:r>
            <a:r>
              <a:rPr lang="pl-PL" sz="1800" dirty="0" smtClean="0">
                <a:solidFill>
                  <a:schemeClr val="tx1"/>
                </a:solidFill>
              </a:rPr>
              <a:t>.).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63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formalna – w oparciu o kartę oceny formalnej </a:t>
            </a:r>
            <a:r>
              <a:rPr lang="pl-PL" sz="1800" b="1" dirty="0">
                <a:solidFill>
                  <a:schemeClr val="tx1"/>
                </a:solidFill>
              </a:rPr>
              <a:t>- Załącznik nr 4 do Ogłoszenia o naborze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u="sng" dirty="0" smtClean="0">
                <a:solidFill>
                  <a:schemeClr val="tx1"/>
                </a:solidFill>
              </a:rPr>
              <a:t>Kryteria podlegające uzupełnieniom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wniosek </a:t>
            </a:r>
            <a:r>
              <a:rPr lang="pl-PL" sz="1800" dirty="0">
                <a:solidFill>
                  <a:schemeClr val="tx1"/>
                </a:solidFill>
              </a:rPr>
              <a:t>złożony przez kwalifikującego się </a:t>
            </a:r>
            <a:r>
              <a:rPr lang="pl-PL" sz="1800" dirty="0" smtClean="0">
                <a:solidFill>
                  <a:schemeClr val="tx1"/>
                </a:solidFill>
              </a:rPr>
              <a:t>wnioskodawcę/ </a:t>
            </a:r>
            <a:r>
              <a:rPr lang="pl-PL" sz="1800" dirty="0">
                <a:solidFill>
                  <a:schemeClr val="tx1"/>
                </a:solidFill>
              </a:rPr>
              <a:t>Partner projektu spełnia kryteria kwalifikowalności ;</a:t>
            </a: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forma złożenia wniosku (2 wersje papierowe i/lub tylko elektroniczna przez EPUAP; edytowalna wersja);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zgodność wersji papierowej z elektroniczną;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odpowiednia wersja językowa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</a:rPr>
              <a:t>k</a:t>
            </a:r>
            <a:r>
              <a:rPr lang="pl-PL" sz="1800" dirty="0" smtClean="0">
                <a:solidFill>
                  <a:schemeClr val="tx1"/>
                </a:solidFill>
              </a:rPr>
              <a:t>ompletność 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wniosek </a:t>
            </a:r>
            <a:r>
              <a:rPr lang="pl-PL" sz="1800" dirty="0">
                <a:solidFill>
                  <a:schemeClr val="tx1"/>
                </a:solidFill>
              </a:rPr>
              <a:t>jest podpisany przez wnioskodawcę – osobę uprawnioną do podpisania </a:t>
            </a:r>
            <a:r>
              <a:rPr lang="pl-PL" sz="1800" dirty="0" smtClean="0">
                <a:solidFill>
                  <a:schemeClr val="tx1"/>
                </a:solidFill>
              </a:rPr>
              <a:t>wniosku;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data kwalifikowalności wydatków;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wartość projektu (min/max kwota);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załączniki do wniosku.</a:t>
            </a: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97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 czym należy pamiętać?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możliwość </a:t>
            </a:r>
            <a:r>
              <a:rPr lang="pl-PL" sz="1800" dirty="0" smtClean="0">
                <a:solidFill>
                  <a:schemeClr val="tx1"/>
                </a:solidFill>
              </a:rPr>
              <a:t>dokonania </a:t>
            </a:r>
            <a:r>
              <a:rPr lang="pl-PL" sz="1800" dirty="0">
                <a:solidFill>
                  <a:schemeClr val="tx1"/>
                </a:solidFill>
              </a:rPr>
              <a:t>niezbędnych poprawek i/lub uzupełnień w ciągu 7 dni od daty otrzymania </a:t>
            </a:r>
            <a:r>
              <a:rPr lang="pl-PL" sz="1800" dirty="0" smtClean="0">
                <a:solidFill>
                  <a:schemeClr val="tx1"/>
                </a:solidFill>
              </a:rPr>
              <a:t>uwag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</a:rPr>
              <a:t>(w </a:t>
            </a:r>
            <a:r>
              <a:rPr lang="pl-PL" sz="1800" dirty="0">
                <a:solidFill>
                  <a:schemeClr val="tx1"/>
                </a:solidFill>
              </a:rPr>
              <a:t>przypadku niedotrzymania tego terminu wniosek </a:t>
            </a:r>
            <a:r>
              <a:rPr lang="pl-PL" sz="1800" u="sng" dirty="0">
                <a:solidFill>
                  <a:schemeClr val="tx1"/>
                </a:solidFill>
              </a:rPr>
              <a:t>otrzyma ocenę </a:t>
            </a:r>
            <a:r>
              <a:rPr lang="pl-PL" sz="1800" u="sng" dirty="0" smtClean="0">
                <a:solidFill>
                  <a:schemeClr val="tx1"/>
                </a:solidFill>
              </a:rPr>
              <a:t>negatywną</a:t>
            </a:r>
            <a:r>
              <a:rPr lang="pl-PL" sz="1800" dirty="0" smtClean="0">
                <a:solidFill>
                  <a:schemeClr val="tx1"/>
                </a:solidFill>
              </a:rPr>
              <a:t>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chemeClr val="tx1"/>
                </a:solidFill>
              </a:rPr>
              <a:t>nie </a:t>
            </a:r>
            <a:r>
              <a:rPr lang="pl-PL" sz="1800" dirty="0">
                <a:solidFill>
                  <a:schemeClr val="tx1"/>
                </a:solidFill>
              </a:rPr>
              <a:t>będą brane pod uwagę wprowadzone przez Wnioskodawcę </a:t>
            </a:r>
            <a:r>
              <a:rPr lang="pl-PL" sz="1800" u="sng" dirty="0">
                <a:solidFill>
                  <a:schemeClr val="tx1"/>
                </a:solidFill>
              </a:rPr>
              <a:t>zmiany inne, niż te, które zostały wskazane przez COPE </a:t>
            </a:r>
            <a:r>
              <a:rPr lang="pl-PL" sz="1800" u="sng" dirty="0" smtClean="0">
                <a:solidFill>
                  <a:schemeClr val="tx1"/>
                </a:solidFill>
              </a:rPr>
              <a:t>MSWiA.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Ocena negatywna</a:t>
            </a: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Jeżeli wniosek otrzymał negatywną ocenę lub został pozostawiony bez rozpatrzenia, </a:t>
            </a:r>
            <a:r>
              <a:rPr lang="pl-PL" sz="1800" dirty="0" smtClean="0">
                <a:solidFill>
                  <a:schemeClr val="tx1"/>
                </a:solidFill>
              </a:rPr>
              <a:t>informacja zostanie skierowana do Wnioskodawcy z pouczeniem </a:t>
            </a:r>
            <a:r>
              <a:rPr lang="pl-PL" sz="1800" dirty="0">
                <a:solidFill>
                  <a:schemeClr val="tx1"/>
                </a:solidFill>
              </a:rPr>
              <a:t>o możliwości wniesienia </a:t>
            </a:r>
            <a:r>
              <a:rPr lang="pl-PL" sz="1800" dirty="0" smtClean="0">
                <a:solidFill>
                  <a:schemeClr val="tx1"/>
                </a:solidFill>
              </a:rPr>
              <a:t>odwołania, w tym informacja o: 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a</a:t>
            </a:r>
            <a:r>
              <a:rPr lang="pl-PL" sz="1800" dirty="0">
                <a:solidFill>
                  <a:schemeClr val="tx1"/>
                </a:solidFill>
              </a:rPr>
              <a:t>) termin na wniesienie </a:t>
            </a:r>
            <a:r>
              <a:rPr lang="pl-PL" sz="1800" dirty="0" smtClean="0">
                <a:solidFill>
                  <a:schemeClr val="tx1"/>
                </a:solidFill>
              </a:rPr>
              <a:t>odwołania (14 dni),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b) instytucję, do której należy wnieść odwołanie (Krajowy Punkt Kontaktowy za pośrednictwem </a:t>
            </a:r>
            <a:r>
              <a:rPr lang="pl-PL" sz="1800" dirty="0" smtClean="0">
                <a:solidFill>
                  <a:schemeClr val="tx1"/>
                </a:solidFill>
              </a:rPr>
              <a:t>COPE </a:t>
            </a:r>
            <a:r>
              <a:rPr lang="pl-PL" sz="1800" dirty="0">
                <a:solidFill>
                  <a:schemeClr val="tx1"/>
                </a:solidFill>
              </a:rPr>
              <a:t>MSWiA),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c) wymogi formalne </a:t>
            </a:r>
            <a:r>
              <a:rPr lang="pl-PL" sz="1800" dirty="0" smtClean="0">
                <a:solidFill>
                  <a:schemeClr val="tx1"/>
                </a:solidFill>
              </a:rPr>
              <a:t>odwołania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41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Odwołanie </a:t>
            </a:r>
            <a:r>
              <a:rPr lang="pl-PL" sz="1800" dirty="0" smtClean="0">
                <a:solidFill>
                  <a:schemeClr val="tx1"/>
                </a:solidFill>
              </a:rPr>
              <a:t>jest </a:t>
            </a:r>
            <a:r>
              <a:rPr lang="pl-PL" sz="1800" dirty="0">
                <a:solidFill>
                  <a:schemeClr val="tx1"/>
                </a:solidFill>
              </a:rPr>
              <a:t>wnoszone w formie pisemnej i zawiera</a:t>
            </a:r>
            <a:r>
              <a:rPr lang="pl-PL" sz="1800" dirty="0" smtClean="0">
                <a:solidFill>
                  <a:schemeClr val="tx1"/>
                </a:solidFill>
              </a:rPr>
              <a:t>:</a:t>
            </a:r>
          </a:p>
          <a:p>
            <a:pPr marL="400050" indent="-400050" algn="just">
              <a:buAutoNum type="romanUcPeriod" startAt="3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a)	oznaczenie/nazwę wnioskodawcy,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b)	numer wniosku, nadany wcześniej przez COPE MSWiA,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c)	sprzeciw </a:t>
            </a:r>
            <a:r>
              <a:rPr lang="pl-PL" sz="1800" dirty="0" smtClean="0">
                <a:solidFill>
                  <a:schemeClr val="tx1"/>
                </a:solidFill>
              </a:rPr>
              <a:t>z </a:t>
            </a:r>
            <a:r>
              <a:rPr lang="pl-PL" sz="1800" dirty="0">
                <a:solidFill>
                  <a:schemeClr val="tx1"/>
                </a:solidFill>
              </a:rPr>
              <a:t>odniesieniem się do wszystkich niespełnionych warunków formalnych wskazanych przez COPE MSWiA, wraz z uzasadnieniem dlaczego wnioskodawca nie zgadza się z oceną spełnienia każdego z tych warunków,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d)	podpis wnioskodawcy lub osoby upoważnionej do jego reprezentowania, z załączeniem oryginału lub kopii dokumentu poświadczającego umocowanie takiej osoby do reprezentowania </a:t>
            </a:r>
            <a:r>
              <a:rPr lang="pl-PL" sz="1800" dirty="0" smtClean="0">
                <a:solidFill>
                  <a:schemeClr val="tx1"/>
                </a:solidFill>
              </a:rPr>
              <a:t>wnioskodawcy.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86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													</a:t>
            </a:r>
            <a:r>
              <a:rPr lang="pl-PL" sz="1800" b="1" dirty="0" smtClean="0">
                <a:solidFill>
                  <a:schemeClr val="tx1"/>
                </a:solidFill>
              </a:rPr>
              <a:t>21 dni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994" y="449133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2" name="Prostokąt zaokrąglony 1"/>
          <p:cNvSpPr/>
          <p:nvPr/>
        </p:nvSpPr>
        <p:spPr>
          <a:xfrm>
            <a:off x="210747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COPE MSWiA uwzględnia odwołanie</a:t>
            </a:r>
          </a:p>
          <a:p>
            <a:pPr algn="ctr"/>
            <a:endParaRPr lang="pl-PL" dirty="0" smtClean="0">
              <a:solidFill>
                <a:schemeClr val="bg2"/>
              </a:solidFill>
            </a:endParaRPr>
          </a:p>
          <a:p>
            <a:pPr algn="ctr"/>
            <a:r>
              <a:rPr lang="pl-PL" dirty="0">
                <a:solidFill>
                  <a:schemeClr val="bg2"/>
                </a:solidFill>
              </a:rPr>
              <a:t>p</a:t>
            </a:r>
            <a:r>
              <a:rPr lang="pl-PL" dirty="0" smtClean="0">
                <a:solidFill>
                  <a:schemeClr val="bg2"/>
                </a:solidFill>
              </a:rPr>
              <a:t>owrót do ścieżki oceny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6770914" y="3457304"/>
            <a:ext cx="2995748" cy="208134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bg2"/>
                </a:solidFill>
              </a:rPr>
              <a:t>COPE MSWiA nie </a:t>
            </a:r>
            <a:r>
              <a:rPr lang="pl-PL" dirty="0">
                <a:solidFill>
                  <a:schemeClr val="bg2"/>
                </a:solidFill>
              </a:rPr>
              <a:t>uwzględnia </a:t>
            </a:r>
            <a:r>
              <a:rPr lang="pl-PL" dirty="0" smtClean="0">
                <a:solidFill>
                  <a:schemeClr val="bg2"/>
                </a:solidFill>
              </a:rPr>
              <a:t>odwołania</a:t>
            </a:r>
          </a:p>
          <a:p>
            <a:pPr algn="ctr"/>
            <a:r>
              <a:rPr lang="pl-PL" dirty="0" smtClean="0">
                <a:solidFill>
                  <a:schemeClr val="bg2"/>
                </a:solidFill>
              </a:rPr>
              <a:t> </a:t>
            </a:r>
          </a:p>
          <a:p>
            <a:pPr algn="ctr"/>
            <a:r>
              <a:rPr lang="pl-PL" dirty="0" smtClean="0">
                <a:solidFill>
                  <a:schemeClr val="bg2"/>
                </a:solidFill>
              </a:rPr>
              <a:t>odwołanie wraz z dokumentacją i stanowiskiem COPE MSWIA do KPK</a:t>
            </a:r>
            <a:endParaRPr lang="pl-PL" dirty="0">
              <a:solidFill>
                <a:schemeClr val="bg2"/>
              </a:solidFill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>
            <a:off x="3257005" y="4497978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7946571" y="4249784"/>
            <a:ext cx="775063" cy="0"/>
          </a:xfrm>
          <a:prstGeom prst="straightConnector1">
            <a:avLst/>
          </a:prstGeom>
          <a:ln w="571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trzałka w dół 10"/>
          <p:cNvSpPr/>
          <p:nvPr/>
        </p:nvSpPr>
        <p:spPr>
          <a:xfrm>
            <a:off x="5423139" y="1759131"/>
            <a:ext cx="931817" cy="2063932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254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4507</TotalTime>
  <Words>1039</Words>
  <Application>Microsoft Office PowerPoint</Application>
  <PresentationFormat>Panoramiczny</PresentationFormat>
  <Paragraphs>473</Paragraphs>
  <Slides>15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3" baseType="lpstr">
      <vt:lpstr>Agency FB</vt:lpstr>
      <vt:lpstr>Calibri</vt:lpstr>
      <vt:lpstr>Century Gothic</vt:lpstr>
      <vt:lpstr>Czcionka tekstu podstawowego</vt:lpstr>
      <vt:lpstr>Verdana</vt:lpstr>
      <vt:lpstr>Wingdings</vt:lpstr>
      <vt:lpstr>Wingdings 3</vt:lpstr>
      <vt:lpstr>Wycinek</vt:lpstr>
      <vt:lpstr>NMF 2014-2021 Program sprawy wewnętrzne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NMF 2014-2021 Program sprawy wewnętrzne</dc:title>
  <dc:creator>tdylag</dc:creator>
  <cp:lastModifiedBy>Marta Chmielnicka</cp:lastModifiedBy>
  <cp:revision>167</cp:revision>
  <cp:lastPrinted>2020-07-17T09:43:02Z</cp:lastPrinted>
  <dcterms:created xsi:type="dcterms:W3CDTF">2019-09-17T05:33:52Z</dcterms:created>
  <dcterms:modified xsi:type="dcterms:W3CDTF">2020-07-21T09:41:02Z</dcterms:modified>
</cp:coreProperties>
</file>