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78" r:id="rId3"/>
    <p:sldId id="258" r:id="rId4"/>
    <p:sldId id="307" r:id="rId5"/>
    <p:sldId id="308" r:id="rId6"/>
    <p:sldId id="309" r:id="rId7"/>
    <p:sldId id="272" r:id="rId8"/>
    <p:sldId id="273" r:id="rId9"/>
    <p:sldId id="279" r:id="rId10"/>
    <p:sldId id="270" r:id="rId11"/>
    <p:sldId id="310" r:id="rId12"/>
    <p:sldId id="280" r:id="rId13"/>
    <p:sldId id="261" r:id="rId14"/>
    <p:sldId id="291" r:id="rId15"/>
    <p:sldId id="282" r:id="rId16"/>
    <p:sldId id="260" r:id="rId17"/>
    <p:sldId id="320" r:id="rId18"/>
    <p:sldId id="283" r:id="rId19"/>
    <p:sldId id="277" r:id="rId20"/>
    <p:sldId id="311" r:id="rId21"/>
    <p:sldId id="292" r:id="rId22"/>
    <p:sldId id="275" r:id="rId23"/>
    <p:sldId id="298" r:id="rId24"/>
    <p:sldId id="299" r:id="rId25"/>
    <p:sldId id="300" r:id="rId26"/>
    <p:sldId id="285" r:id="rId27"/>
    <p:sldId id="295" r:id="rId28"/>
    <p:sldId id="262" r:id="rId29"/>
    <p:sldId id="324" r:id="rId30"/>
    <p:sldId id="323" r:id="rId31"/>
    <p:sldId id="312" r:id="rId32"/>
    <p:sldId id="313" r:id="rId33"/>
    <p:sldId id="305" r:id="rId34"/>
    <p:sldId id="263" r:id="rId35"/>
    <p:sldId id="314" r:id="rId36"/>
    <p:sldId id="303" r:id="rId37"/>
    <p:sldId id="306" r:id="rId38"/>
    <p:sldId id="304" r:id="rId39"/>
    <p:sldId id="302" r:id="rId40"/>
    <p:sldId id="315" r:id="rId41"/>
    <p:sldId id="316" r:id="rId42"/>
    <p:sldId id="325" r:id="rId43"/>
    <p:sldId id="286" r:id="rId44"/>
    <p:sldId id="296" r:id="rId45"/>
    <p:sldId id="317" r:id="rId46"/>
    <p:sldId id="287" r:id="rId47"/>
    <p:sldId id="293" r:id="rId48"/>
    <p:sldId id="268" r:id="rId49"/>
    <p:sldId id="290" r:id="rId50"/>
  </p:sldIdLst>
  <p:sldSz cx="9144000" cy="6858000" type="screen4x3"/>
  <p:notesSz cx="6797675" cy="9926638"/>
  <p:embeddedFontLst>
    <p:embeddedFont>
      <p:font typeface="Now" panose="020B0604020202020204" charset="0"/>
      <p:regular r:id="rId52"/>
    </p:embeddedFont>
    <p:embeddedFont>
      <p:font typeface="Play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IBM Plex Sans" panose="020B0604020202020204" charset="0"/>
      <p:regular r:id="rId59"/>
      <p:bold r:id="rId60"/>
      <p:italic r:id="rId61"/>
      <p:boldItalic r:id="rId62"/>
    </p:embeddedFont>
    <p:embeddedFont>
      <p:font typeface="Now Bold" panose="020B060402020202020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ivS6HwOdHjc60XKQqqary40iwyW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F57AFD-2D6F-9396-FF13-EEBC1BDF2682}" name="Ania Petroff" initials="AP" userId="b20f5ff73340ad7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Petroff-Skiba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33" autoAdjust="0"/>
  </p:normalViewPr>
  <p:slideViewPr>
    <p:cSldViewPr snapToGrid="0">
      <p:cViewPr varScale="1">
        <p:scale>
          <a:sx n="101" d="100"/>
          <a:sy n="101" d="100"/>
        </p:scale>
        <p:origin x="1836" y="108"/>
      </p:cViewPr>
      <p:guideLst>
        <p:guide orient="horz" pos="216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customschemas.google.com/relationships/presentationmetadata" Target="meta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microsoft.com/office/2018/10/relationships/authors" Target="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123983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428585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398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554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310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41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553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ddee12cb1_0_15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g2eddee12cb1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493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43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2606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202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3597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6992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666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2272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1620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079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483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971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8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ddee12cb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2eddee12cb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616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9598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259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dee12cb1_0_15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2eddee12cb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301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dee12cb1_0_15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2eddee12cb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94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417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dee12cb1_0_15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2eddee12cb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35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dee12cb1_0_15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2eddee12cb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596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dee12cb1_0_15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2eddee12cb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525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910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197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 (opinia</a:t>
            </a:r>
            <a:r>
              <a:rPr lang="pl-PL" baseline="0" dirty="0"/>
              <a:t> 3 Nadleśniczych Z)</a:t>
            </a:r>
            <a:endParaRPr dirty="0"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280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2699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 (opinia</a:t>
            </a:r>
            <a:r>
              <a:rPr lang="pl-PL" baseline="0" dirty="0"/>
              <a:t> 3 Nadleśniczych Z)</a:t>
            </a:r>
            <a:endParaRPr dirty="0"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0719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ddee12cb1_0_16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2eddee12cb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695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13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338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6516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82586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10339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92993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4245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ddee12cb1_0_16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eddee12cb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2530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81540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12209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26954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c3f8fa613_0_1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2ec3f8fa61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349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768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625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844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ddee12cb1_0_13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eddee12cb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48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597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ść">
  <p:cSld name="tre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2edc36a0716_0_494"/>
          <p:cNvSpPr txBox="1"/>
          <p:nvPr/>
        </p:nvSpPr>
        <p:spPr>
          <a:xfrm>
            <a:off x="7315772" y="6309320"/>
            <a:ext cx="1677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g2edc36a0716_0_494"/>
          <p:cNvSpPr txBox="1">
            <a:spLocks noGrp="1"/>
          </p:cNvSpPr>
          <p:nvPr>
            <p:ph type="title"/>
          </p:nvPr>
        </p:nvSpPr>
        <p:spPr>
          <a:xfrm>
            <a:off x="606832" y="1693237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15F51"/>
              </a:buClr>
              <a:buSzPts val="3810"/>
              <a:buFont typeface="Arial"/>
              <a:buNone/>
              <a:defRPr sz="3809" b="0" i="0" u="none" strike="noStrike" cap="none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g2edc36a0716_0_494"/>
          <p:cNvSpPr txBox="1">
            <a:spLocks noGrp="1"/>
          </p:cNvSpPr>
          <p:nvPr>
            <p:ph type="body" idx="1"/>
          </p:nvPr>
        </p:nvSpPr>
        <p:spPr>
          <a:xfrm>
            <a:off x="608782" y="2819349"/>
            <a:ext cx="7887300" cy="19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66"/>
              </a:spcBef>
              <a:spcAft>
                <a:spcPts val="0"/>
              </a:spcAft>
              <a:buClr>
                <a:srgbClr val="006050"/>
              </a:buClr>
              <a:buSzPts val="2328"/>
              <a:buFont typeface="Arial"/>
              <a:buNone/>
              <a:defRPr sz="2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105" algn="l" rtl="0">
              <a:spcBef>
                <a:spcPts val="339"/>
              </a:spcBef>
              <a:spcAft>
                <a:spcPts val="0"/>
              </a:spcAft>
              <a:buClr>
                <a:srgbClr val="006050"/>
              </a:buClr>
              <a:buSzPts val="1693"/>
              <a:buFont typeface="Arial"/>
              <a:buChar char="•"/>
              <a:defRPr sz="16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793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1"/>
              <a:buFont typeface="Arial"/>
              <a:buChar char="•"/>
              <a:defRPr sz="23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–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»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9664" algn="l" rtl="0"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" name="Google Shape;14;g2edc36a0716_0_494"/>
          <p:cNvCxnSpPr/>
          <p:nvPr/>
        </p:nvCxnSpPr>
        <p:spPr>
          <a:xfrm>
            <a:off x="511364" y="1222319"/>
            <a:ext cx="1371900" cy="0"/>
          </a:xfrm>
          <a:prstGeom prst="straightConnector1">
            <a:avLst/>
          </a:prstGeom>
          <a:noFill/>
          <a:ln w="25400" cap="flat" cmpd="sng">
            <a:solidFill>
              <a:srgbClr val="006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g2edc36a0716_0_494"/>
          <p:cNvSpPr txBox="1"/>
          <p:nvPr/>
        </p:nvSpPr>
        <p:spPr>
          <a:xfrm>
            <a:off x="205958" y="6346207"/>
            <a:ext cx="16224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7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www.lasy.gov.pl</a:t>
            </a:r>
            <a:endParaRPr sz="12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g2edc36a0716_0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610" y="306119"/>
            <a:ext cx="1428586" cy="7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9">
          <p15:clr>
            <a:srgbClr val="FBAE40"/>
          </p15:clr>
        </p15:guide>
        <p15:guide id="2" pos="28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>
  <p:cSld name="pust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edc36a0716_0_50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2edc36a0716_0_50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g2edc36a0716_0_50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2edc36a0716_0_50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edc36a0716_0_50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2edc36a0716_0_50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edc36a0716_0_50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edc36a0716_0_50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g2edc36a0716_0_50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2edc36a0716_0_50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2edc36a0716_0_50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edc36a0716_0_515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2edc36a0716_0_515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g2edc36a0716_0_515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g2edc36a0716_0_51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g2edc36a0716_0_51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g2edc36a0716_0_51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2edc36a0716_0_51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2edc36a0716_0_51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oznan.fm/informacje/pozostale/pierwszy-poznanski-las-spoleczny-rodzi-sie-w-bolach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dziennypoznan.pl/artykul/2024-09-03/poznan-pionierem-w-projektowaniu-lasow-spolecznych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iadomosci.radiozet.pl/poznan/w-poznaniu-powstanie-pierwszy-taki-las-wskazano-date" TargetMode="External"/><Relationship Id="rId3" Type="http://schemas.openxmlformats.org/officeDocument/2006/relationships/hyperlink" Target="https://poznan.wyborcza.pl/poznan/7,36001,31400566,projekt-lasow-spolecznych-wokol-poznania-na-finiszu-aktywisci.html" TargetMode="External"/><Relationship Id="rId7" Type="http://schemas.openxmlformats.org/officeDocument/2006/relationships/hyperlink" Target="https://wpoznaniu.pl/beda-chronic-poznanskie-lasy-zajmie-sie-tym-specjalny-zespol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2.pl/informacje/powstaje-pierwszy-taki-las-w-polsce-lesnicy-wskazali-konkretny-termin-7067095319652992a" TargetMode="External"/><Relationship Id="rId5" Type="http://schemas.openxmlformats.org/officeDocument/2006/relationships/hyperlink" Target="https://www.poznan.uw.gov.pl/wydarzenia-biezace/za-nami-drugie-spotkanie-lokalnego-zespolu-ds-lasow-spolecznych-wokol-poznania" TargetMode="External"/><Relationship Id="rId4" Type="http://schemas.openxmlformats.org/officeDocument/2006/relationships/hyperlink" Target="https://poznan.uw.gov.pl/informacje-prasowe/ruszaja-prace-lokalnego-zespolu-ds-lasow-spolecznych-wokol-poznani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talsamorzadowy.pl/komunikacja-spoleczna/pierwszy-las-spoleczny-powstanie-wokol-poznania-ruszyly-konsultacje,566749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iadomosci.radiozet.pl/polska/11-tysiecy-hektarow-wolne-od-drwali-tutaj-powstana-pierwsze-lasy-spoleczne" TargetMode="External"/><Relationship Id="rId5" Type="http://schemas.openxmlformats.org/officeDocument/2006/relationships/hyperlink" Target="https://www.youtube.com/watch?v=jc9lsp_o974" TargetMode="External"/><Relationship Id="rId4" Type="http://schemas.openxmlformats.org/officeDocument/2006/relationships/hyperlink" Target="https://www.youtube.com/watch?v=1marcgXT76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/>
          <p:nvPr/>
        </p:nvSpPr>
        <p:spPr>
          <a:xfrm>
            <a:off x="4398771" y="3220154"/>
            <a:ext cx="235962" cy="36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4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22" name="Google Shape;1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7025" y="3775767"/>
            <a:ext cx="5025341" cy="23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 txBox="1"/>
          <p:nvPr/>
        </p:nvSpPr>
        <p:spPr>
          <a:xfrm>
            <a:off x="206494" y="6281826"/>
            <a:ext cx="1622083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7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www.lasy.gov.pl</a:t>
            </a:r>
            <a:endParaRPr sz="127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7030" y="208708"/>
            <a:ext cx="2649936" cy="14522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"/>
          <p:cNvCxnSpPr/>
          <p:nvPr/>
        </p:nvCxnSpPr>
        <p:spPr>
          <a:xfrm>
            <a:off x="3174117" y="1769288"/>
            <a:ext cx="2795762" cy="0"/>
          </a:xfrm>
          <a:prstGeom prst="straightConnector1">
            <a:avLst/>
          </a:prstGeom>
          <a:noFill/>
          <a:ln w="25400" cap="flat" cmpd="sng">
            <a:solidFill>
              <a:srgbClr val="006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"/>
          <p:cNvSpPr txBox="1"/>
          <p:nvPr/>
        </p:nvSpPr>
        <p:spPr>
          <a:xfrm>
            <a:off x="2831800" y="6311525"/>
            <a:ext cx="336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lt1"/>
                </a:solidFill>
              </a:rPr>
              <a:t>październik 2024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9" name="Picture 4" descr="Plik:Poland wordmark2.png – Wikipedia, wolna encyklopedia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20" y="3752315"/>
            <a:ext cx="1641694" cy="1641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sp>
        <p:nvSpPr>
          <p:cNvPr id="10" name="Owal 9"/>
          <p:cNvSpPr/>
          <p:nvPr/>
        </p:nvSpPr>
        <p:spPr>
          <a:xfrm>
            <a:off x="7800975" y="4234229"/>
            <a:ext cx="147627" cy="137746"/>
          </a:xfrm>
          <a:prstGeom prst="ellipse">
            <a:avLst/>
          </a:prstGeom>
          <a:solidFill>
            <a:srgbClr val="CDCDCD"/>
          </a:solidFill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1" name="Google Shape;121;p1"/>
          <p:cNvSpPr txBox="1"/>
          <p:nvPr/>
        </p:nvSpPr>
        <p:spPr>
          <a:xfrm>
            <a:off x="746293" y="1877574"/>
            <a:ext cx="7651414" cy="199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9294"/>
              </a:lnSpc>
              <a:buSzPts val="5587"/>
            </a:pPr>
            <a:r>
              <a:rPr lang="pl-PL" sz="2600" b="1" dirty="0">
                <a:solidFill>
                  <a:srgbClr val="015F51"/>
                </a:solidFill>
                <a:latin typeface="Calibri"/>
                <a:ea typeface="Calibri"/>
                <a:cs typeface="Calibri"/>
                <a:sym typeface="Calibri"/>
              </a:rPr>
              <a:t>Raport z pilotażowego, uspołecznionego procesu zainicjowanego przez Ministerstwo Klimatu i Środowiska dotyczącego lasów o wiodącej funkcji społecznej wokół miasta Poznania</a:t>
            </a:r>
            <a:endParaRPr sz="2600" dirty="0">
              <a:solidFill>
                <a:srgbClr val="00605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2581360" y="242740"/>
            <a:ext cx="573669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 czym rozmawialiśmy</a:t>
            </a:r>
            <a:endParaRPr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153749" y="1416107"/>
            <a:ext cx="8763674" cy="492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+mj-lt"/>
              <a:buAutoNum type="arabicPeriod"/>
              <a:defRPr/>
            </a:pPr>
            <a:r>
              <a:rPr lang="pl-PL" sz="1800" dirty="0">
                <a:solidFill>
                  <a:srgbClr val="000000"/>
                </a:solidFill>
              </a:rPr>
              <a:t>Kryteria projektowania Lasów Społecznych (LS) opierały się na wytycznych </a:t>
            </a:r>
            <a:r>
              <a:rPr lang="pl-PL" sz="1800" dirty="0" err="1">
                <a:solidFill>
                  <a:srgbClr val="000000"/>
                </a:solidFill>
              </a:rPr>
              <a:t>MKiŚ</a:t>
            </a:r>
            <a:r>
              <a:rPr lang="pl-PL" sz="1800" dirty="0">
                <a:solidFill>
                  <a:srgbClr val="000000"/>
                </a:solidFill>
              </a:rPr>
              <a:t> uzupełnionych przez: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Opracowania ogólne (Lasy i Obywatele, badania - </a:t>
            </a:r>
            <a:r>
              <a:rPr lang="pl-PL" sz="1600" dirty="0" err="1">
                <a:solidFill>
                  <a:srgbClr val="000000"/>
                </a:solidFill>
              </a:rPr>
              <a:t>Giergiczny</a:t>
            </a:r>
            <a:r>
              <a:rPr lang="pl-PL" sz="1600" dirty="0">
                <a:solidFill>
                  <a:srgbClr val="000000"/>
                </a:solidFill>
              </a:rPr>
              <a:t>, PLOT),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propozycje LP oparte i uzupełnione na podstawie wcześniejszych spotkań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z przedstawicielami  lokalnych społeczności,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zgłoszenia członków Zespołu.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+mj-lt"/>
              <a:buAutoNum type="arabicPeriod" startAt="2"/>
              <a:defRPr/>
            </a:pPr>
            <a:r>
              <a:rPr lang="pl-PL" sz="1800" dirty="0">
                <a:solidFill>
                  <a:srgbClr val="000000"/>
                </a:solidFill>
              </a:rPr>
              <a:t>Zasady pracy Zespołu określał Regulamin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Zastosowano etapowy system realizacji procesu.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W przypadku braku możliwości uzyskania jednomyślności w kwestiach organizacyjnych o dalszych krokach decydował Organizator. </a:t>
            </a:r>
          </a:p>
        </p:txBody>
      </p:sp>
    </p:spTree>
    <p:extLst>
      <p:ext uri="{BB962C8B-B14F-4D97-AF65-F5344CB8AC3E}">
        <p14:creationId xmlns:p14="http://schemas.microsoft.com/office/powerpoint/2010/main" val="87273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2427609" y="275108"/>
            <a:ext cx="598755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 czym rozmawialiśmy</a:t>
            </a:r>
            <a:endParaRPr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210393" y="1391831"/>
            <a:ext cx="8739398" cy="494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+mj-lt"/>
              <a:buAutoNum type="arabicPeriod" startAt="3"/>
              <a:defRPr/>
            </a:pPr>
            <a:r>
              <a:rPr lang="pl-PL" sz="1800" dirty="0">
                <a:solidFill>
                  <a:srgbClr val="000000"/>
                </a:solidFill>
              </a:rPr>
              <a:t>Podstawy formalne, definicje, zasady procesu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Odmienne postrzeganie procesu przez Strony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</a:rPr>
              <a:t>Wsparcie eksperckie: </a:t>
            </a:r>
            <a:r>
              <a:rPr lang="pl-PL" sz="1600" dirty="0" err="1">
                <a:solidFill>
                  <a:srgbClr val="000000"/>
                </a:solidFill>
              </a:rPr>
              <a:t>Facylitator</a:t>
            </a:r>
            <a:r>
              <a:rPr lang="pl-PL" sz="1600" dirty="0">
                <a:solidFill>
                  <a:srgbClr val="000000"/>
                </a:solidFill>
              </a:rPr>
              <a:t> i Eksperci 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+mj-lt"/>
              <a:buAutoNum type="arabicPeriod" startAt="4"/>
              <a:defRPr/>
            </a:pPr>
            <a:r>
              <a:rPr lang="pl-PL" sz="1800" dirty="0">
                <a:solidFill>
                  <a:srgbClr val="000000"/>
                </a:solidFill>
              </a:rPr>
              <a:t>Ustalenia i rekomendacje: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Akceptacja wypracowanego zasięgu przy zdaniach odrębnych.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Brak konsensusu do sposobu korekty gospodarowania (wyłączenia, ograniczenia, modyfikacje).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Rekomendacje dalszej części procesu.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Silne i słabe strony procesu.</a:t>
            </a:r>
          </a:p>
          <a:p>
            <a:pPr marL="285750" lvl="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 txBox="1"/>
          <p:nvPr/>
        </p:nvSpPr>
        <p:spPr>
          <a:xfrm>
            <a:off x="1637976" y="2642890"/>
            <a:ext cx="6685972" cy="10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|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Jak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zorganizowany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był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uspołeczniony proces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11981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ddee12cb1_0_153"/>
          <p:cNvSpPr txBox="1">
            <a:spLocks noGrp="1"/>
          </p:cNvSpPr>
          <p:nvPr>
            <p:ph type="title"/>
          </p:nvPr>
        </p:nvSpPr>
        <p:spPr>
          <a:xfrm>
            <a:off x="2249585" y="217100"/>
            <a:ext cx="621584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Jak zorganizowany był proces</a:t>
            </a:r>
            <a:endParaRPr dirty="0"/>
          </a:p>
        </p:txBody>
      </p:sp>
      <p:sp>
        <p:nvSpPr>
          <p:cNvPr id="159" name="Google Shape;159;g2eddee12cb1_0_153"/>
          <p:cNvSpPr txBox="1">
            <a:spLocks noGrp="1"/>
          </p:cNvSpPr>
          <p:nvPr>
            <p:ph type="body" idx="1"/>
          </p:nvPr>
        </p:nvSpPr>
        <p:spPr>
          <a:xfrm>
            <a:off x="72828" y="1472751"/>
            <a:ext cx="8787951" cy="448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/>
              <a:t>Wszystkie spotkania (stacjonarne i on-line) były prowadzone przez niezależnego </a:t>
            </a:r>
            <a:r>
              <a:rPr lang="pl-PL" sz="1800" dirty="0" err="1"/>
              <a:t>facylitatora</a:t>
            </a:r>
            <a:r>
              <a:rPr lang="pl-PL" sz="1800" dirty="0"/>
              <a:t>, wskazanego przez </a:t>
            </a:r>
            <a:r>
              <a:rPr lang="pl-PL" sz="1800" dirty="0" err="1"/>
              <a:t>MKiŚ</a:t>
            </a:r>
            <a:r>
              <a:rPr lang="pl-PL" sz="1800" dirty="0"/>
              <a:t> </a:t>
            </a:r>
            <a:br>
              <a:rPr lang="pl-PL" sz="1800" dirty="0"/>
            </a:br>
            <a:r>
              <a:rPr lang="pl-PL" sz="1800" dirty="0"/>
              <a:t>p. Daniela Mroza;</a:t>
            </a:r>
          </a:p>
          <a:p>
            <a:pPr marL="5715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/>
              <a:t>Zaprojektowano i uruchomiono dedykowany Portal (</a:t>
            </a:r>
            <a:r>
              <a:rPr lang="pl-PL" sz="1800" u="sng" dirty="0"/>
              <a:t>lasypoznan-konsultacje.pl</a:t>
            </a:r>
            <a:r>
              <a:rPr lang="pl-PL" sz="1800" dirty="0"/>
              <a:t>), jako repozytorium danych i pism dla członków Zespołu;</a:t>
            </a:r>
          </a:p>
          <a:p>
            <a:pPr marL="5715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/>
              <a:t>Spotkania w formie stacjonarnej odbywały się w siedzibie Wielkopolskiego Urzędu Wojewódzkiego;</a:t>
            </a:r>
          </a:p>
          <a:p>
            <a:pPr marL="5715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/>
              <a:t>Prace w Zespole wspierali Eksperci wskazani przez </a:t>
            </a:r>
            <a:r>
              <a:rPr lang="pl-PL" sz="1800" dirty="0" err="1"/>
              <a:t>MKiŚ</a:t>
            </a:r>
            <a:r>
              <a:rPr lang="pl-PL" sz="1800" dirty="0"/>
              <a:t> i zatwierdzeni przez członków Zespołu.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endParaRPr lang="pl-PL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104775"/>
            <a:ext cx="4867275" cy="324485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372100" y="3431084"/>
            <a:ext cx="367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Fot. Regionalna Dyrekcja Lasów Państwowych w Poznaniu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10075" y="5740854"/>
            <a:ext cx="367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Fot. Wielkopolski Urząd Wojewódzki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2761"/>
            <a:ext cx="4486275" cy="29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00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/>
        </p:nvSpPr>
        <p:spPr>
          <a:xfrm>
            <a:off x="760651" y="2613728"/>
            <a:ext cx="7865459" cy="10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|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Kalendarium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prac lokalnego zespołu ds. lasów społecznych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61123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3523950" y="435428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Kalendarium</a:t>
            </a:r>
            <a:endParaRPr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29473" y="1707419"/>
            <a:ext cx="8833774" cy="4334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 algn="just"/>
            <a:r>
              <a:rPr lang="pl-PL" sz="1600" dirty="0"/>
              <a:t>Spotkania odbywały się w trybie stacjonarnym oraz w formie dyżurów on-line. </a:t>
            </a:r>
            <a:br>
              <a:rPr lang="pl-PL" sz="1600" dirty="0"/>
            </a:br>
            <a:r>
              <a:rPr lang="pl-PL" sz="1600" dirty="0"/>
              <a:t>Każdy z uczestników każdorazowo otrzymywał zaproszenie wraz z zaplanowanym harmonogramem spotkania. W ciągu całego procesu przeprowadziliśmy łącznie 9 spotkań </a:t>
            </a:r>
            <a:br>
              <a:rPr lang="pl-PL" sz="1600" dirty="0"/>
            </a:br>
            <a:r>
              <a:rPr lang="pl-PL" sz="1600" dirty="0"/>
              <a:t>i dyżurów informacyjnych. </a:t>
            </a:r>
          </a:p>
          <a:p>
            <a:pPr marL="571500" indent="-34290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571500" indent="-342900" algn="just">
              <a:buFont typeface="Arial" panose="020B0604020202020204" pitchFamily="34" charset="0"/>
              <a:buChar char="•"/>
            </a:pPr>
            <a:r>
              <a:rPr lang="pl-PL" sz="1600" dirty="0"/>
              <a:t>Spotkania rozpoczęliśmy w sierpniu dyżurami on-line, których celem było przygotowanie wprowadzenie członków Zespołu do procesu przed jego rozpoczęciem. Dyżury odbyły się w dniach 13 sierpnia oraz 27 sierpnia 2024 roku;</a:t>
            </a:r>
          </a:p>
          <a:p>
            <a:pPr marL="228600" indent="0" algn="just"/>
            <a:endParaRPr lang="pl-PL" sz="1600" dirty="0"/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Spotkania stacjonarne (5) odbywały się w siedzibie Wielkopolskiego Urzędu Wojewódzkiego w dniach 3 i 19 września 2024 roku oraz  1, 17 i 23 października </a:t>
            </a:r>
            <a:br>
              <a:rPr lang="pl-PL" sz="1600" dirty="0"/>
            </a:br>
            <a:r>
              <a:rPr lang="pl-PL" sz="1600" dirty="0"/>
              <a:t>2024 roku. W międzyczasie, dla lepszej koordynacji prac zorganizowano dyżury on-line </a:t>
            </a:r>
            <a:br>
              <a:rPr lang="pl-PL" sz="1600" dirty="0"/>
            </a:br>
            <a:r>
              <a:rPr lang="pl-PL" sz="1600" dirty="0"/>
              <a:t>w dniach 13 września 2024 roku oraz 11 października 2024 roku, których zadaniem było wsparcie techniczne i merytoryczne uczestników procesu.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D87AD9-1E79-40D3-82F1-F400026F3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6" b="4647"/>
          <a:stretch/>
        </p:blipFill>
        <p:spPr>
          <a:xfrm>
            <a:off x="316906" y="0"/>
            <a:ext cx="8827094" cy="6141855"/>
          </a:xfrm>
          <a:prstGeom prst="rect">
            <a:avLst/>
          </a:prstGeom>
        </p:spPr>
      </p:pic>
      <p:sp>
        <p:nvSpPr>
          <p:cNvPr id="10" name="Google Shape;151;g2eddee12cb1_0_147">
            <a:extLst>
              <a:ext uri="{FF2B5EF4-FFF2-40B4-BE49-F238E27FC236}">
                <a16:creationId xmlns:a16="http://schemas.microsoft.com/office/drawing/2014/main" id="{368A006D-5E50-48EC-A987-2E18C4CF10B0}"/>
              </a:ext>
            </a:extLst>
          </p:cNvPr>
          <p:cNvSpPr txBox="1">
            <a:spLocks/>
          </p:cNvSpPr>
          <p:nvPr/>
        </p:nvSpPr>
        <p:spPr>
          <a:xfrm>
            <a:off x="2463894" y="177552"/>
            <a:ext cx="339474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F51"/>
              </a:buClr>
              <a:buSzPts val="3810"/>
              <a:buFont typeface="Arial"/>
              <a:buNone/>
              <a:defRPr sz="3809" b="0" i="0" u="none" strike="noStrike" cap="none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Kalendarium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4278EA11-7D83-4EAF-9304-FFB503488B3B}"/>
              </a:ext>
            </a:extLst>
          </p:cNvPr>
          <p:cNvGrpSpPr/>
          <p:nvPr/>
        </p:nvGrpSpPr>
        <p:grpSpPr>
          <a:xfrm>
            <a:off x="297090" y="1659793"/>
            <a:ext cx="2012289" cy="1820730"/>
            <a:chOff x="0" y="0"/>
            <a:chExt cx="812800" cy="83655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D08246D-4FB4-4AE7-9423-FCD57B54F2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5548EDFB-AD55-4C18-899C-DBB193574CFA}"/>
                </a:ext>
              </a:extLst>
            </p:cNvPr>
            <p:cNvSpPr txBox="1"/>
            <p:nvPr/>
          </p:nvSpPr>
          <p:spPr>
            <a:xfrm>
              <a:off x="0" y="9525"/>
              <a:ext cx="812800" cy="82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pl-PL" sz="16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Dyżury informacyjne online</a:t>
              </a:r>
              <a:r>
                <a:rPr lang="en-US" sz="16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 –</a:t>
              </a:r>
              <a:r>
                <a:rPr lang="pl-PL" sz="16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 </a:t>
              </a:r>
              <a:br>
                <a:rPr lang="pl-PL" sz="16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</a:br>
              <a:r>
                <a:rPr lang="pl-PL" sz="1600" dirty="0" err="1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ws</a:t>
              </a:r>
              <a:r>
                <a:rPr lang="pl-PL" sz="16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. organizacji Zespołu</a:t>
              </a:r>
              <a:r>
                <a:rPr lang="en-US" sz="1600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 </a:t>
              </a:r>
            </a:p>
            <a:p>
              <a:pPr algn="ctr"/>
              <a:r>
                <a:rPr lang="pl-PL" sz="1600" b="1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13 i 27</a:t>
              </a:r>
              <a:r>
                <a:rPr lang="en-US" sz="1600" b="1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.0</a:t>
              </a:r>
              <a:r>
                <a:rPr lang="pl-PL" sz="1600" b="1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8</a:t>
              </a:r>
              <a:r>
                <a:rPr lang="en-US" sz="1600" b="1" dirty="0">
                  <a:solidFill>
                    <a:srgbClr val="000000"/>
                  </a:solidFill>
                  <a:latin typeface="Now"/>
                  <a:ea typeface="Now"/>
                  <a:cs typeface="Now"/>
                  <a:sym typeface="Now"/>
                </a:rPr>
                <a:t>.2024</a:t>
              </a: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956B1FFD-6A12-478A-9D27-E067FE8B18F0}"/>
              </a:ext>
            </a:extLst>
          </p:cNvPr>
          <p:cNvGrpSpPr/>
          <p:nvPr/>
        </p:nvGrpSpPr>
        <p:grpSpPr>
          <a:xfrm>
            <a:off x="2358876" y="1627425"/>
            <a:ext cx="2029421" cy="1800000"/>
            <a:chOff x="-6920" y="0"/>
            <a:chExt cx="819720" cy="81280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32E7091-951E-49A0-B449-193F74D32566}"/>
                </a:ext>
              </a:extLst>
            </p:cNvPr>
            <p:cNvSpPr/>
            <p:nvPr/>
          </p:nvSpPr>
          <p:spPr>
            <a:xfrm>
              <a:off x="-692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A85B047-8A59-4A58-AAAF-3826F0C691AD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lvl="0" algn="ctr"/>
              <a:r>
                <a:rPr lang="pl-PL" sz="1800" dirty="0">
                  <a:latin typeface="Now"/>
                  <a:sym typeface="Now"/>
                </a:rPr>
                <a:t>I Spotkanie stacjonarne - wymiana informacji</a:t>
              </a:r>
            </a:p>
            <a:p>
              <a:pPr lvl="0" algn="ctr"/>
              <a:r>
                <a:rPr lang="pl-PL" sz="1800" b="1" dirty="0">
                  <a:latin typeface="Now"/>
                  <a:sym typeface="Now"/>
                </a:rPr>
                <a:t>03.09.2024</a:t>
              </a:r>
              <a:r>
                <a:rPr lang="pl-PL" sz="1800" dirty="0">
                  <a:latin typeface="Now"/>
                  <a:sym typeface="Now"/>
                </a:rPr>
                <a:t> </a:t>
              </a:r>
              <a:endParaRPr lang="en-US" sz="1800" dirty="0">
                <a:latin typeface="Now"/>
                <a:sym typeface="Now"/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CAF4165A-C4B3-47A6-8456-C75403EC1DB9}"/>
              </a:ext>
            </a:extLst>
          </p:cNvPr>
          <p:cNvGrpSpPr/>
          <p:nvPr/>
        </p:nvGrpSpPr>
        <p:grpSpPr>
          <a:xfrm>
            <a:off x="6488078" y="1642140"/>
            <a:ext cx="2069878" cy="1820558"/>
            <a:chOff x="0" y="0"/>
            <a:chExt cx="812800" cy="843487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99D2FE5-1B74-4715-BA9B-412FA230DD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246BD80F-EC01-4F98-939D-7EAA43C9AFF4}"/>
                </a:ext>
              </a:extLst>
            </p:cNvPr>
            <p:cNvSpPr txBox="1"/>
            <p:nvPr/>
          </p:nvSpPr>
          <p:spPr>
            <a:xfrm>
              <a:off x="0" y="9525"/>
              <a:ext cx="812800" cy="833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lvl="0" algn="ctr"/>
              <a:r>
                <a:rPr lang="pl-PL" sz="1600" dirty="0">
                  <a:latin typeface="Now"/>
                  <a:sym typeface="Now"/>
                </a:rPr>
                <a:t>II Spotkanie - praca nad zasięgiem lasów społecznych wokół Poznania </a:t>
              </a:r>
            </a:p>
            <a:p>
              <a:pPr lvl="0" algn="ctr"/>
              <a:r>
                <a:rPr lang="pl-PL" sz="1600" b="1" dirty="0">
                  <a:latin typeface="Now"/>
                  <a:sym typeface="Now"/>
                </a:rPr>
                <a:t>19.09.2024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E185390C-0959-4F7E-8204-6DFBA135B97E}"/>
              </a:ext>
            </a:extLst>
          </p:cNvPr>
          <p:cNvGrpSpPr/>
          <p:nvPr/>
        </p:nvGrpSpPr>
        <p:grpSpPr>
          <a:xfrm>
            <a:off x="4414911" y="1621338"/>
            <a:ext cx="2029421" cy="1863156"/>
            <a:chOff x="0" y="0"/>
            <a:chExt cx="812800" cy="812800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259D423-10F6-4C9A-934B-D03D936F1FE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9A9470AA-F052-48A8-9623-D29BA462065D}"/>
                </a:ext>
              </a:extLst>
            </p:cNvPr>
            <p:cNvSpPr txBox="1"/>
            <p:nvPr/>
          </p:nvSpPr>
          <p:spPr>
            <a:xfrm>
              <a:off x="0" y="9525"/>
              <a:ext cx="812800" cy="785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pl-PL" sz="1800" dirty="0">
                  <a:latin typeface="Now"/>
                  <a:sym typeface="Now"/>
                </a:rPr>
                <a:t>Dyżur online - omówienie otrzymanych wytycznych </a:t>
              </a:r>
              <a:r>
                <a:rPr lang="pl-PL" sz="1800" b="1" dirty="0">
                  <a:latin typeface="Now"/>
                  <a:sym typeface="Now"/>
                </a:rPr>
                <a:t>13.09.2024</a:t>
              </a:r>
            </a:p>
          </p:txBody>
        </p:sp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C462600F-B841-46A4-A119-384113531B79}"/>
              </a:ext>
            </a:extLst>
          </p:cNvPr>
          <p:cNvGrpSpPr/>
          <p:nvPr/>
        </p:nvGrpSpPr>
        <p:grpSpPr>
          <a:xfrm>
            <a:off x="6499301" y="3449072"/>
            <a:ext cx="2069878" cy="1959004"/>
            <a:chOff x="0" y="0"/>
            <a:chExt cx="812800" cy="812800"/>
          </a:xfrm>
        </p:grpSpPr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D7B5C5EB-991E-4DE8-B2D4-918A0A09EB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2ECFE8CF-0CCD-4CE1-8383-6584B227B3A4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1600" dirty="0">
                  <a:latin typeface="Now"/>
                  <a:sym typeface="Now"/>
                </a:rPr>
                <a:t>III </a:t>
              </a:r>
              <a:r>
                <a:rPr lang="en-US" sz="1600" dirty="0" err="1">
                  <a:latin typeface="Now"/>
                  <a:sym typeface="Now"/>
                </a:rPr>
                <a:t>Spotkanie</a:t>
              </a:r>
              <a:endParaRPr lang="en-US" sz="1600" dirty="0">
                <a:latin typeface="Now"/>
                <a:sym typeface="Now"/>
              </a:endParaRP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praca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nad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zasięgiem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lasów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społecznych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wokół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Poznania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marL="0" lvl="0" indent="0" algn="ctr"/>
              <a:r>
                <a:rPr lang="en-US" sz="1600" b="1" dirty="0">
                  <a:latin typeface="Now"/>
                  <a:sym typeface="Now"/>
                </a:rPr>
                <a:t>01.10.2024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56D336F7-9D84-4CDE-BC72-C006C707288B}"/>
              </a:ext>
            </a:extLst>
          </p:cNvPr>
          <p:cNvGrpSpPr/>
          <p:nvPr/>
        </p:nvGrpSpPr>
        <p:grpSpPr>
          <a:xfrm>
            <a:off x="2322960" y="3870537"/>
            <a:ext cx="2012289" cy="2015648"/>
            <a:chOff x="0" y="0"/>
            <a:chExt cx="812800" cy="812800"/>
          </a:xfrm>
        </p:grpSpPr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4C320FC2-5528-490F-B545-CEB83D4A518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4896BB7F-D03B-40D5-A6BF-C78780252690}"/>
                </a:ext>
              </a:extLst>
            </p:cNvPr>
            <p:cNvSpPr txBox="1"/>
            <p:nvPr/>
          </p:nvSpPr>
          <p:spPr>
            <a:xfrm>
              <a:off x="11492" y="9525"/>
              <a:ext cx="801308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1600" dirty="0">
                  <a:latin typeface="Now"/>
                  <a:sym typeface="Now"/>
                </a:rPr>
                <a:t>IV </a:t>
              </a:r>
              <a:r>
                <a:rPr lang="en-US" sz="1600" dirty="0" err="1">
                  <a:latin typeface="Now"/>
                  <a:sym typeface="Now"/>
                </a:rPr>
                <a:t>Spotkanie</a:t>
              </a:r>
              <a:endParaRPr lang="en-US" sz="1600" dirty="0">
                <a:latin typeface="Now"/>
                <a:sym typeface="Now"/>
              </a:endParaRP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praca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nad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zasięgiem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lasów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społecznych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wokół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Poznania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marL="0" indent="0" algn="ctr"/>
              <a:r>
                <a:rPr lang="en-US" sz="1600" b="1" dirty="0">
                  <a:latin typeface="Now"/>
                  <a:sym typeface="Now"/>
                </a:rPr>
                <a:t>17.10.2024</a:t>
              </a:r>
            </a:p>
          </p:txBody>
        </p:sp>
      </p:grpSp>
      <p:grpSp>
        <p:nvGrpSpPr>
          <p:cNvPr id="34" name="Group 25">
            <a:extLst>
              <a:ext uri="{FF2B5EF4-FFF2-40B4-BE49-F238E27FC236}">
                <a16:creationId xmlns:a16="http://schemas.microsoft.com/office/drawing/2014/main" id="{461E5E7E-E404-4C6A-BB4E-1C259D82E533}"/>
              </a:ext>
            </a:extLst>
          </p:cNvPr>
          <p:cNvGrpSpPr/>
          <p:nvPr/>
        </p:nvGrpSpPr>
        <p:grpSpPr>
          <a:xfrm>
            <a:off x="4382336" y="3870537"/>
            <a:ext cx="2069878" cy="2015648"/>
            <a:chOff x="0" y="0"/>
            <a:chExt cx="812800" cy="812800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67C6981-BE4B-473D-89A1-34249279253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36" name="TextBox 27">
              <a:extLst>
                <a:ext uri="{FF2B5EF4-FFF2-40B4-BE49-F238E27FC236}">
                  <a16:creationId xmlns:a16="http://schemas.microsoft.com/office/drawing/2014/main" id="{696398E0-30DB-4778-8739-A0CA87C2AC6F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1600" dirty="0" err="1">
                  <a:latin typeface="Now"/>
                  <a:sym typeface="Now"/>
                </a:rPr>
                <a:t>Dyżur</a:t>
              </a:r>
              <a:r>
                <a:rPr lang="en-US" sz="1600" dirty="0">
                  <a:latin typeface="Now"/>
                  <a:sym typeface="Now"/>
                </a:rPr>
                <a:t> online - </a:t>
              </a:r>
              <a:r>
                <a:rPr lang="en-US" sz="1600" dirty="0" err="1">
                  <a:latin typeface="Now"/>
                  <a:sym typeface="Now"/>
                </a:rPr>
                <a:t>omówienie</a:t>
              </a:r>
              <a:r>
                <a:rPr lang="en-US" sz="1600" dirty="0">
                  <a:latin typeface="Now"/>
                  <a:sym typeface="Now"/>
                </a:rPr>
                <a:t> </a:t>
              </a:r>
              <a:r>
                <a:rPr lang="en-US" sz="1600" dirty="0" err="1">
                  <a:latin typeface="Now"/>
                  <a:sym typeface="Now"/>
                </a:rPr>
                <a:t>tabeli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algn="ctr"/>
              <a:r>
                <a:rPr lang="en-US" sz="1600" dirty="0">
                  <a:latin typeface="Now"/>
                  <a:sym typeface="Now"/>
                </a:rPr>
                <a:t>z </a:t>
              </a:r>
              <a:r>
                <a:rPr lang="en-US" sz="1600" dirty="0" err="1">
                  <a:latin typeface="Now"/>
                  <a:sym typeface="Now"/>
                </a:rPr>
                <a:t>wytycznymi</a:t>
              </a:r>
              <a:r>
                <a:rPr lang="pl-PL" sz="1600" dirty="0">
                  <a:latin typeface="Now"/>
                  <a:sym typeface="Now"/>
                </a:rPr>
                <a:t> dotyczącymi 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algn="ctr"/>
              <a:r>
                <a:rPr lang="en-US" sz="1600" dirty="0" err="1">
                  <a:latin typeface="Now"/>
                  <a:sym typeface="Now"/>
                </a:rPr>
                <a:t>gosp</a:t>
              </a:r>
              <a:r>
                <a:rPr lang="en-US" sz="1600" dirty="0">
                  <a:latin typeface="Now"/>
                  <a:sym typeface="Now"/>
                </a:rPr>
                <a:t>. </a:t>
              </a:r>
              <a:r>
                <a:rPr lang="en-US" sz="1600" dirty="0" err="1">
                  <a:latin typeface="Now"/>
                  <a:sym typeface="Now"/>
                </a:rPr>
                <a:t>leśnej</a:t>
              </a:r>
              <a:r>
                <a:rPr lang="en-US" sz="1600" dirty="0">
                  <a:latin typeface="Now"/>
                  <a:sym typeface="Now"/>
                </a:rPr>
                <a:t> </a:t>
              </a:r>
            </a:p>
            <a:p>
              <a:pPr marL="0" lvl="0" indent="0" algn="ctr"/>
              <a:r>
                <a:rPr lang="en-US" sz="1600" b="1" dirty="0">
                  <a:latin typeface="Now"/>
                  <a:sym typeface="Now"/>
                </a:rPr>
                <a:t>11.10.2024</a:t>
              </a:r>
            </a:p>
          </p:txBody>
        </p:sp>
      </p:grpSp>
      <p:grpSp>
        <p:nvGrpSpPr>
          <p:cNvPr id="37" name="Group 28">
            <a:extLst>
              <a:ext uri="{FF2B5EF4-FFF2-40B4-BE49-F238E27FC236}">
                <a16:creationId xmlns:a16="http://schemas.microsoft.com/office/drawing/2014/main" id="{DEED68E5-3FE5-45DC-B2E2-05F675D83659}"/>
              </a:ext>
            </a:extLst>
          </p:cNvPr>
          <p:cNvGrpSpPr/>
          <p:nvPr/>
        </p:nvGrpSpPr>
        <p:grpSpPr>
          <a:xfrm>
            <a:off x="250974" y="3882347"/>
            <a:ext cx="2012289" cy="2015648"/>
            <a:chOff x="0" y="0"/>
            <a:chExt cx="812800" cy="812800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9C5A09C5-21BD-48D8-A314-EBAC638720C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9FAFD"/>
            </a:solidFill>
            <a:ln w="38100" cap="rnd">
              <a:solidFill>
                <a:srgbClr val="005023"/>
              </a:solidFill>
              <a:prstDash val="solid"/>
              <a:round/>
            </a:ln>
          </p:spPr>
        </p: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4A41BED5-67BC-429A-A445-E371B1B010E2}"/>
                </a:ext>
              </a:extLst>
            </p:cNvPr>
            <p:cNvSpPr txBox="1"/>
            <p:nvPr/>
          </p:nvSpPr>
          <p:spPr>
            <a:xfrm>
              <a:off x="11492" y="9525"/>
              <a:ext cx="801308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pl-PL" sz="1800" dirty="0">
                  <a:latin typeface="Now"/>
                  <a:sym typeface="Now"/>
                </a:rPr>
                <a:t>V Spotkanie</a:t>
              </a:r>
            </a:p>
            <a:p>
              <a:pPr algn="ctr"/>
              <a:r>
                <a:rPr lang="pl-PL" sz="1800" dirty="0">
                  <a:latin typeface="Now"/>
                  <a:sym typeface="Now"/>
                </a:rPr>
                <a:t>podsumowanie pracy Zespołu</a:t>
              </a:r>
            </a:p>
            <a:p>
              <a:pPr algn="ctr"/>
              <a:r>
                <a:rPr lang="pl-PL" sz="1800" b="1" dirty="0">
                  <a:latin typeface="Now"/>
                  <a:sym typeface="Now"/>
                </a:rPr>
                <a:t>23.10.2024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94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/>
        </p:nvSpPr>
        <p:spPr>
          <a:xfrm>
            <a:off x="1637976" y="2854538"/>
            <a:ext cx="6039262" cy="153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 |</a:t>
            </a:r>
            <a:r>
              <a:rPr lang="en-US" sz="2794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Uczestnicy</a:t>
            </a: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biorący udział w pracach lokalnego zespołu ds. lasów o wiodącej funkcji społecznej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177769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2840304" y="277027"/>
            <a:ext cx="537349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Uczestnicy</a:t>
            </a:r>
            <a:endParaRPr dirty="0"/>
          </a:p>
        </p:txBody>
      </p:sp>
      <p:sp>
        <p:nvSpPr>
          <p:cNvPr id="6" name="Google Shape;159;g2eddee12cb1_0_153"/>
          <p:cNvSpPr txBox="1">
            <a:spLocks/>
          </p:cNvSpPr>
          <p:nvPr/>
        </p:nvSpPr>
        <p:spPr>
          <a:xfrm>
            <a:off x="152400" y="1480842"/>
            <a:ext cx="8591550" cy="452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66"/>
              </a:spcBef>
              <a:spcAft>
                <a:spcPts val="0"/>
              </a:spcAft>
              <a:buClr>
                <a:srgbClr val="006050"/>
              </a:buClr>
              <a:buSzPts val="2328"/>
              <a:buFont typeface="Arial"/>
              <a:buNone/>
              <a:defRPr sz="2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105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rgbClr val="006050"/>
              </a:buClr>
              <a:buSzPts val="1693"/>
              <a:buFont typeface="Arial"/>
              <a:buChar char="•"/>
              <a:defRPr sz="16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793" algn="l" rtl="0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1"/>
              <a:buFont typeface="Arial"/>
              <a:buChar char="•"/>
              <a:defRPr sz="23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–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»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Zespół składał się z 52 członków wskazanych przez </a:t>
            </a:r>
            <a:r>
              <a:rPr lang="pl-PL" sz="1600" dirty="0" err="1">
                <a:solidFill>
                  <a:srgbClr val="000000"/>
                </a:solidFill>
              </a:rPr>
              <a:t>MKiŚ</a:t>
            </a:r>
            <a:r>
              <a:rPr lang="pl-PL" sz="1600" dirty="0">
                <a:solidFill>
                  <a:srgbClr val="000000"/>
                </a:solidFill>
              </a:rPr>
              <a:t>, w tym: 18 organizacji pozarządowych, 17 gmin, 2 posłów, przedstawiciela DGLP, </a:t>
            </a:r>
            <a:r>
              <a:rPr lang="pl-PL" sz="1600" dirty="0" err="1">
                <a:solidFill>
                  <a:srgbClr val="000000"/>
                </a:solidFill>
              </a:rPr>
              <a:t>MKiŚ</a:t>
            </a:r>
            <a:r>
              <a:rPr lang="pl-PL" sz="1600" dirty="0">
                <a:solidFill>
                  <a:srgbClr val="000000"/>
                </a:solidFill>
              </a:rPr>
              <a:t>, RDLP, WUW,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3 Nadleśniczych (Babki, Konstantynowo, Łopuchówko), przedstawiciela Starostwa Powiatowego, Wielkopolskiego Urzędu Marszałkowskiego (WBPP), oraz przedstawicieli: IBL, RDOŚ, </a:t>
            </a:r>
            <a:r>
              <a:rPr lang="pl-PL" sz="1600" dirty="0" err="1">
                <a:solidFill>
                  <a:srgbClr val="000000"/>
                </a:solidFill>
              </a:rPr>
              <a:t>BULiGL</a:t>
            </a:r>
            <a:r>
              <a:rPr lang="pl-PL" sz="1600" dirty="0">
                <a:solidFill>
                  <a:srgbClr val="000000"/>
                </a:solidFill>
              </a:rPr>
              <a:t>, ZUL, przemysłu drzewnego, Urzędu Miasta Poznania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Eksperci wskazani przez </a:t>
            </a:r>
            <a:r>
              <a:rPr lang="pl-PL" sz="1600" dirty="0" err="1">
                <a:solidFill>
                  <a:srgbClr val="000000"/>
                </a:solidFill>
              </a:rPr>
              <a:t>MKiŚ</a:t>
            </a:r>
            <a:r>
              <a:rPr lang="pl-PL" sz="1600" dirty="0">
                <a:solidFill>
                  <a:srgbClr val="000000"/>
                </a:solidFill>
              </a:rPr>
              <a:t> (19). Lista zawierała: przedstawiciela ZUL, przemysłu drzewnego, organizacji społecznej, RDLP (3), organizacji społecznych (9), profesora UP w Poznaniu, emerytowanego dyrektora ZLP, 2 przedstawicieli Wojewody Wielkopolskiej 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Na spotkania on-line i stacjonarne uczestnicy byli zapraszani poprzez pocztę elektroniczną, a także dedykowany portal (lasypoznan-konsultacje.pl)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endParaRPr lang="pl-PL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8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1327093" y="2565176"/>
            <a:ext cx="7040071" cy="87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294"/>
              </a:lnSpc>
              <a:buSzPts val="5587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 |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Czego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dotyczył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pilotaż </a:t>
            </a:r>
            <a:r>
              <a:rPr lang="pl-PL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ws</a:t>
            </a:r>
            <a:r>
              <a:rPr lang="pl-PL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lasów o wiodącej funkcji społecznej </a:t>
            </a: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67189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2861680" y="350190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Uczestnicy</a:t>
            </a:r>
            <a:endParaRPr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8F6C195-DD36-44FE-B979-6009A9937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64461"/>
              </p:ext>
            </p:extLst>
          </p:nvPr>
        </p:nvGraphicFramePr>
        <p:xfrm>
          <a:off x="908355" y="1255399"/>
          <a:ext cx="7887302" cy="4697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Now" panose="020B0604020202020204" charset="-18"/>
                        </a:rPr>
                        <a:t>Biuro Urządzania Lasu i Geodezji Leśnej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Poznańska Lokalna Organizacja Turystyczna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Dyrekcja Generalna Lasów Państwowych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Promocji Dziedzictwa "Kasztelania Ostrowska"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Fundacja "Na straży przyrody"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Sąsiedzkie Wojnówko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Fundacja Ochrony Przyrody i Rozwoju Turystyki „Pro Naturæ”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Zielony Peryskop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Handel-Pośrednictwo – Usługi Konrad Strykowski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Czerwonak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Instytut Badawczy Leśnictwa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Dopiewo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Klub Przyrodników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Kiszkowo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Ministerstwo Klimatu i Środowiska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Kleszczewo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Nadleśnictwo Babki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Komorniki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Now" panose="020B0604020202020204" charset="-18"/>
                        </a:rPr>
                        <a:t>Nadleśnictwo Konstantynowo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Pobiedziska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Nadleśnictwo Łopuchówko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Skoki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Polskie Towarzystwo Leśne Oddział Wielkopolski 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Stęszew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Now" panose="020B0604020202020204" charset="-18"/>
                        </a:rPr>
                        <a:t>Poseł Franciszek </a:t>
                      </a:r>
                      <a:r>
                        <a:rPr lang="pl-PL" sz="1000" u="none" strike="noStrike" dirty="0" err="1">
                          <a:effectLst/>
                          <a:latin typeface="Now" panose="020B0604020202020204" charset="-18"/>
                        </a:rPr>
                        <a:t>Sterczewski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Suchy Las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Posłanka Ewa Schädler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Now" panose="020B0604020202020204" charset="-18"/>
                        </a:rPr>
                        <a:t>Urząd Gminy Tarnowo Podgórne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8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Przedsiębiorstwo Produkcyjno Handlowo-Usługowe Damian Kałuziński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w Brodnicy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Rada Osiedla Leśna Polana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w Czempiniu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Regionalna Dyrekcja Lasów Państwowych w Poznaniu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Gminy Zaniemyśl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Regionalna Dyrekcja Ochrony Środowiska w Poznaniu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Now" panose="020B0604020202020204" charset="-18"/>
                        </a:rPr>
                        <a:t>Urząd Miasta i Gminy Murowana Goślina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Sieć Badawcza Łukasiewicz Poznański Instytut Technologiczny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Miasta i Gminy w Kórniku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Starostwo Powiatowe w Poznaniu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Miasta Poznania 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"Prawo do Przyrody" 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Miejski w Mosinie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„Nasz Las Tulecki”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Urząd Miejski w Puszczykowie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Edukatorów Leśnych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Wielkopolski Urząd Marszałkowski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Koalicja ZaZieleń Poznań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Wojewoda Wielkopolska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698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na Rzecz Wspierania Bioróżnorodności „Matecznik”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Związek Leśników Polskich w Rzeczypospolitej Polskiej Regionu Wielkopolskiego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97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Now" panose="020B0604020202020204" charset="-18"/>
                        </a:rPr>
                        <a:t>Stowarzyszenie Poznańska Inicjatywa Leśna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Now" panose="020B0604020202020204" charset="-18"/>
                        </a:rPr>
                        <a:t>Związek Międzygminny „Puszcza Zielonka”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Now" panose="020B0604020202020204" charset="-18"/>
                      </a:endParaRPr>
                    </a:p>
                  </a:txBody>
                  <a:tcPr marL="6820" marR="6820" marT="68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19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3397692" y="3855870"/>
            <a:ext cx="5498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Fot. Regionalna Dyrekcja Lasów Państwowych w Poznaniu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20747A0-FA9E-413C-B9A6-1C90BC86F80A}"/>
              </a:ext>
            </a:extLst>
          </p:cNvPr>
          <p:cNvSpPr/>
          <p:nvPr/>
        </p:nvSpPr>
        <p:spPr>
          <a:xfrm>
            <a:off x="715107" y="1305580"/>
            <a:ext cx="5714144" cy="2481594"/>
          </a:xfrm>
          <a:custGeom>
            <a:avLst/>
            <a:gdLst/>
            <a:ahLst/>
            <a:cxnLst/>
            <a:rect l="l" t="t" r="r" b="b"/>
            <a:pathLst>
              <a:path w="7915525" h="3439955">
                <a:moveTo>
                  <a:pt x="0" y="0"/>
                </a:moveTo>
                <a:lnTo>
                  <a:pt x="7915524" y="0"/>
                </a:lnTo>
                <a:lnTo>
                  <a:pt x="7915524" y="3439955"/>
                </a:lnTo>
                <a:lnTo>
                  <a:pt x="0" y="3439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8963AE8-A21B-4846-A3ED-796C9059D9E4}"/>
              </a:ext>
            </a:extLst>
          </p:cNvPr>
          <p:cNvSpPr/>
          <p:nvPr/>
        </p:nvSpPr>
        <p:spPr>
          <a:xfrm>
            <a:off x="715107" y="4009759"/>
            <a:ext cx="3281302" cy="2038881"/>
          </a:xfrm>
          <a:custGeom>
            <a:avLst/>
            <a:gdLst/>
            <a:ahLst/>
            <a:cxnLst/>
            <a:rect l="l" t="t" r="r" b="b"/>
            <a:pathLst>
              <a:path w="9281270" h="5887904">
                <a:moveTo>
                  <a:pt x="0" y="0"/>
                </a:moveTo>
                <a:lnTo>
                  <a:pt x="9281271" y="0"/>
                </a:lnTo>
                <a:lnTo>
                  <a:pt x="9281271" y="5887904"/>
                </a:lnTo>
                <a:lnTo>
                  <a:pt x="0" y="588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974"/>
            </a:stretch>
          </a:blipFill>
        </p:spPr>
      </p:sp>
    </p:spTree>
    <p:extLst>
      <p:ext uri="{BB962C8B-B14F-4D97-AF65-F5344CB8AC3E}">
        <p14:creationId xmlns:p14="http://schemas.microsoft.com/office/powerpoint/2010/main" val="56479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906892" y="184299"/>
            <a:ext cx="723710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Jak informowaliśmy o pilotażu szerszą społeczność</a:t>
            </a:r>
            <a:endParaRPr sz="2400"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69933" y="1464658"/>
            <a:ext cx="8591295" cy="4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Zorganizowaliśmy wywiady i konferencję prasową z biurem prasowym wojewody wielkopolskiego (kampania informacja trwała od 3 września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do 24 października). Ponadto nadleśnictwa Babki, Łopuchówko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i Konstantynowo przesyłały komunikaty prasowe do lokalnych mediów i gmin.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Konferencja prasowa w dniu 3 września 2024 w siedzibie WUW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(media: Radio Eska, TOK FM, Radio </a:t>
            </a:r>
            <a:r>
              <a:rPr lang="pl-PL" sz="1800" dirty="0" err="1">
                <a:solidFill>
                  <a:srgbClr val="000000"/>
                </a:solidFill>
              </a:rPr>
              <a:t>Emaus</a:t>
            </a:r>
            <a:r>
              <a:rPr lang="pl-PL" sz="1800" dirty="0">
                <a:solidFill>
                  <a:srgbClr val="000000"/>
                </a:solidFill>
              </a:rPr>
              <a:t>, Radio Poznań, Radio RMF FM, PAP, Radio ZET);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Radio Poznań (</a:t>
            </a:r>
            <a:r>
              <a:rPr lang="pl-PL" sz="1800" dirty="0">
                <a:solidFill>
                  <a:srgbClr val="000000"/>
                </a:solidFill>
                <a:hlinkClick r:id="rId3"/>
              </a:rPr>
              <a:t>https://radiopoznan.fm/informacje/pozostale/pierwszy-poznanski-las-spoleczny-rodzi-sie-w-bolach</a:t>
            </a:r>
            <a:r>
              <a:rPr lang="pl-PL" sz="1800" dirty="0">
                <a:solidFill>
                  <a:srgbClr val="000000"/>
                </a:solidFill>
              </a:rPr>
              <a:t>);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Codzienny Poznań (</a:t>
            </a:r>
            <a:r>
              <a:rPr lang="pl-PL" sz="1800" dirty="0">
                <a:solidFill>
                  <a:srgbClr val="000000"/>
                </a:solidFill>
                <a:hlinkClick r:id="rId4"/>
              </a:rPr>
              <a:t>https://codziennypoznan.pl/artykul/2024-09-03/poznan-pionierem-w-projektowaniu-lasow-spolecznych/</a:t>
            </a:r>
            <a:r>
              <a:rPr lang="pl-PL" sz="1800" dirty="0">
                <a:solidFill>
                  <a:srgbClr val="000000"/>
                </a:solidFill>
              </a:rPr>
              <a:t>);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rgbClr val="000000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050"/>
              </a:buClr>
              <a:buSzPts val="2300"/>
              <a:buFont typeface="Arial"/>
              <a:buChar char="•"/>
              <a:tabLst/>
              <a:defRPr/>
            </a:pPr>
            <a:endParaRPr lang="pl-P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0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914984" y="224413"/>
            <a:ext cx="722901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Jak informowaliśmy o pilotażu szerszą społeczność</a:t>
            </a:r>
            <a:endParaRPr sz="2400"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05196" y="1294726"/>
            <a:ext cx="8965976" cy="465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Gazeta Wyborcza Poznań (</a:t>
            </a:r>
            <a:r>
              <a:rPr lang="pl-PL" sz="1600" dirty="0">
                <a:solidFill>
                  <a:srgbClr val="000000"/>
                </a:solidFill>
                <a:hlinkClick r:id="rId3"/>
              </a:rPr>
              <a:t>https://poznan.wyborcza.pl/poznan/7,36001,31400566,projekt-lasow-spolecznych-wokol-poznania-na-finiszu-aktywisci.html</a:t>
            </a:r>
            <a:r>
              <a:rPr lang="pl-PL" sz="1600" dirty="0">
                <a:solidFill>
                  <a:srgbClr val="000000"/>
                </a:solidFill>
              </a:rPr>
              <a:t>) 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Strona WUW (</a:t>
            </a:r>
            <a:r>
              <a:rPr lang="pl-PL" sz="1600" dirty="0">
                <a:solidFill>
                  <a:srgbClr val="000000"/>
                </a:solidFill>
                <a:hlinkClick r:id="rId4"/>
              </a:rPr>
              <a:t>https://poznan.uw.gov.pl/informacje-prasowe/ruszaja-prace-lokalnego-zespolu-ds-lasow-spolecznych-wokol-poznania</a:t>
            </a:r>
            <a:r>
              <a:rPr lang="pl-PL" sz="1600" dirty="0">
                <a:solidFill>
                  <a:srgbClr val="000000"/>
                </a:solidFill>
              </a:rPr>
              <a:t>), (</a:t>
            </a:r>
            <a:r>
              <a:rPr lang="pl-PL" sz="1600" dirty="0">
                <a:solidFill>
                  <a:srgbClr val="000000"/>
                </a:solidFill>
                <a:hlinkClick r:id="rId5"/>
              </a:rPr>
              <a:t>https://www.poznan.uw.gov.pl/wydarzenia-biezace/za-nami-drugie-spotkanie-lokalnego-zespolu-ds-lasow-spolecznych-wokol-poznania</a:t>
            </a:r>
            <a:r>
              <a:rPr lang="pl-PL" sz="1600" dirty="0">
                <a:solidFill>
                  <a:srgbClr val="000000"/>
                </a:solidFill>
              </a:rPr>
              <a:t>) 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O2.pl (</a:t>
            </a:r>
            <a:r>
              <a:rPr lang="pl-PL" sz="1600" dirty="0">
                <a:solidFill>
                  <a:srgbClr val="000000"/>
                </a:solidFill>
                <a:hlinkClick r:id="rId6"/>
              </a:rPr>
              <a:t>https://www.o2.pl/informacje/powstaje-pierwszy-taki-las-w-polsce-lesnicy-wskazali-konkretny-termin-7067095319652992a</a:t>
            </a:r>
            <a:r>
              <a:rPr lang="pl-PL" sz="1600" dirty="0">
                <a:solidFill>
                  <a:srgbClr val="000000"/>
                </a:solidFill>
              </a:rPr>
              <a:t>) 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W Poznaniu.pl (</a:t>
            </a:r>
            <a:r>
              <a:rPr lang="pl-PL" sz="1600" dirty="0">
                <a:solidFill>
                  <a:srgbClr val="000000"/>
                </a:solidFill>
                <a:hlinkClick r:id="rId7"/>
              </a:rPr>
              <a:t>https://wpoznaniu.pl/beda-chronic-poznanskie-lasy-zajmie-sie-tym-specjalny-zespol/</a:t>
            </a:r>
            <a:r>
              <a:rPr lang="pl-PL" sz="1600" dirty="0">
                <a:solidFill>
                  <a:srgbClr val="000000"/>
                </a:solidFill>
              </a:rPr>
              <a:t>) 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Radio ZET (</a:t>
            </a:r>
            <a:r>
              <a:rPr lang="pl-PL" sz="1600" dirty="0">
                <a:solidFill>
                  <a:srgbClr val="000000"/>
                </a:solidFill>
                <a:hlinkClick r:id="rId8"/>
              </a:rPr>
              <a:t>https://wiadomosci.radiozet.pl/poznan/w-poznaniu-powstanie-pierwszy-taki-las-wskazano-date</a:t>
            </a:r>
            <a:r>
              <a:rPr lang="pl-PL" sz="1600" dirty="0">
                <a:solidFill>
                  <a:srgbClr val="000000"/>
                </a:solidFill>
              </a:rPr>
              <a:t>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050"/>
              </a:buClr>
              <a:buSzPts val="2300"/>
              <a:buFont typeface="Arial"/>
              <a:buChar char="•"/>
              <a:tabLst/>
              <a:defRPr/>
            </a:pPr>
            <a:endParaRPr lang="pl-PL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71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846305" y="224413"/>
            <a:ext cx="718046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Jak informowaliśmy o pilotażu szerszą społeczność</a:t>
            </a:r>
            <a:endParaRPr sz="2400" dirty="0"/>
          </a:p>
        </p:txBody>
      </p:sp>
      <p:sp>
        <p:nvSpPr>
          <p:cNvPr id="152" name="Google Shape;152;g2eddee12cb1_0_147"/>
          <p:cNvSpPr txBox="1">
            <a:spLocks noGrp="1"/>
          </p:cNvSpPr>
          <p:nvPr>
            <p:ph type="body" idx="1"/>
          </p:nvPr>
        </p:nvSpPr>
        <p:spPr>
          <a:xfrm>
            <a:off x="161841" y="1472750"/>
            <a:ext cx="8864928" cy="439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Portal samorządowy (</a:t>
            </a:r>
            <a:r>
              <a:rPr lang="pl-PL" sz="1600" dirty="0">
                <a:solidFill>
                  <a:srgbClr val="000000"/>
                </a:solidFill>
                <a:hlinkClick r:id="rId3"/>
              </a:rPr>
              <a:t>https://www.portalsamorzadowy.pl/komunikacja-spoleczna/pierwszy-las-spoleczny-powstanie-wokol-poznania-ruszyly-konsultacje,566749.html</a:t>
            </a:r>
            <a:r>
              <a:rPr lang="pl-PL" sz="1600" dirty="0">
                <a:solidFill>
                  <a:srgbClr val="000000"/>
                </a:solidFill>
              </a:rPr>
              <a:t>); 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WTK program „Otwarta Antena” (</a:t>
            </a:r>
            <a:r>
              <a:rPr lang="pl-PL" sz="1600" dirty="0">
                <a:solidFill>
                  <a:srgbClr val="000000"/>
                </a:solidFill>
                <a:hlinkClick r:id="rId4"/>
              </a:rPr>
              <a:t>https://www.youtube.com/watch?v=1marcgXT76A</a:t>
            </a:r>
            <a:r>
              <a:rPr lang="pl-PL" sz="1600" dirty="0">
                <a:solidFill>
                  <a:srgbClr val="000000"/>
                </a:solidFill>
              </a:rPr>
              <a:t> ; </a:t>
            </a:r>
            <a:r>
              <a:rPr lang="pl-PL" sz="1600" dirty="0">
                <a:solidFill>
                  <a:srgbClr val="000000"/>
                </a:solidFill>
                <a:hlinkClick r:id="rId5"/>
              </a:rPr>
              <a:t>https://www.youtube.com/watch?v=jc9lsp_o974</a:t>
            </a:r>
            <a:r>
              <a:rPr lang="pl-PL" sz="1600" dirty="0">
                <a:solidFill>
                  <a:srgbClr val="000000"/>
                </a:solidFill>
              </a:rPr>
              <a:t>);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Wywiad Dyrektora RDLP w Poznaniu w Radiu ZET (23.10.2024 r.) </a:t>
            </a:r>
            <a:r>
              <a:rPr lang="pl-PL" sz="1600" dirty="0">
                <a:solidFill>
                  <a:srgbClr val="000000"/>
                </a:solidFill>
                <a:hlinkClick r:id="rId6"/>
              </a:rPr>
              <a:t>https://wiadomosci.radiozet.pl/polska/11-tysiecy-hektarow-wolne-od-drwali-tutaj-powstana-pierwsze-lasy-spoleczne</a:t>
            </a:r>
            <a:r>
              <a:rPr lang="pl-PL" sz="1600" dirty="0">
                <a:solidFill>
                  <a:srgbClr val="000000"/>
                </a:solidFill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Wywiad Dyrektora RDLP w Poznaniu w Głosie Wielkopolskim (24.10.2024 r.);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050"/>
              </a:buClr>
              <a:buSzPts val="2300"/>
              <a:buFont typeface="Arial"/>
              <a:buChar char="•"/>
              <a:tabLst/>
              <a:defRPr/>
            </a:pPr>
            <a:r>
              <a:rPr lang="pl-PL" sz="1600" dirty="0">
                <a:solidFill>
                  <a:srgbClr val="000000"/>
                </a:solidFill>
              </a:rPr>
              <a:t>Posty na Facebooku RDLP Poznaniu, Wielkopolskiego Urzędu Wojewódzkiego, Nadleśnictw Łopuchówko i Konstantynowo.</a:t>
            </a:r>
          </a:p>
        </p:txBody>
      </p:sp>
    </p:spTree>
    <p:extLst>
      <p:ext uri="{BB962C8B-B14F-4D97-AF65-F5344CB8AC3E}">
        <p14:creationId xmlns:p14="http://schemas.microsoft.com/office/powerpoint/2010/main" val="392128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ddee12cb1_0_147"/>
          <p:cNvSpPr txBox="1">
            <a:spLocks noGrp="1"/>
          </p:cNvSpPr>
          <p:nvPr>
            <p:ph type="title"/>
          </p:nvPr>
        </p:nvSpPr>
        <p:spPr>
          <a:xfrm>
            <a:off x="1841853" y="309829"/>
            <a:ext cx="714809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Jak informowaliśmy o pilotażu szerszą społeczność</a:t>
            </a:r>
            <a:endParaRPr sz="2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AF074CB-6DB3-4683-98AB-B951998C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3134" y="2126851"/>
            <a:ext cx="1786892" cy="396914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01E9928-C390-4899-9E93-5F3277F47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52" y="2801815"/>
            <a:ext cx="6199498" cy="27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88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/>
        </p:nvSpPr>
        <p:spPr>
          <a:xfrm>
            <a:off x="1637976" y="2854538"/>
            <a:ext cx="6591624" cy="51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 |</a:t>
            </a:r>
            <a:r>
              <a:rPr lang="pl-PL" sz="2794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Uzgodnienia / wnioski i rekomendacje 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1861803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2;p4"/>
          <p:cNvSpPr txBox="1">
            <a:spLocks noGrp="1"/>
          </p:cNvSpPr>
          <p:nvPr>
            <p:ph type="title"/>
          </p:nvPr>
        </p:nvSpPr>
        <p:spPr>
          <a:xfrm>
            <a:off x="4052523" y="389494"/>
            <a:ext cx="724912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pl-PL" sz="2800" i="0" u="none" strike="noStrike" cap="none" dirty="0">
                <a:solidFill>
                  <a:srgbClr val="005023"/>
                </a:solidFill>
                <a:latin typeface="IBM Plex Sans"/>
                <a:ea typeface="IBM Plex Sans"/>
                <a:cs typeface="IBM Plex Sans"/>
                <a:sym typeface="IBM Plex Sans"/>
              </a:rPr>
              <a:t>Co uzgodniliśmy</a:t>
            </a:r>
            <a:endParaRPr sz="28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4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85061" y="1206501"/>
            <a:ext cx="8963246" cy="496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1) Propozycja obszarów lasów o wiodącej funkcji społecznej:</a:t>
            </a:r>
          </a:p>
          <a:p>
            <a:pPr marL="285750" lvl="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I etap prac: 9 propozycji złożonych przez: Fundacja "Lasy i Obywatele„; Stowarzyszenie "Nasz Las </a:t>
            </a:r>
            <a:r>
              <a:rPr lang="pl-PL" sz="1600" dirty="0" err="1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Tulecki</a:t>
            </a: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„; Wielkopolski Urząd Wojewódzki; Stowarzyszenie Promocji Dziedzictwa "Kasztelania Ostrowska„; Gm. Czempiń; Gm. Czerwonak; Stowarzyszenie Sąsiedzkie Wojnówko; Wielkopolskie Biuro Planowania Przestrzennego (WUM); Lasy Państwowe </a:t>
            </a:r>
            <a:b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</a:b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-  w I etapie prac wytypowano 5 427,20 ha lasów najczęściej wskazywane przez strony procesu, jednocześnie jako kluczowe kompleksy; </a:t>
            </a:r>
          </a:p>
          <a:p>
            <a:pPr marL="285750" lvl="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II etap - Wszystkie pozostałe obszary zostały poddane analizie eksperckiej – wytypowano </a:t>
            </a:r>
            <a:b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</a:b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5 897,02 ha lasów – uzupełnienie I etapu + kluczowe dla społeczności lokalnych.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2) Propozycje wytycznych prowadzenia gospodarki leśnej uwzględniających 3 warianty (modyfikacje M, ograniczenia O, wyłączenia W – etapami I </a:t>
            </a:r>
            <a:r>
              <a:rPr lang="pl-PL" sz="1600" dirty="0" err="1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i</a:t>
            </a: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 II oraz na podstawienie doszczegółowienia etapu I </a:t>
            </a:r>
            <a:r>
              <a:rPr lang="pl-PL" sz="1600" dirty="0" err="1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i</a:t>
            </a: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 II).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600" dirty="0">
                <a:solidFill>
                  <a:srgbClr val="000000"/>
                </a:solidFill>
                <a:latin typeface="+mj-lt"/>
                <a:ea typeface="Now"/>
                <a:cs typeface="Now"/>
                <a:sym typeface="Now"/>
              </a:rPr>
              <a:t>3)   Rekomendacje dla kontynuacji procesu, w tym dla pozostałych zgłoszonych obszarów.</a:t>
            </a:r>
          </a:p>
        </p:txBody>
      </p:sp>
    </p:spTree>
    <p:extLst>
      <p:ext uri="{BB962C8B-B14F-4D97-AF65-F5344CB8AC3E}">
        <p14:creationId xmlns:p14="http://schemas.microsoft.com/office/powerpoint/2010/main" val="1706871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ddee12cb1_0_158"/>
          <p:cNvSpPr txBox="1">
            <a:spLocks noGrp="1"/>
          </p:cNvSpPr>
          <p:nvPr>
            <p:ph type="title"/>
          </p:nvPr>
        </p:nvSpPr>
        <p:spPr>
          <a:xfrm>
            <a:off x="1893536" y="152938"/>
            <a:ext cx="393272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Co uzgodniliśmy</a:t>
            </a:r>
            <a:endParaRPr sz="24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F4E7154-2DF2-4E8B-B269-A1B7D3CEF83A}"/>
              </a:ext>
            </a:extLst>
          </p:cNvPr>
          <p:cNvSpPr txBox="1"/>
          <p:nvPr/>
        </p:nvSpPr>
        <p:spPr>
          <a:xfrm>
            <a:off x="254629" y="2608075"/>
            <a:ext cx="4115070" cy="716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6"/>
              </a:lnSpc>
            </a:pPr>
            <a:r>
              <a:rPr lang="en-US" sz="1800" b="1" dirty="0">
                <a:solidFill>
                  <a:srgbClr val="005023"/>
                </a:solidFill>
                <a:latin typeface="Now Bold"/>
                <a:ea typeface="Now Bold"/>
                <a:cs typeface="Now Bold"/>
                <a:sym typeface="Now Bold"/>
              </a:rPr>
              <a:t>Nadleśnictwo </a:t>
            </a:r>
            <a:r>
              <a:rPr lang="en-US" sz="1800" b="1" dirty="0" err="1">
                <a:solidFill>
                  <a:srgbClr val="005023"/>
                </a:solidFill>
                <a:latin typeface="Now Bold"/>
                <a:ea typeface="Now Bold"/>
                <a:cs typeface="Now Bold"/>
                <a:sym typeface="Now Bold"/>
              </a:rPr>
              <a:t>Babki</a:t>
            </a:r>
            <a:endParaRPr lang="en-US" sz="1800" b="1" dirty="0">
              <a:solidFill>
                <a:srgbClr val="005023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7FD7C393-4E39-46F0-A14B-4FD716E1D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453076"/>
              </p:ext>
            </p:extLst>
          </p:nvPr>
        </p:nvGraphicFramePr>
        <p:xfrm>
          <a:off x="4369699" y="152938"/>
          <a:ext cx="4219003" cy="596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Acrobat Document" r:id="rId4" imgW="8019888" imgH="11334750" progId="AcroExch.Document.DC">
                  <p:embed/>
                </p:oleObj>
              </mc:Choice>
              <mc:Fallback>
                <p:oleObj name="Acrobat Document" r:id="rId4" imgW="8019888" imgH="11334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9699" y="152938"/>
                        <a:ext cx="4219003" cy="596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ddee12cb1_0_158"/>
          <p:cNvSpPr txBox="1">
            <a:spLocks noGrp="1"/>
          </p:cNvSpPr>
          <p:nvPr>
            <p:ph type="title"/>
          </p:nvPr>
        </p:nvSpPr>
        <p:spPr>
          <a:xfrm>
            <a:off x="1893536" y="152938"/>
            <a:ext cx="393272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Co uzgodniliśmy</a:t>
            </a:r>
            <a:endParaRPr sz="24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F4E7154-2DF2-4E8B-B269-A1B7D3CEF83A}"/>
              </a:ext>
            </a:extLst>
          </p:cNvPr>
          <p:cNvSpPr txBox="1"/>
          <p:nvPr/>
        </p:nvSpPr>
        <p:spPr>
          <a:xfrm>
            <a:off x="631179" y="2559523"/>
            <a:ext cx="3597181" cy="710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6"/>
              </a:lnSpc>
            </a:pPr>
            <a:r>
              <a:rPr lang="en-US" sz="1600" b="1" dirty="0">
                <a:solidFill>
                  <a:srgbClr val="005023"/>
                </a:solidFill>
                <a:latin typeface="Now Bold"/>
                <a:ea typeface="Now Bold"/>
                <a:cs typeface="Now Bold"/>
                <a:sym typeface="Now Bold"/>
              </a:rPr>
              <a:t>Nadleśnictwo </a:t>
            </a:r>
            <a:r>
              <a:rPr lang="pl-PL" sz="1600" b="1" dirty="0">
                <a:solidFill>
                  <a:srgbClr val="005023"/>
                </a:solidFill>
                <a:latin typeface="Now Bold"/>
                <a:ea typeface="Now Bold"/>
                <a:cs typeface="Now Bold"/>
                <a:sym typeface="Now Bold"/>
              </a:rPr>
              <a:t>Konstantynowo</a:t>
            </a:r>
            <a:endParaRPr lang="en-US" sz="1600" b="1" dirty="0">
              <a:solidFill>
                <a:srgbClr val="005023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03291DA9-C973-4C18-85D0-56BE37BCF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462883"/>
              </p:ext>
            </p:extLst>
          </p:nvPr>
        </p:nvGraphicFramePr>
        <p:xfrm>
          <a:off x="4275657" y="92394"/>
          <a:ext cx="4237164" cy="598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crobat Document" r:id="rId4" imgW="8019888" imgH="11334750" progId="AcroExch.Document.DC">
                  <p:embed/>
                </p:oleObj>
              </mc:Choice>
              <mc:Fallback>
                <p:oleObj name="Acrobat Document" r:id="rId4" imgW="8019888" imgH="11334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5657" y="92394"/>
                        <a:ext cx="4237164" cy="5989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10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990640" y="283200"/>
            <a:ext cx="655399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Czego dotyczył pilotaż</a:t>
            </a:r>
            <a:endParaRPr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729950" y="2157538"/>
            <a:ext cx="7887300" cy="383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1400" dirty="0" smtClean="0"/>
              <a:t>Podstawa </a:t>
            </a:r>
            <a:r>
              <a:rPr lang="pl-PL" sz="1400" dirty="0"/>
              <a:t>prawna procesu to polecenie Minister Klimatu i Środowiska z dn. 26.04.2024 r. z </a:t>
            </a:r>
            <a:r>
              <a:rPr lang="pl-PL" sz="1400" dirty="0" err="1"/>
              <a:t>późn</a:t>
            </a:r>
            <a:r>
              <a:rPr lang="pl-PL" sz="1400" dirty="0"/>
              <a:t>. zm. oraz wydane w oparciu o nie Zarządzenie nr 109 Dyrektora Generalnego Lasów Państwowych z dn. 30.08.2024 r. </a:t>
            </a:r>
          </a:p>
          <a:p>
            <a:r>
              <a:rPr lang="pl-PL" sz="1400" dirty="0"/>
              <a:t> </a:t>
            </a:r>
          </a:p>
          <a:p>
            <a:r>
              <a:rPr lang="pl-PL" sz="1400" dirty="0"/>
              <a:t>Zgodnie z tymi aktami prawnymi powołany został lokalny zespół, którego zadaniem było wypracowanie propozycji obszarów lasów o wiodącej funkcji społecznej i zasad gospodarowania na tych obszarach.</a:t>
            </a:r>
          </a:p>
          <a:p>
            <a:r>
              <a:rPr lang="pl-PL" sz="1400" dirty="0"/>
              <a:t> </a:t>
            </a:r>
          </a:p>
          <a:p>
            <a:r>
              <a:rPr lang="pl-PL" sz="1400" dirty="0"/>
              <a:t>Celem planowanych działań jest wzmocnienie ochrony lasów o wiodącej funkcji społecznej. </a:t>
            </a:r>
          </a:p>
          <a:p>
            <a:r>
              <a:rPr lang="pl-PL" sz="1400" dirty="0"/>
              <a:t> </a:t>
            </a:r>
          </a:p>
          <a:p>
            <a:r>
              <a:rPr lang="pl-PL" sz="1400" dirty="0"/>
              <a:t>Pieczę nad całokształtem procesu, w roli gospodarza </a:t>
            </a:r>
            <a:r>
              <a:rPr lang="pl-PL" sz="1400" dirty="0" smtClean="0"/>
              <a:t>sprawowała </a:t>
            </a:r>
            <a:r>
              <a:rPr lang="pl-PL" sz="1400" dirty="0"/>
              <a:t>Wojewoda </a:t>
            </a:r>
            <a:r>
              <a:rPr lang="pl-PL" sz="1400" dirty="0" smtClean="0"/>
              <a:t>Wielkopolska Agata Sobczyk, </a:t>
            </a:r>
            <a:r>
              <a:rPr lang="pl-PL" sz="1400" dirty="0"/>
              <a:t>natomiast merytoryczną stronę procesu organizowała Regionalna Dyrekcja Lasów Państwowych w </a:t>
            </a:r>
            <a:r>
              <a:rPr lang="pl-PL" sz="1400" dirty="0" smtClean="0"/>
              <a:t>Poznaniu. </a:t>
            </a:r>
            <a:r>
              <a:rPr lang="pl-PL" sz="1400" dirty="0"/>
              <a:t>Nad przebiegiem prac lokalnych zespołów </a:t>
            </a:r>
            <a:r>
              <a:rPr lang="pl-PL" sz="1400" dirty="0" smtClean="0"/>
              <a:t>czuwał </a:t>
            </a:r>
            <a:r>
              <a:rPr lang="pl-PL" sz="1400" dirty="0" err="1" smtClean="0"/>
              <a:t>facylitator</a:t>
            </a:r>
            <a:r>
              <a:rPr lang="pl-PL" sz="1400" dirty="0" smtClean="0"/>
              <a:t> Daniel Mróz. </a:t>
            </a:r>
            <a:endParaRPr lang="pl-PL" sz="10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ddee12cb1_0_158"/>
          <p:cNvSpPr txBox="1">
            <a:spLocks noGrp="1"/>
          </p:cNvSpPr>
          <p:nvPr>
            <p:ph type="title"/>
          </p:nvPr>
        </p:nvSpPr>
        <p:spPr>
          <a:xfrm>
            <a:off x="1893536" y="152938"/>
            <a:ext cx="393272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400" dirty="0"/>
              <a:t>Co uzgodniliśmy</a:t>
            </a:r>
            <a:endParaRPr sz="24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F4E7154-2DF2-4E8B-B269-A1B7D3CEF83A}"/>
              </a:ext>
            </a:extLst>
          </p:cNvPr>
          <p:cNvSpPr txBox="1"/>
          <p:nvPr/>
        </p:nvSpPr>
        <p:spPr>
          <a:xfrm>
            <a:off x="186760" y="2670180"/>
            <a:ext cx="2342914" cy="70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6"/>
              </a:lnSpc>
            </a:pPr>
            <a:r>
              <a:rPr lang="en-US" b="1" dirty="0">
                <a:solidFill>
                  <a:srgbClr val="005023"/>
                </a:solidFill>
                <a:latin typeface="Now Bold"/>
                <a:ea typeface="Now Bold"/>
                <a:cs typeface="Now Bold"/>
                <a:sym typeface="Now Bold"/>
              </a:rPr>
              <a:t>Nadleśnictwo </a:t>
            </a:r>
            <a:r>
              <a:rPr lang="pl-PL" b="1" dirty="0">
                <a:solidFill>
                  <a:srgbClr val="005023"/>
                </a:solidFill>
                <a:latin typeface="Now Bold"/>
                <a:ea typeface="Now Bold"/>
                <a:cs typeface="Now Bold"/>
                <a:sym typeface="Now Bold"/>
              </a:rPr>
              <a:t>Łopuchówko</a:t>
            </a:r>
            <a:endParaRPr lang="en-US" b="1" dirty="0">
              <a:solidFill>
                <a:srgbClr val="005023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26B62F07-2BBB-4D02-B455-E3B2DC1A3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707647"/>
              </p:ext>
            </p:extLst>
          </p:nvPr>
        </p:nvGraphicFramePr>
        <p:xfrm>
          <a:off x="2370966" y="1100517"/>
          <a:ext cx="6712654" cy="4749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r:id="rId4" imgW="11334676" imgH="8020050" progId="AcroExch.Document.DC">
                  <p:embed/>
                </p:oleObj>
              </mc:Choice>
              <mc:Fallback>
                <p:oleObj name="Acrobat Document" r:id="rId4" imgW="11334676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966" y="1100517"/>
                        <a:ext cx="6712654" cy="4749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6317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ddee12cb1_0_158"/>
          <p:cNvSpPr txBox="1">
            <a:spLocks noGrp="1"/>
          </p:cNvSpPr>
          <p:nvPr>
            <p:ph type="title"/>
          </p:nvPr>
        </p:nvSpPr>
        <p:spPr>
          <a:xfrm>
            <a:off x="1925906" y="248712"/>
            <a:ext cx="379516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3200" dirty="0"/>
              <a:t>Co uzgodniliśmy</a:t>
            </a:r>
            <a:endParaRPr sz="3200" dirty="0"/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8B8971ED-6A1E-44DC-A8E6-85B36D313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711724"/>
              </p:ext>
            </p:extLst>
          </p:nvPr>
        </p:nvGraphicFramePr>
        <p:xfrm>
          <a:off x="5002918" y="248712"/>
          <a:ext cx="4092529" cy="578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4" imgW="15137974" imgH="21405636" progId="Acrobat.Document.DC">
                  <p:embed/>
                </p:oleObj>
              </mc:Choice>
              <mc:Fallback>
                <p:oleObj name="Acrobat Document" r:id="rId4" imgW="15137974" imgH="21405636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7B04BCD2-D33E-4796-B055-E2DC466C0D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2918" y="248712"/>
                        <a:ext cx="4092529" cy="5786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0AED92F-82A9-4C18-8B9B-A8A439F559ED}"/>
              </a:ext>
            </a:extLst>
          </p:cNvPr>
          <p:cNvSpPr txBox="1"/>
          <p:nvPr/>
        </p:nvSpPr>
        <p:spPr>
          <a:xfrm>
            <a:off x="115330" y="3855359"/>
            <a:ext cx="488758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5704" lvl="1" algn="ctr">
              <a:lnSpc>
                <a:spcPct val="150000"/>
              </a:lnSpc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Powierzchnia łączna wspólnej propozycji Zespołu: </a:t>
            </a:r>
            <a:r>
              <a:rPr lang="pl-PL" sz="1600" b="1" dirty="0"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11 324 </a:t>
            </a:r>
            <a:r>
              <a:rPr lang="pl-PL" sz="1600" b="1" dirty="0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ha </a:t>
            </a:r>
          </a:p>
          <a:p>
            <a:pPr marL="495704" lvl="1" algn="ctr">
              <a:lnSpc>
                <a:spcPct val="150000"/>
              </a:lnSpc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To </a:t>
            </a:r>
            <a:r>
              <a:rPr lang="pl-PL" sz="1600" dirty="0"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24% </a:t>
            </a: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ogólnej powierzchni w omawianych </a:t>
            </a:r>
          </a:p>
          <a:p>
            <a:pPr marL="495704" lvl="1" algn="ctr">
              <a:lnSpc>
                <a:spcPct val="150000"/>
              </a:lnSpc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3 Nadleśnictwach. </a:t>
            </a:r>
          </a:p>
          <a:p>
            <a:pPr marL="495704" lvl="1" algn="ctr">
              <a:lnSpc>
                <a:spcPct val="150000"/>
              </a:lnSpc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 Bold"/>
              </a:rPr>
              <a:t>Ponad 4 tys. </a:t>
            </a:r>
            <a:r>
              <a:rPr lang="pl-PL" sz="1600" dirty="0" err="1">
                <a:solidFill>
                  <a:srgbClr val="000000"/>
                </a:solidFill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 Bold"/>
              </a:rPr>
              <a:t>wydzieleń</a:t>
            </a: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 Bold"/>
              </a:rPr>
              <a:t>.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Now"/>
              <a:cs typeface="Arial" panose="020B0604020202020204" pitchFamily="34" charset="0"/>
              <a:sym typeface="Now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4C7A083-8EF7-417E-AD73-B5D773E75724}"/>
              </a:ext>
            </a:extLst>
          </p:cNvPr>
          <p:cNvSpPr txBox="1"/>
          <p:nvPr/>
        </p:nvSpPr>
        <p:spPr>
          <a:xfrm>
            <a:off x="-689276" y="2205633"/>
            <a:ext cx="3869842" cy="1123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I </a:t>
            </a:r>
            <a:r>
              <a:rPr lang="en-US" sz="1600" b="1" dirty="0" err="1"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Etap</a:t>
            </a:r>
            <a:r>
              <a:rPr lang="en-US" sz="1600" b="1" dirty="0"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 </a:t>
            </a:r>
          </a:p>
          <a:p>
            <a:pPr algn="ctr">
              <a:lnSpc>
                <a:spcPct val="250000"/>
              </a:lnSpc>
            </a:pPr>
            <a:r>
              <a:rPr lang="pl-PL" sz="1600" dirty="0"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"/>
              </a:rPr>
              <a:t>5427</a:t>
            </a:r>
            <a:r>
              <a:rPr lang="en-US" sz="1600" dirty="0"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"/>
              </a:rPr>
              <a:t> ha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BC23B3B-AF3F-4B81-9B15-0DC26C597651}"/>
              </a:ext>
            </a:extLst>
          </p:cNvPr>
          <p:cNvSpPr txBox="1"/>
          <p:nvPr/>
        </p:nvSpPr>
        <p:spPr>
          <a:xfrm>
            <a:off x="1956893" y="2205633"/>
            <a:ext cx="3076353" cy="1739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II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Etap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"/>
              </a:rPr>
              <a:t> </a:t>
            </a:r>
          </a:p>
          <a:p>
            <a:pPr algn="ctr">
              <a:lnSpc>
                <a:spcPct val="250000"/>
              </a:lnSpc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"/>
              </a:rPr>
              <a:t>5897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w"/>
                <a:cs typeface="Arial" panose="020B0604020202020204" pitchFamily="34" charset="0"/>
                <a:sym typeface="Now"/>
              </a:rPr>
              <a:t> ha</a:t>
            </a:r>
          </a:p>
          <a:p>
            <a:pPr algn="ctr">
              <a:lnSpc>
                <a:spcPct val="250000"/>
              </a:lnSpc>
            </a:pPr>
            <a:endParaRPr lang="en-US" sz="16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1305887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ddee12cb1_0_158"/>
          <p:cNvSpPr txBox="1">
            <a:spLocks noGrp="1"/>
          </p:cNvSpPr>
          <p:nvPr>
            <p:ph type="title"/>
          </p:nvPr>
        </p:nvSpPr>
        <p:spPr>
          <a:xfrm>
            <a:off x="2751318" y="408709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Co uzgodniliśmy</a:t>
            </a:r>
            <a:endParaRPr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133E92E-1644-4D7C-B3E9-0C8F1D724CC0}"/>
              </a:ext>
            </a:extLst>
          </p:cNvPr>
          <p:cNvSpPr txBox="1"/>
          <p:nvPr/>
        </p:nvSpPr>
        <p:spPr>
          <a:xfrm>
            <a:off x="4527128" y="1952795"/>
            <a:ext cx="4616872" cy="355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dirty="0">
                <a:latin typeface="Now" panose="020B0604020202020204" charset="-18"/>
                <a:ea typeface="Now"/>
                <a:cs typeface="Now"/>
                <a:sym typeface="Now Bold"/>
              </a:rPr>
              <a:t>II.  </a:t>
            </a:r>
            <a: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  <a:t>Dla pozostałych projektowanych powierzchni wytyczne gosp. są zgłoszeniami indywidualnymi (od części Zespołu), </a:t>
            </a:r>
            <a:b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</a:br>
            <a: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  <a:t>które będą załączone do raportu, </a:t>
            </a:r>
            <a:b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</a:br>
            <a: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  <a:t>jednak nie jako część wspólna, </a:t>
            </a:r>
            <a:b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</a:br>
            <a: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  <a:t>jako że nie zostały przepracowane </a:t>
            </a:r>
            <a:b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</a:br>
            <a:r>
              <a:rPr lang="pl-PL" sz="1800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 Bold"/>
              </a:rPr>
              <a:t>przez Zespół.</a:t>
            </a:r>
            <a:endParaRPr lang="en-US" sz="1800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E02E710-D827-42AF-9F39-92BC79843FB4}"/>
              </a:ext>
            </a:extLst>
          </p:cNvPr>
          <p:cNvSpPr txBox="1"/>
          <p:nvPr/>
        </p:nvSpPr>
        <p:spPr>
          <a:xfrm>
            <a:off x="244674" y="1542474"/>
            <a:ext cx="4364497" cy="264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3"/>
              </a:lnSpc>
            </a:pPr>
            <a:r>
              <a:rPr lang="pl-PL" sz="1800" dirty="0">
                <a:solidFill>
                  <a:schemeClr val="dk1"/>
                </a:solidFill>
                <a:sym typeface="Now Bold"/>
              </a:rPr>
              <a:t>I. Dominujące wskazówki dla </a:t>
            </a:r>
            <a:r>
              <a:rPr lang="pl-PL" sz="1800" dirty="0" err="1">
                <a:solidFill>
                  <a:schemeClr val="dk1"/>
                </a:solidFill>
                <a:sym typeface="Now Bold"/>
              </a:rPr>
              <a:t>wydzieleń</a:t>
            </a:r>
            <a:r>
              <a:rPr lang="pl-PL" sz="1800" dirty="0">
                <a:solidFill>
                  <a:schemeClr val="dk1"/>
                </a:solidFill>
                <a:sym typeface="Now Bold"/>
              </a:rPr>
              <a:t>: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dk1"/>
                </a:solidFill>
                <a:sym typeface="Now Bold"/>
              </a:rPr>
              <a:t>Modyfikacje: 11 035 ha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dk1"/>
                </a:solidFill>
                <a:sym typeface="Now Bold"/>
              </a:rPr>
              <a:t>Ograniczenia: 58 ha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dk1"/>
                </a:solidFill>
                <a:sym typeface="Now Bold"/>
              </a:rPr>
              <a:t>Wyłączenia: 121 ha</a:t>
            </a:r>
          </a:p>
          <a:p>
            <a:pPr>
              <a:lnSpc>
                <a:spcPct val="150000"/>
              </a:lnSpc>
            </a:pPr>
            <a:r>
              <a:rPr lang="pl-PL" sz="1800" dirty="0">
                <a:solidFill>
                  <a:schemeClr val="dk1"/>
                </a:solidFill>
                <a:sym typeface="Now Bold"/>
              </a:rPr>
              <a:t>Bez wskazań – 110 ha</a:t>
            </a:r>
          </a:p>
        </p:txBody>
      </p:sp>
    </p:spTree>
    <p:extLst>
      <p:ext uri="{BB962C8B-B14F-4D97-AF65-F5344CB8AC3E}">
        <p14:creationId xmlns:p14="http://schemas.microsoft.com/office/powerpoint/2010/main" val="193951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2;p4"/>
          <p:cNvSpPr txBox="1">
            <a:spLocks noGrp="1"/>
          </p:cNvSpPr>
          <p:nvPr>
            <p:ph type="title"/>
          </p:nvPr>
        </p:nvSpPr>
        <p:spPr>
          <a:xfrm>
            <a:off x="2484980" y="291523"/>
            <a:ext cx="724912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pl-PL" sz="2800" i="0" u="none" strike="noStrike" cap="none" dirty="0">
                <a:solidFill>
                  <a:srgbClr val="005023"/>
                </a:solidFill>
                <a:latin typeface="IBM Plex Sans"/>
                <a:ea typeface="IBM Plex Sans"/>
                <a:cs typeface="IBM Plex Sans"/>
                <a:sym typeface="IBM Plex Sans"/>
              </a:rPr>
              <a:t>Co uzgodniliśmy i czego nie uzgodniono</a:t>
            </a:r>
            <a:endParaRPr sz="28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4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85061" y="1270451"/>
            <a:ext cx="8963246" cy="489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200" u="sng" dirty="0"/>
              <a:t>3) Zdania odrębne dotyczyły: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+mj-lt"/>
              <a:buAutoNum type="alphaLcParenR"/>
              <a:defRPr/>
            </a:pPr>
            <a:r>
              <a:rPr lang="pl-PL" sz="1200" dirty="0"/>
              <a:t>zasięgu opracowania („Stowarzyszenie Nasz Las Tulecki” i in.),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+mj-lt"/>
              <a:buAutoNum type="alphaLcParenR"/>
              <a:defRPr/>
            </a:pPr>
            <a:r>
              <a:rPr lang="pl-PL" sz="1200" dirty="0"/>
              <a:t>etapowania prac („Stowarzyszenie Prawo do Przyrody”),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+mj-lt"/>
              <a:buAutoNum type="alphaLcParenR"/>
              <a:defRPr/>
            </a:pPr>
            <a:r>
              <a:rPr lang="pl-PL" sz="1200" dirty="0"/>
              <a:t>nie ujęcia całości zgłoszeń jako lasów społecznych („Stowarzyszenie Nasz Las Tulecki”, 	„Stowarzyszenie Prawo do Przyrody”),  kwestii interpretacji wskazówek W, O, M </a:t>
            </a:r>
            <a:br>
              <a:rPr lang="pl-PL" sz="1200" dirty="0"/>
            </a:br>
            <a:r>
              <a:rPr lang="pl-PL" sz="1200" dirty="0"/>
              <a:t>	(np. czy w 	niektórych LS jest możliwe pozostawienie aktualnie prowadzonej gosp. leśnej, 	powierzchnie bez rekomendacji („Stowarzyszenie Prawo do Przyrody”),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+mj-lt"/>
              <a:buAutoNum type="alphaLcParenR"/>
              <a:defRPr/>
            </a:pPr>
            <a:r>
              <a:rPr lang="pl-PL" sz="1200" dirty="0"/>
              <a:t>metody podejmowania decyzji i konsensusu („Stowarzyszenie Poznańska Inicjatywa Leśna”).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300"/>
              <a:defRPr/>
            </a:pPr>
            <a:r>
              <a:rPr lang="pl-PL" sz="1200" u="sng" dirty="0"/>
              <a:t>4. Dodatkowo podczas spotkań poruszano zagadnienia powiązane z procesem i dotyczące: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200" dirty="0"/>
              <a:t>Wytycznych i rekomendacji Ogólnopolskiej Narady o Lasach – 19.09.2024 rok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200" dirty="0"/>
              <a:t>Lasów ochronnych, ich powoływania, kategorii, odrębnego podejścia od prac Zespołu -  wniosek („Stowarzyszenie Nasz Las Tulecki”, „Fundacja Na Straży Przyrody” – 19.09.2024, 17.10.2024, 23.10.2024 rok</a:t>
            </a:r>
          </a:p>
          <a:p>
            <a:pPr marL="285750" lvl="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200" dirty="0"/>
              <a:t>Lasy cenne przyrodniczo – wskazywano konieczność dookreślenia wzajemnych relacji lasów społecznych i przyrodniczych, w tym odrębnego podejścia niż lasów społecznych, w tym m.in. w zakresie siedlisk przyrodniczych, obszarów podmokłych, obszarów Natura 2000;</a:t>
            </a:r>
          </a:p>
          <a:p>
            <a:pPr marL="285750" lvl="0" indent="-285750" algn="just">
              <a:lnSpc>
                <a:spcPct val="15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200" dirty="0"/>
              <a:t>Prowadzenia gospodarki łowieckiej na obszarach lasów społecznych – 3.09.2024 r. oraz 19.09.2024 r. </a:t>
            </a:r>
          </a:p>
        </p:txBody>
      </p:sp>
    </p:spTree>
    <p:extLst>
      <p:ext uri="{BB962C8B-B14F-4D97-AF65-F5344CB8AC3E}">
        <p14:creationId xmlns:p14="http://schemas.microsoft.com/office/powerpoint/2010/main" val="176357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ddee12cb1_0_163"/>
          <p:cNvSpPr txBox="1">
            <a:spLocks noGrp="1"/>
          </p:cNvSpPr>
          <p:nvPr>
            <p:ph type="title"/>
          </p:nvPr>
        </p:nvSpPr>
        <p:spPr>
          <a:xfrm>
            <a:off x="1990640" y="326571"/>
            <a:ext cx="660310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000" dirty="0"/>
              <a:t>Opis skutków uzgodnień – w zasięgu prac Zespołu</a:t>
            </a:r>
            <a:endParaRPr sz="2000" dirty="0"/>
          </a:p>
        </p:txBody>
      </p:sp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798286" y="1801334"/>
            <a:ext cx="8928099" cy="438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dirty="0">
              <a:latin typeface="+mj-lt"/>
            </a:endParaRPr>
          </a:p>
        </p:txBody>
      </p:sp>
      <p:sp>
        <p:nvSpPr>
          <p:cNvPr id="4" name="Google Shape;171;g2eddee12cb1_0_163">
            <a:extLst>
              <a:ext uri="{FF2B5EF4-FFF2-40B4-BE49-F238E27FC236}">
                <a16:creationId xmlns:a16="http://schemas.microsoft.com/office/drawing/2014/main" id="{444D6722-199E-4722-8A4A-6E430438DDD9}"/>
              </a:ext>
            </a:extLst>
          </p:cNvPr>
          <p:cNvSpPr txBox="1">
            <a:spLocks/>
          </p:cNvSpPr>
          <p:nvPr/>
        </p:nvSpPr>
        <p:spPr>
          <a:xfrm>
            <a:off x="477364" y="1165976"/>
            <a:ext cx="8391440" cy="473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66"/>
              </a:spcBef>
              <a:spcAft>
                <a:spcPts val="0"/>
              </a:spcAft>
              <a:buClr>
                <a:srgbClr val="006050"/>
              </a:buClr>
              <a:buSzPts val="2328"/>
              <a:buFont typeface="Arial"/>
              <a:buNone/>
              <a:defRPr sz="2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105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rgbClr val="006050"/>
              </a:buClr>
              <a:buSzPts val="1693"/>
              <a:buFont typeface="Arial"/>
              <a:buChar char="•"/>
              <a:defRPr sz="16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793" algn="l" rtl="0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1"/>
              <a:buFont typeface="Arial"/>
              <a:buChar char="•"/>
              <a:defRPr sz="23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–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»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9664" algn="l" rtl="0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64"/>
              <a:buFont typeface="Arial"/>
              <a:buChar char="•"/>
              <a:defRPr sz="20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Zainicjowanie realnej współpracy pomiędzy Stronami procesu;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Zdobycie wiedzy o procesie i doświadczenia;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Określenie uwarunkowań formalnych i organizacyjnych; 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Wypracowanie narzędzi wspierających (Portal, badania itd.);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Usystematyzowanie procesu;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Zidentyfikowanie słabych i silnych stron przyjętej metodyki realizowanego procesu;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Pilotaż dla innych lokalizacji i procesów;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Duży obszar zgłoszenia projektowanych LS;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Wypracowanie wspólnych i indywidualnych propozycji;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Zaprojektowanie kolejnych kroków w regionie;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Zbudowanie podstaw do kontynuacji procesu.</a:t>
            </a:r>
            <a:endParaRPr lang="pl-PL" sz="1800" dirty="0"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ddee12cb1_0_163"/>
          <p:cNvSpPr txBox="1">
            <a:spLocks noGrp="1"/>
          </p:cNvSpPr>
          <p:nvPr>
            <p:ph type="title"/>
          </p:nvPr>
        </p:nvSpPr>
        <p:spPr>
          <a:xfrm>
            <a:off x="2887244" y="522767"/>
            <a:ext cx="549575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Opis skutków uzgodnień – w szerokim zakresie</a:t>
            </a:r>
            <a:endParaRPr dirty="0"/>
          </a:p>
        </p:txBody>
      </p:sp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101600" y="1572734"/>
            <a:ext cx="8928099" cy="452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Wzrost partycypacji społecznej, w dłuższej perspektywie spowoduje większą akceptację dla prowadzonej przez LP gospodarki leśnej, przywróci zaufanie do Lasów Państwowych </a:t>
            </a:r>
            <a:b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leśników.</a:t>
            </a:r>
            <a:r>
              <a:rPr lang="pl-P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Konsekwencje d</a:t>
            </a: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ialogu poprzez modyfikacje obecnie prowadzonej gospodarki leśnej.  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Wyznaczenie lasów społecznych skutkować będzie (średniorocznie) zmniejszeniem pozyskania rębnego o około 5% tj. około 13 tys.m3 surowca, utratą przychodów z tego tytułu o około 3,5 mln zł, oraz ponoszeniem większych kosztów związanych z: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częściową rezygnacją z pozyskania maszynowego na rzecz pozyskania ręcznego;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większą pracochłonnością wykonywanych prac z przyczyn innych niż zmiana technologii, </a:t>
            </a:r>
            <a:br>
              <a:rPr lang="pl-PL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np. dodatkowe i codzienne porządkowanie powierzchni i tym samym zwiększeniem kosztów;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większą pracochłonnością dla kadry Nadleśnictwa związaną z zwiększeniem zadań planistycznych, organizacyjnych i kampanii informacyjnych;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koniecznością wielokrotnego usuwania drzew niebezpiecznych w lasach, które weszły w fazę rozpadu w wyniku wyłączenia z użytkowania;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skutkiem powinny być zmiany w obowiązujących (PUL) Planów Urządzania Lasu (konieczność sporządzenia aneksów), polegające na sformułowaniu nowych wskazówek gospodarczych oraz określeniu nowego rozmiaru zadań;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3887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89013" y="1635642"/>
            <a:ext cx="8911448" cy="4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ożliwy wpływ na realizacje już zawartych umów z ZUL oraz z odbiorcami drewna; skutkiem tego może być nałożenie kar finansowych dla nadleśnictwa;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lasach społecznych oczekuje się pozyskania ręcznego – pilarką, co wiąże się ze wzrostem kosztów w porównaniu do pozyskania maszynowego, zwiększeniem ryzyka wypadków przy pracy, wydłużeniem czasu realizacji prac spowodowanym brakiem pilarzy na rynku pracy. Przykładowo w przypadku wykonywania cięć rębnych w rozmiarze 68 000 m3 drewna technologią ręczną (koszt jednostkowy 150zł/m3) a technologia pozyskania dowolną (koszt jednostkowy 65 zł/m3) wzrost kosztów wynosi 5 780 000 zł. 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sz="18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70;g2eddee12cb1_0_163">
            <a:extLst>
              <a:ext uri="{FF2B5EF4-FFF2-40B4-BE49-F238E27FC236}">
                <a16:creationId xmlns:a16="http://schemas.microsoft.com/office/drawing/2014/main" id="{CDB79489-5DE0-481A-A3B9-1D7A0DABE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7244" y="522767"/>
            <a:ext cx="549575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Opis skutków uzgodnień – w szerokim zakresie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896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-1" y="1440382"/>
            <a:ext cx="8852687" cy="454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wzrost wieku rębności spowoduje spadek udziału drewna wysokowartościowego gospodarczo (spadek klasy jakościowej); większość drewna nie będzie nadawała się do wykorzystania </a:t>
            </a:r>
            <a:b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budownictwie, stolarstwie.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ograniczenia, wyłączenia i modyfikacje stosowane w lasach zmniejszą ilość   upraw dalej młodników, które są ważnym elementem w życiu </a:t>
            </a:r>
            <a:b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rozwoju flory i fauny.  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stworzenie obszaru lasów społecznych powinno przyczynić się </a:t>
            </a:r>
            <a:b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ukierunkowania ruchu turystycznego związanych z utworzeniem szlaków i ścieżek na tych terenach. Wzrost ruchu turystycznego w lasach o zwiększonej funkcji społecznej mogłoby przełożyć się na zmniejszenie presji turystycznej na gatunki i siedliska cenne przyrodniczo; </a:t>
            </a:r>
            <a:b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miałoby to również wpływ na zachowanie większego bezpieczeństwa publicznego i pożarowego;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70;g2eddee12cb1_0_163">
            <a:extLst>
              <a:ext uri="{FF2B5EF4-FFF2-40B4-BE49-F238E27FC236}">
                <a16:creationId xmlns:a16="http://schemas.microsoft.com/office/drawing/2014/main" id="{720194E0-7461-4EBA-AB39-85EDCDAE18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7244" y="522767"/>
            <a:ext cx="549575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Opis skutków uzgodnień – w szerokim zakresie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973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ddee12cb1_0_163"/>
          <p:cNvSpPr txBox="1">
            <a:spLocks noGrp="1"/>
          </p:cNvSpPr>
          <p:nvPr>
            <p:ph type="body" idx="1"/>
          </p:nvPr>
        </p:nvSpPr>
        <p:spPr>
          <a:xfrm>
            <a:off x="82655" y="1626499"/>
            <a:ext cx="9027042" cy="447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Umożliwia 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optymalizowanie efektywności działalności edukacyjnej m.in. </a:t>
            </a:r>
            <a:b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oprzez efektywne planowanie i rozwój infrastruktury edukacyjno-turystycznej nadleśnictwa.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Wykorzystanie zasięgu lasów społecznych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planowaniu przestrzennym i opiniowaniu inwestycji, które mogłyby skutkować zmianą sposobu użytkowania gruntów leśnych;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Zacieśnienie kontaktów z lokalnymi społecznościami i poprawa komunikacji zaowocują większą świadomością przyrodniczą mieszkańców, zrozumieniem i większym szacunkiem dla pracy leśników. Większa aktywizacja lokalnych mieszkańców umożliwi wspólne wypracowanie takich sposobów zagospodarowania, które pogodzą różne funkcje lasu.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pl-PL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7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70;g2eddee12cb1_0_163">
            <a:extLst>
              <a:ext uri="{FF2B5EF4-FFF2-40B4-BE49-F238E27FC236}">
                <a16:creationId xmlns:a16="http://schemas.microsoft.com/office/drawing/2014/main" id="{C1E8E360-C37F-4075-95E4-9726B61866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7244" y="522767"/>
            <a:ext cx="549575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Opis skutków uzgodnień – w szerokim zakresie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7015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233918" y="1444013"/>
            <a:ext cx="8829162" cy="44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Zapewnienie trwałości projektu wymaga wypracowania ram formalno-prawnych 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Zaangażowanie Członków Zespołu potwierdza, że rozpoczęcie tego procesu było oczekiwane przez społeczeństwo, a rozpoczęcie debaty o lasach pozytywnie wpłynęło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na wizerunek organizacji Lasy Państwowe. 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Podstawowe zasady procesu, definicje oraz  cele i procedury powinny być wypracowane przed przystąpieniem do prac zespołów.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Ze względu na zróżnicowany skład zespołu, proces powinien być poprzedzony akcją edukacyjną poszczególnych członków zespołu, w tym także „rozszerzeniem” zakresu  wiedzy merytorycznej. 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Podmioty administracji, głównie JST wskazując przedstawicieli powinny uwzględnić zadania zespołu, odpowiednie kompetencje i upoważnienia pracownika do podejmowania decyzji. </a:t>
            </a:r>
            <a:endParaRPr sz="1600" dirty="0"/>
          </a:p>
        </p:txBody>
      </p:sp>
      <p:sp>
        <p:nvSpPr>
          <p:cNvPr id="3" name="Google Shape;170;g2eddee12cb1_0_163">
            <a:extLst>
              <a:ext uri="{FF2B5EF4-FFF2-40B4-BE49-F238E27FC236}">
                <a16:creationId xmlns:a16="http://schemas.microsoft.com/office/drawing/2014/main" id="{75C8FAD4-F49B-4ABE-ADAA-52F3A3F3E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03" y="31075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Wnioski i rekomendacje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68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2281954" y="315568"/>
            <a:ext cx="615748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Czego dotyczył pilotaż</a:t>
            </a:r>
            <a:endParaRPr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89011" y="1399922"/>
            <a:ext cx="8844595" cy="488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800" dirty="0"/>
              <a:t>Proces był realizowany w okresie 1.09-31.10.2024r. w oparciu o zarządzenie Dyrektora Generalnego Lasów Państwowych nr 109/2024</a:t>
            </a:r>
            <a:r>
              <a:rPr lang="pl-PL" sz="1800" dirty="0">
                <a:solidFill>
                  <a:srgbClr val="FF0000"/>
                </a:solidFill>
              </a:rPr>
              <a:t> </a:t>
            </a:r>
            <a:r>
              <a:rPr lang="pl-PL" sz="1800" dirty="0"/>
              <a:t>z dn. 30 sierpnia 2024 roku  oraz decyzje dyrektora Regionalnej Dyrekcji Lasów Państwowych (RDLP) </a:t>
            </a:r>
            <a:br>
              <a:rPr lang="pl-PL" sz="1800" dirty="0"/>
            </a:br>
            <a:r>
              <a:rPr lang="pl-PL" sz="1800" dirty="0"/>
              <a:t>w Poznaniu nr 39/2024 z 2 września 2024 roku opartych o polecenie </a:t>
            </a:r>
            <a:r>
              <a:rPr lang="pl-PL" sz="1800" dirty="0" err="1"/>
              <a:t>ministry</a:t>
            </a:r>
            <a:r>
              <a:rPr lang="pl-PL" sz="1800" dirty="0"/>
              <a:t> Klimatu i Środowiska z dn. 26 kwietnia 2024 roku. </a:t>
            </a:r>
            <a:r>
              <a:rPr lang="pl-PL" sz="1800" dirty="0">
                <a:solidFill>
                  <a:srgbClr val="FF0000"/>
                </a:solidFill>
              </a:rPr>
              <a:t> </a:t>
            </a:r>
            <a:r>
              <a:rPr lang="pl-PL" sz="1800" dirty="0"/>
              <a:t> 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800" dirty="0"/>
              <a:t>Organem odpowiedzialnym w  zakresie organizacji i przeprowadzenia procesu była RDLP w Poznaniu, którą  reprezentował dyrektor pełniący jednocześnie, zgodnie z wytycznymi Ministerstwa Klimatu i Środowiska (</a:t>
            </a:r>
            <a:r>
              <a:rPr lang="pl-PL" sz="1800" dirty="0" err="1"/>
              <a:t>MKiŚ</a:t>
            </a:r>
            <a:r>
              <a:rPr lang="pl-PL" sz="1800" dirty="0"/>
              <a:t>), </a:t>
            </a:r>
            <a:br>
              <a:rPr lang="pl-PL" sz="1800" dirty="0"/>
            </a:br>
            <a:r>
              <a:rPr lang="pl-PL" sz="1800" dirty="0"/>
              <a:t>rolę przewodniczącego Zespołu.</a:t>
            </a:r>
          </a:p>
        </p:txBody>
      </p:sp>
    </p:spTree>
    <p:extLst>
      <p:ext uri="{BB962C8B-B14F-4D97-AF65-F5344CB8AC3E}">
        <p14:creationId xmlns:p14="http://schemas.microsoft.com/office/powerpoint/2010/main" val="728340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116959" y="1182756"/>
            <a:ext cx="8910082" cy="465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Pilotaż wykazał, że procesu nie powinny ograniczać zbyt krótkie ramy czasowe,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powinien to być proces ciągły z wyznaczonymi kierunkami. 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Niektóre kryteria powinny być elastyczne dostosowując proces do lokalnych uwarunkowań, np. mając na uwadze podział zwyczajowy lub administracyjny regionu, a nie tylko podział administracyjny LP. 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Proces powinien być wspierany przez odpowiednie narzędzia, w tym dedykowany system informatyczny który także będzie służył komunikacji pomiędzy członkami zespołu.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Duże trudności sprawiało organizatorowi gromadzenie i przekazywanie pełnej dokumentacji wynikającej z prac Zespołu. Informacje te wpływały na różne adresy, przez okres dwóch miesięcy zgromadzono i przekazano wszystkim członkom zespołu kilkaset dokumentów.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1600" dirty="0">
              <a:solidFill>
                <a:srgbClr val="000000"/>
              </a:solidFill>
            </a:endParaRPr>
          </a:p>
          <a:p>
            <a:pPr marL="228600" lvl="0" indent="-10414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  <p:sp>
        <p:nvSpPr>
          <p:cNvPr id="3" name="Google Shape;170;g2eddee12cb1_0_163">
            <a:extLst>
              <a:ext uri="{FF2B5EF4-FFF2-40B4-BE49-F238E27FC236}">
                <a16:creationId xmlns:a16="http://schemas.microsoft.com/office/drawing/2014/main" id="{75C8FAD4-F49B-4ABE-ADAA-52F3A3F3E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03" y="31075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Wnioski i rekomendacje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66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116959" y="1182756"/>
            <a:ext cx="8910082" cy="44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Wstępne etapy procesu powinny opierać się na merytorycznym opracowaniu lokalnych uwarunkowań przez niewielkie grupy ekspertów. Jednocześnie pozostawiając szerokiemu zespołowi konsultacyjną i społeczną rolę. 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Należy stworzyć warunki do oddzielenia prac merytorycznych opartych na źródłach wiedzy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i wynikach prac badawczych od opiniowania i konsultowania wstępnych projektów.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Zaangażowanie rozwiązań zapewniających równy i bezstronny dostęp do procesu jest niezbędne, ważna jest rola </a:t>
            </a:r>
            <a:r>
              <a:rPr lang="pl-PL" sz="1600" dirty="0" err="1">
                <a:solidFill>
                  <a:srgbClr val="000000"/>
                </a:solidFill>
              </a:rPr>
              <a:t>facylitatorów</a:t>
            </a:r>
            <a:r>
              <a:rPr lang="pl-PL" sz="1600" dirty="0">
                <a:solidFill>
                  <a:srgbClr val="000000"/>
                </a:solidFill>
              </a:rPr>
              <a:t> i moderatorów.</a:t>
            </a: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</a:rPr>
              <a:t>Konieczne jest zaprojektowanie, w oparciu o istniejące dobre praktyki, ramowych wzorców dla procesów cząstkowych, w tym zbierania propozycji, ich analizy i oceny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oraz podejmowania decyzji oraz wypracowywania rekomendacji.</a:t>
            </a:r>
          </a:p>
          <a:p>
            <a:pPr marL="228600" lvl="0" indent="-10414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  <p:sp>
        <p:nvSpPr>
          <p:cNvPr id="3" name="Google Shape;170;g2eddee12cb1_0_163">
            <a:extLst>
              <a:ext uri="{FF2B5EF4-FFF2-40B4-BE49-F238E27FC236}">
                <a16:creationId xmlns:a16="http://schemas.microsoft.com/office/drawing/2014/main" id="{75C8FAD4-F49B-4ABE-ADAA-52F3A3F3E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03" y="31075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Wnioski i rekomendacje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3302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80920" y="1182756"/>
            <a:ext cx="8946121" cy="4861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Proces wyboru obszarów lasów społecznych powinien opierać się na szerokich konsultacjach społecznych, dostępnych dla wszystkich zainteresowanych osób, zaczynając od poziomu lokalnego (gminy, powiaty) aż po województwo.</a:t>
            </a:r>
          </a:p>
          <a:p>
            <a:pPr marL="5143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Wielopoziomowy proces umożliwi uwzględnienie specyficznych potrzeb lokalnych społeczności, pozwalając na precyzyjne dostosowanie decyzji do rzeczywistych oczekiwań oraz na ewentualne łączenie obszarów w większe kompleksy przyrodnicze.</a:t>
            </a:r>
          </a:p>
          <a:p>
            <a:pPr marL="5143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Propozycje dotyczące wytycznych gospodarczych dla lasów społecznych powinny być omawiane w oddzielnym procesie z udziałem zweryfikowanych fachowców ze strony społecznej oraz leśników. </a:t>
            </a:r>
          </a:p>
          <a:p>
            <a:pPr marL="5143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Cały proces powinien być rozłożony w czasie, co umożliwi rzetelne zaangażowanie społeczności i przemyślane opracowanie wytycznych, odpowiadających na potrzeby społeczne oraz zrównoważonego korzystania z zasobów leśnych.</a:t>
            </a:r>
          </a:p>
          <a:p>
            <a:pPr marL="228600" lvl="0" indent="-10414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  <p:sp>
        <p:nvSpPr>
          <p:cNvPr id="3" name="Google Shape;170;g2eddee12cb1_0_163">
            <a:extLst>
              <a:ext uri="{FF2B5EF4-FFF2-40B4-BE49-F238E27FC236}">
                <a16:creationId xmlns:a16="http://schemas.microsoft.com/office/drawing/2014/main" id="{75C8FAD4-F49B-4ABE-ADAA-52F3A3F3E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03" y="310751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Wnioski i rekomendacje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1440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/>
        </p:nvSpPr>
        <p:spPr>
          <a:xfrm>
            <a:off x="1637976" y="2854538"/>
            <a:ext cx="6039300" cy="51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294"/>
              </a:lnSpc>
              <a:buSzPts val="5587"/>
            </a:pPr>
            <a:r>
              <a:rPr lang="en-US" sz="2794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 |Co dalej?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908654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ddee12cb1_0_169"/>
          <p:cNvSpPr txBox="1">
            <a:spLocks noGrp="1"/>
          </p:cNvSpPr>
          <p:nvPr>
            <p:ph type="title"/>
          </p:nvPr>
        </p:nvSpPr>
        <p:spPr>
          <a:xfrm>
            <a:off x="3284717" y="452265"/>
            <a:ext cx="788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Co </a:t>
            </a:r>
            <a:r>
              <a:rPr lang="pl-PL" dirty="0" smtClean="0"/>
              <a:t>dalej?</a:t>
            </a:r>
            <a:endParaRPr dirty="0"/>
          </a:p>
        </p:txBody>
      </p:sp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628350" y="1600148"/>
            <a:ext cx="7887300" cy="29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r>
              <a:rPr lang="pl-PL" dirty="0" smtClean="0"/>
              <a:t>Raport </a:t>
            </a:r>
            <a:r>
              <a:rPr lang="pl-PL" dirty="0"/>
              <a:t>zawierający propozycje obszarów lasów o wiodącej funkcji społecznej i zasad gospodarowania na tych obszarach opracowany przez lokalny zespół, został przekazany przez Przewodniczącego lokalnego zespołu </a:t>
            </a:r>
            <a:r>
              <a:rPr lang="pl-PL" dirty="0" smtClean="0"/>
              <a:t>Agacie Sobczyk Wojewodzie Wielkopolskiej</a:t>
            </a:r>
            <a:endParaRPr lang="pl-PL" dirty="0"/>
          </a:p>
          <a:p>
            <a:r>
              <a:rPr lang="pl-PL" dirty="0"/>
              <a:t> </a:t>
            </a:r>
          </a:p>
          <a:p>
            <a:r>
              <a:rPr lang="pl-PL" dirty="0" smtClean="0"/>
              <a:t>Wojewoda Wielkopolska </a:t>
            </a:r>
            <a:r>
              <a:rPr lang="pl-PL" dirty="0"/>
              <a:t>przedkłada Ministrowi Klimatu i Środowiska raport zawierający propozycje obszarów lasów o wiodącej funkcji społecznej i zasad gospodarowania na tych obszarach opracowany przez lokalny zespół wraz z wnioskami i postulatami opracowanymi na jego podstawie.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2600" dirty="0">
              <a:solidFill>
                <a:srgbClr val="000000"/>
              </a:solidFill>
            </a:endParaRPr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363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ddee12cb1_0_169"/>
          <p:cNvSpPr txBox="1">
            <a:spLocks noGrp="1"/>
          </p:cNvSpPr>
          <p:nvPr>
            <p:ph type="title"/>
          </p:nvPr>
        </p:nvSpPr>
        <p:spPr>
          <a:xfrm>
            <a:off x="3276625" y="209504"/>
            <a:ext cx="528474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Co dalej - 2</a:t>
            </a:r>
            <a:endParaRPr dirty="0"/>
          </a:p>
        </p:txBody>
      </p:sp>
      <p:sp>
        <p:nvSpPr>
          <p:cNvPr id="178" name="Google Shape;178;g2eddee12cb1_0_169"/>
          <p:cNvSpPr txBox="1">
            <a:spLocks noGrp="1"/>
          </p:cNvSpPr>
          <p:nvPr>
            <p:ph type="body" idx="1"/>
          </p:nvPr>
        </p:nvSpPr>
        <p:spPr>
          <a:xfrm>
            <a:off x="275129" y="1723604"/>
            <a:ext cx="8537098" cy="377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SzPts val="2300"/>
              <a:defRPr/>
            </a:pPr>
            <a:r>
              <a:rPr lang="pl-PL" sz="1800" dirty="0">
                <a:solidFill>
                  <a:srgbClr val="000000"/>
                </a:solidFill>
              </a:rPr>
              <a:t>Zespół zgłosił potrzebę</a:t>
            </a:r>
          </a:p>
          <a:p>
            <a:pPr indent="-4572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Kontynuacji prac projektowych</a:t>
            </a:r>
          </a:p>
          <a:p>
            <a:pPr indent="-4572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Odpowiednich prac legislacyjnych </a:t>
            </a:r>
          </a:p>
          <a:p>
            <a:pPr indent="-4572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Traktowania procesu jako ciągłego</a:t>
            </a:r>
          </a:p>
          <a:p>
            <a:pPr indent="-4572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Utrzymania a nawet wzmocnienia roli strony społecznej </a:t>
            </a:r>
          </a:p>
          <a:p>
            <a:pPr indent="-4572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Organizacji spotkań w terenie dla konsultacji projektów</a:t>
            </a:r>
          </a:p>
          <a:p>
            <a:pPr indent="-4572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rgbClr val="000000"/>
                </a:solidFill>
              </a:rPr>
              <a:t>Spotkań edukacyjnych (wykłady ekspertów, prelekcje i dobre praktyki)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rgbClr val="000000"/>
              </a:solidFill>
            </a:endParaRPr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105424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F5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/>
          <p:nvPr/>
        </p:nvSpPr>
        <p:spPr>
          <a:xfrm>
            <a:off x="247157" y="228843"/>
            <a:ext cx="8610519" cy="641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1600" b="1" dirty="0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Załączniki</a:t>
            </a:r>
            <a:r>
              <a:rPr lang="en-US" sz="1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 do </a:t>
            </a:r>
            <a:r>
              <a:rPr lang="en-US" sz="1600" b="1" dirty="0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raportu</a:t>
            </a:r>
            <a:r>
              <a:rPr lang="pl-PL" sz="1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:</a:t>
            </a:r>
            <a:endParaRPr sz="1600" b="1" dirty="0"/>
          </a:p>
          <a:p>
            <a:endParaRPr sz="1600" dirty="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1 -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Zestawienie wszystkich sprawozdań (protokołów) ze spotkań zespołu – z załączonymi dokumentami</a:t>
            </a:r>
          </a:p>
          <a:p>
            <a:endParaRPr sz="500" dirty="0">
              <a:solidFill>
                <a:schemeClr val="lt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lt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2 -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Lista osób uczestniczących w pracach zespołu (z podaniem informacji nt. reprezentowanego podmiotu/instytucji)</a:t>
            </a:r>
          </a:p>
          <a:p>
            <a:endParaRPr sz="500" dirty="0">
              <a:solidFill>
                <a:schemeClr val="lt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3 –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Tabela – zestawienie propozycji: obszarów lasów o wiodącej funkcji społecznej oraz zasad gospodarowania – z uwzględnieniem zdań odrębnych (tabele szczegółowe nr 3.1 oraz tabela sumaryczna nr 3.2)</a:t>
            </a:r>
            <a:endParaRPr sz="1600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endParaRPr sz="500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4 -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Wizualizacja (mapa/mapy) propozycji: obszarów lasów o wiodącej funkcji społecznej oraz zasad gospodarowania – z uwzględnieniem zdań odrębnych</a:t>
            </a:r>
            <a:endParaRPr lang="pl-PL" sz="1600" i="1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endParaRPr lang="pl-PL" sz="500" i="1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5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-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Zestawienie danych, które wsparły proces (prezentacje, mapy, analizy, wyniki badań itp.) – z załączonymi dokumentami</a:t>
            </a:r>
          </a:p>
          <a:p>
            <a:endParaRPr sz="5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6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-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Zestawienie opinii, listów, stanowisk itd. przekazanych przez członków lokalnego zespołu ds. lasów o wiodącej funkcji społecznej oraz osób/podmiotów spoza zespołu zgłoszonych w trakcie jego prac – z załączonymi dokumentami</a:t>
            </a:r>
          </a:p>
          <a:p>
            <a:endParaRPr lang="pl-PL" sz="500" dirty="0">
              <a:solidFill>
                <a:schemeClr val="bg1"/>
              </a:solidFill>
              <a:latin typeface="IBM Plex Sans" panose="020B0604020202020204" charset="0"/>
              <a:ea typeface="IBM Plex Sans"/>
              <a:cs typeface="IBM Plex Sans" panose="020B0604020202020204" charset="0"/>
              <a:sym typeface="IBM Plex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7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-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Rekomendacje stron uczestniczących w pracach zespołu (całego zespołu oraz odrębne każdej ze stron uczestniczących w procesie) – z załączonymi dokumentami</a:t>
            </a:r>
          </a:p>
          <a:p>
            <a:endParaRPr lang="pl-PL" sz="500" dirty="0">
              <a:solidFill>
                <a:schemeClr val="bg1"/>
              </a:solidFill>
              <a:latin typeface="IBM Plex Sans" panose="020B0604020202020204" charset="0"/>
              <a:cs typeface="IBM Plex Sans" panose="020B0604020202020204" charset="0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Załącznik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8</a:t>
            </a:r>
            <a:r>
              <a:rPr lang="en-US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–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ea typeface="IBM Plex Sans"/>
                <a:cs typeface="IBM Plex Sans" panose="020B0604020202020204" charset="0"/>
                <a:sym typeface="IBM Plex Sans"/>
              </a:rPr>
              <a:t> Zestawienie u</a:t>
            </a:r>
            <a:r>
              <a:rPr lang="pl-PL" sz="1600" dirty="0">
                <a:solidFill>
                  <a:schemeClr val="bg1"/>
                </a:solidFill>
                <a:latin typeface="IBM Plex Sans" panose="020B0604020202020204" charset="0"/>
                <a:cs typeface="IBM Plex Sans" panose="020B0604020202020204" charset="0"/>
              </a:rPr>
              <a:t>wag członków zespołu do raportu i wyniki ich rozpatrzenia – z załączonymi dokumentami</a:t>
            </a:r>
            <a:endParaRPr sz="16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endParaRPr lang="pl-PL" sz="16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r>
              <a:rPr lang="en-US" sz="1600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do </a:t>
            </a:r>
            <a:r>
              <a:rPr lang="en-US" sz="1600" dirty="0" err="1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pobrania</a:t>
            </a:r>
            <a:r>
              <a:rPr lang="en-US" sz="1600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 ze </a:t>
            </a:r>
            <a:r>
              <a:rPr lang="en-US" sz="1600" dirty="0" err="1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strony</a:t>
            </a:r>
            <a:r>
              <a:rPr lang="en-US" sz="1600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……………………….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80260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4953000" cy="3714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726"/>
            <a:ext cx="7041330" cy="26345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350" y="2886730"/>
            <a:ext cx="367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Fot. Regionalna Dyrekcja Lasów Państwowych w Poznaniu</a:t>
            </a:r>
          </a:p>
        </p:txBody>
      </p:sp>
    </p:spTree>
    <p:extLst>
      <p:ext uri="{BB962C8B-B14F-4D97-AF65-F5344CB8AC3E}">
        <p14:creationId xmlns:p14="http://schemas.microsoft.com/office/powerpoint/2010/main" val="1867712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body" idx="1"/>
          </p:nvPr>
        </p:nvSpPr>
        <p:spPr>
          <a:xfrm>
            <a:off x="2209233" y="1921164"/>
            <a:ext cx="4573121" cy="197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dirty="0">
                <a:solidFill>
                  <a:srgbClr val="015F51"/>
                </a:solidFill>
              </a:rPr>
              <a:t>Jednostka odpowiedzialna za przeprowadzenie konsultacji: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rPr>
              <a:t>Regionalna Dyrekcja Lasów Państwowych w Poznaniu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015F51"/>
                </a:solidFill>
                <a:latin typeface="Arial"/>
                <a:ea typeface="Arial"/>
                <a:cs typeface="Arial"/>
                <a:sym typeface="Arial"/>
              </a:rPr>
              <a:t>ul. Gajowa 10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70"/>
              <a:buFont typeface="Arial"/>
              <a:buNone/>
            </a:pPr>
            <a:r>
              <a:rPr lang="pl-PL" sz="1800" dirty="0">
                <a:solidFill>
                  <a:srgbClr val="015F51"/>
                </a:solidFill>
              </a:rPr>
              <a:t>60-959 Poznań </a:t>
            </a:r>
            <a:endParaRPr sz="1800" b="0" i="0" u="none" strike="noStrike" cap="none" dirty="0">
              <a:solidFill>
                <a:srgbClr val="015F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"/>
          <p:cNvSpPr txBox="1"/>
          <p:nvPr/>
        </p:nvSpPr>
        <p:spPr>
          <a:xfrm>
            <a:off x="206494" y="6281826"/>
            <a:ext cx="1622083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7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www.lasy.gov.pl</a:t>
            </a:r>
            <a:endParaRPr sz="12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7030" y="208708"/>
            <a:ext cx="2649936" cy="14522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174117" y="1769288"/>
            <a:ext cx="2795762" cy="0"/>
          </a:xfrm>
          <a:prstGeom prst="straightConnector1">
            <a:avLst/>
          </a:prstGeom>
          <a:noFill/>
          <a:ln w="19050" cap="flat" cmpd="sng">
            <a:solidFill>
              <a:srgbClr val="006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5127D3-8015-6422-D3DF-574E7DE3F584}"/>
              </a:ext>
            </a:extLst>
          </p:cNvPr>
          <p:cNvSpPr txBox="1"/>
          <p:nvPr/>
        </p:nvSpPr>
        <p:spPr>
          <a:xfrm>
            <a:off x="2082800" y="4752842"/>
            <a:ext cx="4775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Publikacja raportu: 25 października 2024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c3f8fa613_0_17"/>
          <p:cNvSpPr/>
          <p:nvPr/>
        </p:nvSpPr>
        <p:spPr>
          <a:xfrm>
            <a:off x="123119" y="919293"/>
            <a:ext cx="1982542" cy="613644"/>
          </a:xfrm>
          <a:custGeom>
            <a:avLst/>
            <a:gdLst/>
            <a:ahLst/>
            <a:cxnLst/>
            <a:rect l="l" t="t" r="r" b="b"/>
            <a:pathLst>
              <a:path w="3965083" h="1227288" extrusionOk="0">
                <a:moveTo>
                  <a:pt x="0" y="0"/>
                </a:moveTo>
                <a:lnTo>
                  <a:pt x="3965083" y="0"/>
                </a:lnTo>
                <a:lnTo>
                  <a:pt x="3965083" y="1227288"/>
                </a:lnTo>
                <a:lnTo>
                  <a:pt x="0" y="122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700"/>
          </a:p>
        </p:txBody>
      </p:sp>
      <p:sp>
        <p:nvSpPr>
          <p:cNvPr id="235" name="Google Shape;235;g2ec3f8fa613_0_17"/>
          <p:cNvSpPr txBox="1"/>
          <p:nvPr/>
        </p:nvSpPr>
        <p:spPr>
          <a:xfrm>
            <a:off x="776962" y="1666287"/>
            <a:ext cx="7182900" cy="45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8"/>
              </a:lnSpc>
              <a:buSzPts val="4233"/>
            </a:pPr>
            <a:r>
              <a:rPr lang="en-US" sz="2117" b="1">
                <a:solidFill>
                  <a:srgbClr val="005023"/>
                </a:solidFill>
                <a:latin typeface="IBM Plex Sans"/>
                <a:ea typeface="IBM Plex Sans"/>
                <a:cs typeface="IBM Plex Sans"/>
                <a:sym typeface="IBM Plex Sans"/>
              </a:rPr>
              <a:t>Załącznik numer 3 </a:t>
            </a:r>
            <a:endParaRPr sz="700" b="1"/>
          </a:p>
        </p:txBody>
      </p:sp>
      <p:sp>
        <p:nvSpPr>
          <p:cNvPr id="236" name="Google Shape;236;g2ec3f8fa613_0_17"/>
          <p:cNvSpPr txBox="1"/>
          <p:nvPr/>
        </p:nvSpPr>
        <p:spPr>
          <a:xfrm>
            <a:off x="1114388" y="2451250"/>
            <a:ext cx="7182900" cy="13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5">
              <a:lnSpc>
                <a:spcPct val="121194"/>
              </a:lnSpc>
            </a:pPr>
            <a:endParaRPr sz="700"/>
          </a:p>
        </p:txBody>
      </p:sp>
      <p:sp>
        <p:nvSpPr>
          <p:cNvPr id="6" name="Google Shape;178;g2eddee12cb1_0_169"/>
          <p:cNvSpPr txBox="1">
            <a:spLocks/>
          </p:cNvSpPr>
          <p:nvPr/>
        </p:nvSpPr>
        <p:spPr>
          <a:xfrm>
            <a:off x="553364" y="2255724"/>
            <a:ext cx="7887300" cy="29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70000"/>
              </a:lnSpc>
              <a:buSzPts val="2300"/>
              <a:defRPr/>
            </a:pPr>
            <a:r>
              <a:rPr lang="pl-PL" sz="2600" dirty="0"/>
              <a:t>- stanowią szczegółowe tabele oraz syntetyczna tabela </a:t>
            </a:r>
            <a:r>
              <a:rPr lang="pl-PL" sz="2600" dirty="0" err="1"/>
              <a:t>excel</a:t>
            </a:r>
            <a:r>
              <a:rPr lang="pl-PL" sz="2600" dirty="0"/>
              <a:t> </a:t>
            </a:r>
          </a:p>
          <a:p>
            <a:pPr marL="342900" indent="-342900">
              <a:lnSpc>
                <a:spcPct val="170000"/>
              </a:lnSpc>
              <a:buSzPts val="2300"/>
              <a:buFont typeface="Arial" panose="020B0604020202020204" pitchFamily="34" charset="0"/>
              <a:buChar char="•"/>
              <a:defRPr/>
            </a:pPr>
            <a:endParaRPr lang="pl-PL" sz="2600" dirty="0"/>
          </a:p>
          <a:p>
            <a:pPr marL="228600" indent="-10414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489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2560467" y="207028"/>
            <a:ext cx="595518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dirty="0"/>
              <a:t>Czego dotyczył pilotaż</a:t>
            </a:r>
            <a:endParaRPr dirty="0"/>
          </a:p>
        </p:txBody>
      </p:sp>
      <p:sp>
        <p:nvSpPr>
          <p:cNvPr id="139" name="Google Shape;139;g2eddee12cb1_0_135"/>
          <p:cNvSpPr txBox="1">
            <a:spLocks noGrp="1"/>
          </p:cNvSpPr>
          <p:nvPr>
            <p:ph type="body" idx="1"/>
          </p:nvPr>
        </p:nvSpPr>
        <p:spPr>
          <a:xfrm>
            <a:off x="153749" y="1529394"/>
            <a:ext cx="8828410" cy="449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800" dirty="0"/>
              <a:t>Szczegółowe ramy procesu ustalono w Regulaminie podczas pierwszego spotkania Zespołu w dniu 03 września 2024 roku określającym zasady pracy Zespołu, który został opracowany w oparciu o ramowy Regulamin ustalony </a:t>
            </a:r>
            <a:br>
              <a:rPr lang="pl-PL" sz="1800" dirty="0"/>
            </a:br>
            <a:r>
              <a:rPr lang="pl-PL" sz="1800" dirty="0"/>
              <a:t>oraz zatwierdzony przez Zespół na II spotkaniu organizacyjnym w dniu </a:t>
            </a:r>
            <a:br>
              <a:rPr lang="pl-PL" sz="1800" dirty="0"/>
            </a:br>
            <a:r>
              <a:rPr lang="pl-PL" sz="1800" dirty="0"/>
              <a:t>19 września 2024 r. 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300"/>
              <a:buFont typeface="Arial"/>
              <a:buChar char="•"/>
              <a:defRPr/>
            </a:pPr>
            <a:r>
              <a:rPr lang="pl-PL" sz="1800" dirty="0"/>
              <a:t>Nadzór nad procesem, zgodnie z wytycznymi </a:t>
            </a:r>
            <a:r>
              <a:rPr lang="pl-PL" sz="1800" dirty="0" err="1"/>
              <a:t>MKiŚ</a:t>
            </a:r>
            <a:r>
              <a:rPr lang="pl-PL" sz="1800" dirty="0"/>
              <a:t>, pełniła Wojewoda Wielkopolska.</a:t>
            </a:r>
          </a:p>
        </p:txBody>
      </p:sp>
    </p:spTree>
    <p:extLst>
      <p:ext uri="{BB962C8B-B14F-4D97-AF65-F5344CB8AC3E}">
        <p14:creationId xmlns:p14="http://schemas.microsoft.com/office/powerpoint/2010/main" val="311999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ee12cb1_0_135"/>
          <p:cNvSpPr txBox="1">
            <a:spLocks noGrp="1"/>
          </p:cNvSpPr>
          <p:nvPr>
            <p:ph type="title"/>
          </p:nvPr>
        </p:nvSpPr>
        <p:spPr>
          <a:xfrm>
            <a:off x="1748639" y="1013917"/>
            <a:ext cx="292743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l-PL" sz="2800" dirty="0"/>
              <a:t>Czego dotyczył </a:t>
            </a:r>
            <a:br>
              <a:rPr lang="pl-PL" sz="2800" dirty="0"/>
            </a:br>
            <a:r>
              <a:rPr lang="pl-PL" sz="2800" dirty="0"/>
              <a:t>pilotaż</a:t>
            </a:r>
            <a:endParaRPr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BCC3C9-298B-48CB-B616-B4CC9084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552" y="1661531"/>
            <a:ext cx="4512526" cy="1890068"/>
          </a:xfrm>
        </p:spPr>
        <p:txBody>
          <a:bodyPr/>
          <a:lstStyle/>
          <a:p>
            <a:pPr algn="r"/>
            <a:r>
              <a:rPr lang="pl-PL" sz="1800" dirty="0"/>
              <a:t>Mapa zasięgu trzech nadleśnictw (Babki, Konstantynowo </a:t>
            </a:r>
            <a:br>
              <a:rPr lang="pl-PL" sz="1800" dirty="0"/>
            </a:br>
            <a:r>
              <a:rPr lang="pl-PL" sz="1800" dirty="0"/>
              <a:t>i Łopuchówko) </a:t>
            </a:r>
            <a:br>
              <a:rPr lang="pl-PL" sz="1800" dirty="0"/>
            </a:br>
            <a:r>
              <a:rPr lang="pl-PL" sz="1800" dirty="0"/>
              <a:t>bezpośrednio graniczących </a:t>
            </a:r>
            <a:br>
              <a:rPr lang="pl-PL" sz="1800" dirty="0"/>
            </a:br>
            <a:r>
              <a:rPr lang="pl-PL" sz="1800" dirty="0"/>
              <a:t>z Poznaniem</a:t>
            </a: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75FDAEF0-A573-4115-ADF2-AA7B1EA8B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734631"/>
              </p:ext>
            </p:extLst>
          </p:nvPr>
        </p:nvGraphicFramePr>
        <p:xfrm>
          <a:off x="4764553" y="218464"/>
          <a:ext cx="4179116" cy="5904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Acrobat Document" r:id="rId4" imgW="5676694" imgH="8020050" progId="AcroExch.Document.DC">
                  <p:embed/>
                </p:oleObj>
              </mc:Choice>
              <mc:Fallback>
                <p:oleObj name="Acrobat Document" r:id="rId4" imgW="5676694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4553" y="218464"/>
                        <a:ext cx="4179116" cy="5904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02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331"/>
            <a:ext cx="4772042" cy="31810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4154329"/>
            <a:ext cx="4505325" cy="202739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228850" y="1054554"/>
            <a:ext cx="367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Fot. Wielkopolski Urząd Wojewódzki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343525" y="3631109"/>
            <a:ext cx="367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Fot. Regionalna Dyrekcja Lasów Państwowych w Poznaniu</a:t>
            </a:r>
          </a:p>
        </p:txBody>
      </p:sp>
    </p:spTree>
    <p:extLst>
      <p:ext uri="{BB962C8B-B14F-4D97-AF65-F5344CB8AC3E}">
        <p14:creationId xmlns:p14="http://schemas.microsoft.com/office/powerpoint/2010/main" val="91080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2;p4"/>
          <p:cNvSpPr txBox="1">
            <a:spLocks noGrp="1"/>
          </p:cNvSpPr>
          <p:nvPr>
            <p:ph type="title"/>
          </p:nvPr>
        </p:nvSpPr>
        <p:spPr>
          <a:xfrm>
            <a:off x="2237924" y="103565"/>
            <a:ext cx="618762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en-US" sz="2400" i="0" u="none" strike="noStrike" cap="none" dirty="0" err="1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Kluczowe</a:t>
            </a:r>
            <a:r>
              <a:rPr lang="en-US" sz="2400" i="0" u="none" strike="noStrike" cap="none" dirty="0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 </a:t>
            </a:r>
            <a:r>
              <a:rPr lang="en-US" sz="2400" i="0" u="none" strike="noStrike" cap="none" dirty="0" err="1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kwestie</a:t>
            </a:r>
            <a:r>
              <a:rPr lang="en-US" sz="2400" i="0" u="none" strike="noStrike" cap="none" dirty="0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, </a:t>
            </a:r>
            <a:r>
              <a:rPr lang="en-US" sz="2400" i="0" u="none" strike="noStrike" cap="none" dirty="0" err="1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które</a:t>
            </a:r>
            <a:r>
              <a:rPr lang="en-US" sz="2400" i="0" u="none" strike="noStrike" cap="none" dirty="0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 </a:t>
            </a:r>
            <a:r>
              <a:rPr lang="en-US" sz="2400" i="0" u="none" strike="noStrike" cap="none" dirty="0" err="1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były</a:t>
            </a:r>
            <a:r>
              <a:rPr lang="en-US" sz="2400" i="0" u="none" strike="noStrike" cap="none" dirty="0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 </a:t>
            </a:r>
            <a:r>
              <a:rPr lang="en-US" sz="2400" i="0" u="none" strike="noStrike" cap="none" dirty="0" err="1">
                <a:solidFill>
                  <a:srgbClr val="005023"/>
                </a:solidFill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poruszane</a:t>
            </a:r>
            <a:endParaRPr sz="2400" i="0" u="none" strike="noStrike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109;p4"/>
          <p:cNvSpPr txBox="1"/>
          <p:nvPr/>
        </p:nvSpPr>
        <p:spPr>
          <a:xfrm flipH="1">
            <a:off x="202334" y="740464"/>
            <a:ext cx="892097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en-US" sz="15000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5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" name="Google Shape;110;p4"/>
          <p:cNvSpPr txBox="1"/>
          <p:nvPr/>
        </p:nvSpPr>
        <p:spPr>
          <a:xfrm>
            <a:off x="2776336" y="1328162"/>
            <a:ext cx="1183362" cy="334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en-US" sz="15000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5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0" name="Google Shape;111;p4"/>
          <p:cNvSpPr txBox="1"/>
          <p:nvPr/>
        </p:nvSpPr>
        <p:spPr>
          <a:xfrm>
            <a:off x="5286787" y="740464"/>
            <a:ext cx="1111310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en-US" sz="15000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l-PL" sz="15000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1" name="Google Shape;113;p4"/>
          <p:cNvSpPr txBox="1"/>
          <p:nvPr/>
        </p:nvSpPr>
        <p:spPr>
          <a:xfrm>
            <a:off x="3783300" y="2356291"/>
            <a:ext cx="1411830" cy="15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Kryteria wyboru lokalizacji obszarów lasów o wiodącej funkcji społecznej</a:t>
            </a: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2" name="Google Shape;115;p4"/>
          <p:cNvSpPr txBox="1"/>
          <p:nvPr/>
        </p:nvSpPr>
        <p:spPr>
          <a:xfrm>
            <a:off x="6223867" y="1619274"/>
            <a:ext cx="2109000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Zasady projektowania skorygowanej gospodarki leśnej na obszarach uwzględniające kryteria naboru do: modyfikacji, ograniczeń, </a:t>
            </a:r>
            <a:r>
              <a:rPr lang="pl-PL" b="0" i="0" u="none" strike="noStrike" cap="none" dirty="0" err="1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wyłączeń</a:t>
            </a: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3" name="Google Shape;113;p4">
            <a:extLst>
              <a:ext uri="{FF2B5EF4-FFF2-40B4-BE49-F238E27FC236}">
                <a16:creationId xmlns:a16="http://schemas.microsoft.com/office/drawing/2014/main" id="{D6B3740B-E1BC-4D99-8889-33563C1C908E}"/>
              </a:ext>
            </a:extLst>
          </p:cNvPr>
          <p:cNvSpPr txBox="1"/>
          <p:nvPr/>
        </p:nvSpPr>
        <p:spPr>
          <a:xfrm>
            <a:off x="1167950" y="1646186"/>
            <a:ext cx="1303956" cy="208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Zasady realizacji procesu, ustalenie definicji i systemu  podejmowania decyzji</a:t>
            </a: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5" name="Google Shape;110;p4">
            <a:extLst>
              <a:ext uri="{FF2B5EF4-FFF2-40B4-BE49-F238E27FC236}">
                <a16:creationId xmlns:a16="http://schemas.microsoft.com/office/drawing/2014/main" id="{A3A593CB-B580-474A-B7C9-F3FFC480F036}"/>
              </a:ext>
            </a:extLst>
          </p:cNvPr>
          <p:cNvSpPr txBox="1"/>
          <p:nvPr/>
        </p:nvSpPr>
        <p:spPr>
          <a:xfrm>
            <a:off x="4458241" y="2936065"/>
            <a:ext cx="1183362" cy="334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pl-PL" sz="15000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5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6" name="Google Shape;110;p4">
            <a:extLst>
              <a:ext uri="{FF2B5EF4-FFF2-40B4-BE49-F238E27FC236}">
                <a16:creationId xmlns:a16="http://schemas.microsoft.com/office/drawing/2014/main" id="{C9BD3FE4-7468-451D-80A8-CC4B3BC60EDB}"/>
              </a:ext>
            </a:extLst>
          </p:cNvPr>
          <p:cNvSpPr txBox="1"/>
          <p:nvPr/>
        </p:nvSpPr>
        <p:spPr>
          <a:xfrm>
            <a:off x="1268294" y="3138428"/>
            <a:ext cx="1183362" cy="334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18"/>
              <a:buFont typeface="Arial"/>
              <a:buNone/>
            </a:pPr>
            <a:r>
              <a:rPr lang="pl-PL" sz="15000" b="1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5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8" name="Google Shape;113;p4">
            <a:extLst>
              <a:ext uri="{FF2B5EF4-FFF2-40B4-BE49-F238E27FC236}">
                <a16:creationId xmlns:a16="http://schemas.microsoft.com/office/drawing/2014/main" id="{0D6E6AFB-5C54-46E0-BAAB-24CDC2BD715E}"/>
              </a:ext>
            </a:extLst>
          </p:cNvPr>
          <p:cNvSpPr txBox="1"/>
          <p:nvPr/>
        </p:nvSpPr>
        <p:spPr>
          <a:xfrm>
            <a:off x="5434231" y="4100688"/>
            <a:ext cx="1411830" cy="15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Ustalenie zakresu spójności </a:t>
            </a:r>
            <a:b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z innymi systemami ochrony lasów</a:t>
            </a: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9" name="Google Shape;113;p4">
            <a:extLst>
              <a:ext uri="{FF2B5EF4-FFF2-40B4-BE49-F238E27FC236}">
                <a16:creationId xmlns:a16="http://schemas.microsoft.com/office/drawing/2014/main" id="{C88D076A-2C57-4EEE-AC33-B3D536ED4F5E}"/>
              </a:ext>
            </a:extLst>
          </p:cNvPr>
          <p:cNvSpPr txBox="1"/>
          <p:nvPr/>
        </p:nvSpPr>
        <p:spPr>
          <a:xfrm>
            <a:off x="2237924" y="4361400"/>
            <a:ext cx="1303956" cy="15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Rekomendacje, zalecenia, słabe i </a:t>
            </a:r>
            <a:r>
              <a:rPr lang="pl-PL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mocne</a:t>
            </a:r>
            <a:r>
              <a:rPr lang="pl-PL" b="0" i="0" u="none" strike="noStrike" cap="none" dirty="0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 strony procesu, wymogi formalne</a:t>
            </a: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92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/>
          <p:nvPr/>
        </p:nvSpPr>
        <p:spPr>
          <a:xfrm>
            <a:off x="-266700" y="0"/>
            <a:ext cx="10058400" cy="6858000"/>
          </a:xfrm>
          <a:custGeom>
            <a:avLst/>
            <a:gdLst/>
            <a:ahLst/>
            <a:cxnLst/>
            <a:rect l="l" t="t" r="r" b="b"/>
            <a:pathLst>
              <a:path w="18288000" h="11887200" extrusionOk="0">
                <a:moveTo>
                  <a:pt x="0" y="0"/>
                </a:moveTo>
                <a:lnTo>
                  <a:pt x="18288000" y="0"/>
                </a:lnTo>
                <a:lnTo>
                  <a:pt x="18288000" y="11887200"/>
                </a:lnTo>
                <a:lnTo>
                  <a:pt x="0" y="118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700"/>
          </a:p>
        </p:txBody>
      </p:sp>
    </p:spTree>
    <p:extLst>
      <p:ext uri="{BB962C8B-B14F-4D97-AF65-F5344CB8AC3E}">
        <p14:creationId xmlns:p14="http://schemas.microsoft.com/office/powerpoint/2010/main" val="41423680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3347</Words>
  <Application>Microsoft Office PowerPoint</Application>
  <PresentationFormat>Pokaz na ekranie (4:3)</PresentationFormat>
  <Paragraphs>311</Paragraphs>
  <Slides>49</Slides>
  <Notes>49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60" baseType="lpstr">
      <vt:lpstr>Now</vt:lpstr>
      <vt:lpstr>Symbol</vt:lpstr>
      <vt:lpstr>Play</vt:lpstr>
      <vt:lpstr>Calibri</vt:lpstr>
      <vt:lpstr>IBM Plex Sans</vt:lpstr>
      <vt:lpstr>Wingdings</vt:lpstr>
      <vt:lpstr>Arial</vt:lpstr>
      <vt:lpstr>Times New Roman</vt:lpstr>
      <vt:lpstr>Now Bold</vt:lpstr>
      <vt:lpstr>Motyw pakietu Office</vt:lpstr>
      <vt:lpstr>Acrobat Document</vt:lpstr>
      <vt:lpstr>Prezentacja programu PowerPoint</vt:lpstr>
      <vt:lpstr>Prezentacja programu PowerPoint</vt:lpstr>
      <vt:lpstr>Czego dotyczył pilotaż</vt:lpstr>
      <vt:lpstr>Czego dotyczył pilotaż</vt:lpstr>
      <vt:lpstr>Czego dotyczył pilotaż</vt:lpstr>
      <vt:lpstr>Czego dotyczył  pilotaż</vt:lpstr>
      <vt:lpstr>Prezentacja programu PowerPoint</vt:lpstr>
      <vt:lpstr>Kluczowe kwestie, które były poruszane</vt:lpstr>
      <vt:lpstr>Prezentacja programu PowerPoint</vt:lpstr>
      <vt:lpstr>O czym rozmawialiśmy</vt:lpstr>
      <vt:lpstr>O czym rozmawialiśmy</vt:lpstr>
      <vt:lpstr>Prezentacja programu PowerPoint</vt:lpstr>
      <vt:lpstr>Jak zorganizowany był proces</vt:lpstr>
      <vt:lpstr>Prezentacja programu PowerPoint</vt:lpstr>
      <vt:lpstr>Prezentacja programu PowerPoint</vt:lpstr>
      <vt:lpstr>Kalendarium</vt:lpstr>
      <vt:lpstr>Prezentacja programu PowerPoint</vt:lpstr>
      <vt:lpstr>Prezentacja programu PowerPoint</vt:lpstr>
      <vt:lpstr>Uczestnicy</vt:lpstr>
      <vt:lpstr>Uczestnicy</vt:lpstr>
      <vt:lpstr>Prezentacja programu PowerPoint</vt:lpstr>
      <vt:lpstr>Jak informowaliśmy o pilotażu szerszą społeczność</vt:lpstr>
      <vt:lpstr>Jak informowaliśmy o pilotażu szerszą społeczność</vt:lpstr>
      <vt:lpstr>Jak informowaliśmy o pilotażu szerszą społeczność</vt:lpstr>
      <vt:lpstr>Jak informowaliśmy o pilotażu szerszą społeczność</vt:lpstr>
      <vt:lpstr>Prezentacja programu PowerPoint</vt:lpstr>
      <vt:lpstr>Co uzgodniliśmy</vt:lpstr>
      <vt:lpstr>Co uzgodniliśmy</vt:lpstr>
      <vt:lpstr>Co uzgodniliśmy</vt:lpstr>
      <vt:lpstr>Co uzgodniliśmy</vt:lpstr>
      <vt:lpstr>Co uzgodniliśmy</vt:lpstr>
      <vt:lpstr>Co uzgodniliśmy</vt:lpstr>
      <vt:lpstr>Co uzgodniliśmy i czego nie uzgodniono</vt:lpstr>
      <vt:lpstr>Opis skutków uzgodnień – w zasięgu prac Zespołu</vt:lpstr>
      <vt:lpstr>Opis skutków uzgodnień – w szerokim zakresie</vt:lpstr>
      <vt:lpstr>Opis skutków uzgodnień – w szerokim zakresie</vt:lpstr>
      <vt:lpstr>Opis skutków uzgodnień – w szerokim zakresie</vt:lpstr>
      <vt:lpstr>Opis skutków uzgodnień – w szerokim zakresie</vt:lpstr>
      <vt:lpstr>Wnioski i rekomendacje</vt:lpstr>
      <vt:lpstr>Wnioski i rekomendacje</vt:lpstr>
      <vt:lpstr>Wnioski i rekomendacje</vt:lpstr>
      <vt:lpstr>Wnioski i rekomendacje</vt:lpstr>
      <vt:lpstr>Prezentacja programu PowerPoint</vt:lpstr>
      <vt:lpstr>Co dalej?</vt:lpstr>
      <vt:lpstr>Co dalej - 2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Katarzyna Giełda-Pinas</cp:lastModifiedBy>
  <cp:revision>127</cp:revision>
  <cp:lastPrinted>2024-10-25T09:04:20Z</cp:lastPrinted>
  <dcterms:created xsi:type="dcterms:W3CDTF">2016-09-09T09:29:50Z</dcterms:created>
  <dcterms:modified xsi:type="dcterms:W3CDTF">2024-10-28T12:50:02Z</dcterms:modified>
</cp:coreProperties>
</file>