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7" r:id="rId3"/>
    <p:sldId id="373" r:id="rId4"/>
    <p:sldId id="309" r:id="rId5"/>
    <p:sldId id="302" r:id="rId6"/>
    <p:sldId id="371" r:id="rId7"/>
    <p:sldId id="303" r:id="rId8"/>
    <p:sldId id="304" r:id="rId9"/>
    <p:sldId id="325" r:id="rId10"/>
    <p:sldId id="305" r:id="rId11"/>
    <p:sldId id="306" r:id="rId12"/>
    <p:sldId id="307" r:id="rId13"/>
    <p:sldId id="313" r:id="rId14"/>
    <p:sldId id="369" r:id="rId15"/>
    <p:sldId id="316" r:id="rId16"/>
    <p:sldId id="315" r:id="rId17"/>
    <p:sldId id="329" r:id="rId18"/>
    <p:sldId id="312" r:id="rId19"/>
    <p:sldId id="322" r:id="rId20"/>
    <p:sldId id="326" r:id="rId21"/>
    <p:sldId id="321" r:id="rId22"/>
    <p:sldId id="401" r:id="rId23"/>
    <p:sldId id="374" r:id="rId24"/>
    <p:sldId id="375" r:id="rId25"/>
    <p:sldId id="377" r:id="rId26"/>
    <p:sldId id="311" r:id="rId27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192" autoAdjust="0"/>
  </p:normalViewPr>
  <p:slideViewPr>
    <p:cSldViewPr>
      <p:cViewPr varScale="1">
        <p:scale>
          <a:sx n="90" d="100"/>
          <a:sy n="90" d="100"/>
        </p:scale>
        <p:origin x="2220" y="4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86686-49CF-4598-A821-1CBDF7E8727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E7E330C-6DC7-4F37-9D78-6D770E7D5A87}">
      <dgm:prSet phldrT="[Tekst]"/>
      <dgm:spPr/>
      <dgm:t>
        <a:bodyPr/>
        <a:lstStyle/>
        <a:p>
          <a:r>
            <a:rPr lang="pl-PL" dirty="0"/>
            <a:t>Pojazdy lekkie </a:t>
          </a:r>
        </a:p>
        <a:p>
          <a:endParaRPr lang="pl-PL" dirty="0"/>
        </a:p>
        <a:p>
          <a:r>
            <a:rPr lang="pl-PL" dirty="0"/>
            <a:t>M1, M2, N1</a:t>
          </a:r>
        </a:p>
      </dgm:t>
    </dgm:pt>
    <dgm:pt modelId="{129CBD82-F166-4364-A830-3A3FCC7EA457}" type="parTrans" cxnId="{9CC33F81-892B-46EB-A093-4DC83F2FFEC5}">
      <dgm:prSet/>
      <dgm:spPr/>
      <dgm:t>
        <a:bodyPr/>
        <a:lstStyle/>
        <a:p>
          <a:endParaRPr lang="pl-PL"/>
        </a:p>
      </dgm:t>
    </dgm:pt>
    <dgm:pt modelId="{EFB5F894-2B70-4518-9B70-0FA14FA94F1F}" type="sibTrans" cxnId="{9CC33F81-892B-46EB-A093-4DC83F2FFEC5}">
      <dgm:prSet/>
      <dgm:spPr/>
      <dgm:t>
        <a:bodyPr/>
        <a:lstStyle/>
        <a:p>
          <a:endParaRPr lang="pl-PL"/>
        </a:p>
      </dgm:t>
    </dgm:pt>
    <dgm:pt modelId="{B05839DE-1AED-4693-9246-81426D56D255}">
      <dgm:prSet phldrT="[Tekst]"/>
      <dgm:spPr/>
      <dgm:t>
        <a:bodyPr/>
        <a:lstStyle/>
        <a:p>
          <a:r>
            <a:rPr lang="pl-PL" dirty="0"/>
            <a:t>Ciężkie pojazdy</a:t>
          </a:r>
        </a:p>
        <a:p>
          <a:endParaRPr lang="pl-PL" dirty="0"/>
        </a:p>
        <a:p>
          <a:r>
            <a:rPr lang="pl-PL" dirty="0"/>
            <a:t>N2, N3</a:t>
          </a:r>
        </a:p>
      </dgm:t>
    </dgm:pt>
    <dgm:pt modelId="{C017C375-E361-4737-BB2D-41EFEF418168}" type="parTrans" cxnId="{B7236A2C-8D38-48DE-A1F0-AE362B79DE66}">
      <dgm:prSet/>
      <dgm:spPr/>
      <dgm:t>
        <a:bodyPr/>
        <a:lstStyle/>
        <a:p>
          <a:endParaRPr lang="pl-PL"/>
        </a:p>
      </dgm:t>
    </dgm:pt>
    <dgm:pt modelId="{94C9AAA4-5FE7-4B73-B5A5-154855260C0D}" type="sibTrans" cxnId="{B7236A2C-8D38-48DE-A1F0-AE362B79DE66}">
      <dgm:prSet/>
      <dgm:spPr/>
      <dgm:t>
        <a:bodyPr/>
        <a:lstStyle/>
        <a:p>
          <a:endParaRPr lang="pl-PL"/>
        </a:p>
      </dgm:t>
    </dgm:pt>
    <dgm:pt modelId="{9BFD793B-6C1C-44BE-9936-408C7D65F7B2}">
      <dgm:prSet phldrT="[Tekst]"/>
      <dgm:spPr/>
      <dgm:t>
        <a:bodyPr/>
        <a:lstStyle/>
        <a:p>
          <a:r>
            <a:rPr lang="pl-PL" dirty="0"/>
            <a:t>Autobusy</a:t>
          </a:r>
        </a:p>
        <a:p>
          <a:endParaRPr lang="pl-PL" dirty="0"/>
        </a:p>
        <a:p>
          <a:r>
            <a:rPr lang="pl-PL" dirty="0">
              <a:solidFill>
                <a:schemeClr val="bg1"/>
              </a:solidFill>
            </a:rPr>
            <a:t>M3 </a:t>
          </a:r>
        </a:p>
        <a:p>
          <a:r>
            <a:rPr lang="pl-PL" dirty="0">
              <a:solidFill>
                <a:schemeClr val="bg1"/>
              </a:solidFill>
            </a:rPr>
            <a:t>kl. I  </a:t>
          </a:r>
          <a:r>
            <a:rPr lang="pl-PL" dirty="0" err="1">
              <a:solidFill>
                <a:schemeClr val="bg1"/>
              </a:solidFill>
            </a:rPr>
            <a:t>i</a:t>
          </a:r>
          <a:r>
            <a:rPr lang="pl-PL" dirty="0">
              <a:solidFill>
                <a:schemeClr val="bg1"/>
              </a:solidFill>
            </a:rPr>
            <a:t> kl. A</a:t>
          </a:r>
          <a:r>
            <a:rPr lang="pl-PL" dirty="0"/>
            <a:t> </a:t>
          </a:r>
        </a:p>
      </dgm:t>
    </dgm:pt>
    <dgm:pt modelId="{C566179A-3E46-4450-A12B-201FB447B542}" type="parTrans" cxnId="{2DD3A3C3-9D04-4D2E-9582-27CFA245D8BE}">
      <dgm:prSet/>
      <dgm:spPr/>
      <dgm:t>
        <a:bodyPr/>
        <a:lstStyle/>
        <a:p>
          <a:endParaRPr lang="pl-PL"/>
        </a:p>
      </dgm:t>
    </dgm:pt>
    <dgm:pt modelId="{29322873-C1DE-495C-9186-653F9D766F1F}" type="sibTrans" cxnId="{2DD3A3C3-9D04-4D2E-9582-27CFA245D8BE}">
      <dgm:prSet/>
      <dgm:spPr/>
      <dgm:t>
        <a:bodyPr/>
        <a:lstStyle/>
        <a:p>
          <a:endParaRPr lang="pl-PL"/>
        </a:p>
      </dgm:t>
    </dgm:pt>
    <dgm:pt modelId="{36C85F44-8800-4E0A-97DE-8DA34F718D2C}" type="pres">
      <dgm:prSet presAssocID="{FA686686-49CF-4598-A821-1CBDF7E87279}" presName="Name0" presStyleCnt="0">
        <dgm:presLayoutVars>
          <dgm:dir/>
          <dgm:resizeHandles val="exact"/>
        </dgm:presLayoutVars>
      </dgm:prSet>
      <dgm:spPr/>
    </dgm:pt>
    <dgm:pt modelId="{D32D8DC0-B88A-4068-9A8F-79FA11C550FE}" type="pres">
      <dgm:prSet presAssocID="{FA686686-49CF-4598-A821-1CBDF7E87279}" presName="bkgdShp" presStyleLbl="alignAccFollowNode1" presStyleIdx="0" presStyleCnt="1"/>
      <dgm:spPr/>
    </dgm:pt>
    <dgm:pt modelId="{E2A2BD0E-CEFD-4955-8EFA-F5EA63B2EB37}" type="pres">
      <dgm:prSet presAssocID="{FA686686-49CF-4598-A821-1CBDF7E87279}" presName="linComp" presStyleCnt="0"/>
      <dgm:spPr/>
    </dgm:pt>
    <dgm:pt modelId="{863530FF-07D9-4600-B6C7-8CA8F14870F0}" type="pres">
      <dgm:prSet presAssocID="{0E7E330C-6DC7-4F37-9D78-6D770E7D5A87}" presName="compNode" presStyleCnt="0"/>
      <dgm:spPr/>
    </dgm:pt>
    <dgm:pt modelId="{DD7BF0A5-C14B-47D1-A7EC-99B2A6AE4ACC}" type="pres">
      <dgm:prSet presAssocID="{0E7E330C-6DC7-4F37-9D78-6D770E7D5A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E87A06-0E24-41CE-9E4D-C1F0DAF824BF}" type="pres">
      <dgm:prSet presAssocID="{0E7E330C-6DC7-4F37-9D78-6D770E7D5A87}" presName="invisiNode" presStyleLbl="node1" presStyleIdx="0" presStyleCnt="3"/>
      <dgm:spPr/>
    </dgm:pt>
    <dgm:pt modelId="{79210144-C723-48E1-89EB-B41806185A02}" type="pres">
      <dgm:prSet presAssocID="{0E7E330C-6DC7-4F37-9D78-6D770E7D5A8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CCFC57-0763-4BD1-A5F4-D04D65F7F77F}" type="pres">
      <dgm:prSet presAssocID="{EFB5F894-2B70-4518-9B70-0FA14FA94F1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121ACB9-E656-4087-88B5-D22F31000DCE}" type="pres">
      <dgm:prSet presAssocID="{B05839DE-1AED-4693-9246-81426D56D255}" presName="compNode" presStyleCnt="0"/>
      <dgm:spPr/>
    </dgm:pt>
    <dgm:pt modelId="{DBAA48B4-1D71-49C4-9B15-F8898B3BCF4D}" type="pres">
      <dgm:prSet presAssocID="{B05839DE-1AED-4693-9246-81426D56D255}" presName="node" presStyleLbl="node1" presStyleIdx="1" presStyleCnt="3" custLinFactNeighborX="5767" custLinFactNeighborY="-1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662A9B-202C-49E9-A1A1-F6E6EF36FD46}" type="pres">
      <dgm:prSet presAssocID="{B05839DE-1AED-4693-9246-81426D56D255}" presName="invisiNode" presStyleLbl="node1" presStyleIdx="1" presStyleCnt="3"/>
      <dgm:spPr/>
    </dgm:pt>
    <dgm:pt modelId="{236CC22C-70D2-430D-909C-0C23D5BFD00E}" type="pres">
      <dgm:prSet presAssocID="{B05839DE-1AED-4693-9246-81426D56D25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2EEBCC-8789-45D2-B585-538C215FB5B2}" type="pres">
      <dgm:prSet presAssocID="{94C9AAA4-5FE7-4B73-B5A5-154855260C0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D33DF95-A696-4BA6-BF30-55E6178D5898}" type="pres">
      <dgm:prSet presAssocID="{9BFD793B-6C1C-44BE-9936-408C7D65F7B2}" presName="compNode" presStyleCnt="0"/>
      <dgm:spPr/>
    </dgm:pt>
    <dgm:pt modelId="{E61EEE5F-C343-4022-A628-24FE4AE2339B}" type="pres">
      <dgm:prSet presAssocID="{9BFD793B-6C1C-44BE-9936-408C7D65F7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30193-DAF6-47AF-88B9-973DCDBBE0F8}" type="pres">
      <dgm:prSet presAssocID="{9BFD793B-6C1C-44BE-9936-408C7D65F7B2}" presName="invisiNode" presStyleLbl="node1" presStyleIdx="2" presStyleCnt="3"/>
      <dgm:spPr/>
    </dgm:pt>
    <dgm:pt modelId="{84F5CC8C-9C1F-4F6D-9942-140E6FCBE014}" type="pres">
      <dgm:prSet presAssocID="{9BFD793B-6C1C-44BE-9936-408C7D65F7B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C33F81-892B-46EB-A093-4DC83F2FFEC5}" srcId="{FA686686-49CF-4598-A821-1CBDF7E87279}" destId="{0E7E330C-6DC7-4F37-9D78-6D770E7D5A87}" srcOrd="0" destOrd="0" parTransId="{129CBD82-F166-4364-A830-3A3FCC7EA457}" sibTransId="{EFB5F894-2B70-4518-9B70-0FA14FA94F1F}"/>
    <dgm:cxn modelId="{2DD3A3C3-9D04-4D2E-9582-27CFA245D8BE}" srcId="{FA686686-49CF-4598-A821-1CBDF7E87279}" destId="{9BFD793B-6C1C-44BE-9936-408C7D65F7B2}" srcOrd="2" destOrd="0" parTransId="{C566179A-3E46-4450-A12B-201FB447B542}" sibTransId="{29322873-C1DE-495C-9186-653F9D766F1F}"/>
    <dgm:cxn modelId="{25DCE714-C7B3-406B-ACD6-FBBCFD461A54}" type="presOf" srcId="{0E7E330C-6DC7-4F37-9D78-6D770E7D5A87}" destId="{DD7BF0A5-C14B-47D1-A7EC-99B2A6AE4ACC}" srcOrd="0" destOrd="0" presId="urn:microsoft.com/office/officeart/2005/8/layout/pList2"/>
    <dgm:cxn modelId="{B7236A2C-8D38-48DE-A1F0-AE362B79DE66}" srcId="{FA686686-49CF-4598-A821-1CBDF7E87279}" destId="{B05839DE-1AED-4693-9246-81426D56D255}" srcOrd="1" destOrd="0" parTransId="{C017C375-E361-4737-BB2D-41EFEF418168}" sibTransId="{94C9AAA4-5FE7-4B73-B5A5-154855260C0D}"/>
    <dgm:cxn modelId="{F5A01965-0103-4416-B653-23D2B3735966}" type="presOf" srcId="{B05839DE-1AED-4693-9246-81426D56D255}" destId="{DBAA48B4-1D71-49C4-9B15-F8898B3BCF4D}" srcOrd="0" destOrd="0" presId="urn:microsoft.com/office/officeart/2005/8/layout/pList2"/>
    <dgm:cxn modelId="{D83F7867-6330-4839-9D47-4965ED5B229D}" type="presOf" srcId="{94C9AAA4-5FE7-4B73-B5A5-154855260C0D}" destId="{E02EEBCC-8789-45D2-B585-538C215FB5B2}" srcOrd="0" destOrd="0" presId="urn:microsoft.com/office/officeart/2005/8/layout/pList2"/>
    <dgm:cxn modelId="{3F11E5C5-7324-443E-9208-497D2059B825}" type="presOf" srcId="{FA686686-49CF-4598-A821-1CBDF7E87279}" destId="{36C85F44-8800-4E0A-97DE-8DA34F718D2C}" srcOrd="0" destOrd="0" presId="urn:microsoft.com/office/officeart/2005/8/layout/pList2"/>
    <dgm:cxn modelId="{879755D1-CC83-4D4F-9929-813CE9D2AA48}" type="presOf" srcId="{9BFD793B-6C1C-44BE-9936-408C7D65F7B2}" destId="{E61EEE5F-C343-4022-A628-24FE4AE2339B}" srcOrd="0" destOrd="0" presId="urn:microsoft.com/office/officeart/2005/8/layout/pList2"/>
    <dgm:cxn modelId="{6BB1A37E-3C6D-4207-B40F-4F62F8936F7E}" type="presOf" srcId="{EFB5F894-2B70-4518-9B70-0FA14FA94F1F}" destId="{7DCCFC57-0763-4BD1-A5F4-D04D65F7F77F}" srcOrd="0" destOrd="0" presId="urn:microsoft.com/office/officeart/2005/8/layout/pList2"/>
    <dgm:cxn modelId="{0C037A58-85A0-43EE-96BA-F5BF5D0BD6C5}" type="presParOf" srcId="{36C85F44-8800-4E0A-97DE-8DA34F718D2C}" destId="{D32D8DC0-B88A-4068-9A8F-79FA11C550FE}" srcOrd="0" destOrd="0" presId="urn:microsoft.com/office/officeart/2005/8/layout/pList2"/>
    <dgm:cxn modelId="{6A6BE400-492B-45B9-AB22-59467CE78142}" type="presParOf" srcId="{36C85F44-8800-4E0A-97DE-8DA34F718D2C}" destId="{E2A2BD0E-CEFD-4955-8EFA-F5EA63B2EB37}" srcOrd="1" destOrd="0" presId="urn:microsoft.com/office/officeart/2005/8/layout/pList2"/>
    <dgm:cxn modelId="{36FB8A7A-D6D4-44BC-8552-0DDE21D8FB0E}" type="presParOf" srcId="{E2A2BD0E-CEFD-4955-8EFA-F5EA63B2EB37}" destId="{863530FF-07D9-4600-B6C7-8CA8F14870F0}" srcOrd="0" destOrd="0" presId="urn:microsoft.com/office/officeart/2005/8/layout/pList2"/>
    <dgm:cxn modelId="{6B7742CF-30B8-46C7-AB05-8200CE389093}" type="presParOf" srcId="{863530FF-07D9-4600-B6C7-8CA8F14870F0}" destId="{DD7BF0A5-C14B-47D1-A7EC-99B2A6AE4ACC}" srcOrd="0" destOrd="0" presId="urn:microsoft.com/office/officeart/2005/8/layout/pList2"/>
    <dgm:cxn modelId="{6AAEDBC0-8394-483D-91A2-C486D3F5C88B}" type="presParOf" srcId="{863530FF-07D9-4600-B6C7-8CA8F14870F0}" destId="{B8E87A06-0E24-41CE-9E4D-C1F0DAF824BF}" srcOrd="1" destOrd="0" presId="urn:microsoft.com/office/officeart/2005/8/layout/pList2"/>
    <dgm:cxn modelId="{25936C8D-E4C6-4A48-AFC8-0A99403C190E}" type="presParOf" srcId="{863530FF-07D9-4600-B6C7-8CA8F14870F0}" destId="{79210144-C723-48E1-89EB-B41806185A02}" srcOrd="2" destOrd="0" presId="urn:microsoft.com/office/officeart/2005/8/layout/pList2"/>
    <dgm:cxn modelId="{0EFF6E13-6864-405C-BEF7-F0AEDB2FB954}" type="presParOf" srcId="{E2A2BD0E-CEFD-4955-8EFA-F5EA63B2EB37}" destId="{7DCCFC57-0763-4BD1-A5F4-D04D65F7F77F}" srcOrd="1" destOrd="0" presId="urn:microsoft.com/office/officeart/2005/8/layout/pList2"/>
    <dgm:cxn modelId="{52CC0B87-3BAD-4250-86D2-11A12C2DAFE2}" type="presParOf" srcId="{E2A2BD0E-CEFD-4955-8EFA-F5EA63B2EB37}" destId="{A121ACB9-E656-4087-88B5-D22F31000DCE}" srcOrd="2" destOrd="0" presId="urn:microsoft.com/office/officeart/2005/8/layout/pList2"/>
    <dgm:cxn modelId="{64F689F2-F005-4165-8A03-7A981F70601D}" type="presParOf" srcId="{A121ACB9-E656-4087-88B5-D22F31000DCE}" destId="{DBAA48B4-1D71-49C4-9B15-F8898B3BCF4D}" srcOrd="0" destOrd="0" presId="urn:microsoft.com/office/officeart/2005/8/layout/pList2"/>
    <dgm:cxn modelId="{8B260EEF-E6FF-4224-8A43-AF0FFCE9E1C2}" type="presParOf" srcId="{A121ACB9-E656-4087-88B5-D22F31000DCE}" destId="{51662A9B-202C-49E9-A1A1-F6E6EF36FD46}" srcOrd="1" destOrd="0" presId="urn:microsoft.com/office/officeart/2005/8/layout/pList2"/>
    <dgm:cxn modelId="{AD0D4C70-2361-4D51-86B7-05DB021F8A11}" type="presParOf" srcId="{A121ACB9-E656-4087-88B5-D22F31000DCE}" destId="{236CC22C-70D2-430D-909C-0C23D5BFD00E}" srcOrd="2" destOrd="0" presId="urn:microsoft.com/office/officeart/2005/8/layout/pList2"/>
    <dgm:cxn modelId="{32200A25-85A6-43D8-82E5-3AA0C5FF370C}" type="presParOf" srcId="{E2A2BD0E-CEFD-4955-8EFA-F5EA63B2EB37}" destId="{E02EEBCC-8789-45D2-B585-538C215FB5B2}" srcOrd="3" destOrd="0" presId="urn:microsoft.com/office/officeart/2005/8/layout/pList2"/>
    <dgm:cxn modelId="{EA4E1D8A-4C4B-4A81-B1A7-9949847D9B6E}" type="presParOf" srcId="{E2A2BD0E-CEFD-4955-8EFA-F5EA63B2EB37}" destId="{6D33DF95-A696-4BA6-BF30-55E6178D5898}" srcOrd="4" destOrd="0" presId="urn:microsoft.com/office/officeart/2005/8/layout/pList2"/>
    <dgm:cxn modelId="{033DC516-B7E2-4E9F-9D36-B9D9E3A1F171}" type="presParOf" srcId="{6D33DF95-A696-4BA6-BF30-55E6178D5898}" destId="{E61EEE5F-C343-4022-A628-24FE4AE2339B}" srcOrd="0" destOrd="0" presId="urn:microsoft.com/office/officeart/2005/8/layout/pList2"/>
    <dgm:cxn modelId="{B11C2796-CDD1-4678-8914-9D0322F051EA}" type="presParOf" srcId="{6D33DF95-A696-4BA6-BF30-55E6178D5898}" destId="{21730193-DAF6-47AF-88B9-973DCDBBE0F8}" srcOrd="1" destOrd="0" presId="urn:microsoft.com/office/officeart/2005/8/layout/pList2"/>
    <dgm:cxn modelId="{7A2A6D52-AFFE-4222-BFC7-8496CD661C8C}" type="presParOf" srcId="{6D33DF95-A696-4BA6-BF30-55E6178D5898}" destId="{84F5CC8C-9C1F-4F6D-9942-140E6FCBE0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F1471-1C28-4D13-891F-EB5016285C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A1930F-3D3A-40FE-A4C7-63874EA4C590}">
      <dgm:prSet phldrT="[Tekst]"/>
      <dgm:spPr/>
      <dgm:t>
        <a:bodyPr/>
        <a:lstStyle/>
        <a:p>
          <a:r>
            <a:rPr lang="pl-PL" dirty="0"/>
            <a:t>Lekkie (M1, M2, N1)</a:t>
          </a:r>
        </a:p>
      </dgm:t>
    </dgm:pt>
    <dgm:pt modelId="{7F6967E0-C991-49C7-8CED-17DD046A5F35}" type="parTrans" cxnId="{161A0BE7-F8CE-4386-9ACD-6719F8E2668E}">
      <dgm:prSet/>
      <dgm:spPr/>
      <dgm:t>
        <a:bodyPr/>
        <a:lstStyle/>
        <a:p>
          <a:endParaRPr lang="pl-PL"/>
        </a:p>
      </dgm:t>
    </dgm:pt>
    <dgm:pt modelId="{4697A92B-6934-4349-865F-FE44A1CFB199}" type="sibTrans" cxnId="{161A0BE7-F8CE-4386-9ACD-6719F8E2668E}">
      <dgm:prSet/>
      <dgm:spPr/>
      <dgm:t>
        <a:bodyPr/>
        <a:lstStyle/>
        <a:p>
          <a:endParaRPr lang="pl-PL"/>
        </a:p>
      </dgm:t>
    </dgm:pt>
    <dgm:pt modelId="{89BE4E20-D78E-4ED9-9016-20F6F43BF790}">
      <dgm:prSet phldrT="[Tekst]"/>
      <dgm:spPr/>
      <dgm:t>
        <a:bodyPr/>
        <a:lstStyle/>
        <a:p>
          <a:pPr>
            <a:spcAft>
              <a:spcPts val="0"/>
            </a:spcAft>
          </a:pPr>
          <a:r>
            <a:rPr lang="pl-PL" dirty="0"/>
            <a:t>Maksymalne poziomy emisji CO</a:t>
          </a:r>
          <a:r>
            <a:rPr lang="pl-PL" baseline="-25000" dirty="0"/>
            <a:t>2 </a:t>
          </a:r>
        </a:p>
        <a:p>
          <a:pPr>
            <a:spcAft>
              <a:spcPct val="35000"/>
            </a:spcAft>
          </a:pPr>
          <a:r>
            <a:rPr lang="pl-PL" dirty="0"/>
            <a:t>i zanieczyszczeń </a:t>
          </a:r>
        </a:p>
      </dgm:t>
    </dgm:pt>
    <dgm:pt modelId="{7A2391B3-B7E2-4BDF-9AEF-BD15DA9D86A8}" type="parTrans" cxnId="{C83FE39E-58F5-491A-9F68-EA85C88208F1}">
      <dgm:prSet/>
      <dgm:spPr/>
      <dgm:t>
        <a:bodyPr/>
        <a:lstStyle/>
        <a:p>
          <a:endParaRPr lang="pl-PL"/>
        </a:p>
      </dgm:t>
    </dgm:pt>
    <dgm:pt modelId="{46634AEA-DBFC-4784-AB3D-4C80DBE84136}" type="sibTrans" cxnId="{C83FE39E-58F5-491A-9F68-EA85C88208F1}">
      <dgm:prSet/>
      <dgm:spPr/>
      <dgm:t>
        <a:bodyPr/>
        <a:lstStyle/>
        <a:p>
          <a:endParaRPr lang="pl-PL"/>
        </a:p>
      </dgm:t>
    </dgm:pt>
    <dgm:pt modelId="{E2289894-A111-4D76-B571-2BB396B73054}">
      <dgm:prSet phldrT="[Tekst]"/>
      <dgm:spPr/>
      <dgm:t>
        <a:bodyPr/>
        <a:lstStyle/>
        <a:p>
          <a:r>
            <a:rPr lang="pl-PL" dirty="0"/>
            <a:t>  </a:t>
          </a:r>
        </a:p>
      </dgm:t>
    </dgm:pt>
    <dgm:pt modelId="{2231B052-D31C-44B3-B37C-2AFD9F029D51}" type="parTrans" cxnId="{5CD95711-FECD-48D3-9004-AFB665E43CFF}">
      <dgm:prSet/>
      <dgm:spPr/>
      <dgm:t>
        <a:bodyPr/>
        <a:lstStyle/>
        <a:p>
          <a:endParaRPr lang="pl-PL"/>
        </a:p>
      </dgm:t>
    </dgm:pt>
    <dgm:pt modelId="{42D7130D-34E1-46F2-8E4F-277255F6F943}" type="sibTrans" cxnId="{5CD95711-FECD-48D3-9004-AFB665E43CFF}">
      <dgm:prSet/>
      <dgm:spPr/>
      <dgm:t>
        <a:bodyPr/>
        <a:lstStyle/>
        <a:p>
          <a:endParaRPr lang="pl-PL"/>
        </a:p>
      </dgm:t>
    </dgm:pt>
    <dgm:pt modelId="{7D0EA1F6-77BC-4E82-9581-C53D1B81636A}">
      <dgm:prSet phldrT="[Tekst]"/>
      <dgm:spPr/>
      <dgm:t>
        <a:bodyPr/>
        <a:lstStyle/>
        <a:p>
          <a:r>
            <a:rPr lang="pl-PL" dirty="0"/>
            <a:t>Ciężkie (N2, N3, M3)</a:t>
          </a:r>
        </a:p>
      </dgm:t>
    </dgm:pt>
    <dgm:pt modelId="{1729EC8F-178B-4C66-9782-DB1332F7D27D}" type="parTrans" cxnId="{2DCA05C8-6548-4BB4-844A-D509189E51B4}">
      <dgm:prSet/>
      <dgm:spPr/>
      <dgm:t>
        <a:bodyPr/>
        <a:lstStyle/>
        <a:p>
          <a:endParaRPr lang="pl-PL"/>
        </a:p>
      </dgm:t>
    </dgm:pt>
    <dgm:pt modelId="{001700FC-E7D5-4EDE-A732-3AF73F0E3966}" type="sibTrans" cxnId="{2DCA05C8-6548-4BB4-844A-D509189E51B4}">
      <dgm:prSet/>
      <dgm:spPr/>
      <dgm:t>
        <a:bodyPr/>
        <a:lstStyle/>
        <a:p>
          <a:endParaRPr lang="pl-PL"/>
        </a:p>
      </dgm:t>
    </dgm:pt>
    <dgm:pt modelId="{AEFE3501-7887-4AF1-85E1-C63D91CC6B1E}">
      <dgm:prSet phldrT="[Tekst]"/>
      <dgm:spPr/>
      <dgm:t>
        <a:bodyPr/>
        <a:lstStyle/>
        <a:p>
          <a:r>
            <a:rPr lang="pl-PL" dirty="0"/>
            <a:t>Na paliwa alternatywne</a:t>
          </a:r>
        </a:p>
      </dgm:t>
    </dgm:pt>
    <dgm:pt modelId="{302D76E6-E035-4DDA-BA40-73F6C3E44D07}" type="parTrans" cxnId="{C1C42A74-FD73-4D23-9763-91FA2D008E8E}">
      <dgm:prSet/>
      <dgm:spPr/>
      <dgm:t>
        <a:bodyPr/>
        <a:lstStyle/>
        <a:p>
          <a:endParaRPr lang="pl-PL"/>
        </a:p>
      </dgm:t>
    </dgm:pt>
    <dgm:pt modelId="{540D3DDD-7E8A-4958-B846-199BB34D87CD}" type="sibTrans" cxnId="{C1C42A74-FD73-4D23-9763-91FA2D008E8E}">
      <dgm:prSet/>
      <dgm:spPr/>
      <dgm:t>
        <a:bodyPr/>
        <a:lstStyle/>
        <a:p>
          <a:endParaRPr lang="pl-PL"/>
        </a:p>
      </dgm:t>
    </dgm:pt>
    <dgm:pt modelId="{C7351459-0326-4A6C-BE50-1CFAA3192C9B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050" dirty="0" smtClean="0"/>
            <a:t>Elektryczność,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50" dirty="0" smtClean="0">
              <a:solidFill>
                <a:schemeClr val="bg1"/>
              </a:solidFill>
            </a:rPr>
            <a:t>wodór</a:t>
          </a:r>
          <a:endParaRPr lang="pl-PL" sz="1050" dirty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50" dirty="0" smtClean="0"/>
            <a:t>gaz ziemny (</a:t>
          </a:r>
          <a:r>
            <a:rPr lang="pl-PL" sz="1050" dirty="0" err="1" smtClean="0"/>
            <a:t>CNG</a:t>
          </a:r>
          <a:r>
            <a:rPr lang="pl-PL" sz="1050" dirty="0" smtClean="0"/>
            <a:t>, </a:t>
          </a:r>
          <a:r>
            <a:rPr lang="pl-PL" sz="1050" dirty="0" err="1" smtClean="0"/>
            <a:t>LNG</a:t>
          </a:r>
          <a:r>
            <a:rPr lang="pl-PL" sz="1050" dirty="0" smtClean="0"/>
            <a:t>), w</a:t>
          </a:r>
          <a:r>
            <a:rPr lang="pl-PL" sz="1050" dirty="0"/>
            <a:t> tym </a:t>
          </a:r>
          <a:r>
            <a:rPr lang="pl-PL" sz="1050" dirty="0" err="1"/>
            <a:t>biometan</a:t>
          </a:r>
          <a:r>
            <a:rPr lang="pl-PL" sz="1050" dirty="0" smtClean="0"/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50" dirty="0" smtClean="0"/>
            <a:t> </a:t>
          </a:r>
          <a:r>
            <a:rPr lang="pl-PL" sz="1050" dirty="0" err="1" smtClean="0"/>
            <a:t>LPG</a:t>
          </a:r>
          <a:r>
            <a:rPr lang="pl-PL" sz="1050" dirty="0" smtClean="0"/>
            <a:t>,</a:t>
          </a:r>
        </a:p>
        <a:p>
          <a:r>
            <a:rPr lang="pl-PL" sz="1050" dirty="0" smtClean="0"/>
            <a:t>biopaliwa (nie zmieszane),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50" dirty="0" smtClean="0"/>
            <a:t>paliwa syntetyczne i parafinowe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l-PL" sz="1050" dirty="0"/>
        </a:p>
      </dgm:t>
    </dgm:pt>
    <dgm:pt modelId="{5B8B5EB0-D009-4619-AD80-B55A32084190}" type="parTrans" cxnId="{DAD5862F-8E19-49FD-9E46-FCB7D65AE201}">
      <dgm:prSet/>
      <dgm:spPr/>
      <dgm:t>
        <a:bodyPr/>
        <a:lstStyle/>
        <a:p>
          <a:endParaRPr lang="pl-PL"/>
        </a:p>
      </dgm:t>
    </dgm:pt>
    <dgm:pt modelId="{327CA906-0B8C-488D-84B4-02D506F1D9D5}" type="sibTrans" cxnId="{DAD5862F-8E19-49FD-9E46-FCB7D65AE201}">
      <dgm:prSet/>
      <dgm:spPr/>
      <dgm:t>
        <a:bodyPr/>
        <a:lstStyle/>
        <a:p>
          <a:endParaRPr lang="pl-PL"/>
        </a:p>
      </dgm:t>
    </dgm:pt>
    <dgm:pt modelId="{F370662B-8334-4139-8AB8-2162F3DB03E7}" type="pres">
      <dgm:prSet presAssocID="{5F3F1471-1C28-4D13-891F-EB5016285C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9F0460-EEFD-4189-BCAD-1ACF832E5310}" type="pres">
      <dgm:prSet presAssocID="{E0A1930F-3D3A-40FE-A4C7-63874EA4C590}" presName="compNode" presStyleCnt="0"/>
      <dgm:spPr/>
    </dgm:pt>
    <dgm:pt modelId="{962DC0DA-7E8E-4FB7-8D0A-C289E621A251}" type="pres">
      <dgm:prSet presAssocID="{E0A1930F-3D3A-40FE-A4C7-63874EA4C590}" presName="aNode" presStyleLbl="bgShp" presStyleIdx="0" presStyleCnt="2"/>
      <dgm:spPr/>
      <dgm:t>
        <a:bodyPr/>
        <a:lstStyle/>
        <a:p>
          <a:endParaRPr lang="pl-PL"/>
        </a:p>
      </dgm:t>
    </dgm:pt>
    <dgm:pt modelId="{B9AD56A5-D40B-4EC2-BA96-2792EAB3CB07}" type="pres">
      <dgm:prSet presAssocID="{E0A1930F-3D3A-40FE-A4C7-63874EA4C590}" presName="textNode" presStyleLbl="bgShp" presStyleIdx="0" presStyleCnt="2"/>
      <dgm:spPr/>
      <dgm:t>
        <a:bodyPr/>
        <a:lstStyle/>
        <a:p>
          <a:endParaRPr lang="pl-PL"/>
        </a:p>
      </dgm:t>
    </dgm:pt>
    <dgm:pt modelId="{1CE50539-690C-41EC-8122-22F944FE029F}" type="pres">
      <dgm:prSet presAssocID="{E0A1930F-3D3A-40FE-A4C7-63874EA4C590}" presName="compChildNode" presStyleCnt="0"/>
      <dgm:spPr/>
    </dgm:pt>
    <dgm:pt modelId="{A144151B-030B-42EA-BB2E-DE26D0D02D9C}" type="pres">
      <dgm:prSet presAssocID="{E0A1930F-3D3A-40FE-A4C7-63874EA4C590}" presName="theInnerList" presStyleCnt="0"/>
      <dgm:spPr/>
    </dgm:pt>
    <dgm:pt modelId="{DB867FEA-84CD-4EFC-86A8-4368B3AAA362}" type="pres">
      <dgm:prSet presAssocID="{89BE4E20-D78E-4ED9-9016-20F6F43BF790}" presName="childNode" presStyleLbl="node1" presStyleIdx="0" presStyleCnt="4" custLinFactNeighborX="1853" custLinFactNeighborY="-864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49616B-4B73-4F3D-A65A-CC8F9CFE84F5}" type="pres">
      <dgm:prSet presAssocID="{89BE4E20-D78E-4ED9-9016-20F6F43BF790}" presName="aSpace2" presStyleCnt="0"/>
      <dgm:spPr/>
    </dgm:pt>
    <dgm:pt modelId="{F770371C-9DD9-4024-A0AD-503BFCC18791}" type="pres">
      <dgm:prSet presAssocID="{E2289894-A111-4D76-B571-2BB396B7305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AA1ED8-DF5A-48E6-A3AE-E05F8B1519A5}" type="pres">
      <dgm:prSet presAssocID="{E0A1930F-3D3A-40FE-A4C7-63874EA4C590}" presName="aSpace" presStyleCnt="0"/>
      <dgm:spPr/>
    </dgm:pt>
    <dgm:pt modelId="{4E93BF4B-659B-4176-9EDD-97214CF69EB6}" type="pres">
      <dgm:prSet presAssocID="{7D0EA1F6-77BC-4E82-9581-C53D1B81636A}" presName="compNode" presStyleCnt="0"/>
      <dgm:spPr/>
    </dgm:pt>
    <dgm:pt modelId="{BCA9B49F-8AD0-4CF8-B9AA-904FF7432EA3}" type="pres">
      <dgm:prSet presAssocID="{7D0EA1F6-77BC-4E82-9581-C53D1B81636A}" presName="aNode" presStyleLbl="bgShp" presStyleIdx="1" presStyleCnt="2"/>
      <dgm:spPr/>
      <dgm:t>
        <a:bodyPr/>
        <a:lstStyle/>
        <a:p>
          <a:endParaRPr lang="pl-PL"/>
        </a:p>
      </dgm:t>
    </dgm:pt>
    <dgm:pt modelId="{69CD0147-7222-49A9-B617-0BAEC1C8CFB6}" type="pres">
      <dgm:prSet presAssocID="{7D0EA1F6-77BC-4E82-9581-C53D1B81636A}" presName="textNode" presStyleLbl="bgShp" presStyleIdx="1" presStyleCnt="2"/>
      <dgm:spPr/>
      <dgm:t>
        <a:bodyPr/>
        <a:lstStyle/>
        <a:p>
          <a:endParaRPr lang="pl-PL"/>
        </a:p>
      </dgm:t>
    </dgm:pt>
    <dgm:pt modelId="{3C4F7AEE-3A0C-4205-89DC-35C0FDD2DBFA}" type="pres">
      <dgm:prSet presAssocID="{7D0EA1F6-77BC-4E82-9581-C53D1B81636A}" presName="compChildNode" presStyleCnt="0"/>
      <dgm:spPr/>
    </dgm:pt>
    <dgm:pt modelId="{5D072944-3AD5-4A8F-8100-571B1DDAFBDC}" type="pres">
      <dgm:prSet presAssocID="{7D0EA1F6-77BC-4E82-9581-C53D1B81636A}" presName="theInnerList" presStyleCnt="0"/>
      <dgm:spPr/>
    </dgm:pt>
    <dgm:pt modelId="{9655E1CF-99F5-4C0D-A268-C199DA0DAD7E}" type="pres">
      <dgm:prSet presAssocID="{AEFE3501-7887-4AF1-85E1-C63D91CC6B1E}" presName="childNode" presStyleLbl="node1" presStyleIdx="2" presStyleCnt="4" custLinFactY="-2200" custLinFactNeighborX="-1853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5DEAFC-C6CA-4C74-9AB3-B454DFD53CA1}" type="pres">
      <dgm:prSet presAssocID="{AEFE3501-7887-4AF1-85E1-C63D91CC6B1E}" presName="aSpace2" presStyleCnt="0"/>
      <dgm:spPr/>
    </dgm:pt>
    <dgm:pt modelId="{E0B47FBD-E34C-4A39-B240-653F780459BE}" type="pres">
      <dgm:prSet presAssocID="{C7351459-0326-4A6C-BE50-1CFAA3192C9B}" presName="childNode" presStyleLbl="node1" presStyleIdx="3" presStyleCnt="4" custScaleY="2412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82EDFB-A93A-4D1E-B92C-8F61C02E944B}" type="presOf" srcId="{7D0EA1F6-77BC-4E82-9581-C53D1B81636A}" destId="{BCA9B49F-8AD0-4CF8-B9AA-904FF7432EA3}" srcOrd="0" destOrd="0" presId="urn:microsoft.com/office/officeart/2005/8/layout/lProcess2"/>
    <dgm:cxn modelId="{C1C42A74-FD73-4D23-9763-91FA2D008E8E}" srcId="{7D0EA1F6-77BC-4E82-9581-C53D1B81636A}" destId="{AEFE3501-7887-4AF1-85E1-C63D91CC6B1E}" srcOrd="0" destOrd="0" parTransId="{302D76E6-E035-4DDA-BA40-73F6C3E44D07}" sibTransId="{540D3DDD-7E8A-4958-B846-199BB34D87CD}"/>
    <dgm:cxn modelId="{DAD5862F-8E19-49FD-9E46-FCB7D65AE201}" srcId="{7D0EA1F6-77BC-4E82-9581-C53D1B81636A}" destId="{C7351459-0326-4A6C-BE50-1CFAA3192C9B}" srcOrd="1" destOrd="0" parTransId="{5B8B5EB0-D009-4619-AD80-B55A32084190}" sibTransId="{327CA906-0B8C-488D-84B4-02D506F1D9D5}"/>
    <dgm:cxn modelId="{0EAF6B3E-2E74-4FDB-8A81-034918D636A4}" type="presOf" srcId="{5F3F1471-1C28-4D13-891F-EB5016285CD3}" destId="{F370662B-8334-4139-8AB8-2162F3DB03E7}" srcOrd="0" destOrd="0" presId="urn:microsoft.com/office/officeart/2005/8/layout/lProcess2"/>
    <dgm:cxn modelId="{161A0BE7-F8CE-4386-9ACD-6719F8E2668E}" srcId="{5F3F1471-1C28-4D13-891F-EB5016285CD3}" destId="{E0A1930F-3D3A-40FE-A4C7-63874EA4C590}" srcOrd="0" destOrd="0" parTransId="{7F6967E0-C991-49C7-8CED-17DD046A5F35}" sibTransId="{4697A92B-6934-4349-865F-FE44A1CFB199}"/>
    <dgm:cxn modelId="{55D44BFB-9D2B-45B2-8C76-C4444887A997}" type="presOf" srcId="{7D0EA1F6-77BC-4E82-9581-C53D1B81636A}" destId="{69CD0147-7222-49A9-B617-0BAEC1C8CFB6}" srcOrd="1" destOrd="0" presId="urn:microsoft.com/office/officeart/2005/8/layout/lProcess2"/>
    <dgm:cxn modelId="{5CD95711-FECD-48D3-9004-AFB665E43CFF}" srcId="{E0A1930F-3D3A-40FE-A4C7-63874EA4C590}" destId="{E2289894-A111-4D76-B571-2BB396B73054}" srcOrd="1" destOrd="0" parTransId="{2231B052-D31C-44B3-B37C-2AFD9F029D51}" sibTransId="{42D7130D-34E1-46F2-8E4F-277255F6F943}"/>
    <dgm:cxn modelId="{C693E813-6B62-4EB8-8C74-70535EBDE067}" type="presOf" srcId="{89BE4E20-D78E-4ED9-9016-20F6F43BF790}" destId="{DB867FEA-84CD-4EFC-86A8-4368B3AAA362}" srcOrd="0" destOrd="0" presId="urn:microsoft.com/office/officeart/2005/8/layout/lProcess2"/>
    <dgm:cxn modelId="{46BDE84C-50D0-42A6-9BBA-EBBCED31A605}" type="presOf" srcId="{E2289894-A111-4D76-B571-2BB396B73054}" destId="{F770371C-9DD9-4024-A0AD-503BFCC18791}" srcOrd="0" destOrd="0" presId="urn:microsoft.com/office/officeart/2005/8/layout/lProcess2"/>
    <dgm:cxn modelId="{88EFBC3D-CC4D-4C56-943D-53945010383D}" type="presOf" srcId="{E0A1930F-3D3A-40FE-A4C7-63874EA4C590}" destId="{962DC0DA-7E8E-4FB7-8D0A-C289E621A251}" srcOrd="0" destOrd="0" presId="urn:microsoft.com/office/officeart/2005/8/layout/lProcess2"/>
    <dgm:cxn modelId="{EC13F45B-0C3F-4726-B8F3-0D8EF274ED99}" type="presOf" srcId="{AEFE3501-7887-4AF1-85E1-C63D91CC6B1E}" destId="{9655E1CF-99F5-4C0D-A268-C199DA0DAD7E}" srcOrd="0" destOrd="0" presId="urn:microsoft.com/office/officeart/2005/8/layout/lProcess2"/>
    <dgm:cxn modelId="{C83FE39E-58F5-491A-9F68-EA85C88208F1}" srcId="{E0A1930F-3D3A-40FE-A4C7-63874EA4C590}" destId="{89BE4E20-D78E-4ED9-9016-20F6F43BF790}" srcOrd="0" destOrd="0" parTransId="{7A2391B3-B7E2-4BDF-9AEF-BD15DA9D86A8}" sibTransId="{46634AEA-DBFC-4784-AB3D-4C80DBE84136}"/>
    <dgm:cxn modelId="{2DCA05C8-6548-4BB4-844A-D509189E51B4}" srcId="{5F3F1471-1C28-4D13-891F-EB5016285CD3}" destId="{7D0EA1F6-77BC-4E82-9581-C53D1B81636A}" srcOrd="1" destOrd="0" parTransId="{1729EC8F-178B-4C66-9782-DB1332F7D27D}" sibTransId="{001700FC-E7D5-4EDE-A732-3AF73F0E3966}"/>
    <dgm:cxn modelId="{B533F790-646F-4ED8-8568-208FE5EBCD8A}" type="presOf" srcId="{E0A1930F-3D3A-40FE-A4C7-63874EA4C590}" destId="{B9AD56A5-D40B-4EC2-BA96-2792EAB3CB07}" srcOrd="1" destOrd="0" presId="urn:microsoft.com/office/officeart/2005/8/layout/lProcess2"/>
    <dgm:cxn modelId="{8168F069-5A35-449D-A139-A7F68B9DE2D4}" type="presOf" srcId="{C7351459-0326-4A6C-BE50-1CFAA3192C9B}" destId="{E0B47FBD-E34C-4A39-B240-653F780459BE}" srcOrd="0" destOrd="0" presId="urn:microsoft.com/office/officeart/2005/8/layout/lProcess2"/>
    <dgm:cxn modelId="{97605ADC-9189-4169-8D4D-BC8B9AE9BF0A}" type="presParOf" srcId="{F370662B-8334-4139-8AB8-2162F3DB03E7}" destId="{BF9F0460-EEFD-4189-BCAD-1ACF832E5310}" srcOrd="0" destOrd="0" presId="urn:microsoft.com/office/officeart/2005/8/layout/lProcess2"/>
    <dgm:cxn modelId="{DC49218E-8126-4160-8DF9-8A4E545F1116}" type="presParOf" srcId="{BF9F0460-EEFD-4189-BCAD-1ACF832E5310}" destId="{962DC0DA-7E8E-4FB7-8D0A-C289E621A251}" srcOrd="0" destOrd="0" presId="urn:microsoft.com/office/officeart/2005/8/layout/lProcess2"/>
    <dgm:cxn modelId="{E8CB585A-08DB-41B3-8DCC-B2F606D5EA97}" type="presParOf" srcId="{BF9F0460-EEFD-4189-BCAD-1ACF832E5310}" destId="{B9AD56A5-D40B-4EC2-BA96-2792EAB3CB07}" srcOrd="1" destOrd="0" presId="urn:microsoft.com/office/officeart/2005/8/layout/lProcess2"/>
    <dgm:cxn modelId="{FAAB2007-BD8F-4654-A46F-AB2CA17FFC22}" type="presParOf" srcId="{BF9F0460-EEFD-4189-BCAD-1ACF832E5310}" destId="{1CE50539-690C-41EC-8122-22F944FE029F}" srcOrd="2" destOrd="0" presId="urn:microsoft.com/office/officeart/2005/8/layout/lProcess2"/>
    <dgm:cxn modelId="{F2622859-5E3F-448B-8471-CC3B22805B77}" type="presParOf" srcId="{1CE50539-690C-41EC-8122-22F944FE029F}" destId="{A144151B-030B-42EA-BB2E-DE26D0D02D9C}" srcOrd="0" destOrd="0" presId="urn:microsoft.com/office/officeart/2005/8/layout/lProcess2"/>
    <dgm:cxn modelId="{24BF08E3-7B17-424D-8154-E00E4D13038E}" type="presParOf" srcId="{A144151B-030B-42EA-BB2E-DE26D0D02D9C}" destId="{DB867FEA-84CD-4EFC-86A8-4368B3AAA362}" srcOrd="0" destOrd="0" presId="urn:microsoft.com/office/officeart/2005/8/layout/lProcess2"/>
    <dgm:cxn modelId="{9467E1D1-2D22-48E1-AC9D-3EA5746F66AD}" type="presParOf" srcId="{A144151B-030B-42EA-BB2E-DE26D0D02D9C}" destId="{7249616B-4B73-4F3D-A65A-CC8F9CFE84F5}" srcOrd="1" destOrd="0" presId="urn:microsoft.com/office/officeart/2005/8/layout/lProcess2"/>
    <dgm:cxn modelId="{D60A401F-0895-4B4D-BCD6-A75A2B09202A}" type="presParOf" srcId="{A144151B-030B-42EA-BB2E-DE26D0D02D9C}" destId="{F770371C-9DD9-4024-A0AD-503BFCC18791}" srcOrd="2" destOrd="0" presId="urn:microsoft.com/office/officeart/2005/8/layout/lProcess2"/>
    <dgm:cxn modelId="{0BFA050E-0E07-46C8-B643-6F5760652E63}" type="presParOf" srcId="{F370662B-8334-4139-8AB8-2162F3DB03E7}" destId="{0AAA1ED8-DF5A-48E6-A3AE-E05F8B1519A5}" srcOrd="1" destOrd="0" presId="urn:microsoft.com/office/officeart/2005/8/layout/lProcess2"/>
    <dgm:cxn modelId="{A0AF5F33-26E9-4B86-A0DF-8393F71DEFAD}" type="presParOf" srcId="{F370662B-8334-4139-8AB8-2162F3DB03E7}" destId="{4E93BF4B-659B-4176-9EDD-97214CF69EB6}" srcOrd="2" destOrd="0" presId="urn:microsoft.com/office/officeart/2005/8/layout/lProcess2"/>
    <dgm:cxn modelId="{2609E304-05DA-4046-9E37-307028C486F7}" type="presParOf" srcId="{4E93BF4B-659B-4176-9EDD-97214CF69EB6}" destId="{BCA9B49F-8AD0-4CF8-B9AA-904FF7432EA3}" srcOrd="0" destOrd="0" presId="urn:microsoft.com/office/officeart/2005/8/layout/lProcess2"/>
    <dgm:cxn modelId="{58BD7E0D-F05B-4C81-A38A-FE1F720EE3D7}" type="presParOf" srcId="{4E93BF4B-659B-4176-9EDD-97214CF69EB6}" destId="{69CD0147-7222-49A9-B617-0BAEC1C8CFB6}" srcOrd="1" destOrd="0" presId="urn:microsoft.com/office/officeart/2005/8/layout/lProcess2"/>
    <dgm:cxn modelId="{42140CDB-B068-4563-AE23-62568E053061}" type="presParOf" srcId="{4E93BF4B-659B-4176-9EDD-97214CF69EB6}" destId="{3C4F7AEE-3A0C-4205-89DC-35C0FDD2DBFA}" srcOrd="2" destOrd="0" presId="urn:microsoft.com/office/officeart/2005/8/layout/lProcess2"/>
    <dgm:cxn modelId="{F435D95C-59B9-46D8-986C-5BEE52B4AEA6}" type="presParOf" srcId="{3C4F7AEE-3A0C-4205-89DC-35C0FDD2DBFA}" destId="{5D072944-3AD5-4A8F-8100-571B1DDAFBDC}" srcOrd="0" destOrd="0" presId="urn:microsoft.com/office/officeart/2005/8/layout/lProcess2"/>
    <dgm:cxn modelId="{E1CBC8B9-CD95-469E-83B4-1C7BC48D07F7}" type="presParOf" srcId="{5D072944-3AD5-4A8F-8100-571B1DDAFBDC}" destId="{9655E1CF-99F5-4C0D-A268-C199DA0DAD7E}" srcOrd="0" destOrd="0" presId="urn:microsoft.com/office/officeart/2005/8/layout/lProcess2"/>
    <dgm:cxn modelId="{A65C99F7-200C-48FB-9A11-46942B2741FE}" type="presParOf" srcId="{5D072944-3AD5-4A8F-8100-571B1DDAFBDC}" destId="{965DEAFC-C6CA-4C74-9AB3-B454DFD53CA1}" srcOrd="1" destOrd="0" presId="urn:microsoft.com/office/officeart/2005/8/layout/lProcess2"/>
    <dgm:cxn modelId="{FBD18CB4-8D3F-4ABA-B239-389584C66483}" type="presParOf" srcId="{5D072944-3AD5-4A8F-8100-571B1DDAFBDC}" destId="{E0B47FBD-E34C-4A39-B240-653F780459B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F1471-1C28-4D13-891F-EB5016285C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0EA1F6-77BC-4E82-9581-C53D1B81636A}">
      <dgm:prSet phldrT="[Tekst]" custT="1"/>
      <dgm:spPr/>
      <dgm:t>
        <a:bodyPr/>
        <a:lstStyle/>
        <a:p>
          <a:r>
            <a:rPr lang="pl-PL" sz="2400" dirty="0"/>
            <a:t>Ciężkie (N2, N3, M3)</a:t>
          </a:r>
        </a:p>
      </dgm:t>
    </dgm:pt>
    <dgm:pt modelId="{1729EC8F-178B-4C66-9782-DB1332F7D27D}" type="parTrans" cxnId="{2DCA05C8-6548-4BB4-844A-D509189E51B4}">
      <dgm:prSet/>
      <dgm:spPr/>
      <dgm:t>
        <a:bodyPr/>
        <a:lstStyle/>
        <a:p>
          <a:endParaRPr lang="pl-PL"/>
        </a:p>
      </dgm:t>
    </dgm:pt>
    <dgm:pt modelId="{001700FC-E7D5-4EDE-A732-3AF73F0E3966}" type="sibTrans" cxnId="{2DCA05C8-6548-4BB4-844A-D509189E51B4}">
      <dgm:prSet/>
      <dgm:spPr/>
      <dgm:t>
        <a:bodyPr/>
        <a:lstStyle/>
        <a:p>
          <a:endParaRPr lang="pl-PL"/>
        </a:p>
      </dgm:t>
    </dgm:pt>
    <dgm:pt modelId="{AEFE3501-7887-4AF1-85E1-C63D91CC6B1E}">
      <dgm:prSet phldrT="[Tekst]" custT="1"/>
      <dgm:spPr/>
      <dgm:t>
        <a:bodyPr/>
        <a:lstStyle/>
        <a:p>
          <a:r>
            <a:rPr lang="pl-PL" sz="1800" dirty="0"/>
            <a:t>Bez silnika spalinowego</a:t>
          </a:r>
        </a:p>
      </dgm:t>
    </dgm:pt>
    <dgm:pt modelId="{302D76E6-E035-4DDA-BA40-73F6C3E44D07}" type="parTrans" cxnId="{C1C42A74-FD73-4D23-9763-91FA2D008E8E}">
      <dgm:prSet/>
      <dgm:spPr/>
      <dgm:t>
        <a:bodyPr/>
        <a:lstStyle/>
        <a:p>
          <a:endParaRPr lang="pl-PL"/>
        </a:p>
      </dgm:t>
    </dgm:pt>
    <dgm:pt modelId="{540D3DDD-7E8A-4958-B846-199BB34D87CD}" type="sibTrans" cxnId="{C1C42A74-FD73-4D23-9763-91FA2D008E8E}">
      <dgm:prSet/>
      <dgm:spPr/>
      <dgm:t>
        <a:bodyPr/>
        <a:lstStyle/>
        <a:p>
          <a:endParaRPr lang="pl-PL"/>
        </a:p>
      </dgm:t>
    </dgm:pt>
    <dgm:pt modelId="{C7351459-0326-4A6C-BE50-1CFAA3192C9B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800" dirty="0"/>
            <a:t>Emitujące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dirty="0"/>
            <a:t>do 1 g CO</a:t>
          </a:r>
          <a:r>
            <a:rPr lang="pl-PL" sz="1800" baseline="-25000" dirty="0"/>
            <a:t>2</a:t>
          </a:r>
          <a:r>
            <a:rPr lang="pl-PL" sz="1800" dirty="0"/>
            <a:t>/kWh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dirty="0"/>
            <a:t>lub do 1g CO</a:t>
          </a:r>
          <a:r>
            <a:rPr lang="pl-PL" sz="1800" baseline="-25000" dirty="0"/>
            <a:t>2</a:t>
          </a:r>
          <a:r>
            <a:rPr lang="pl-PL" sz="1800" dirty="0"/>
            <a:t>/km</a:t>
          </a:r>
        </a:p>
      </dgm:t>
    </dgm:pt>
    <dgm:pt modelId="{5B8B5EB0-D009-4619-AD80-B55A32084190}" type="parTrans" cxnId="{DAD5862F-8E19-49FD-9E46-FCB7D65AE201}">
      <dgm:prSet/>
      <dgm:spPr/>
      <dgm:t>
        <a:bodyPr/>
        <a:lstStyle/>
        <a:p>
          <a:endParaRPr lang="pl-PL"/>
        </a:p>
      </dgm:t>
    </dgm:pt>
    <dgm:pt modelId="{327CA906-0B8C-488D-84B4-02D506F1D9D5}" type="sibTrans" cxnId="{DAD5862F-8E19-49FD-9E46-FCB7D65AE201}">
      <dgm:prSet/>
      <dgm:spPr/>
      <dgm:t>
        <a:bodyPr/>
        <a:lstStyle/>
        <a:p>
          <a:endParaRPr lang="pl-PL"/>
        </a:p>
      </dgm:t>
    </dgm:pt>
    <dgm:pt modelId="{F370662B-8334-4139-8AB8-2162F3DB03E7}" type="pres">
      <dgm:prSet presAssocID="{5F3F1471-1C28-4D13-891F-EB5016285C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93BF4B-659B-4176-9EDD-97214CF69EB6}" type="pres">
      <dgm:prSet presAssocID="{7D0EA1F6-77BC-4E82-9581-C53D1B81636A}" presName="compNode" presStyleCnt="0"/>
      <dgm:spPr/>
    </dgm:pt>
    <dgm:pt modelId="{BCA9B49F-8AD0-4CF8-B9AA-904FF7432EA3}" type="pres">
      <dgm:prSet presAssocID="{7D0EA1F6-77BC-4E82-9581-C53D1B81636A}" presName="aNode" presStyleLbl="bgShp" presStyleIdx="0" presStyleCnt="1"/>
      <dgm:spPr/>
      <dgm:t>
        <a:bodyPr/>
        <a:lstStyle/>
        <a:p>
          <a:endParaRPr lang="pl-PL"/>
        </a:p>
      </dgm:t>
    </dgm:pt>
    <dgm:pt modelId="{69CD0147-7222-49A9-B617-0BAEC1C8CFB6}" type="pres">
      <dgm:prSet presAssocID="{7D0EA1F6-77BC-4E82-9581-C53D1B81636A}" presName="textNode" presStyleLbl="bgShp" presStyleIdx="0" presStyleCnt="1"/>
      <dgm:spPr/>
      <dgm:t>
        <a:bodyPr/>
        <a:lstStyle/>
        <a:p>
          <a:endParaRPr lang="pl-PL"/>
        </a:p>
      </dgm:t>
    </dgm:pt>
    <dgm:pt modelId="{3C4F7AEE-3A0C-4205-89DC-35C0FDD2DBFA}" type="pres">
      <dgm:prSet presAssocID="{7D0EA1F6-77BC-4E82-9581-C53D1B81636A}" presName="compChildNode" presStyleCnt="0"/>
      <dgm:spPr/>
    </dgm:pt>
    <dgm:pt modelId="{5D072944-3AD5-4A8F-8100-571B1DDAFBDC}" type="pres">
      <dgm:prSet presAssocID="{7D0EA1F6-77BC-4E82-9581-C53D1B81636A}" presName="theInnerList" presStyleCnt="0"/>
      <dgm:spPr/>
    </dgm:pt>
    <dgm:pt modelId="{9655E1CF-99F5-4C0D-A268-C199DA0DAD7E}" type="pres">
      <dgm:prSet presAssocID="{AEFE3501-7887-4AF1-85E1-C63D91CC6B1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5DEAFC-C6CA-4C74-9AB3-B454DFD53CA1}" type="pres">
      <dgm:prSet presAssocID="{AEFE3501-7887-4AF1-85E1-C63D91CC6B1E}" presName="aSpace2" presStyleCnt="0"/>
      <dgm:spPr/>
    </dgm:pt>
    <dgm:pt modelId="{E0B47FBD-E34C-4A39-B240-653F780459BE}" type="pres">
      <dgm:prSet presAssocID="{C7351459-0326-4A6C-BE50-1CFAA3192C9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C42A74-FD73-4D23-9763-91FA2D008E8E}" srcId="{7D0EA1F6-77BC-4E82-9581-C53D1B81636A}" destId="{AEFE3501-7887-4AF1-85E1-C63D91CC6B1E}" srcOrd="0" destOrd="0" parTransId="{302D76E6-E035-4DDA-BA40-73F6C3E44D07}" sibTransId="{540D3DDD-7E8A-4958-B846-199BB34D87CD}"/>
    <dgm:cxn modelId="{DAD5862F-8E19-49FD-9E46-FCB7D65AE201}" srcId="{7D0EA1F6-77BC-4E82-9581-C53D1B81636A}" destId="{C7351459-0326-4A6C-BE50-1CFAA3192C9B}" srcOrd="1" destOrd="0" parTransId="{5B8B5EB0-D009-4619-AD80-B55A32084190}" sibTransId="{327CA906-0B8C-488D-84B4-02D506F1D9D5}"/>
    <dgm:cxn modelId="{A52374E3-0C92-47A8-9EC7-3E27D8CCEF79}" type="presOf" srcId="{AEFE3501-7887-4AF1-85E1-C63D91CC6B1E}" destId="{9655E1CF-99F5-4C0D-A268-C199DA0DAD7E}" srcOrd="0" destOrd="0" presId="urn:microsoft.com/office/officeart/2005/8/layout/lProcess2"/>
    <dgm:cxn modelId="{C9C43C1B-1516-4E4F-BD6A-9BF7F7A46533}" type="presOf" srcId="{5F3F1471-1C28-4D13-891F-EB5016285CD3}" destId="{F370662B-8334-4139-8AB8-2162F3DB03E7}" srcOrd="0" destOrd="0" presId="urn:microsoft.com/office/officeart/2005/8/layout/lProcess2"/>
    <dgm:cxn modelId="{B3A61369-DFD9-4ADB-9362-92E4246D52B4}" type="presOf" srcId="{C7351459-0326-4A6C-BE50-1CFAA3192C9B}" destId="{E0B47FBD-E34C-4A39-B240-653F780459BE}" srcOrd="0" destOrd="0" presId="urn:microsoft.com/office/officeart/2005/8/layout/lProcess2"/>
    <dgm:cxn modelId="{D83F41B2-0F6A-4075-8211-1C5D551BC578}" type="presOf" srcId="{7D0EA1F6-77BC-4E82-9581-C53D1B81636A}" destId="{BCA9B49F-8AD0-4CF8-B9AA-904FF7432EA3}" srcOrd="0" destOrd="0" presId="urn:microsoft.com/office/officeart/2005/8/layout/lProcess2"/>
    <dgm:cxn modelId="{2DCA05C8-6548-4BB4-844A-D509189E51B4}" srcId="{5F3F1471-1C28-4D13-891F-EB5016285CD3}" destId="{7D0EA1F6-77BC-4E82-9581-C53D1B81636A}" srcOrd="0" destOrd="0" parTransId="{1729EC8F-178B-4C66-9782-DB1332F7D27D}" sibTransId="{001700FC-E7D5-4EDE-A732-3AF73F0E3966}"/>
    <dgm:cxn modelId="{8D60F774-F1BE-4706-BE27-B25500E72965}" type="presOf" srcId="{7D0EA1F6-77BC-4E82-9581-C53D1B81636A}" destId="{69CD0147-7222-49A9-B617-0BAEC1C8CFB6}" srcOrd="1" destOrd="0" presId="urn:microsoft.com/office/officeart/2005/8/layout/lProcess2"/>
    <dgm:cxn modelId="{40C95BE8-54B1-4617-9AD2-B9152E811361}" type="presParOf" srcId="{F370662B-8334-4139-8AB8-2162F3DB03E7}" destId="{4E93BF4B-659B-4176-9EDD-97214CF69EB6}" srcOrd="0" destOrd="0" presId="urn:microsoft.com/office/officeart/2005/8/layout/lProcess2"/>
    <dgm:cxn modelId="{4C45CB29-1BB9-4FBF-BDBC-8A50E2479080}" type="presParOf" srcId="{4E93BF4B-659B-4176-9EDD-97214CF69EB6}" destId="{BCA9B49F-8AD0-4CF8-B9AA-904FF7432EA3}" srcOrd="0" destOrd="0" presId="urn:microsoft.com/office/officeart/2005/8/layout/lProcess2"/>
    <dgm:cxn modelId="{CCC8B6CB-DCEA-4B2A-8862-51F306D0BFBC}" type="presParOf" srcId="{4E93BF4B-659B-4176-9EDD-97214CF69EB6}" destId="{69CD0147-7222-49A9-B617-0BAEC1C8CFB6}" srcOrd="1" destOrd="0" presId="urn:microsoft.com/office/officeart/2005/8/layout/lProcess2"/>
    <dgm:cxn modelId="{82107B08-B858-437D-A7EA-DD5A680FF121}" type="presParOf" srcId="{4E93BF4B-659B-4176-9EDD-97214CF69EB6}" destId="{3C4F7AEE-3A0C-4205-89DC-35C0FDD2DBFA}" srcOrd="2" destOrd="0" presId="urn:microsoft.com/office/officeart/2005/8/layout/lProcess2"/>
    <dgm:cxn modelId="{203FB097-38D8-449B-A508-E3A5F455755D}" type="presParOf" srcId="{3C4F7AEE-3A0C-4205-89DC-35C0FDD2DBFA}" destId="{5D072944-3AD5-4A8F-8100-571B1DDAFBDC}" srcOrd="0" destOrd="0" presId="urn:microsoft.com/office/officeart/2005/8/layout/lProcess2"/>
    <dgm:cxn modelId="{9B5AE30B-D649-4D24-AE42-69D58BC0113C}" type="presParOf" srcId="{5D072944-3AD5-4A8F-8100-571B1DDAFBDC}" destId="{9655E1CF-99F5-4C0D-A268-C199DA0DAD7E}" srcOrd="0" destOrd="0" presId="urn:microsoft.com/office/officeart/2005/8/layout/lProcess2"/>
    <dgm:cxn modelId="{D175F017-AF86-4E17-B88B-57D050F325B5}" type="presParOf" srcId="{5D072944-3AD5-4A8F-8100-571B1DDAFBDC}" destId="{965DEAFC-C6CA-4C74-9AB3-B454DFD53CA1}" srcOrd="1" destOrd="0" presId="urn:microsoft.com/office/officeart/2005/8/layout/lProcess2"/>
    <dgm:cxn modelId="{3AA24F3E-7C37-4B00-BB92-CB09D0C8BCAC}" type="presParOf" srcId="{5D072944-3AD5-4A8F-8100-571B1DDAFBDC}" destId="{E0B47FBD-E34C-4A39-B240-653F780459B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56961-545D-437B-B14E-904076C0E0E0}" type="datetimeFigureOut">
              <a:rPr lang="pl-PL" smtClean="0"/>
              <a:t>04.01.2023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1D0C-2CF3-4071-BAAC-4E67B81FE9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9056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pPr/>
              <a:t>04.01.2023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68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628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48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47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79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64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UWAGACH – prosimy wpisać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(przy kat.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N2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N3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jakim paliwem alternatywnym zasilany jest pojazd niskoemisyjny lub potwierdzić (przy kat.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M1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N1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że emisja jest poniżej 50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gCO2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/km i emisja zanieczyszczeń w rzeczywistych warunkach jazdy  (PM i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NOX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poniżej 80% dopuszczalnych wartości emisji. </a:t>
            </a:r>
          </a:p>
          <a:p>
            <a:pPr lvl="0"/>
            <a:endParaRPr lang="pl-P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Limity emisji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CO2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NOx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PM dla pojazdów spełniających wymagania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ust. 1 pkt 1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zawarte są w ZESTAWIENIU MODELI POJAZDÓW – zamieszczonej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zakładce Czyste Pojazdy.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				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</a:t>
            </a:r>
          </a:p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328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30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PRZEPISY PRZEJŚCIOWE: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14. Minister właściwy do spraw transportu informuje Komisję Europejską do dnia 2 sierpnia 2022 r. o działaniach podjętych w celu wdrożenia dyrektywy Parlamentu Europejskiego i Rady (UE) 2019/1161 z dnia 20 czerwca 2019 r. zmieniającej dyrektywę 2009/33/WE w sprawie promowania ekologicznie czystych i energooszczędnych pojazdów transportu drogowego (Dz. Urz. UE L 188 z 12.07.2019, str. 116) oraz o działaniach planowanych do podjęcia w celu zwiększenia wielkości udziału pojazdów, o których mowa w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ust. 1 ustawy zmienianej w art. 1, w ogólnej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liczbie udzielanych zamówień.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15. Minister właściwy do spraw transportu po raz pierwszy przekaże Komisji Europejskiej sprawozdanie, o którym mowa w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ust. 1 pkt 3 ustawy zmienianej w art. 1, w terminie do dnia 18 kwietnia 2026 r.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16. Informację, o której mowa w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ustawy zmienianej w art. 1, podmioty obowiązane do jej przekazania po raz pierwszy przekazują ministrowi właściwemu do spraw transportu w terminie do dnia 31 stycznia 2022 r. Informacja ta obejmuje dane za okres od dnia 2 sierpnia 2021 r. do dnia 31 grudnia 2021 r.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17. Przepisy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68b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ustawy zmienianej w art. 1 stosuje się do postępowań o udzielenie zamówienia publicznego wszczętych po dniu wejścia w życie niniejszej ustawy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Limity emisji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CO2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NOx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PM dla pojazdów spełniających wymagania art.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ust. 1 pkt 1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zawarte są w ZESTAWIENIU MODELI POJAZDÓW – zamieszczonej w zakładce Czyste Pojazdy. Zestawienie będzie na bieżąco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aktualizowane, ponieważ nie obejmuje wszystkich pojazdów, które są obecnie oferowane do sprzedaży i spełniają wymagania art.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ust. 1 pkt 1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46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127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oparciu o informacje przekazane przez Zamawiających dokonano oceny za okres 2 sierpnia 2021 – 31 grudnia 2021 r.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Pierwszy okres sprawozdawczy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 okresem niepełnym. Po pierwsze, trwał niecałe 6 miesięcy, a po drugie obejmował jedynie 7 dni, w czasie których obowiązywała Ustawa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obligująca Zamawiających do stosowania minimalnych progów w zamówieniach.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tego powodu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wyniki pierwszego okresu sprawozdawczego nie są reprezentatywne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kontekście oceny możliwości osiągnięcia przez Polskę celów określonych w Dyrektywie.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Uzyskane jednak w tym okresie sprawozdawczym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 jednoznacznie wskazują, w jakich kategoriach pojazdów mogą pojawić się problemy w osiągnieciu minimalnych udziałów pojazdów nisko i zeroemisyjnych.</a:t>
            </a:r>
          </a:p>
          <a:p>
            <a:pPr lvl="0"/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11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244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15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02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 (WE) NR 1370/2007 PARLAMENTU EUROPEJSKIEGO I RADY z dnia 23 października 2007 r. dotyczące usług publicznych w zakresie kolejowego i drogowego transportu pasażerskiego oraz uchylające rozporządzenia Rady (EWG) nr 1191/69 i (EWG) nr 1107/70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 PARLAMENTU EUROPEJSKIEGO I RADY (UE) 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2018/858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dnia 30 maja 2018 r. w sprawie homologacji i nadzoru rynku pojazdów silnikowych i ich przyczep oraz układów, komponentów i oddzielnych zespołów technicznych przeznaczonych do tych pojazdów</a:t>
            </a:r>
          </a:p>
          <a:p>
            <a:pPr lvl="0"/>
            <a:endParaRPr lang="pl-PL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KATEGORIA M obejmuje pojazdy silnikowe zaprojektowane i zbudowane głównie do przewozu pasażerów i ich bagażu podzielone na: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M1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mające nie więcej niż osiem miejsc siedzących poza miejscem siedzącym kierowcy i niemające miejsc dla pasażerów stojących, niezależnie od tego, czy liczba miejsc siedzących jest ograniczona do miejsca siedzącego kierowcy;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o masie maksymalnej nieprzekraczającej 5 ton, mające więcej niż osiem miejsc siedzących poza miejscem siedzącym kierowcy, niezależnie od tego, czy w tych pojazdach silnikowych mogą znajdować się miejsca dla pasażerów stojących;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o masie maksymalnej przekraczającej 5 ton, mające więcej niż osiem miejsc siedzących poza miejscem siedzącym kierowcy niezależnie od tego, czy w tych pojazdach silnikowych mogą znajdować się miejsca dla pasażerów stojących.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KATEGORIA N obejmuje pojazdy silnikowe zaprojektowane i zbudowane głównie do przewozu towarów podzielone na: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N1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o masie maksymalnej nieprzekraczającej 3,5 tony;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N2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o masie maksymalnej przekraczającej 3,5 tony, ale nieprzekraczającej 12 ton;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kat. 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N3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pojazdy silnikowe o masie maksymalnej przekraczającej 12 ton</a:t>
            </a:r>
            <a:endParaRPr lang="pl-PL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 PARLAMENTU EUROPEJSKIEGO I RADY (WE) NR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661/2009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dnia 13 lipca 2009 r. w sprawie wymagań technicznych w zakresie homologacji typu pojazdów silnikowych dotyczących ich bezpieczeństwa ogólnego, ich przyczep oraz przeznaczonych dla nich układów, części i oddzielnych zespołów technicznych</a:t>
            </a:r>
          </a:p>
          <a:p>
            <a:pPr lvl="0"/>
            <a:endParaRPr lang="pl-PL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Pojazd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klasy I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oznacza pojazd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mogący przewozić więcej niż 22 pasażerów, nie licząc kierowcy,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konstrukcji obejmującej miejsca dla stojących pasażerów, umożliwiającej ich częste przemieszczanie się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Pojazd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klasy A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oznacza pojazd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mogący przewozić nie więcej niż 22 pasażerów, nie licząc kierowcy,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zaprojektowany do przewożenia stojących pasażerów i posiadający miejsca siedzące oraz umożliwiający przewożenie pasażerów stojących.</a:t>
            </a:r>
          </a:p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273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HYBRYDOWYCH pojazdów ciężkich: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silnik spalinowy zasilany jest paliwem alternatywnym - to taki pojazd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kwalifikuje się do zaliczenia jako niskoemisyjny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gdy silnik spalinowy pojazdu z napędem hybrydowym zasilany jest olejem napędowym (lub co się rzadko zdarza benzyną) - wtedy taka hybryda nie kwalifikuje się jako pojazd niskoemisyjny.</a:t>
            </a:r>
          </a:p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2197-D98B-4E30-AEE3-436D1DF369A6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74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CC0-86AF-4CAE-B6BA-B40ACD361D28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0B83-83F2-46C6-B729-1ECE6D305792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2E42-03C3-49CF-A7C3-AF9F7136109A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C712-A499-4A15-8C76-E888CFC5BD01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9C-E1A7-437D-8ED9-229B3D557D6B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6976-D9BE-4978-BE50-1A9C7AD6496C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77A-BD4E-4387-82CE-1B4CBD8450C4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2B29-07D9-4D19-BD17-EA880EF93ED1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3D9-1FD4-4B2A-A9ED-00AABAD9B83B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C4F-15D1-44E1-A484-6AA2548C8551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319B-14C3-433E-9BA3-939EC95B8A77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85B9-EB1D-42AE-9DE1-6E2009090DE9}" type="datetime1">
              <a:rPr lang="pl-PL" smtClean="0"/>
              <a:t>04.01.2023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DocDetails.xsp?id=WMP202100011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zystepojazdy@mi.gov.p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94" y="359889"/>
            <a:ext cx="3983736" cy="99669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05893" y="1971401"/>
            <a:ext cx="8180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>Obowiązki jednostek sektora finansów publicznych w świetle znowelizowanej ustawy o elektromobilności i paliwach alternatywnych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w </a:t>
            </a:r>
            <a:r>
              <a:rPr lang="pl-PL" sz="2000" b="1" dirty="0">
                <a:solidFill>
                  <a:srgbClr val="002060"/>
                </a:solidFill>
              </a:rPr>
              <a:t>zakresie dot. implementacji Dyrektywy 2019/1161</a:t>
            </a:r>
          </a:p>
          <a:p>
            <a:pPr algn="ctr"/>
            <a:endParaRPr lang="pl-PL" sz="2000" b="1" dirty="0" smtClean="0">
              <a:solidFill>
                <a:srgbClr val="002060"/>
              </a:solidFill>
            </a:endParaRP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B0F0"/>
                </a:solidFill>
              </a:rPr>
              <a:t>SPOTKANIA KONSULTACYJNE</a:t>
            </a:r>
          </a:p>
          <a:p>
            <a:pPr algn="ctr"/>
            <a:r>
              <a:rPr lang="pl-PL" sz="2000" i="1" dirty="0" smtClean="0">
                <a:solidFill>
                  <a:srgbClr val="002060"/>
                </a:solidFill>
              </a:rPr>
              <a:t>Styczeń 2023 r.</a:t>
            </a: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CO TO SĄ POJAZDY </a:t>
            </a:r>
            <a:r>
              <a:rPr lang="pl-PL" b="1" dirty="0">
                <a:solidFill>
                  <a:srgbClr val="0070C0"/>
                </a:solidFill>
              </a:rPr>
              <a:t>CZYSTE?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10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1987180"/>
              </p:ext>
            </p:extLst>
          </p:nvPr>
        </p:nvGraphicFramePr>
        <p:xfrm>
          <a:off x="1524000" y="1059582"/>
          <a:ext cx="6096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9751"/>
              </p:ext>
            </p:extLst>
          </p:nvPr>
        </p:nvGraphicFramePr>
        <p:xfrm>
          <a:off x="1763688" y="3147814"/>
          <a:ext cx="2448272" cy="15156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5616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>
                          <a:solidFill>
                            <a:schemeClr val="bg1"/>
                          </a:solidFill>
                        </a:rPr>
                        <a:t>Do 2025</a:t>
                      </a:r>
                      <a:r>
                        <a:rPr lang="pl-PL" sz="1050" baseline="0" dirty="0">
                          <a:solidFill>
                            <a:schemeClr val="bg1"/>
                          </a:solidFill>
                        </a:rPr>
                        <a:t> roku: </a:t>
                      </a:r>
                    </a:p>
                    <a:p>
                      <a:pPr algn="ctr"/>
                      <a:r>
                        <a:rPr lang="pl-PL" sz="900" baseline="0" dirty="0" smtClean="0">
                          <a:solidFill>
                            <a:schemeClr val="bg1"/>
                          </a:solidFill>
                        </a:rPr>
                        <a:t>max 50 </a:t>
                      </a:r>
                      <a:r>
                        <a:rPr lang="pl-PL" sz="900" baseline="0" dirty="0" err="1" smtClean="0">
                          <a:solidFill>
                            <a:schemeClr val="bg1"/>
                          </a:solidFill>
                        </a:rPr>
                        <a:t>gCO</a:t>
                      </a:r>
                      <a:r>
                        <a:rPr lang="pl-PL" sz="1000" baseline="-25000" dirty="0" err="1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l-PL" sz="900" baseline="0" dirty="0" smtClean="0">
                          <a:solidFill>
                            <a:schemeClr val="bg1"/>
                          </a:solidFill>
                        </a:rPr>
                        <a:t>/km i</a:t>
                      </a:r>
                      <a:endParaRPr lang="pl-PL" sz="9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sz="900" baseline="0" dirty="0" smtClean="0">
                          <a:solidFill>
                            <a:schemeClr val="bg1"/>
                          </a:solidFill>
                        </a:rPr>
                        <a:t>do 80</a:t>
                      </a:r>
                      <a:r>
                        <a:rPr lang="pl-PL" sz="900" baseline="0" dirty="0">
                          <a:solidFill>
                            <a:schemeClr val="bg1"/>
                          </a:solidFill>
                        </a:rPr>
                        <a:t>% dopuszczalnej emisji zanieczyszczeń powietrza RDE</a:t>
                      </a:r>
                      <a:endParaRPr lang="pl-PL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Po 2025</a:t>
                      </a:r>
                      <a:r>
                        <a:rPr lang="pl-PL" sz="1100" baseline="0" dirty="0">
                          <a:solidFill>
                            <a:schemeClr val="bg1"/>
                          </a:solidFill>
                        </a:rPr>
                        <a:t> roku:</a:t>
                      </a:r>
                    </a:p>
                    <a:p>
                      <a:pPr algn="ctr"/>
                      <a:r>
                        <a:rPr lang="pl-PL" sz="11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050" b="0" baseline="0" dirty="0">
                          <a:solidFill>
                            <a:schemeClr val="bg1"/>
                          </a:solidFill>
                        </a:rPr>
                        <a:t>emisja zerowa</a:t>
                      </a:r>
                      <a:endParaRPr lang="pl-PL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Łącznik prostoliniowy 13"/>
          <p:cNvCxnSpPr/>
          <p:nvPr/>
        </p:nvCxnSpPr>
        <p:spPr>
          <a:xfrm>
            <a:off x="2987824" y="3219822"/>
            <a:ext cx="0" cy="6012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zaokrąglony 15"/>
          <p:cNvSpPr/>
          <p:nvPr/>
        </p:nvSpPr>
        <p:spPr>
          <a:xfrm>
            <a:off x="1523999" y="4015517"/>
            <a:ext cx="1080120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BEV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FCEV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PHEV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371528" y="3984555"/>
            <a:ext cx="1080120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BEV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FCEV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AutoShape 2" descr="Znalezione obrazy dla zapytania green leaf"/>
          <p:cNvSpPr>
            <a:spLocks noChangeAspect="1" noChangeArrowheads="1"/>
          </p:cNvSpPr>
          <p:nvPr/>
        </p:nvSpPr>
        <p:spPr bwMode="auto">
          <a:xfrm>
            <a:off x="155575" y="-2239963"/>
            <a:ext cx="5715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26" y="1563638"/>
            <a:ext cx="1277609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lus 18"/>
          <p:cNvSpPr/>
          <p:nvPr/>
        </p:nvSpPr>
        <p:spPr>
          <a:xfrm>
            <a:off x="6411823" y="4235525"/>
            <a:ext cx="432048" cy="360792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6051608" y="4201004"/>
            <a:ext cx="3344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RETROFITTING</a:t>
            </a:r>
          </a:p>
        </p:txBody>
      </p:sp>
    </p:spTree>
    <p:extLst>
      <p:ext uri="{BB962C8B-B14F-4D97-AF65-F5344CB8AC3E}">
        <p14:creationId xmlns:p14="http://schemas.microsoft.com/office/powerpoint/2010/main" val="2248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POJAZDY ZEROEMISYJNE?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11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6450474"/>
              </p:ext>
            </p:extLst>
          </p:nvPr>
        </p:nvGraphicFramePr>
        <p:xfrm>
          <a:off x="4716016" y="1059582"/>
          <a:ext cx="29039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utoShape 2" descr="Znalezione obrazy dla zapytania green leaf"/>
          <p:cNvSpPr>
            <a:spLocks noChangeAspect="1" noChangeArrowheads="1"/>
          </p:cNvSpPr>
          <p:nvPr/>
        </p:nvSpPr>
        <p:spPr bwMode="auto">
          <a:xfrm>
            <a:off x="155575" y="-2239963"/>
            <a:ext cx="5715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7616"/>
            <a:ext cx="13459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5331"/>
            <a:ext cx="4499992" cy="17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lus 18"/>
          <p:cNvSpPr/>
          <p:nvPr/>
        </p:nvSpPr>
        <p:spPr>
          <a:xfrm>
            <a:off x="6372200" y="4436790"/>
            <a:ext cx="432048" cy="334305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5905532" y="4403888"/>
            <a:ext cx="3344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RETROFITTING</a:t>
            </a:r>
          </a:p>
        </p:txBody>
      </p:sp>
    </p:spTree>
    <p:extLst>
      <p:ext uri="{BB962C8B-B14F-4D97-AF65-F5344CB8AC3E}">
        <p14:creationId xmlns:p14="http://schemas.microsoft.com/office/powerpoint/2010/main" val="12287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1" y="3387434"/>
            <a:ext cx="1105854" cy="11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JAKIE CELE?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8" name="AutoShape 2" descr="Znalezione obrazy dla zapytania green leaf"/>
          <p:cNvSpPr>
            <a:spLocks noChangeAspect="1" noChangeArrowheads="1"/>
          </p:cNvSpPr>
          <p:nvPr/>
        </p:nvSpPr>
        <p:spPr bwMode="auto">
          <a:xfrm>
            <a:off x="155575" y="-2239963"/>
            <a:ext cx="5715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395536" y="1347616"/>
            <a:ext cx="3600400" cy="576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Lekkie (M1, M2, N1)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166145" y="1347616"/>
            <a:ext cx="4637902" cy="576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Ciężkie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95536" y="2076078"/>
            <a:ext cx="1728192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 2025 roku</a:t>
            </a:r>
          </a:p>
          <a:p>
            <a:pPr algn="ctr"/>
            <a:r>
              <a:rPr lang="pl-PL" dirty="0"/>
              <a:t>22%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2267744" y="2076078"/>
            <a:ext cx="1728192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2026 r.- 2030 r.</a:t>
            </a:r>
          </a:p>
          <a:p>
            <a:pPr algn="ctr"/>
            <a:r>
              <a:rPr lang="pl-PL" dirty="0"/>
              <a:t>22%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4166145" y="2076078"/>
            <a:ext cx="2278064" cy="9997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Ciężarówki</a:t>
            </a:r>
          </a:p>
          <a:p>
            <a:pPr algn="ctr"/>
            <a:r>
              <a:rPr lang="pl-PL" dirty="0"/>
              <a:t>N2, N3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6588224" y="2076078"/>
            <a:ext cx="2215821" cy="9997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Autobusy</a:t>
            </a:r>
          </a:p>
          <a:p>
            <a:pPr algn="ctr"/>
            <a:r>
              <a:rPr lang="pl-PL" dirty="0"/>
              <a:t>M3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4166145" y="3219822"/>
            <a:ext cx="1139032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 2025 roku</a:t>
            </a:r>
          </a:p>
          <a:p>
            <a:pPr algn="ctr"/>
            <a:r>
              <a:rPr lang="pl-PL" dirty="0"/>
              <a:t>7%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6588224" y="3219822"/>
            <a:ext cx="1107910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 2025 roku</a:t>
            </a:r>
          </a:p>
          <a:p>
            <a:pPr algn="ctr"/>
            <a:r>
              <a:rPr lang="pl-PL" dirty="0"/>
              <a:t>32%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5346064" y="3219822"/>
            <a:ext cx="1139032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2026 r. – 2030 r.</a:t>
            </a:r>
          </a:p>
          <a:p>
            <a:pPr algn="ctr"/>
            <a:r>
              <a:rPr lang="pl-PL" dirty="0"/>
              <a:t>9%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7740351" y="3219822"/>
            <a:ext cx="1063695" cy="9997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2026 r. -  2030 r.</a:t>
            </a:r>
          </a:p>
          <a:p>
            <a:pPr algn="ctr"/>
            <a:r>
              <a:rPr lang="pl-PL" dirty="0"/>
              <a:t>46%</a:t>
            </a:r>
          </a:p>
        </p:txBody>
      </p:sp>
      <p:sp>
        <p:nvSpPr>
          <p:cNvPr id="8" name="Nawias klamrowy zamykający 7"/>
          <p:cNvSpPr/>
          <p:nvPr/>
        </p:nvSpPr>
        <p:spPr>
          <a:xfrm rot="5400000">
            <a:off x="7634886" y="4177652"/>
            <a:ext cx="210930" cy="8640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6588224" y="464434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</a:rPr>
              <a:t>w tym połowa</a:t>
            </a:r>
            <a:r>
              <a:rPr lang="pl-PL" sz="1200" dirty="0" smtClean="0">
                <a:solidFill>
                  <a:srgbClr val="FF0000"/>
                </a:solidFill>
              </a:rPr>
              <a:t> zeroemisyjnych</a:t>
            </a:r>
            <a:r>
              <a:rPr lang="pl-PL" sz="12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94818" y="30860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22424" y="311482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Nisko- lub zeroemisyjnych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631286" y="3114822"/>
            <a:ext cx="118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Zeroemisyjnych!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130144" y="4238203"/>
            <a:ext cx="242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Napędzanych paliwami alternatywnymi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23651" y="447611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UWAGA</a:t>
            </a:r>
            <a:r>
              <a:rPr lang="pl-PL" sz="1200" dirty="0" smtClean="0"/>
              <a:t>: Wartości % dotyczą  udziałów wyliczonych łącznie/zbiorczo dla wszystkich zamówień udzielonych w każdym okresie wieloletnim </a:t>
            </a:r>
            <a:endParaRPr lang="pl-PL" sz="12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6588224" y="4238203"/>
            <a:ext cx="242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0000"/>
                </a:solidFill>
              </a:rPr>
              <a:t>Napędzanych paliwami alternatywnymi</a:t>
            </a:r>
          </a:p>
        </p:txBody>
      </p:sp>
    </p:spTree>
    <p:extLst>
      <p:ext uri="{BB962C8B-B14F-4D97-AF65-F5344CB8AC3E}">
        <p14:creationId xmlns:p14="http://schemas.microsoft.com/office/powerpoint/2010/main" val="9244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16424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19871" y="269952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WYŁĄCZENIA na podstawie art. 68e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35867" y="771550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61" y="3301482"/>
            <a:ext cx="1486353" cy="8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Znalezione obrazy dla zapytania rosomak"/>
          <p:cNvSpPr>
            <a:spLocks noChangeAspect="1" noChangeArrowheads="1"/>
          </p:cNvSpPr>
          <p:nvPr/>
        </p:nvSpPr>
        <p:spPr bwMode="auto">
          <a:xfrm>
            <a:off x="155575" y="-2659063"/>
            <a:ext cx="9715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85" y="1532800"/>
            <a:ext cx="1427707" cy="8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85" y="738444"/>
            <a:ext cx="1411388" cy="7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0550" y="967700"/>
            <a:ext cx="697163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rolnicze lub leśne;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dwu- lub trójkołowe oraz czterokołowce;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gąsienicowe;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zaprojektowane i zbudowane do użytku przede wszystkim na placach budowy lub w kamieniołomach, w obiektach portowych lub w portach lotniczych;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każdy pojazd z własnym napędem, który został zaprojektowany i zbudowany specjalnie do wykonywania prac i który ze względu na swoje cechy konstrukcyjne nie jest przeznaczony do przewozu pasażerów ani towarów i który nie jest maszyną zamocowaną na podwoziu pojazdu silnikowego;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zaprojektowane i zbudowane lub dostosowane wyłącznie do użytku przez siły zbrojne;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zaprojektowane i zbudowane lub dostosowane do użytku przez służby ochrony ludności, straż pożarną oraz służby odpowiedzialne za utrzymanie porządku publicznego;</a:t>
            </a:r>
          </a:p>
          <a:p>
            <a:pPr>
              <a:spcAft>
                <a:spcPts val="600"/>
              </a:spcAft>
            </a:pPr>
            <a:endParaRPr lang="pl-PL" sz="1200" b="1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185" y="2348277"/>
            <a:ext cx="1427708" cy="95007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35867" y="3909776"/>
            <a:ext cx="8166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300" b="1" dirty="0">
                <a:solidFill>
                  <a:srgbClr val="FF0000"/>
                </a:solidFill>
              </a:rPr>
              <a:t>Takie przystosowanie może dotyczyć instalacji specjalistycznego sprzętu łączności lub świateł ostrzegawczych.</a:t>
            </a:r>
          </a:p>
        </p:txBody>
      </p:sp>
    </p:spTree>
    <p:extLst>
      <p:ext uri="{BB962C8B-B14F-4D97-AF65-F5344CB8AC3E}">
        <p14:creationId xmlns:p14="http://schemas.microsoft.com/office/powerpoint/2010/main" val="950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19871" y="269952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WYŁĄCZENIA na podstawie art. 68e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35867" y="771550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61" y="3301482"/>
            <a:ext cx="1486353" cy="8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Znalezione obrazy dla zapytania rosomak"/>
          <p:cNvSpPr>
            <a:spLocks noChangeAspect="1" noChangeArrowheads="1"/>
          </p:cNvSpPr>
          <p:nvPr/>
        </p:nvSpPr>
        <p:spPr bwMode="auto">
          <a:xfrm>
            <a:off x="155575" y="-2659063"/>
            <a:ext cx="9715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85" y="1532800"/>
            <a:ext cx="1427707" cy="8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85" y="738444"/>
            <a:ext cx="1411388" cy="7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0551" y="967700"/>
            <a:ext cx="68514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opancerzone </a:t>
            </a:r>
            <a:r>
              <a:rPr lang="pl-PL" sz="1300" dirty="0">
                <a:solidFill>
                  <a:srgbClr val="00B0F0"/>
                </a:solidFill>
              </a:rPr>
              <a:t>- pojazdy z kuloodpornymi osłonami pancernymi przeznaczone do ochrony przewożonych osób lub ładunków;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samochody sanitarne (ambulanse) </a:t>
            </a:r>
            <a:r>
              <a:rPr lang="pl-PL" sz="1300" dirty="0">
                <a:solidFill>
                  <a:srgbClr val="00B0F0"/>
                </a:solidFill>
              </a:rPr>
              <a:t>– pojazdy kategorii M przeznaczone do transportu chorych lub rannych, posiadające do tego celu specjalne wyposażenie;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 samochody pogrzebowe (karawany) </a:t>
            </a:r>
            <a:r>
              <a:rPr lang="pl-PL" sz="1300" dirty="0">
                <a:solidFill>
                  <a:srgbClr val="00B0F0"/>
                </a:solidFill>
              </a:rPr>
              <a:t>– pojazdy kategorii M przeznaczone do transportu zmarłych, posiadające do tego celu specjalne wyposażenie;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przystosowane do przewozu wózków inwalidzkich </a:t>
            </a:r>
            <a:r>
              <a:rPr lang="pl-PL" sz="1300" dirty="0">
                <a:solidFill>
                  <a:srgbClr val="00B0F0"/>
                </a:solidFill>
              </a:rPr>
              <a:t>– pojazdy kategorii M1 zbudowane lub przerobione specjalnie w ten sposób, aby pomieścić co najmniej jedną osobę siedzącą na wózku inwalidzkim w trakcie jazdy po drogach;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żurawie samojezdne </a:t>
            </a:r>
            <a:r>
              <a:rPr lang="pl-PL" sz="1300" dirty="0">
                <a:solidFill>
                  <a:srgbClr val="00B0F0"/>
                </a:solidFill>
              </a:rPr>
              <a:t>– pojazdy kategorii N3, nieposiadające wyposażenia do przewozu to­warów, wyposażone w żuraw, którego moment podnoszenia wy­nosi co najmniej 400 </a:t>
            </a:r>
            <a:r>
              <a:rPr lang="pl-PL" sz="1300" dirty="0" err="1">
                <a:solidFill>
                  <a:srgbClr val="00B0F0"/>
                </a:solidFill>
              </a:rPr>
              <a:t>kNm</a:t>
            </a:r>
            <a:r>
              <a:rPr lang="pl-PL" sz="1300" dirty="0">
                <a:solidFill>
                  <a:srgbClr val="00B0F0"/>
                </a:solidFill>
              </a:rPr>
              <a:t>;</a:t>
            </a:r>
          </a:p>
          <a:p>
            <a:pPr marL="171450" indent="-17145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1300" b="1" dirty="0">
                <a:solidFill>
                  <a:srgbClr val="002060"/>
                </a:solidFill>
              </a:rPr>
              <a:t>pojazdy kategorii  M3 inne niż pojazdy klasy I i klasy A, tj. inne niż pojazdy o konstrukcji obejmującej miejsca dla stojących pasażerów, umożliwiającej ich przewożenie i częste przemieszczanie się.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185" y="2348277"/>
            <a:ext cx="1427708" cy="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003971" y="426568"/>
            <a:ext cx="6912768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</a:rPr>
              <a:t>MECHANIZMY ELASTYCZNE</a:t>
            </a:r>
            <a:endParaRPr lang="pl-PL" dirty="0">
              <a:solidFill>
                <a:srgbClr val="0070C0"/>
              </a:solidFill>
            </a:endParaRPr>
          </a:p>
          <a:p>
            <a:pPr algn="just"/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99592" y="1322845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Art. 68a ust. 3 </a:t>
            </a:r>
            <a:r>
              <a:rPr lang="pl-PL" dirty="0">
                <a:solidFill>
                  <a:srgbClr val="002060"/>
                </a:solidFill>
              </a:rPr>
              <a:t>Do minimalnych udziałów można zaliczyć pojazdy, które w wyniku </a:t>
            </a:r>
            <a:r>
              <a:rPr lang="pl-PL" b="1" dirty="0">
                <a:solidFill>
                  <a:srgbClr val="002060"/>
                </a:solidFill>
              </a:rPr>
              <a:t>modernizacji</a:t>
            </a:r>
            <a:r>
              <a:rPr lang="pl-PL" dirty="0">
                <a:solidFill>
                  <a:srgbClr val="002060"/>
                </a:solidFill>
              </a:rPr>
              <a:t> spełniają wymagania pojazdów nisko- i zeroemisyjnych, potwierdzone badaniem technicznym przed dopuszczeniem do ruchu.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Art. 68a ust. 6 </a:t>
            </a:r>
            <a:r>
              <a:rPr lang="pl-PL" dirty="0">
                <a:solidFill>
                  <a:srgbClr val="002060"/>
                </a:solidFill>
              </a:rPr>
              <a:t>Dopuszcza się realizację </a:t>
            </a:r>
            <a:r>
              <a:rPr lang="pl-PL" b="1" dirty="0">
                <a:solidFill>
                  <a:srgbClr val="002060"/>
                </a:solidFill>
              </a:rPr>
              <a:t>zamówień wspólnych </a:t>
            </a:r>
            <a:r>
              <a:rPr lang="pl-PL" dirty="0">
                <a:solidFill>
                  <a:srgbClr val="002060"/>
                </a:solidFill>
              </a:rPr>
              <a:t>(art. 38 PZP), pod warunkiem, że uczestnicy zamówienia zachowają łącznie minimalne udziały, określone dla poszczególnych okresów.</a:t>
            </a:r>
          </a:p>
        </p:txBody>
      </p:sp>
    </p:spTree>
    <p:extLst>
      <p:ext uri="{BB962C8B-B14F-4D97-AF65-F5344CB8AC3E}">
        <p14:creationId xmlns:p14="http://schemas.microsoft.com/office/powerpoint/2010/main" val="233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89925" y="1001543"/>
            <a:ext cx="7824194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50" i="1" dirty="0">
                <a:solidFill>
                  <a:srgbClr val="0070C0"/>
                </a:solidFill>
              </a:rPr>
              <a:t>OBWIESZCZENIE PREZESA URZĘDU ZAMÓWIEŃ PUBLICZNYCH z dnia 3 grudnia 2021 r. w sprawie aktualnych progów unijnych, ich równowartości w złotych, równowartości w złotych kwot wyrażonych w euro oraz średniego kursu złotego w stosunku do euro stanowiącego podstawę przeliczania wartości zamówień publicznych lub konkursów </a:t>
            </a:r>
            <a:r>
              <a:rPr lang="pl-PL" sz="1050" dirty="0">
                <a:solidFill>
                  <a:srgbClr val="0070C0"/>
                </a:solidFill>
                <a:hlinkClick r:id="rId3"/>
              </a:rPr>
              <a:t>https://isap.sejm.gov.pl/isap.nsf/DocDetails.xsp?id=WMP20210001177</a:t>
            </a:r>
            <a:r>
              <a:rPr lang="pl-PL" sz="1050" dirty="0">
                <a:solidFill>
                  <a:srgbClr val="0070C0"/>
                </a:solidFill>
              </a:rPr>
              <a:t> </a:t>
            </a:r>
            <a:endParaRPr lang="pl-PL" sz="1000" dirty="0"/>
          </a:p>
          <a:p>
            <a:pPr lvl="0" algn="just"/>
            <a:endParaRPr lang="pl-PL" sz="500" b="1" dirty="0"/>
          </a:p>
          <a:p>
            <a:pPr lvl="0" algn="just">
              <a:spcAft>
                <a:spcPts val="600"/>
              </a:spcAft>
            </a:pPr>
            <a:r>
              <a:rPr lang="pl-PL" sz="1400" b="1" dirty="0">
                <a:solidFill>
                  <a:srgbClr val="0070C0"/>
                </a:solidFill>
              </a:rPr>
              <a:t>ZAMÓWIENIA PODMIOTÓW POZATRANSPORTOWYCH </a:t>
            </a:r>
          </a:p>
          <a:p>
            <a:pPr lvl="0">
              <a:spcAft>
                <a:spcPts val="600"/>
              </a:spcAft>
            </a:pPr>
            <a:r>
              <a:rPr lang="pl-PL" sz="1400" b="1" dirty="0">
                <a:solidFill>
                  <a:srgbClr val="002060"/>
                </a:solidFill>
              </a:rPr>
              <a:t>140 000 EURO</a:t>
            </a:r>
            <a:r>
              <a:rPr lang="pl-PL" sz="1400" dirty="0">
                <a:solidFill>
                  <a:srgbClr val="002060"/>
                </a:solidFill>
              </a:rPr>
              <a:t>, co stanowi równowartość kwoty </a:t>
            </a:r>
            <a:r>
              <a:rPr lang="pl-PL" sz="1400" b="1" dirty="0">
                <a:solidFill>
                  <a:srgbClr val="002060"/>
                </a:solidFill>
              </a:rPr>
              <a:t>623 504 zł </a:t>
            </a:r>
            <a:r>
              <a:rPr lang="pl-PL" sz="1400" dirty="0">
                <a:solidFill>
                  <a:srgbClr val="002060"/>
                </a:solidFill>
              </a:rPr>
              <a:t>– dla zamawiających klasycznych będących jednostkami sektora finansów publicznych - z wyłączeniem uczelni publicznych, państwowych instytucji kultury, jednostek samorządu terytorialnego oraz ich związków, jednostek sektora finansów publicznych, dla których organem założycielskim lub nadzorującym jest jednostka samorządu terytorialnego, a także zamawiających publicznych będących państwowymi jednostkami organizacyjnymi nieposiadającymi osobowości prawnej. </a:t>
            </a:r>
          </a:p>
          <a:p>
            <a:pPr lvl="0" algn="just"/>
            <a:r>
              <a:rPr lang="pl-PL" sz="1400" b="1" dirty="0">
                <a:solidFill>
                  <a:srgbClr val="002060"/>
                </a:solidFill>
              </a:rPr>
              <a:t>215 000 EURO</a:t>
            </a:r>
            <a:r>
              <a:rPr lang="pl-PL" sz="1400" dirty="0">
                <a:solidFill>
                  <a:srgbClr val="002060"/>
                </a:solidFill>
              </a:rPr>
              <a:t>, co stanowi równowartość kwoty </a:t>
            </a:r>
            <a:r>
              <a:rPr lang="pl-PL" sz="1400" b="1" dirty="0">
                <a:solidFill>
                  <a:srgbClr val="002060"/>
                </a:solidFill>
              </a:rPr>
              <a:t>957 524 zł</a:t>
            </a:r>
            <a:r>
              <a:rPr lang="pl-PL" sz="1400" dirty="0">
                <a:solidFill>
                  <a:srgbClr val="002060"/>
                </a:solidFill>
              </a:rPr>
              <a:t> – dla innych zamawiających klasycznych.</a:t>
            </a:r>
          </a:p>
          <a:p>
            <a:pPr lvl="0" algn="just"/>
            <a:endParaRPr lang="pl-PL" sz="1400" b="1" dirty="0">
              <a:solidFill>
                <a:srgbClr val="FF0000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pl-PL" sz="1400" b="1" dirty="0">
                <a:solidFill>
                  <a:srgbClr val="0070C0"/>
                </a:solidFill>
              </a:rPr>
              <a:t>ZAMÓWIENIA PODMIOTÓW TRANSPORTOWYCH</a:t>
            </a:r>
            <a:r>
              <a:rPr lang="pl-PL" sz="1400" dirty="0">
                <a:solidFill>
                  <a:srgbClr val="0070C0"/>
                </a:solidFill>
              </a:rPr>
              <a:t> </a:t>
            </a:r>
          </a:p>
          <a:p>
            <a:pPr lvl="0" algn="just"/>
            <a:r>
              <a:rPr lang="pl-PL" sz="1400" b="1" dirty="0">
                <a:solidFill>
                  <a:srgbClr val="002060"/>
                </a:solidFill>
              </a:rPr>
              <a:t>431 000 EURO</a:t>
            </a:r>
            <a:r>
              <a:rPr lang="pl-PL" sz="1400" dirty="0">
                <a:solidFill>
                  <a:srgbClr val="002060"/>
                </a:solidFill>
              </a:rPr>
              <a:t>, co stanowi równowartość kwoty </a:t>
            </a:r>
            <a:r>
              <a:rPr lang="pl-PL" sz="1400" b="1" dirty="0">
                <a:solidFill>
                  <a:srgbClr val="002060"/>
                </a:solidFill>
              </a:rPr>
              <a:t>1 919 502 zł  </a:t>
            </a:r>
            <a:r>
              <a:rPr lang="pl-PL" sz="1400" dirty="0">
                <a:solidFill>
                  <a:srgbClr val="002060"/>
                </a:solidFill>
              </a:rPr>
              <a:t>-  dla zamawiających sektorowych</a:t>
            </a:r>
            <a:r>
              <a:rPr lang="pl-PL" sz="1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56322" y="457784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PROGI ZAMÓWIEŃ </a:t>
            </a:r>
            <a:r>
              <a:rPr lang="pl-PL" b="1" dirty="0" smtClean="0">
                <a:solidFill>
                  <a:srgbClr val="0070C0"/>
                </a:solidFill>
              </a:rPr>
              <a:t>UNIJNYCH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1049978"/>
            <a:ext cx="78984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0070C0"/>
                </a:solidFill>
              </a:rPr>
              <a:t>ROZPORZĄDZENIE (WE) NR 1370/2007 PARLAMENTU EUROPEJSKIEGO I RADY z dnia 23 października 2007 r. </a:t>
            </a:r>
            <a:r>
              <a:rPr lang="pl-PL" sz="1200" i="1" dirty="0" smtClean="0">
                <a:solidFill>
                  <a:srgbClr val="0070C0"/>
                </a:solidFill>
              </a:rPr>
              <a:t>dotyczące </a:t>
            </a:r>
            <a:r>
              <a:rPr lang="pl-PL" sz="1200" i="1" dirty="0">
                <a:solidFill>
                  <a:srgbClr val="0070C0"/>
                </a:solidFill>
              </a:rPr>
              <a:t>usług publicznych w zakresie kolejowego i drogowego transportu pasażerskiego oraz uchylające </a:t>
            </a:r>
            <a:r>
              <a:rPr lang="pl-PL" sz="1200" i="1" dirty="0" smtClean="0">
                <a:solidFill>
                  <a:srgbClr val="0070C0"/>
                </a:solidFill>
              </a:rPr>
              <a:t>rozporządzenia </a:t>
            </a:r>
            <a:r>
              <a:rPr lang="pl-PL" sz="1200" i="1" dirty="0">
                <a:solidFill>
                  <a:srgbClr val="0070C0"/>
                </a:solidFill>
              </a:rPr>
              <a:t>Rady (EWG) nr 1191/69 i (EWG) nr 1107/70.</a:t>
            </a:r>
          </a:p>
          <a:p>
            <a:endParaRPr lang="pl-PL" sz="1200" i="1" dirty="0">
              <a:solidFill>
                <a:srgbClr val="00B0F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Usługi </a:t>
            </a:r>
            <a:r>
              <a:rPr lang="pl-PL" sz="1400" dirty="0">
                <a:solidFill>
                  <a:srgbClr val="002060"/>
                </a:solidFill>
              </a:rPr>
              <a:t>w zakresie drogowego publicznego transportu zbiorowego </a:t>
            </a:r>
            <a:r>
              <a:rPr lang="pl-PL" sz="1400" b="1" dirty="0">
                <a:solidFill>
                  <a:srgbClr val="002060"/>
                </a:solidFill>
              </a:rPr>
              <a:t>o wartości przekraczającej </a:t>
            </a:r>
            <a:r>
              <a:rPr lang="pl-PL" sz="1400" dirty="0">
                <a:solidFill>
                  <a:srgbClr val="002060"/>
                </a:solidFill>
              </a:rPr>
              <a:t>wartość progową określoną w art. 5 ust. 4 Rozporządzenia 1370/2007 tj. </a:t>
            </a:r>
            <a:r>
              <a:rPr lang="pl-PL" sz="1400" b="1" dirty="0">
                <a:solidFill>
                  <a:srgbClr val="002060"/>
                </a:solidFill>
              </a:rPr>
              <a:t>1 000 000 EURO.</a:t>
            </a:r>
          </a:p>
          <a:p>
            <a:r>
              <a:rPr lang="pl-PL" sz="1400" b="1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Jeżeli udzielone bezpośrednio zamówienie prowadzące do zawarcia umowy o świadczenie usług publicznych dotyczy małego lub średniego przedsiębiorstwa eksploatującego nie więcej niż 23 pojazdy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ta </a:t>
            </a:r>
            <a:r>
              <a:rPr lang="pl-PL" sz="1400" b="1" dirty="0">
                <a:solidFill>
                  <a:srgbClr val="002060"/>
                </a:solidFill>
              </a:rPr>
              <a:t>wartość przekracza 2 000 000 EURO. </a:t>
            </a:r>
            <a:endParaRPr lang="pl-PL" sz="1400" dirty="0">
              <a:solidFill>
                <a:srgbClr val="002060"/>
              </a:solidFill>
            </a:endParaRPr>
          </a:p>
          <a:p>
            <a:pPr lvl="0">
              <a:spcAft>
                <a:spcPts val="1200"/>
              </a:spcAft>
            </a:pPr>
            <a:endParaRPr lang="pl-PL" sz="9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2637" y="457784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PROGI DOT. </a:t>
            </a:r>
            <a:r>
              <a:rPr lang="pl-PL" b="1" dirty="0" smtClean="0">
                <a:solidFill>
                  <a:srgbClr val="0070C0"/>
                </a:solidFill>
              </a:rPr>
              <a:t>DROGOWEGO PUBLICZNEGO </a:t>
            </a:r>
            <a:r>
              <a:rPr lang="pl-PL" b="1" dirty="0">
                <a:solidFill>
                  <a:srgbClr val="0070C0"/>
                </a:solidFill>
              </a:rPr>
              <a:t>TRANSPORTU ZBIOROWEGO</a:t>
            </a:r>
          </a:p>
        </p:txBody>
      </p:sp>
    </p:spTree>
    <p:extLst>
      <p:ext uri="{BB962C8B-B14F-4D97-AF65-F5344CB8AC3E}">
        <p14:creationId xmlns:p14="http://schemas.microsoft.com/office/powerpoint/2010/main" val="3956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8" name="AutoShape 2" descr="Znalezione obrazy dla zapytania calculation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69" y="3250121"/>
            <a:ext cx="1500758" cy="15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98" y="51470"/>
            <a:ext cx="7822400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52637" y="420613"/>
            <a:ext cx="782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Arkusz: </a:t>
            </a:r>
            <a:r>
              <a:rPr lang="pl-PL" b="1" dirty="0" err="1" smtClean="0">
                <a:solidFill>
                  <a:srgbClr val="0070C0"/>
                </a:solidFill>
              </a:rPr>
              <a:t>TABELA_sprawozdawczość_CZYSTE_POJAZDY</a:t>
            </a:r>
            <a:r>
              <a:rPr lang="pl-PL" b="1" dirty="0" smtClean="0">
                <a:solidFill>
                  <a:srgbClr val="0070C0"/>
                </a:solidFill>
              </a:rPr>
              <a:t> za 2022 </a:t>
            </a:r>
            <a:r>
              <a:rPr lang="pl-PL" b="1" dirty="0" err="1" smtClean="0">
                <a:solidFill>
                  <a:srgbClr val="0070C0"/>
                </a:solidFill>
              </a:rPr>
              <a:t>rok.xls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49163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Zakładka: </a:t>
            </a:r>
          </a:p>
          <a:p>
            <a:r>
              <a:rPr lang="pl-PL" sz="2400" b="1" dirty="0"/>
              <a:t>„Metryczka”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187082"/>
            <a:ext cx="5010002" cy="30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1362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51811" y="457784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ZAKRES</a:t>
            </a: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00034" y="1357304"/>
            <a:ext cx="8008461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endParaRPr lang="pl-PL" sz="2000" b="1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100" dirty="0">
              <a:ea typeface="Calibri"/>
              <a:cs typeface="Times New Roman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AutoShape 2" descr="Znalezione obrazy dla zapytania zero-emission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817260" y="1277272"/>
            <a:ext cx="7704856" cy="2904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</a:rPr>
              <a:t>obowiązki z art.68a - art. 68e, w tym sprawozdawczość,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</a:rPr>
              <a:t>obowiązki w odniesieniu do progów w zamówieniach,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</a:rPr>
              <a:t>obowiązki obejmujące wszystkich </a:t>
            </a:r>
            <a:r>
              <a:rPr lang="pl-PL" b="1" u="sng" dirty="0">
                <a:solidFill>
                  <a:srgbClr val="002060"/>
                </a:solidFill>
              </a:rPr>
              <a:t>zamawiających</a:t>
            </a:r>
            <a:r>
              <a:rPr lang="pl-PL" b="1" dirty="0">
                <a:solidFill>
                  <a:srgbClr val="002060"/>
                </a:solidFill>
              </a:rPr>
              <a:t>, w tym wszystkie JST bez względu na wielkość,</a:t>
            </a:r>
          </a:p>
          <a:p>
            <a:pPr marL="285750" indent="-28575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</a:rPr>
              <a:t>nie ma wyłączeń podmiotowych z tych obowiązków (są tylko wyłączenia  przedmiotowe z art. 68e).</a:t>
            </a:r>
          </a:p>
        </p:txBody>
      </p:sp>
    </p:spTree>
    <p:extLst>
      <p:ext uri="{BB962C8B-B14F-4D97-AF65-F5344CB8AC3E}">
        <p14:creationId xmlns:p14="http://schemas.microsoft.com/office/powerpoint/2010/main" val="7836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52637" y="420613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Arkusz: </a:t>
            </a:r>
            <a:r>
              <a:rPr lang="pl-PL" b="1" dirty="0" err="1" smtClean="0">
                <a:solidFill>
                  <a:srgbClr val="0070C0"/>
                </a:solidFill>
              </a:rPr>
              <a:t>TABELA_sprawozdawczość_CZYSTE_POJAZDY</a:t>
            </a:r>
            <a:r>
              <a:rPr lang="pl-PL" b="1" dirty="0" smtClean="0">
                <a:solidFill>
                  <a:srgbClr val="0070C0"/>
                </a:solidFill>
              </a:rPr>
              <a:t> za 2022 </a:t>
            </a:r>
            <a:r>
              <a:rPr lang="pl-PL" b="1" dirty="0" err="1" smtClean="0">
                <a:solidFill>
                  <a:srgbClr val="0070C0"/>
                </a:solidFill>
              </a:rPr>
              <a:t>rok.xls</a:t>
            </a:r>
            <a:endParaRPr lang="pl-PL" b="1" dirty="0">
              <a:solidFill>
                <a:srgbClr val="0070C0"/>
              </a:solidFill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49163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Zakładka: </a:t>
            </a:r>
          </a:p>
          <a:p>
            <a:r>
              <a:rPr lang="pl-PL" sz="2400" b="1" dirty="0"/>
              <a:t>„Informacja</a:t>
            </a:r>
          </a:p>
          <a:p>
            <a:r>
              <a:rPr lang="pl-PL" sz="2400" b="1" dirty="0"/>
              <a:t>o pojazdach”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00742"/>
              </p:ext>
            </p:extLst>
          </p:nvPr>
        </p:nvGraphicFramePr>
        <p:xfrm>
          <a:off x="2415662" y="1389380"/>
          <a:ext cx="5688633" cy="1974457"/>
        </p:xfrm>
        <a:graphic>
          <a:graphicData uri="http://schemas.openxmlformats.org/drawingml/2006/table">
            <a:tbl>
              <a:tblPr/>
              <a:tblGrid>
                <a:gridCol w="716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99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7437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Kategoria pojazdów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liczba pojazdów objętych udzielonymi zamówieniami (szt.) 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pojazdów niskoemisyjnych objętych udzielonymi zamówieniami (szt.)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pojazdów zeroemisyjnych objętych udzielonymi zamówieniami (szt.)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pojazdów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nisko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emisyjnych</a:t>
                      </a:r>
                    </a:p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objętych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zamówieniami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pojazdów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zero- </a:t>
                      </a:r>
                    </a:p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emisyjnych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objętych zamówieniami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Uwagi</a:t>
                      </a:r>
                    </a:p>
                  </a:txBody>
                  <a:tcPr marL="7279" marR="7279" marT="7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M1, M2, N1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N2, N3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3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9" marR="7279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52637" y="420613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Arkusz: </a:t>
            </a:r>
            <a:r>
              <a:rPr lang="pl-PL" b="1" dirty="0" err="1" smtClean="0">
                <a:solidFill>
                  <a:srgbClr val="0070C0"/>
                </a:solidFill>
              </a:rPr>
              <a:t>TABELA_sprawozdawczość_CZYSTE_POJAZDY</a:t>
            </a:r>
            <a:r>
              <a:rPr lang="pl-PL" b="1" dirty="0" smtClean="0">
                <a:solidFill>
                  <a:srgbClr val="0070C0"/>
                </a:solidFill>
              </a:rPr>
              <a:t> za 2022 </a:t>
            </a:r>
            <a:r>
              <a:rPr lang="pl-PL" b="1" dirty="0" err="1" smtClean="0">
                <a:solidFill>
                  <a:srgbClr val="0070C0"/>
                </a:solidFill>
              </a:rPr>
              <a:t>rok.xls</a:t>
            </a:r>
            <a:endParaRPr lang="pl-PL" b="1" dirty="0">
              <a:solidFill>
                <a:srgbClr val="0070C0"/>
              </a:solidFill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49163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Zakładka:</a:t>
            </a:r>
          </a:p>
          <a:p>
            <a:r>
              <a:rPr lang="pl-PL" sz="2400" b="1" dirty="0"/>
              <a:t>„Instrukcja”</a:t>
            </a:r>
          </a:p>
        </p:txBody>
      </p:sp>
      <p:sp>
        <p:nvSpPr>
          <p:cNvPr id="15" name="pole tekstowe 14"/>
          <p:cNvSpPr txBox="1"/>
          <p:nvPr/>
        </p:nvSpPr>
        <p:spPr>
          <a:xfrm rot="679633">
            <a:off x="2925160" y="1227635"/>
            <a:ext cx="3537853" cy="363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500" dirty="0"/>
              <a:t>"WYPEŁNIONY ARKUSZ NALEŻY ODESŁAĆ NA ADRES E-MAIL CZYSTEPOJAZDY@MI.GOV.PL</a:t>
            </a:r>
          </a:p>
          <a:p>
            <a:pPr algn="just"/>
            <a:r>
              <a:rPr lang="pl-PL" sz="700" b="1" dirty="0">
                <a:solidFill>
                  <a:srgbClr val="FF0000"/>
                </a:solidFill>
              </a:rPr>
              <a:t>INSTRUKCJA WYPEŁNIENIA ARKUSZA:</a:t>
            </a:r>
          </a:p>
          <a:p>
            <a:pPr algn="just"/>
            <a:r>
              <a:rPr lang="pl-PL" sz="500" dirty="0"/>
              <a:t>1. Sprawozdanie dotyczy okresu od 2 sierpnia 2021 r. do 31 grudnia 2021 r.</a:t>
            </a:r>
          </a:p>
          <a:p>
            <a:pPr algn="just"/>
            <a:r>
              <a:rPr lang="pl-PL" sz="500" dirty="0"/>
              <a:t>Sprawozdanie dotyczy zamówień na dostawy pojazdów drogowych kategorii M i N i wybrane usługi o charakterze</a:t>
            </a:r>
          </a:p>
          <a:p>
            <a:pPr algn="just"/>
            <a:r>
              <a:rPr lang="pl-PL" sz="500" dirty="0"/>
              <a:t>transportowym (o określonych kodach CPV) o wartości równej lub przekraczającej progi unijne (zgłaszanych do bazy TED )</a:t>
            </a:r>
          </a:p>
          <a:p>
            <a:pPr algn="just"/>
            <a:r>
              <a:rPr lang="pl-PL" sz="500" dirty="0"/>
              <a:t>oraz usług w zakresie drogowego publicznego transportu zbiorowego o wartości przekraczającej wartość progową określoną</a:t>
            </a:r>
          </a:p>
          <a:p>
            <a:pPr algn="just"/>
            <a:r>
              <a:rPr lang="pl-PL" sz="500" dirty="0"/>
              <a:t>w art. 5 ust. 4 Rozporządzenia PE i Rady nr 1370/2007 z dnia 23 października 2007 r.</a:t>
            </a:r>
          </a:p>
          <a:p>
            <a:pPr algn="just"/>
            <a:r>
              <a:rPr lang="pl-PL" sz="500" dirty="0"/>
              <a:t>W tabeli sprawozdawczej należy umieścić informację o zamówieniach, dla których zaproszenie do ubiegania się o zamówienie</a:t>
            </a:r>
          </a:p>
          <a:p>
            <a:pPr algn="just"/>
            <a:r>
              <a:rPr lang="pl-PL" sz="500" dirty="0"/>
              <a:t>wysłano po dniu 2 sierpnia 2021 r. lub – jeśli nie przewiduje się zaproszeń – procedurę udzielania zamówienia rozpoczęto po</a:t>
            </a:r>
          </a:p>
          <a:p>
            <a:pPr algn="just"/>
            <a:r>
              <a:rPr lang="pl-PL" sz="500" dirty="0"/>
              <a:t>tej dacie i których udzielono do 31 grudnia 2021 r.</a:t>
            </a:r>
          </a:p>
          <a:p>
            <a:pPr algn="just"/>
            <a:r>
              <a:rPr lang="pl-PL" sz="500" dirty="0"/>
              <a:t>2. Metryczka - należy podać nazwę jednostki, jej adres oraz telefon kontaktowy.</a:t>
            </a:r>
          </a:p>
          <a:p>
            <a:pPr algn="just"/>
            <a:r>
              <a:rPr lang="pl-PL" sz="500" dirty="0"/>
              <a:t>3. W zakładce ""Informacje o pojazdach"" należy wypełnić jedynie białe pola.</a:t>
            </a:r>
          </a:p>
          <a:p>
            <a:pPr algn="just"/>
            <a:r>
              <a:rPr lang="pl-PL" sz="500" dirty="0"/>
              <a:t>4. Pojazdy kategorii M1, M2 oraz N1 są to są to pojazdy, o których mowa w art. 4 ust. 1 lit. a i b rozporządzenia Parlamentu</a:t>
            </a:r>
          </a:p>
          <a:p>
            <a:pPr algn="just"/>
            <a:r>
              <a:rPr lang="pl-PL" sz="500" dirty="0"/>
              <a:t>Europejskiego i Rady (UE) 2018/858 z dnia 30 maja 2018 r. w sprawie homologacji i nadzoru rynku pojazdów silnikowych i ich</a:t>
            </a:r>
          </a:p>
          <a:p>
            <a:pPr algn="just"/>
            <a:r>
              <a:rPr lang="pl-PL" sz="500" dirty="0"/>
              <a:t>przyczep oraz układów, komponentów i oddzielnych zespołów technicznych przeznaczonych do tych pojazdów,</a:t>
            </a:r>
          </a:p>
          <a:p>
            <a:pPr algn="just"/>
            <a:r>
              <a:rPr lang="pl-PL" sz="500" dirty="0"/>
              <a:t>zmieniającego rozporządzenie (WE) nr 715/2007 i (WE) nr 595/2009 oraz uchylającego dyrektywę 2007/46/WE, to znaczy</a:t>
            </a:r>
          </a:p>
          <a:p>
            <a:pPr algn="just"/>
            <a:r>
              <a:rPr lang="pl-PL" sz="500" dirty="0"/>
              <a:t>pojazdy osobowe o dopuszczalnej masie całkowitej (DMC) do 5 t i ciężarowe o DMC do 3,5 t.</a:t>
            </a:r>
          </a:p>
          <a:p>
            <a:pPr algn="just"/>
            <a:r>
              <a:rPr lang="pl-PL" sz="500" dirty="0"/>
              <a:t>5. Pojazdy kategorii N2 i N3 są to pojazdy, o których mowa w art. 4 ust. 1 lit. a i b rozporządzenia Parlamentu Europejskiego i</a:t>
            </a:r>
          </a:p>
          <a:p>
            <a:pPr algn="just"/>
            <a:r>
              <a:rPr lang="pl-PL" sz="500" dirty="0"/>
              <a:t>Rady (UE) 2018/858 z dnia 30 maja 2018 r. w sprawie homologacji i nadzoru rynku pojazdów silnikowych i ich przyczep oraz</a:t>
            </a:r>
          </a:p>
          <a:p>
            <a:pPr algn="just"/>
            <a:r>
              <a:rPr lang="pl-PL" sz="500" dirty="0"/>
              <a:t>układów, komponentów i oddzielnych zespołów technicznych przeznaczonych do tych pojazdów, zmieniającego</a:t>
            </a:r>
          </a:p>
          <a:p>
            <a:pPr algn="just"/>
            <a:r>
              <a:rPr lang="pl-PL" sz="500" dirty="0"/>
              <a:t>rozporządzenie (WE) nr 715/2007 i (WE) nr 595/2009 oraz uchylającego dyrektywę 2007/46/WE, to znaczy ciężarowe o DMC</a:t>
            </a:r>
          </a:p>
          <a:p>
            <a:pPr algn="just"/>
            <a:r>
              <a:rPr lang="pl-PL" sz="500" dirty="0"/>
              <a:t>pow. 3,5 t.</a:t>
            </a:r>
          </a:p>
          <a:p>
            <a:pPr algn="just"/>
            <a:r>
              <a:rPr lang="pl-PL" sz="500" dirty="0"/>
              <a:t>6. Pojazdy kategorii M3 są to autobusy, o których mowa w art. 4 ust. 1 lit. a rozporządzenia 2018/858, klasy I </a:t>
            </a:r>
            <a:r>
              <a:rPr lang="pl-PL" sz="500" dirty="0" err="1"/>
              <a:t>i</a:t>
            </a:r>
            <a:r>
              <a:rPr lang="pl-PL" sz="500" dirty="0"/>
              <a:t> klasy A, o</a:t>
            </a:r>
          </a:p>
          <a:p>
            <a:pPr algn="just"/>
            <a:r>
              <a:rPr lang="pl-PL" sz="500" dirty="0"/>
              <a:t>których mowa w art. 3 pkt 2 i 3 rozporządzenia Parlamentu Europejskiego i Rady (WE) nr 661/2009 z dnia 13 lipca 2009 r. w</a:t>
            </a:r>
          </a:p>
          <a:p>
            <a:pPr algn="just"/>
            <a:r>
              <a:rPr lang="pl-PL" sz="500" dirty="0"/>
              <a:t>sprawie wymagań technicznych w zakresie homologacji typu pojazdów silnikowych dotyczących ich bezpieczeństwa</a:t>
            </a:r>
          </a:p>
          <a:p>
            <a:pPr algn="just"/>
            <a:r>
              <a:rPr lang="pl-PL" sz="500" dirty="0"/>
              <a:t>ogólnego, ich przyczep oraz przeznaczonych dla nich układów, części i oddzielnych zespołów technicznych, to znaczy pojazdy</a:t>
            </a:r>
          </a:p>
          <a:p>
            <a:pPr algn="just"/>
            <a:r>
              <a:rPr lang="pl-PL" sz="500" dirty="0"/>
              <a:t>o konstrukcji obejmującej miejsca dla stojących pasażerów, umożliwiającej ich przewożenie i częste przemieszczanie się (nie</a:t>
            </a:r>
          </a:p>
          <a:p>
            <a:pPr algn="just"/>
            <a:r>
              <a:rPr lang="pl-PL" sz="500" dirty="0"/>
              <a:t>obejmuje to autokarów).</a:t>
            </a:r>
          </a:p>
          <a:p>
            <a:pPr algn="just"/>
            <a:r>
              <a:rPr lang="pl-PL" sz="500" dirty="0"/>
              <a:t>7. Pojazdy niskoemisyjne są to:</a:t>
            </a:r>
          </a:p>
          <a:p>
            <a:pPr algn="just"/>
            <a:r>
              <a:rPr lang="pl-PL" sz="500" dirty="0"/>
              <a:t>• pojazdy kategorii M1, M2 lub N1 zeroemisyjne, przy czym w okresie do 31 grudnia 2025 r. są to również pojazdy o</a:t>
            </a:r>
          </a:p>
          <a:p>
            <a:pPr algn="just"/>
            <a:r>
              <a:rPr lang="pl-PL" sz="500" dirty="0"/>
              <a:t>maksymalnej emisji z rury wydechowej do 50 g CO2/km i emisji zanieczyszczeń powietrza (liczby cząstek - PM i tlenków azotu</a:t>
            </a:r>
          </a:p>
          <a:p>
            <a:pPr algn="just"/>
            <a:r>
              <a:rPr lang="pl-PL" sz="500" dirty="0"/>
              <a:t>- </a:t>
            </a:r>
            <a:r>
              <a:rPr lang="pl-PL" sz="500" dirty="0" err="1"/>
              <a:t>NOx</a:t>
            </a:r>
            <a:r>
              <a:rPr lang="pl-PL" sz="500" dirty="0"/>
              <a:t>) w rzeczywistych warunkach jazdy poniżej 80% wartości dopuszczalnej, oraz</a:t>
            </a:r>
          </a:p>
          <a:p>
            <a:pPr algn="just"/>
            <a:r>
              <a:rPr lang="pl-PL" sz="500" dirty="0"/>
              <a:t>• pojazdy kategorii M3, N2 lub N3 zeroemisyjne oraz wykorzystujące paliwa alternatywne, zdefiniowane w art. 2 pkt 1) i 2)</a:t>
            </a:r>
          </a:p>
          <a:p>
            <a:pPr algn="just"/>
            <a:r>
              <a:rPr lang="pl-PL" sz="500" dirty="0"/>
              <a:t>dyrektywy Parlamentu Europejskiego i Rady 2014/94/UE, z wyjątkiem paliw produkowanych z surowców o wysokim ryzyku</a:t>
            </a:r>
          </a:p>
          <a:p>
            <a:pPr algn="just"/>
            <a:r>
              <a:rPr lang="pl-PL" sz="500" dirty="0"/>
              <a:t>spowodowania pośredniej zmiany użytkowania gruntów, w przypadku których obserwuje się znaczną ekspansję obszaru</a:t>
            </a:r>
          </a:p>
          <a:p>
            <a:pPr algn="just"/>
            <a:r>
              <a:rPr lang="pl-PL" sz="500" dirty="0"/>
              <a:t>produkcji na tereny zasobne w pierwiastek węgla, zgodnie z art. 26 dyrektywy Parlamentu Europejskiego i Rady (UE)</a:t>
            </a:r>
          </a:p>
          <a:p>
            <a:pPr algn="just"/>
            <a:r>
              <a:rPr lang="pl-PL" sz="500" dirty="0"/>
              <a:t>2018/2001. W przypadku pojazdów wykorzystujących biopaliwa ciekłe, paliwa syntetyczne i parafinowe nie można mieszać</a:t>
            </a:r>
          </a:p>
          <a:p>
            <a:pPr algn="just"/>
            <a:r>
              <a:rPr lang="pl-PL" sz="500" dirty="0"/>
              <a:t>tych paliw z konwencjonalnymi paliwami kopalnymi.</a:t>
            </a:r>
          </a:p>
          <a:p>
            <a:pPr algn="just"/>
            <a:r>
              <a:rPr lang="pl-PL" sz="500" dirty="0"/>
              <a:t>8. Pojazdy zeroemisyjne są to pojazdy nieposiadające silnika spalinowego wewnętrznego spalania lub posiadające silnik</a:t>
            </a:r>
          </a:p>
          <a:p>
            <a:pPr algn="just"/>
            <a:r>
              <a:rPr lang="pl-PL" sz="500" dirty="0"/>
              <a:t>spalinowy wewnętrznego spalania, z którego emisje mierzone zgodnie z rozporządzeniem Parlamentu Europejskiego i Rady</a:t>
            </a:r>
          </a:p>
          <a:p>
            <a:pPr algn="just"/>
            <a:r>
              <a:rPr lang="pl-PL" sz="500" dirty="0"/>
              <a:t>(WE) nr 595/2009, i środkami wykonawczymi do niego nie przekraczają 1 g CO2/kWh lub z którego emisje mierzone zgodnie</a:t>
            </a:r>
          </a:p>
          <a:p>
            <a:pPr algn="just"/>
            <a:r>
              <a:rPr lang="pl-PL" sz="500" dirty="0"/>
              <a:t>z rozporządzeniem Parlamentu Europejskiego i Rady (WE) nr 715/2007 i środkami wykonawczymi do niego nie przekraczają</a:t>
            </a:r>
          </a:p>
          <a:p>
            <a:pPr algn="just"/>
            <a:r>
              <a:rPr lang="pl-PL" sz="500" dirty="0"/>
              <a:t>1 g CO2/km. Obecnie są to pojazdy napędzane energią elektryczną, w tym wytwarzaną w ogniwach paliwowych, z baterii lub</a:t>
            </a:r>
          </a:p>
          <a:p>
            <a:pPr algn="just"/>
            <a:r>
              <a:rPr lang="pl-PL" sz="500" dirty="0"/>
              <a:t>trakcji. Tym samym pojazdy zeroemisyjne to również trolejbusy, jeśli nie posiadają dojazdowego silnika spalinowego.</a:t>
            </a:r>
          </a:p>
          <a:p>
            <a:pPr algn="just"/>
            <a:r>
              <a:rPr lang="pl-PL" sz="500" dirty="0"/>
              <a:t>9. Liczba pojazdów obejmuje pojazdy nowe, używane jak również pojazdy zmodernizowane</a:t>
            </a:r>
          </a:p>
          <a:p>
            <a:pPr algn="just"/>
            <a:r>
              <a:rPr lang="pl-PL" sz="500" dirty="0"/>
              <a:t>10. W przypadku pytań bądź wątpliwości prosimy o kontakt czystepojazdy@mi.gov.pl.</a:t>
            </a:r>
          </a:p>
        </p:txBody>
      </p:sp>
    </p:spTree>
    <p:extLst>
      <p:ext uri="{BB962C8B-B14F-4D97-AF65-F5344CB8AC3E}">
        <p14:creationId xmlns:p14="http://schemas.microsoft.com/office/powerpoint/2010/main" val="16829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52637" y="420613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Sprawozdawczość </a:t>
            </a:r>
            <a:endParaRPr lang="pl-PL" b="1" dirty="0">
              <a:solidFill>
                <a:srgbClr val="0070C0"/>
              </a:solidFill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31669" y="1073944"/>
            <a:ext cx="6748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W przypadku braku zamówień z art. </a:t>
            </a:r>
            <a:r>
              <a:rPr lang="pl-PL" sz="1700" dirty="0" err="1" smtClean="0">
                <a:solidFill>
                  <a:srgbClr val="002060"/>
                </a:solidFill>
              </a:rPr>
              <a:t>68b</a:t>
            </a:r>
            <a:r>
              <a:rPr lang="pl-PL" sz="1700" dirty="0" smtClean="0">
                <a:solidFill>
                  <a:srgbClr val="002060"/>
                </a:solidFill>
              </a:rPr>
              <a:t> – </a:t>
            </a:r>
            <a:r>
              <a:rPr lang="pl-PL" sz="1700" b="1" dirty="0" smtClean="0">
                <a:solidFill>
                  <a:srgbClr val="FF0000"/>
                </a:solidFill>
              </a:rPr>
              <a:t>nie należy przesyłać sprawozdań zerowych, ani informacji o braku zamówień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Prosimy </a:t>
            </a:r>
            <a:r>
              <a:rPr lang="pl-PL" sz="1700" b="1" dirty="0" smtClean="0">
                <a:solidFill>
                  <a:srgbClr val="FF0000"/>
                </a:solidFill>
              </a:rPr>
              <a:t>wypełniać elektronicznie </a:t>
            </a:r>
            <a:r>
              <a:rPr lang="pl-PL" sz="1700" dirty="0">
                <a:solidFill>
                  <a:srgbClr val="002060"/>
                </a:solidFill>
              </a:rPr>
              <a:t>formularz Sprawozdawczy</a:t>
            </a:r>
            <a:r>
              <a:rPr lang="pl-PL" sz="1700" dirty="0" smtClean="0">
                <a:solidFill>
                  <a:srgbClr val="002060"/>
                </a:solidFill>
              </a:rPr>
              <a:t>, pobrany z zakładki Czyste Pojazdy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2060"/>
                </a:solidFill>
              </a:rPr>
              <a:t>W </a:t>
            </a:r>
            <a:r>
              <a:rPr lang="pl-PL" sz="1700" b="1" dirty="0">
                <a:solidFill>
                  <a:srgbClr val="002060"/>
                </a:solidFill>
              </a:rPr>
              <a:t>UWAGACH </a:t>
            </a:r>
            <a:r>
              <a:rPr lang="pl-PL" sz="1700" dirty="0">
                <a:solidFill>
                  <a:srgbClr val="002060"/>
                </a:solidFill>
              </a:rPr>
              <a:t>– prosimy wpisać (przy kat. </a:t>
            </a:r>
            <a:r>
              <a:rPr lang="pl-PL" sz="1700" dirty="0" err="1">
                <a:solidFill>
                  <a:srgbClr val="002060"/>
                </a:solidFill>
              </a:rPr>
              <a:t>N2</a:t>
            </a:r>
            <a:r>
              <a:rPr lang="pl-PL" sz="1700" dirty="0">
                <a:solidFill>
                  <a:srgbClr val="002060"/>
                </a:solidFill>
              </a:rPr>
              <a:t>, </a:t>
            </a:r>
            <a:r>
              <a:rPr lang="pl-PL" sz="1700" dirty="0" err="1">
                <a:solidFill>
                  <a:srgbClr val="002060"/>
                </a:solidFill>
              </a:rPr>
              <a:t>N3</a:t>
            </a:r>
            <a:r>
              <a:rPr lang="pl-PL" sz="1700" dirty="0">
                <a:solidFill>
                  <a:srgbClr val="002060"/>
                </a:solidFill>
              </a:rPr>
              <a:t>, </a:t>
            </a:r>
            <a:r>
              <a:rPr lang="pl-PL" sz="1700" dirty="0" err="1">
                <a:solidFill>
                  <a:srgbClr val="002060"/>
                </a:solidFill>
              </a:rPr>
              <a:t>M3</a:t>
            </a:r>
            <a:r>
              <a:rPr lang="pl-PL" sz="1700" dirty="0">
                <a:solidFill>
                  <a:srgbClr val="002060"/>
                </a:solidFill>
              </a:rPr>
              <a:t>) </a:t>
            </a:r>
            <a:r>
              <a:rPr lang="pl-PL" sz="1700" b="1" dirty="0">
                <a:solidFill>
                  <a:srgbClr val="002060"/>
                </a:solidFill>
              </a:rPr>
              <a:t>jakim paliwem </a:t>
            </a:r>
            <a:r>
              <a:rPr lang="pl-PL" sz="1700" b="1" dirty="0" smtClean="0">
                <a:solidFill>
                  <a:srgbClr val="002060"/>
                </a:solidFill>
              </a:rPr>
              <a:t>alternatywnym zasilany </a:t>
            </a:r>
            <a:r>
              <a:rPr lang="pl-PL" sz="1700" b="1" dirty="0">
                <a:solidFill>
                  <a:srgbClr val="002060"/>
                </a:solidFill>
              </a:rPr>
              <a:t>jest pojazd </a:t>
            </a:r>
            <a:r>
              <a:rPr lang="pl-PL" sz="1700" dirty="0" smtClean="0">
                <a:solidFill>
                  <a:srgbClr val="002060"/>
                </a:solidFill>
              </a:rPr>
              <a:t>lub potwierdzić </a:t>
            </a:r>
            <a:r>
              <a:rPr lang="pl-PL" sz="1700" dirty="0">
                <a:solidFill>
                  <a:srgbClr val="002060"/>
                </a:solidFill>
              </a:rPr>
              <a:t>(przy kat. </a:t>
            </a:r>
            <a:r>
              <a:rPr lang="pl-PL" sz="1700" dirty="0" err="1">
                <a:solidFill>
                  <a:srgbClr val="002060"/>
                </a:solidFill>
              </a:rPr>
              <a:t>M1</a:t>
            </a:r>
            <a:r>
              <a:rPr lang="pl-PL" sz="1700" dirty="0">
                <a:solidFill>
                  <a:srgbClr val="002060"/>
                </a:solidFill>
              </a:rPr>
              <a:t>, </a:t>
            </a:r>
            <a:r>
              <a:rPr lang="pl-PL" sz="1700" dirty="0" err="1">
                <a:solidFill>
                  <a:srgbClr val="002060"/>
                </a:solidFill>
              </a:rPr>
              <a:t>M2</a:t>
            </a:r>
            <a:r>
              <a:rPr lang="pl-PL" sz="1700" dirty="0">
                <a:solidFill>
                  <a:srgbClr val="002060"/>
                </a:solidFill>
              </a:rPr>
              <a:t>, </a:t>
            </a:r>
            <a:r>
              <a:rPr lang="pl-PL" sz="1700" dirty="0" err="1">
                <a:solidFill>
                  <a:srgbClr val="002060"/>
                </a:solidFill>
              </a:rPr>
              <a:t>N1</a:t>
            </a:r>
            <a:r>
              <a:rPr lang="pl-PL" sz="1700" dirty="0" smtClean="0">
                <a:solidFill>
                  <a:srgbClr val="002060"/>
                </a:solidFill>
              </a:rPr>
              <a:t>), że maksymalna emisja </a:t>
            </a:r>
            <a:r>
              <a:rPr lang="pl-PL" sz="1700" dirty="0" err="1" smtClean="0">
                <a:solidFill>
                  <a:srgbClr val="002060"/>
                </a:solidFill>
              </a:rPr>
              <a:t>CO2</a:t>
            </a:r>
            <a:r>
              <a:rPr lang="pl-PL" sz="1700" dirty="0" smtClean="0">
                <a:solidFill>
                  <a:srgbClr val="002060"/>
                </a:solidFill>
              </a:rPr>
              <a:t> nie przekracza 50 </a:t>
            </a:r>
            <a:r>
              <a:rPr lang="pl-PL" sz="1700" dirty="0" err="1">
                <a:solidFill>
                  <a:srgbClr val="002060"/>
                </a:solidFill>
              </a:rPr>
              <a:t>gCO2</a:t>
            </a:r>
            <a:r>
              <a:rPr lang="pl-PL" sz="1700" dirty="0">
                <a:solidFill>
                  <a:srgbClr val="002060"/>
                </a:solidFill>
              </a:rPr>
              <a:t>/km i </a:t>
            </a:r>
            <a:r>
              <a:rPr lang="pl-PL" sz="1700" dirty="0" smtClean="0">
                <a:solidFill>
                  <a:srgbClr val="002060"/>
                </a:solidFill>
              </a:rPr>
              <a:t>jednocześnie emisja </a:t>
            </a:r>
            <a:r>
              <a:rPr lang="pl-PL" sz="1700" dirty="0">
                <a:solidFill>
                  <a:srgbClr val="002060"/>
                </a:solidFill>
              </a:rPr>
              <a:t>zanieczyszczeń </a:t>
            </a:r>
            <a:r>
              <a:rPr lang="pl-PL" sz="1700" dirty="0" smtClean="0">
                <a:solidFill>
                  <a:srgbClr val="002060"/>
                </a:solidFill>
              </a:rPr>
              <a:t>(PM, </a:t>
            </a:r>
            <a:r>
              <a:rPr lang="pl-PL" sz="1700" dirty="0" err="1" smtClean="0">
                <a:solidFill>
                  <a:srgbClr val="002060"/>
                </a:solidFill>
              </a:rPr>
              <a:t>Nox</a:t>
            </a:r>
            <a:r>
              <a:rPr lang="pl-PL" sz="1700" dirty="0" smtClean="0">
                <a:solidFill>
                  <a:srgbClr val="002060"/>
                </a:solidFill>
              </a:rPr>
              <a:t>) w </a:t>
            </a:r>
            <a:r>
              <a:rPr lang="pl-PL" sz="1700" dirty="0">
                <a:solidFill>
                  <a:srgbClr val="002060"/>
                </a:solidFill>
              </a:rPr>
              <a:t>rzeczywistych warunkach </a:t>
            </a:r>
            <a:r>
              <a:rPr lang="pl-PL" sz="1700" dirty="0" smtClean="0">
                <a:solidFill>
                  <a:srgbClr val="002060"/>
                </a:solidFill>
              </a:rPr>
              <a:t>jazdy </a:t>
            </a:r>
            <a:r>
              <a:rPr lang="pl-PL" sz="1700" dirty="0">
                <a:solidFill>
                  <a:srgbClr val="002060"/>
                </a:solidFill>
              </a:rPr>
              <a:t>poniżej 80% dopuszczalnych wartości </a:t>
            </a:r>
            <a:r>
              <a:rPr lang="pl-PL" sz="1700" dirty="0" smtClean="0">
                <a:solidFill>
                  <a:srgbClr val="002060"/>
                </a:solidFill>
              </a:rPr>
              <a:t>emisji.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700" dirty="0" smtClean="0">
                <a:solidFill>
                  <a:srgbClr val="002060"/>
                </a:solidFill>
              </a:rPr>
              <a:t>W komórkach „liczba pojazdów niskoemisyjnych objętych udzielonymi zamówieniami (szt.)” – </a:t>
            </a:r>
            <a:r>
              <a:rPr lang="pl-PL" sz="1700" b="1" dirty="0" smtClean="0">
                <a:solidFill>
                  <a:srgbClr val="002060"/>
                </a:solidFill>
              </a:rPr>
              <a:t>należy uwzględnić także liczbę pojazdów zeroemisyjnych.</a:t>
            </a:r>
          </a:p>
        </p:txBody>
      </p:sp>
    </p:spTree>
    <p:extLst>
      <p:ext uri="{BB962C8B-B14F-4D97-AF65-F5344CB8AC3E}">
        <p14:creationId xmlns:p14="http://schemas.microsoft.com/office/powerpoint/2010/main" val="4361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53200" y="-11525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102240" y="3807411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29507" y="101959"/>
            <a:ext cx="782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err="1">
                <a:solidFill>
                  <a:srgbClr val="0070C0"/>
                </a:solidFill>
              </a:rPr>
              <a:t>REALACJE</a:t>
            </a:r>
            <a:r>
              <a:rPr lang="pl-PL" b="1" dirty="0">
                <a:solidFill>
                  <a:srgbClr val="0070C0"/>
                </a:solidFill>
              </a:rPr>
              <a:t> pomiędzy art. 68 ust. 1-4  a art. 68a-68e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05266" y="687676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7" name="AutoShape 2" descr="Znalezione obrazy dla zapytania zero-emission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1619672" y="4209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+mj-lt"/>
              </a:rPr>
              <a:t>Art. 68 ust.1-4</a:t>
            </a:r>
            <a:r>
              <a:rPr lang="pl-PL" b="1" dirty="0"/>
              <a:t>	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5736912" y="4026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+mj-lt"/>
              </a:rPr>
              <a:t>Art. 68a – 68e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84" y="800826"/>
            <a:ext cx="6611440" cy="42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52637" y="420613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SPRAWOZDAWCZOŚĆ 2021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710492"/>
            <a:ext cx="4819571" cy="43594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2637" y="1707654"/>
            <a:ext cx="190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Analiza Ministerstwa Infrastruktury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52637" y="420613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SPRAWOZDAWCZOŚĆ 2021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149163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Wyniki na poziomie krajowym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720" y="1167596"/>
            <a:ext cx="6923161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37323" y="3830961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567313" y="673808"/>
            <a:ext cx="7274057" cy="434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pl-PL" altLang="pl-PL" sz="4000" b="1" dirty="0">
              <a:solidFill>
                <a:srgbClr val="0070C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pl-PL" altLang="pl-PL" sz="4000" b="1" dirty="0">
                <a:solidFill>
                  <a:srgbClr val="00206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Dziękuję za </a:t>
            </a:r>
            <a:r>
              <a:rPr lang="pl-PL" altLang="pl-PL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uwagę</a:t>
            </a:r>
          </a:p>
          <a:p>
            <a:pPr eaLnBrk="0" hangingPunct="0"/>
            <a:endParaRPr lang="pl-PL" altLang="pl-PL" sz="4000" b="1" dirty="0">
              <a:solidFill>
                <a:srgbClr val="00206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pl-PL" altLang="pl-PL" sz="20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Wszelkie pytania i wątpliwości prosimy kierować na adres email:</a:t>
            </a:r>
          </a:p>
          <a:p>
            <a:pPr eaLnBrk="0" hangingPunct="0"/>
            <a:r>
              <a:rPr lang="pl-PL" altLang="pl-PL" sz="20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l-PL" altLang="pl-PL" sz="2000" b="1" dirty="0" err="1" smtClean="0">
                <a:solidFill>
                  <a:srgbClr val="FF0000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  <a:hlinkClick r:id="rId3"/>
              </a:rPr>
              <a:t>czystepojazdy@mi.gov.pl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pl-PL" altLang="pl-PL" sz="2000" b="1" dirty="0">
              <a:solidFill>
                <a:srgbClr val="FF0000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  <a:p>
            <a:pPr eaLnBrk="0" hangingPunct="0"/>
            <a:endParaRPr lang="pl-PL" altLang="pl-PL" sz="1200" b="1" dirty="0">
              <a:solidFill>
                <a:srgbClr val="002060"/>
              </a:solidFill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  <a:p>
            <a:pPr eaLnBrk="0" hangingPunct="0">
              <a:lnSpc>
                <a:spcPts val="1920"/>
              </a:lnSpc>
              <a:spcBef>
                <a:spcPts val="600"/>
              </a:spcBef>
            </a:pPr>
            <a:r>
              <a:rPr lang="pl-PL" altLang="pl-PL" sz="1200" dirty="0">
                <a:solidFill>
                  <a:srgbClr val="002060"/>
                </a:solidFill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                  		</a:t>
            </a:r>
          </a:p>
          <a:p>
            <a:pPr eaLnBrk="0" hangingPunct="0">
              <a:lnSpc>
                <a:spcPts val="1920"/>
              </a:lnSpc>
              <a:spcBef>
                <a:spcPts val="600"/>
              </a:spcBef>
            </a:pPr>
            <a:r>
              <a:rPr lang="pl-PL" alt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</a:p>
          <a:p>
            <a:pPr algn="r" eaLnBrk="0" hangingPunct="0">
              <a:lnSpc>
                <a:spcPts val="1920"/>
              </a:lnSpc>
              <a:spcBef>
                <a:spcPts val="600"/>
              </a:spcBef>
            </a:pPr>
            <a:r>
              <a:rPr lang="pl-PL" altLang="pl-PL" sz="1600" i="1" dirty="0">
                <a:solidFill>
                  <a:srgbClr val="00206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Departament Strategii Transportu</a:t>
            </a:r>
          </a:p>
          <a:p>
            <a:pPr algn="r">
              <a:lnSpc>
                <a:spcPts val="1920"/>
              </a:lnSpc>
              <a:spcBef>
                <a:spcPts val="600"/>
              </a:spcBef>
            </a:pPr>
            <a:r>
              <a:rPr lang="pl-PL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Ministerstwo </a:t>
            </a:r>
            <a:r>
              <a:rPr lang="pl-PL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Infrastruktury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  <a:spcBef>
                <a:spcPts val="600"/>
              </a:spcBef>
            </a:pP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271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1362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51811" y="457784"/>
            <a:ext cx="782419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WYMIAR EUROPEJSKI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00034" y="1357304"/>
            <a:ext cx="8008461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002060"/>
                </a:solidFill>
              </a:rPr>
              <a:t>Dyrektywa Parlamentu Europejskiego i Rady (UE) 2019/1161</a:t>
            </a:r>
          </a:p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pl-PL" sz="2000" b="1" dirty="0">
                <a:solidFill>
                  <a:srgbClr val="002060"/>
                </a:solidFill>
              </a:rPr>
              <a:t> z dnia 20 czerwca 2019 r. zmieniająca dyrektywę PE i Rady 2009/33/WE w sprawie promowania ekologicznie czystych i energooszczędnych pojazdów transportu drogowego</a:t>
            </a:r>
          </a:p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endParaRPr lang="pl-PL" sz="2000" b="1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100" dirty="0">
              <a:ea typeface="Calibri"/>
              <a:cs typeface="Times New Roman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AutoShape 2" descr="Znalezione obrazy dla zapytania zero-emission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690423" y="2853942"/>
            <a:ext cx="7704856" cy="9125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2060"/>
                </a:solidFill>
              </a:rPr>
              <a:t>CEL: zwiększenie wprowadzania na rynek pojazdów czystych, tj. o niskiej lub zerowej emisji, przy wykorzystaniu zamówień publicznych</a:t>
            </a:r>
          </a:p>
        </p:txBody>
      </p:sp>
    </p:spTree>
    <p:extLst>
      <p:ext uri="{BB962C8B-B14F-4D97-AF65-F5344CB8AC3E}">
        <p14:creationId xmlns:p14="http://schemas.microsoft.com/office/powerpoint/2010/main" val="42409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128910" y="3770092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59486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IMPLEMENTACJA DO POLSKIEGO PRAWODAWSTWA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064921" y="627288"/>
            <a:ext cx="7272808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70C0"/>
              </a:solidFill>
            </a:endParaRPr>
          </a:p>
          <a:p>
            <a:pPr lvl="0">
              <a:lnSpc>
                <a:spcPts val="2160"/>
              </a:lnSpc>
              <a:spcAft>
                <a:spcPts val="600"/>
              </a:spcAft>
            </a:pPr>
            <a:r>
              <a:rPr lang="pl-PL" b="1" dirty="0">
                <a:solidFill>
                  <a:srgbClr val="002060"/>
                </a:solidFill>
              </a:rPr>
              <a:t>Ustawa z dnia 2 grudnia 2021 r. o zmianie ustawy o elektromobilności i paliwach alternatywnych oraz niektórych innych ustaw (Dz. U. poz. 2269)</a:t>
            </a:r>
          </a:p>
          <a:p>
            <a:pPr lvl="0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2060"/>
              </a:solidFill>
            </a:endParaRPr>
          </a:p>
          <a:p>
            <a:pPr lvl="0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2060"/>
              </a:solidFill>
            </a:endParaRPr>
          </a:p>
          <a:p>
            <a:pPr marL="285750" lvl="0" indent="-285750">
              <a:lnSpc>
                <a:spcPts val="2160"/>
              </a:lnSpc>
              <a:buFont typeface="Wingdings" panose="05000000000000000000" pitchFamily="2" charset="2"/>
              <a:buChar char="q"/>
            </a:pPr>
            <a:endParaRPr lang="pl-PL" sz="1600" b="1" dirty="0">
              <a:solidFill>
                <a:srgbClr val="0070C0"/>
              </a:solidFill>
            </a:endParaRPr>
          </a:p>
          <a:p>
            <a:pPr lvl="0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70C0"/>
              </a:solidFill>
            </a:endParaRPr>
          </a:p>
          <a:p>
            <a:pPr lvl="0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AutoShape 4" descr="Znalezione obrazy dla zapytania ustawa"/>
          <p:cNvSpPr>
            <a:spLocks noChangeAspect="1" noChangeArrowheads="1"/>
          </p:cNvSpPr>
          <p:nvPr/>
        </p:nvSpPr>
        <p:spPr bwMode="auto">
          <a:xfrm>
            <a:off x="385192" y="-2612826"/>
            <a:ext cx="47434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" y="345877"/>
            <a:ext cx="988095" cy="113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961184" y="1991166"/>
            <a:ext cx="7505231" cy="4494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160"/>
              </a:lnSpc>
            </a:pPr>
            <a:r>
              <a:rPr lang="pl-PL" sz="1600" b="1" dirty="0">
                <a:solidFill>
                  <a:srgbClr val="002060"/>
                </a:solidFill>
              </a:rPr>
              <a:t>Uzupełnienie definicji autobusu zeroemisyjnego o trolejbus zeroemisyjny </a:t>
            </a:r>
            <a:r>
              <a:rPr lang="pl-PL" sz="1200" dirty="0">
                <a:solidFill>
                  <a:srgbClr val="002060"/>
                </a:solidFill>
              </a:rPr>
              <a:t>art. 2 pkt 1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971600" y="2610161"/>
            <a:ext cx="7520623" cy="442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160"/>
              </a:lnSpc>
            </a:pPr>
            <a:r>
              <a:rPr lang="pl-PL" sz="1600" b="1" dirty="0">
                <a:solidFill>
                  <a:srgbClr val="002060"/>
                </a:solidFill>
              </a:rPr>
              <a:t>Dodanie definicji zamawiającego (</a:t>
            </a:r>
            <a:r>
              <a:rPr lang="pl-PL" sz="1400" b="1" dirty="0">
                <a:solidFill>
                  <a:srgbClr val="002060"/>
                </a:solidFill>
              </a:rPr>
              <a:t>zamawiający publiczny i zamawiający sektorowy) </a:t>
            </a:r>
            <a:r>
              <a:rPr lang="pl-PL" sz="1200" dirty="0">
                <a:solidFill>
                  <a:srgbClr val="002060"/>
                </a:solidFill>
              </a:rPr>
              <a:t>art. 2 pkt 29</a:t>
            </a:r>
            <a:endParaRPr lang="pl-PL" sz="1300" dirty="0">
              <a:solidFill>
                <a:srgbClr val="002060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1600" y="3759199"/>
            <a:ext cx="7538183" cy="405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160"/>
              </a:lnSpc>
            </a:pPr>
            <a:r>
              <a:rPr lang="pl-PL" sz="1600" b="1" dirty="0">
                <a:solidFill>
                  <a:srgbClr val="002060"/>
                </a:solidFill>
              </a:rPr>
              <a:t>Przepisy przejściowe w art. 14 – 17 ustawy zmieniającej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971600" y="3208395"/>
            <a:ext cx="7538183" cy="394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160"/>
              </a:lnSpc>
            </a:pPr>
            <a:r>
              <a:rPr lang="pl-PL" sz="1600" b="1" dirty="0">
                <a:solidFill>
                  <a:srgbClr val="002060"/>
                </a:solidFill>
              </a:rPr>
              <a:t>Wprowadzenie nowych art. 68a -68e, określających nowe obowiązki, wyłączenia itp.</a:t>
            </a:r>
          </a:p>
        </p:txBody>
      </p:sp>
    </p:spTree>
    <p:extLst>
      <p:ext uri="{BB962C8B-B14F-4D97-AF65-F5344CB8AC3E}">
        <p14:creationId xmlns:p14="http://schemas.microsoft.com/office/powerpoint/2010/main" val="12087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KTO?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108350" y="1705039"/>
            <a:ext cx="267156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Aft>
                <a:spcPts val="600"/>
              </a:spcAft>
            </a:pPr>
            <a:r>
              <a:rPr lang="pl-PL" sz="2000" b="1" dirty="0">
                <a:solidFill>
                  <a:srgbClr val="002060"/>
                </a:solidFill>
              </a:rPr>
              <a:t>Podmioty zobowiązane do stosowania przepisów prawa zamówień publicznych</a:t>
            </a:r>
          </a:p>
          <a:p>
            <a:pPr lvl="0" algn="ctr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Znalezione obrazy dla zapytania public procur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7614"/>
            <a:ext cx="3869340" cy="19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52637" y="420613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ZAMÓWIENIA</a:t>
            </a:r>
            <a:endParaRPr lang="pl-PL" b="1" dirty="0">
              <a:solidFill>
                <a:srgbClr val="0070C0"/>
              </a:solidFill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816424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9552" y="1205443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ZAMÓWIENIA RAMOWE </a:t>
            </a:r>
            <a:r>
              <a:rPr lang="pl-PL" dirty="0">
                <a:solidFill>
                  <a:srgbClr val="002060"/>
                </a:solidFill>
              </a:rPr>
              <a:t>– zamawiającym jest podmiot zawierający umowę wykonawczą do umowy </a:t>
            </a:r>
            <a:r>
              <a:rPr lang="pl-PL" dirty="0" smtClean="0">
                <a:solidFill>
                  <a:srgbClr val="002060"/>
                </a:solidFill>
              </a:rPr>
              <a:t>ramowej.</a:t>
            </a:r>
            <a:endParaRPr lang="pl-PL" dirty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ZAMÓWIENIA CENTRALNE </a:t>
            </a:r>
            <a:r>
              <a:rPr lang="pl-PL" dirty="0">
                <a:solidFill>
                  <a:srgbClr val="002060"/>
                </a:solidFill>
              </a:rPr>
              <a:t>– centralny zamawiający jest zamawiającym.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ZAMÓWIENIA WSPÓLNE </a:t>
            </a:r>
            <a:r>
              <a:rPr lang="pl-PL" dirty="0">
                <a:solidFill>
                  <a:srgbClr val="002060"/>
                </a:solidFill>
              </a:rPr>
              <a:t>– zamawiającym jest podmiot, który zawarł umowę.</a:t>
            </a: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i="1" dirty="0">
                <a:solidFill>
                  <a:srgbClr val="FF0000"/>
                </a:solidFill>
              </a:rPr>
              <a:t>Istotne jest, kto zawarł umowę na nabycie pojazdów lub świadczenie usług wskazanych w art. 68b.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7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255888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CO?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92597" y="699542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418687" y="699235"/>
            <a:ext cx="4680520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Nabycie, leasing, najem lub dzierżawa z opcją zakupu pojazdów transportu drogowego (kat. M lub N)</a:t>
            </a:r>
          </a:p>
          <a:p>
            <a:pPr marL="285750" lvl="0" indent="-285750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Usługi w zakresie drogowego publicznego transportu zbiorowego zgodnie z Rozporządzeniem 1370/2007</a:t>
            </a:r>
          </a:p>
          <a:p>
            <a:pPr marL="285750" lvl="0" indent="-285750">
              <a:lnSpc>
                <a:spcPts val="216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Usługi o określonych kodach CPV</a:t>
            </a:r>
          </a:p>
          <a:p>
            <a:r>
              <a:rPr lang="pl-PL" sz="1050" b="1" dirty="0">
                <a:solidFill>
                  <a:srgbClr val="002060"/>
                </a:solidFill>
              </a:rPr>
              <a:t>	</a:t>
            </a:r>
            <a:endParaRPr lang="pl-PL" b="1" dirty="0">
              <a:solidFill>
                <a:srgbClr val="0070C0"/>
              </a:solidFill>
            </a:endParaRPr>
          </a:p>
          <a:p>
            <a:pPr lvl="0" algn="ctr">
              <a:lnSpc>
                <a:spcPts val="2160"/>
              </a:lnSpc>
              <a:spcAft>
                <a:spcPts val="600"/>
              </a:spcAft>
            </a:pP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Znalezione obrazy dla zapytania purc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36" y="747396"/>
            <a:ext cx="3228026" cy="21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64306" y="2872513"/>
            <a:ext cx="5647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60112000-6 </a:t>
            </a:r>
            <a:r>
              <a:rPr lang="pl-PL" sz="1400" dirty="0">
                <a:solidFill>
                  <a:srgbClr val="002060"/>
                </a:solidFill>
              </a:rPr>
              <a:t>	w zakresie publicznego transportu drogowego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60130000-8 	</a:t>
            </a:r>
            <a:r>
              <a:rPr lang="pl-PL" sz="1400" dirty="0">
                <a:solidFill>
                  <a:srgbClr val="002060"/>
                </a:solidFill>
              </a:rPr>
              <a:t>w zakresie specjalistycznego transportu drogowego osób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pl-PL" sz="1400" dirty="0">
                <a:solidFill>
                  <a:srgbClr val="002060"/>
                </a:solidFill>
              </a:rPr>
              <a:t>60140000-1 	nieregularny transport osób	</a:t>
            </a:r>
          </a:p>
          <a:p>
            <a:r>
              <a:rPr lang="pl-PL" sz="1400" dirty="0">
                <a:solidFill>
                  <a:srgbClr val="002060"/>
                </a:solidFill>
              </a:rPr>
              <a:t>90511000-2 	wywóz odpadów	</a:t>
            </a:r>
          </a:p>
          <a:p>
            <a:r>
              <a:rPr lang="en-US" sz="1400" dirty="0">
                <a:solidFill>
                  <a:srgbClr val="002060"/>
                </a:solidFill>
              </a:rPr>
              <a:t>60160000-7 	</a:t>
            </a:r>
            <a:r>
              <a:rPr lang="pl-PL" sz="1400" dirty="0">
                <a:solidFill>
                  <a:srgbClr val="002060"/>
                </a:solidFill>
              </a:rPr>
              <a:t>drogowy transport przesyłek pocztowych</a:t>
            </a:r>
            <a:r>
              <a:rPr lang="en-US" sz="1400" dirty="0">
                <a:solidFill>
                  <a:srgbClr val="002060"/>
                </a:solidFill>
              </a:rPr>
              <a:t>	</a:t>
            </a:r>
          </a:p>
          <a:p>
            <a:r>
              <a:rPr lang="pl-PL" sz="1400" dirty="0">
                <a:solidFill>
                  <a:srgbClr val="002060"/>
                </a:solidFill>
              </a:rPr>
              <a:t>60161000-4 	w zakresie transportu paczek	</a:t>
            </a:r>
          </a:p>
          <a:p>
            <a:r>
              <a:rPr lang="pl-PL" sz="1400" dirty="0">
                <a:solidFill>
                  <a:srgbClr val="002060"/>
                </a:solidFill>
              </a:rPr>
              <a:t>64121100-1 	dostarczanie poczty</a:t>
            </a:r>
          </a:p>
          <a:p>
            <a:r>
              <a:rPr lang="pl-PL" sz="1400" dirty="0">
                <a:solidFill>
                  <a:srgbClr val="002060"/>
                </a:solidFill>
              </a:rPr>
              <a:t>64121200-2 	dostarczanie paczek</a:t>
            </a:r>
          </a:p>
        </p:txBody>
      </p:sp>
    </p:spTree>
    <p:extLst>
      <p:ext uri="{BB962C8B-B14F-4D97-AF65-F5344CB8AC3E}">
        <p14:creationId xmlns:p14="http://schemas.microsoft.com/office/powerpoint/2010/main" val="29290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2637" y="457784"/>
            <a:ext cx="7824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pl-PL" b="1" dirty="0">
                <a:solidFill>
                  <a:srgbClr val="0070C0"/>
                </a:solidFill>
              </a:rPr>
              <a:t>JAKIE POJAZDY?</a:t>
            </a: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91556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8</a:t>
            </a:fld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9404982"/>
              </p:ext>
            </p:extLst>
          </p:nvPr>
        </p:nvGraphicFramePr>
        <p:xfrm>
          <a:off x="1524000" y="1131590"/>
          <a:ext cx="6096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2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80347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23528" y="843558"/>
            <a:ext cx="81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95536" y="1002091"/>
            <a:ext cx="84805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Ograniczenie kategorii M3 do autobusów kl. I </a:t>
            </a:r>
            <a:r>
              <a:rPr lang="pl-PL" b="1" dirty="0" err="1">
                <a:solidFill>
                  <a:srgbClr val="002060"/>
                </a:solidFill>
              </a:rPr>
              <a:t>i</a:t>
            </a:r>
            <a:r>
              <a:rPr lang="pl-PL" b="1" dirty="0">
                <a:solidFill>
                  <a:srgbClr val="002060"/>
                </a:solidFill>
              </a:rPr>
              <a:t> kl. A</a:t>
            </a:r>
          </a:p>
          <a:p>
            <a:pPr algn="just"/>
            <a:r>
              <a:rPr lang="pl-PL" dirty="0">
                <a:solidFill>
                  <a:srgbClr val="002060"/>
                </a:solidFill>
              </a:rPr>
              <a:t>Ze względu na ograniczony stopień dojrzałości rynku autokarów niskoemisyjnych i zeroemisyjnych, stosunkowo ograniczoną rolę zamówień publicznych w tym segmencie rynku oraz szczególne wymogi operacyjne </a:t>
            </a:r>
            <a:r>
              <a:rPr lang="pl-PL" u="sng" dirty="0">
                <a:solidFill>
                  <a:srgbClr val="002060"/>
                </a:solidFill>
              </a:rPr>
              <a:t>autokary nie zostały objęte zakresem </a:t>
            </a:r>
            <a:r>
              <a:rPr lang="pl-PL" dirty="0">
                <a:solidFill>
                  <a:srgbClr val="002060"/>
                </a:solidFill>
              </a:rPr>
              <a:t>stosowania ustawy.  </a:t>
            </a:r>
          </a:p>
          <a:p>
            <a:pPr algn="just"/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u="sng" dirty="0">
                <a:solidFill>
                  <a:srgbClr val="002060"/>
                </a:solidFill>
              </a:rPr>
              <a:t>Pojazdy kategorii M3 z miejscami dla stojących pasażerów, umożliwiające częste przemieszczanie się pasażerów, uznaje się za autobusy</a:t>
            </a:r>
            <a:r>
              <a:rPr lang="pl-PL" dirty="0">
                <a:solidFill>
                  <a:srgbClr val="002060"/>
                </a:solidFill>
              </a:rPr>
              <a:t>, natomiast pojazdy kategorii M3 posiadające bardzo ograniczone miejsce dla stojących pasażerów lub nieposiadające go wcale uznaje się za autokary. </a:t>
            </a:r>
          </a:p>
          <a:p>
            <a:pPr algn="just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411626" y="413553"/>
            <a:ext cx="35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M3 - TYLKO AUTOBUSY</a:t>
            </a:r>
          </a:p>
        </p:txBody>
      </p:sp>
    </p:spTree>
    <p:extLst>
      <p:ext uri="{BB962C8B-B14F-4D97-AF65-F5344CB8AC3E}">
        <p14:creationId xmlns:p14="http://schemas.microsoft.com/office/powerpoint/2010/main" val="26679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3029</Words>
  <Application>Microsoft Office PowerPoint</Application>
  <PresentationFormat>Pokaz na ekranie (16:9)</PresentationFormat>
  <Paragraphs>351</Paragraphs>
  <Slides>26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Ciszewska Alicja</dc:creator>
  <cp:lastModifiedBy>Więcławska Wiesława</cp:lastModifiedBy>
  <cp:revision>299</cp:revision>
  <cp:lastPrinted>2022-09-28T06:38:02Z</cp:lastPrinted>
  <dcterms:created xsi:type="dcterms:W3CDTF">2017-02-07T09:00:42Z</dcterms:created>
  <dcterms:modified xsi:type="dcterms:W3CDTF">2023-01-04T13:18:36Z</dcterms:modified>
</cp:coreProperties>
</file>