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03" r:id="rId3"/>
    <p:sldId id="267" r:id="rId4"/>
    <p:sldId id="304" r:id="rId5"/>
    <p:sldId id="287" r:id="rId6"/>
    <p:sldId id="289" r:id="rId7"/>
    <p:sldId id="290" r:id="rId8"/>
    <p:sldId id="305" r:id="rId9"/>
    <p:sldId id="292" r:id="rId10"/>
    <p:sldId id="293" r:id="rId11"/>
    <p:sldId id="294" r:id="rId12"/>
    <p:sldId id="306" r:id="rId13"/>
    <p:sldId id="291" r:id="rId14"/>
    <p:sldId id="296" r:id="rId15"/>
    <p:sldId id="308" r:id="rId16"/>
    <p:sldId id="297" r:id="rId17"/>
    <p:sldId id="298" r:id="rId18"/>
    <p:sldId id="300" r:id="rId19"/>
    <p:sldId id="309" r:id="rId20"/>
    <p:sldId id="301" r:id="rId21"/>
    <p:sldId id="302" r:id="rId22"/>
    <p:sldId id="26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A4DEF4"/>
    <a:srgbClr val="A3E5FF"/>
    <a:srgbClr val="114C9C"/>
    <a:srgbClr val="017D96"/>
    <a:srgbClr val="193530"/>
    <a:srgbClr val="EBEEF8"/>
    <a:srgbClr val="026937"/>
    <a:srgbClr val="F0F2FA"/>
    <a:srgbClr val="1A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3"/>
    <p:restoredTop sz="94680"/>
  </p:normalViewPr>
  <p:slideViewPr>
    <p:cSldViewPr snapToGrid="0">
      <p:cViewPr varScale="1">
        <p:scale>
          <a:sx n="109" d="100"/>
          <a:sy n="109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2022-09-28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2022-09-28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0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7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65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37891" y="533400"/>
            <a:ext cx="7442871" cy="592015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r">
              <a:lnSpc>
                <a:spcPct val="100000"/>
              </a:lnSpc>
            </a:pPr>
            <a:r>
              <a:rPr lang="pl-PL" b="1" dirty="0" smtClean="0">
                <a:ea typeface="Lato" panose="020F0502020204030203" pitchFamily="34" charset="0"/>
                <a:cs typeface="Lato" panose="020F0502020204030203" pitchFamily="34" charset="0"/>
              </a:rPr>
              <a:t>Kwalifikowalność wydatków w projektach </a:t>
            </a:r>
            <a:br>
              <a:rPr lang="pl-PL" b="1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 smtClean="0">
                <a:ea typeface="Lato" panose="020F0502020204030203" pitchFamily="34" charset="0"/>
                <a:cs typeface="Lato" panose="020F0502020204030203" pitchFamily="34" charset="0"/>
              </a:rPr>
              <a:t>ze środków MF EOG i NMF</a:t>
            </a:r>
            <a:br>
              <a:rPr lang="pl-PL" b="1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 smtClean="0">
                <a:ea typeface="Lato" panose="020F0502020204030203" pitchFamily="34" charset="0"/>
                <a:cs typeface="Lato" panose="020F0502020204030203" pitchFamily="34" charset="0"/>
              </a:rPr>
              <a:t>na lata 2014-2021</a:t>
            </a:r>
            <a:r>
              <a:rPr lang="pl-PL" b="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0" dirty="0" smtClean="0">
                <a:ea typeface="Lato" panose="020F0502020204030203" pitchFamily="34" charset="0"/>
                <a:cs typeface="Lato" panose="020F0502020204030203" pitchFamily="34" charset="0"/>
              </a:rPr>
              <a:t>Warszawa</a:t>
            </a:r>
            <a: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Sylwia Mróz</a:t>
            </a:r>
            <a:r>
              <a:rPr lang="pl-PL" sz="3200" b="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200" b="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Z-ca </a:t>
            </a:r>
            <a:r>
              <a:rPr lang="pl-PL" sz="20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Dyrektora </a:t>
            </a:r>
            <a:r>
              <a:rPr lang="pl-PL" sz="2000" b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Departamentu Kontroli</a:t>
            </a:r>
            <a:endParaRPr lang="pl-PL" sz="3200" b="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1" y="138350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Potwierdzanie wykonania zakresu rzeczowego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10456743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FontTx/>
              <a:buNone/>
              <a:defRPr/>
            </a:pPr>
            <a:r>
              <a:rPr lang="pl-PL" sz="1800" u="sng" dirty="0">
                <a:latin typeface="Calibri" panose="020F0502020204030204" pitchFamily="34" charset="0"/>
              </a:rPr>
              <a:t>W przypadku kontraktów/umów na </a:t>
            </a:r>
            <a:r>
              <a:rPr lang="pl-PL" sz="1800" u="sng" dirty="0" smtClean="0">
                <a:latin typeface="Calibri" panose="020F0502020204030204" pitchFamily="34" charset="0"/>
              </a:rPr>
              <a:t>roboty </a:t>
            </a:r>
            <a:r>
              <a:rPr lang="pl-PL" sz="1800" u="sng" dirty="0">
                <a:latin typeface="Calibri" panose="020F0502020204030204" pitchFamily="34" charset="0"/>
              </a:rPr>
              <a:t>należy załączyć:</a:t>
            </a:r>
          </a:p>
          <a:p>
            <a:pPr algn="just">
              <a:defRPr/>
            </a:pPr>
            <a:r>
              <a:rPr lang="pl-PL" sz="1800" dirty="0">
                <a:latin typeface="Calibri" panose="020F0502020204030204" pitchFamily="34" charset="0"/>
              </a:rPr>
              <a:t>dokumenty potwierdzające wykonanie zakresu prac przedstawionych do rozliczenia, np. protokół odbioru </a:t>
            </a:r>
            <a:r>
              <a:rPr lang="pl-PL" sz="1800" dirty="0" smtClean="0">
                <a:latin typeface="Calibri" panose="020F0502020204030204" pitchFamily="34" charset="0"/>
              </a:rPr>
              <a:t>częściowego/końcowego </a:t>
            </a:r>
            <a:r>
              <a:rPr lang="pl-PL" sz="1800" dirty="0">
                <a:latin typeface="Calibri" panose="020F0502020204030204" pitchFamily="34" charset="0"/>
              </a:rPr>
              <a:t>robót, przejściowe świadectwo </a:t>
            </a:r>
            <a:r>
              <a:rPr lang="pl-PL" sz="1800" dirty="0" smtClean="0">
                <a:latin typeface="Calibri" panose="020F0502020204030204" pitchFamily="34" charset="0"/>
              </a:rPr>
              <a:t>płatności.</a:t>
            </a:r>
            <a:endParaRPr lang="pl-PL" sz="18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l-PL" sz="1800" b="1" u="sng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sz="1800" u="sng" dirty="0">
                <a:latin typeface="Calibri" panose="020F0502020204030204" pitchFamily="34" charset="0"/>
              </a:rPr>
              <a:t>w przypadku kontraktów/umów na dostawy:</a:t>
            </a:r>
          </a:p>
          <a:p>
            <a:pPr algn="just">
              <a:defRPr/>
            </a:pPr>
            <a:r>
              <a:rPr lang="pl-PL" sz="1800" dirty="0">
                <a:latin typeface="Calibri" panose="020F0502020204030204" pitchFamily="34" charset="0"/>
              </a:rPr>
              <a:t>dokumenty potwierdzające, że zakres rzeczowy dostawy został </a:t>
            </a:r>
            <a:r>
              <a:rPr lang="pl-PL" sz="1800" dirty="0" smtClean="0">
                <a:latin typeface="Calibri" panose="020F0502020204030204" pitchFamily="34" charset="0"/>
              </a:rPr>
              <a:t>zrealizowany, np.</a:t>
            </a:r>
            <a:endParaRPr lang="pl-PL" sz="1800" dirty="0">
              <a:latin typeface="Calibri" panose="020F0502020204030204" pitchFamily="34" charset="0"/>
            </a:endParaRPr>
          </a:p>
          <a:p>
            <a:pPr lvl="1" algn="just" fontAlgn="base"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Calibri" panose="020F0502020204030204" pitchFamily="34" charset="0"/>
              </a:rPr>
              <a:t>w przypadku zakupu urządzeń, które zostały zamontowane – protokoły odbioru urządzeń </a:t>
            </a:r>
            <a:r>
              <a:rPr lang="pl-PL" sz="1800" dirty="0" smtClean="0">
                <a:latin typeface="Calibri" panose="020F0502020204030204" pitchFamily="34" charset="0"/>
              </a:rPr>
              <a:t>                  oraz </a:t>
            </a:r>
            <a:r>
              <a:rPr lang="pl-PL" sz="1800" dirty="0">
                <a:latin typeface="Calibri" panose="020F0502020204030204" pitchFamily="34" charset="0"/>
              </a:rPr>
              <a:t>dokument potwierdzający wpisanie urządzenia do rejestru środków trwałych, np. dokument OT; </a:t>
            </a:r>
          </a:p>
          <a:p>
            <a:pPr lvl="1" algn="just" fontAlgn="base"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Calibri" panose="020F0502020204030204" pitchFamily="34" charset="0"/>
              </a:rPr>
              <a:t>w przypadku zakupu urządzeń, które nie zostały zamontowane: skany oryginałów protokołów odbioru urządzeń / materiałów, z podaniem miejsca ich składowania oraz deklaracją czasu i miejsca zamontowania; </a:t>
            </a:r>
          </a:p>
          <a:p>
            <a:pPr marL="0" indent="0" algn="just">
              <a:buFontTx/>
              <a:buNone/>
              <a:defRPr/>
            </a:pPr>
            <a:endParaRPr lang="pl-PL" sz="1800" u="sng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sz="1800" u="sng" dirty="0" smtClean="0">
                <a:latin typeface="Calibri" panose="020F0502020204030204" pitchFamily="34" charset="0"/>
              </a:rPr>
              <a:t>w </a:t>
            </a:r>
            <a:r>
              <a:rPr lang="pl-PL" sz="1800" u="sng" dirty="0">
                <a:latin typeface="Calibri" panose="020F0502020204030204" pitchFamily="34" charset="0"/>
              </a:rPr>
              <a:t>przypadku kontraktów/umów na usługi:</a:t>
            </a:r>
          </a:p>
          <a:p>
            <a:pPr algn="just">
              <a:defRPr/>
            </a:pPr>
            <a:r>
              <a:rPr lang="pl-PL" sz="1800" dirty="0">
                <a:latin typeface="Calibri" panose="020F0502020204030204" pitchFamily="34" charset="0"/>
              </a:rPr>
              <a:t>dokumenty potwierdzające zakres wykonanej usługi, np. protokół odbioru prac, informację o zatwierdzeniu raportu.</a:t>
            </a: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Potwierdzanie wykonania zakresu rzeczowego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2039815"/>
            <a:ext cx="10474328" cy="4450632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FontTx/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Należy stosować spójne informacje we wszystkich dokumentach związanych z projektem i operować jednoznacznym słownictwem niewprowadzającym w błąd kontrolującego, np. wszędzie identyczne nazwy i numery kontraktów, identyczne nazwy lub numery obiektów, nazewnictwo umożliwiające jednoznaczne przyporządkowanie wydatków do pozycji w </a:t>
            </a:r>
            <a:r>
              <a:rPr lang="pl-PL" altLang="pl-PL" sz="2000" i="1" dirty="0">
                <a:latin typeface="Calibri" panose="020F0502020204030204" pitchFamily="34" charset="0"/>
              </a:rPr>
              <a:t>Harmonogramie 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rzeczowo-finansowym</a:t>
            </a:r>
            <a:r>
              <a:rPr lang="pl-PL" altLang="pl-PL" sz="2000" dirty="0" smtClean="0">
                <a:latin typeface="Calibri" panose="020F0502020204030204" pitchFamily="34" charset="0"/>
              </a:rPr>
              <a:t>, będącym załącznikiem </a:t>
            </a:r>
            <a:r>
              <a:rPr lang="pl-PL" altLang="pl-PL" sz="2000" dirty="0">
                <a:latin typeface="Calibri" panose="020F0502020204030204" pitchFamily="34" charset="0"/>
              </a:rPr>
              <a:t>do U</a:t>
            </a:r>
            <a:r>
              <a:rPr lang="pl-PL" altLang="pl-PL" sz="2000" dirty="0" smtClean="0">
                <a:latin typeface="Calibri" panose="020F0502020204030204" pitchFamily="34" charset="0"/>
              </a:rPr>
              <a:t>mowy w sprawie Projektu. 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Dokumenty poprawiane i uzupełniane muszą zawierać cechy dokumentów korygujących - niedozwolone jest zamieniane dokumentów.</a:t>
            </a: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DF8E65-3223-7D4B-8B68-2E26923C68F1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BB14DA-4A17-1342-87B3-9C6A4AE0F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 flipH="1">
            <a:off x="-755517" y="-120715"/>
            <a:ext cx="9995605" cy="6858000"/>
          </a:xfrm>
          <a:prstGeom prst="rect">
            <a:avLst/>
          </a:prstGeom>
          <a:effectLst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9420F33-A59C-4159-8B73-416886F7D0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02" y="331054"/>
            <a:ext cx="5779772" cy="5461343"/>
          </a:xfrm>
          <a:prstGeom prst="rect">
            <a:avLst/>
          </a:prstGeom>
        </p:spPr>
      </p:pic>
      <p:sp>
        <p:nvSpPr>
          <p:cNvPr id="5" name="Symbol zastępczy tekstu 1">
            <a:extLst>
              <a:ext uri="{FF2B5EF4-FFF2-40B4-BE49-F238E27FC236}">
                <a16:creationId xmlns:a16="http://schemas.microsoft.com/office/drawing/2014/main" id="{AD3A6113-3726-44F7-8ED2-DDA809E549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5106" y="3222941"/>
            <a:ext cx="5703265" cy="71512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 smtClean="0">
                <a:solidFill>
                  <a:srgbClr val="FFFFFF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Błędy i nieprawidłowości</a:t>
            </a:r>
            <a:endParaRPr lang="pl-PL" sz="3600" b="1" dirty="0">
              <a:solidFill>
                <a:srgbClr val="FFFFFF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pl-PL" sz="3600" b="1" dirty="0">
              <a:solidFill>
                <a:srgbClr val="FFFFFF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7CCAAB-51EB-2548-B8FD-2BE06972C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15444" y="-337987"/>
            <a:ext cx="2289716" cy="22897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97" y="1365616"/>
            <a:ext cx="1314959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Bardzo częste błędy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792941"/>
            <a:ext cx="10452433" cy="4697506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algn="just">
              <a:lnSpc>
                <a:spcPct val="80000"/>
              </a:lnSpc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Do często popełnianych błędów należy </a:t>
            </a:r>
            <a:r>
              <a:rPr lang="pl-PL" altLang="pl-PL" sz="2000" b="1" u="sng" dirty="0">
                <a:latin typeface="Calibri" panose="020F0502020204030204" pitchFamily="34" charset="0"/>
              </a:rPr>
              <a:t>brak kompletności dokumentacji.</a:t>
            </a:r>
          </a:p>
          <a:p>
            <a:pPr marL="0" algn="just">
              <a:lnSpc>
                <a:spcPct val="80000"/>
              </a:lnSpc>
              <a:buFontTx/>
              <a:buNone/>
              <a:defRPr/>
            </a:pPr>
            <a:endParaRPr lang="pl-PL" altLang="pl-PL" sz="2000" dirty="0" smtClean="0">
              <a:latin typeface="Calibri" panose="020F0502020204030204" pitchFamily="34" charset="0"/>
            </a:endParaRPr>
          </a:p>
          <a:p>
            <a:pPr marL="0" algn="just">
              <a:lnSpc>
                <a:spcPct val="80000"/>
              </a:lnSpc>
              <a:buFontTx/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marL="0" algn="just">
              <a:lnSpc>
                <a:spcPct val="80000"/>
              </a:lnSpc>
              <a:buFontTx/>
              <a:buNone/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Do </a:t>
            </a:r>
            <a:r>
              <a:rPr lang="pl-PL" altLang="pl-PL" sz="2000" b="1" u="sng" dirty="0">
                <a:latin typeface="Calibri" panose="020F0502020204030204" pitchFamily="34" charset="0"/>
              </a:rPr>
              <a:t>bardzo często popełnianych </a:t>
            </a:r>
            <a:r>
              <a:rPr lang="pl-PL" altLang="pl-PL" sz="2000" dirty="0">
                <a:latin typeface="Calibri" panose="020F0502020204030204" pitchFamily="34" charset="0"/>
              </a:rPr>
              <a:t>błędów należy niewłaściwy opis faktury:</a:t>
            </a:r>
          </a:p>
          <a:p>
            <a:pPr marL="0" algn="just">
              <a:lnSpc>
                <a:spcPct val="80000"/>
              </a:lnSpc>
              <a:buFontTx/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marL="324000" algn="just">
              <a:lnSpc>
                <a:spcPct val="80000"/>
              </a:lnSpc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za mało informacji – niezgodnie z </a:t>
            </a:r>
            <a:r>
              <a:rPr lang="pl-PL" altLang="pl-PL" sz="2000" dirty="0" smtClean="0">
                <a:latin typeface="Calibri" panose="020F0502020204030204" pitchFamily="34" charset="0"/>
              </a:rPr>
              <a:t>„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Zaleceniami </a:t>
            </a:r>
            <a:r>
              <a:rPr lang="pl-PL" altLang="pl-PL" sz="2000" i="1" dirty="0">
                <a:latin typeface="Calibri" panose="020F0502020204030204" pitchFamily="34" charset="0"/>
              </a:rPr>
              <a:t>dotyczącymi rozliczania projektów w ramach programu „</a:t>
            </a:r>
            <a:r>
              <a:rPr lang="pl-PL" altLang="pl-PL" sz="2000" b="1" i="1" dirty="0">
                <a:latin typeface="Calibri" panose="020F0502020204030204" pitchFamily="34" charset="0"/>
              </a:rPr>
              <a:t>Środowisko, Energia i Zmiany klimatu</a:t>
            </a:r>
            <a:r>
              <a:rPr lang="pl-PL" altLang="pl-PL" sz="2000" i="1" dirty="0">
                <a:latin typeface="Calibri" panose="020F0502020204030204" pitchFamily="34" charset="0"/>
              </a:rPr>
              <a:t>” oraz Funduszu Współpracy Dwustronnej dofinansowanych ze środków MF EOG/NMF na lata 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2014-2021”</a:t>
            </a:r>
            <a:r>
              <a:rPr lang="pl-PL" altLang="pl-PL" sz="2000" dirty="0" smtClean="0">
                <a:latin typeface="Calibri" panose="020F0502020204030204" pitchFamily="34" charset="0"/>
              </a:rPr>
              <a:t>,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324000" algn="just">
              <a:lnSpc>
                <a:spcPct val="80000"/>
              </a:lnSpc>
              <a:defRPr/>
            </a:pPr>
            <a:r>
              <a:rPr lang="pl-PL" sz="2000" dirty="0">
                <a:latin typeface="Calibri" panose="020F0502020204030204" pitchFamily="34" charset="0"/>
              </a:rPr>
              <a:t>za dużo informacji – wprowadzanie chaosu i niespójności, możliwość generowania dodatkowych </a:t>
            </a:r>
            <a:r>
              <a:rPr lang="pl-PL" sz="2000" dirty="0" smtClean="0">
                <a:latin typeface="Calibri" panose="020F0502020204030204" pitchFamily="34" charset="0"/>
              </a:rPr>
              <a:t>błędów.</a:t>
            </a:r>
          </a:p>
          <a:p>
            <a:pPr marL="324000" algn="just">
              <a:lnSpc>
                <a:spcPct val="80000"/>
              </a:lnSpc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marL="95400" indent="0" algn="just">
              <a:lnSpc>
                <a:spcPct val="80000"/>
              </a:lnSpc>
              <a:buNone/>
              <a:defRPr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95400" indent="0" algn="just">
              <a:lnSpc>
                <a:spcPct val="80000"/>
              </a:lnSpc>
              <a:buNone/>
              <a:defRPr/>
            </a:pPr>
            <a:endParaRPr lang="pl-P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Problemy z kwalifikowalnością wydatków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10456743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FontTx/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Częstym błędem/nieprawidłowością jest niezałączanie dodatkowych wyjaśnień w sytuacjach wątpliwych</a:t>
            </a:r>
            <a:r>
              <a:rPr lang="pl-PL" altLang="pl-PL" sz="2000" dirty="0" smtClean="0">
                <a:latin typeface="Calibri" panose="020F0502020204030204" pitchFamily="34" charset="0"/>
              </a:rPr>
              <a:t>: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brak wyodrębnienia zakresu kwalifikowanego od niekwalifikowanego w sytuacji, jeśli na fakturze i/lub w protokole odbioru występują łącznie,</a:t>
            </a:r>
          </a:p>
          <a:p>
            <a:pPr algn="just"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brak </a:t>
            </a:r>
            <a:r>
              <a:rPr lang="pl-PL" altLang="pl-PL" sz="2000" dirty="0">
                <a:latin typeface="Calibri" panose="020F0502020204030204" pitchFamily="34" charset="0"/>
              </a:rPr>
              <a:t>oświadczenia informującego o zgodności materiałów informacyjnych z zasadami promocji </a:t>
            </a:r>
            <a:r>
              <a:rPr lang="pl-PL" altLang="pl-PL" sz="2000" dirty="0" smtClean="0">
                <a:latin typeface="Calibri" panose="020F0502020204030204" pitchFamily="34" charset="0"/>
              </a:rPr>
              <a:t>projektów.</a:t>
            </a:r>
          </a:p>
          <a:p>
            <a:pPr algn="just"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brak wskazania </a:t>
            </a:r>
            <a:r>
              <a:rPr lang="pl-PL" altLang="pl-PL" sz="2000" b="1" u="sng" dirty="0" smtClean="0">
                <a:latin typeface="Calibri" panose="020F0502020204030204" pitchFamily="34" charset="0"/>
              </a:rPr>
              <a:t>procentu </a:t>
            </a:r>
            <a:r>
              <a:rPr lang="pl-PL" altLang="pl-PL" sz="2000" b="1" u="sng" dirty="0">
                <a:latin typeface="Calibri" panose="020F0502020204030204" pitchFamily="34" charset="0"/>
              </a:rPr>
              <a:t>zaangażowania w projekt</a:t>
            </a:r>
            <a:r>
              <a:rPr lang="pl-PL" altLang="pl-PL" sz="2000" dirty="0" smtClean="0">
                <a:latin typeface="Calibri" panose="020F0502020204030204" pitchFamily="34" charset="0"/>
              </a:rPr>
              <a:t>: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zakupionego </a:t>
            </a:r>
            <a:r>
              <a:rPr lang="pl-PL" altLang="pl-PL" sz="2000" dirty="0">
                <a:latin typeface="Calibri" panose="020F0502020204030204" pitchFamily="34" charset="0"/>
              </a:rPr>
              <a:t>gruntu,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opłat dotyczących kosztów ogólnych,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przenośnych środków trwałych stanowiących część wydatków inwestycyjnych,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środków trwałych wykorzystywanych na rzecz projektu tylko w okresie realizacji projektu,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amortyzacji ww. środków trwałych,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wynagrodzenia pracowników.</a:t>
            </a:r>
          </a:p>
          <a:p>
            <a:pPr marL="0" indent="0" algn="just">
              <a:buFontTx/>
              <a:buNone/>
              <a:defRPr/>
            </a:pPr>
            <a:endParaRPr lang="pl-PL" sz="2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Wydatki osobowe (wynagrodzenia)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1468785"/>
            <a:ext cx="1314959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Wydatki osobowe (wynagrodzenia)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802423"/>
            <a:ext cx="10456743" cy="4688024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buNone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Wydatki na wynagrodzenie personelu </a:t>
            </a:r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są kwalifikowane:</a:t>
            </a:r>
          </a:p>
          <a:p>
            <a:pPr marL="0" indent="0">
              <a:buNone/>
            </a:pPr>
            <a:endParaRPr lang="pl-PL" alt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 kwocie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faktycznego wynagrodzenia pracownika wraz z pochodnymi, tj. składkami ZUS oraz podatkiem dochodowym i innymi kosztami ustawowymi wchodzącymi 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skład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wynagrodzenia;</a:t>
            </a:r>
          </a:p>
          <a:p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warunkiem, że ich wysokość odpowiada stawkom faktycznie stosowanym u beneficjenta </a:t>
            </a:r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(poza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projektami współfinansowanymi z </a:t>
            </a:r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MF EOG i NMF) na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analogicznych stanowiskach lub na stanowiskach wymagających analogicznych kwalifikacji</a:t>
            </a:r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pod warunkiem, że są ponoszone zgodnie z przepisami krajowymi (Kodeksem pracy) oraz przepisami danej jednostki organizacyjnej (porozumieniami, </a:t>
            </a:r>
            <a:r>
              <a:rPr lang="pl-PL" alt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regulaminami, statutami); 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zakresie, w którym odnoszą się do kosztów działań, które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 byłyby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przeprowadzone, gdyby nie podjęto się wdrażania danego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Wydatki osobowe (wynagrodzenia)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916723"/>
            <a:ext cx="10456743" cy="4573724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W </a:t>
            </a:r>
            <a:r>
              <a:rPr lang="pl-PL" altLang="pl-PL" sz="2000" b="1" dirty="0">
                <a:latin typeface="Calibri" panose="020F0502020204030204" pitchFamily="34" charset="0"/>
              </a:rPr>
              <a:t>opisie stanowiska </a:t>
            </a:r>
            <a:r>
              <a:rPr lang="pl-PL" altLang="pl-PL" sz="2000" dirty="0">
                <a:latin typeface="Calibri" panose="020F0502020204030204" pitchFamily="34" charset="0"/>
              </a:rPr>
              <a:t>lub </a:t>
            </a:r>
            <a:r>
              <a:rPr lang="pl-PL" altLang="pl-PL" sz="2000" b="1" dirty="0">
                <a:latin typeface="Calibri" panose="020F0502020204030204" pitchFamily="34" charset="0"/>
              </a:rPr>
              <a:t>zakresie obowiązków </a:t>
            </a:r>
            <a:r>
              <a:rPr lang="pl-PL" altLang="pl-PL" sz="2000" dirty="0" smtClean="0">
                <a:latin typeface="Calibri" panose="020F0502020204030204" pitchFamily="34" charset="0"/>
              </a:rPr>
              <a:t>pracownika, którego wynagrodzenie jest kwalifikowane, powinien </a:t>
            </a:r>
            <a:r>
              <a:rPr lang="pl-PL" altLang="pl-PL" sz="2000" dirty="0">
                <a:latin typeface="Calibri" panose="020F0502020204030204" pitchFamily="34" charset="0"/>
              </a:rPr>
              <a:t>być określony zakres zadań związanych z </a:t>
            </a:r>
            <a:r>
              <a:rPr lang="pl-PL" altLang="pl-PL" sz="2000" dirty="0" smtClean="0">
                <a:latin typeface="Calibri" panose="020F0502020204030204" pitchFamily="34" charset="0"/>
              </a:rPr>
              <a:t>projektem MF EOG/NMF, </a:t>
            </a:r>
            <a:r>
              <a:rPr lang="pl-PL" altLang="pl-PL" sz="2000" dirty="0">
                <a:latin typeface="Calibri" panose="020F0502020204030204" pitchFamily="34" charset="0"/>
              </a:rPr>
              <a:t>które pracownik będzie wykonywał – </a:t>
            </a:r>
            <a:r>
              <a:rPr lang="pl-PL" altLang="pl-PL" sz="2000" u="sng" dirty="0">
                <a:latin typeface="Calibri" panose="020F0502020204030204" pitchFamily="34" charset="0"/>
              </a:rPr>
              <a:t>jest to jeden z podstawowych warunków kwalifikowalności wynagrodzeń</a:t>
            </a:r>
            <a:r>
              <a:rPr lang="pl-PL" altLang="pl-PL" sz="2000" u="sng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pl-PL" altLang="pl-PL" sz="2000" u="sng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sz="2000" dirty="0">
                <a:latin typeface="Calibri" panose="020F0502020204030204" pitchFamily="34" charset="0"/>
              </a:rPr>
              <a:t>Niekwalifikowane są m. in.:</a:t>
            </a: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nagrody jubileuszowe i odprawy pracownicze,</a:t>
            </a: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świadczenia realizowane ze środków ZFŚS dla personelu projektu,</a:t>
            </a: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koszty składek i opłat fakultatywnych niewymaganych obowiązującymi przepisami.</a:t>
            </a:r>
          </a:p>
          <a:p>
            <a:pPr marL="0" indent="0" algn="just">
              <a:buFontTx/>
              <a:buNone/>
              <a:defRPr/>
            </a:pPr>
            <a:endParaRPr lang="pl-PL" sz="1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buNone/>
              <a:defRPr/>
            </a:pPr>
            <a:endParaRPr lang="pl-PL" altLang="pl-PL" sz="2000" u="sng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pl-PL" altLang="pl-PL" sz="2000" u="sng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6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Wydatki osobowe (wynagrodzenia)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767253"/>
            <a:ext cx="10465536" cy="4723193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Przy kwalifikowaniu wydatków </a:t>
            </a:r>
            <a:r>
              <a:rPr lang="pl-PL" altLang="pl-PL" sz="2000" dirty="0" smtClean="0">
                <a:latin typeface="Calibri" panose="020F0502020204030204" pitchFamily="34" charset="0"/>
              </a:rPr>
              <a:t>dotyczących wynagrodzeń </a:t>
            </a:r>
            <a:r>
              <a:rPr lang="pl-PL" altLang="pl-PL" sz="2000" dirty="0">
                <a:latin typeface="Calibri" panose="020F0502020204030204" pitchFamily="34" charset="0"/>
              </a:rPr>
              <a:t>pracowników beneficjenta do najczęściej popełnianych uchybień należy</a:t>
            </a:r>
            <a:r>
              <a:rPr lang="pl-PL" altLang="pl-PL" sz="2000" dirty="0" smtClean="0">
                <a:latin typeface="Calibri" panose="020F0502020204030204" pitchFamily="34" charset="0"/>
              </a:rPr>
              <a:t>:</a:t>
            </a:r>
          </a:p>
          <a:p>
            <a:pPr marL="0" indent="0" algn="just"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brak kompletu wyciągów bankowych, zwłaszcza na potrącenia od wynagrodzeń, np. dodatkowe ubezpieczenia, spłaty pożyczek, wierzytelności komornicze (</a:t>
            </a:r>
            <a:r>
              <a:rPr lang="pl-PL" altLang="pl-PL" sz="2000" b="1" u="sng" dirty="0">
                <a:latin typeface="Calibri" panose="020F0502020204030204" pitchFamily="34" charset="0"/>
              </a:rPr>
              <a:t>kwalifikowane są tylko wydatki faktycznie poniesione</a:t>
            </a:r>
            <a:r>
              <a:rPr lang="pl-PL" altLang="pl-PL" sz="2000" dirty="0">
                <a:latin typeface="Calibri" panose="020F0502020204030204" pitchFamily="34" charset="0"/>
              </a:rPr>
              <a:t> – oznacza to konieczność załączenia wyciągu bankowego),</a:t>
            </a: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brak wydzielenia części niekwalifikowanej nagród rocznych,</a:t>
            </a: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brak jednoznacznego wskazania płatnika wynagrodzenia za czas choroby pracownika (świadczenia z ZUS są niekwalifikowane),</a:t>
            </a:r>
          </a:p>
          <a:p>
            <a:pPr algn="just"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brak </a:t>
            </a:r>
            <a:r>
              <a:rPr lang="pl-PL" altLang="pl-PL" sz="2000" dirty="0">
                <a:latin typeface="Calibri" panose="020F0502020204030204" pitchFamily="34" charset="0"/>
              </a:rPr>
              <a:t>dokumentów wskazujących na wykonywanie obowiązków związanych z realizacją </a:t>
            </a:r>
            <a:r>
              <a:rPr lang="pl-PL" altLang="pl-PL" sz="2000" dirty="0" smtClean="0">
                <a:latin typeface="Calibri" panose="020F0502020204030204" pitchFamily="34" charset="0"/>
              </a:rPr>
              <a:t>projektu (opisu stanowiska pracy lub zakresu obowiązków).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DF8E65-3223-7D4B-8B68-2E26923C68F1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BB14DA-4A17-1342-87B3-9C6A4AE0F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 flipH="1">
            <a:off x="-755517" y="-120715"/>
            <a:ext cx="9995605" cy="6858000"/>
          </a:xfrm>
          <a:prstGeom prst="rect">
            <a:avLst/>
          </a:prstGeom>
          <a:effectLst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9420F33-A59C-4159-8B73-416886F7D0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02" y="331054"/>
            <a:ext cx="5779772" cy="5461343"/>
          </a:xfrm>
          <a:prstGeom prst="rect">
            <a:avLst/>
          </a:prstGeom>
        </p:spPr>
      </p:pic>
      <p:sp>
        <p:nvSpPr>
          <p:cNvPr id="5" name="Symbol zastępczy tekstu 1">
            <a:extLst>
              <a:ext uri="{FF2B5EF4-FFF2-40B4-BE49-F238E27FC236}">
                <a16:creationId xmlns:a16="http://schemas.microsoft.com/office/drawing/2014/main" id="{AD3A6113-3726-44F7-8ED2-DDA809E549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5106" y="3222941"/>
            <a:ext cx="5703265" cy="71512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 smtClean="0">
                <a:solidFill>
                  <a:srgbClr val="FFFFFF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Wskazówki i podsumowanie</a:t>
            </a:r>
            <a:endParaRPr lang="pl-PL" sz="3600" b="1" dirty="0">
              <a:solidFill>
                <a:srgbClr val="FFFFFF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7CCAAB-51EB-2548-B8FD-2BE06972C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15444" y="-337987"/>
            <a:ext cx="2289716" cy="22897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97" y="1365616"/>
            <a:ext cx="1314959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Prawidłowość kwalifikowania wydatków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1468785"/>
            <a:ext cx="1314959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Dodatkowe wskazówki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10461398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Działania wpływające korzystnie na weryfikację wniosków o płatność:</a:t>
            </a:r>
          </a:p>
          <a:p>
            <a:pPr marL="0" indent="0" algn="just"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w sytuacji, w której skompletowano dużą ilość dowodów księgowych dotyczących wydatków kwalifikowanych w projekcie, w celu ułatwienia i przyśpieszenia procesu weryfikacji wniosków o płatność, należy skracać okresy rozliczeniowe, aby obejmowały czas krótszy niż 3 miesiące,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algn="just"/>
            <a:r>
              <a:rPr lang="pl-PL" altLang="pl-PL" sz="2000" dirty="0">
                <a:latin typeface="Calibri" panose="020F0502020204030204" pitchFamily="34" charset="0"/>
              </a:rPr>
              <a:t>wskazane jest oddzielanie wniosków z wydatkami trudnymi (np. z kategorii „zarządzanie” </a:t>
            </a:r>
            <a:r>
              <a:rPr lang="pl-PL" altLang="pl-PL" sz="2000" dirty="0" smtClean="0">
                <a:latin typeface="Calibri" panose="020F0502020204030204" pitchFamily="34" charset="0"/>
              </a:rPr>
              <a:t>od </a:t>
            </a:r>
            <a:r>
              <a:rPr lang="pl-PL" altLang="pl-PL" sz="2000" dirty="0">
                <a:latin typeface="Calibri" panose="020F0502020204030204" pitchFamily="34" charset="0"/>
              </a:rPr>
              <a:t>wniosków z wydatkami zawierającymi </a:t>
            </a:r>
            <a:r>
              <a:rPr lang="pl-PL" altLang="pl-PL" sz="2000" dirty="0" smtClean="0">
                <a:latin typeface="Calibri" panose="020F0502020204030204" pitchFamily="34" charset="0"/>
              </a:rPr>
              <a:t>„roboty budowlane”),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algn="just"/>
            <a:r>
              <a:rPr lang="pl-PL" altLang="pl-PL" sz="2000" dirty="0">
                <a:latin typeface="Calibri" panose="020F0502020204030204" pitchFamily="34" charset="0"/>
              </a:rPr>
              <a:t>niezmiernie ważnym elementem jest zaangażowanie pracowników beneficjenta do pracy przy projekcie oraz unikanie zmian kadrowych wpływających niekorzystnie na jakość przygotowywanych dokumentów rozliczeniowych,</a:t>
            </a:r>
          </a:p>
          <a:p>
            <a:pPr algn="just"/>
            <a:r>
              <a:rPr lang="pl-PL" altLang="pl-PL" sz="2000" dirty="0">
                <a:latin typeface="Calibri" panose="020F0502020204030204" pitchFamily="34" charset="0"/>
              </a:rPr>
              <a:t>znacząca część błędów nie wynika z niewiedzy, lecz z przeoczenia lub niezamierzonej pomyłki, dlatego wskazane jest sugerowanie beneficjentowi  prowadzenie wewnętrznej kontroli.</a:t>
            </a:r>
          </a:p>
          <a:p>
            <a:pPr marL="0" indent="0">
              <a:buFontTx/>
              <a:buNone/>
              <a:defRPr/>
            </a:pPr>
            <a:endParaRPr lang="pl-PL" sz="1800" dirty="0">
              <a:solidFill>
                <a:srgbClr val="00B05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10509497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FontTx/>
              <a:buNone/>
              <a:defRPr/>
            </a:pPr>
            <a:r>
              <a:rPr lang="pl-PL" sz="2000" dirty="0">
                <a:latin typeface="Calibri" panose="020F0502020204030204" pitchFamily="34" charset="0"/>
              </a:rPr>
              <a:t>Ważniejsze kryteria brane pod uwagę przy weryfikacji dokumentów rozliczeniowych</a:t>
            </a:r>
            <a:r>
              <a:rPr lang="pl-PL" sz="2000" dirty="0" smtClean="0">
                <a:latin typeface="Calibri" panose="020F0502020204030204" pitchFamily="34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sprawdzenie kompletności </a:t>
            </a:r>
            <a:r>
              <a:rPr lang="pl-PL" sz="2000" dirty="0" smtClean="0">
                <a:latin typeface="Calibri" panose="020F0502020204030204" pitchFamily="34" charset="0"/>
              </a:rPr>
              <a:t>dokumentów i </a:t>
            </a:r>
            <a:r>
              <a:rPr lang="pl-PL" sz="2000" dirty="0">
                <a:latin typeface="Calibri" panose="020F0502020204030204" pitchFamily="34" charset="0"/>
              </a:rPr>
              <a:t>prawidłowości </a:t>
            </a:r>
            <a:r>
              <a:rPr lang="pl-PL" sz="2000" dirty="0" smtClean="0">
                <a:latin typeface="Calibri" panose="020F0502020204030204" pitchFamily="34" charset="0"/>
              </a:rPr>
              <a:t>ich opisu,</a:t>
            </a:r>
            <a:endParaRPr lang="pl-PL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sprawdzenie </a:t>
            </a:r>
            <a:r>
              <a:rPr lang="pl-PL" sz="2000" dirty="0">
                <a:latin typeface="Calibri" panose="020F0502020204030204" pitchFamily="34" charset="0"/>
              </a:rPr>
              <a:t>zakresu rzeczowego i finansowego realizowanego projektu, </a:t>
            </a:r>
          </a:p>
          <a:p>
            <a:pPr algn="just"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sprawdzenie załączonych dokumentów rozliczeniowych pod kątem zgodności z obowiązującymi </a:t>
            </a:r>
            <a:r>
              <a:rPr lang="pl-PL" altLang="pl-PL" sz="2000" dirty="0" smtClean="0">
                <a:latin typeface="Calibri" panose="020F0502020204030204" pitchFamily="34" charset="0"/>
              </a:rPr>
              <a:t>„</a:t>
            </a:r>
            <a:r>
              <a:rPr lang="pl-PL" sz="2000" i="1" dirty="0">
                <a:latin typeface="Calibri" panose="020F0502020204030204" pitchFamily="34" charset="0"/>
              </a:rPr>
              <a:t>Regulacjami w sprawie wdrażania Mechanizmu Finansowego Europejskiego Obszaru Gospodarczego (EOG) na lata 2014-2021 przyjętymi przez Komitet Mechanizmu Finansowego EOG zgodnie z art. 10.5 Protokołu 38c do Umowy o EOG w dniu 8 września 2016 r i zatwierdzonymi przez Stały Komitet Państw EFTA w dniu 23 września 2016, z </a:t>
            </a:r>
            <a:r>
              <a:rPr lang="pl-PL" sz="2000" i="1" dirty="0" err="1">
                <a:latin typeface="Calibri" panose="020F0502020204030204" pitchFamily="34" charset="0"/>
              </a:rPr>
              <a:t>późn</a:t>
            </a:r>
            <a:r>
              <a:rPr lang="pl-PL" sz="2000" i="1" dirty="0">
                <a:latin typeface="Calibri" panose="020F0502020204030204" pitchFamily="34" charset="0"/>
              </a:rPr>
              <a:t>. zm</a:t>
            </a:r>
            <a:r>
              <a:rPr lang="pl-PL" sz="2000" i="1" dirty="0" smtClean="0">
                <a:latin typeface="Calibri" panose="020F0502020204030204" pitchFamily="34" charset="0"/>
              </a:rPr>
              <a:t>.”, i </a:t>
            </a:r>
            <a:r>
              <a:rPr lang="pl-PL" altLang="pl-PL" sz="2000" dirty="0" smtClean="0">
                <a:latin typeface="Calibri" panose="020F0502020204030204" pitchFamily="34" charset="0"/>
              </a:rPr>
              <a:t>„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Zaleceniami dotyczącymi rozliczania projektów w ramach programu „</a:t>
            </a:r>
            <a:r>
              <a:rPr lang="pl-PL" altLang="pl-PL" sz="2000" b="1" i="1" dirty="0" smtClean="0">
                <a:latin typeface="Calibri" panose="020F0502020204030204" pitchFamily="34" charset="0"/>
              </a:rPr>
              <a:t>Środowisko, Energia i Zmiany klimatu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” oraz Funduszu Współpracy Dwustronnej dofinansowanych ze środków MF EOG i NMF na lata 2014-2021”.</a:t>
            </a: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424027" y="647807"/>
            <a:ext cx="1098191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 Fundusz Ochrony Środowiska i Gospodarki Wodnej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ul. Konstruktorska 3a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02-673 Warszawa</a:t>
            </a:r>
          </a:p>
          <a:p>
            <a:endParaRPr lang="pl-PL" sz="11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Infolinia: 22 45 90 800 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godziny 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pracy infolinii 7.30-15.00)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e-mail: fundusz@nfosigw.gov.pl</a:t>
            </a:r>
          </a:p>
          <a:p>
            <a:endParaRPr lang="pl-PL" sz="32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ytuł 6">
            <a:extLst>
              <a:ext uri="{FF2B5EF4-FFF2-40B4-BE49-F238E27FC236}">
                <a16:creationId xmlns:a16="http://schemas.microsoft.com/office/drawing/2014/main" id="{8BCD496C-A092-7442-AAF9-7DBF358BB910}"/>
              </a:ext>
            </a:extLst>
          </p:cNvPr>
          <p:cNvSpPr txBox="1">
            <a:spLocks/>
          </p:cNvSpPr>
          <p:nvPr/>
        </p:nvSpPr>
        <p:spPr>
          <a:xfrm>
            <a:off x="509814" y="4696075"/>
            <a:ext cx="11068505" cy="830997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50000"/>
                <a:alpha val="54000"/>
              </a:schemeClr>
            </a:outerShdw>
          </a:effectLst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ZAINWESTUJMY RAZEM W ŚRODOWISKO</a:t>
            </a:r>
            <a:endParaRPr lang="en-US" sz="4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90B6AA-518B-6047-BD55-348AFF19B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15444" y="-204578"/>
            <a:ext cx="2289716" cy="2289716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BB3535A4-0EA3-D44E-B503-B1C76A8D727B}"/>
              </a:ext>
            </a:extLst>
          </p:cNvPr>
          <p:cNvSpPr txBox="1">
            <a:spLocks/>
          </p:cNvSpPr>
          <p:nvPr/>
        </p:nvSpPr>
        <p:spPr>
          <a:xfrm>
            <a:off x="744349" y="2118137"/>
            <a:ext cx="8410484" cy="1568492"/>
          </a:xfrm>
          <a:prstGeom prst="rect">
            <a:avLst/>
          </a:prstGeom>
          <a:effectLst/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100" dirty="0" err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NarodowyFunduszOchronySrodowiskaiGospodarkiWodnej</a:t>
            </a:r>
            <a:endParaRPr lang="pl-PL" sz="1100" dirty="0">
              <a:solidFill>
                <a:srgbClr val="FFFFF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sz="1100" dirty="0">
              <a:solidFill>
                <a:srgbClr val="FFFFF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EBB3D6-07B2-F640-AFF3-10852C7D1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814" y="2142138"/>
            <a:ext cx="234535" cy="2345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5DBF08-133A-F645-9CD1-D321EF125E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1731" y="2432740"/>
            <a:ext cx="270701" cy="2325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497F99E-A28D-B845-91B0-5B5D7212C2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7950" y="2728912"/>
            <a:ext cx="258263" cy="2582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9EBD3B-558B-324A-A692-29126B5F4C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2329" y="3048000"/>
            <a:ext cx="281878" cy="2135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88" y="592373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8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5EFCE02-0804-6543-A8A2-06356BC3A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Dziękuję</a:t>
            </a:r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311824-FAB4-B044-A3BB-92BBD954F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Prawidłowość kwalifikacji wydatków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9701969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buNone/>
            </a:pPr>
            <a:r>
              <a:rPr lang="pl-PL" altLang="pl-PL" sz="2000" dirty="0" smtClean="0">
                <a:latin typeface="Calibri" panose="020F0502020204030204" pitchFamily="34" charset="0"/>
              </a:rPr>
              <a:t>Jest zapewniona </a:t>
            </a:r>
            <a:r>
              <a:rPr lang="pl-PL" altLang="pl-PL" sz="2000" dirty="0">
                <a:latin typeface="Calibri" panose="020F0502020204030204" pitchFamily="34" charset="0"/>
              </a:rPr>
              <a:t>poprzez wypełnianie przez beneficjenta następujących zasad</a:t>
            </a:r>
            <a:r>
              <a:rPr lang="pl-PL" altLang="pl-PL" sz="20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24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pl-PL" sz="2400" b="1" dirty="0" smtClean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zgodność z „</a:t>
            </a:r>
            <a:r>
              <a:rPr lang="pl-PL" sz="2000" i="1" dirty="0">
                <a:latin typeface="Calibri" panose="020F0502020204030204" pitchFamily="34" charset="0"/>
              </a:rPr>
              <a:t>Regulacjami w sprawie wdrażania Mechanizmu Finansowego Europejskiego Obszaru Gospodarczego (EOG) na lata 2014-2021 przyjętymi przez Komitet Mechanizmu Finansowego EOG zgodnie z art. 10.5 Protokołu 38c do Umowy o EOG w dniu 8 września 2016 r i zatwierdzonymi przez Stały Komitet Państw EFTA w dniu 23 września 2016, z </a:t>
            </a:r>
            <a:r>
              <a:rPr lang="pl-PL" sz="2000" i="1" dirty="0" err="1">
                <a:latin typeface="Calibri" panose="020F0502020204030204" pitchFamily="34" charset="0"/>
              </a:rPr>
              <a:t>późn</a:t>
            </a:r>
            <a:r>
              <a:rPr lang="pl-PL" sz="2000" i="1" dirty="0">
                <a:latin typeface="Calibri" panose="020F0502020204030204" pitchFamily="34" charset="0"/>
              </a:rPr>
              <a:t>. zm</a:t>
            </a:r>
            <a:r>
              <a:rPr lang="pl-PL" sz="2000" i="1" dirty="0" smtClean="0">
                <a:latin typeface="Calibri" panose="020F0502020204030204" pitchFamily="34" charset="0"/>
              </a:rPr>
              <a:t>.”,</a:t>
            </a:r>
            <a:endParaRPr lang="pl-PL" altLang="pl-PL" sz="2000" i="1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zgodność z „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Zaleceniami dotyczącymi rozliczania projektów w ramach programu „</a:t>
            </a:r>
            <a:r>
              <a:rPr lang="pl-PL" altLang="pl-PL" sz="2000" b="1" i="1" dirty="0" smtClean="0">
                <a:latin typeface="Calibri" panose="020F0502020204030204" pitchFamily="34" charset="0"/>
              </a:rPr>
              <a:t>Środowisko, Energia i Zmiany klimatu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” oraz Funduszu Współpracy Dwustronnej dofinansowanych ze środków MF EOG i NMF na lata 2014-2021”,</a:t>
            </a: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zgodność z warunkami Umowy w sprawie Projektu i jej załącznikami</a:t>
            </a:r>
            <a:r>
              <a:rPr lang="pl-PL" altLang="pl-PL" sz="2000" dirty="0" smtClean="0">
                <a:latin typeface="Calibri" panose="020F0502020204030204" pitchFamily="34" charset="0"/>
              </a:rPr>
              <a:t>,</a:t>
            </a:r>
            <a:endParaRPr lang="pl-PL" altLang="pl-PL" sz="2000" i="1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zgodność z obowiązującymi przepisami prawa krajowego i unijnego</a:t>
            </a:r>
            <a:r>
              <a:rPr lang="pl-PL" altLang="pl-PL" sz="2000" dirty="0" smtClean="0">
                <a:latin typeface="Calibri" panose="020F0502020204030204" pitchFamily="34" charset="0"/>
              </a:rPr>
              <a:t>,</a:t>
            </a:r>
            <a:endParaRPr lang="pl-PL" altLang="pl-PL" sz="2000" i="1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p</a:t>
            </a:r>
            <a:r>
              <a:rPr lang="pl-PL" altLang="pl-PL" sz="2000" dirty="0" smtClean="0">
                <a:latin typeface="Calibri" panose="020F0502020204030204" pitchFamily="34" charset="0"/>
              </a:rPr>
              <a:t>rawidłowość udokumentowania wydatków.</a:t>
            </a:r>
          </a:p>
          <a:p>
            <a:pPr algn="just"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96C0744-F261-4304-ACDB-5821DE142A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418" y="1734915"/>
            <a:ext cx="936534" cy="9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DF8E65-3223-7D4B-8B68-2E26923C68F1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BB14DA-4A17-1342-87B3-9C6A4AE0F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 flipH="1">
            <a:off x="-755517" y="-120715"/>
            <a:ext cx="9995605" cy="6858000"/>
          </a:xfrm>
          <a:prstGeom prst="rect">
            <a:avLst/>
          </a:prstGeom>
          <a:effectLst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9420F33-A59C-4159-8B73-416886F7D0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02" y="331054"/>
            <a:ext cx="5779772" cy="5461343"/>
          </a:xfrm>
          <a:prstGeom prst="rect">
            <a:avLst/>
          </a:prstGeom>
        </p:spPr>
      </p:pic>
      <p:sp>
        <p:nvSpPr>
          <p:cNvPr id="5" name="Symbol zastępczy tekstu 1">
            <a:extLst>
              <a:ext uri="{FF2B5EF4-FFF2-40B4-BE49-F238E27FC236}">
                <a16:creationId xmlns:a16="http://schemas.microsoft.com/office/drawing/2014/main" id="{AD3A6113-3726-44F7-8ED2-DDA809E549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5106" y="3222941"/>
            <a:ext cx="5703265" cy="71512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 smtClean="0">
                <a:solidFill>
                  <a:srgbClr val="FFFFFF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Dokumentowanie wydatków</a:t>
            </a:r>
            <a:endParaRPr lang="pl-PL" sz="3600" b="1" dirty="0">
              <a:solidFill>
                <a:srgbClr val="FFFFFF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pl-PL" sz="3600" b="1" dirty="0">
              <a:solidFill>
                <a:srgbClr val="FFFFFF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7CCAAB-51EB-2548-B8FD-2BE06972C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15444" y="-337987"/>
            <a:ext cx="2289716" cy="22897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97" y="1365616"/>
            <a:ext cx="1314959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Dokumentowanie wydatków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10465536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Do </a:t>
            </a:r>
            <a:r>
              <a:rPr lang="pl-PL" altLang="pl-PL" sz="2000" dirty="0">
                <a:latin typeface="Calibri" panose="020F0502020204030204" pitchFamily="34" charset="0"/>
              </a:rPr>
              <a:t>wniosku o płatność należy </a:t>
            </a:r>
            <a:r>
              <a:rPr lang="pl-PL" altLang="pl-PL" sz="2000" dirty="0" smtClean="0">
                <a:latin typeface="Calibri" panose="020F0502020204030204" pitchFamily="34" charset="0"/>
              </a:rPr>
              <a:t>załączać: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pl-PL" altLang="pl-PL" sz="2000" dirty="0" smtClean="0">
              <a:latin typeface="Calibri" panose="020F0502020204030204" pitchFamily="34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faktury </a:t>
            </a:r>
            <a:r>
              <a:rPr lang="pl-PL" altLang="pl-PL" sz="2000" dirty="0">
                <a:latin typeface="Calibri" panose="020F0502020204030204" pitchFamily="34" charset="0"/>
              </a:rPr>
              <a:t>lub inne dokumenty księgowe o równoważnej wartości dowodowej,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dokumenty </a:t>
            </a:r>
            <a:r>
              <a:rPr lang="pl-PL" altLang="pl-PL" sz="2000" dirty="0">
                <a:latin typeface="Calibri" panose="020F0502020204030204" pitchFamily="34" charset="0"/>
              </a:rPr>
              <a:t>bankowe potwierdzające dokonanie płatności,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dokumenty potwierdzające wykonanie </a:t>
            </a:r>
            <a:r>
              <a:rPr lang="pl-PL" sz="2000" dirty="0" smtClean="0">
                <a:latin typeface="Calibri" panose="020F0502020204030204" pitchFamily="34" charset="0"/>
              </a:rPr>
              <a:t>robót/usług </a:t>
            </a:r>
            <a:r>
              <a:rPr lang="pl-PL" sz="2000" dirty="0">
                <a:latin typeface="Calibri" panose="020F0502020204030204" pitchFamily="34" charset="0"/>
              </a:rPr>
              <a:t>oraz </a:t>
            </a:r>
            <a:r>
              <a:rPr lang="pl-PL" sz="2000" dirty="0" smtClean="0">
                <a:latin typeface="Calibri" panose="020F0502020204030204" pitchFamily="34" charset="0"/>
              </a:rPr>
              <a:t>odbiór </a:t>
            </a:r>
            <a:r>
              <a:rPr lang="pl-PL" sz="2000" dirty="0">
                <a:latin typeface="Calibri" panose="020F0502020204030204" pitchFamily="34" charset="0"/>
              </a:rPr>
              <a:t>urządzeń</a:t>
            </a:r>
            <a:r>
              <a:rPr lang="pl-PL" altLang="pl-PL" sz="2000" dirty="0">
                <a:latin typeface="Calibri" panose="020F0502020204030204" pitchFamily="34" charset="0"/>
              </a:rPr>
              <a:t>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w pierwszym wniosku </a:t>
            </a:r>
            <a:r>
              <a:rPr lang="pl-PL" sz="2000" dirty="0">
                <a:latin typeface="Calibri" panose="020F0502020204030204" pitchFamily="34" charset="0"/>
              </a:rPr>
              <a:t>o płatność – oświadczenie o kwalifikowaniu VAT (wzór stanowi załącznik nr </a:t>
            </a:r>
            <a:r>
              <a:rPr lang="pl-PL" sz="2000" dirty="0" smtClean="0">
                <a:latin typeface="Calibri" panose="020F0502020204030204" pitchFamily="34" charset="0"/>
              </a:rPr>
              <a:t>4 </a:t>
            </a:r>
            <a:r>
              <a:rPr lang="pl-PL" sz="2000" dirty="0">
                <a:latin typeface="Calibri" panose="020F0502020204030204" pitchFamily="34" charset="0"/>
              </a:rPr>
              <a:t>do </a:t>
            </a:r>
            <a:r>
              <a:rPr lang="pl-PL" sz="2000" i="1" dirty="0" smtClean="0">
                <a:latin typeface="Calibri" panose="020F0502020204030204" pitchFamily="34" charset="0"/>
              </a:rPr>
              <a:t>Zaleceń).</a:t>
            </a:r>
            <a:endParaRPr lang="pl-PL" altLang="pl-PL" sz="2000" i="1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altLang="pl-PL" sz="20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Ww</a:t>
            </a:r>
            <a:r>
              <a:rPr lang="pl-PL" altLang="pl-PL" sz="2000" dirty="0">
                <a:latin typeface="Calibri" panose="020F0502020204030204" pitchFamily="34" charset="0"/>
              </a:rPr>
              <a:t>. wymagania dotyczą tylko wydatków kwalifikowanych. Dokumenty poświadczające poniesienie wydatków niekwalifikowanych beneficjent przechowuje we własnej siedzibie</a:t>
            </a:r>
            <a:r>
              <a:rPr lang="pl-PL" altLang="pl-PL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Uwaga: wniosek </a:t>
            </a:r>
            <a:r>
              <a:rPr lang="pl-PL" sz="2000" dirty="0">
                <a:latin typeface="Calibri" panose="020F0502020204030204" pitchFamily="34" charset="0"/>
              </a:rPr>
              <a:t>o zaliczkę należy złożyć oddzielnie od wniosku rozliczającego wcześniej otrzymane zaliczki lub wniosku refundacyjnego. 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Dokumentowanie wydatków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633719"/>
            <a:ext cx="10483119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FontTx/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Dokumenty załączane do wniosku o </a:t>
            </a:r>
            <a:r>
              <a:rPr lang="pl-PL" altLang="pl-PL" sz="2000" dirty="0" smtClean="0">
                <a:latin typeface="Calibri" panose="020F0502020204030204" pitchFamily="34" charset="0"/>
              </a:rPr>
              <a:t>płatność, </a:t>
            </a:r>
            <a:r>
              <a:rPr lang="pl-PL" altLang="pl-PL" sz="2000" dirty="0">
                <a:latin typeface="Calibri" panose="020F0502020204030204" pitchFamily="34" charset="0"/>
              </a:rPr>
              <a:t>sporządzanego za pomocą Generatora Wniosków  </a:t>
            </a:r>
            <a:r>
              <a:rPr lang="pl-PL" altLang="pl-PL" sz="2000" dirty="0" smtClean="0">
                <a:latin typeface="Calibri" panose="020F0502020204030204" pitchFamily="34" charset="0"/>
              </a:rPr>
              <a:t>       o </a:t>
            </a:r>
            <a:r>
              <a:rPr lang="pl-PL" altLang="pl-PL" sz="2000" dirty="0">
                <a:latin typeface="Calibri" panose="020F0502020204030204" pitchFamily="34" charset="0"/>
              </a:rPr>
              <a:t>Dofinansowanie (zwanego GWD</a:t>
            </a:r>
            <a:r>
              <a:rPr lang="pl-PL" altLang="pl-PL" sz="2000" dirty="0" smtClean="0">
                <a:latin typeface="Calibri" panose="020F0502020204030204" pitchFamily="34" charset="0"/>
              </a:rPr>
              <a:t>), </a:t>
            </a:r>
            <a:r>
              <a:rPr lang="pl-PL" altLang="pl-PL" sz="2000" dirty="0">
                <a:latin typeface="Calibri" panose="020F0502020204030204" pitchFamily="34" charset="0"/>
              </a:rPr>
              <a:t>muszą być skanami </a:t>
            </a:r>
            <a:r>
              <a:rPr lang="pl-PL" altLang="pl-PL" sz="2000" b="1" dirty="0">
                <a:latin typeface="Calibri" panose="020F0502020204030204" pitchFamily="34" charset="0"/>
              </a:rPr>
              <a:t>oryginalnych dokumentów.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Dokumenty powinny być załączane </a:t>
            </a:r>
            <a:r>
              <a:rPr lang="pl-PL" altLang="pl-PL" sz="2000" dirty="0">
                <a:latin typeface="Calibri" panose="020F0502020204030204" pitchFamily="34" charset="0"/>
              </a:rPr>
              <a:t>według następującej kolejności: awers, rewers faktury, opis </a:t>
            </a:r>
            <a:r>
              <a:rPr lang="pl-PL" altLang="pl-PL" sz="2000" dirty="0" smtClean="0">
                <a:latin typeface="Calibri" panose="020F0502020204030204" pitchFamily="34" charset="0"/>
              </a:rPr>
              <a:t>     do </a:t>
            </a:r>
            <a:r>
              <a:rPr lang="pl-PL" altLang="pl-PL" sz="2000" dirty="0">
                <a:latin typeface="Calibri" panose="020F0502020204030204" pitchFamily="34" charset="0"/>
              </a:rPr>
              <a:t>faktury (jeśli jest na osobnej kartce), potwierdzenie zapłaty, protokół odbioru.</a:t>
            </a:r>
          </a:p>
          <a:p>
            <a:pPr marL="0" indent="0" algn="just">
              <a:buFontTx/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Wskazane jest załączanie wszystkich dokumentów dotyczących danej pozycji rozliczeniowej </a:t>
            </a:r>
            <a:r>
              <a:rPr lang="pl-PL" altLang="pl-PL" sz="2000" dirty="0" smtClean="0">
                <a:latin typeface="Calibri" panose="020F0502020204030204" pitchFamily="34" charset="0"/>
              </a:rPr>
              <a:t>             w </a:t>
            </a:r>
            <a:r>
              <a:rPr lang="pl-PL" altLang="pl-PL" sz="2000" dirty="0">
                <a:latin typeface="Calibri" panose="020F0502020204030204" pitchFamily="34" charset="0"/>
              </a:rPr>
              <a:t>jednym folderze skompresowanym (plik w formacie .zip/.</a:t>
            </a:r>
            <a:r>
              <a:rPr lang="pl-PL" altLang="pl-PL" sz="2000" dirty="0" err="1">
                <a:latin typeface="Calibri" panose="020F0502020204030204" pitchFamily="34" charset="0"/>
              </a:rPr>
              <a:t>rar</a:t>
            </a:r>
            <a:r>
              <a:rPr lang="pl-PL" altLang="pl-PL" sz="2000" dirty="0">
                <a:latin typeface="Calibri" panose="020F0502020204030204" pitchFamily="34" charset="0"/>
              </a:rPr>
              <a:t>). </a:t>
            </a:r>
          </a:p>
          <a:p>
            <a:pPr marL="0" indent="0" algn="just">
              <a:buFontTx/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Skompresowany </a:t>
            </a:r>
            <a:r>
              <a:rPr lang="pl-PL" sz="2000" dirty="0">
                <a:latin typeface="Calibri" panose="020F0502020204030204" pitchFamily="34" charset="0"/>
              </a:rPr>
              <a:t>folder powinien zawierać </a:t>
            </a:r>
            <a:r>
              <a:rPr lang="pl-PL" sz="2000" dirty="0" err="1">
                <a:latin typeface="Calibri" panose="020F0502020204030204" pitchFamily="34" charset="0"/>
              </a:rPr>
              <a:t>podfoldery</a:t>
            </a:r>
            <a:r>
              <a:rPr lang="pl-PL" sz="2000" dirty="0">
                <a:latin typeface="Calibri" panose="020F0502020204030204" pitchFamily="34" charset="0"/>
              </a:rPr>
              <a:t>, każdy odpowiadający jednej pozycji zestawienia dokumentów finansowych </a:t>
            </a:r>
            <a:r>
              <a:rPr lang="pl-PL" sz="2000" dirty="0" err="1">
                <a:latin typeface="Calibri" panose="020F0502020204030204" pitchFamily="34" charset="0"/>
              </a:rPr>
              <a:t>WoP</a:t>
            </a:r>
            <a:r>
              <a:rPr lang="pl-PL" sz="2000" dirty="0">
                <a:latin typeface="Calibri" panose="020F0502020204030204" pitchFamily="34" charset="0"/>
              </a:rPr>
              <a:t> o nazwie „nr pozycji w </a:t>
            </a:r>
            <a:r>
              <a:rPr lang="pl-PL" sz="2000" dirty="0" err="1">
                <a:latin typeface="Calibri" panose="020F0502020204030204" pitchFamily="34" charset="0"/>
              </a:rPr>
              <a:t>zestawieniu_nazwa</a:t>
            </a:r>
            <a:r>
              <a:rPr lang="pl-PL" sz="2000" dirty="0">
                <a:latin typeface="Calibri" panose="020F0502020204030204" pitchFamily="34" charset="0"/>
              </a:rPr>
              <a:t>-numer dokumentu” np.: “1_faktura-123_2021”. </a:t>
            </a:r>
            <a:endParaRPr lang="pl-PL" sz="20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Każdy </a:t>
            </a:r>
            <a:r>
              <a:rPr lang="pl-PL" sz="2000" dirty="0" err="1">
                <a:latin typeface="Calibri" panose="020F0502020204030204" pitchFamily="34" charset="0"/>
              </a:rPr>
              <a:t>podfolder</a:t>
            </a:r>
            <a:r>
              <a:rPr lang="pl-PL" sz="2000" dirty="0">
                <a:latin typeface="Calibri" panose="020F0502020204030204" pitchFamily="34" charset="0"/>
              </a:rPr>
              <a:t> powinien zawierać pliki ze skanami dokumentów dotyczących danej pozycji nazwane np</a:t>
            </a:r>
            <a:r>
              <a:rPr lang="pl-PL" sz="2000" dirty="0" smtClean="0">
                <a:latin typeface="Calibri" panose="020F0502020204030204" pitchFamily="34" charset="0"/>
              </a:rPr>
              <a:t>.: “</a:t>
            </a:r>
            <a:r>
              <a:rPr lang="pl-PL" sz="2000" dirty="0">
                <a:latin typeface="Calibri" panose="020F0502020204030204" pitchFamily="34" charset="0"/>
              </a:rPr>
              <a:t>1_faktura_123_2021</a:t>
            </a:r>
            <a:r>
              <a:rPr lang="pl-PL" sz="2000" dirty="0" smtClean="0">
                <a:latin typeface="Calibri" panose="020F0502020204030204" pitchFamily="34" charset="0"/>
              </a:rPr>
              <a:t>”, </a:t>
            </a:r>
            <a:r>
              <a:rPr lang="pl-PL" sz="2000" dirty="0">
                <a:latin typeface="Calibri" panose="020F0502020204030204" pitchFamily="34" charset="0"/>
              </a:rPr>
              <a:t>“1_zapłata_WB_5_12_2021”, “</a:t>
            </a:r>
            <a:r>
              <a:rPr lang="pl-PL" sz="2000" dirty="0" smtClean="0">
                <a:latin typeface="Calibri" panose="020F0502020204030204" pitchFamily="34" charset="0"/>
              </a:rPr>
              <a:t>1_Protokół_odbioru_1_12_2021”.</a:t>
            </a:r>
            <a:endParaRPr lang="pl-PL" sz="2000" dirty="0">
              <a:cs typeface="Calibri Light" panose="020F0302020204030204" pitchFamily="34" charset="0"/>
            </a:endParaRPr>
          </a:p>
          <a:p>
            <a:pPr marL="0" indent="0" algn="just"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Dokumentowanie wydatków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49" y="1633719"/>
            <a:ext cx="10456743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 algn="just">
              <a:buFontTx/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Faktury lub inne dokumenty księgowe o równoważnej wartości dowodowej muszą być skanowane dwustronnie, tzn. musi być załączony awers i rewers dokumentu.</a:t>
            </a:r>
          </a:p>
          <a:p>
            <a:pPr marL="0" indent="0">
              <a:buFontTx/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W przypadku, gdy faktury lub inne dokumenty księgowe o równoważnej wartości dowodowej </a:t>
            </a:r>
            <a:r>
              <a:rPr lang="pl-PL" altLang="pl-PL" sz="2000" dirty="0" smtClean="0">
                <a:latin typeface="Calibri" panose="020F0502020204030204" pitchFamily="34" charset="0"/>
              </a:rPr>
              <a:t>      nie </a:t>
            </a:r>
            <a:r>
              <a:rPr lang="pl-PL" altLang="pl-PL" sz="2000" dirty="0">
                <a:latin typeface="Calibri" panose="020F0502020204030204" pitchFamily="34" charset="0"/>
              </a:rPr>
              <a:t>mają typowych cech wskazujących na ich oryginalność i dwustronną kompletność, należy załączyć oświadczenie wskazujące, że druga strona skanu, na której zamieszczono numer </a:t>
            </a:r>
            <a:r>
              <a:rPr lang="pl-PL" altLang="pl-PL" sz="2000" dirty="0" smtClean="0">
                <a:latin typeface="Calibri" panose="020F0502020204030204" pitchFamily="34" charset="0"/>
              </a:rPr>
              <a:t>Umowy    w sprawie Projektu </a:t>
            </a:r>
            <a:r>
              <a:rPr lang="pl-PL" altLang="pl-PL" sz="2000" dirty="0">
                <a:latin typeface="Calibri" panose="020F0502020204030204" pitchFamily="34" charset="0"/>
              </a:rPr>
              <a:t>jest rewersem faktury.</a:t>
            </a:r>
          </a:p>
          <a:p>
            <a:pPr marL="0" indent="0" algn="just">
              <a:buFontTx/>
              <a:buNone/>
              <a:defRPr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Faktury lub inne dokumenty księgowe o równoważnej wartości dowodowej załączane do wniosków o płatność powinny zawierać </a:t>
            </a:r>
            <a:r>
              <a:rPr lang="pl-PL" altLang="pl-PL" sz="2000" u="sng" dirty="0">
                <a:latin typeface="Calibri" panose="020F0502020204030204" pitchFamily="34" charset="0"/>
              </a:rPr>
              <a:t>opis – zgodny z wymaganiami określonymi </a:t>
            </a:r>
            <a:r>
              <a:rPr lang="pl-PL" altLang="pl-PL" sz="2000" dirty="0" smtClean="0">
                <a:latin typeface="Calibri" panose="020F0502020204030204" pitchFamily="34" charset="0"/>
              </a:rPr>
              <a:t>w załączniku nr 1 do  </a:t>
            </a:r>
            <a:r>
              <a:rPr lang="pl-PL" altLang="pl-PL" sz="2000" dirty="0" smtClean="0">
                <a:latin typeface="Calibri" panose="020F0502020204030204" pitchFamily="34" charset="0"/>
              </a:rPr>
              <a:t>„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Zaleceń 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dotyczących </a:t>
            </a:r>
            <a:r>
              <a:rPr lang="pl-PL" altLang="pl-PL" sz="2000" i="1" dirty="0">
                <a:latin typeface="Calibri" panose="020F0502020204030204" pitchFamily="34" charset="0"/>
              </a:rPr>
              <a:t>rozliczania projektów w ramach programu „</a:t>
            </a:r>
            <a:r>
              <a:rPr lang="pl-PL" altLang="pl-PL" sz="2000" b="1" i="1" dirty="0">
                <a:latin typeface="Calibri" panose="020F0502020204030204" pitchFamily="34" charset="0"/>
              </a:rPr>
              <a:t>Środowisko, Energia i Zmiany klimatu</a:t>
            </a:r>
            <a:r>
              <a:rPr lang="pl-PL" altLang="pl-PL" sz="2000" i="1" dirty="0">
                <a:latin typeface="Calibri" panose="020F0502020204030204" pitchFamily="34" charset="0"/>
              </a:rPr>
              <a:t>” oraz Funduszu Współpracy 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Dwustronnej </a:t>
            </a:r>
            <a:r>
              <a:rPr lang="pl-PL" altLang="pl-PL" sz="2000" i="1" dirty="0">
                <a:latin typeface="Calibri" panose="020F0502020204030204" pitchFamily="34" charset="0"/>
              </a:rPr>
              <a:t>dofinansowanych ze środków MF 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EOG/NMF </a:t>
            </a:r>
            <a:r>
              <a:rPr lang="pl-PL" altLang="pl-PL" sz="2000" i="1" dirty="0">
                <a:latin typeface="Calibri" panose="020F0502020204030204" pitchFamily="34" charset="0"/>
              </a:rPr>
              <a:t>na 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lata 2014-2021</a:t>
            </a:r>
            <a:r>
              <a:rPr lang="pl-PL" altLang="pl-PL" sz="2000" i="1" dirty="0" smtClean="0">
                <a:latin typeface="Calibri" panose="020F0502020204030204" pitchFamily="34" charset="0"/>
              </a:rPr>
              <a:t>”.</a:t>
            </a:r>
            <a:endParaRPr lang="pl-PL" sz="2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Potwierdzanie wykonania zakresu rzeczowego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1468785"/>
            <a:ext cx="1314959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Potwierdzanie wykonania zakresu rzeczowego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3" y="1633719"/>
            <a:ext cx="10744579" cy="48567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buNone/>
              <a:defRPr/>
            </a:pPr>
            <a:r>
              <a:rPr lang="pl-PL" altLang="pl-PL" sz="2000" dirty="0">
                <a:latin typeface="Calibri" panose="020F0502020204030204" pitchFamily="34" charset="0"/>
              </a:rPr>
              <a:t>Niezbędne jest posiadanie przez beneficjenta należytej dokumentacji, będącej podstawą do poniesienia wydatku, potwierdzającej wykonanie i odbiór poszczególnych prac lub etapów prac. Takie dokumenty należy załączyć do wniosku o płatność.</a:t>
            </a:r>
          </a:p>
          <a:p>
            <a:pPr marL="0" indent="0">
              <a:buNone/>
              <a:defRPr/>
            </a:pPr>
            <a:endParaRPr lang="pl-PL" altLang="pl-PL" sz="2000" dirty="0" smtClean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Załączane </a:t>
            </a:r>
            <a:r>
              <a:rPr lang="pl-PL" altLang="pl-PL" sz="2000" dirty="0">
                <a:latin typeface="Calibri" panose="020F0502020204030204" pitchFamily="34" charset="0"/>
              </a:rPr>
              <a:t>do wniosków o płatność dokumenty potwierdzające wykonanie zakresu rzeczowego powinny</a:t>
            </a:r>
            <a:r>
              <a:rPr lang="pl-PL" altLang="pl-PL" sz="2000" dirty="0" smtClean="0"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100000"/>
              </a:lnSpc>
              <a:defRPr/>
            </a:pPr>
            <a:r>
              <a:rPr lang="pl-PL" altLang="pl-PL" dirty="0" smtClean="0">
                <a:latin typeface="Calibri" panose="020F0502020204030204" pitchFamily="34" charset="0"/>
              </a:rPr>
              <a:t>zapewniać </a:t>
            </a:r>
            <a:r>
              <a:rPr lang="pl-PL" altLang="pl-PL" dirty="0">
                <a:latin typeface="Calibri" panose="020F0502020204030204" pitchFamily="34" charset="0"/>
              </a:rPr>
              <a:t>zgodność z faktycznie wykonanymi pracami,</a:t>
            </a:r>
          </a:p>
          <a:p>
            <a:pPr lvl="2">
              <a:lnSpc>
                <a:spcPct val="100000"/>
              </a:lnSpc>
              <a:defRPr/>
            </a:pPr>
            <a:r>
              <a:rPr lang="pl-PL" altLang="pl-PL" dirty="0">
                <a:latin typeface="Calibri" panose="020F0502020204030204" pitchFamily="34" charset="0"/>
              </a:rPr>
              <a:t>umożliwiać identyfikację wydatku z </a:t>
            </a:r>
            <a:r>
              <a:rPr lang="pl-PL" altLang="pl-PL" i="1" dirty="0">
                <a:latin typeface="Calibri" panose="020F0502020204030204" pitchFamily="34" charset="0"/>
              </a:rPr>
              <a:t>Harmonogramem rzeczowo-finansowym</a:t>
            </a:r>
            <a:r>
              <a:rPr lang="pl-PL" altLang="pl-PL" dirty="0">
                <a:latin typeface="Calibri" panose="020F0502020204030204" pitchFamily="34" charset="0"/>
              </a:rPr>
              <a:t>, będącym </a:t>
            </a:r>
            <a:r>
              <a:rPr lang="pl-PL" altLang="pl-PL" dirty="0" smtClean="0">
                <a:latin typeface="Calibri" panose="020F0502020204030204" pitchFamily="34" charset="0"/>
              </a:rPr>
              <a:t>załącznikiem do </a:t>
            </a:r>
            <a:r>
              <a:rPr lang="pl-PL" altLang="pl-PL" dirty="0">
                <a:latin typeface="Calibri" panose="020F0502020204030204" pitchFamily="34" charset="0"/>
              </a:rPr>
              <a:t>Umowy w sprawie </a:t>
            </a:r>
            <a:r>
              <a:rPr lang="pl-PL" altLang="pl-PL" dirty="0" smtClean="0">
                <a:latin typeface="Calibri" panose="020F0502020204030204" pitchFamily="34" charset="0"/>
              </a:rPr>
              <a:t>Projektu</a:t>
            </a:r>
            <a:r>
              <a:rPr lang="pl-PL" altLang="pl-PL" dirty="0">
                <a:latin typeface="Calibri" panose="020F0502020204030204" pitchFamily="34" charset="0"/>
              </a:rPr>
              <a:t>,</a:t>
            </a:r>
            <a:endParaRPr lang="pl-PL" altLang="pl-PL" dirty="0" smtClean="0">
              <a:latin typeface="Calibri" panose="020F0502020204030204" pitchFamily="34" charset="0"/>
            </a:endParaRPr>
          </a:p>
          <a:p>
            <a:pPr lvl="2">
              <a:lnSpc>
                <a:spcPct val="100000"/>
              </a:lnSpc>
              <a:defRPr/>
            </a:pPr>
            <a:r>
              <a:rPr lang="pl-PL" altLang="pl-PL" dirty="0">
                <a:latin typeface="Calibri" panose="020F0502020204030204" pitchFamily="34" charset="0"/>
              </a:rPr>
              <a:t>wynikać z umów  z </a:t>
            </a:r>
            <a:r>
              <a:rPr lang="pl-PL" altLang="pl-PL" dirty="0" smtClean="0">
                <a:latin typeface="Calibri" panose="020F0502020204030204" pitchFamily="34" charset="0"/>
              </a:rPr>
              <a:t>wykonawcami</a:t>
            </a:r>
            <a:r>
              <a:rPr lang="pl-PL" altLang="pl-PL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pl-PL" altLang="pl-PL" sz="2000" dirty="0" smtClean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l-PL" altLang="pl-PL" sz="2000" dirty="0" smtClean="0">
                <a:latin typeface="Calibri" panose="020F0502020204030204" pitchFamily="34" charset="0"/>
              </a:rPr>
              <a:t>Odpowiednie </a:t>
            </a:r>
            <a:r>
              <a:rPr lang="pl-PL" altLang="pl-PL" sz="2000" dirty="0">
                <a:latin typeface="Calibri" panose="020F0502020204030204" pitchFamily="34" charset="0"/>
              </a:rPr>
              <a:t>przygotowanie Załączników do Umowy </a:t>
            </a:r>
            <a:r>
              <a:rPr lang="pl-PL" altLang="pl-PL" sz="2000" dirty="0" smtClean="0">
                <a:latin typeface="Calibri" panose="020F0502020204030204" pitchFamily="34" charset="0"/>
              </a:rPr>
              <a:t>w sprawie Projektu, </a:t>
            </a:r>
            <a:r>
              <a:rPr lang="pl-PL" altLang="pl-PL" sz="2000" dirty="0">
                <a:latin typeface="Calibri" panose="020F0502020204030204" pitchFamily="34" charset="0"/>
              </a:rPr>
              <a:t>zwłaszcza </a:t>
            </a:r>
            <a:r>
              <a:rPr lang="pl-PL" altLang="pl-PL" sz="2000" dirty="0" smtClean="0">
                <a:latin typeface="Calibri" panose="020F0502020204030204" pitchFamily="34" charset="0"/>
              </a:rPr>
              <a:t>        </a:t>
            </a:r>
            <a:r>
              <a:rPr lang="pl-PL" altLang="pl-PL" sz="2000" b="1" dirty="0" smtClean="0">
                <a:latin typeface="Calibri" panose="020F0502020204030204" pitchFamily="34" charset="0"/>
              </a:rPr>
              <a:t>Harmonogramu rzeczowo-finansowego</a:t>
            </a:r>
            <a:r>
              <a:rPr lang="pl-PL" altLang="pl-PL" sz="2000" dirty="0" smtClean="0">
                <a:latin typeface="Calibri" panose="020F0502020204030204" pitchFamily="34" charset="0"/>
              </a:rPr>
              <a:t>, </a:t>
            </a:r>
            <a:r>
              <a:rPr lang="pl-PL" altLang="pl-PL" sz="2000" dirty="0">
                <a:latin typeface="Calibri" panose="020F0502020204030204" pitchFamily="34" charset="0"/>
              </a:rPr>
              <a:t>przyczynia się do sprawnej </a:t>
            </a:r>
            <a:r>
              <a:rPr lang="pl-PL" altLang="pl-PL" sz="2000" dirty="0" smtClean="0">
                <a:latin typeface="Calibri" panose="020F0502020204030204" pitchFamily="34" charset="0"/>
              </a:rPr>
              <a:t>weryfikacji wniosków o </a:t>
            </a:r>
            <a:r>
              <a:rPr lang="pl-PL" altLang="pl-PL" sz="2000" dirty="0">
                <a:latin typeface="Calibri" panose="020F0502020204030204" pitchFamily="34" charset="0"/>
              </a:rPr>
              <a:t>płatność.</a:t>
            </a:r>
          </a:p>
          <a:p>
            <a:pPr marL="0" indent="0" algn="just">
              <a:buFontTx/>
              <a:buNone/>
              <a:defRPr/>
            </a:pPr>
            <a:endParaRPr lang="pl-PL" sz="1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8" y="295690"/>
            <a:ext cx="1690237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943A9BA618B46AAEF70F6C4F2E2EC" ma:contentTypeVersion="23" ma:contentTypeDescription="Create a new document." ma:contentTypeScope="" ma:versionID="e961b9b90d93d69b6fef0b325744b23c">
  <xsd:schema xmlns:xsd="http://www.w3.org/2001/XMLSchema" xmlns:xs="http://www.w3.org/2001/XMLSchema" xmlns:p="http://schemas.microsoft.com/office/2006/metadata/properties" xmlns:ns2="2f4ca05a-8a13-40a3-9b9c-33e37de64ad1" xmlns:ns3="447e428d-1ecd-45fc-bac1-2e19ddc6b21f" targetNamespace="http://schemas.microsoft.com/office/2006/metadata/properties" ma:root="true" ma:fieldsID="e23d9e1c72553a3aa55d024525a89952" ns2:_="" ns3:_="">
    <xsd:import namespace="2f4ca05a-8a13-40a3-9b9c-33e37de64ad1"/>
    <xsd:import namespace="447e428d-1ecd-45fc-bac1-2e19ddc6b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ca05a-8a13-40a3-9b9c-33e37de64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0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e428d-1ecd-45fc-bac1-2e19ddc6b2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0" nillable="true" ma:displayName="Taxonomy Catch All Column" ma:hidden="true" ma:list="{620e1fac-76bc-4991-bf21-b58c01b830ea}" ma:internalName="TaxCatchAll" ma:showField="CatchAllData" ma:web="447e428d-1ecd-45fc-bac1-2e19ddc6b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7e428d-1ecd-45fc-bac1-2e19ddc6b21f" xsi:nil="true"/>
    <lcf76f155ced4ddcb4097134ff3c332f xmlns="2f4ca05a-8a13-40a3-9b9c-33e37de64a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F11D06-879A-47BC-BFD0-EF1014DAFE70}"/>
</file>

<file path=customXml/itemProps2.xml><?xml version="1.0" encoding="utf-8"?>
<ds:datastoreItem xmlns:ds="http://schemas.openxmlformats.org/officeDocument/2006/customXml" ds:itemID="{7CC1975D-7EF3-4615-8FDF-554867963606}"/>
</file>

<file path=customXml/itemProps3.xml><?xml version="1.0" encoding="utf-8"?>
<ds:datastoreItem xmlns:ds="http://schemas.openxmlformats.org/officeDocument/2006/customXml" ds:itemID="{A4FC42E7-F4A6-4490-8EB8-595710D0B439}"/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1570</Words>
  <Application>Microsoft Office PowerPoint</Application>
  <PresentationFormat>Panoramiczny</PresentationFormat>
  <Paragraphs>135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Lato</vt:lpstr>
      <vt:lpstr>Raleway Light</vt:lpstr>
      <vt:lpstr>Trebuchet MS</vt:lpstr>
      <vt:lpstr>Wingdings</vt:lpstr>
      <vt:lpstr>Office Theme</vt:lpstr>
      <vt:lpstr>Kwalifikowalność wydatków w projektach  ze środków MF EOG i NMF na lata 2014-2021 Warszawa   Sylwia Mróz Z-ca Dyrektora Departamentu Kontroli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Strzelecka Beata</cp:lastModifiedBy>
  <cp:revision>1066</cp:revision>
  <dcterms:created xsi:type="dcterms:W3CDTF">2019-07-25T04:51:43Z</dcterms:created>
  <dcterms:modified xsi:type="dcterms:W3CDTF">2022-09-28T07:06:51Z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0x0101006AE943A9BA618B46AAEF70F6C4F2E2EC</vt:lpwstr>
  </property>
</Properties>
</file>