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handoutMasterIdLst>
    <p:handoutMasterId r:id="rId35"/>
  </p:handoutMasterIdLst>
  <p:sldIdLst>
    <p:sldId id="256" r:id="rId5"/>
    <p:sldId id="257" r:id="rId6"/>
    <p:sldId id="259" r:id="rId7"/>
    <p:sldId id="275" r:id="rId8"/>
    <p:sldId id="316" r:id="rId9"/>
    <p:sldId id="317" r:id="rId10"/>
    <p:sldId id="318" r:id="rId11"/>
    <p:sldId id="309" r:id="rId12"/>
    <p:sldId id="310" r:id="rId13"/>
    <p:sldId id="290" r:id="rId14"/>
    <p:sldId id="302" r:id="rId15"/>
    <p:sldId id="268" r:id="rId16"/>
    <p:sldId id="276" r:id="rId17"/>
    <p:sldId id="262" r:id="rId18"/>
    <p:sldId id="319" r:id="rId19"/>
    <p:sldId id="320" r:id="rId20"/>
    <p:sldId id="321" r:id="rId21"/>
    <p:sldId id="322" r:id="rId22"/>
    <p:sldId id="323" r:id="rId23"/>
    <p:sldId id="324" r:id="rId24"/>
    <p:sldId id="325" r:id="rId25"/>
    <p:sldId id="311" r:id="rId26"/>
    <p:sldId id="312" r:id="rId27"/>
    <p:sldId id="313" r:id="rId28"/>
    <p:sldId id="314" r:id="rId29"/>
    <p:sldId id="299" r:id="rId30"/>
    <p:sldId id="289" r:id="rId31"/>
    <p:sldId id="271" r:id="rId32"/>
    <p:sldId id="279" r:id="rId33"/>
  </p:sldIdLst>
  <p:sldSz cx="20104100" cy="11309350"/>
  <p:notesSz cx="9874250" cy="6797675"/>
  <p:defaultTextStyle>
    <a:defPPr>
      <a:defRPr kern="0"/>
    </a:defPPr>
  </p:defaultTextStyle>
  <p:extLst>
    <p:ext uri="{EFAFB233-063F-42B5-8137-9DF3F51BA10A}">
      <p15:sldGuideLst xmlns:p15="http://schemas.microsoft.com/office/powerpoint/2012/main">
        <p15:guide id="1" orient="horz" pos="490" userDrawn="1">
          <p15:clr>
            <a:srgbClr val="A4A3A4"/>
          </p15:clr>
        </p15:guide>
        <p15:guide id="2" pos="668" userDrawn="1">
          <p15:clr>
            <a:srgbClr val="A4A3A4"/>
          </p15:clr>
        </p15:guide>
        <p15:guide id="3" orient="horz" pos="1491" userDrawn="1">
          <p15:clr>
            <a:srgbClr val="A4A3A4"/>
          </p15:clr>
        </p15:guide>
        <p15:guide id="4" pos="51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żdżyńska Katarzyna" initials="MK" lastIdx="3" clrIdx="0">
    <p:extLst>
      <p:ext uri="{19B8F6BF-5375-455C-9EA6-DF929625EA0E}">
        <p15:presenceInfo xmlns:p15="http://schemas.microsoft.com/office/powerpoint/2012/main" userId="S::katarzyna.mozdzynska@mf.gov.pl::57b49e24-3dc5-461d-a22c-fecbfa90085f" providerId="AD"/>
      </p:ext>
    </p:extLst>
  </p:cmAuthor>
  <p:cmAuthor id="2" name="Andrzejak Marcin" initials="AM" lastIdx="47" clrIdx="1">
    <p:extLst>
      <p:ext uri="{19B8F6BF-5375-455C-9EA6-DF929625EA0E}">
        <p15:presenceInfo xmlns:p15="http://schemas.microsoft.com/office/powerpoint/2012/main" userId="S::Marcin.Andrzejak@mf.gov.pl::380c8791-cba2-487e-92fc-cd81997f6dd9" providerId="AD"/>
      </p:ext>
    </p:extLst>
  </p:cmAuthor>
  <p:cmAuthor id="3" name="Jaworski Marcin 2" initials="JM2" lastIdx="15" clrIdx="2">
    <p:extLst>
      <p:ext uri="{19B8F6BF-5375-455C-9EA6-DF929625EA0E}">
        <p15:presenceInfo xmlns:p15="http://schemas.microsoft.com/office/powerpoint/2012/main" userId="S::marcin.jaworski2@mf.gov.pl::2b4eb9bf-bb30-4886-88a0-5df4899ec556" providerId="AD"/>
      </p:ext>
    </p:extLst>
  </p:cmAuthor>
  <p:cmAuthor id="4" name="Zachariasz Aneta" initials="ZA" lastIdx="73" clrIdx="3">
    <p:extLst>
      <p:ext uri="{19B8F6BF-5375-455C-9EA6-DF929625EA0E}">
        <p15:presenceInfo xmlns:p15="http://schemas.microsoft.com/office/powerpoint/2012/main" userId="S::Aneta.Zachariasz@mf.gov.pl::7bdcf956-2d42-45d4-81ad-9ad530d7c839" providerId="AD"/>
      </p:ext>
    </p:extLst>
  </p:cmAuthor>
  <p:cmAuthor id="5" name="Grudzińska Katarzyna" initials="GK" lastIdx="1" clrIdx="4">
    <p:extLst>
      <p:ext uri="{19B8F6BF-5375-455C-9EA6-DF929625EA0E}">
        <p15:presenceInfo xmlns:p15="http://schemas.microsoft.com/office/powerpoint/2012/main" userId="S::katarzyna.grudzinska@mf.gov.pl::6d46054e-1dfb-45b4-b7e0-7ae9bc605bb4" providerId="AD"/>
      </p:ext>
    </p:extLst>
  </p:cmAuthor>
  <p:cmAuthor id="6" name="Hryciuk Magdalena" initials="HM" lastIdx="6" clrIdx="5">
    <p:extLst>
      <p:ext uri="{19B8F6BF-5375-455C-9EA6-DF929625EA0E}">
        <p15:presenceInfo xmlns:p15="http://schemas.microsoft.com/office/powerpoint/2012/main" userId="S::Magdalena.Hryciuk@mf.gov.pl::0b37bf0a-a272-427f-82c8-8db39280d86c" providerId="AD"/>
      </p:ext>
    </p:extLst>
  </p:cmAuthor>
  <p:cmAuthor id="7" name="Szymkowiak Edyta" initials="SE" lastIdx="4" clrIdx="6">
    <p:extLst>
      <p:ext uri="{19B8F6BF-5375-455C-9EA6-DF929625EA0E}">
        <p15:presenceInfo xmlns:p15="http://schemas.microsoft.com/office/powerpoint/2012/main" userId="S::edyta.szymkowiak@mf.gov.pl::71445336-3534-4ded-84df-29e58af316f7" providerId="AD"/>
      </p:ext>
    </p:extLst>
  </p:cmAuthor>
  <p:cmAuthor id="8" name="Skwierczyńska-Wiatrów Izabela" initials="IS" lastIdx="2" clrIdx="7">
    <p:extLst>
      <p:ext uri="{19B8F6BF-5375-455C-9EA6-DF929625EA0E}">
        <p15:presenceInfo xmlns:p15="http://schemas.microsoft.com/office/powerpoint/2012/main" userId="S::izabela.skwierczynska-wiatrow@mf.gov.pl::0c9d7046-b3df-46d8-9bec-ba1de9ae8747" providerId="AD"/>
      </p:ext>
    </p:extLst>
  </p:cmAuthor>
  <p:cmAuthor id="9" name="Kowalewski Grzegorz" initials="KG" lastIdx="1" clrIdx="8">
    <p:extLst>
      <p:ext uri="{19B8F6BF-5375-455C-9EA6-DF929625EA0E}">
        <p15:presenceInfo xmlns:p15="http://schemas.microsoft.com/office/powerpoint/2012/main" userId="S::grzegorz.kowalewski@mf.gov.pl::7f28bf3d-4337-4fb4-acc7-36e1d4e0935a" providerId="AD"/>
      </p:ext>
    </p:extLst>
  </p:cmAuthor>
  <p:cmAuthor id="10" name="Kozarzewska Justyna" initials="KJ" lastIdx="2" clrIdx="9">
    <p:extLst>
      <p:ext uri="{19B8F6BF-5375-455C-9EA6-DF929625EA0E}">
        <p15:presenceInfo xmlns:p15="http://schemas.microsoft.com/office/powerpoint/2012/main" userId="S::Justyna.Kozarzewska@mf.gov.pl::ffcece18-340a-488c-8113-529f8154e9bc" providerId="AD"/>
      </p:ext>
    </p:extLst>
  </p:cmAuthor>
  <p:cmAuthor id="11" name="Sielaszuk Michał" initials="SM" lastIdx="3" clrIdx="10">
    <p:extLst>
      <p:ext uri="{19B8F6BF-5375-455C-9EA6-DF929625EA0E}">
        <p15:presenceInfo xmlns:p15="http://schemas.microsoft.com/office/powerpoint/2012/main" userId="S::michal.sielaszuk@mf.gov.pl::e8b6184d-5837-4099-b718-b42baf7a328f" providerId="AD"/>
      </p:ext>
    </p:extLst>
  </p:cmAuthor>
  <p:cmAuthor id="12" name="Mystkowska Sylwia" initials="SM" lastIdx="10" clrIdx="11">
    <p:extLst>
      <p:ext uri="{19B8F6BF-5375-455C-9EA6-DF929625EA0E}">
        <p15:presenceInfo xmlns:p15="http://schemas.microsoft.com/office/powerpoint/2012/main" userId="S::Sylwia.Mystkowska@mf.gov.pl::19a23149-1c25-421b-848c-964276785b74" providerId="AD"/>
      </p:ext>
    </p:extLst>
  </p:cmAuthor>
  <p:cmAuthor id="13" name="Szlasa Karolina" initials="SK" lastIdx="28" clrIdx="12">
    <p:extLst>
      <p:ext uri="{19B8F6BF-5375-455C-9EA6-DF929625EA0E}">
        <p15:presenceInfo xmlns:p15="http://schemas.microsoft.com/office/powerpoint/2012/main" userId="S::karolina.szlasa@mf.gov.pl::453f78d4-3bb4-4ef9-83f5-c317e00541af" providerId="AD"/>
      </p:ext>
    </p:extLst>
  </p:cmAuthor>
  <p:cmAuthor id="14" name="Pasternak-Winiarska Katarzyna" initials="PWK" lastIdx="5" clrIdx="13">
    <p:extLst>
      <p:ext uri="{19B8F6BF-5375-455C-9EA6-DF929625EA0E}">
        <p15:presenceInfo xmlns:p15="http://schemas.microsoft.com/office/powerpoint/2012/main" userId="S::katarzyna.pasternak-winiarska@mf.gov.pl::3c1b65b6-0bff-4686-a872-9a7ffcf6b648" providerId="AD"/>
      </p:ext>
    </p:extLst>
  </p:cmAuthor>
  <p:cmAuthor id="15" name="Kaliszewski Konrad" initials="KK" lastIdx="2" clrIdx="14">
    <p:extLst>
      <p:ext uri="{19B8F6BF-5375-455C-9EA6-DF929625EA0E}">
        <p15:presenceInfo xmlns:p15="http://schemas.microsoft.com/office/powerpoint/2012/main" userId="S::konrad.kaliszewski@mf.gov.pl::48014e5b-184d-405a-be63-a147538516bf" providerId="AD"/>
      </p:ext>
    </p:extLst>
  </p:cmAuthor>
  <p:cmAuthor id="16" name="Tarasewicz Agnieszka 3" initials="TA3" lastIdx="1" clrIdx="15">
    <p:extLst>
      <p:ext uri="{19B8F6BF-5375-455C-9EA6-DF929625EA0E}">
        <p15:presenceInfo xmlns:p15="http://schemas.microsoft.com/office/powerpoint/2012/main" userId="S::agnieszka.tarasewicz3@mf.gov.pl::2d90f44c-e1aa-4f1f-b840-01a65e2bf3f1" providerId="AD"/>
      </p:ext>
    </p:extLst>
  </p:cmAuthor>
  <p:cmAuthor id="17" name="Zalewski Dominik" initials="ZD" lastIdx="1" clrIdx="16">
    <p:extLst>
      <p:ext uri="{19B8F6BF-5375-455C-9EA6-DF929625EA0E}">
        <p15:presenceInfo xmlns:p15="http://schemas.microsoft.com/office/powerpoint/2012/main" userId="S::Dominik.Zalewski@mf.gov.pl::ec89c532-317f-4c09-b06c-300feb4a1b93" providerId="AD"/>
      </p:ext>
    </p:extLst>
  </p:cmAuthor>
  <p:cmAuthor id="18" name="Maliborska Małgorzata" initials="MM" lastIdx="3" clrIdx="17">
    <p:extLst>
      <p:ext uri="{19B8F6BF-5375-455C-9EA6-DF929625EA0E}">
        <p15:presenceInfo xmlns:p15="http://schemas.microsoft.com/office/powerpoint/2012/main" userId="S::malgorzata.maliborska@mf.gov.pl::6633706b-f506-465f-ae3b-9a515a751476" providerId="AD"/>
      </p:ext>
    </p:extLst>
  </p:cmAuthor>
  <p:cmAuthor id="19" name="Buda Agnieszka" initials="BA" lastIdx="2" clrIdx="18">
    <p:extLst>
      <p:ext uri="{19B8F6BF-5375-455C-9EA6-DF929625EA0E}">
        <p15:presenceInfo xmlns:p15="http://schemas.microsoft.com/office/powerpoint/2012/main" userId="S::agnieszka.buda@mf.gov.pl::cca8caa1-e6db-41ff-836d-81cb6e08d4c2" providerId="AD"/>
      </p:ext>
    </p:extLst>
  </p:cmAuthor>
  <p:cmAuthor id="20" name="Miller Anna" initials="MA" lastIdx="1" clrIdx="19">
    <p:extLst>
      <p:ext uri="{19B8F6BF-5375-455C-9EA6-DF929625EA0E}">
        <p15:presenceInfo xmlns:p15="http://schemas.microsoft.com/office/powerpoint/2012/main" userId="S::anna.miller@mf.gov.pl::118f3ad8-1f48-466f-a4a0-b9205aaeb924" providerId="AD"/>
      </p:ext>
    </p:extLst>
  </p:cmAuthor>
  <p:cmAuthor id="21" name="Dąbrowska Iwona" initials="DI" lastIdx="25" clrIdx="20">
    <p:extLst>
      <p:ext uri="{19B8F6BF-5375-455C-9EA6-DF929625EA0E}">
        <p15:presenceInfo xmlns:p15="http://schemas.microsoft.com/office/powerpoint/2012/main" userId="S::Iwona.Dabrowska@mf.gov.pl::04c59821-281d-48c3-a354-2afd6d1a7618" providerId="AD"/>
      </p:ext>
    </p:extLst>
  </p:cmAuthor>
  <p:cmAuthor id="22" name="Orłowska Anna 2" initials="OA2" lastIdx="5" clrIdx="21">
    <p:extLst>
      <p:ext uri="{19B8F6BF-5375-455C-9EA6-DF929625EA0E}">
        <p15:presenceInfo xmlns:p15="http://schemas.microsoft.com/office/powerpoint/2012/main" userId="Orłowska Anna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74"/>
  </p:normalViewPr>
  <p:slideViewPr>
    <p:cSldViewPr>
      <p:cViewPr varScale="1">
        <p:scale>
          <a:sx n="66" d="100"/>
          <a:sy n="66" d="100"/>
        </p:scale>
        <p:origin x="972" y="90"/>
      </p:cViewPr>
      <p:guideLst>
        <p:guide orient="horz" pos="490"/>
        <p:guide pos="668"/>
        <p:guide orient="horz" pos="1491"/>
        <p:guide pos="51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F23278CB-4886-413D-96F7-A2C5C0A2BAFD}"/>
              </a:ext>
            </a:extLst>
          </p:cNvPr>
          <p:cNvSpPr>
            <a:spLocks noGrp="1"/>
          </p:cNvSpPr>
          <p:nvPr>
            <p:ph type="hdr" sz="quarter"/>
          </p:nvPr>
        </p:nvSpPr>
        <p:spPr>
          <a:xfrm>
            <a:off x="0" y="0"/>
            <a:ext cx="4279050" cy="340647"/>
          </a:xfrm>
          <a:prstGeom prst="rect">
            <a:avLst/>
          </a:prstGeom>
        </p:spPr>
        <p:txBody>
          <a:bodyPr vert="horz" lIns="48527" tIns="24264" rIns="48527" bIns="24264" rtlCol="0"/>
          <a:lstStyle>
            <a:lvl1pPr algn="l">
              <a:defRPr sz="600"/>
            </a:lvl1pPr>
          </a:lstStyle>
          <a:p>
            <a:endParaRPr lang="pl-PL"/>
          </a:p>
        </p:txBody>
      </p:sp>
      <p:sp>
        <p:nvSpPr>
          <p:cNvPr id="3" name="Symbol zastępczy daty 2">
            <a:extLst>
              <a:ext uri="{FF2B5EF4-FFF2-40B4-BE49-F238E27FC236}">
                <a16:creationId xmlns:a16="http://schemas.microsoft.com/office/drawing/2014/main" id="{DF0197E4-AE85-46A9-B68F-CBACCBE43A0D}"/>
              </a:ext>
            </a:extLst>
          </p:cNvPr>
          <p:cNvSpPr>
            <a:spLocks noGrp="1"/>
          </p:cNvSpPr>
          <p:nvPr>
            <p:ph type="dt" sz="quarter" idx="1"/>
          </p:nvPr>
        </p:nvSpPr>
        <p:spPr>
          <a:xfrm>
            <a:off x="5592861" y="0"/>
            <a:ext cx="4279050" cy="340647"/>
          </a:xfrm>
          <a:prstGeom prst="rect">
            <a:avLst/>
          </a:prstGeom>
        </p:spPr>
        <p:txBody>
          <a:bodyPr vert="horz" lIns="48527" tIns="24264" rIns="48527" bIns="24264" rtlCol="0"/>
          <a:lstStyle>
            <a:lvl1pPr algn="r">
              <a:defRPr sz="600"/>
            </a:lvl1pPr>
          </a:lstStyle>
          <a:p>
            <a:fld id="{7019D7FE-EB6E-4E93-90A8-E42D4873CF22}" type="datetimeFigureOut">
              <a:rPr lang="pl-PL" smtClean="0"/>
              <a:t>05.02.2026</a:t>
            </a:fld>
            <a:endParaRPr lang="pl-PL"/>
          </a:p>
        </p:txBody>
      </p:sp>
      <p:sp>
        <p:nvSpPr>
          <p:cNvPr id="4" name="Symbol zastępczy stopki 3">
            <a:extLst>
              <a:ext uri="{FF2B5EF4-FFF2-40B4-BE49-F238E27FC236}">
                <a16:creationId xmlns:a16="http://schemas.microsoft.com/office/drawing/2014/main" id="{8C334DB2-6970-4E50-9603-DF1F18420D1C}"/>
              </a:ext>
            </a:extLst>
          </p:cNvPr>
          <p:cNvSpPr>
            <a:spLocks noGrp="1"/>
          </p:cNvSpPr>
          <p:nvPr>
            <p:ph type="ftr" sz="quarter" idx="2"/>
          </p:nvPr>
        </p:nvSpPr>
        <p:spPr>
          <a:xfrm>
            <a:off x="0" y="6457028"/>
            <a:ext cx="4279050" cy="340647"/>
          </a:xfrm>
          <a:prstGeom prst="rect">
            <a:avLst/>
          </a:prstGeom>
        </p:spPr>
        <p:txBody>
          <a:bodyPr vert="horz" lIns="48527" tIns="24264" rIns="48527" bIns="24264" rtlCol="0" anchor="b"/>
          <a:lstStyle>
            <a:lvl1pPr algn="l">
              <a:defRPr sz="600"/>
            </a:lvl1pPr>
          </a:lstStyle>
          <a:p>
            <a:endParaRPr lang="pl-PL"/>
          </a:p>
        </p:txBody>
      </p:sp>
      <p:sp>
        <p:nvSpPr>
          <p:cNvPr id="5" name="Symbol zastępczy numeru slajdu 4">
            <a:extLst>
              <a:ext uri="{FF2B5EF4-FFF2-40B4-BE49-F238E27FC236}">
                <a16:creationId xmlns:a16="http://schemas.microsoft.com/office/drawing/2014/main" id="{334B47C4-105E-4C7D-954F-E59D9B19D101}"/>
              </a:ext>
            </a:extLst>
          </p:cNvPr>
          <p:cNvSpPr>
            <a:spLocks noGrp="1"/>
          </p:cNvSpPr>
          <p:nvPr>
            <p:ph type="sldNum" sz="quarter" idx="3"/>
          </p:nvPr>
        </p:nvSpPr>
        <p:spPr>
          <a:xfrm>
            <a:off x="5592861" y="6457028"/>
            <a:ext cx="4279050" cy="340647"/>
          </a:xfrm>
          <a:prstGeom prst="rect">
            <a:avLst/>
          </a:prstGeom>
        </p:spPr>
        <p:txBody>
          <a:bodyPr vert="horz" lIns="48527" tIns="24264" rIns="48527" bIns="24264" rtlCol="0" anchor="b"/>
          <a:lstStyle>
            <a:lvl1pPr algn="r">
              <a:defRPr sz="600"/>
            </a:lvl1pPr>
          </a:lstStyle>
          <a:p>
            <a:fld id="{B79F8D38-0F5E-4572-9430-1E2343AC6A1A}" type="slidenum">
              <a:rPr lang="pl-PL" smtClean="0"/>
              <a:t>‹#›</a:t>
            </a:fld>
            <a:endParaRPr lang="pl-PL"/>
          </a:p>
        </p:txBody>
      </p:sp>
    </p:spTree>
    <p:extLst>
      <p:ext uri="{BB962C8B-B14F-4D97-AF65-F5344CB8AC3E}">
        <p14:creationId xmlns:p14="http://schemas.microsoft.com/office/powerpoint/2010/main" val="2549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9050" cy="340647"/>
          </a:xfrm>
          <a:prstGeom prst="rect">
            <a:avLst/>
          </a:prstGeom>
        </p:spPr>
        <p:txBody>
          <a:bodyPr vert="horz" lIns="48527" tIns="24264" rIns="48527" bIns="24264" rtlCol="0"/>
          <a:lstStyle>
            <a:lvl1pPr algn="l">
              <a:defRPr sz="600"/>
            </a:lvl1pPr>
          </a:lstStyle>
          <a:p>
            <a:endParaRPr lang="pl-PL"/>
          </a:p>
        </p:txBody>
      </p:sp>
      <p:sp>
        <p:nvSpPr>
          <p:cNvPr id="3" name="Symbol zastępczy daty 2"/>
          <p:cNvSpPr>
            <a:spLocks noGrp="1"/>
          </p:cNvSpPr>
          <p:nvPr>
            <p:ph type="dt" idx="1"/>
          </p:nvPr>
        </p:nvSpPr>
        <p:spPr>
          <a:xfrm>
            <a:off x="5592861" y="0"/>
            <a:ext cx="4279050" cy="340647"/>
          </a:xfrm>
          <a:prstGeom prst="rect">
            <a:avLst/>
          </a:prstGeom>
        </p:spPr>
        <p:txBody>
          <a:bodyPr vert="horz" lIns="48527" tIns="24264" rIns="48527" bIns="24264" rtlCol="0"/>
          <a:lstStyle>
            <a:lvl1pPr algn="r">
              <a:defRPr sz="600"/>
            </a:lvl1pPr>
          </a:lstStyle>
          <a:p>
            <a:fld id="{C9E80F2D-FC4B-4ABE-92EC-0237AE7FE98E}" type="datetimeFigureOut">
              <a:rPr lang="pl-PL" smtClean="0"/>
              <a:t>05.02.2026</a:t>
            </a:fld>
            <a:endParaRPr lang="pl-PL"/>
          </a:p>
        </p:txBody>
      </p:sp>
      <p:sp>
        <p:nvSpPr>
          <p:cNvPr id="4" name="Symbol zastępczy obrazu slajdu 3"/>
          <p:cNvSpPr>
            <a:spLocks noGrp="1" noRot="1" noChangeAspect="1"/>
          </p:cNvSpPr>
          <p:nvPr>
            <p:ph type="sldImg" idx="2"/>
          </p:nvPr>
        </p:nvSpPr>
        <p:spPr>
          <a:xfrm>
            <a:off x="2898775" y="850900"/>
            <a:ext cx="4076700" cy="2293938"/>
          </a:xfrm>
          <a:prstGeom prst="rect">
            <a:avLst/>
          </a:prstGeom>
          <a:noFill/>
          <a:ln w="12700">
            <a:solidFill>
              <a:prstClr val="black"/>
            </a:solidFill>
          </a:ln>
        </p:spPr>
        <p:txBody>
          <a:bodyPr vert="horz" lIns="48527" tIns="24264" rIns="48527" bIns="24264" rtlCol="0" anchor="ctr"/>
          <a:lstStyle/>
          <a:p>
            <a:endParaRPr lang="pl-PL"/>
          </a:p>
        </p:txBody>
      </p:sp>
      <p:sp>
        <p:nvSpPr>
          <p:cNvPr id="5" name="Symbol zastępczy notatek 4"/>
          <p:cNvSpPr>
            <a:spLocks noGrp="1"/>
          </p:cNvSpPr>
          <p:nvPr>
            <p:ph type="body" sz="quarter" idx="3"/>
          </p:nvPr>
        </p:nvSpPr>
        <p:spPr>
          <a:xfrm>
            <a:off x="987113" y="3270976"/>
            <a:ext cx="7900024" cy="2677467"/>
          </a:xfrm>
          <a:prstGeom prst="rect">
            <a:avLst/>
          </a:prstGeom>
        </p:spPr>
        <p:txBody>
          <a:bodyPr vert="horz" lIns="48527" tIns="24264" rIns="48527" bIns="24264"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7028"/>
            <a:ext cx="4279050" cy="340647"/>
          </a:xfrm>
          <a:prstGeom prst="rect">
            <a:avLst/>
          </a:prstGeom>
        </p:spPr>
        <p:txBody>
          <a:bodyPr vert="horz" lIns="48527" tIns="24264" rIns="48527" bIns="24264" rtlCol="0" anchor="b"/>
          <a:lstStyle>
            <a:lvl1pPr algn="l">
              <a:defRPr sz="600"/>
            </a:lvl1pPr>
          </a:lstStyle>
          <a:p>
            <a:endParaRPr lang="pl-PL"/>
          </a:p>
        </p:txBody>
      </p:sp>
      <p:sp>
        <p:nvSpPr>
          <p:cNvPr id="7" name="Symbol zastępczy numeru slajdu 6"/>
          <p:cNvSpPr>
            <a:spLocks noGrp="1"/>
          </p:cNvSpPr>
          <p:nvPr>
            <p:ph type="sldNum" sz="quarter" idx="5"/>
          </p:nvPr>
        </p:nvSpPr>
        <p:spPr>
          <a:xfrm>
            <a:off x="5592861" y="6457028"/>
            <a:ext cx="4279050" cy="340647"/>
          </a:xfrm>
          <a:prstGeom prst="rect">
            <a:avLst/>
          </a:prstGeom>
        </p:spPr>
        <p:txBody>
          <a:bodyPr vert="horz" lIns="48527" tIns="24264" rIns="48527" bIns="24264" rtlCol="0" anchor="b"/>
          <a:lstStyle>
            <a:lvl1pPr algn="r">
              <a:defRPr sz="600"/>
            </a:lvl1pPr>
          </a:lstStyle>
          <a:p>
            <a:fld id="{A706FAC0-FF73-4C4D-997E-D65B09C419DC}" type="slidenum">
              <a:rPr lang="pl-PL" smtClean="0"/>
              <a:t>‹#›</a:t>
            </a:fld>
            <a:endParaRPr lang="pl-PL"/>
          </a:p>
        </p:txBody>
      </p:sp>
    </p:spTree>
    <p:extLst>
      <p:ext uri="{BB962C8B-B14F-4D97-AF65-F5344CB8AC3E}">
        <p14:creationId xmlns:p14="http://schemas.microsoft.com/office/powerpoint/2010/main" val="36247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750" b="1" i="0">
                <a:solidFill>
                  <a:srgbClr val="ED1C24"/>
                </a:solidFill>
                <a:latin typeface="Lato Black"/>
                <a:cs typeface="Lato Black"/>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Holder 6"/>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7" name="Holder 7"/>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ED1C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 name="Holder 4"/>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Holder 5"/>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 name="Holder 3"/>
          <p:cNvSpPr>
            <a:spLocks noGrp="1"/>
          </p:cNvSpPr>
          <p:nvPr>
            <p:ph type="dt" sz="half" idx="6"/>
          </p:nvPr>
        </p:nvSpPr>
        <p:spPr/>
        <p:txBody>
          <a:bodyPr lIns="0" tIns="0" rIns="0" bIns="0"/>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 name="Holder 4"/>
          <p:cNvSpPr>
            <a:spLocks noGrp="1"/>
          </p:cNvSpPr>
          <p:nvPr>
            <p:ph type="sldNum" sz="quarter" idx="7"/>
          </p:nvPr>
        </p:nvSpPr>
        <p:spPr/>
        <p:txBody>
          <a:bodyPr lIns="0" tIns="0" rIns="0" bIns="0"/>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0450195"/>
          </a:xfrm>
          <a:custGeom>
            <a:avLst/>
            <a:gdLst/>
            <a:ahLst/>
            <a:cxnLst/>
            <a:rect l="l" t="t" r="r" b="b"/>
            <a:pathLst>
              <a:path w="20104100" h="10450195">
                <a:moveTo>
                  <a:pt x="20104099" y="0"/>
                </a:moveTo>
                <a:lnTo>
                  <a:pt x="0" y="0"/>
                </a:lnTo>
                <a:lnTo>
                  <a:pt x="0" y="10449943"/>
                </a:lnTo>
                <a:lnTo>
                  <a:pt x="20104099" y="10449943"/>
                </a:lnTo>
                <a:lnTo>
                  <a:pt x="20104099" y="0"/>
                </a:lnTo>
                <a:close/>
              </a:path>
            </a:pathLst>
          </a:custGeom>
          <a:solidFill>
            <a:srgbClr val="F3F3F2"/>
          </a:solidFill>
        </p:spPr>
        <p:txBody>
          <a:bodyPr wrap="square" lIns="0" tIns="0" rIns="0" bIns="0" rtlCol="0"/>
          <a:lstStyle/>
          <a:p>
            <a:endParaRPr/>
          </a:p>
        </p:txBody>
      </p:sp>
      <p:sp>
        <p:nvSpPr>
          <p:cNvPr id="2" name="Holder 2"/>
          <p:cNvSpPr>
            <a:spLocks noGrp="1"/>
          </p:cNvSpPr>
          <p:nvPr>
            <p:ph type="title"/>
          </p:nvPr>
        </p:nvSpPr>
        <p:spPr>
          <a:xfrm>
            <a:off x="2290738" y="4774324"/>
            <a:ext cx="9165712" cy="905510"/>
          </a:xfrm>
          <a:prstGeom prst="rect">
            <a:avLst/>
          </a:prstGeom>
        </p:spPr>
        <p:txBody>
          <a:bodyPr wrap="square" lIns="0" tIns="0" rIns="0" bIns="0">
            <a:spAutoFit/>
          </a:bodyPr>
          <a:lstStyle>
            <a:lvl1pPr>
              <a:defRPr sz="5750" b="1" i="0">
                <a:solidFill>
                  <a:srgbClr val="ED1C24"/>
                </a:solidFill>
                <a:latin typeface="Lato Black"/>
                <a:cs typeface="Lato Black"/>
              </a:defRPr>
            </a:lvl1pPr>
          </a:lstStyle>
          <a:p>
            <a:endParaRPr/>
          </a:p>
        </p:txBody>
      </p:sp>
      <p:sp>
        <p:nvSpPr>
          <p:cNvPr id="3" name="Holder 3"/>
          <p:cNvSpPr>
            <a:spLocks noGrp="1"/>
          </p:cNvSpPr>
          <p:nvPr>
            <p:ph type="body" idx="1"/>
          </p:nvPr>
        </p:nvSpPr>
        <p:spPr>
          <a:xfrm>
            <a:off x="2290894" y="3769223"/>
            <a:ext cx="15229840" cy="4528184"/>
          </a:xfrm>
          <a:prstGeom prst="rect">
            <a:avLst/>
          </a:prstGeom>
        </p:spPr>
        <p:txBody>
          <a:bodyPr wrap="square" lIns="0" tIns="0" rIns="0" bIns="0">
            <a:spAutoFit/>
          </a:bodyPr>
          <a:lstStyle>
            <a:lvl1pPr>
              <a:defRPr sz="2450" b="0" i="0">
                <a:solidFill>
                  <a:schemeClr val="tx1"/>
                </a:solidFill>
                <a:latin typeface="Lato"/>
                <a:cs typeface="Lato"/>
              </a:defRPr>
            </a:lvl1pPr>
          </a:lstStyle>
          <a:p>
            <a:endParaRPr/>
          </a:p>
        </p:txBody>
      </p:sp>
      <p:sp>
        <p:nvSpPr>
          <p:cNvPr id="4" name="Holder 4"/>
          <p:cNvSpPr>
            <a:spLocks noGrp="1"/>
          </p:cNvSpPr>
          <p:nvPr>
            <p:ph type="ftr" sz="quarter" idx="5"/>
          </p:nvPr>
        </p:nvSpPr>
        <p:spPr>
          <a:xfrm>
            <a:off x="6501446" y="10751027"/>
            <a:ext cx="4292600"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5" name="Holder 5"/>
          <p:cNvSpPr>
            <a:spLocks noGrp="1"/>
          </p:cNvSpPr>
          <p:nvPr>
            <p:ph type="dt" sz="half" idx="6"/>
          </p:nvPr>
        </p:nvSpPr>
        <p:spPr>
          <a:xfrm>
            <a:off x="2290894" y="10751027"/>
            <a:ext cx="3727450"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6" name="Holder 6"/>
          <p:cNvSpPr>
            <a:spLocks noGrp="1"/>
          </p:cNvSpPr>
          <p:nvPr>
            <p:ph type="sldNum" sz="quarter" idx="7"/>
          </p:nvPr>
        </p:nvSpPr>
        <p:spPr>
          <a:xfrm>
            <a:off x="18929260" y="10751027"/>
            <a:ext cx="179069" cy="239395"/>
          </a:xfrm>
          <a:prstGeom prst="rect">
            <a:avLst/>
          </a:prstGeom>
        </p:spPr>
        <p:txBody>
          <a:bodyPr wrap="square" lIns="0" tIns="0" rIns="0" bIns="0">
            <a:spAutoFit/>
          </a:bodyPr>
          <a:lstStyle>
            <a:lvl1pPr>
              <a:defRPr sz="1200" b="1" i="0">
                <a:solidFill>
                  <a:srgbClr val="696D6E"/>
                </a:solidFill>
                <a:latin typeface="Open Sans"/>
                <a:cs typeface="Open Sans"/>
              </a:defRPr>
            </a:lvl1pPr>
          </a:lstStyle>
          <a:p>
            <a:pPr marL="38100">
              <a:lnSpc>
                <a:spcPct val="100000"/>
              </a:lnSpc>
              <a:spcBef>
                <a:spcPts val="22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pl/web/finanse/rozliczenie-pit-za-2024-rok---proste-szybkie-rozliczenie-podatku-i-rekordowa-liczba-e-pit-ow"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81533"/>
            <a:ext cx="20104099" cy="10449942"/>
          </a:xfrm>
          <a:prstGeom prst="rect">
            <a:avLst/>
          </a:prstGeom>
        </p:spPr>
      </p:pic>
      <p:sp>
        <p:nvSpPr>
          <p:cNvPr id="3" name="object 3"/>
          <p:cNvSpPr txBox="1"/>
          <p:nvPr/>
        </p:nvSpPr>
        <p:spPr>
          <a:xfrm>
            <a:off x="2051050" y="3631825"/>
            <a:ext cx="7517765" cy="5752216"/>
          </a:xfrm>
          <a:prstGeom prst="rect">
            <a:avLst/>
          </a:prstGeom>
        </p:spPr>
        <p:txBody>
          <a:bodyPr vert="horz" wrap="square" lIns="0" tIns="12065" rIns="0" bIns="0" rtlCol="0">
            <a:spAutoFit/>
          </a:bodyPr>
          <a:lstStyle/>
          <a:p>
            <a:pPr marL="12700" marR="528320">
              <a:lnSpc>
                <a:spcPct val="105400"/>
              </a:lnSpc>
              <a:spcBef>
                <a:spcPts val="95"/>
              </a:spcBef>
            </a:pPr>
            <a:r>
              <a:rPr sz="5750" dirty="0">
                <a:latin typeface="+mn-lt"/>
                <a:cs typeface="Lato Black"/>
              </a:rPr>
              <a:t>Plan</a:t>
            </a:r>
            <a:r>
              <a:rPr sz="5750" spc="-165" dirty="0">
                <a:latin typeface="+mn-lt"/>
                <a:cs typeface="Lato Black"/>
              </a:rPr>
              <a:t> </a:t>
            </a:r>
            <a:r>
              <a:rPr sz="5750" dirty="0">
                <a:latin typeface="+mn-lt"/>
                <a:cs typeface="Lato Black"/>
              </a:rPr>
              <a:t>wdrażania</a:t>
            </a:r>
            <a:r>
              <a:rPr sz="5750" spc="-60" dirty="0">
                <a:latin typeface="+mn-lt"/>
                <a:cs typeface="Lato Black"/>
              </a:rPr>
              <a:t> </a:t>
            </a:r>
            <a:r>
              <a:rPr sz="5750" spc="-10" dirty="0">
                <a:latin typeface="+mn-lt"/>
                <a:cs typeface="Lato Black"/>
              </a:rPr>
              <a:t>usług </a:t>
            </a:r>
            <a:r>
              <a:rPr sz="5750" b="1" dirty="0">
                <a:latin typeface="+mn-lt"/>
                <a:cs typeface="Lato Black"/>
              </a:rPr>
              <a:t>dla</a:t>
            </a:r>
            <a:r>
              <a:rPr sz="5750" b="1" spc="-10" dirty="0">
                <a:latin typeface="+mn-lt"/>
                <a:cs typeface="Lato Black"/>
              </a:rPr>
              <a:t> klientów</a:t>
            </a:r>
            <a:endParaRPr sz="5750" dirty="0">
              <a:latin typeface="+mn-lt"/>
              <a:cs typeface="Lato Black"/>
            </a:endParaRPr>
          </a:p>
          <a:p>
            <a:pPr marL="12700" marR="5080">
              <a:lnSpc>
                <a:spcPct val="105400"/>
              </a:lnSpc>
            </a:pPr>
            <a:r>
              <a:rPr sz="5750" spc="-10" dirty="0">
                <a:latin typeface="+mn-lt"/>
                <a:cs typeface="Lato Black"/>
              </a:rPr>
              <a:t>Krajowej</a:t>
            </a:r>
            <a:r>
              <a:rPr sz="5750" spc="-260" dirty="0">
                <a:latin typeface="+mn-lt"/>
                <a:cs typeface="Lato Black"/>
              </a:rPr>
              <a:t> </a:t>
            </a:r>
            <a:r>
              <a:rPr sz="5750" spc="-10" dirty="0">
                <a:latin typeface="+mn-lt"/>
                <a:cs typeface="Lato Black"/>
              </a:rPr>
              <a:t>Administracji Skarbowej</a:t>
            </a:r>
            <a:endParaRPr sz="5750" dirty="0">
              <a:latin typeface="+mn-lt"/>
              <a:cs typeface="Lato Black"/>
            </a:endParaRPr>
          </a:p>
          <a:p>
            <a:pPr marL="12700">
              <a:lnSpc>
                <a:spcPct val="100000"/>
              </a:lnSpc>
              <a:spcBef>
                <a:spcPts val="370"/>
              </a:spcBef>
            </a:pPr>
            <a:r>
              <a:rPr sz="5750" b="1" dirty="0">
                <a:solidFill>
                  <a:srgbClr val="ED1C24"/>
                </a:solidFill>
                <a:latin typeface="+mn-lt"/>
                <a:cs typeface="Lato Black"/>
              </a:rPr>
              <a:t>w</a:t>
            </a:r>
            <a:r>
              <a:rPr sz="5750" b="1" spc="-145" dirty="0">
                <a:solidFill>
                  <a:srgbClr val="ED1C24"/>
                </a:solidFill>
                <a:latin typeface="+mn-lt"/>
                <a:cs typeface="Lato Black"/>
              </a:rPr>
              <a:t> </a:t>
            </a:r>
            <a:r>
              <a:rPr lang="pl-PL" sz="5750" b="1" dirty="0">
                <a:solidFill>
                  <a:srgbClr val="ED1C24"/>
                </a:solidFill>
                <a:latin typeface="+mn-lt"/>
                <a:cs typeface="Lato Black"/>
              </a:rPr>
              <a:t>latach</a:t>
            </a:r>
            <a:r>
              <a:rPr sz="5750" b="1" spc="-25" dirty="0">
                <a:solidFill>
                  <a:srgbClr val="ED1C24"/>
                </a:solidFill>
                <a:latin typeface="+mn-lt"/>
                <a:cs typeface="Lato Black"/>
              </a:rPr>
              <a:t> </a:t>
            </a:r>
            <a:r>
              <a:rPr sz="5750" b="1" dirty="0">
                <a:solidFill>
                  <a:srgbClr val="ED1C24"/>
                </a:solidFill>
                <a:latin typeface="+mn-lt"/>
                <a:cs typeface="Lato Black"/>
              </a:rPr>
              <a:t>2024-</a:t>
            </a:r>
            <a:r>
              <a:rPr sz="5750" b="1" spc="-20" dirty="0">
                <a:solidFill>
                  <a:srgbClr val="ED1C24"/>
                </a:solidFill>
                <a:latin typeface="+mn-lt"/>
                <a:cs typeface="Lato Black"/>
              </a:rPr>
              <a:t>2028</a:t>
            </a:r>
            <a:endParaRPr lang="pl-PL" sz="5750" b="1" spc="-20" dirty="0">
              <a:solidFill>
                <a:srgbClr val="ED1C24"/>
              </a:solidFill>
              <a:latin typeface="+mn-lt"/>
              <a:cs typeface="Lato Black"/>
            </a:endParaRPr>
          </a:p>
          <a:p>
            <a:pPr marL="12700">
              <a:lnSpc>
                <a:spcPct val="100000"/>
              </a:lnSpc>
              <a:spcBef>
                <a:spcPts val="370"/>
              </a:spcBef>
            </a:pPr>
            <a:endParaRPr lang="pl-PL" sz="3200" b="1" spc="-20" dirty="0">
              <a:solidFill>
                <a:schemeClr val="tx1"/>
              </a:solidFill>
              <a:latin typeface="+mn-lt"/>
              <a:cs typeface="Lato Black"/>
            </a:endParaRPr>
          </a:p>
          <a:p>
            <a:pPr marL="12700">
              <a:lnSpc>
                <a:spcPct val="100000"/>
              </a:lnSpc>
              <a:spcBef>
                <a:spcPts val="370"/>
              </a:spcBef>
            </a:pPr>
            <a:r>
              <a:rPr lang="pl-PL" sz="3200" b="1" spc="-20" dirty="0">
                <a:solidFill>
                  <a:schemeClr val="tx1"/>
                </a:solidFill>
                <a:latin typeface="+mn-lt"/>
                <a:cs typeface="Lato Black"/>
              </a:rPr>
              <a:t>Stan na 31.12.2025 r.</a:t>
            </a:r>
            <a:endParaRPr sz="5750" dirty="0">
              <a:solidFill>
                <a:schemeClr val="tx1"/>
              </a:solidFill>
              <a:latin typeface="+mn-lt"/>
              <a:cs typeface="Lato Black"/>
            </a:endParaRPr>
          </a:p>
        </p:txBody>
      </p:sp>
      <p:grpSp>
        <p:nvGrpSpPr>
          <p:cNvPr id="4" name="object 4"/>
          <p:cNvGrpSpPr/>
          <p:nvPr/>
        </p:nvGrpSpPr>
        <p:grpSpPr>
          <a:xfrm>
            <a:off x="2303590" y="1730735"/>
            <a:ext cx="4502785" cy="573405"/>
            <a:chOff x="2303590" y="1730735"/>
            <a:chExt cx="4502785" cy="573405"/>
          </a:xfrm>
        </p:grpSpPr>
        <p:pic>
          <p:nvPicPr>
            <p:cNvPr id="5" name="object 5"/>
            <p:cNvPicPr/>
            <p:nvPr/>
          </p:nvPicPr>
          <p:blipFill>
            <a:blip r:embed="rId3" cstate="print"/>
            <a:stretch>
              <a:fillRect/>
            </a:stretch>
          </p:blipFill>
          <p:spPr>
            <a:xfrm>
              <a:off x="5211187" y="2006280"/>
              <a:ext cx="1594892" cy="268293"/>
            </a:xfrm>
            <a:prstGeom prst="rect">
              <a:avLst/>
            </a:prstGeom>
          </p:spPr>
        </p:pic>
        <p:sp>
          <p:nvSpPr>
            <p:cNvPr id="6" name="object 6"/>
            <p:cNvSpPr/>
            <p:nvPr/>
          </p:nvSpPr>
          <p:spPr>
            <a:xfrm>
              <a:off x="4402252" y="1752250"/>
              <a:ext cx="485775" cy="530225"/>
            </a:xfrm>
            <a:custGeom>
              <a:avLst/>
              <a:gdLst/>
              <a:ahLst/>
              <a:cxnLst/>
              <a:rect l="l" t="t" r="r" b="b"/>
              <a:pathLst>
                <a:path w="485775" h="530225">
                  <a:moveTo>
                    <a:pt x="87769" y="220586"/>
                  </a:moveTo>
                  <a:lnTo>
                    <a:pt x="0" y="220586"/>
                  </a:lnTo>
                  <a:lnTo>
                    <a:pt x="0" y="352933"/>
                  </a:lnTo>
                  <a:lnTo>
                    <a:pt x="87769" y="352933"/>
                  </a:lnTo>
                  <a:lnTo>
                    <a:pt x="87769" y="220586"/>
                  </a:lnTo>
                  <a:close/>
                </a:path>
                <a:path w="485775" h="530225">
                  <a:moveTo>
                    <a:pt x="87769" y="0"/>
                  </a:moveTo>
                  <a:lnTo>
                    <a:pt x="0" y="0"/>
                  </a:lnTo>
                  <a:lnTo>
                    <a:pt x="0" y="131902"/>
                  </a:lnTo>
                  <a:lnTo>
                    <a:pt x="87769" y="131902"/>
                  </a:lnTo>
                  <a:lnTo>
                    <a:pt x="87769" y="0"/>
                  </a:lnTo>
                  <a:close/>
                </a:path>
                <a:path w="485775" h="530225">
                  <a:moveTo>
                    <a:pt x="270535" y="228688"/>
                  </a:moveTo>
                  <a:lnTo>
                    <a:pt x="259562" y="214325"/>
                  </a:lnTo>
                  <a:lnTo>
                    <a:pt x="247523" y="200545"/>
                  </a:lnTo>
                  <a:lnTo>
                    <a:pt x="234391" y="187794"/>
                  </a:lnTo>
                  <a:lnTo>
                    <a:pt x="220116" y="176466"/>
                  </a:lnTo>
                  <a:lnTo>
                    <a:pt x="191147" y="194754"/>
                  </a:lnTo>
                  <a:lnTo>
                    <a:pt x="159181" y="208648"/>
                  </a:lnTo>
                  <a:lnTo>
                    <a:pt x="124599" y="217487"/>
                  </a:lnTo>
                  <a:lnTo>
                    <a:pt x="87782" y="220586"/>
                  </a:lnTo>
                  <a:lnTo>
                    <a:pt x="129717" y="227253"/>
                  </a:lnTo>
                  <a:lnTo>
                    <a:pt x="166052" y="245910"/>
                  </a:lnTo>
                  <a:lnTo>
                    <a:pt x="194665" y="274447"/>
                  </a:lnTo>
                  <a:lnTo>
                    <a:pt x="213398" y="310807"/>
                  </a:lnTo>
                  <a:lnTo>
                    <a:pt x="220116" y="352920"/>
                  </a:lnTo>
                  <a:lnTo>
                    <a:pt x="223697" y="317677"/>
                  </a:lnTo>
                  <a:lnTo>
                    <a:pt x="233845" y="284721"/>
                  </a:lnTo>
                  <a:lnTo>
                    <a:pt x="249745" y="254800"/>
                  </a:lnTo>
                  <a:lnTo>
                    <a:pt x="270535" y="228688"/>
                  </a:lnTo>
                  <a:close/>
                </a:path>
                <a:path w="485775" h="530225">
                  <a:moveTo>
                    <a:pt x="485254" y="441159"/>
                  </a:moveTo>
                  <a:lnTo>
                    <a:pt x="396582" y="441159"/>
                  </a:lnTo>
                  <a:lnTo>
                    <a:pt x="396582" y="529831"/>
                  </a:lnTo>
                  <a:lnTo>
                    <a:pt x="485254" y="529831"/>
                  </a:lnTo>
                  <a:lnTo>
                    <a:pt x="485254" y="441159"/>
                  </a:lnTo>
                  <a:close/>
                </a:path>
                <a:path w="485775" h="530225">
                  <a:moveTo>
                    <a:pt x="485254" y="264248"/>
                  </a:moveTo>
                  <a:lnTo>
                    <a:pt x="396582" y="264248"/>
                  </a:lnTo>
                  <a:lnTo>
                    <a:pt x="396582" y="352933"/>
                  </a:lnTo>
                  <a:lnTo>
                    <a:pt x="485254" y="352933"/>
                  </a:lnTo>
                  <a:lnTo>
                    <a:pt x="485254" y="264248"/>
                  </a:lnTo>
                  <a:close/>
                </a:path>
              </a:pathLst>
            </a:custGeom>
            <a:solidFill>
              <a:srgbClr val="BBC0C3"/>
            </a:solidFill>
          </p:spPr>
          <p:txBody>
            <a:bodyPr wrap="square" lIns="0" tIns="0" rIns="0" bIns="0" rtlCol="0"/>
            <a:lstStyle/>
            <a:p>
              <a:endParaRPr/>
            </a:p>
          </p:txBody>
        </p:sp>
        <p:pic>
          <p:nvPicPr>
            <p:cNvPr id="7" name="object 7"/>
            <p:cNvPicPr/>
            <p:nvPr/>
          </p:nvPicPr>
          <p:blipFill>
            <a:blip r:embed="rId4" cstate="print"/>
            <a:stretch>
              <a:fillRect/>
            </a:stretch>
          </p:blipFill>
          <p:spPr>
            <a:xfrm>
              <a:off x="4842955" y="1752252"/>
              <a:ext cx="132341" cy="131891"/>
            </a:xfrm>
            <a:prstGeom prst="rect">
              <a:avLst/>
            </a:prstGeom>
          </p:spPr>
        </p:pic>
        <p:sp>
          <p:nvSpPr>
            <p:cNvPr id="8" name="object 8"/>
            <p:cNvSpPr/>
            <p:nvPr/>
          </p:nvSpPr>
          <p:spPr>
            <a:xfrm>
              <a:off x="4672788" y="1928711"/>
              <a:ext cx="126364" cy="176530"/>
            </a:xfrm>
            <a:custGeom>
              <a:avLst/>
              <a:gdLst/>
              <a:ahLst/>
              <a:cxnLst/>
              <a:rect l="l" t="t" r="r" b="b"/>
              <a:pathLst>
                <a:path w="126364" h="176530">
                  <a:moveTo>
                    <a:pt x="126048" y="0"/>
                  </a:moveTo>
                  <a:lnTo>
                    <a:pt x="89958" y="3600"/>
                  </a:lnTo>
                  <a:lnTo>
                    <a:pt x="56443" y="13952"/>
                  </a:lnTo>
                  <a:lnTo>
                    <a:pt x="26218" y="30382"/>
                  </a:lnTo>
                  <a:lnTo>
                    <a:pt x="0" y="52218"/>
                  </a:lnTo>
                  <a:lnTo>
                    <a:pt x="16237" y="80238"/>
                  </a:lnTo>
                  <a:lnTo>
                    <a:pt x="28253" y="110622"/>
                  </a:lnTo>
                  <a:lnTo>
                    <a:pt x="35710" y="142863"/>
                  </a:lnTo>
                  <a:lnTo>
                    <a:pt x="38271" y="176455"/>
                  </a:lnTo>
                  <a:lnTo>
                    <a:pt x="45149" y="141709"/>
                  </a:lnTo>
                  <a:lnTo>
                    <a:pt x="63928" y="113547"/>
                  </a:lnTo>
                  <a:lnTo>
                    <a:pt x="91823" y="94670"/>
                  </a:lnTo>
                  <a:lnTo>
                    <a:pt x="126048" y="87777"/>
                  </a:lnTo>
                  <a:lnTo>
                    <a:pt x="126048" y="0"/>
                  </a:lnTo>
                  <a:close/>
                </a:path>
              </a:pathLst>
            </a:custGeom>
            <a:solidFill>
              <a:srgbClr val="BBC0C3"/>
            </a:solidFill>
          </p:spPr>
          <p:txBody>
            <a:bodyPr wrap="square" lIns="0" tIns="0" rIns="0" bIns="0" rtlCol="0"/>
            <a:lstStyle/>
            <a:p>
              <a:endParaRPr/>
            </a:p>
          </p:txBody>
        </p:sp>
        <p:sp>
          <p:nvSpPr>
            <p:cNvPr id="9" name="object 9"/>
            <p:cNvSpPr/>
            <p:nvPr/>
          </p:nvSpPr>
          <p:spPr>
            <a:xfrm>
              <a:off x="4622374" y="1980929"/>
              <a:ext cx="88900" cy="124460"/>
            </a:xfrm>
            <a:custGeom>
              <a:avLst/>
              <a:gdLst/>
              <a:ahLst/>
              <a:cxnLst/>
              <a:rect l="l" t="t" r="r" b="b"/>
              <a:pathLst>
                <a:path w="88900" h="124460">
                  <a:moveTo>
                    <a:pt x="50417" y="0"/>
                  </a:moveTo>
                  <a:lnTo>
                    <a:pt x="29627" y="26120"/>
                  </a:lnTo>
                  <a:lnTo>
                    <a:pt x="13731" y="56040"/>
                  </a:lnTo>
                  <a:lnTo>
                    <a:pt x="3573" y="88998"/>
                  </a:lnTo>
                  <a:lnTo>
                    <a:pt x="0" y="124237"/>
                  </a:lnTo>
                  <a:lnTo>
                    <a:pt x="88677" y="124237"/>
                  </a:lnTo>
                  <a:lnTo>
                    <a:pt x="86118" y="90645"/>
                  </a:lnTo>
                  <a:lnTo>
                    <a:pt x="78665" y="58403"/>
                  </a:lnTo>
                  <a:lnTo>
                    <a:pt x="66652" y="28020"/>
                  </a:lnTo>
                  <a:lnTo>
                    <a:pt x="50417" y="0"/>
                  </a:lnTo>
                  <a:close/>
                </a:path>
              </a:pathLst>
            </a:custGeom>
            <a:solidFill>
              <a:srgbClr val="A2A7A8"/>
            </a:solidFill>
          </p:spPr>
          <p:txBody>
            <a:bodyPr wrap="square" lIns="0" tIns="0" rIns="0" bIns="0" rtlCol="0"/>
            <a:lstStyle/>
            <a:p>
              <a:endParaRPr/>
            </a:p>
          </p:txBody>
        </p:sp>
        <p:sp>
          <p:nvSpPr>
            <p:cNvPr id="10" name="object 10"/>
            <p:cNvSpPr/>
            <p:nvPr/>
          </p:nvSpPr>
          <p:spPr>
            <a:xfrm>
              <a:off x="4490034" y="1752250"/>
              <a:ext cx="221615" cy="530225"/>
            </a:xfrm>
            <a:custGeom>
              <a:avLst/>
              <a:gdLst/>
              <a:ahLst/>
              <a:cxnLst/>
              <a:rect l="l" t="t" r="r" b="b"/>
              <a:pathLst>
                <a:path w="221614" h="530225">
                  <a:moveTo>
                    <a:pt x="221005" y="441159"/>
                  </a:moveTo>
                  <a:lnTo>
                    <a:pt x="132334" y="441159"/>
                  </a:lnTo>
                  <a:lnTo>
                    <a:pt x="132334" y="529831"/>
                  </a:lnTo>
                  <a:lnTo>
                    <a:pt x="221005" y="529831"/>
                  </a:lnTo>
                  <a:lnTo>
                    <a:pt x="221005" y="441159"/>
                  </a:lnTo>
                  <a:close/>
                </a:path>
                <a:path w="221614" h="530225">
                  <a:moveTo>
                    <a:pt x="221018" y="0"/>
                  </a:moveTo>
                  <a:lnTo>
                    <a:pt x="132334" y="0"/>
                  </a:lnTo>
                  <a:lnTo>
                    <a:pt x="125615" y="41732"/>
                  </a:lnTo>
                  <a:lnTo>
                    <a:pt x="106883" y="77939"/>
                  </a:lnTo>
                  <a:lnTo>
                    <a:pt x="78270" y="106476"/>
                  </a:lnTo>
                  <a:lnTo>
                    <a:pt x="41935" y="125183"/>
                  </a:lnTo>
                  <a:lnTo>
                    <a:pt x="0" y="131902"/>
                  </a:lnTo>
                  <a:lnTo>
                    <a:pt x="36817" y="134937"/>
                  </a:lnTo>
                  <a:lnTo>
                    <a:pt x="71399" y="143713"/>
                  </a:lnTo>
                  <a:lnTo>
                    <a:pt x="103365" y="157734"/>
                  </a:lnTo>
                  <a:lnTo>
                    <a:pt x="132334" y="176466"/>
                  </a:lnTo>
                  <a:lnTo>
                    <a:pt x="168605" y="142125"/>
                  </a:lnTo>
                  <a:lnTo>
                    <a:pt x="196596" y="100215"/>
                  </a:lnTo>
                  <a:lnTo>
                    <a:pt x="214630" y="52324"/>
                  </a:lnTo>
                  <a:lnTo>
                    <a:pt x="221018" y="0"/>
                  </a:lnTo>
                  <a:close/>
                </a:path>
              </a:pathLst>
            </a:custGeom>
            <a:solidFill>
              <a:srgbClr val="BBC0C3"/>
            </a:solidFill>
          </p:spPr>
          <p:txBody>
            <a:bodyPr wrap="square" lIns="0" tIns="0" rIns="0" bIns="0" rtlCol="0"/>
            <a:lstStyle/>
            <a:p>
              <a:endParaRPr/>
            </a:p>
          </p:txBody>
        </p:sp>
        <p:sp>
          <p:nvSpPr>
            <p:cNvPr id="11" name="object 11"/>
            <p:cNvSpPr/>
            <p:nvPr/>
          </p:nvSpPr>
          <p:spPr>
            <a:xfrm>
              <a:off x="4402252" y="1884152"/>
              <a:ext cx="706120" cy="309880"/>
            </a:xfrm>
            <a:custGeom>
              <a:avLst/>
              <a:gdLst/>
              <a:ahLst/>
              <a:cxnLst/>
              <a:rect l="l" t="t" r="r" b="b"/>
              <a:pathLst>
                <a:path w="706120" h="309880">
                  <a:moveTo>
                    <a:pt x="220116" y="44564"/>
                  </a:moveTo>
                  <a:lnTo>
                    <a:pt x="191147" y="25831"/>
                  </a:lnTo>
                  <a:lnTo>
                    <a:pt x="159181" y="11811"/>
                  </a:lnTo>
                  <a:lnTo>
                    <a:pt x="124599" y="3035"/>
                  </a:lnTo>
                  <a:lnTo>
                    <a:pt x="87769" y="0"/>
                  </a:lnTo>
                  <a:lnTo>
                    <a:pt x="0" y="0"/>
                  </a:lnTo>
                  <a:lnTo>
                    <a:pt x="0" y="88671"/>
                  </a:lnTo>
                  <a:lnTo>
                    <a:pt x="87769" y="88671"/>
                  </a:lnTo>
                  <a:lnTo>
                    <a:pt x="124599" y="85585"/>
                  </a:lnTo>
                  <a:lnTo>
                    <a:pt x="159181" y="76746"/>
                  </a:lnTo>
                  <a:lnTo>
                    <a:pt x="191147" y="62852"/>
                  </a:lnTo>
                  <a:lnTo>
                    <a:pt x="220116" y="44564"/>
                  </a:lnTo>
                  <a:close/>
                </a:path>
                <a:path w="706120" h="309880">
                  <a:moveTo>
                    <a:pt x="396582" y="221030"/>
                  </a:moveTo>
                  <a:lnTo>
                    <a:pt x="308800" y="221030"/>
                  </a:lnTo>
                  <a:lnTo>
                    <a:pt x="308800" y="309257"/>
                  </a:lnTo>
                  <a:lnTo>
                    <a:pt x="396582" y="309257"/>
                  </a:lnTo>
                  <a:lnTo>
                    <a:pt x="396582" y="221030"/>
                  </a:lnTo>
                  <a:close/>
                </a:path>
                <a:path w="706120" h="309880">
                  <a:moveTo>
                    <a:pt x="705827" y="176453"/>
                  </a:moveTo>
                  <a:lnTo>
                    <a:pt x="699020" y="134734"/>
                  </a:lnTo>
                  <a:lnTo>
                    <a:pt x="680085" y="98526"/>
                  </a:lnTo>
                  <a:lnTo>
                    <a:pt x="651281" y="69989"/>
                  </a:lnTo>
                  <a:lnTo>
                    <a:pt x="614845" y="51282"/>
                  </a:lnTo>
                  <a:lnTo>
                    <a:pt x="573036" y="44564"/>
                  </a:lnTo>
                  <a:lnTo>
                    <a:pt x="555955" y="40957"/>
                  </a:lnTo>
                  <a:lnTo>
                    <a:pt x="542086" y="31229"/>
                  </a:lnTo>
                  <a:lnTo>
                    <a:pt x="532777" y="17030"/>
                  </a:lnTo>
                  <a:lnTo>
                    <a:pt x="529374" y="0"/>
                  </a:lnTo>
                  <a:lnTo>
                    <a:pt x="440702" y="0"/>
                  </a:lnTo>
                  <a:lnTo>
                    <a:pt x="447459" y="42113"/>
                  </a:lnTo>
                  <a:lnTo>
                    <a:pt x="466280" y="78473"/>
                  </a:lnTo>
                  <a:lnTo>
                    <a:pt x="494944" y="107022"/>
                  </a:lnTo>
                  <a:lnTo>
                    <a:pt x="531266" y="125666"/>
                  </a:lnTo>
                  <a:lnTo>
                    <a:pt x="573036" y="132346"/>
                  </a:lnTo>
                  <a:lnTo>
                    <a:pt x="590181" y="135813"/>
                  </a:lnTo>
                  <a:lnTo>
                    <a:pt x="604215" y="145288"/>
                  </a:lnTo>
                  <a:lnTo>
                    <a:pt x="613676" y="159308"/>
                  </a:lnTo>
                  <a:lnTo>
                    <a:pt x="617156" y="176453"/>
                  </a:lnTo>
                  <a:lnTo>
                    <a:pt x="613676" y="193675"/>
                  </a:lnTo>
                  <a:lnTo>
                    <a:pt x="604215" y="207860"/>
                  </a:lnTo>
                  <a:lnTo>
                    <a:pt x="590181" y="217474"/>
                  </a:lnTo>
                  <a:lnTo>
                    <a:pt x="573036" y="221018"/>
                  </a:lnTo>
                  <a:lnTo>
                    <a:pt x="485267" y="221018"/>
                  </a:lnTo>
                  <a:lnTo>
                    <a:pt x="485267" y="309245"/>
                  </a:lnTo>
                  <a:lnTo>
                    <a:pt x="573036" y="309245"/>
                  </a:lnTo>
                  <a:lnTo>
                    <a:pt x="614845" y="302526"/>
                  </a:lnTo>
                  <a:lnTo>
                    <a:pt x="651281" y="283768"/>
                  </a:lnTo>
                  <a:lnTo>
                    <a:pt x="680085" y="255092"/>
                  </a:lnTo>
                  <a:lnTo>
                    <a:pt x="699020" y="218617"/>
                  </a:lnTo>
                  <a:lnTo>
                    <a:pt x="705827" y="176453"/>
                  </a:lnTo>
                  <a:close/>
                </a:path>
              </a:pathLst>
            </a:custGeom>
            <a:solidFill>
              <a:srgbClr val="A2A7A8"/>
            </a:solidFill>
          </p:spPr>
          <p:txBody>
            <a:bodyPr wrap="square" lIns="0" tIns="0" rIns="0" bIns="0" rtlCol="0"/>
            <a:lstStyle/>
            <a:p>
              <a:endParaRPr/>
            </a:p>
          </p:txBody>
        </p:sp>
        <p:sp>
          <p:nvSpPr>
            <p:cNvPr id="12" name="object 12"/>
            <p:cNvSpPr/>
            <p:nvPr/>
          </p:nvSpPr>
          <p:spPr>
            <a:xfrm>
              <a:off x="4622368" y="2105183"/>
              <a:ext cx="265430" cy="88265"/>
            </a:xfrm>
            <a:custGeom>
              <a:avLst/>
              <a:gdLst/>
              <a:ahLst/>
              <a:cxnLst/>
              <a:rect l="l" t="t" r="r" b="b"/>
              <a:pathLst>
                <a:path w="265429" h="88264">
                  <a:moveTo>
                    <a:pt x="88671" y="0"/>
                  </a:moveTo>
                  <a:lnTo>
                    <a:pt x="0" y="0"/>
                  </a:lnTo>
                  <a:lnTo>
                    <a:pt x="0" y="88226"/>
                  </a:lnTo>
                  <a:lnTo>
                    <a:pt x="88671" y="88226"/>
                  </a:lnTo>
                  <a:lnTo>
                    <a:pt x="88671" y="0"/>
                  </a:lnTo>
                  <a:close/>
                </a:path>
                <a:path w="265429" h="88264">
                  <a:moveTo>
                    <a:pt x="265137" y="0"/>
                  </a:moveTo>
                  <a:lnTo>
                    <a:pt x="176466" y="0"/>
                  </a:lnTo>
                  <a:lnTo>
                    <a:pt x="176466" y="88226"/>
                  </a:lnTo>
                  <a:lnTo>
                    <a:pt x="265137" y="88226"/>
                  </a:lnTo>
                  <a:lnTo>
                    <a:pt x="265137" y="0"/>
                  </a:lnTo>
                  <a:close/>
                </a:path>
              </a:pathLst>
            </a:custGeom>
            <a:solidFill>
              <a:srgbClr val="84898D"/>
            </a:solidFill>
          </p:spPr>
          <p:txBody>
            <a:bodyPr wrap="square" lIns="0" tIns="0" rIns="0" bIns="0" rtlCol="0"/>
            <a:lstStyle/>
            <a:p>
              <a:endParaRPr/>
            </a:p>
          </p:txBody>
        </p:sp>
        <p:sp>
          <p:nvSpPr>
            <p:cNvPr id="13" name="object 13"/>
            <p:cNvSpPr/>
            <p:nvPr/>
          </p:nvSpPr>
          <p:spPr>
            <a:xfrm>
              <a:off x="2305531" y="2267533"/>
              <a:ext cx="1154430" cy="36195"/>
            </a:xfrm>
            <a:custGeom>
              <a:avLst/>
              <a:gdLst/>
              <a:ahLst/>
              <a:cxnLst/>
              <a:rect l="l" t="t" r="r" b="b"/>
              <a:pathLst>
                <a:path w="1154429" h="36194">
                  <a:moveTo>
                    <a:pt x="1154090" y="0"/>
                  </a:moveTo>
                  <a:lnTo>
                    <a:pt x="0" y="0"/>
                  </a:lnTo>
                  <a:lnTo>
                    <a:pt x="0" y="36061"/>
                  </a:lnTo>
                  <a:lnTo>
                    <a:pt x="1154090" y="36061"/>
                  </a:lnTo>
                  <a:lnTo>
                    <a:pt x="1154090" y="0"/>
                  </a:lnTo>
                  <a:close/>
                </a:path>
              </a:pathLst>
            </a:custGeom>
            <a:solidFill>
              <a:srgbClr val="EC1E26"/>
            </a:solidFill>
          </p:spPr>
          <p:txBody>
            <a:bodyPr wrap="square" lIns="0" tIns="0" rIns="0" bIns="0" rtlCol="0"/>
            <a:lstStyle/>
            <a:p>
              <a:endParaRPr/>
            </a:p>
          </p:txBody>
        </p:sp>
        <p:sp>
          <p:nvSpPr>
            <p:cNvPr id="14" name="object 14"/>
            <p:cNvSpPr/>
            <p:nvPr/>
          </p:nvSpPr>
          <p:spPr>
            <a:xfrm>
              <a:off x="2305542" y="2231460"/>
              <a:ext cx="1154430" cy="36195"/>
            </a:xfrm>
            <a:custGeom>
              <a:avLst/>
              <a:gdLst/>
              <a:ahLst/>
              <a:cxnLst/>
              <a:rect l="l" t="t" r="r" b="b"/>
              <a:pathLst>
                <a:path w="1154429" h="36194">
                  <a:moveTo>
                    <a:pt x="1154080" y="0"/>
                  </a:moveTo>
                  <a:lnTo>
                    <a:pt x="0" y="0"/>
                  </a:lnTo>
                  <a:lnTo>
                    <a:pt x="0" y="36061"/>
                  </a:lnTo>
                  <a:lnTo>
                    <a:pt x="1154080" y="36061"/>
                  </a:lnTo>
                  <a:lnTo>
                    <a:pt x="1154080" y="0"/>
                  </a:lnTo>
                  <a:close/>
                </a:path>
              </a:pathLst>
            </a:custGeom>
            <a:solidFill>
              <a:srgbClr val="FFFFFF"/>
            </a:solidFill>
          </p:spPr>
          <p:txBody>
            <a:bodyPr wrap="square" lIns="0" tIns="0" rIns="0" bIns="0" rtlCol="0"/>
            <a:lstStyle/>
            <a:p>
              <a:endParaRPr/>
            </a:p>
          </p:txBody>
        </p:sp>
        <p:sp>
          <p:nvSpPr>
            <p:cNvPr id="15" name="object 15"/>
            <p:cNvSpPr/>
            <p:nvPr/>
          </p:nvSpPr>
          <p:spPr>
            <a:xfrm>
              <a:off x="2305531" y="2228958"/>
              <a:ext cx="1154430" cy="2540"/>
            </a:xfrm>
            <a:custGeom>
              <a:avLst/>
              <a:gdLst/>
              <a:ahLst/>
              <a:cxnLst/>
              <a:rect l="l" t="t" r="r" b="b"/>
              <a:pathLst>
                <a:path w="1154429" h="2539">
                  <a:moveTo>
                    <a:pt x="1154090" y="0"/>
                  </a:moveTo>
                  <a:lnTo>
                    <a:pt x="0" y="0"/>
                  </a:lnTo>
                  <a:lnTo>
                    <a:pt x="0" y="2502"/>
                  </a:lnTo>
                  <a:lnTo>
                    <a:pt x="1154090" y="2502"/>
                  </a:lnTo>
                  <a:lnTo>
                    <a:pt x="1154090" y="0"/>
                  </a:lnTo>
                  <a:close/>
                </a:path>
              </a:pathLst>
            </a:custGeom>
            <a:solidFill>
              <a:srgbClr val="111518"/>
            </a:solidFill>
          </p:spPr>
          <p:txBody>
            <a:bodyPr wrap="square" lIns="0" tIns="0" rIns="0" bIns="0" rtlCol="0"/>
            <a:lstStyle/>
            <a:p>
              <a:endParaRPr/>
            </a:p>
          </p:txBody>
        </p:sp>
        <p:pic>
          <p:nvPicPr>
            <p:cNvPr id="16" name="object 16"/>
            <p:cNvPicPr/>
            <p:nvPr/>
          </p:nvPicPr>
          <p:blipFill>
            <a:blip r:embed="rId5" cstate="print"/>
            <a:stretch>
              <a:fillRect/>
            </a:stretch>
          </p:blipFill>
          <p:spPr>
            <a:xfrm>
              <a:off x="2303838" y="1730735"/>
              <a:ext cx="1155722" cy="148840"/>
            </a:xfrm>
            <a:prstGeom prst="rect">
              <a:avLst/>
            </a:prstGeom>
          </p:spPr>
        </p:pic>
        <p:sp>
          <p:nvSpPr>
            <p:cNvPr id="17" name="object 17"/>
            <p:cNvSpPr/>
            <p:nvPr/>
          </p:nvSpPr>
          <p:spPr>
            <a:xfrm>
              <a:off x="2303589" y="1956364"/>
              <a:ext cx="135890" cy="147955"/>
            </a:xfrm>
            <a:custGeom>
              <a:avLst/>
              <a:gdLst/>
              <a:ahLst/>
              <a:cxnLst/>
              <a:rect l="l" t="t" r="r" b="b"/>
              <a:pathLst>
                <a:path w="135889" h="147955">
                  <a:moveTo>
                    <a:pt x="89103" y="2616"/>
                  </a:moveTo>
                  <a:lnTo>
                    <a:pt x="0" y="2616"/>
                  </a:lnTo>
                  <a:lnTo>
                    <a:pt x="0" y="19126"/>
                  </a:lnTo>
                  <a:lnTo>
                    <a:pt x="0" y="68656"/>
                  </a:lnTo>
                  <a:lnTo>
                    <a:pt x="0" y="85166"/>
                  </a:lnTo>
                  <a:lnTo>
                    <a:pt x="0" y="147396"/>
                  </a:lnTo>
                  <a:lnTo>
                    <a:pt x="19685" y="147396"/>
                  </a:lnTo>
                  <a:lnTo>
                    <a:pt x="19685" y="85166"/>
                  </a:lnTo>
                  <a:lnTo>
                    <a:pt x="79006" y="85166"/>
                  </a:lnTo>
                  <a:lnTo>
                    <a:pt x="79006" y="68656"/>
                  </a:lnTo>
                  <a:lnTo>
                    <a:pt x="19685" y="68656"/>
                  </a:lnTo>
                  <a:lnTo>
                    <a:pt x="19685" y="19126"/>
                  </a:lnTo>
                  <a:lnTo>
                    <a:pt x="89103" y="19126"/>
                  </a:lnTo>
                  <a:lnTo>
                    <a:pt x="89103" y="2616"/>
                  </a:lnTo>
                  <a:close/>
                </a:path>
                <a:path w="135889" h="147955">
                  <a:moveTo>
                    <a:pt x="131381" y="44996"/>
                  </a:moveTo>
                  <a:lnTo>
                    <a:pt x="113423" y="44996"/>
                  </a:lnTo>
                  <a:lnTo>
                    <a:pt x="113423" y="147218"/>
                  </a:lnTo>
                  <a:lnTo>
                    <a:pt x="131381" y="147218"/>
                  </a:lnTo>
                  <a:lnTo>
                    <a:pt x="131381" y="44996"/>
                  </a:lnTo>
                  <a:close/>
                </a:path>
                <a:path w="135889" h="147955">
                  <a:moveTo>
                    <a:pt x="135420" y="11163"/>
                  </a:moveTo>
                  <a:lnTo>
                    <a:pt x="124244" y="0"/>
                  </a:lnTo>
                  <a:lnTo>
                    <a:pt x="120751" y="0"/>
                  </a:lnTo>
                  <a:lnTo>
                    <a:pt x="109778" y="11163"/>
                  </a:lnTo>
                  <a:lnTo>
                    <a:pt x="109778" y="14655"/>
                  </a:lnTo>
                  <a:lnTo>
                    <a:pt x="120751" y="25628"/>
                  </a:lnTo>
                  <a:lnTo>
                    <a:pt x="124244" y="25628"/>
                  </a:lnTo>
                  <a:lnTo>
                    <a:pt x="135420" y="14655"/>
                  </a:lnTo>
                  <a:lnTo>
                    <a:pt x="135420" y="11163"/>
                  </a:lnTo>
                  <a:close/>
                </a:path>
              </a:pathLst>
            </a:custGeom>
            <a:solidFill>
              <a:srgbClr val="111518"/>
            </a:solidFill>
          </p:spPr>
          <p:txBody>
            <a:bodyPr wrap="square" lIns="0" tIns="0" rIns="0" bIns="0" rtlCol="0"/>
            <a:lstStyle/>
            <a:p>
              <a:endParaRPr/>
            </a:p>
          </p:txBody>
        </p:sp>
        <p:pic>
          <p:nvPicPr>
            <p:cNvPr id="18" name="object 18"/>
            <p:cNvPicPr/>
            <p:nvPr/>
          </p:nvPicPr>
          <p:blipFill>
            <a:blip r:embed="rId6" cstate="print"/>
            <a:stretch>
              <a:fillRect/>
            </a:stretch>
          </p:blipFill>
          <p:spPr>
            <a:xfrm>
              <a:off x="2466667" y="1999744"/>
              <a:ext cx="85055" cy="103839"/>
            </a:xfrm>
            <a:prstGeom prst="rect">
              <a:avLst/>
            </a:prstGeom>
          </p:spPr>
        </p:pic>
        <p:pic>
          <p:nvPicPr>
            <p:cNvPr id="19" name="object 19"/>
            <p:cNvPicPr/>
            <p:nvPr/>
          </p:nvPicPr>
          <p:blipFill>
            <a:blip r:embed="rId7" cstate="print"/>
            <a:stretch>
              <a:fillRect/>
            </a:stretch>
          </p:blipFill>
          <p:spPr>
            <a:xfrm>
              <a:off x="2573424" y="1999545"/>
              <a:ext cx="80531" cy="105651"/>
            </a:xfrm>
            <a:prstGeom prst="rect">
              <a:avLst/>
            </a:prstGeom>
          </p:spPr>
        </p:pic>
        <p:pic>
          <p:nvPicPr>
            <p:cNvPr id="20" name="object 20"/>
            <p:cNvPicPr/>
            <p:nvPr/>
          </p:nvPicPr>
          <p:blipFill>
            <a:blip r:embed="rId8" cstate="print"/>
            <a:stretch>
              <a:fillRect/>
            </a:stretch>
          </p:blipFill>
          <p:spPr>
            <a:xfrm>
              <a:off x="2681197" y="1957367"/>
              <a:ext cx="450558" cy="147831"/>
            </a:xfrm>
            <a:prstGeom prst="rect">
              <a:avLst/>
            </a:prstGeom>
          </p:spPr>
        </p:pic>
      </p:grpSp>
      <p:sp>
        <p:nvSpPr>
          <p:cNvPr id="21" name="object 21"/>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22" name="object 22"/>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3" name="object 23"/>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a:t>
            </a:fld>
            <a:endParaRPr spc="-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mn-lt"/>
                <a:cs typeface="Lato Black"/>
              </a:rPr>
              <a:t>Krajowy System e-Faktur</a:t>
            </a:r>
            <a:endParaRPr sz="4400" dirty="0">
              <a:solidFill>
                <a:schemeClr val="tx1"/>
              </a:solidFill>
              <a:latin typeface="+mn-lt"/>
              <a:cs typeface="Lato Black"/>
            </a:endParaRPr>
          </a:p>
        </p:txBody>
      </p:sp>
      <p:sp>
        <p:nvSpPr>
          <p:cNvPr id="9" name="object 9"/>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10</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974722" y="4435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1087436" y="7712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363387" y="6083464"/>
            <a:ext cx="747870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pole tekstowe 20">
            <a:extLst>
              <a:ext uri="{FF2B5EF4-FFF2-40B4-BE49-F238E27FC236}">
                <a16:creationId xmlns:a16="http://schemas.microsoft.com/office/drawing/2014/main" id="{B01C02E4-83C2-40A0-87E8-F88A5440CB34}"/>
              </a:ext>
            </a:extLst>
          </p:cNvPr>
          <p:cNvSpPr txBox="1"/>
          <p:nvPr/>
        </p:nvSpPr>
        <p:spPr>
          <a:xfrm>
            <a:off x="1024101" y="3284004"/>
            <a:ext cx="6924959" cy="646331"/>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1 stycznia 2026 r. – Uruchomiliśmy w e-US moduł zgłoszeń dotyczący faktur z załącznikiem.</a:t>
            </a:r>
          </a:p>
        </p:txBody>
      </p:sp>
      <p:sp>
        <p:nvSpPr>
          <p:cNvPr id="25" name="object 18">
            <a:extLst>
              <a:ext uri="{FF2B5EF4-FFF2-40B4-BE49-F238E27FC236}">
                <a16:creationId xmlns:a16="http://schemas.microsoft.com/office/drawing/2014/main" id="{6F62129E-CE43-4AF2-BEF5-96160BB67297}"/>
              </a:ext>
            </a:extLst>
          </p:cNvPr>
          <p:cNvSpPr/>
          <p:nvPr/>
        </p:nvSpPr>
        <p:spPr>
          <a:xfrm>
            <a:off x="1065846" y="6264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1" name="object 18">
            <a:extLst>
              <a:ext uri="{FF2B5EF4-FFF2-40B4-BE49-F238E27FC236}">
                <a16:creationId xmlns:a16="http://schemas.microsoft.com/office/drawing/2014/main" id="{C47C1FD6-317F-4999-B6CF-D32BE142878E}"/>
              </a:ext>
            </a:extLst>
          </p:cNvPr>
          <p:cNvSpPr/>
          <p:nvPr/>
        </p:nvSpPr>
        <p:spPr>
          <a:xfrm>
            <a:off x="998852" y="984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6" name="pole tekstowe 15">
            <a:extLst>
              <a:ext uri="{FF2B5EF4-FFF2-40B4-BE49-F238E27FC236}">
                <a16:creationId xmlns:a16="http://schemas.microsoft.com/office/drawing/2014/main" id="{E7D82496-5002-44A2-900D-4585E790914E}"/>
              </a:ext>
            </a:extLst>
          </p:cNvPr>
          <p:cNvSpPr txBox="1"/>
          <p:nvPr/>
        </p:nvSpPr>
        <p:spPr>
          <a:xfrm>
            <a:off x="8223250" y="2996248"/>
            <a:ext cx="10051142" cy="1477328"/>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Od 1 stycznia 2026 r. w e-US uruchomiliśmy moduł zgłoszeń dotyczący faktur z możliwością dodawania załącznika. Dzięki temu użytkownicy będą mogli w prosty i przejrzysty sposób zawrzeć na fakturze dodatkowe informacje. Załącznik będzie stanowił integralną część faktury. Korzystanie z tej funkcjonalności ograniczy konieczność przekazywania kontrahentom dodatkowej korespondencji poza systemem.</a:t>
            </a:r>
          </a:p>
        </p:txBody>
      </p:sp>
      <p:sp>
        <p:nvSpPr>
          <p:cNvPr id="19" name="pole tekstowe 18">
            <a:extLst>
              <a:ext uri="{FF2B5EF4-FFF2-40B4-BE49-F238E27FC236}">
                <a16:creationId xmlns:a16="http://schemas.microsoft.com/office/drawing/2014/main" id="{B450EC28-177C-49E2-810B-84A544BE7755}"/>
              </a:ext>
            </a:extLst>
          </p:cNvPr>
          <p:cNvSpPr txBox="1"/>
          <p:nvPr/>
        </p:nvSpPr>
        <p:spPr>
          <a:xfrm>
            <a:off x="1042260" y="4797662"/>
            <a:ext cx="6740303" cy="646331"/>
          </a:xfrm>
          <a:prstGeom prst="rect">
            <a:avLst/>
          </a:prstGeom>
          <a:noFill/>
        </p:spPr>
        <p:txBody>
          <a:bodyPr wrap="square">
            <a:spAutoFit/>
          </a:bodyPr>
          <a:lstStyle/>
          <a:p>
            <a:pPr algn="l"/>
            <a:r>
              <a:rPr lang="pl-PL" dirty="0">
                <a:latin typeface="Calibri" panose="020F0502020204030204" pitchFamily="34" charset="0"/>
                <a:ea typeface="Calibri" panose="020F0502020204030204" pitchFamily="34" charset="0"/>
                <a:cs typeface="Calibri" panose="020F0502020204030204" pitchFamily="34" charset="0"/>
              </a:rPr>
              <a:t>26–31 stycznia 2026 r. – Finalne dokończenie procesu wdrożenia API </a:t>
            </a:r>
            <a:r>
              <a:rPr lang="pl-PL" dirty="0" err="1">
                <a:latin typeface="Calibri" panose="020F0502020204030204" pitchFamily="34" charset="0"/>
                <a:ea typeface="Calibri" panose="020F0502020204030204" pitchFamily="34" charset="0"/>
                <a:cs typeface="Calibri" panose="020F0502020204030204" pitchFamily="34" charset="0"/>
              </a:rPr>
              <a:t>KSeF</a:t>
            </a:r>
            <a:r>
              <a:rPr lang="pl-PL" dirty="0">
                <a:latin typeface="Calibri" panose="020F0502020204030204" pitchFamily="34" charset="0"/>
                <a:ea typeface="Calibri" panose="020F0502020204030204" pitchFamily="34" charset="0"/>
                <a:cs typeface="Calibri" panose="020F0502020204030204" pitchFamily="34" charset="0"/>
              </a:rPr>
              <a:t> 2.0.</a:t>
            </a:r>
          </a:p>
        </p:txBody>
      </p:sp>
      <p:sp>
        <p:nvSpPr>
          <p:cNvPr id="20" name="pole tekstowe 19">
            <a:extLst>
              <a:ext uri="{FF2B5EF4-FFF2-40B4-BE49-F238E27FC236}">
                <a16:creationId xmlns:a16="http://schemas.microsoft.com/office/drawing/2014/main" id="{71EA09D4-A7F3-4517-8044-6CCB8E567580}"/>
              </a:ext>
            </a:extLst>
          </p:cNvPr>
          <p:cNvSpPr txBox="1"/>
          <p:nvPr/>
        </p:nvSpPr>
        <p:spPr>
          <a:xfrm>
            <a:off x="8223250" y="4855944"/>
            <a:ext cx="10051142" cy="646331"/>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Między 26 a 31 stycznia 2026 r. nastąpi przerwa techniczna środowiska produkcyjnego KSeF 1.0, w trakcie której zostanie finalnie dokończony proces wdrożenia API KSeF 2.0. </a:t>
            </a:r>
          </a:p>
        </p:txBody>
      </p:sp>
      <p:sp>
        <p:nvSpPr>
          <p:cNvPr id="22" name="pole tekstowe 21">
            <a:extLst>
              <a:ext uri="{FF2B5EF4-FFF2-40B4-BE49-F238E27FC236}">
                <a16:creationId xmlns:a16="http://schemas.microsoft.com/office/drawing/2014/main" id="{B5FB4E4D-824B-47E0-BD8D-272D2BE8CDE6}"/>
              </a:ext>
            </a:extLst>
          </p:cNvPr>
          <p:cNvSpPr txBox="1"/>
          <p:nvPr/>
        </p:nvSpPr>
        <p:spPr>
          <a:xfrm>
            <a:off x="1030467" y="6705402"/>
            <a:ext cx="6659383" cy="710707"/>
          </a:xfrm>
          <a:prstGeom prst="rect">
            <a:avLst/>
          </a:prstGeom>
          <a:noFill/>
        </p:spPr>
        <p:txBody>
          <a:bodyPr wrap="square">
            <a:spAutoFit/>
          </a:bodyPr>
          <a:lstStyle/>
          <a:p>
            <a:pPr lvl="0" algn="just">
              <a:lnSpc>
                <a:spcPct val="115000"/>
              </a:lnSpc>
              <a:spcBef>
                <a:spcPts val="300"/>
              </a:spcBef>
              <a:spcAft>
                <a:spcPts val="800"/>
              </a:spcAft>
            </a:pPr>
            <a:r>
              <a:rPr lang="pl-PL" dirty="0">
                <a:latin typeface="Calibri" panose="020F0502020204030204" pitchFamily="34" charset="0"/>
                <a:ea typeface="Calibri" panose="020F0502020204030204" pitchFamily="34" charset="0"/>
                <a:cs typeface="Calibri" panose="020F0502020204030204" pitchFamily="34" charset="0"/>
              </a:rPr>
              <a:t>1 lutego 2026 r. – udostępnienie systemu KSeF na środowisku produkcyjnym (etap 1).</a:t>
            </a:r>
          </a:p>
        </p:txBody>
      </p:sp>
      <p:sp>
        <p:nvSpPr>
          <p:cNvPr id="24" name="pole tekstowe 23">
            <a:extLst>
              <a:ext uri="{FF2B5EF4-FFF2-40B4-BE49-F238E27FC236}">
                <a16:creationId xmlns:a16="http://schemas.microsoft.com/office/drawing/2014/main" id="{74771C8C-1246-4FBA-A756-4F70DB4C19D6}"/>
              </a:ext>
            </a:extLst>
          </p:cNvPr>
          <p:cNvSpPr txBox="1"/>
          <p:nvPr/>
        </p:nvSpPr>
        <p:spPr>
          <a:xfrm>
            <a:off x="8237366" y="6684744"/>
            <a:ext cx="10051142" cy="646331"/>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Wdrożenie KSeF służy cyfryzacji procesów fakturowania oraz księgowania faktur. Pozwala także unikać błędów przy ich wystawianiu.</a:t>
            </a:r>
          </a:p>
        </p:txBody>
      </p:sp>
      <p:sp>
        <p:nvSpPr>
          <p:cNvPr id="26" name="pole tekstowe 25">
            <a:extLst>
              <a:ext uri="{FF2B5EF4-FFF2-40B4-BE49-F238E27FC236}">
                <a16:creationId xmlns:a16="http://schemas.microsoft.com/office/drawing/2014/main" id="{E9B0DEC4-9ACB-4739-87DB-A8510F2AFBAE}"/>
              </a:ext>
            </a:extLst>
          </p:cNvPr>
          <p:cNvSpPr txBox="1"/>
          <p:nvPr/>
        </p:nvSpPr>
        <p:spPr>
          <a:xfrm>
            <a:off x="8256416" y="8419257"/>
            <a:ext cx="10051142" cy="646331"/>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Wdrożenie KSeF służy cyfryzacji procesów fakturowania oraz księgowania faktur. Pozwala także unikać błędów przy ich wystawianiu.</a:t>
            </a:r>
          </a:p>
        </p:txBody>
      </p:sp>
      <p:sp>
        <p:nvSpPr>
          <p:cNvPr id="28" name="pole tekstowe 27">
            <a:extLst>
              <a:ext uri="{FF2B5EF4-FFF2-40B4-BE49-F238E27FC236}">
                <a16:creationId xmlns:a16="http://schemas.microsoft.com/office/drawing/2014/main" id="{88B3A5DB-6466-4CF1-88CD-43DB4B6534BB}"/>
              </a:ext>
            </a:extLst>
          </p:cNvPr>
          <p:cNvSpPr txBox="1"/>
          <p:nvPr/>
        </p:nvSpPr>
        <p:spPr>
          <a:xfrm>
            <a:off x="1014423" y="8472258"/>
            <a:ext cx="7088315" cy="710707"/>
          </a:xfrm>
          <a:prstGeom prst="rect">
            <a:avLst/>
          </a:prstGeom>
          <a:noFill/>
        </p:spPr>
        <p:txBody>
          <a:bodyPr wrap="square">
            <a:spAutoFit/>
          </a:bodyPr>
          <a:lstStyle/>
          <a:p>
            <a:pPr lvl="0" algn="just">
              <a:lnSpc>
                <a:spcPct val="115000"/>
              </a:lnSpc>
              <a:spcBef>
                <a:spcPts val="300"/>
              </a:spcBef>
              <a:spcAft>
                <a:spcPts val="800"/>
              </a:spcAft>
            </a:pPr>
            <a:r>
              <a:rPr lang="pl-PL" dirty="0">
                <a:latin typeface="Calibri" panose="020F0502020204030204" pitchFamily="34" charset="0"/>
                <a:ea typeface="Calibri" panose="020F0502020204030204" pitchFamily="34" charset="0"/>
                <a:cs typeface="Calibri" panose="020F0502020204030204" pitchFamily="34" charset="0"/>
              </a:rPr>
              <a:t>1 kwietnia 2026 r. – udostępnienie systemu KSeF na środowisku produkcyjnym (etap 2).</a:t>
            </a:r>
          </a:p>
        </p:txBody>
      </p:sp>
    </p:spTree>
    <p:extLst>
      <p:ext uri="{BB962C8B-B14F-4D97-AF65-F5344CB8AC3E}">
        <p14:creationId xmlns:p14="http://schemas.microsoft.com/office/powerpoint/2010/main" val="199090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6" y="625475"/>
            <a:ext cx="16432213"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Krajowy System e-Faktur – kalendarium </a:t>
            </a:r>
            <a:endParaRPr sz="4400" dirty="0">
              <a:latin typeface="+mn-lt"/>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11</a:t>
            </a:fld>
            <a:endParaRPr spc="-50" dirty="0"/>
          </a:p>
        </p:txBody>
      </p:sp>
      <p:pic>
        <p:nvPicPr>
          <p:cNvPr id="3" name="Obraz 2">
            <a:extLst>
              <a:ext uri="{FF2B5EF4-FFF2-40B4-BE49-F238E27FC236}">
                <a16:creationId xmlns:a16="http://schemas.microsoft.com/office/drawing/2014/main" id="{769F5DFE-F5B9-4B4D-ACF0-F65DF9590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2275"/>
            <a:ext cx="20104100" cy="9423797"/>
          </a:xfrm>
          <a:prstGeom prst="rect">
            <a:avLst/>
          </a:prstGeom>
        </p:spPr>
      </p:pic>
    </p:spTree>
    <p:extLst>
      <p:ext uri="{BB962C8B-B14F-4D97-AF65-F5344CB8AC3E}">
        <p14:creationId xmlns:p14="http://schemas.microsoft.com/office/powerpoint/2010/main" val="250969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dt" sz="half" idx="6"/>
          </p:nvPr>
        </p:nvSpPr>
        <p:spPr>
          <a:xfrm>
            <a:off x="2336298" y="10649269"/>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xfrm>
            <a:off x="6546850" y="10649269"/>
            <a:ext cx="4292600" cy="239395"/>
          </a:xfrm>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1711" y="95429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12</a:t>
            </a:fld>
            <a:endParaRPr spc="-50" dirty="0"/>
          </a:p>
        </p:txBody>
      </p:sp>
      <p:sp>
        <p:nvSpPr>
          <p:cNvPr id="8" name="object 18">
            <a:extLst>
              <a:ext uri="{FF2B5EF4-FFF2-40B4-BE49-F238E27FC236}">
                <a16:creationId xmlns:a16="http://schemas.microsoft.com/office/drawing/2014/main" id="{9A65C6C7-4F62-D5DE-4BAB-80928436943F}"/>
              </a:ext>
            </a:extLst>
          </p:cNvPr>
          <p:cNvSpPr/>
          <p:nvPr/>
        </p:nvSpPr>
        <p:spPr>
          <a:xfrm>
            <a:off x="1079887" y="17376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2" name="object 18">
            <a:extLst>
              <a:ext uri="{FF2B5EF4-FFF2-40B4-BE49-F238E27FC236}">
                <a16:creationId xmlns:a16="http://schemas.microsoft.com/office/drawing/2014/main" id="{CE3E74CB-0155-64B2-926E-9C9CAFE764EC}"/>
              </a:ext>
            </a:extLst>
          </p:cNvPr>
          <p:cNvSpPr/>
          <p:nvPr/>
        </p:nvSpPr>
        <p:spPr>
          <a:xfrm rot="5400000" flipV="1">
            <a:off x="3575880" y="5653846"/>
            <a:ext cx="9220201" cy="23026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58" name="object 18">
            <a:extLst>
              <a:ext uri="{FF2B5EF4-FFF2-40B4-BE49-F238E27FC236}">
                <a16:creationId xmlns:a16="http://schemas.microsoft.com/office/drawing/2014/main" id="{DABB7B23-52B2-2BD8-543C-517A50592BEA}"/>
              </a:ext>
            </a:extLst>
          </p:cNvPr>
          <p:cNvSpPr/>
          <p:nvPr/>
        </p:nvSpPr>
        <p:spPr>
          <a:xfrm>
            <a:off x="1086237" y="10358110"/>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6" name="object 14">
            <a:extLst>
              <a:ext uri="{FF2B5EF4-FFF2-40B4-BE49-F238E27FC236}">
                <a16:creationId xmlns:a16="http://schemas.microsoft.com/office/drawing/2014/main" id="{C488BE59-F07C-4CA4-8283-DA8392277D80}"/>
              </a:ext>
            </a:extLst>
          </p:cNvPr>
          <p:cNvSpPr txBox="1"/>
          <p:nvPr/>
        </p:nvSpPr>
        <p:spPr>
          <a:xfrm>
            <a:off x="8360268" y="2221528"/>
            <a:ext cx="10234541" cy="1131720"/>
          </a:xfrm>
          <a:prstGeom prst="rect">
            <a:avLst/>
          </a:prstGeom>
        </p:spPr>
        <p:txBody>
          <a:bodyPr vert="horz" wrap="square" lIns="0" tIns="12700" rIns="0" bIns="0" rtlCol="0">
            <a:spAutoFit/>
          </a:bodyPr>
          <a:lstStyle/>
          <a:p>
            <a:pPr marL="12700"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 końca I kwartału 2026 r. aplikacja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eSF</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zostanie zaktualizowana w zakresie dostosowania do obsługi nowych struktur logicznych. Obecnie dla dostawców rozwiązań informatycznych zostało udostępnione środowisko testowe, dzięki czemu mogą testować dostosowanie swoich produktów do nowych struktur logicznych.</a:t>
            </a:r>
          </a:p>
        </p:txBody>
      </p:sp>
      <p:sp>
        <p:nvSpPr>
          <p:cNvPr id="30" name="object 18">
            <a:extLst>
              <a:ext uri="{FF2B5EF4-FFF2-40B4-BE49-F238E27FC236}">
                <a16:creationId xmlns:a16="http://schemas.microsoft.com/office/drawing/2014/main" id="{5B3837F4-E23F-4DD3-A68B-49D7206B8F9B}"/>
              </a:ext>
            </a:extLst>
          </p:cNvPr>
          <p:cNvSpPr/>
          <p:nvPr/>
        </p:nvSpPr>
        <p:spPr>
          <a:xfrm>
            <a:off x="1007463" y="4206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18" name="object 18">
            <a:extLst>
              <a:ext uri="{FF2B5EF4-FFF2-40B4-BE49-F238E27FC236}">
                <a16:creationId xmlns:a16="http://schemas.microsoft.com/office/drawing/2014/main" id="{DE8567D8-38CA-4E01-A05D-4AFDC99817B3}"/>
              </a:ext>
            </a:extLst>
          </p:cNvPr>
          <p:cNvSpPr/>
          <p:nvPr/>
        </p:nvSpPr>
        <p:spPr>
          <a:xfrm>
            <a:off x="878838" y="6264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0" name="pole tekstowe 19">
            <a:extLst>
              <a:ext uri="{FF2B5EF4-FFF2-40B4-BE49-F238E27FC236}">
                <a16:creationId xmlns:a16="http://schemas.microsoft.com/office/drawing/2014/main" id="{D8717F93-B173-4E82-8188-31F76948C57B}"/>
              </a:ext>
            </a:extLst>
          </p:cNvPr>
          <p:cNvSpPr txBox="1"/>
          <p:nvPr/>
        </p:nvSpPr>
        <p:spPr>
          <a:xfrm>
            <a:off x="878838" y="4737001"/>
            <a:ext cx="7393062" cy="1200329"/>
          </a:xfrm>
          <a:prstGeom prst="rect">
            <a:avLst/>
          </a:prstGeom>
          <a:noFill/>
        </p:spPr>
        <p:txBody>
          <a:bodyPr wrap="square">
            <a:spAutoFit/>
          </a:bodyPr>
          <a:lstStyle/>
          <a:p>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GloBE</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(globalny podatek minimalny)</a:t>
            </a:r>
          </a:p>
          <a:p>
            <a:endParaRPr lang="pl-PL"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Wdrożenie w KAS założeń ustawy o opodatkowaniu wyrównawczym.</a:t>
            </a:r>
          </a:p>
          <a:p>
            <a:endParaRPr lang="pl-PL" dirty="0"/>
          </a:p>
        </p:txBody>
      </p:sp>
      <p:sp>
        <p:nvSpPr>
          <p:cNvPr id="22" name="pole tekstowe 21">
            <a:extLst>
              <a:ext uri="{FF2B5EF4-FFF2-40B4-BE49-F238E27FC236}">
                <a16:creationId xmlns:a16="http://schemas.microsoft.com/office/drawing/2014/main" id="{AB028C7B-1DC6-4074-9AE0-C601D85D3701}"/>
              </a:ext>
            </a:extLst>
          </p:cNvPr>
          <p:cNvSpPr txBox="1"/>
          <p:nvPr/>
        </p:nvSpPr>
        <p:spPr>
          <a:xfrm>
            <a:off x="8271900" y="4785395"/>
            <a:ext cx="10053430" cy="369332"/>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Możliwość składania formularzy dot. opodatkowania wyrównawczego przez dedykowane bramki.</a:t>
            </a:r>
          </a:p>
        </p:txBody>
      </p:sp>
      <p:sp>
        <p:nvSpPr>
          <p:cNvPr id="25" name="pole tekstowe 24">
            <a:extLst>
              <a:ext uri="{FF2B5EF4-FFF2-40B4-BE49-F238E27FC236}">
                <a16:creationId xmlns:a16="http://schemas.microsoft.com/office/drawing/2014/main" id="{AFB32BE5-902F-43B0-9D2D-BDB9645B1D62}"/>
              </a:ext>
            </a:extLst>
          </p:cNvPr>
          <p:cNvSpPr txBox="1"/>
          <p:nvPr/>
        </p:nvSpPr>
        <p:spPr>
          <a:xfrm>
            <a:off x="793408" y="2107072"/>
            <a:ext cx="6820241" cy="1531830"/>
          </a:xfrm>
          <a:prstGeom prst="rect">
            <a:avLst/>
          </a:prstGeom>
          <a:noFill/>
        </p:spPr>
        <p:txBody>
          <a:bodyPr wrap="square">
            <a:spAutoFit/>
          </a:bodyPr>
          <a:lstStyle/>
          <a:p>
            <a:pPr marL="12700">
              <a:lnSpc>
                <a:spcPts val="2180"/>
              </a:lnSpc>
              <a:spcBef>
                <a:spcPts val="95"/>
              </a:spcBef>
            </a:pPr>
            <a:r>
              <a:rPr lang="pl-PL" b="1" dirty="0" err="1">
                <a:solidFill>
                  <a:schemeClr val="tx1"/>
                </a:solidFill>
                <a:latin typeface="+mn-lt"/>
              </a:rPr>
              <a:t>eSF</a:t>
            </a:r>
            <a:r>
              <a:rPr lang="pl-PL" b="1" dirty="0">
                <a:solidFill>
                  <a:schemeClr val="tx1"/>
                </a:solidFill>
                <a:latin typeface="+mn-lt"/>
              </a:rPr>
              <a:t> – </a:t>
            </a:r>
            <a:r>
              <a:rPr lang="pl-PL" b="1" dirty="0" err="1">
                <a:solidFill>
                  <a:schemeClr val="tx1"/>
                </a:solidFill>
                <a:latin typeface="+mn-lt"/>
              </a:rPr>
              <a:t>eSprawozdania</a:t>
            </a:r>
            <a:r>
              <a:rPr lang="pl-PL" b="1" dirty="0">
                <a:solidFill>
                  <a:schemeClr val="tx1"/>
                </a:solidFill>
                <a:latin typeface="+mn-lt"/>
              </a:rPr>
              <a:t> Finansowe </a:t>
            </a:r>
            <a:r>
              <a:rPr lang="pl-PL" dirty="0">
                <a:solidFill>
                  <a:schemeClr val="tx1"/>
                </a:solidFill>
                <a:latin typeface="+mn-lt"/>
              </a:rPr>
              <a:t> </a:t>
            </a:r>
          </a:p>
          <a:p>
            <a:pPr marL="12700">
              <a:lnSpc>
                <a:spcPts val="2180"/>
              </a:lnSpc>
              <a:spcBef>
                <a:spcPts val="95"/>
              </a:spcBef>
            </a:pPr>
            <a:r>
              <a:rPr lang="pl-PL" dirty="0">
                <a:solidFill>
                  <a:schemeClr val="tx1"/>
                </a:solidFill>
                <a:latin typeface="+mn-lt"/>
                <a:ea typeface="Lato" panose="020F0502020204030203" pitchFamily="34" charset="0"/>
                <a:cs typeface="Lato" panose="020F0502020204030203" pitchFamily="34" charset="0"/>
              </a:rPr>
              <a:t>Aktualizacja aplikacji </a:t>
            </a:r>
            <a:r>
              <a:rPr lang="pl-PL" dirty="0" err="1">
                <a:solidFill>
                  <a:schemeClr val="tx1"/>
                </a:solidFill>
                <a:latin typeface="+mn-lt"/>
                <a:ea typeface="Lato" panose="020F0502020204030203" pitchFamily="34" charset="0"/>
                <a:cs typeface="Lato" panose="020F0502020204030203" pitchFamily="34" charset="0"/>
              </a:rPr>
              <a:t>eSF</a:t>
            </a:r>
            <a:r>
              <a:rPr lang="pl-PL" dirty="0">
                <a:solidFill>
                  <a:schemeClr val="tx1"/>
                </a:solidFill>
                <a:latin typeface="+mn-lt"/>
                <a:ea typeface="Lato" panose="020F0502020204030203" pitchFamily="34" charset="0"/>
                <a:cs typeface="Lato" panose="020F0502020204030203" pitchFamily="34" charset="0"/>
              </a:rPr>
              <a:t> pod kątem dostosowania do obsługi nowych struktur logicznych</a:t>
            </a:r>
          </a:p>
          <a:p>
            <a:pPr marL="12700">
              <a:lnSpc>
                <a:spcPts val="2180"/>
              </a:lnSpc>
              <a:spcBef>
                <a:spcPts val="95"/>
              </a:spcBef>
            </a:pPr>
            <a:endParaRPr lang="pl-PL" dirty="0">
              <a:solidFill>
                <a:schemeClr val="tx1"/>
              </a:solidFill>
              <a:latin typeface="+mn-lt"/>
              <a:ea typeface="Lato" panose="020F0502020204030203" pitchFamily="34" charset="0"/>
              <a:cs typeface="Lato" panose="020F0502020204030203" pitchFamily="34" charset="0"/>
            </a:endParaRPr>
          </a:p>
          <a:p>
            <a:pPr marL="12700">
              <a:lnSpc>
                <a:spcPts val="2180"/>
              </a:lnSpc>
              <a:spcBef>
                <a:spcPts val="95"/>
              </a:spcBef>
            </a:pPr>
            <a:r>
              <a:rPr lang="pl-PL" dirty="0">
                <a:solidFill>
                  <a:schemeClr val="tx1"/>
                </a:solidFill>
                <a:latin typeface="+mn-lt"/>
                <a:ea typeface="Lato" panose="020F0502020204030203" pitchFamily="34" charset="0"/>
                <a:cs typeface="Lato" panose="020F0502020204030203" pitchFamily="34" charset="0"/>
              </a:rPr>
              <a:t>I kwartał 2026 r. </a:t>
            </a:r>
          </a:p>
        </p:txBody>
      </p:sp>
      <p:sp>
        <p:nvSpPr>
          <p:cNvPr id="27" name="pole tekstowe 26">
            <a:extLst>
              <a:ext uri="{FF2B5EF4-FFF2-40B4-BE49-F238E27FC236}">
                <a16:creationId xmlns:a16="http://schemas.microsoft.com/office/drawing/2014/main" id="{E24D66A2-21F4-47D6-AFBB-95334DE8335F}"/>
              </a:ext>
            </a:extLst>
          </p:cNvPr>
          <p:cNvSpPr txBox="1"/>
          <p:nvPr/>
        </p:nvSpPr>
        <p:spPr>
          <a:xfrm>
            <a:off x="768124" y="6635521"/>
            <a:ext cx="7074125" cy="941925"/>
          </a:xfrm>
          <a:prstGeom prst="rect">
            <a:avLst/>
          </a:prstGeom>
          <a:noFill/>
        </p:spPr>
        <p:txBody>
          <a:bodyPr wrap="square">
            <a:spAutoFit/>
          </a:bodyPr>
          <a:lstStyle/>
          <a:p>
            <a:pPr marR="5080">
              <a:lnSpc>
                <a:spcPts val="2180"/>
              </a:lnSpc>
              <a:spcBef>
                <a:spcPts val="100"/>
              </a:spcBef>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JPK NZ </a:t>
            </a:r>
          </a:p>
          <a:p>
            <a:pPr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kontynuacja działań dotyczących zmian oprogramowania w związku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z aktualizacją struktury JPK_MAG(2) </a:t>
            </a:r>
          </a:p>
        </p:txBody>
      </p:sp>
      <p:sp>
        <p:nvSpPr>
          <p:cNvPr id="31" name="pole tekstowe 30">
            <a:extLst>
              <a:ext uri="{FF2B5EF4-FFF2-40B4-BE49-F238E27FC236}">
                <a16:creationId xmlns:a16="http://schemas.microsoft.com/office/drawing/2014/main" id="{AE739C53-CF76-497F-98B3-D7A41FAE8360}"/>
              </a:ext>
            </a:extLst>
          </p:cNvPr>
          <p:cNvSpPr txBox="1"/>
          <p:nvPr/>
        </p:nvSpPr>
        <p:spPr>
          <a:xfrm>
            <a:off x="7842249" y="6617867"/>
            <a:ext cx="10752560" cy="1200329"/>
          </a:xfrm>
          <a:prstGeom prst="rect">
            <a:avLst/>
          </a:prstGeom>
          <a:noFill/>
        </p:spPr>
        <p:txBody>
          <a:bodyPr wrap="square">
            <a:spAutoFit/>
          </a:bodyPr>
          <a:lstStyle/>
          <a:p>
            <a:pPr marL="315595">
              <a:lnSpc>
                <a:spcPct val="100000"/>
              </a:lnSpc>
              <a:tabLst>
                <a:tab pos="515620" algn="l"/>
              </a:tabLst>
            </a:pPr>
            <a:r>
              <a:rPr lang="pl-PL" sz="1800" spc="-10" dirty="0">
                <a:solidFill>
                  <a:schemeClr val="tx1"/>
                </a:solidFill>
                <a:latin typeface="Calibri" panose="020F0502020204030204" pitchFamily="34" charset="0"/>
                <a:ea typeface="Calibri" panose="020F0502020204030204" pitchFamily="34" charset="0"/>
                <a:cs typeface="Calibri" panose="020F0502020204030204" pitchFamily="34" charset="0"/>
              </a:rPr>
              <a:t>Dostosowanie oprogramowania RF, tj. Bramki JPK i Repozytorium do przyjęcia przesłanych plików </a:t>
            </a:r>
            <a:br>
              <a:rPr lang="pl-PL" sz="1800" spc="-1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800" spc="-10" dirty="0">
                <a:solidFill>
                  <a:schemeClr val="tx1"/>
                </a:solidFill>
                <a:latin typeface="Calibri" panose="020F0502020204030204" pitchFamily="34" charset="0"/>
                <a:ea typeface="Calibri" panose="020F0502020204030204" pitchFamily="34" charset="0"/>
                <a:cs typeface="Calibri" panose="020F0502020204030204" pitchFamily="34" charset="0"/>
              </a:rPr>
              <a:t>i przechowywania danych w nowej strukturze oraz aktualizacji Klienta JPK_WEB, który umożliwia podatnikom wysyłkę plików JPK_MAG(2). Realizacja zadania przewidziana na rok 2026 – w celu zapewnienia obsługi nowej struktury od 1 stycznia 2027 roku.</a:t>
            </a:r>
          </a:p>
        </p:txBody>
      </p:sp>
      <p:sp>
        <p:nvSpPr>
          <p:cNvPr id="32" name="object 18">
            <a:extLst>
              <a:ext uri="{FF2B5EF4-FFF2-40B4-BE49-F238E27FC236}">
                <a16:creationId xmlns:a16="http://schemas.microsoft.com/office/drawing/2014/main" id="{D18F54E0-5A50-4885-9448-2F48B1F04A01}"/>
              </a:ext>
            </a:extLst>
          </p:cNvPr>
          <p:cNvSpPr/>
          <p:nvPr/>
        </p:nvSpPr>
        <p:spPr>
          <a:xfrm>
            <a:off x="1007463" y="8169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33" name="pole tekstowe 32">
            <a:extLst>
              <a:ext uri="{FF2B5EF4-FFF2-40B4-BE49-F238E27FC236}">
                <a16:creationId xmlns:a16="http://schemas.microsoft.com/office/drawing/2014/main" id="{E6045F34-91C3-4AB6-B482-B193E9302024}"/>
              </a:ext>
            </a:extLst>
          </p:cNvPr>
          <p:cNvSpPr txBox="1"/>
          <p:nvPr/>
        </p:nvSpPr>
        <p:spPr>
          <a:xfrm>
            <a:off x="878838" y="8439468"/>
            <a:ext cx="6963411" cy="954749"/>
          </a:xfrm>
          <a:prstGeom prst="rect">
            <a:avLst/>
          </a:prstGeom>
          <a:noFill/>
        </p:spPr>
        <p:txBody>
          <a:bodyPr wrap="square">
            <a:spAutoFit/>
          </a:bodyPr>
          <a:lstStyle>
            <a:defPPr>
              <a:defRPr kern="0"/>
            </a:defPPr>
            <a:lvl1pPr marR="5080">
              <a:lnSpc>
                <a:spcPts val="2180"/>
              </a:lnSpc>
              <a:spcBef>
                <a:spcPts val="100"/>
              </a:spcBef>
              <a:defRPr b="1">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pl-PL" dirty="0"/>
              <a:t>Aplikacja </a:t>
            </a:r>
            <a:r>
              <a:rPr lang="pl-PL" dirty="0" err="1"/>
              <a:t>eParagony</a:t>
            </a:r>
            <a:r>
              <a:rPr lang="pl-PL" dirty="0"/>
              <a:t>  </a:t>
            </a:r>
          </a:p>
          <a:p>
            <a:endParaRPr lang="pl-PL" b="0" dirty="0"/>
          </a:p>
          <a:p>
            <a:r>
              <a:rPr lang="pl-PL" b="0" dirty="0"/>
              <a:t>I kwartał 2026 r. </a:t>
            </a:r>
          </a:p>
        </p:txBody>
      </p:sp>
      <p:sp>
        <p:nvSpPr>
          <p:cNvPr id="34" name="pole tekstowe 33">
            <a:extLst>
              <a:ext uri="{FF2B5EF4-FFF2-40B4-BE49-F238E27FC236}">
                <a16:creationId xmlns:a16="http://schemas.microsoft.com/office/drawing/2014/main" id="{CB911F3C-16ED-4317-9BE0-D9BD8955D676}"/>
              </a:ext>
            </a:extLst>
          </p:cNvPr>
          <p:cNvSpPr txBox="1"/>
          <p:nvPr/>
        </p:nvSpPr>
        <p:spPr>
          <a:xfrm>
            <a:off x="8146648" y="8361813"/>
            <a:ext cx="10178682"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Wdrożenie</a:t>
            </a:r>
            <a:r>
              <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w I kw. 2026 r. obsługi zwrotów w aplikacji, zmiany nazwy paragonu przy zmianie daty sprzedaży i zmiana funkcjonalności wyszukiwania sprzedawców (ujednolicenie listy sprzedawców). Aplikacja zawierająca te funkcjonalności zostanie przekazana do umieszczenia w sklepach Apple </a:t>
            </a:r>
            <a:r>
              <a:rPr kumimoji="0" lang="pl-PL" sz="1800"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Store</a:t>
            </a:r>
            <a:r>
              <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i Google Play w I kw. 2026 r.</a:t>
            </a:r>
          </a:p>
        </p:txBody>
      </p:sp>
      <p:sp>
        <p:nvSpPr>
          <p:cNvPr id="21" name="object 9">
            <a:extLst>
              <a:ext uri="{FF2B5EF4-FFF2-40B4-BE49-F238E27FC236}">
                <a16:creationId xmlns:a16="http://schemas.microsoft.com/office/drawing/2014/main" id="{0246E219-1692-4D83-A090-59854E8A395D}"/>
              </a:ext>
            </a:extLst>
          </p:cNvPr>
          <p:cNvSpPr txBox="1"/>
          <p:nvPr/>
        </p:nvSpPr>
        <p:spPr>
          <a:xfrm>
            <a:off x="1020479" y="1219585"/>
            <a:ext cx="3783329"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3" name="object 10">
            <a:extLst>
              <a:ext uri="{FF2B5EF4-FFF2-40B4-BE49-F238E27FC236}">
                <a16:creationId xmlns:a16="http://schemas.microsoft.com/office/drawing/2014/main" id="{122B854B-92C5-4C12-97E7-DED90D8061D6}"/>
              </a:ext>
            </a:extLst>
          </p:cNvPr>
          <p:cNvSpPr txBox="1"/>
          <p:nvPr/>
        </p:nvSpPr>
        <p:spPr>
          <a:xfrm>
            <a:off x="8359174" y="1184312"/>
            <a:ext cx="3783330" cy="444994"/>
          </a:xfrm>
          <a:prstGeom prst="rect">
            <a:avLst/>
          </a:prstGeom>
        </p:spPr>
        <p:txBody>
          <a:bodyPr vert="horz" wrap="square" lIns="0" tIns="13970" rIns="0" bIns="0" rtlCol="0">
            <a:spAutoFit/>
          </a:bodyPr>
          <a:lstStyle/>
          <a:p>
            <a:pPr marL="12700">
              <a:lnSpc>
                <a:spcPct val="100000"/>
              </a:lnSpc>
              <a:spcBef>
                <a:spcPts val="110"/>
              </a:spcBef>
            </a:pPr>
            <a:r>
              <a:rPr sz="2800" b="1" dirty="0">
                <a:solidFill>
                  <a:schemeClr val="tx1"/>
                </a:solidFill>
                <a:latin typeface="+mn-lt"/>
                <a:cs typeface="Lato Black"/>
              </a:rPr>
              <a:t>Korzyści</a:t>
            </a:r>
            <a:r>
              <a:rPr sz="2800" b="1" spc="-55" dirty="0">
                <a:solidFill>
                  <a:schemeClr val="tx1"/>
                </a:solidFill>
                <a:latin typeface="+mn-lt"/>
                <a:cs typeface="Lato Black"/>
              </a:rPr>
              <a:t> </a:t>
            </a:r>
            <a:r>
              <a:rPr sz="2800" b="1" dirty="0">
                <a:solidFill>
                  <a:schemeClr val="tx1"/>
                </a:solidFill>
                <a:latin typeface="+mn-lt"/>
                <a:cs typeface="Lato Black"/>
              </a:rPr>
              <a:t>dla</a:t>
            </a:r>
            <a:r>
              <a:rPr sz="2800" b="1" spc="-55" dirty="0">
                <a:solidFill>
                  <a:schemeClr val="tx1"/>
                </a:solidFill>
                <a:latin typeface="+mn-lt"/>
                <a:cs typeface="Lato Black"/>
              </a:rPr>
              <a:t> </a:t>
            </a:r>
            <a:r>
              <a:rPr sz="2800" b="1" spc="-10" dirty="0">
                <a:solidFill>
                  <a:schemeClr val="tx1"/>
                </a:solidFill>
                <a:latin typeface="+mn-lt"/>
                <a:cs typeface="Lato Black"/>
              </a:rPr>
              <a:t>obywateli</a:t>
            </a:r>
            <a:endParaRPr sz="2800" dirty="0">
              <a:solidFill>
                <a:schemeClr val="tx1"/>
              </a:solidFill>
              <a:latin typeface="+mn-lt"/>
              <a:cs typeface="Lato Black"/>
            </a:endParaRPr>
          </a:p>
        </p:txBody>
      </p:sp>
    </p:spTree>
    <p:extLst>
      <p:ext uri="{BB962C8B-B14F-4D97-AF65-F5344CB8AC3E}">
        <p14:creationId xmlns:p14="http://schemas.microsoft.com/office/powerpoint/2010/main" val="284912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13</a:t>
            </a:fld>
            <a:endParaRPr spc="-50" dirty="0"/>
          </a:p>
        </p:txBody>
      </p:sp>
      <p:sp>
        <p:nvSpPr>
          <p:cNvPr id="5" name="object 9">
            <a:extLst>
              <a:ext uri="{FF2B5EF4-FFF2-40B4-BE49-F238E27FC236}">
                <a16:creationId xmlns:a16="http://schemas.microsoft.com/office/drawing/2014/main" id="{A468E783-4475-8084-7468-35E595845819}"/>
              </a:ext>
            </a:extLst>
          </p:cNvPr>
          <p:cNvSpPr txBox="1"/>
          <p:nvPr/>
        </p:nvSpPr>
        <p:spPr>
          <a:xfrm>
            <a:off x="1020479" y="1219585"/>
            <a:ext cx="3783329" cy="444994"/>
          </a:xfrm>
          <a:prstGeom prst="rect">
            <a:avLst/>
          </a:prstGeom>
        </p:spPr>
        <p:txBody>
          <a:bodyPr vert="horz" wrap="square" lIns="0" tIns="13970" rIns="0" bIns="0" rtlCol="0">
            <a:spAutoFit/>
          </a:bodyPr>
          <a:lstStyle/>
          <a:p>
            <a:pPr marL="12700">
              <a:lnSpc>
                <a:spcPct val="100000"/>
              </a:lnSpc>
              <a:spcBef>
                <a:spcPts val="110"/>
              </a:spcBef>
            </a:pPr>
            <a:r>
              <a:rPr sz="2800" b="1" dirty="0">
                <a:latin typeface="+mn-lt"/>
                <a:cs typeface="Lato Black"/>
              </a:rPr>
              <a:t>Nowe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6" name="object 10">
            <a:extLst>
              <a:ext uri="{FF2B5EF4-FFF2-40B4-BE49-F238E27FC236}">
                <a16:creationId xmlns:a16="http://schemas.microsoft.com/office/drawing/2014/main" id="{44B38263-3BE5-1F86-56BA-BC31884BECB1}"/>
              </a:ext>
            </a:extLst>
          </p:cNvPr>
          <p:cNvSpPr txBox="1"/>
          <p:nvPr/>
        </p:nvSpPr>
        <p:spPr>
          <a:xfrm>
            <a:off x="8359174" y="1184312"/>
            <a:ext cx="3783330" cy="444994"/>
          </a:xfrm>
          <a:prstGeom prst="rect">
            <a:avLst/>
          </a:prstGeom>
        </p:spPr>
        <p:txBody>
          <a:bodyPr vert="horz" wrap="square" lIns="0" tIns="13970" rIns="0" bIns="0" rtlCol="0">
            <a:spAutoFit/>
          </a:bodyPr>
          <a:lstStyle/>
          <a:p>
            <a:pPr marL="12700">
              <a:lnSpc>
                <a:spcPct val="100000"/>
              </a:lnSpc>
              <a:spcBef>
                <a:spcPts val="110"/>
              </a:spcBef>
            </a:pPr>
            <a:r>
              <a:rPr sz="2800" b="1" dirty="0">
                <a:solidFill>
                  <a:schemeClr val="tx1"/>
                </a:solidFill>
                <a:latin typeface="+mn-lt"/>
                <a:cs typeface="Lato Black"/>
              </a:rPr>
              <a:t>Korzyści</a:t>
            </a:r>
            <a:r>
              <a:rPr sz="2800" b="1" spc="-55" dirty="0">
                <a:solidFill>
                  <a:schemeClr val="tx1"/>
                </a:solidFill>
                <a:latin typeface="+mn-lt"/>
                <a:cs typeface="Lato Black"/>
              </a:rPr>
              <a:t> </a:t>
            </a:r>
            <a:r>
              <a:rPr sz="2800" b="1" dirty="0">
                <a:solidFill>
                  <a:schemeClr val="tx1"/>
                </a:solidFill>
                <a:latin typeface="+mn-lt"/>
                <a:cs typeface="Lato Black"/>
              </a:rPr>
              <a:t>dla</a:t>
            </a:r>
            <a:r>
              <a:rPr sz="2800" b="1" spc="-55" dirty="0">
                <a:solidFill>
                  <a:schemeClr val="tx1"/>
                </a:solidFill>
                <a:latin typeface="+mn-lt"/>
                <a:cs typeface="Lato Black"/>
              </a:rPr>
              <a:t> </a:t>
            </a:r>
            <a:r>
              <a:rPr sz="2800" b="1" spc="-10" dirty="0">
                <a:solidFill>
                  <a:schemeClr val="tx1"/>
                </a:solidFill>
                <a:latin typeface="+mn-lt"/>
                <a:cs typeface="Lato Black"/>
              </a:rPr>
              <a:t>obywateli</a:t>
            </a:r>
            <a:endParaRPr sz="2800" dirty="0">
              <a:solidFill>
                <a:schemeClr val="tx1"/>
              </a:solidFill>
              <a:latin typeface="+mn-lt"/>
              <a:cs typeface="Lato Black"/>
            </a:endParaRPr>
          </a:p>
        </p:txBody>
      </p:sp>
      <p:sp>
        <p:nvSpPr>
          <p:cNvPr id="8" name="object 18">
            <a:extLst>
              <a:ext uri="{FF2B5EF4-FFF2-40B4-BE49-F238E27FC236}">
                <a16:creationId xmlns:a16="http://schemas.microsoft.com/office/drawing/2014/main" id="{2ACDC35E-2E12-152D-24FD-CA51B0614A49}"/>
              </a:ext>
            </a:extLst>
          </p:cNvPr>
          <p:cNvSpPr/>
          <p:nvPr/>
        </p:nvSpPr>
        <p:spPr>
          <a:xfrm rot="5400000" flipV="1">
            <a:off x="5614705" y="2871966"/>
            <a:ext cx="4802340" cy="629723"/>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5" name="object 18">
            <a:extLst>
              <a:ext uri="{FF2B5EF4-FFF2-40B4-BE49-F238E27FC236}">
                <a16:creationId xmlns:a16="http://schemas.microsoft.com/office/drawing/2014/main" id="{1CBD0C1C-D27B-4CE5-B2B9-AE2300325CFF}"/>
              </a:ext>
            </a:extLst>
          </p:cNvPr>
          <p:cNvSpPr/>
          <p:nvPr/>
        </p:nvSpPr>
        <p:spPr>
          <a:xfrm>
            <a:off x="947456" y="3749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8" name="object 2">
            <a:extLst>
              <a:ext uri="{FF2B5EF4-FFF2-40B4-BE49-F238E27FC236}">
                <a16:creationId xmlns:a16="http://schemas.microsoft.com/office/drawing/2014/main" id="{82CD7C63-671A-4BD9-90BA-70BA9BCB6EE0}"/>
              </a:ext>
            </a:extLst>
          </p:cNvPr>
          <p:cNvSpPr txBox="1"/>
          <p:nvPr/>
        </p:nvSpPr>
        <p:spPr>
          <a:xfrm>
            <a:off x="873451" y="1985284"/>
            <a:ext cx="6770556" cy="862416"/>
          </a:xfrm>
          <a:prstGeom prst="rect">
            <a:avLst/>
          </a:prstGeom>
        </p:spPr>
        <p:txBody>
          <a:bodyPr vert="horz" wrap="square" lIns="0" tIns="12700" rIns="0" bIns="0" rtlCol="0">
            <a:spAutoFit/>
          </a:bodyPr>
          <a:lstStyle/>
          <a:p>
            <a:pPr marR="5080">
              <a:lnSpc>
                <a:spcPts val="2180"/>
              </a:lnSpc>
              <a:spcBef>
                <a:spcPts val="100"/>
              </a:spcBef>
            </a:pPr>
            <a:r>
              <a:rPr lang="pl-PL" dirty="0">
                <a:solidFill>
                  <a:srgbClr val="000000"/>
                </a:solidFill>
                <a:latin typeface="Calibri" panose="020F0502020204030204" pitchFamily="34" charset="0"/>
              </a:rPr>
              <a:t> </a:t>
            </a:r>
            <a:r>
              <a:rPr lang="pl-PL" sz="1800" b="1" dirty="0">
                <a:solidFill>
                  <a:schemeClr val="tx1"/>
                </a:solidFill>
                <a:effectLst/>
                <a:latin typeface="+mn-lt"/>
                <a:ea typeface="+mn-ea"/>
                <a:cs typeface="+mn-cs"/>
              </a:rPr>
              <a:t>e-TOLL  </a:t>
            </a:r>
          </a:p>
          <a:p>
            <a:pPr marR="5080">
              <a:lnSpc>
                <a:spcPts val="2180"/>
              </a:lnSpc>
              <a:spcBef>
                <a:spcPts val="100"/>
              </a:spcBef>
            </a:pPr>
            <a:r>
              <a:rPr lang="pl-PL" sz="1800" dirty="0">
                <a:solidFill>
                  <a:schemeClr val="tx1"/>
                </a:solidFill>
                <a:effectLst/>
                <a:latin typeface="+mn-lt"/>
                <a:ea typeface="+mn-ea"/>
                <a:cs typeface="+mn-cs"/>
              </a:rPr>
              <a:t>Rozszerzenie sieci dróg płatnych (pod warunkiem przyjęcia przez RM rozporządzenia)</a:t>
            </a:r>
            <a:endParaRPr lang="pl-PL" sz="1800" spc="-10" dirty="0">
              <a:solidFill>
                <a:schemeClr val="tx1"/>
              </a:solidFill>
              <a:latin typeface="+mn-lt"/>
              <a:ea typeface="+mn-ea"/>
              <a:cs typeface="Lato"/>
            </a:endParaRPr>
          </a:p>
        </p:txBody>
      </p:sp>
      <p:sp>
        <p:nvSpPr>
          <p:cNvPr id="19" name="object 11">
            <a:extLst>
              <a:ext uri="{FF2B5EF4-FFF2-40B4-BE49-F238E27FC236}">
                <a16:creationId xmlns:a16="http://schemas.microsoft.com/office/drawing/2014/main" id="{0AD40E83-E828-4774-8420-08A8ADB55920}"/>
              </a:ext>
            </a:extLst>
          </p:cNvPr>
          <p:cNvSpPr txBox="1"/>
          <p:nvPr/>
        </p:nvSpPr>
        <p:spPr>
          <a:xfrm>
            <a:off x="8141451" y="1951033"/>
            <a:ext cx="10471338" cy="577081"/>
          </a:xfrm>
          <a:prstGeom prst="rect">
            <a:avLst/>
          </a:prstGeom>
        </p:spPr>
        <p:txBody>
          <a:bodyPr vert="horz" wrap="square" lIns="0" tIns="12700" rIns="0" bIns="0" rtlCol="0">
            <a:spAutoFit/>
          </a:bodyPr>
          <a:lstStyle/>
          <a:p>
            <a:pPr marR="5080">
              <a:lnSpc>
                <a:spcPts val="2180"/>
              </a:lnSpc>
              <a:spcBef>
                <a:spcPts val="100"/>
              </a:spcBef>
            </a:pPr>
            <a:r>
              <a:rPr lang="pl-PL"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Środki pobrane z opłaty za przejazd zasilają KFD (Krajowy Fundusz Drogowy), z którego są remontowane </a:t>
            </a:r>
            <a:br>
              <a:rPr lang="pl-PL"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pl-PL"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budowane nowe odcinki dróg w Polsce.</a:t>
            </a:r>
          </a:p>
        </p:txBody>
      </p:sp>
      <p:sp>
        <p:nvSpPr>
          <p:cNvPr id="21" name="object 18">
            <a:extLst>
              <a:ext uri="{FF2B5EF4-FFF2-40B4-BE49-F238E27FC236}">
                <a16:creationId xmlns:a16="http://schemas.microsoft.com/office/drawing/2014/main" id="{921D9047-3994-4661-9B46-BDCFE82E64C8}"/>
              </a:ext>
            </a:extLst>
          </p:cNvPr>
          <p:cNvSpPr/>
          <p:nvPr/>
        </p:nvSpPr>
        <p:spPr>
          <a:xfrm>
            <a:off x="839919" y="5629361"/>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2" name="pole tekstowe 21">
            <a:extLst>
              <a:ext uri="{FF2B5EF4-FFF2-40B4-BE49-F238E27FC236}">
                <a16:creationId xmlns:a16="http://schemas.microsoft.com/office/drawing/2014/main" id="{F20B595C-2896-48CA-A6DA-78C9A8091E27}"/>
              </a:ext>
            </a:extLst>
          </p:cNvPr>
          <p:cNvSpPr txBox="1"/>
          <p:nvPr/>
        </p:nvSpPr>
        <p:spPr>
          <a:xfrm>
            <a:off x="828581" y="3927386"/>
            <a:ext cx="6872432" cy="1200329"/>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MDR - schematy podatkowe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Dostosowanie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i formularzy MDR oraz systemu MDR do zmian wynikających z nowelizowanych przepisów ustawy Ordynacja podatkowa wchodzących w życie w 2026 r.</a:t>
            </a:r>
          </a:p>
        </p:txBody>
      </p:sp>
      <p:sp>
        <p:nvSpPr>
          <p:cNvPr id="23" name="pole tekstowe 22">
            <a:extLst>
              <a:ext uri="{FF2B5EF4-FFF2-40B4-BE49-F238E27FC236}">
                <a16:creationId xmlns:a16="http://schemas.microsoft.com/office/drawing/2014/main" id="{1399CD14-2535-4856-906B-644128656496}"/>
              </a:ext>
            </a:extLst>
          </p:cNvPr>
          <p:cNvSpPr txBox="1"/>
          <p:nvPr/>
        </p:nvSpPr>
        <p:spPr>
          <a:xfrm>
            <a:off x="8141451" y="4079373"/>
            <a:ext cx="10267759" cy="369332"/>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Uproszczenia w raportowaniu informacji MDR.</a:t>
            </a:r>
          </a:p>
        </p:txBody>
      </p:sp>
      <p:sp>
        <p:nvSpPr>
          <p:cNvPr id="28" name="object 18">
            <a:extLst>
              <a:ext uri="{FF2B5EF4-FFF2-40B4-BE49-F238E27FC236}">
                <a16:creationId xmlns:a16="http://schemas.microsoft.com/office/drawing/2014/main" id="{DC2DEA10-17B3-4B8C-89EC-9FE206E203B1}"/>
              </a:ext>
            </a:extLst>
          </p:cNvPr>
          <p:cNvSpPr/>
          <p:nvPr/>
        </p:nvSpPr>
        <p:spPr>
          <a:xfrm>
            <a:off x="1283538" y="1714410"/>
            <a:ext cx="17841824" cy="206463"/>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Tree>
    <p:extLst>
      <p:ext uri="{BB962C8B-B14F-4D97-AF65-F5344CB8AC3E}">
        <p14:creationId xmlns:p14="http://schemas.microsoft.com/office/powerpoint/2010/main" val="99707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19" name="object 19"/>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0" name="object 20"/>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14</a:t>
            </a:fld>
            <a:endParaRPr spc="-50" dirty="0"/>
          </a:p>
        </p:txBody>
      </p:sp>
      <p:sp>
        <p:nvSpPr>
          <p:cNvPr id="22" name="object 2">
            <a:extLst>
              <a:ext uri="{FF2B5EF4-FFF2-40B4-BE49-F238E27FC236}">
                <a16:creationId xmlns:a16="http://schemas.microsoft.com/office/drawing/2014/main" id="{C0D2B424-5F21-29D1-ED99-0260443EC93E}"/>
              </a:ext>
            </a:extLst>
          </p:cNvPr>
          <p:cNvSpPr txBox="1"/>
          <p:nvPr/>
        </p:nvSpPr>
        <p:spPr>
          <a:xfrm>
            <a:off x="6394450" y="1463675"/>
            <a:ext cx="11390518" cy="9398599"/>
          </a:xfrm>
          <a:prstGeom prst="rect">
            <a:avLst/>
          </a:prstGeom>
        </p:spPr>
        <p:txBody>
          <a:bodyPr vert="horz" wrap="square" lIns="0" tIns="12700" rIns="0" bIns="0" rtlCol="0">
            <a:spAutoFit/>
          </a:bodyPr>
          <a:lstStyle/>
          <a:p>
            <a:pPr lvl="3" indent="-488025">
              <a:lnSpc>
                <a:spcPts val="4580"/>
              </a:lnSpc>
              <a:buChar char="•"/>
              <a:tabLst>
                <a:tab pos="518795" algn="l"/>
              </a:tabLst>
            </a:pPr>
            <a:r>
              <a:rPr lang="pl-PL" sz="2800" dirty="0">
                <a:solidFill>
                  <a:schemeClr val="tx1"/>
                </a:solidFill>
                <a:latin typeface="+mn-lt"/>
                <a:cs typeface="Lato"/>
              </a:rPr>
              <a:t>e-Urząd</a:t>
            </a:r>
            <a:r>
              <a:rPr lang="pl-PL" sz="2800" spc="15" dirty="0">
                <a:solidFill>
                  <a:schemeClr val="tx1"/>
                </a:solidFill>
                <a:latin typeface="+mn-lt"/>
                <a:cs typeface="Lato"/>
              </a:rPr>
              <a:t> </a:t>
            </a:r>
            <a:r>
              <a:rPr lang="pl-PL" sz="2800" spc="-10" dirty="0">
                <a:solidFill>
                  <a:schemeClr val="tx1"/>
                </a:solidFill>
                <a:latin typeface="+mn-lt"/>
                <a:cs typeface="Lato"/>
              </a:rPr>
              <a:t>Skarbowy, </a:t>
            </a:r>
          </a:p>
          <a:p>
            <a:pPr lvl="3" indent="-488025">
              <a:lnSpc>
                <a:spcPts val="4580"/>
              </a:lnSpc>
              <a:buChar char="•"/>
              <a:tabLst>
                <a:tab pos="518795" algn="l"/>
              </a:tabLst>
            </a:pPr>
            <a:r>
              <a:rPr lang="pl-PL" sz="2800" spc="-10" dirty="0">
                <a:solidFill>
                  <a:schemeClr val="tx1"/>
                </a:solidFill>
                <a:latin typeface="+mn-lt"/>
                <a:cs typeface="Lato"/>
              </a:rPr>
              <a:t>Twój</a:t>
            </a:r>
            <a:r>
              <a:rPr lang="pl-PL" sz="2800" spc="-55" dirty="0">
                <a:solidFill>
                  <a:schemeClr val="tx1"/>
                </a:solidFill>
                <a:latin typeface="+mn-lt"/>
                <a:cs typeface="Lato"/>
              </a:rPr>
              <a:t> </a:t>
            </a:r>
            <a:r>
              <a:rPr lang="pl-PL" sz="2800" spc="-20" dirty="0">
                <a:solidFill>
                  <a:schemeClr val="tx1"/>
                </a:solidFill>
                <a:latin typeface="+mn-lt"/>
                <a:cs typeface="Lato"/>
              </a:rPr>
              <a:t>e-PIT</a:t>
            </a:r>
          </a:p>
          <a:p>
            <a:pPr indent="-488025">
              <a:lnSpc>
                <a:spcPts val="4580"/>
              </a:lnSpc>
              <a:buChar char="•"/>
              <a:tabLst>
                <a:tab pos="518795" algn="l"/>
              </a:tabLst>
            </a:pPr>
            <a:r>
              <a:rPr lang="pl-PL" sz="2800" dirty="0" err="1">
                <a:solidFill>
                  <a:schemeClr val="tx1"/>
                </a:solidFill>
                <a:latin typeface="+mn-lt"/>
                <a:cs typeface="Lato"/>
              </a:rPr>
              <a:t>eMCeK</a:t>
            </a:r>
            <a:r>
              <a:rPr lang="pl-PL" sz="2800" dirty="0">
                <a:solidFill>
                  <a:schemeClr val="tx1"/>
                </a:solidFill>
                <a:latin typeface="+mn-lt"/>
                <a:cs typeface="Lato"/>
              </a:rPr>
              <a:t> – </a:t>
            </a:r>
            <a:r>
              <a:rPr lang="pl-PL" sz="2800" dirty="0" err="1">
                <a:solidFill>
                  <a:schemeClr val="tx1"/>
                </a:solidFill>
                <a:latin typeface="+mn-lt"/>
                <a:cs typeface="Lato"/>
              </a:rPr>
              <a:t>Multikanałowe</a:t>
            </a:r>
            <a:r>
              <a:rPr lang="pl-PL" sz="2800" dirty="0">
                <a:solidFill>
                  <a:schemeClr val="tx1"/>
                </a:solidFill>
                <a:latin typeface="+mn-lt"/>
                <a:cs typeface="Lato"/>
              </a:rPr>
              <a:t> Centrum Komunikacji </a:t>
            </a:r>
          </a:p>
          <a:p>
            <a:pPr indent="-488025">
              <a:lnSpc>
                <a:spcPts val="4580"/>
              </a:lnSpc>
              <a:buFontTx/>
              <a:buChar char="•"/>
              <a:tabLst>
                <a:tab pos="518795" algn="l"/>
              </a:tabLst>
            </a:pPr>
            <a:r>
              <a:rPr lang="pl-PL" sz="2800" spc="-20" dirty="0">
                <a:solidFill>
                  <a:schemeClr val="tx1"/>
                </a:solidFill>
                <a:latin typeface="+mn-lt"/>
                <a:cs typeface="Lato"/>
              </a:rPr>
              <a:t>PUESC</a:t>
            </a:r>
            <a:endParaRPr lang="pl-PL" sz="2800" spc="-20" dirty="0">
              <a:solidFill>
                <a:schemeClr val="tx1"/>
              </a:solidFill>
              <a:highlight>
                <a:srgbClr val="FFFF00"/>
              </a:highlight>
              <a:latin typeface="+mn-lt"/>
              <a:cs typeface="Lato"/>
            </a:endParaRPr>
          </a:p>
          <a:p>
            <a:pPr indent="-488025">
              <a:lnSpc>
                <a:spcPts val="4580"/>
              </a:lnSpc>
              <a:buFontTx/>
              <a:buChar char="•"/>
              <a:tabLst>
                <a:tab pos="518795" algn="l"/>
              </a:tabLst>
            </a:pPr>
            <a:r>
              <a:rPr lang="pl-PL" sz="2800" dirty="0">
                <a:solidFill>
                  <a:schemeClr val="tx1"/>
                </a:solidFill>
                <a:latin typeface="+mn-lt"/>
                <a:cs typeface="Lato"/>
              </a:rPr>
              <a:t>Umów wizytę</a:t>
            </a:r>
          </a:p>
          <a:p>
            <a:pPr indent="-488025">
              <a:lnSpc>
                <a:spcPts val="4580"/>
              </a:lnSpc>
              <a:buChar char="•"/>
              <a:tabLst>
                <a:tab pos="518795" algn="l"/>
              </a:tabLst>
            </a:pPr>
            <a:r>
              <a:rPr lang="pl-PL" sz="2800" spc="-20" dirty="0">
                <a:solidFill>
                  <a:schemeClr val="tx1"/>
                </a:solidFill>
                <a:latin typeface="+mn-lt"/>
                <a:cs typeface="Lato"/>
              </a:rPr>
              <a:t>e-TOLL</a:t>
            </a:r>
            <a:endParaRPr lang="pl-PL" sz="1100" strike="sngStrike" spc="-20" dirty="0">
              <a:solidFill>
                <a:srgbClr val="FF0000"/>
              </a:solidFill>
              <a:latin typeface="+mn-lt"/>
              <a:cs typeface="Lato"/>
            </a:endParaRPr>
          </a:p>
          <a:p>
            <a:pPr indent="-488025">
              <a:lnSpc>
                <a:spcPts val="4580"/>
              </a:lnSpc>
              <a:buChar char="•"/>
              <a:tabLst>
                <a:tab pos="518795" algn="l"/>
              </a:tabLst>
            </a:pPr>
            <a:r>
              <a:rPr lang="pl-PL" sz="2800" dirty="0">
                <a:solidFill>
                  <a:schemeClr val="tx1"/>
                </a:solidFill>
                <a:latin typeface="+mn-lt"/>
                <a:cs typeface="Lato"/>
              </a:rPr>
              <a:t>SENT</a:t>
            </a:r>
          </a:p>
          <a:p>
            <a:pPr indent="-488025">
              <a:lnSpc>
                <a:spcPts val="4580"/>
              </a:lnSpc>
              <a:buChar char="•"/>
              <a:tabLst>
                <a:tab pos="518795" algn="l"/>
              </a:tabLst>
            </a:pPr>
            <a:r>
              <a:rPr lang="pl-PL" sz="2800" dirty="0">
                <a:solidFill>
                  <a:schemeClr val="tx1"/>
                </a:solidFill>
                <a:latin typeface="+mn-lt"/>
              </a:rPr>
              <a:t>OP-OS</a:t>
            </a:r>
          </a:p>
          <a:p>
            <a:pPr indent="-488025">
              <a:lnSpc>
                <a:spcPts val="4580"/>
              </a:lnSpc>
              <a:buChar char="•"/>
              <a:tabLst>
                <a:tab pos="518795" algn="l"/>
              </a:tabLst>
            </a:pPr>
            <a:r>
              <a:rPr lang="pl-PL" sz="2800" dirty="0">
                <a:solidFill>
                  <a:schemeClr val="tx1"/>
                </a:solidFill>
                <a:latin typeface="+mn-lt"/>
              </a:rPr>
              <a:t>CESOP PL </a:t>
            </a:r>
          </a:p>
          <a:p>
            <a:pPr indent="-488025">
              <a:lnSpc>
                <a:spcPts val="4580"/>
              </a:lnSpc>
              <a:buChar char="•"/>
              <a:tabLst>
                <a:tab pos="518795" algn="l"/>
              </a:tabLst>
            </a:pPr>
            <a:r>
              <a:rPr lang="pl-PL" sz="2800" dirty="0">
                <a:solidFill>
                  <a:schemeClr val="tx1"/>
                </a:solidFill>
                <a:latin typeface="+mn-lt"/>
              </a:rPr>
              <a:t>MDR</a:t>
            </a:r>
          </a:p>
          <a:p>
            <a:pPr lvl="3" indent="-488025">
              <a:lnSpc>
                <a:spcPts val="4580"/>
              </a:lnSpc>
              <a:buChar char="•"/>
              <a:tabLst>
                <a:tab pos="518795" algn="l"/>
              </a:tabLst>
            </a:pPr>
            <a:r>
              <a:rPr lang="pl-PL" sz="2800" dirty="0">
                <a:solidFill>
                  <a:schemeClr val="tx1"/>
                </a:solidFill>
                <a:latin typeface="+mn-lt"/>
                <a:cs typeface="Lato"/>
              </a:rPr>
              <a:t>Serwis Sprawdź status NIP</a:t>
            </a:r>
          </a:p>
          <a:p>
            <a:pPr lvl="3" indent="-488025">
              <a:lnSpc>
                <a:spcPts val="4580"/>
              </a:lnSpc>
              <a:buChar char="•"/>
              <a:tabLst>
                <a:tab pos="518795" algn="l"/>
              </a:tabLst>
            </a:pPr>
            <a:r>
              <a:rPr lang="pl-PL" sz="2800" spc="-10" dirty="0">
                <a:solidFill>
                  <a:schemeClr val="tx1"/>
                </a:solidFill>
                <a:latin typeface="+mn-lt"/>
                <a:cs typeface="Lato"/>
              </a:rPr>
              <a:t>Aplikacja </a:t>
            </a:r>
            <a:r>
              <a:rPr lang="pl-PL" sz="2800" spc="-10" dirty="0" err="1">
                <a:solidFill>
                  <a:schemeClr val="tx1"/>
                </a:solidFill>
                <a:latin typeface="+mn-lt"/>
                <a:cs typeface="Lato"/>
              </a:rPr>
              <a:t>eParagony</a:t>
            </a:r>
            <a:endParaRPr lang="pl-PL" sz="2800" dirty="0">
              <a:solidFill>
                <a:schemeClr val="tx1"/>
              </a:solidFill>
              <a:latin typeface="+mn-lt"/>
              <a:ea typeface="Lato" panose="020F0502020204030203" pitchFamily="34" charset="0"/>
              <a:cs typeface="Lato" panose="020F0502020204030203" pitchFamily="34" charset="0"/>
            </a:endParaRPr>
          </a:p>
          <a:p>
            <a:pPr indent="-488025">
              <a:lnSpc>
                <a:spcPts val="4580"/>
              </a:lnSpc>
              <a:buChar char="•"/>
              <a:tabLst>
                <a:tab pos="518795" algn="l"/>
              </a:tabLst>
            </a:pPr>
            <a:r>
              <a:rPr lang="pl-PL" sz="2800" dirty="0">
                <a:solidFill>
                  <a:schemeClr val="tx1"/>
                </a:solidFill>
                <a:latin typeface="+mn-lt"/>
              </a:rPr>
              <a:t>Chmura Instytucji Audytowej</a:t>
            </a:r>
          </a:p>
          <a:p>
            <a:pPr indent="-488025">
              <a:lnSpc>
                <a:spcPts val="4580"/>
              </a:lnSpc>
              <a:buChar char="•"/>
              <a:tabLst>
                <a:tab pos="518795" algn="l"/>
              </a:tabLst>
            </a:pPr>
            <a:r>
              <a:rPr lang="pl-PL" sz="2800" dirty="0">
                <a:solidFill>
                  <a:schemeClr val="tx1"/>
                </a:solidFill>
                <a:latin typeface="+mn-lt"/>
              </a:rPr>
              <a:t>QR kody na upomnieniach</a:t>
            </a:r>
          </a:p>
          <a:p>
            <a:pPr indent="-488025">
              <a:lnSpc>
                <a:spcPts val="4580"/>
              </a:lnSpc>
              <a:buChar char="•"/>
              <a:tabLst>
                <a:tab pos="518795" algn="l"/>
              </a:tabLst>
            </a:pPr>
            <a:r>
              <a:rPr lang="pl-PL" sz="2800" dirty="0">
                <a:solidFill>
                  <a:schemeClr val="tx1"/>
                </a:solidFill>
                <a:latin typeface="+mn-lt"/>
              </a:rPr>
              <a:t>QR kody opłata skarbowa</a:t>
            </a:r>
          </a:p>
          <a:p>
            <a:pPr indent="-488025">
              <a:lnSpc>
                <a:spcPts val="4580"/>
              </a:lnSpc>
              <a:buChar char="•"/>
              <a:tabLst>
                <a:tab pos="518795" algn="l"/>
              </a:tabLst>
            </a:pPr>
            <a:r>
              <a:rPr lang="pl-PL" sz="2800" dirty="0">
                <a:solidFill>
                  <a:schemeClr val="tx1"/>
                </a:solidFill>
                <a:latin typeface="+mn-lt"/>
              </a:rPr>
              <a:t>Centrum Transparentności</a:t>
            </a:r>
          </a:p>
        </p:txBody>
      </p:sp>
      <p:grpSp>
        <p:nvGrpSpPr>
          <p:cNvPr id="23" name="object 3">
            <a:extLst>
              <a:ext uri="{FF2B5EF4-FFF2-40B4-BE49-F238E27FC236}">
                <a16:creationId xmlns:a16="http://schemas.microsoft.com/office/drawing/2014/main" id="{ADD7EBDF-A2B0-2F83-4F20-6035C2B4618D}"/>
              </a:ext>
            </a:extLst>
          </p:cNvPr>
          <p:cNvGrpSpPr/>
          <p:nvPr/>
        </p:nvGrpSpPr>
        <p:grpSpPr>
          <a:xfrm>
            <a:off x="2319132" y="5105094"/>
            <a:ext cx="2524125" cy="400685"/>
            <a:chOff x="2319132" y="5105094"/>
            <a:chExt cx="2524125" cy="400685"/>
          </a:xfrm>
        </p:grpSpPr>
        <p:sp>
          <p:nvSpPr>
            <p:cNvPr id="24" name="object 4">
              <a:extLst>
                <a:ext uri="{FF2B5EF4-FFF2-40B4-BE49-F238E27FC236}">
                  <a16:creationId xmlns:a16="http://schemas.microsoft.com/office/drawing/2014/main" id="{5D919CFE-1521-08F7-E439-4BC75B4484F7}"/>
                </a:ext>
              </a:extLst>
            </p:cNvPr>
            <p:cNvSpPr/>
            <p:nvPr/>
          </p:nvSpPr>
          <p:spPr>
            <a:xfrm>
              <a:off x="4708521" y="5120801"/>
              <a:ext cx="118745" cy="368935"/>
            </a:xfrm>
            <a:custGeom>
              <a:avLst/>
              <a:gdLst/>
              <a:ahLst/>
              <a:cxnLst/>
              <a:rect l="l" t="t" r="r" b="b"/>
              <a:pathLst>
                <a:path w="118745" h="368935">
                  <a:moveTo>
                    <a:pt x="0" y="368815"/>
                  </a:moveTo>
                  <a:lnTo>
                    <a:pt x="118404" y="186224"/>
                  </a:lnTo>
                  <a:lnTo>
                    <a:pt x="2230" y="0"/>
                  </a:lnTo>
                </a:path>
              </a:pathLst>
            </a:custGeom>
            <a:ln w="31412">
              <a:solidFill>
                <a:schemeClr val="tx1"/>
              </a:solidFill>
            </a:ln>
          </p:spPr>
          <p:txBody>
            <a:bodyPr wrap="square" lIns="0" tIns="0" rIns="0" bIns="0" rtlCol="0"/>
            <a:lstStyle/>
            <a:p>
              <a:endParaRPr>
                <a:latin typeface="+mn-lt"/>
              </a:endParaRPr>
            </a:p>
          </p:txBody>
        </p:sp>
        <p:sp>
          <p:nvSpPr>
            <p:cNvPr id="25" name="object 5">
              <a:extLst>
                <a:ext uri="{FF2B5EF4-FFF2-40B4-BE49-F238E27FC236}">
                  <a16:creationId xmlns:a16="http://schemas.microsoft.com/office/drawing/2014/main" id="{5365342C-0F27-1B5C-586D-C695ECABDB9D}"/>
                </a:ext>
              </a:extLst>
            </p:cNvPr>
            <p:cNvSpPr/>
            <p:nvPr/>
          </p:nvSpPr>
          <p:spPr>
            <a:xfrm>
              <a:off x="2319132" y="5305207"/>
              <a:ext cx="2479675" cy="0"/>
            </a:xfrm>
            <a:custGeom>
              <a:avLst/>
              <a:gdLst/>
              <a:ahLst/>
              <a:cxnLst/>
              <a:rect l="l" t="t" r="r" b="b"/>
              <a:pathLst>
                <a:path w="2479675">
                  <a:moveTo>
                    <a:pt x="2479191" y="0"/>
                  </a:moveTo>
                  <a:lnTo>
                    <a:pt x="0" y="0"/>
                  </a:lnTo>
                </a:path>
              </a:pathLst>
            </a:custGeom>
            <a:ln w="31412">
              <a:solidFill>
                <a:schemeClr val="tx1"/>
              </a:solidFill>
            </a:ln>
          </p:spPr>
          <p:txBody>
            <a:bodyPr wrap="square" lIns="0" tIns="0" rIns="0" bIns="0" rtlCol="0"/>
            <a:lstStyle/>
            <a:p>
              <a:endParaRPr>
                <a:latin typeface="+mn-lt"/>
              </a:endParaRPr>
            </a:p>
          </p:txBody>
        </p:sp>
      </p:grpSp>
      <p:sp>
        <p:nvSpPr>
          <p:cNvPr id="9" name="object 8">
            <a:extLst>
              <a:ext uri="{FF2B5EF4-FFF2-40B4-BE49-F238E27FC236}">
                <a16:creationId xmlns:a16="http://schemas.microsoft.com/office/drawing/2014/main" id="{AB1C6F9D-4ED2-4281-AEEF-4DF3AD013525}"/>
              </a:ext>
            </a:extLst>
          </p:cNvPr>
          <p:cNvSpPr txBox="1"/>
          <p:nvPr/>
        </p:nvSpPr>
        <p:spPr>
          <a:xfrm>
            <a:off x="1087436" y="625475"/>
            <a:ext cx="9421813" cy="689291"/>
          </a:xfrm>
          <a:prstGeom prst="rect">
            <a:avLst/>
          </a:prstGeom>
        </p:spPr>
        <p:txBody>
          <a:bodyPr vert="horz" wrap="square" lIns="0" tIns="12065" rIns="0" bIns="0" rtlCol="0">
            <a:spAutoFit/>
          </a:bodyPr>
          <a:lstStyle/>
          <a:p>
            <a:pPr marL="12700">
              <a:lnSpc>
                <a:spcPct val="100000"/>
              </a:lnSpc>
              <a:spcBef>
                <a:spcPts val="95"/>
              </a:spcBef>
            </a:pPr>
            <a:r>
              <a:rPr lang="pl-PL" sz="4400" b="1" dirty="0">
                <a:latin typeface="+mn-lt"/>
                <a:cs typeface="Lato Black"/>
              </a:rPr>
              <a:t>Co m.in. już zrobiliśmy od roku 2024</a:t>
            </a:r>
            <a:endParaRPr sz="4400" dirty="0">
              <a:latin typeface="+mn-lt"/>
              <a:cs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15</a:t>
            </a:fld>
            <a:endParaRPr spc="-50" dirty="0"/>
          </a:p>
        </p:txBody>
      </p:sp>
      <p:sp>
        <p:nvSpPr>
          <p:cNvPr id="2" name="pole tekstowe 1">
            <a:extLst>
              <a:ext uri="{FF2B5EF4-FFF2-40B4-BE49-F238E27FC236}">
                <a16:creationId xmlns:a16="http://schemas.microsoft.com/office/drawing/2014/main" id="{AFB645D6-DB20-401D-8536-906745D04785}"/>
              </a:ext>
            </a:extLst>
          </p:cNvPr>
          <p:cNvSpPr txBox="1"/>
          <p:nvPr/>
        </p:nvSpPr>
        <p:spPr>
          <a:xfrm>
            <a:off x="8475390" y="5522736"/>
            <a:ext cx="10074171" cy="1211229"/>
          </a:xfrm>
          <a:prstGeom prst="rect">
            <a:avLst/>
          </a:prstGeom>
          <a:noFill/>
        </p:spPr>
        <p:txBody>
          <a:bodyPr wrap="square" rtlCol="0">
            <a:spAutoFit/>
          </a:bodyPr>
          <a:lstStyle/>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2024 r. zostało złożonych 13,8 mln rozliczeń za 2023 r. poprzez usługę Twój e-PIT, w tym: </a:t>
            </a:r>
          </a:p>
          <a:p>
            <a:pPr marL="298450" indent="-285750">
              <a:lnSpc>
                <a:spcPts val="2180"/>
              </a:lnSpc>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7,6 mln rozliczeń złożonych samodzielnie,</a:t>
            </a:r>
          </a:p>
          <a:p>
            <a:pPr marL="298450" indent="-285750">
              <a:lnSpc>
                <a:spcPts val="2180"/>
              </a:lnSpc>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6,2 mln rozliczeń zaakceptowanych automatycznie.</a:t>
            </a:r>
          </a:p>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19,6 mln logowań  do usługi Twój e-PIT w trakcie trwania akcji rozliczeń za 2023 r.</a:t>
            </a:r>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843180"/>
          </a:xfrm>
          <a:prstGeom prst="rect">
            <a:avLst/>
          </a:prstGeom>
        </p:spPr>
        <p:txBody>
          <a:bodyPr vert="horz" wrap="square" lIns="0" tIns="12065" rIns="0" bIns="0" rtlCol="0">
            <a:spAutoFit/>
          </a:bodyPr>
          <a:lstStyle/>
          <a:p>
            <a:pPr marL="12700">
              <a:lnSpc>
                <a:spcPct val="100000"/>
              </a:lnSpc>
              <a:spcBef>
                <a:spcPts val="95"/>
              </a:spcBef>
            </a:pPr>
            <a:r>
              <a:rPr sz="5400" b="1" dirty="0">
                <a:latin typeface="+mn-lt"/>
                <a:cs typeface="Lato Black"/>
              </a:rPr>
              <a:t>e-Urząd</a:t>
            </a:r>
            <a:r>
              <a:rPr sz="5400" b="1" spc="-245" dirty="0">
                <a:latin typeface="+mn-lt"/>
                <a:cs typeface="Lato Black"/>
              </a:rPr>
              <a:t> </a:t>
            </a:r>
            <a:r>
              <a:rPr sz="5400" b="1" spc="-10" dirty="0">
                <a:latin typeface="+mn-lt"/>
                <a:cs typeface="Lato Black"/>
              </a:rPr>
              <a:t>Skarbowy</a:t>
            </a:r>
            <a:endParaRPr sz="5400" dirty="0">
              <a:latin typeface="+mn-lt"/>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266411" y="6187922"/>
            <a:ext cx="7701587" cy="5969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40" name="object 27">
            <a:extLst>
              <a:ext uri="{FF2B5EF4-FFF2-40B4-BE49-F238E27FC236}">
                <a16:creationId xmlns:a16="http://schemas.microsoft.com/office/drawing/2014/main" id="{F7DEBFF6-89ED-2C06-0761-8546631BFA88}"/>
              </a:ext>
            </a:extLst>
          </p:cNvPr>
          <p:cNvSpPr txBox="1"/>
          <p:nvPr/>
        </p:nvSpPr>
        <p:spPr>
          <a:xfrm>
            <a:off x="1173840" y="5697046"/>
            <a:ext cx="6150753" cy="1141338"/>
          </a:xfrm>
          <a:prstGeom prst="rect">
            <a:avLst/>
          </a:prstGeom>
        </p:spPr>
        <p:txBody>
          <a:bodyPr vert="horz" wrap="square" lIns="0" tIns="12700" rIns="0" bIns="0" rtlCol="0">
            <a:spAutoFit/>
          </a:bodyPr>
          <a:lstStyle/>
          <a:p>
            <a:pPr>
              <a:lnSpc>
                <a:spcPts val="2180"/>
              </a:lnSpc>
            </a:pPr>
            <a:r>
              <a:rPr lang="pl-PL"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Twój e-PIT – usługa Twój e-PIT za 2023 r. -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wstępnie wypełnione rozliczenia za rok 2023.</a:t>
            </a:r>
            <a:endParaRPr lang="pl-PL"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pPr>
            <a:r>
              <a:rPr lang="pl-PL"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luty 2024 r.</a:t>
            </a:r>
          </a:p>
        </p:txBody>
      </p:sp>
      <p:sp>
        <p:nvSpPr>
          <p:cNvPr id="53" name="object 18">
            <a:extLst>
              <a:ext uri="{FF2B5EF4-FFF2-40B4-BE49-F238E27FC236}">
                <a16:creationId xmlns:a16="http://schemas.microsoft.com/office/drawing/2014/main" id="{6633DB7C-6588-0270-8379-024313DC0208}"/>
              </a:ext>
            </a:extLst>
          </p:cNvPr>
          <p:cNvSpPr/>
          <p:nvPr/>
        </p:nvSpPr>
        <p:spPr>
          <a:xfrm>
            <a:off x="1087436" y="4968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1" name="object 18">
            <a:extLst>
              <a:ext uri="{FF2B5EF4-FFF2-40B4-BE49-F238E27FC236}">
                <a16:creationId xmlns:a16="http://schemas.microsoft.com/office/drawing/2014/main" id="{7257B1C8-D3E0-4573-BC17-6B331F7E2B9D}"/>
              </a:ext>
            </a:extLst>
          </p:cNvPr>
          <p:cNvSpPr/>
          <p:nvPr/>
        </p:nvSpPr>
        <p:spPr>
          <a:xfrm>
            <a:off x="1239836" y="10226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2" name="object 27">
            <a:extLst>
              <a:ext uri="{FF2B5EF4-FFF2-40B4-BE49-F238E27FC236}">
                <a16:creationId xmlns:a16="http://schemas.microsoft.com/office/drawing/2014/main" id="{E9818CAA-724A-4585-864A-3AF380943EF7}"/>
              </a:ext>
            </a:extLst>
          </p:cNvPr>
          <p:cNvSpPr txBox="1"/>
          <p:nvPr/>
        </p:nvSpPr>
        <p:spPr>
          <a:xfrm>
            <a:off x="1123791" y="8203583"/>
            <a:ext cx="6367465" cy="1141338"/>
          </a:xfrm>
          <a:prstGeom prst="rect">
            <a:avLst/>
          </a:prstGeom>
        </p:spPr>
        <p:txBody>
          <a:bodyPr vert="horz" wrap="square" lIns="0" tIns="12700" rIns="0" bIns="0" rtlCol="0">
            <a:spAutoFit/>
          </a:bodyPr>
          <a:lstStyle/>
          <a:p>
            <a:pPr>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Twój e-PIT – usługa Twój e-PIT za 2024 r. - wstępnie wypełnione rozliczenia za rok 2024. </a:t>
            </a:r>
          </a:p>
          <a:p>
            <a:pPr>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luty 2025 r.</a:t>
            </a:r>
          </a:p>
        </p:txBody>
      </p:sp>
      <p:sp>
        <p:nvSpPr>
          <p:cNvPr id="23" name="pole tekstowe 22">
            <a:extLst>
              <a:ext uri="{FF2B5EF4-FFF2-40B4-BE49-F238E27FC236}">
                <a16:creationId xmlns:a16="http://schemas.microsoft.com/office/drawing/2014/main" id="{0A1590DC-04B7-4737-8DF5-F62659BFB5D4}"/>
              </a:ext>
            </a:extLst>
          </p:cNvPr>
          <p:cNvSpPr txBox="1"/>
          <p:nvPr/>
        </p:nvSpPr>
        <p:spPr>
          <a:xfrm>
            <a:off x="8397240" y="8122791"/>
            <a:ext cx="10074171" cy="2067233"/>
          </a:xfrm>
          <a:prstGeom prst="rect">
            <a:avLst/>
          </a:prstGeom>
          <a:noFill/>
        </p:spPr>
        <p:txBody>
          <a:bodyPr wrap="square" rtlCol="0">
            <a:spAutoFit/>
          </a:bodyPr>
          <a:lstStyle/>
          <a:p>
            <a:pPr marL="12700">
              <a:lnSpc>
                <a:spcPts val="2180"/>
              </a:lnSpc>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Od 15 lutego do 30 kwietnia 2025 r. zostało złożonych ponad 14,25 mln zeznań przez użytkowników oraz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odnotowaliśmy prawie 19 mln logowań do usługi, od momentu jej uruchomienia. </a:t>
            </a:r>
          </a:p>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Pełne podsumowanie rozliczeń za 2024 r. dostępne pod następującym linkiem:</a:t>
            </a:r>
          </a:p>
          <a:p>
            <a:pPr marL="12700">
              <a:lnSpc>
                <a:spcPts val="2180"/>
              </a:lnSpc>
            </a:pPr>
            <a:endParaRPr lang="pl-PL"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https://www.gov.pl/web/finanse/rozliczenie-pit-za-2024-rok---proste-szybkie-rozliczenie-podatku-i-rekordowa-liczba-e-pit-ow</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pPr>
            <a:endParaRPr lang="pl-PL" sz="2000" dirty="0">
              <a:solidFill>
                <a:schemeClr val="tx1"/>
              </a:solidFill>
              <a:latin typeface="+mn-lt"/>
            </a:endParaRPr>
          </a:p>
        </p:txBody>
      </p:sp>
      <p:sp>
        <p:nvSpPr>
          <p:cNvPr id="27" name="object 18">
            <a:extLst>
              <a:ext uri="{FF2B5EF4-FFF2-40B4-BE49-F238E27FC236}">
                <a16:creationId xmlns:a16="http://schemas.microsoft.com/office/drawing/2014/main" id="{EACAA175-DEBA-4466-AA04-56084E24958F}"/>
              </a:ext>
            </a:extLst>
          </p:cNvPr>
          <p:cNvSpPr/>
          <p:nvPr/>
        </p:nvSpPr>
        <p:spPr>
          <a:xfrm>
            <a:off x="1087436" y="7864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2000">
              <a:latin typeface="+mn-lt"/>
            </a:endParaRPr>
          </a:p>
        </p:txBody>
      </p:sp>
      <p:sp>
        <p:nvSpPr>
          <p:cNvPr id="28" name="pole tekstowe 27">
            <a:extLst>
              <a:ext uri="{FF2B5EF4-FFF2-40B4-BE49-F238E27FC236}">
                <a16:creationId xmlns:a16="http://schemas.microsoft.com/office/drawing/2014/main" id="{F12E2942-624C-49C6-855E-9DB8FB51BDE5}"/>
              </a:ext>
            </a:extLst>
          </p:cNvPr>
          <p:cNvSpPr txBox="1"/>
          <p:nvPr/>
        </p:nvSpPr>
        <p:spPr>
          <a:xfrm>
            <a:off x="1015091" y="3256772"/>
            <a:ext cx="6526214" cy="1200329"/>
          </a:xfrm>
          <a:prstGeom prst="rect">
            <a:avLst/>
          </a:prstGeom>
          <a:noFill/>
        </p:spPr>
        <p:txBody>
          <a:bodyPr wrap="square">
            <a:spAutoFit/>
          </a:bodyPr>
          <a:lstStyle/>
          <a:p>
            <a:r>
              <a:rPr lang="pl-PL"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Aplikacja mobilna serwisu e-Urząd Skarbowy </a:t>
            </a:r>
          </a:p>
          <a:p>
            <a:r>
              <a:rPr lang="pl-PL"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r>
              <a:rPr lang="pl-PL"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etap - konto osoby fizycznej</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pl-PL"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styczeń 2025 r.</a:t>
            </a:r>
          </a:p>
          <a:p>
            <a:r>
              <a:rPr lang="pl-PL"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II etap - konto organizacji - lipiec 2025 r.</a:t>
            </a:r>
          </a:p>
        </p:txBody>
      </p:sp>
      <p:sp>
        <p:nvSpPr>
          <p:cNvPr id="29" name="pole tekstowe 28">
            <a:extLst>
              <a:ext uri="{FF2B5EF4-FFF2-40B4-BE49-F238E27FC236}">
                <a16:creationId xmlns:a16="http://schemas.microsoft.com/office/drawing/2014/main" id="{550E79B9-1972-4009-8A2A-6A29D652981B}"/>
              </a:ext>
            </a:extLst>
          </p:cNvPr>
          <p:cNvSpPr txBox="1"/>
          <p:nvPr/>
        </p:nvSpPr>
        <p:spPr>
          <a:xfrm>
            <a:off x="8418830" y="3190723"/>
            <a:ext cx="10050780" cy="1200329"/>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momentu wdrożenia aplikacja została pobrana 769 621.</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Aplikacja obejmie wszystkie usługi dostępne w portalu e-Urząd Skarbowy.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25 lipca 2025 r. w aplikacji mobilnej udostępnione zostały usługi e-Urzędu Skarbowego dla organizacji zwiększając wygodę z korzystania z konta dla reprezentantów organizacji.</a:t>
            </a:r>
          </a:p>
        </p:txBody>
      </p:sp>
    </p:spTree>
    <p:extLst>
      <p:ext uri="{BB962C8B-B14F-4D97-AF65-F5344CB8AC3E}">
        <p14:creationId xmlns:p14="http://schemas.microsoft.com/office/powerpoint/2010/main" val="168384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061668" y="2640157"/>
            <a:ext cx="6916242" cy="3388748"/>
          </a:xfrm>
          <a:prstGeom prst="rect">
            <a:avLst/>
          </a:prstGeom>
        </p:spPr>
        <p:txBody>
          <a:bodyPr vert="horz" wrap="square" lIns="0" tIns="12700" rIns="0" bIns="0" rtlCol="0">
            <a:spAutoFit/>
          </a:bodyPr>
          <a:lstStyle/>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Kluczowe usługi utrzymywane oraz wdrożone w ramach projektu e-US od 2024 r.:</a:t>
            </a:r>
          </a:p>
          <a:p>
            <a:pPr marR="5080">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marR="5080" indent="-342900">
              <a:lnSpc>
                <a:spcPts val="2180"/>
              </a:lnSpc>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Pismo WIS (w tym: Wniosek WIS, Pismo w sprawie WIS, Wycofanie wniosku/odwołania/zażalenia, Zażalenie w sprawie WIS, Odwołanie w sprawie WIS)</a:t>
            </a:r>
          </a:p>
          <a:p>
            <a:pPr marL="342900" marR="5080" indent="-342900">
              <a:lnSpc>
                <a:spcPts val="2180"/>
              </a:lnSpc>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Bramka płatności: Integracja z e-PIT</a:t>
            </a:r>
          </a:p>
          <a:p>
            <a:pPr marL="342900" marR="5080" indent="-342900">
              <a:lnSpc>
                <a:spcPts val="2180"/>
              </a:lnSpc>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Szybka ścieżka płatności: e-Deklaracje</a:t>
            </a:r>
          </a:p>
          <a:p>
            <a:pPr marL="342900" marR="5080" indent="-342900">
              <a:lnSpc>
                <a:spcPts val="2180"/>
              </a:lnSpc>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Płatności z usługi Rozliczenia</a:t>
            </a:r>
          </a:p>
          <a:p>
            <a:pPr marL="342900" marR="5080" indent="-342900">
              <a:lnSpc>
                <a:spcPts val="2180"/>
              </a:lnSpc>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e-deklaracje na koncie organizacji</a:t>
            </a:r>
          </a:p>
          <a:p>
            <a:pPr marL="342900" marR="5080" indent="-342900">
              <a:lnSpc>
                <a:spcPts val="2180"/>
              </a:lnSpc>
              <a:buAutoNum type="arabicPeriod"/>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Wniosek o wydanie wypisu lub zaświadczenia z Rejestru Zastawów Skarbowych (WW-1) na koncie organizacji</a:t>
            </a: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16</a:t>
            </a:fld>
            <a:endParaRPr spc="-50" dirty="0"/>
          </a:p>
        </p:txBody>
      </p:sp>
      <p:sp>
        <p:nvSpPr>
          <p:cNvPr id="24" name="object 18">
            <a:extLst>
              <a:ext uri="{FF2B5EF4-FFF2-40B4-BE49-F238E27FC236}">
                <a16:creationId xmlns:a16="http://schemas.microsoft.com/office/drawing/2014/main" id="{2EC3339A-DB3A-7805-D36C-B0B3BC741109}"/>
              </a:ext>
            </a:extLst>
          </p:cNvPr>
          <p:cNvSpPr/>
          <p:nvPr/>
        </p:nvSpPr>
        <p:spPr>
          <a:xfrm>
            <a:off x="1061668" y="245603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5" name="object 18">
            <a:extLst>
              <a:ext uri="{FF2B5EF4-FFF2-40B4-BE49-F238E27FC236}">
                <a16:creationId xmlns:a16="http://schemas.microsoft.com/office/drawing/2014/main" id="{1D4E84AC-FE6D-869F-283C-11E02E8BE1A9}"/>
              </a:ext>
            </a:extLst>
          </p:cNvPr>
          <p:cNvSpPr/>
          <p:nvPr/>
        </p:nvSpPr>
        <p:spPr>
          <a:xfrm rot="5400000">
            <a:off x="3498659" y="5591854"/>
            <a:ext cx="9101874" cy="12564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49" name="object 18">
            <a:extLst>
              <a:ext uri="{FF2B5EF4-FFF2-40B4-BE49-F238E27FC236}">
                <a16:creationId xmlns:a16="http://schemas.microsoft.com/office/drawing/2014/main" id="{8D46C215-0654-F5FF-9FA3-C2B052840327}"/>
              </a:ext>
            </a:extLst>
          </p:cNvPr>
          <p:cNvSpPr/>
          <p:nvPr/>
        </p:nvSpPr>
        <p:spPr>
          <a:xfrm flipV="1">
            <a:off x="1151736" y="10362325"/>
            <a:ext cx="17841824"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19" name="object 27">
            <a:extLst>
              <a:ext uri="{FF2B5EF4-FFF2-40B4-BE49-F238E27FC236}">
                <a16:creationId xmlns:a16="http://schemas.microsoft.com/office/drawing/2014/main" id="{17424B71-C101-422D-9880-ABB8CFC92FE8}"/>
              </a:ext>
            </a:extLst>
          </p:cNvPr>
          <p:cNvSpPr txBox="1"/>
          <p:nvPr/>
        </p:nvSpPr>
        <p:spPr>
          <a:xfrm>
            <a:off x="1070558" y="4326728"/>
            <a:ext cx="6551490" cy="562398"/>
          </a:xfrm>
          <a:prstGeom prst="rect">
            <a:avLst/>
          </a:prstGeom>
        </p:spPr>
        <p:txBody>
          <a:bodyPr vert="horz" wrap="square" lIns="0" tIns="12700" rIns="0" bIns="0" rtlCol="0">
            <a:spAutoFit/>
          </a:bodyPr>
          <a:lstStyle/>
          <a:p>
            <a:pPr marR="5080">
              <a:lnSpc>
                <a:spcPts val="2180"/>
              </a:lnSpc>
            </a:pPr>
            <a:endParaRPr lang="pl-PL" sz="1600" dirty="0">
              <a:solidFill>
                <a:schemeClr val="tx1"/>
              </a:solidFill>
              <a:latin typeface="+mn-lt"/>
              <a:cs typeface="Lato"/>
            </a:endParaRPr>
          </a:p>
          <a:p>
            <a:pPr marR="5080">
              <a:lnSpc>
                <a:spcPts val="2180"/>
              </a:lnSpc>
            </a:pPr>
            <a:endParaRPr lang="pl-PL" sz="1600" dirty="0">
              <a:solidFill>
                <a:schemeClr val="tx1"/>
              </a:solidFill>
              <a:latin typeface="+mn-lt"/>
              <a:cs typeface="Lato"/>
            </a:endParaRPr>
          </a:p>
        </p:txBody>
      </p:sp>
      <p:sp>
        <p:nvSpPr>
          <p:cNvPr id="30" name="object 18">
            <a:extLst>
              <a:ext uri="{FF2B5EF4-FFF2-40B4-BE49-F238E27FC236}">
                <a16:creationId xmlns:a16="http://schemas.microsoft.com/office/drawing/2014/main" id="{22875AF1-01F8-49DD-9E09-A6A8F2FC1AAF}"/>
              </a:ext>
            </a:extLst>
          </p:cNvPr>
          <p:cNvSpPr/>
          <p:nvPr/>
        </p:nvSpPr>
        <p:spPr>
          <a:xfrm>
            <a:off x="1236717" y="606292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31" name="object 27">
            <a:extLst>
              <a:ext uri="{FF2B5EF4-FFF2-40B4-BE49-F238E27FC236}">
                <a16:creationId xmlns:a16="http://schemas.microsoft.com/office/drawing/2014/main" id="{8F39DB5D-A007-469C-B2E1-92F03FFCE564}"/>
              </a:ext>
            </a:extLst>
          </p:cNvPr>
          <p:cNvSpPr txBox="1"/>
          <p:nvPr/>
        </p:nvSpPr>
        <p:spPr>
          <a:xfrm>
            <a:off x="1087437" y="6199355"/>
            <a:ext cx="6850138" cy="1131720"/>
          </a:xfrm>
          <a:prstGeom prst="rect">
            <a:avLst/>
          </a:prstGeom>
        </p:spPr>
        <p:txBody>
          <a:bodyPr vert="horz" wrap="square" lIns="0" tIns="12700" rIns="0" bIns="0" rtlCol="0">
            <a:spAutoFit/>
          </a:bodyPr>
          <a:lstStyle/>
          <a:p>
            <a:pPr algn="l">
              <a:lnSpc>
                <a:spcPts val="2180"/>
              </a:lnSpc>
            </a:pPr>
            <a:r>
              <a:rPr lang="pl-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Usługa historia deklaracji</a:t>
            </a: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usługa zyskała nowe funkcjonalności </a:t>
            </a:r>
            <a:b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postaci eksportu plików do .pdf oraz .</a:t>
            </a:r>
            <a:r>
              <a:rPr lang="pl-PL"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xlsx</a:t>
            </a: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2180"/>
              </a:lnSpc>
            </a:pP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22 maja 2024 r.</a:t>
            </a: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object 27">
            <a:extLst>
              <a:ext uri="{FF2B5EF4-FFF2-40B4-BE49-F238E27FC236}">
                <a16:creationId xmlns:a16="http://schemas.microsoft.com/office/drawing/2014/main" id="{D4D3F41F-D5FE-4AF6-9FD8-6DA8D0A9BCE7}"/>
              </a:ext>
            </a:extLst>
          </p:cNvPr>
          <p:cNvSpPr txBox="1"/>
          <p:nvPr/>
        </p:nvSpPr>
        <p:spPr>
          <a:xfrm>
            <a:off x="1061668" y="7510899"/>
            <a:ext cx="6633807" cy="1131720"/>
          </a:xfrm>
          <a:prstGeom prst="rect">
            <a:avLst/>
          </a:prstGeom>
        </p:spPr>
        <p:txBody>
          <a:bodyPr vert="horz" wrap="square" lIns="0" tIns="12700" rIns="0" bIns="0" rtlCol="0">
            <a:spAutoFit/>
          </a:bodyPr>
          <a:lstStyle/>
          <a:p>
            <a:pPr marR="5080">
              <a:lnSpc>
                <a:spcPts val="2180"/>
              </a:lnSpc>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Umawianie wizyt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(integracja z e-Urzędem Skarbowym; przekierowanie i wstępne wypełnienie formularza wizyty) </a:t>
            </a:r>
          </a:p>
          <a:p>
            <a:pPr marR="5080">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18 grudnia 2024 r.</a:t>
            </a:r>
          </a:p>
        </p:txBody>
      </p:sp>
      <p:sp>
        <p:nvSpPr>
          <p:cNvPr id="42" name="object 24">
            <a:extLst>
              <a:ext uri="{FF2B5EF4-FFF2-40B4-BE49-F238E27FC236}">
                <a16:creationId xmlns:a16="http://schemas.microsoft.com/office/drawing/2014/main" id="{2B092191-CCA1-4866-96D4-BEF17371B6FD}"/>
              </a:ext>
            </a:extLst>
          </p:cNvPr>
          <p:cNvSpPr txBox="1"/>
          <p:nvPr/>
        </p:nvSpPr>
        <p:spPr>
          <a:xfrm>
            <a:off x="8323257" y="7544566"/>
            <a:ext cx="10097264" cy="579646"/>
          </a:xfrm>
          <a:prstGeom prst="rect">
            <a:avLst/>
          </a:prstGeom>
        </p:spPr>
        <p:txBody>
          <a:bodyPr vert="horz" wrap="square" lIns="0" tIns="12065" rIns="0" bIns="0" rtlCol="0">
            <a:spAutoFit/>
          </a:bodyPr>
          <a:lstStyle/>
          <a:p>
            <a:pPr marL="12700" algn="l">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początku uruchomienia usługi użytkownicy urzędu skarbowego umówili wizytę 37 456 razy. </a:t>
            </a:r>
          </a:p>
          <a:p>
            <a:pPr marL="12700" algn="l">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Natomiast w IV kwartale 2025 r. 11 078 wizyt.</a:t>
            </a:r>
          </a:p>
        </p:txBody>
      </p:sp>
      <p:sp>
        <p:nvSpPr>
          <p:cNvPr id="43" name="object 18">
            <a:extLst>
              <a:ext uri="{FF2B5EF4-FFF2-40B4-BE49-F238E27FC236}">
                <a16:creationId xmlns:a16="http://schemas.microsoft.com/office/drawing/2014/main" id="{A2AF4BFD-5B47-4248-A78B-0CC7586FF52B}"/>
              </a:ext>
            </a:extLst>
          </p:cNvPr>
          <p:cNvSpPr/>
          <p:nvPr/>
        </p:nvSpPr>
        <p:spPr>
          <a:xfrm>
            <a:off x="1151736" y="7407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0" name="pole tekstowe 19">
            <a:extLst>
              <a:ext uri="{FF2B5EF4-FFF2-40B4-BE49-F238E27FC236}">
                <a16:creationId xmlns:a16="http://schemas.microsoft.com/office/drawing/2014/main" id="{8484D255-02AE-4AE9-8065-8C4C907388AC}"/>
              </a:ext>
            </a:extLst>
          </p:cNvPr>
          <p:cNvSpPr txBox="1"/>
          <p:nvPr/>
        </p:nvSpPr>
        <p:spPr>
          <a:xfrm>
            <a:off x="8228875" y="6166731"/>
            <a:ext cx="9411124" cy="646972"/>
          </a:xfrm>
          <a:prstGeom prst="rect">
            <a:avLst/>
          </a:prstGeom>
          <a:noFill/>
        </p:spPr>
        <p:txBody>
          <a:bodyPr wrap="square" rtlCol="0">
            <a:spAutoFit/>
          </a:bodyPr>
          <a:lstStyle/>
          <a:p>
            <a:pPr algn="l">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Rozwiązanie to jest niezwykle popularne – w 2024 r. skorzystano z niego  9 887 735 razy. </a:t>
            </a:r>
          </a:p>
          <a:p>
            <a:pPr algn="l">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Natomiast w 2025 r. do 31 grudnia skorzystano 10 609 964  razy.</a:t>
            </a:r>
          </a:p>
        </p:txBody>
      </p:sp>
      <p:sp>
        <p:nvSpPr>
          <p:cNvPr id="21" name="object 18">
            <a:extLst>
              <a:ext uri="{FF2B5EF4-FFF2-40B4-BE49-F238E27FC236}">
                <a16:creationId xmlns:a16="http://schemas.microsoft.com/office/drawing/2014/main" id="{B0FDA457-F21C-4240-AAAB-712551CE9D5E}"/>
              </a:ext>
            </a:extLst>
          </p:cNvPr>
          <p:cNvSpPr/>
          <p:nvPr/>
        </p:nvSpPr>
        <p:spPr>
          <a:xfrm>
            <a:off x="1151736" y="8855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3" name="object 4">
            <a:extLst>
              <a:ext uri="{FF2B5EF4-FFF2-40B4-BE49-F238E27FC236}">
                <a16:creationId xmlns:a16="http://schemas.microsoft.com/office/drawing/2014/main" id="{7137BD61-58DB-47EB-83AF-903A2B064852}"/>
              </a:ext>
            </a:extLst>
          </p:cNvPr>
          <p:cNvSpPr txBox="1"/>
          <p:nvPr/>
        </p:nvSpPr>
        <p:spPr>
          <a:xfrm>
            <a:off x="1061668" y="8963553"/>
            <a:ext cx="5846940" cy="1156727"/>
          </a:xfrm>
          <a:prstGeom prst="rect">
            <a:avLst/>
          </a:prstGeom>
        </p:spPr>
        <p:txBody>
          <a:bodyPr vert="horz" wrap="square" lIns="0" tIns="12065" rIns="0" bIns="0" rtlCol="0">
            <a:spAutoFit/>
          </a:bodyPr>
          <a:lstStyle/>
          <a:p>
            <a:pPr marL="12700">
              <a:lnSpc>
                <a:spcPts val="2180"/>
              </a:lnSpc>
              <a:spcBef>
                <a:spcPts val="95"/>
              </a:spcBef>
            </a:pPr>
            <a:r>
              <a:rPr lang="pl-PL" spc="-10" dirty="0">
                <a:solidFill>
                  <a:schemeClr val="tx1"/>
                </a:solidFill>
                <a:latin typeface="+mn-lt"/>
                <a:cs typeface="Lato"/>
              </a:rPr>
              <a:t>Globalny podatek minimalny (</a:t>
            </a:r>
            <a:r>
              <a:rPr lang="pl-PL" b="1" spc="-10" dirty="0">
                <a:solidFill>
                  <a:schemeClr val="tx1"/>
                </a:solidFill>
                <a:latin typeface="+mn-lt"/>
                <a:cs typeface="Lato"/>
              </a:rPr>
              <a:t>Globe</a:t>
            </a:r>
            <a:r>
              <a:rPr lang="pl-PL" spc="-10" dirty="0">
                <a:solidFill>
                  <a:schemeClr val="tx1"/>
                </a:solidFill>
                <a:latin typeface="+mn-lt"/>
                <a:cs typeface="Lato"/>
              </a:rPr>
              <a:t>) - umożliwienie złożenia wniosku o opinię </a:t>
            </a:r>
            <a:r>
              <a:rPr lang="pl-PL" spc="-10" dirty="0" err="1">
                <a:solidFill>
                  <a:schemeClr val="tx1"/>
                </a:solidFill>
                <a:latin typeface="+mn-lt"/>
                <a:cs typeface="Lato"/>
              </a:rPr>
              <a:t>GloBE</a:t>
            </a:r>
            <a:r>
              <a:rPr lang="pl-PL" spc="-10" dirty="0">
                <a:solidFill>
                  <a:schemeClr val="tx1"/>
                </a:solidFill>
                <a:latin typeface="+mn-lt"/>
                <a:cs typeface="Lato"/>
              </a:rPr>
              <a:t> </a:t>
            </a:r>
            <a:r>
              <a:rPr lang="pl-PL" dirty="0">
                <a:solidFill>
                  <a:schemeClr val="tx1"/>
                </a:solidFill>
                <a:latin typeface="+mn-lt"/>
                <a:cs typeface="Lato"/>
              </a:rPr>
              <a:t>.</a:t>
            </a:r>
          </a:p>
          <a:p>
            <a:pPr marL="12700">
              <a:lnSpc>
                <a:spcPts val="2180"/>
              </a:lnSpc>
              <a:spcBef>
                <a:spcPts val="95"/>
              </a:spcBef>
            </a:pPr>
            <a:endParaRPr lang="pl-PL" dirty="0">
              <a:solidFill>
                <a:schemeClr val="tx1"/>
              </a:solidFill>
              <a:latin typeface="+mn-lt"/>
              <a:cs typeface="Lato"/>
            </a:endParaRPr>
          </a:p>
          <a:p>
            <a:pPr marL="12700">
              <a:lnSpc>
                <a:spcPts val="2180"/>
              </a:lnSpc>
              <a:spcBef>
                <a:spcPts val="95"/>
              </a:spcBef>
            </a:pPr>
            <a:r>
              <a:rPr lang="pl-PL" dirty="0">
                <a:solidFill>
                  <a:schemeClr val="tx1"/>
                </a:solidFill>
                <a:latin typeface="+mn-lt"/>
                <a:cs typeface="Lato"/>
              </a:rPr>
              <a:t>Styczeń 2025 r.</a:t>
            </a:r>
            <a:endParaRPr dirty="0">
              <a:solidFill>
                <a:schemeClr val="tx1"/>
              </a:solidFill>
              <a:latin typeface="+mn-lt"/>
              <a:cs typeface="Lato"/>
            </a:endParaRPr>
          </a:p>
        </p:txBody>
      </p:sp>
      <p:sp>
        <p:nvSpPr>
          <p:cNvPr id="26" name="object 13">
            <a:extLst>
              <a:ext uri="{FF2B5EF4-FFF2-40B4-BE49-F238E27FC236}">
                <a16:creationId xmlns:a16="http://schemas.microsoft.com/office/drawing/2014/main" id="{C81D58E5-48E7-4618-B8E2-E028F6DF62A2}"/>
              </a:ext>
            </a:extLst>
          </p:cNvPr>
          <p:cNvSpPr txBox="1"/>
          <p:nvPr/>
        </p:nvSpPr>
        <p:spPr>
          <a:xfrm>
            <a:off x="8300578" y="8977153"/>
            <a:ext cx="8333727" cy="285335"/>
          </a:xfrm>
          <a:prstGeom prst="rect">
            <a:avLst/>
          </a:prstGeom>
        </p:spPr>
        <p:txBody>
          <a:bodyPr vert="horz" wrap="square" lIns="0" tIns="12700" rIns="0" bIns="0" rtlCol="0">
            <a:spAutoFit/>
          </a:bodyPr>
          <a:lstStyle/>
          <a:p>
            <a:pPr marR="5080">
              <a:lnSpc>
                <a:spcPts val="2180"/>
              </a:lnSpc>
            </a:pPr>
            <a:r>
              <a:rPr lang="pl-PL" b="0" i="0" u="none" strike="noStrike" dirty="0">
                <a:solidFill>
                  <a:schemeClr val="tx1"/>
                </a:solidFill>
                <a:effectLst/>
                <a:latin typeface="+mn-lt"/>
              </a:rPr>
              <a:t>W 2025 r. użytkownicy skorzystali z tej </a:t>
            </a:r>
            <a:r>
              <a:rPr lang="pl-PL" dirty="0">
                <a:solidFill>
                  <a:schemeClr val="tx1"/>
                </a:solidFill>
                <a:latin typeface="+mn-lt"/>
              </a:rPr>
              <a:t>funkcjonalności 60 razy.  </a:t>
            </a:r>
            <a:endParaRPr dirty="0">
              <a:solidFill>
                <a:schemeClr val="tx1"/>
              </a:solidFill>
              <a:latin typeface="+mn-lt"/>
            </a:endParaRPr>
          </a:p>
        </p:txBody>
      </p:sp>
      <p:sp>
        <p:nvSpPr>
          <p:cNvPr id="28" name="pole tekstowe 27">
            <a:extLst>
              <a:ext uri="{FF2B5EF4-FFF2-40B4-BE49-F238E27FC236}">
                <a16:creationId xmlns:a16="http://schemas.microsoft.com/office/drawing/2014/main" id="{27528493-907E-4BBC-875A-834F22A24E5E}"/>
              </a:ext>
            </a:extLst>
          </p:cNvPr>
          <p:cNvSpPr txBox="1"/>
          <p:nvPr/>
        </p:nvSpPr>
        <p:spPr>
          <a:xfrm>
            <a:off x="8400202" y="3477738"/>
            <a:ext cx="10454657" cy="1768689"/>
          </a:xfrm>
          <a:prstGeom prst="rect">
            <a:avLst/>
          </a:prstGeom>
          <a:noFill/>
        </p:spPr>
        <p:txBody>
          <a:bodyPr wrap="square">
            <a:spAutoFit/>
          </a:bodyPr>
          <a:lstStyle/>
          <a:p>
            <a:pPr marL="12700" algn="l">
              <a:lnSpc>
                <a:spcPts val="2180"/>
              </a:lnSpc>
              <a:spcBef>
                <a:spcPts val="95"/>
              </a:spcBef>
            </a:pPr>
            <a:r>
              <a:rPr lang="pl-PL" dirty="0">
                <a:solidFill>
                  <a:schemeClr val="tx1"/>
                </a:solidFill>
                <a:latin typeface="+mn-lt"/>
                <a:cs typeface="Times New Roman" panose="02020603050405020304" pitchFamily="18" charset="0"/>
              </a:rPr>
              <a:t>1. W 2024 roku użytkownicy skorzystali z tej funkcjonalności ok. 9 386 razy. W 2025 r. 10 094 razy.</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2. W 2024 roku użytkownicy skorzystali z tej funkcjonalności 554 751 razy. W 2025 r. 816 636 razy.</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3. W 2024 roku użytkownicy skorzystali z tej funkcjonalności 15 336 razy. W 2025 r. 146 149 razy.</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4. W 2024 roku użytkownicy skorzystali z tej funkcjonalności 2 646 razy. W 2025 r. 416 840 razy.</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5. W 2024 roku użytkownicy skorzystali z tej funkcjonalności 21 220 razy. W 2025 r. 130 082 razy.</a:t>
            </a:r>
            <a:br>
              <a:rPr lang="pl-PL" dirty="0">
                <a:solidFill>
                  <a:schemeClr val="tx1"/>
                </a:solidFill>
                <a:latin typeface="+mn-lt"/>
                <a:cs typeface="Times New Roman" panose="02020603050405020304" pitchFamily="18" charset="0"/>
              </a:rPr>
            </a:br>
            <a:r>
              <a:rPr lang="pl-PL" dirty="0">
                <a:solidFill>
                  <a:schemeClr val="tx1"/>
                </a:solidFill>
                <a:latin typeface="+mn-lt"/>
                <a:cs typeface="Times New Roman" panose="02020603050405020304" pitchFamily="18" charset="0"/>
              </a:rPr>
              <a:t>6. W 2024 roku użytkownicy skorzystali z tej funkcjonalności 219 razy. W 2025 r. 924 razy.</a:t>
            </a:r>
          </a:p>
        </p:txBody>
      </p:sp>
      <p:sp>
        <p:nvSpPr>
          <p:cNvPr id="29" name="object 8">
            <a:extLst>
              <a:ext uri="{FF2B5EF4-FFF2-40B4-BE49-F238E27FC236}">
                <a16:creationId xmlns:a16="http://schemas.microsoft.com/office/drawing/2014/main" id="{4089F75D-D64F-46F1-A45D-D7C486BC4EF2}"/>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32" name="object 9">
            <a:extLst>
              <a:ext uri="{FF2B5EF4-FFF2-40B4-BE49-F238E27FC236}">
                <a16:creationId xmlns:a16="http://schemas.microsoft.com/office/drawing/2014/main" id="{8293364B-078E-4030-935E-75F9C858B6ED}"/>
              </a:ext>
            </a:extLst>
          </p:cNvPr>
          <p:cNvSpPr txBox="1"/>
          <p:nvPr/>
        </p:nvSpPr>
        <p:spPr>
          <a:xfrm>
            <a:off x="1151736" y="1826646"/>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33" name="object 10">
            <a:extLst>
              <a:ext uri="{FF2B5EF4-FFF2-40B4-BE49-F238E27FC236}">
                <a16:creationId xmlns:a16="http://schemas.microsoft.com/office/drawing/2014/main" id="{AAD34D67-6B2B-4BF4-813D-0D0DCC100FEA}"/>
              </a:ext>
            </a:extLst>
          </p:cNvPr>
          <p:cNvSpPr txBox="1"/>
          <p:nvPr/>
        </p:nvSpPr>
        <p:spPr>
          <a:xfrm>
            <a:off x="8453286" y="1826646"/>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Tree>
    <p:extLst>
      <p:ext uri="{BB962C8B-B14F-4D97-AF65-F5344CB8AC3E}">
        <p14:creationId xmlns:p14="http://schemas.microsoft.com/office/powerpoint/2010/main" val="205548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17</a:t>
            </a:fld>
            <a:endParaRPr spc="-50" dirty="0"/>
          </a:p>
        </p:txBody>
      </p:sp>
      <p:sp>
        <p:nvSpPr>
          <p:cNvPr id="24" name="object 18">
            <a:extLst>
              <a:ext uri="{FF2B5EF4-FFF2-40B4-BE49-F238E27FC236}">
                <a16:creationId xmlns:a16="http://schemas.microsoft.com/office/drawing/2014/main" id="{2EC3339A-DB3A-7805-D36C-B0B3BC741109}"/>
              </a:ext>
            </a:extLst>
          </p:cNvPr>
          <p:cNvSpPr/>
          <p:nvPr/>
        </p:nvSpPr>
        <p:spPr>
          <a:xfrm>
            <a:off x="1096326" y="2911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5" name="object 18">
            <a:extLst>
              <a:ext uri="{FF2B5EF4-FFF2-40B4-BE49-F238E27FC236}">
                <a16:creationId xmlns:a16="http://schemas.microsoft.com/office/drawing/2014/main" id="{1D4E84AC-FE6D-869F-283C-11E02E8BE1A9}"/>
              </a:ext>
            </a:extLst>
          </p:cNvPr>
          <p:cNvSpPr/>
          <p:nvPr/>
        </p:nvSpPr>
        <p:spPr>
          <a:xfrm rot="5400000">
            <a:off x="3916913" y="6072736"/>
            <a:ext cx="8316902" cy="14337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19" name="object 27">
            <a:extLst>
              <a:ext uri="{FF2B5EF4-FFF2-40B4-BE49-F238E27FC236}">
                <a16:creationId xmlns:a16="http://schemas.microsoft.com/office/drawing/2014/main" id="{17424B71-C101-422D-9880-ABB8CFC92FE8}"/>
              </a:ext>
            </a:extLst>
          </p:cNvPr>
          <p:cNvSpPr txBox="1"/>
          <p:nvPr/>
        </p:nvSpPr>
        <p:spPr>
          <a:xfrm>
            <a:off x="1096326" y="4816475"/>
            <a:ext cx="6551490" cy="562398"/>
          </a:xfrm>
          <a:prstGeom prst="rect">
            <a:avLst/>
          </a:prstGeom>
        </p:spPr>
        <p:txBody>
          <a:bodyPr vert="horz" wrap="square" lIns="0" tIns="12700" rIns="0" bIns="0" rtlCol="0">
            <a:spAutoFit/>
          </a:bodyPr>
          <a:lstStyle/>
          <a:p>
            <a:pPr marR="5080">
              <a:lnSpc>
                <a:spcPts val="2180"/>
              </a:lnSpc>
            </a:pPr>
            <a:endParaRPr lang="pl-PL" sz="1600" dirty="0">
              <a:solidFill>
                <a:schemeClr val="tx1"/>
              </a:solidFill>
              <a:latin typeface="+mn-lt"/>
              <a:cs typeface="Lato"/>
            </a:endParaRPr>
          </a:p>
          <a:p>
            <a:pPr marR="5080">
              <a:lnSpc>
                <a:spcPts val="2180"/>
              </a:lnSpc>
            </a:pPr>
            <a:endParaRPr lang="pl-PL" sz="1600" dirty="0">
              <a:solidFill>
                <a:schemeClr val="tx1"/>
              </a:solidFill>
              <a:latin typeface="+mn-lt"/>
              <a:cs typeface="Lato"/>
            </a:endParaRPr>
          </a:p>
        </p:txBody>
      </p:sp>
      <p:sp>
        <p:nvSpPr>
          <p:cNvPr id="41" name="object 27">
            <a:extLst>
              <a:ext uri="{FF2B5EF4-FFF2-40B4-BE49-F238E27FC236}">
                <a16:creationId xmlns:a16="http://schemas.microsoft.com/office/drawing/2014/main" id="{D4D3F41F-D5FE-4AF6-9FD8-6DA8D0A9BCE7}"/>
              </a:ext>
            </a:extLst>
          </p:cNvPr>
          <p:cNvSpPr txBox="1"/>
          <p:nvPr/>
        </p:nvSpPr>
        <p:spPr>
          <a:xfrm>
            <a:off x="1146559" y="3150511"/>
            <a:ext cx="6365151" cy="1124923"/>
          </a:xfrm>
          <a:prstGeom prst="rect">
            <a:avLst/>
          </a:prstGeom>
        </p:spPr>
        <p:txBody>
          <a:bodyPr vert="horz" wrap="square" lIns="0" tIns="12700" rIns="0" bIns="0" rtlCol="0">
            <a:spAutoFit/>
          </a:bodyPr>
          <a:lstStyle/>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Prezentowanie i naliczanie należności do zapłaty z uwzględnieniem </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odsetek w serwisie e-Urząd Skarbowy. </a:t>
            </a:r>
          </a:p>
          <a:p>
            <a:pPr marR="5080">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21 maja 2025 r.</a:t>
            </a:r>
          </a:p>
        </p:txBody>
      </p:sp>
      <p:sp>
        <p:nvSpPr>
          <p:cNvPr id="42" name="object 24">
            <a:extLst>
              <a:ext uri="{FF2B5EF4-FFF2-40B4-BE49-F238E27FC236}">
                <a16:creationId xmlns:a16="http://schemas.microsoft.com/office/drawing/2014/main" id="{2B092191-CCA1-4866-96D4-BEF17371B6FD}"/>
              </a:ext>
            </a:extLst>
          </p:cNvPr>
          <p:cNvSpPr txBox="1"/>
          <p:nvPr/>
        </p:nvSpPr>
        <p:spPr>
          <a:xfrm>
            <a:off x="8413636" y="3165568"/>
            <a:ext cx="10054798" cy="284693"/>
          </a:xfrm>
          <a:prstGeom prst="rect">
            <a:avLst/>
          </a:prstGeom>
        </p:spPr>
        <p:txBody>
          <a:bodyPr vert="horz" wrap="square" lIns="0" tIns="12065" rIns="0" bIns="0" rtlCol="0">
            <a:spAutoFit/>
          </a:bodyPr>
          <a:lstStyle/>
          <a:p>
            <a:pPr marL="12700" algn="l">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Reprezentanci organizacji otrzymali dostęp do usługi podsumowującej stan ich należności wraz z odsetkami.</a:t>
            </a:r>
            <a:r>
              <a:rPr lang="pl-PL" sz="1600" dirty="0">
                <a:solidFill>
                  <a:srgbClr val="00B050"/>
                </a:solidFill>
                <a:latin typeface="+mn-lt"/>
              </a:rPr>
              <a:t> </a:t>
            </a:r>
            <a:endParaRPr lang="pl-PL" sz="1600" dirty="0">
              <a:solidFill>
                <a:srgbClr val="00B050"/>
              </a:solidFill>
              <a:latin typeface="+mn-lt"/>
              <a:cs typeface="Times New Roman" panose="02020603050405020304" pitchFamily="18" charset="0"/>
            </a:endParaRPr>
          </a:p>
        </p:txBody>
      </p:sp>
      <p:sp>
        <p:nvSpPr>
          <p:cNvPr id="43" name="object 18">
            <a:extLst>
              <a:ext uri="{FF2B5EF4-FFF2-40B4-BE49-F238E27FC236}">
                <a16:creationId xmlns:a16="http://schemas.microsoft.com/office/drawing/2014/main" id="{A2AF4BFD-5B47-4248-A78B-0CC7586FF52B}"/>
              </a:ext>
            </a:extLst>
          </p:cNvPr>
          <p:cNvSpPr/>
          <p:nvPr/>
        </p:nvSpPr>
        <p:spPr>
          <a:xfrm>
            <a:off x="1146559" y="5051955"/>
            <a:ext cx="1821731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1" name="object 18">
            <a:extLst>
              <a:ext uri="{FF2B5EF4-FFF2-40B4-BE49-F238E27FC236}">
                <a16:creationId xmlns:a16="http://schemas.microsoft.com/office/drawing/2014/main" id="{B0FDA457-F21C-4240-AAAB-712551CE9D5E}"/>
              </a:ext>
            </a:extLst>
          </p:cNvPr>
          <p:cNvSpPr/>
          <p:nvPr/>
        </p:nvSpPr>
        <p:spPr>
          <a:xfrm>
            <a:off x="1163814" y="7254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600">
              <a:latin typeface="+mn-lt"/>
            </a:endParaRPr>
          </a:p>
        </p:txBody>
      </p:sp>
      <p:sp>
        <p:nvSpPr>
          <p:cNvPr id="27" name="object 6">
            <a:extLst>
              <a:ext uri="{FF2B5EF4-FFF2-40B4-BE49-F238E27FC236}">
                <a16:creationId xmlns:a16="http://schemas.microsoft.com/office/drawing/2014/main" id="{3EAF9BD7-F027-499B-B192-3052B5316656}"/>
              </a:ext>
            </a:extLst>
          </p:cNvPr>
          <p:cNvSpPr txBox="1"/>
          <p:nvPr/>
        </p:nvSpPr>
        <p:spPr>
          <a:xfrm>
            <a:off x="1163814" y="5378873"/>
            <a:ext cx="5981610" cy="1169551"/>
          </a:xfrm>
          <a:prstGeom prst="rect">
            <a:avLst/>
          </a:prstGeom>
        </p:spPr>
        <p:txBody>
          <a:bodyPr vert="horz" wrap="square" lIns="0" tIns="12065" rIns="0" bIns="0" rtlCol="0">
            <a:spAutoFit/>
          </a:bodyPr>
          <a:lstStyle/>
          <a:p>
            <a:pPr>
              <a:lnSpc>
                <a:spcPts val="2180"/>
              </a:lnSpc>
              <a:spcBef>
                <a:spcPts val="95"/>
              </a:spcBef>
            </a:pPr>
            <a:r>
              <a:rPr lang="pl-PL" spc="-10" dirty="0">
                <a:latin typeface="Calibri" panose="020F0502020204030204" pitchFamily="34" charset="0"/>
                <a:ea typeface="Calibri" panose="020F0502020204030204" pitchFamily="34" charset="0"/>
                <a:cs typeface="Calibri" panose="020F0502020204030204" pitchFamily="34" charset="0"/>
              </a:rPr>
              <a:t>Serwis </a:t>
            </a:r>
            <a:r>
              <a:rPr lang="pl-PL" b="1" spc="-10" dirty="0">
                <a:latin typeface="Calibri" panose="020F0502020204030204" pitchFamily="34" charset="0"/>
                <a:ea typeface="Calibri" panose="020F0502020204030204" pitchFamily="34" charset="0"/>
                <a:cs typeface="Calibri" panose="020F0502020204030204" pitchFamily="34" charset="0"/>
              </a:rPr>
              <a:t>Sprawdź status NIP </a:t>
            </a:r>
            <a:endParaRPr lang="pl-PL" spc="-10" dirty="0">
              <a:latin typeface="Calibri" panose="020F0502020204030204" pitchFamily="34" charset="0"/>
              <a:ea typeface="Calibri" panose="020F0502020204030204" pitchFamily="34" charset="0"/>
              <a:cs typeface="Calibri" panose="020F0502020204030204" pitchFamily="34" charset="0"/>
            </a:endParaRPr>
          </a:p>
          <a:p>
            <a:pPr>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Przeniesienie usługi Sprawdź </a:t>
            </a:r>
            <a:r>
              <a:rPr lang="pl-PL" spc="-10" dirty="0">
                <a:latin typeface="Calibri" panose="020F0502020204030204" pitchFamily="34" charset="0"/>
                <a:ea typeface="Calibri" panose="020F0502020204030204" pitchFamily="34" charset="0"/>
                <a:cs typeface="Calibri" panose="020F0502020204030204" pitchFamily="34" charset="0"/>
              </a:rPr>
              <a:t>status NIP na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serwis e-US</a:t>
            </a:r>
          </a:p>
          <a:p>
            <a:pPr>
              <a:lnSpc>
                <a:spcPts val="2180"/>
              </a:lnSpc>
              <a:spcBef>
                <a:spcPts val="95"/>
              </a:spcBef>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Wrzesień 2025 r.</a:t>
            </a:r>
            <a:r>
              <a:rPr lang="pl-PL" b="1" spc="-10" dirty="0">
                <a:latin typeface="Calibri" panose="020F0502020204030204" pitchFamily="34" charset="0"/>
                <a:ea typeface="Calibri" panose="020F0502020204030204" pitchFamily="34" charset="0"/>
                <a:cs typeface="Calibri" panose="020F0502020204030204" pitchFamily="34" charset="0"/>
              </a:rPr>
              <a:t> </a:t>
            </a:r>
          </a:p>
        </p:txBody>
      </p:sp>
      <p:sp>
        <p:nvSpPr>
          <p:cNvPr id="28" name="object 15">
            <a:extLst>
              <a:ext uri="{FF2B5EF4-FFF2-40B4-BE49-F238E27FC236}">
                <a16:creationId xmlns:a16="http://schemas.microsoft.com/office/drawing/2014/main" id="{5E7E7907-9759-48ED-BB94-A8E0D344551C}"/>
              </a:ext>
            </a:extLst>
          </p:cNvPr>
          <p:cNvSpPr txBox="1"/>
          <p:nvPr/>
        </p:nvSpPr>
        <p:spPr>
          <a:xfrm>
            <a:off x="8388986" y="5378873"/>
            <a:ext cx="10028497" cy="1721625"/>
          </a:xfrm>
          <a:prstGeom prst="rect">
            <a:avLst/>
          </a:prstGeom>
        </p:spPr>
        <p:txBody>
          <a:bodyPr vert="horz" wrap="square" lIns="0" tIns="12700" rIns="0" bIns="0" rtlCol="0">
            <a:spAutoFit/>
          </a:bodyPr>
          <a:lstStyle/>
          <a:p>
            <a:pPr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Udostępnienie usługi na bardziej efektywnym, bezpiecznym i niezawodnym środowisku serwisu e-US. Zmodernizowany serwis zwiększa sprawność działania, ujednolica dostępność (z uwagi na przeniesienie do e-US), a co za tym idzie zwiększa komfort użytkowania.</a:t>
            </a:r>
          </a:p>
          <a:p>
            <a:pPr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Dodatkowo pozwala to na unifikację kanałów dostępu do usług KAS, zwiększenie dostępności cyfrowej usług  świadczonych przez KAS. </a:t>
            </a:r>
          </a:p>
          <a:p>
            <a:pPr marR="5080">
              <a:lnSpc>
                <a:spcPts val="2180"/>
              </a:lnSpc>
              <a:spcBef>
                <a:spcPts val="100"/>
              </a:spcBef>
            </a:pPr>
            <a:endParaRPr lang="pl-PL" dirty="0">
              <a:solidFill>
                <a:schemeClr val="tx1"/>
              </a:solidFill>
              <a:highlight>
                <a:srgbClr val="FFFF00"/>
              </a:highlight>
              <a:latin typeface="+mn-lt"/>
            </a:endParaRPr>
          </a:p>
        </p:txBody>
      </p:sp>
      <p:sp>
        <p:nvSpPr>
          <p:cNvPr id="22" name="pole tekstowe 21">
            <a:extLst>
              <a:ext uri="{FF2B5EF4-FFF2-40B4-BE49-F238E27FC236}">
                <a16:creationId xmlns:a16="http://schemas.microsoft.com/office/drawing/2014/main" id="{276DFF0B-9239-44A4-BAF0-81CA703A07E4}"/>
              </a:ext>
            </a:extLst>
          </p:cNvPr>
          <p:cNvSpPr txBox="1"/>
          <p:nvPr/>
        </p:nvSpPr>
        <p:spPr>
          <a:xfrm>
            <a:off x="1087436" y="7430563"/>
            <a:ext cx="6649657" cy="1775486"/>
          </a:xfrm>
          <a:prstGeom prst="rect">
            <a:avLst/>
          </a:prstGeom>
          <a:noFill/>
        </p:spPr>
        <p:txBody>
          <a:bodyPr wrap="square">
            <a:spAutoFit/>
          </a:bodyPr>
          <a:lstStyle/>
          <a:p>
            <a:pPr algn="l">
              <a:lnSpc>
                <a:spcPts val="2180"/>
              </a:lnSpc>
            </a:pP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Zaktualizowaliśmy </a:t>
            </a:r>
            <a:r>
              <a:rPr lang="pl-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wniosek o zwrot kosztów za zakup kasy fiskalnej</a:t>
            </a:r>
            <a:r>
              <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Wprowadziliśmy zmiany, które ułatwiają ubieganie się o zwrot kosztów na zakup kasy (w zakresie wyboru rachunku bankowego oraz ubiegania się o zwrot za zakup więcej niż jednej kasy).</a:t>
            </a:r>
          </a:p>
          <a:p>
            <a:pPr algn="l">
              <a:lnSpc>
                <a:spcPts val="2180"/>
              </a:lnSpc>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Luty 2024 r.</a:t>
            </a:r>
            <a:endParaRPr lang="pl-PL"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pole tekstowe 22">
            <a:extLst>
              <a:ext uri="{FF2B5EF4-FFF2-40B4-BE49-F238E27FC236}">
                <a16:creationId xmlns:a16="http://schemas.microsoft.com/office/drawing/2014/main" id="{6A5C4BFF-D5D9-41B0-B9F3-AC2B9A4DDA2D}"/>
              </a:ext>
            </a:extLst>
          </p:cNvPr>
          <p:cNvSpPr txBox="1"/>
          <p:nvPr/>
        </p:nvSpPr>
        <p:spPr>
          <a:xfrm>
            <a:off x="8319932" y="7548652"/>
            <a:ext cx="10051142" cy="646972"/>
          </a:xfrm>
          <a:prstGeom prst="rect">
            <a:avLst/>
          </a:prstGeom>
          <a:noFill/>
        </p:spPr>
        <p:txBody>
          <a:bodyPr wrap="square">
            <a:spAutoFit/>
          </a:bodyPr>
          <a:lstStyle/>
          <a:p>
            <a:pPr algn="l">
              <a:lnSpc>
                <a:spcPts val="2180"/>
              </a:lnSpc>
            </a:pPr>
            <a:r>
              <a:rPr lang="pl-PL" dirty="0">
                <a:solidFill>
                  <a:schemeClr val="tx1"/>
                </a:solidFill>
                <a:latin typeface="Calibri" panose="020F0502020204030204" pitchFamily="34" charset="0"/>
              </a:rPr>
              <a:t>W 2024 r. użytkownicy złożyli ok. 6 700 wniosków. </a:t>
            </a:r>
          </a:p>
          <a:p>
            <a:pPr algn="l">
              <a:lnSpc>
                <a:spcPts val="2180"/>
              </a:lnSpc>
            </a:pPr>
            <a:r>
              <a:rPr lang="pl-PL" dirty="0">
                <a:solidFill>
                  <a:schemeClr val="tx1"/>
                </a:solidFill>
                <a:latin typeface="Calibri" panose="020F0502020204030204" pitchFamily="34" charset="0"/>
              </a:rPr>
              <a:t>W 2025 r. użytkownicy złożyli 8 645 wniosków.</a:t>
            </a:r>
          </a:p>
        </p:txBody>
      </p:sp>
      <p:sp>
        <p:nvSpPr>
          <p:cNvPr id="20" name="object 8">
            <a:extLst>
              <a:ext uri="{FF2B5EF4-FFF2-40B4-BE49-F238E27FC236}">
                <a16:creationId xmlns:a16="http://schemas.microsoft.com/office/drawing/2014/main" id="{91DC5976-5785-4DC1-B336-7891F8B41297}"/>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26" name="object 9">
            <a:extLst>
              <a:ext uri="{FF2B5EF4-FFF2-40B4-BE49-F238E27FC236}">
                <a16:creationId xmlns:a16="http://schemas.microsoft.com/office/drawing/2014/main" id="{2D359FA2-2007-4164-820F-0A62427524F3}"/>
              </a:ext>
            </a:extLst>
          </p:cNvPr>
          <p:cNvSpPr txBox="1"/>
          <p:nvPr/>
        </p:nvSpPr>
        <p:spPr>
          <a:xfrm>
            <a:off x="1087436" y="2320761"/>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29" name="object 10">
            <a:extLst>
              <a:ext uri="{FF2B5EF4-FFF2-40B4-BE49-F238E27FC236}">
                <a16:creationId xmlns:a16="http://schemas.microsoft.com/office/drawing/2014/main" id="{E0A485EC-D8D6-43E8-9562-7F2186A7F1AF}"/>
              </a:ext>
            </a:extLst>
          </p:cNvPr>
          <p:cNvSpPr txBox="1"/>
          <p:nvPr/>
        </p:nvSpPr>
        <p:spPr>
          <a:xfrm>
            <a:off x="8388986" y="2320761"/>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Tree>
    <p:extLst>
      <p:ext uri="{BB962C8B-B14F-4D97-AF65-F5344CB8AC3E}">
        <p14:creationId xmlns:p14="http://schemas.microsoft.com/office/powerpoint/2010/main" val="1694212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18</a:t>
            </a:fld>
            <a:endParaRPr spc="-50" dirty="0"/>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4468814"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533771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266411" y="6187922"/>
            <a:ext cx="7701587" cy="5969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2" name="object 18">
            <a:extLst>
              <a:ext uri="{FF2B5EF4-FFF2-40B4-BE49-F238E27FC236}">
                <a16:creationId xmlns:a16="http://schemas.microsoft.com/office/drawing/2014/main" id="{BFA1142C-06C0-D692-CAE7-382F42351300}"/>
              </a:ext>
            </a:extLst>
          </p:cNvPr>
          <p:cNvSpPr/>
          <p:nvPr/>
        </p:nvSpPr>
        <p:spPr>
          <a:xfrm>
            <a:off x="1110429" y="5197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53" name="object 18">
            <a:extLst>
              <a:ext uri="{FF2B5EF4-FFF2-40B4-BE49-F238E27FC236}">
                <a16:creationId xmlns:a16="http://schemas.microsoft.com/office/drawing/2014/main" id="{6633DB7C-6588-0270-8379-024313DC0208}"/>
              </a:ext>
            </a:extLst>
          </p:cNvPr>
          <p:cNvSpPr/>
          <p:nvPr/>
        </p:nvSpPr>
        <p:spPr>
          <a:xfrm>
            <a:off x="1081671" y="106976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object 3">
            <a:extLst>
              <a:ext uri="{FF2B5EF4-FFF2-40B4-BE49-F238E27FC236}">
                <a16:creationId xmlns:a16="http://schemas.microsoft.com/office/drawing/2014/main" id="{9C93D80F-E8F8-47D3-A1A0-1FC467657B52}"/>
              </a:ext>
            </a:extLst>
          </p:cNvPr>
          <p:cNvSpPr txBox="1"/>
          <p:nvPr/>
        </p:nvSpPr>
        <p:spPr>
          <a:xfrm>
            <a:off x="1071056" y="3187934"/>
            <a:ext cx="6742886" cy="1734449"/>
          </a:xfrm>
          <a:prstGeom prst="rect">
            <a:avLst/>
          </a:prstGeom>
        </p:spPr>
        <p:txBody>
          <a:bodyPr vert="horz" wrap="square" lIns="0" tIns="12700" rIns="0" bIns="0" rtlCol="0">
            <a:spAutoFit/>
          </a:bodyPr>
          <a:lstStyle/>
          <a:p>
            <a:pPr marL="12700" marR="5080">
              <a:lnSpc>
                <a:spcPts val="2180"/>
              </a:lnSpc>
              <a:spcBef>
                <a:spcPts val="100"/>
              </a:spcBef>
            </a:pP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Płatność</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10" dirty="0">
                <a:solidFill>
                  <a:schemeClr val="tx1"/>
                </a:solidFill>
                <a:latin typeface="Calibri" panose="020F0502020204030204" pitchFamily="34" charset="0"/>
                <a:ea typeface="Calibri" panose="020F0502020204030204" pitchFamily="34" charset="0"/>
                <a:cs typeface="Calibri" panose="020F0502020204030204" pitchFamily="34" charset="0"/>
              </a:rPr>
              <a:t>zobowiązań</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10" dirty="0">
                <a:solidFill>
                  <a:schemeClr val="tx1"/>
                </a:solidFill>
                <a:latin typeface="Calibri" panose="020F0502020204030204" pitchFamily="34" charset="0"/>
                <a:ea typeface="Calibri" panose="020F0502020204030204" pitchFamily="34" charset="0"/>
                <a:cs typeface="Calibri" panose="020F0502020204030204" pitchFamily="34" charset="0"/>
              </a:rPr>
              <a:t>podatkowych</a:t>
            </a:r>
            <a:r>
              <a:rPr b="1"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kartą</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10" dirty="0">
                <a:solidFill>
                  <a:schemeClr val="tx1"/>
                </a:solidFill>
                <a:latin typeface="Calibri" panose="020F0502020204030204" pitchFamily="34" charset="0"/>
                <a:ea typeface="Calibri" panose="020F0502020204030204" pitchFamily="34" charset="0"/>
                <a:cs typeface="Calibri" panose="020F0502020204030204" pitchFamily="34" charset="0"/>
              </a:rPr>
              <a:t>płatniczą</a:t>
            </a:r>
            <a:r>
              <a:rPr b="1"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b="1"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dirty="0">
                <a:solidFill>
                  <a:schemeClr val="tx1"/>
                </a:solidFill>
                <a:latin typeface="Calibri" panose="020F0502020204030204" pitchFamily="34" charset="0"/>
                <a:ea typeface="Calibri" panose="020F0502020204030204" pitchFamily="34" charset="0"/>
                <a:cs typeface="Calibri" panose="020F0502020204030204" pitchFamily="34" charset="0"/>
              </a:rPr>
              <a:t>serwisie</a:t>
            </a:r>
            <a:r>
              <a:rPr b="1"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b="1" spc="-20"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b="1" spc="-25" dirty="0">
                <a:solidFill>
                  <a:schemeClr val="tx1"/>
                </a:solidFill>
                <a:latin typeface="Calibri" panose="020F0502020204030204" pitchFamily="34" charset="0"/>
                <a:ea typeface="Calibri" panose="020F0502020204030204" pitchFamily="34" charset="0"/>
                <a:cs typeface="Calibri" panose="020F0502020204030204" pitchFamily="34" charset="0"/>
              </a:rPr>
              <a:t>US</a:t>
            </a:r>
            <a:r>
              <a:rPr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Rozszerzenie</a:t>
            </a:r>
            <a:r>
              <a:rPr lang="pl-PL" spc="-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katalogu</a:t>
            </a:r>
            <a:r>
              <a:rPr lang="pl-PL" spc="-9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szybkich</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b="1"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płatności o płatność kartą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(obok</a:t>
            </a:r>
            <a:r>
              <a:rPr lang="pl-PL"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20" dirty="0" err="1">
                <a:solidFill>
                  <a:schemeClr val="tx1"/>
                </a:solidFill>
                <a:latin typeface="Calibri" panose="020F0502020204030204" pitchFamily="34" charset="0"/>
                <a:ea typeface="Calibri" panose="020F0502020204030204" pitchFamily="34" charset="0"/>
                <a:cs typeface="Calibri" panose="020F0502020204030204" pitchFamily="34" charset="0"/>
              </a:rPr>
              <a:t>PayByNet</a:t>
            </a:r>
            <a:r>
              <a:rPr lang="pl-PL"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pl-PL"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BLIK)</a:t>
            </a:r>
          </a:p>
          <a:p>
            <a:pPr marL="12700" marR="5080">
              <a:lnSpc>
                <a:spcPts val="2180"/>
              </a:lnSpc>
              <a:spcBef>
                <a:spcPts val="100"/>
              </a:spcBef>
            </a:pP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20 marca 2025 r.</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nSpc>
                <a:spcPts val="2180"/>
              </a:lnSpc>
              <a:spcBef>
                <a:spcPts val="100"/>
              </a:spcBef>
            </a:pPr>
            <a:endParaRPr dirty="0">
              <a:latin typeface="+mn-lt"/>
              <a:cs typeface="Lato"/>
            </a:endParaRPr>
          </a:p>
        </p:txBody>
      </p:sp>
      <p:sp>
        <p:nvSpPr>
          <p:cNvPr id="23" name="object 6">
            <a:extLst>
              <a:ext uri="{FF2B5EF4-FFF2-40B4-BE49-F238E27FC236}">
                <a16:creationId xmlns:a16="http://schemas.microsoft.com/office/drawing/2014/main" id="{5C8BF47A-2815-4F9F-B3E6-00E4009B5C5F}"/>
              </a:ext>
            </a:extLst>
          </p:cNvPr>
          <p:cNvSpPr txBox="1"/>
          <p:nvPr/>
        </p:nvSpPr>
        <p:spPr>
          <a:xfrm>
            <a:off x="1110429" y="5466360"/>
            <a:ext cx="6781800" cy="1156727"/>
          </a:xfrm>
          <a:prstGeom prst="rect">
            <a:avLst/>
          </a:prstGeom>
        </p:spPr>
        <p:txBody>
          <a:bodyPr vert="horz" wrap="square" lIns="0" tIns="12065" rIns="0" bIns="0" rtlCol="0">
            <a:spAutoFit/>
          </a:bodyPr>
          <a:lstStyle/>
          <a:p>
            <a:pPr marL="12700">
              <a:lnSpc>
                <a:spcPts val="2180"/>
              </a:lnSpc>
              <a:spcBef>
                <a:spcPts val="95"/>
              </a:spcBef>
            </a:pPr>
            <a:r>
              <a:rPr lang="pl-PL"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Spis z natury (VAT-SI) </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formularz dostępny na koncie osoby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fizycznej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 organizacji</a:t>
            </a:r>
            <a:r>
              <a:rPr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pl-PL" spc="-6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spcBef>
                <a:spcPts val="95"/>
              </a:spcBef>
            </a:pPr>
            <a:endParaRPr lang="pl-PL" spc="-65"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Styczeń 2025 r.</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object 15">
            <a:extLst>
              <a:ext uri="{FF2B5EF4-FFF2-40B4-BE49-F238E27FC236}">
                <a16:creationId xmlns:a16="http://schemas.microsoft.com/office/drawing/2014/main" id="{92B8F293-4146-4C97-8D8E-2BABE9CA17E2}"/>
              </a:ext>
            </a:extLst>
          </p:cNvPr>
          <p:cNvSpPr txBox="1"/>
          <p:nvPr/>
        </p:nvSpPr>
        <p:spPr>
          <a:xfrm>
            <a:off x="8288689" y="5512007"/>
            <a:ext cx="8688362" cy="285335"/>
          </a:xfrm>
          <a:prstGeom prst="rect">
            <a:avLst/>
          </a:prstGeom>
        </p:spPr>
        <p:txBody>
          <a:bodyPr vert="horz" wrap="square" lIns="0" tIns="12700" rIns="0" bIns="0" rtlCol="0">
            <a:spAutoFit/>
          </a:bodyPr>
          <a:lstStyle/>
          <a:p>
            <a:pPr marR="5080">
              <a:lnSpc>
                <a:spcPts val="2180"/>
              </a:lnSpc>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W 2025 r. użytkownicy złożyli 1 267 formularzy.</a:t>
            </a:r>
          </a:p>
        </p:txBody>
      </p:sp>
      <p:sp>
        <p:nvSpPr>
          <p:cNvPr id="28" name="pole tekstowe 27">
            <a:extLst>
              <a:ext uri="{FF2B5EF4-FFF2-40B4-BE49-F238E27FC236}">
                <a16:creationId xmlns:a16="http://schemas.microsoft.com/office/drawing/2014/main" id="{EF09A146-4F71-47B5-BC71-7F3E9641EC28}"/>
              </a:ext>
            </a:extLst>
          </p:cNvPr>
          <p:cNvSpPr txBox="1"/>
          <p:nvPr/>
        </p:nvSpPr>
        <p:spPr>
          <a:xfrm>
            <a:off x="1021753" y="7410691"/>
            <a:ext cx="6841491" cy="2057615"/>
          </a:xfrm>
          <a:prstGeom prst="rect">
            <a:avLst/>
          </a:prstGeom>
          <a:noFill/>
        </p:spPr>
        <p:txBody>
          <a:bodyPr wrap="square">
            <a:spAutoFit/>
          </a:bodyPr>
          <a:lstStyle/>
          <a:p>
            <a:pPr>
              <a:lnSpc>
                <a:spcPts val="2180"/>
              </a:lnSpc>
            </a:pP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SME (zwolnienie z VAT w EU)</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udostępniliśmy w e-US formularze SME, które umożliwiają podatnikowi załatwienie wszystkich spraw w zakresie procedury szczególnej dla małych przedsiębiorców (SME), w tym przede wszystkim zgłoszenia do procedury ze wskazaniem państw, </a:t>
            </a:r>
            <a:b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których podatnik zamierza korzystać ze zwolnienia.</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nSpc>
                <a:spcPts val="2180"/>
              </a:lnSpc>
            </a:pP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ts val="2180"/>
              </a:lnSpc>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Styczeń 2025 r.</a:t>
            </a:r>
          </a:p>
        </p:txBody>
      </p:sp>
      <p:sp>
        <p:nvSpPr>
          <p:cNvPr id="29" name="object 13">
            <a:extLst>
              <a:ext uri="{FF2B5EF4-FFF2-40B4-BE49-F238E27FC236}">
                <a16:creationId xmlns:a16="http://schemas.microsoft.com/office/drawing/2014/main" id="{29667806-0205-4B5D-B40F-DD887A6D28DB}"/>
              </a:ext>
            </a:extLst>
          </p:cNvPr>
          <p:cNvSpPr txBox="1"/>
          <p:nvPr/>
        </p:nvSpPr>
        <p:spPr>
          <a:xfrm>
            <a:off x="8350161" y="8582081"/>
            <a:ext cx="10176598" cy="285335"/>
          </a:xfrm>
          <a:prstGeom prst="rect">
            <a:avLst/>
          </a:prstGeom>
        </p:spPr>
        <p:txBody>
          <a:bodyPr vert="horz" wrap="square" lIns="0" tIns="12700" rIns="0" bIns="0" rtlCol="0">
            <a:spAutoFit/>
          </a:bodyPr>
          <a:lstStyle/>
          <a:p>
            <a:pPr marR="5080">
              <a:lnSpc>
                <a:spcPts val="2180"/>
              </a:lnSpc>
            </a:pPr>
            <a:endParaRPr lang="pl-PL" b="0" i="0" u="none" strike="noStrike" dirty="0">
              <a:solidFill>
                <a:srgbClr val="000000"/>
              </a:solidFill>
              <a:effectLst/>
              <a:latin typeface="+mn-lt"/>
            </a:endParaRPr>
          </a:p>
        </p:txBody>
      </p:sp>
      <p:sp>
        <p:nvSpPr>
          <p:cNvPr id="30" name="object 18">
            <a:extLst>
              <a:ext uri="{FF2B5EF4-FFF2-40B4-BE49-F238E27FC236}">
                <a16:creationId xmlns:a16="http://schemas.microsoft.com/office/drawing/2014/main" id="{6F5C9F76-C151-4246-970B-747B1E6699E3}"/>
              </a:ext>
            </a:extLst>
          </p:cNvPr>
          <p:cNvSpPr/>
          <p:nvPr/>
        </p:nvSpPr>
        <p:spPr>
          <a:xfrm>
            <a:off x="1110429" y="7102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2" name="pole tekstowe 31">
            <a:extLst>
              <a:ext uri="{FF2B5EF4-FFF2-40B4-BE49-F238E27FC236}">
                <a16:creationId xmlns:a16="http://schemas.microsoft.com/office/drawing/2014/main" id="{3C657579-F729-47E7-A81D-40EB51D242FE}"/>
              </a:ext>
            </a:extLst>
          </p:cNvPr>
          <p:cNvSpPr txBox="1"/>
          <p:nvPr/>
        </p:nvSpPr>
        <p:spPr>
          <a:xfrm>
            <a:off x="8288689" y="3187934"/>
            <a:ext cx="10050780" cy="369332"/>
          </a:xfrm>
          <a:prstGeom prst="rect">
            <a:avLst/>
          </a:prstGeom>
          <a:noFill/>
        </p:spPr>
        <p:txBody>
          <a:bodyPr wrap="square">
            <a:spAutoFit/>
          </a:bodyPr>
          <a:lstStyle/>
          <a:p>
            <a:r>
              <a:rPr lang="pl-PL" sz="1800" b="0" i="0" u="none" strike="noStrike" dirty="0">
                <a:solidFill>
                  <a:schemeClr val="tx1"/>
                </a:solidFill>
                <a:effectLst/>
                <a:latin typeface="Calibri" panose="020F0502020204030204" pitchFamily="34" charset="0"/>
              </a:rPr>
              <a:t>Od uruchomienia usługi (20 marca 2025 r.) zarejestrowano łącznie 100 367 płatności.</a:t>
            </a:r>
            <a:endParaRPr lang="pl-PL" strike="sngStrike" dirty="0">
              <a:solidFill>
                <a:schemeClr val="tx1"/>
              </a:solidFill>
            </a:endParaRPr>
          </a:p>
        </p:txBody>
      </p:sp>
      <p:sp>
        <p:nvSpPr>
          <p:cNvPr id="33" name="pole tekstowe 32">
            <a:extLst>
              <a:ext uri="{FF2B5EF4-FFF2-40B4-BE49-F238E27FC236}">
                <a16:creationId xmlns:a16="http://schemas.microsoft.com/office/drawing/2014/main" id="{6319C4B1-8743-4D54-A821-10A3149D00E4}"/>
              </a:ext>
            </a:extLst>
          </p:cNvPr>
          <p:cNvSpPr txBox="1"/>
          <p:nvPr/>
        </p:nvSpPr>
        <p:spPr>
          <a:xfrm>
            <a:off x="8227661" y="7449167"/>
            <a:ext cx="10053376" cy="2031325"/>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2025 r. użytkownicy złożyli 2011 dokumentów, w tym: </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902 - powiadomienia SME-P,</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838 - Informacji kwartalnej SME-IK,</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86 - pisma POE-EU,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177 - pełnomocnictwa szczególnych PPS-1EU,</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8 - zawiadomień o zmianie / odwołaniu / wypowiedzeniu pełnomocnictwa szczególnego OPS-1EU. </a:t>
            </a:r>
          </a:p>
        </p:txBody>
      </p:sp>
      <p:sp>
        <p:nvSpPr>
          <p:cNvPr id="31" name="object 18">
            <a:extLst>
              <a:ext uri="{FF2B5EF4-FFF2-40B4-BE49-F238E27FC236}">
                <a16:creationId xmlns:a16="http://schemas.microsoft.com/office/drawing/2014/main" id="{5DAAB78B-7902-4189-8841-C346B929FBC5}"/>
              </a:ext>
            </a:extLst>
          </p:cNvPr>
          <p:cNvSpPr/>
          <p:nvPr/>
        </p:nvSpPr>
        <p:spPr>
          <a:xfrm>
            <a:off x="1131138" y="1008080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Tree>
    <p:extLst>
      <p:ext uri="{BB962C8B-B14F-4D97-AF65-F5344CB8AC3E}">
        <p14:creationId xmlns:p14="http://schemas.microsoft.com/office/powerpoint/2010/main" val="149454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19</a:t>
            </a:fld>
            <a:endParaRPr spc="-50" dirty="0"/>
          </a:p>
        </p:txBody>
      </p:sp>
      <p:sp>
        <p:nvSpPr>
          <p:cNvPr id="5" name="object 8">
            <a:extLst>
              <a:ext uri="{FF2B5EF4-FFF2-40B4-BE49-F238E27FC236}">
                <a16:creationId xmlns:a16="http://schemas.microsoft.com/office/drawing/2014/main" id="{AC57BDAF-53AC-7352-795A-F3C5BB5F551F}"/>
              </a:ext>
            </a:extLst>
          </p:cNvPr>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Lato Black"/>
                <a:cs typeface="Lato Black"/>
              </a:rPr>
              <a:t>e-Urząd</a:t>
            </a:r>
            <a:r>
              <a:rPr sz="4400" b="1" spc="-245" dirty="0">
                <a:latin typeface="Lato Black"/>
                <a:cs typeface="Lato Black"/>
              </a:rPr>
              <a:t> </a:t>
            </a:r>
            <a:r>
              <a:rPr sz="4400" b="1" spc="-10" dirty="0">
                <a:latin typeface="Lato Black"/>
                <a:cs typeface="Lato Black"/>
              </a:rPr>
              <a:t>Skarbowy</a:t>
            </a:r>
            <a:endParaRPr sz="4400" dirty="0">
              <a:latin typeface="Lato Black"/>
              <a:cs typeface="Lato Black"/>
            </a:endParaRPr>
          </a:p>
        </p:txBody>
      </p:sp>
      <p:sp>
        <p:nvSpPr>
          <p:cNvPr id="6" name="object 9">
            <a:extLst>
              <a:ext uri="{FF2B5EF4-FFF2-40B4-BE49-F238E27FC236}">
                <a16:creationId xmlns:a16="http://schemas.microsoft.com/office/drawing/2014/main" id="{16F298BA-92B1-620E-8BA3-39839EF66FE2}"/>
              </a:ext>
            </a:extLst>
          </p:cNvPr>
          <p:cNvSpPr txBox="1"/>
          <p:nvPr/>
        </p:nvSpPr>
        <p:spPr>
          <a:xfrm>
            <a:off x="1087436" y="2320761"/>
            <a:ext cx="4392614"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4" name="object 10">
            <a:extLst>
              <a:ext uri="{FF2B5EF4-FFF2-40B4-BE49-F238E27FC236}">
                <a16:creationId xmlns:a16="http://schemas.microsoft.com/office/drawing/2014/main" id="{BFC0343A-B587-5F1C-81D2-CAA74B1160D6}"/>
              </a:ext>
            </a:extLst>
          </p:cNvPr>
          <p:cNvSpPr txBox="1"/>
          <p:nvPr/>
        </p:nvSpPr>
        <p:spPr>
          <a:xfrm>
            <a:off x="8388986" y="2320761"/>
            <a:ext cx="533771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5" name="object 18">
            <a:extLst>
              <a:ext uri="{FF2B5EF4-FFF2-40B4-BE49-F238E27FC236}">
                <a16:creationId xmlns:a16="http://schemas.microsoft.com/office/drawing/2014/main" id="{5D941931-E448-6728-ACC6-0389FA0AF1F0}"/>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2192CA7-E88C-0D0B-C103-6AABB1C527C1}"/>
              </a:ext>
            </a:extLst>
          </p:cNvPr>
          <p:cNvSpPr/>
          <p:nvPr/>
        </p:nvSpPr>
        <p:spPr>
          <a:xfrm rot="5400000">
            <a:off x="4320072" y="6041551"/>
            <a:ext cx="7501553" cy="15239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3" name="object 18">
            <a:extLst>
              <a:ext uri="{FF2B5EF4-FFF2-40B4-BE49-F238E27FC236}">
                <a16:creationId xmlns:a16="http://schemas.microsoft.com/office/drawing/2014/main" id="{6633DB7C-6588-0270-8379-024313DC0208}"/>
              </a:ext>
            </a:extLst>
          </p:cNvPr>
          <p:cNvSpPr/>
          <p:nvPr/>
        </p:nvSpPr>
        <p:spPr>
          <a:xfrm>
            <a:off x="1081671" y="106976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0" name="object 18">
            <a:extLst>
              <a:ext uri="{FF2B5EF4-FFF2-40B4-BE49-F238E27FC236}">
                <a16:creationId xmlns:a16="http://schemas.microsoft.com/office/drawing/2014/main" id="{6F5C9F76-C151-4246-970B-747B1E6699E3}"/>
              </a:ext>
            </a:extLst>
          </p:cNvPr>
          <p:cNvSpPr/>
          <p:nvPr/>
        </p:nvSpPr>
        <p:spPr>
          <a:xfrm>
            <a:off x="987740" y="9921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pole tekstowe 30">
            <a:extLst>
              <a:ext uri="{FF2B5EF4-FFF2-40B4-BE49-F238E27FC236}">
                <a16:creationId xmlns:a16="http://schemas.microsoft.com/office/drawing/2014/main" id="{72035448-26FF-4CFB-A18C-A9E2D73676B9}"/>
              </a:ext>
            </a:extLst>
          </p:cNvPr>
          <p:cNvSpPr txBox="1"/>
          <p:nvPr/>
        </p:nvSpPr>
        <p:spPr>
          <a:xfrm>
            <a:off x="1018534" y="3447946"/>
            <a:ext cx="6543036" cy="1200329"/>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Udostępnienie możliwości dodawania załączników do deklaracji PCC-3 i wdrożenie możliwości ich obsługi.</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11 czerwca 2025 r.</a:t>
            </a:r>
          </a:p>
        </p:txBody>
      </p:sp>
      <p:sp>
        <p:nvSpPr>
          <p:cNvPr id="33" name="pole tekstowe 32">
            <a:extLst>
              <a:ext uri="{FF2B5EF4-FFF2-40B4-BE49-F238E27FC236}">
                <a16:creationId xmlns:a16="http://schemas.microsoft.com/office/drawing/2014/main" id="{D5AFAEE8-174E-4479-9DD0-DB2C7AD54D4C}"/>
              </a:ext>
            </a:extLst>
          </p:cNvPr>
          <p:cNvSpPr txBox="1"/>
          <p:nvPr/>
        </p:nvSpPr>
        <p:spPr>
          <a:xfrm>
            <a:off x="8416265" y="3489727"/>
            <a:ext cx="9776460" cy="646331"/>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Usprawnienie obsługi składania deklaracji PCC-3 i SD-Z2 (w szczególności objęcie procesem obsługi załączników).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 31.12.</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2025 r</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złożono 506 883 deklaracji. </a:t>
            </a:r>
          </a:p>
        </p:txBody>
      </p:sp>
      <p:sp>
        <p:nvSpPr>
          <p:cNvPr id="34" name="pole tekstowe 33">
            <a:extLst>
              <a:ext uri="{FF2B5EF4-FFF2-40B4-BE49-F238E27FC236}">
                <a16:creationId xmlns:a16="http://schemas.microsoft.com/office/drawing/2014/main" id="{6AC18AB6-468A-40AC-96DF-E5A53A131781}"/>
              </a:ext>
            </a:extLst>
          </p:cNvPr>
          <p:cNvSpPr txBox="1"/>
          <p:nvPr/>
        </p:nvSpPr>
        <p:spPr>
          <a:xfrm>
            <a:off x="902771" y="6221535"/>
            <a:ext cx="6606487" cy="1754326"/>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Usprawnienie procesu płatności z kontekstu sald i rozliczeń (wizualizacja kwot do zapłaty na stronie głównej - opcja "Do zapłaty" oraz automatyczne wypełnianie formularza płatności wraz z aktualną kwotą odsetek).</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18 grudnia 2024 r. </a:t>
            </a:r>
          </a:p>
        </p:txBody>
      </p:sp>
      <p:sp>
        <p:nvSpPr>
          <p:cNvPr id="35" name="pole tekstowe 34">
            <a:extLst>
              <a:ext uri="{FF2B5EF4-FFF2-40B4-BE49-F238E27FC236}">
                <a16:creationId xmlns:a16="http://schemas.microsoft.com/office/drawing/2014/main" id="{35A5F45D-6997-493B-A47E-30D09BEE6498}"/>
              </a:ext>
            </a:extLst>
          </p:cNvPr>
          <p:cNvSpPr txBox="1"/>
          <p:nvPr/>
        </p:nvSpPr>
        <p:spPr>
          <a:xfrm>
            <a:off x="8416266" y="6276245"/>
            <a:ext cx="9608062" cy="584775"/>
          </a:xfrm>
          <a:prstGeom prst="rect">
            <a:avLst/>
          </a:prstGeom>
          <a:noFill/>
        </p:spPr>
        <p:txBody>
          <a:bodyPr wrap="square">
            <a:spAutoFit/>
          </a:bodyPr>
          <a:lstStyle/>
          <a:p>
            <a:r>
              <a:rPr lang="pl-PL" sz="16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Usprawnienie procesów płatności, między innymi wdrożenie płatności z kontekstu rozliczeń i automatycznego wypełniania formularzy płatności. Zmiany przyczyniły do wzrostu popularności usługi w e-US. </a:t>
            </a:r>
          </a:p>
        </p:txBody>
      </p:sp>
      <p:sp>
        <p:nvSpPr>
          <p:cNvPr id="22" name="object 18">
            <a:extLst>
              <a:ext uri="{FF2B5EF4-FFF2-40B4-BE49-F238E27FC236}">
                <a16:creationId xmlns:a16="http://schemas.microsoft.com/office/drawing/2014/main" id="{96BFE85E-FF79-4517-AE3C-A4804E078F72}"/>
              </a:ext>
            </a:extLst>
          </p:cNvPr>
          <p:cNvSpPr/>
          <p:nvPr/>
        </p:nvSpPr>
        <p:spPr>
          <a:xfrm>
            <a:off x="1051191" y="5807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Tree>
    <p:extLst>
      <p:ext uri="{BB962C8B-B14F-4D97-AF65-F5344CB8AC3E}">
        <p14:creationId xmlns:p14="http://schemas.microsoft.com/office/powerpoint/2010/main" val="39763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0894" y="1367487"/>
            <a:ext cx="4789356" cy="905510"/>
          </a:xfrm>
          <a:prstGeom prst="rect">
            <a:avLst/>
          </a:prstGeom>
        </p:spPr>
        <p:txBody>
          <a:bodyPr vert="horz" wrap="square" lIns="0" tIns="15240" rIns="0" bIns="0" rtlCol="0">
            <a:spAutoFit/>
          </a:bodyPr>
          <a:lstStyle/>
          <a:p>
            <a:pPr marL="12700">
              <a:lnSpc>
                <a:spcPct val="100000"/>
              </a:lnSpc>
              <a:spcBef>
                <a:spcPts val="120"/>
              </a:spcBef>
            </a:pPr>
            <a:r>
              <a:rPr spc="-10" dirty="0">
                <a:solidFill>
                  <a:srgbClr val="000000"/>
                </a:solidFill>
                <a:latin typeface="+mn-lt"/>
              </a:rPr>
              <a:t>Założenia</a:t>
            </a:r>
          </a:p>
        </p:txBody>
      </p:sp>
      <p:sp>
        <p:nvSpPr>
          <p:cNvPr id="4" name="object 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5" name="object 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6" name="object 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a:t>
            </a:fld>
            <a:endParaRPr spc="-50" dirty="0"/>
          </a:p>
        </p:txBody>
      </p:sp>
      <p:sp>
        <p:nvSpPr>
          <p:cNvPr id="3" name="object 3"/>
          <p:cNvSpPr txBox="1">
            <a:spLocks noGrp="1"/>
          </p:cNvSpPr>
          <p:nvPr>
            <p:ph type="body" idx="1"/>
          </p:nvPr>
        </p:nvSpPr>
        <p:spPr>
          <a:xfrm>
            <a:off x="2290894" y="3063875"/>
            <a:ext cx="15229840" cy="5622693"/>
          </a:xfrm>
          <a:prstGeom prst="rect">
            <a:avLst/>
          </a:prstGeom>
        </p:spPr>
        <p:txBody>
          <a:bodyPr vert="horz" wrap="square" lIns="0" tIns="0" rIns="0" bIns="0" rtlCol="0">
            <a:spAutoFit/>
          </a:bodyPr>
          <a:lstStyle/>
          <a:p>
            <a:pPr marL="755650" indent="-742950">
              <a:lnSpc>
                <a:spcPts val="3970"/>
              </a:lnSpc>
              <a:buFont typeface="+mj-lt"/>
              <a:buAutoNum type="arabicPeriod"/>
              <a:tabLst>
                <a:tab pos="776605" algn="l"/>
              </a:tabLst>
            </a:pPr>
            <a:r>
              <a:rPr lang="pl-PL" sz="3200" dirty="0">
                <a:latin typeface="+mn-lt"/>
                <a:cs typeface="Lato Black"/>
              </a:rPr>
              <a:t>Plan jest aktualizowany i publikowany co kwartał, tak by klienci KAS na bieżąco uzyskiwali wiedzę o terminie i zakresie udostępnianych zmian. Informacje szczegółowe podawane są w perspektywie półrocznej. Plan obejmuje lata 2024-2028.</a:t>
            </a:r>
          </a:p>
          <a:p>
            <a:pPr marL="755650" indent="-742950">
              <a:lnSpc>
                <a:spcPts val="3970"/>
              </a:lnSpc>
              <a:buFont typeface="+mj-lt"/>
              <a:buAutoNum type="arabicPeriod"/>
              <a:tabLst>
                <a:tab pos="776605" algn="l"/>
              </a:tabLst>
            </a:pPr>
            <a:endParaRPr lang="pl-PL" sz="3200" dirty="0">
              <a:latin typeface="+mn-lt"/>
              <a:cs typeface="Lato Black"/>
            </a:endParaRPr>
          </a:p>
          <a:p>
            <a:pPr marL="755650" indent="-742950">
              <a:lnSpc>
                <a:spcPts val="3970"/>
              </a:lnSpc>
              <a:buFont typeface="+mj-lt"/>
              <a:buAutoNum type="arabicPeriod"/>
              <a:tabLst>
                <a:tab pos="776605" algn="l"/>
              </a:tabLst>
            </a:pPr>
            <a:r>
              <a:rPr lang="pl-PL" sz="3200" dirty="0">
                <a:latin typeface="+mn-lt"/>
                <a:cs typeface="Lato Black"/>
              </a:rPr>
              <a:t>W przypadku pojawienia się nowych propozycji zmian prawnych, skutkujących budową bądź modyfikacją systemów klienta KAS, mają one pierwszeństwo przed innymi wcześniej zaplanowanymi w Planie pracami. W przypadku pojawienia się takich zmian Plan może ulec modyfikacji.</a:t>
            </a:r>
          </a:p>
          <a:p>
            <a:pPr marL="755650" indent="-742950">
              <a:lnSpc>
                <a:spcPts val="3970"/>
              </a:lnSpc>
              <a:buFont typeface="+mj-lt"/>
              <a:buAutoNum type="arabicPeriod"/>
              <a:tabLst>
                <a:tab pos="776605" algn="l"/>
              </a:tabLst>
            </a:pPr>
            <a:endParaRPr lang="pl-PL" sz="3200" dirty="0">
              <a:latin typeface="+mn-lt"/>
              <a:cs typeface="Lato Black"/>
            </a:endParaRPr>
          </a:p>
          <a:p>
            <a:pPr marL="755650" indent="-742950">
              <a:lnSpc>
                <a:spcPts val="3970"/>
              </a:lnSpc>
              <a:buFont typeface="+mj-lt"/>
              <a:buAutoNum type="arabicPeriod"/>
              <a:tabLst>
                <a:tab pos="776605" algn="l"/>
              </a:tabLst>
            </a:pPr>
            <a:r>
              <a:rPr lang="pl-PL" sz="3200" dirty="0">
                <a:latin typeface="+mn-lt"/>
                <a:cs typeface="Lato Black"/>
              </a:rPr>
              <a:t>Realizacja Planu zależna jest od posiadanego finansowania prac wytwórczych oraz sprawności sił IT resortu finansów i może ulec zmianom.</a:t>
            </a:r>
            <a:endParaRPr lang="pl-PL" sz="3200" spc="-1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20</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907831" y="256945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1131138" y="43491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948666" y="6797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630244" y="5987720"/>
            <a:ext cx="6866930" cy="4572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2" name="pole tekstowe 21">
            <a:extLst>
              <a:ext uri="{FF2B5EF4-FFF2-40B4-BE49-F238E27FC236}">
                <a16:creationId xmlns:a16="http://schemas.microsoft.com/office/drawing/2014/main" id="{7D95927C-003D-4485-AECF-4B0B03AA8B99}"/>
              </a:ext>
            </a:extLst>
          </p:cNvPr>
          <p:cNvSpPr txBox="1"/>
          <p:nvPr/>
        </p:nvSpPr>
        <p:spPr>
          <a:xfrm>
            <a:off x="948666" y="2577115"/>
            <a:ext cx="6514697" cy="923330"/>
          </a:xfrm>
          <a:prstGeom prst="rect">
            <a:avLst/>
          </a:prstGeom>
          <a:noFill/>
        </p:spPr>
        <p:txBody>
          <a:bodyPr wrap="square">
            <a:spAutoFit/>
          </a:bodyPr>
          <a:lstStyle/>
          <a:p>
            <a:r>
              <a:rPr lang="pl-PL" dirty="0">
                <a:solidFill>
                  <a:schemeClr val="tx1"/>
                </a:solidFill>
                <a:latin typeface="Calibri" panose="020F0502020204030204" pitchFamily="34" charset="0"/>
              </a:rPr>
              <a:t>Udostępnienie</a:t>
            </a:r>
            <a:r>
              <a:rPr lang="pl-PL" b="0" i="0" u="none" strike="noStrike" dirty="0">
                <a:solidFill>
                  <a:schemeClr val="tx1"/>
                </a:solidFill>
                <a:effectLst/>
                <a:latin typeface="Calibri" panose="020F0502020204030204" pitchFamily="34" charset="0"/>
              </a:rPr>
              <a:t> </a:t>
            </a:r>
            <a:r>
              <a:rPr lang="pl-PL" b="1" dirty="0">
                <a:solidFill>
                  <a:schemeClr val="tx1"/>
                </a:solidFill>
                <a:latin typeface="Calibri" panose="020F0502020204030204" pitchFamily="34" charset="0"/>
              </a:rPr>
              <a:t>wniosków CRPO (PPO-1, OPO-1) </a:t>
            </a:r>
            <a:r>
              <a:rPr lang="pl-PL" dirty="0">
                <a:solidFill>
                  <a:schemeClr val="tx1"/>
                </a:solidFill>
                <a:latin typeface="Calibri" panose="020F0502020204030204" pitchFamily="34" charset="0"/>
              </a:rPr>
              <a:t>w e-US. </a:t>
            </a:r>
          </a:p>
          <a:p>
            <a:endParaRPr lang="pl-PL" dirty="0">
              <a:solidFill>
                <a:schemeClr val="tx1"/>
              </a:solidFill>
              <a:latin typeface="Calibri" panose="020F0502020204030204" pitchFamily="34" charset="0"/>
            </a:endParaRPr>
          </a:p>
          <a:p>
            <a:r>
              <a:rPr lang="pl-PL" dirty="0">
                <a:solidFill>
                  <a:schemeClr val="tx1"/>
                </a:solidFill>
                <a:latin typeface="Calibri" panose="020F0502020204030204" pitchFamily="34" charset="0"/>
              </a:rPr>
              <a:t>17.12.2025 r.</a:t>
            </a:r>
          </a:p>
        </p:txBody>
      </p:sp>
      <p:sp>
        <p:nvSpPr>
          <p:cNvPr id="24" name="pole tekstowe 23">
            <a:extLst>
              <a:ext uri="{FF2B5EF4-FFF2-40B4-BE49-F238E27FC236}">
                <a16:creationId xmlns:a16="http://schemas.microsoft.com/office/drawing/2014/main" id="{8D31B0D7-B947-45CB-B64C-F77B8CAF82B4}"/>
              </a:ext>
            </a:extLst>
          </p:cNvPr>
          <p:cNvSpPr txBox="1"/>
          <p:nvPr/>
        </p:nvSpPr>
        <p:spPr>
          <a:xfrm>
            <a:off x="8241011" y="2575353"/>
            <a:ext cx="10660309" cy="2031325"/>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Prezentowanie pełnej informacji o pełnomocnikach i mocodawcach. Wygodna obsługa pełnomocnictw </a:t>
            </a:r>
            <a:b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e-Urzędzie Skarbowym. Dostęp do pełnej i aktualnej informacji o pełnomocnikach i mocodawcach. Przyspieszenie procesu załatwiania spraw poprzez zintegrowanie kanałów komunikacji na jednej e-platformie (interesariusze nie będą zmuszeni do korzystania z kilku różnych systemów, jak ma to miejsce dotychczas – tj. portal podatkowy, e-US).</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Od wdrożenia usługi (17.12.2025 r.) za jej pośrednictwem złożono około 2 000 dokumentów.</a:t>
            </a:r>
          </a:p>
          <a:p>
            <a:endParaRPr lang="pl-PL" dirty="0"/>
          </a:p>
        </p:txBody>
      </p:sp>
      <p:sp>
        <p:nvSpPr>
          <p:cNvPr id="31" name="object 18">
            <a:extLst>
              <a:ext uri="{FF2B5EF4-FFF2-40B4-BE49-F238E27FC236}">
                <a16:creationId xmlns:a16="http://schemas.microsoft.com/office/drawing/2014/main" id="{C47C1FD6-317F-4999-B6CF-D32BE142878E}"/>
              </a:ext>
            </a:extLst>
          </p:cNvPr>
          <p:cNvSpPr/>
          <p:nvPr/>
        </p:nvSpPr>
        <p:spPr>
          <a:xfrm>
            <a:off x="1087436" y="9191921"/>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2" name="pole tekstowe 31">
            <a:extLst>
              <a:ext uri="{FF2B5EF4-FFF2-40B4-BE49-F238E27FC236}">
                <a16:creationId xmlns:a16="http://schemas.microsoft.com/office/drawing/2014/main" id="{CBDB46B4-4CE4-4E81-9FAC-3D6B260E7935}"/>
              </a:ext>
            </a:extLst>
          </p:cNvPr>
          <p:cNvSpPr txBox="1"/>
          <p:nvPr/>
        </p:nvSpPr>
        <p:spPr>
          <a:xfrm>
            <a:off x="8159049" y="4676760"/>
            <a:ext cx="9940157" cy="646331"/>
          </a:xfrm>
          <a:prstGeom prst="rect">
            <a:avLst/>
          </a:prstGeom>
          <a:noFill/>
        </p:spPr>
        <p:txBody>
          <a:bodyPr wrap="square">
            <a:spAutoFit/>
          </a:bodyPr>
          <a:lstStyle/>
          <a:p>
            <a:r>
              <a:rPr lang="pl-PL" dirty="0">
                <a:solidFill>
                  <a:srgbClr val="000000"/>
                </a:solidFill>
                <a:latin typeface="Calibri" panose="020F0502020204030204" pitchFamily="34" charset="0"/>
              </a:rPr>
              <a:t>Szybkie, proste i wygodne złożenie dokumentów za pośrednictwem serwisu e-US.</a:t>
            </a:r>
          </a:p>
          <a:p>
            <a:endParaRPr lang="pl-PL" dirty="0">
              <a:solidFill>
                <a:srgbClr val="000000"/>
              </a:solidFill>
              <a:latin typeface="Calibri" panose="020F0502020204030204" pitchFamily="34" charset="0"/>
            </a:endParaRPr>
          </a:p>
        </p:txBody>
      </p:sp>
      <p:sp>
        <p:nvSpPr>
          <p:cNvPr id="35" name="pole tekstowe 34">
            <a:extLst>
              <a:ext uri="{FF2B5EF4-FFF2-40B4-BE49-F238E27FC236}">
                <a16:creationId xmlns:a16="http://schemas.microsoft.com/office/drawing/2014/main" id="{8D0266D1-26E6-439C-B800-8F96BFFAE171}"/>
              </a:ext>
            </a:extLst>
          </p:cNvPr>
          <p:cNvSpPr txBox="1"/>
          <p:nvPr/>
        </p:nvSpPr>
        <p:spPr>
          <a:xfrm>
            <a:off x="996131" y="4621569"/>
            <a:ext cx="6685265" cy="1754326"/>
          </a:xfrm>
          <a:prstGeom prst="rect">
            <a:avLst/>
          </a:prstGeom>
          <a:noFill/>
        </p:spPr>
        <p:txBody>
          <a:bodyPr wrap="square">
            <a:spAutoFit/>
          </a:bodyPr>
          <a:lstStyle/>
          <a:p>
            <a:r>
              <a:rPr lang="pl-PL" dirty="0">
                <a:solidFill>
                  <a:schemeClr val="tx1"/>
                </a:solidFill>
                <a:latin typeface="Calibri" panose="020F0502020204030204" pitchFamily="34" charset="0"/>
              </a:rPr>
              <a:t>Udostępnienie </a:t>
            </a:r>
            <a:r>
              <a:rPr lang="pl-PL" b="1" dirty="0">
                <a:solidFill>
                  <a:schemeClr val="tx1"/>
                </a:solidFill>
                <a:latin typeface="Calibri" panose="020F0502020204030204" pitchFamily="34" charset="0"/>
              </a:rPr>
              <a:t>formularzy </a:t>
            </a:r>
            <a:r>
              <a:rPr lang="pl-PL" b="1" dirty="0" err="1">
                <a:solidFill>
                  <a:schemeClr val="tx1"/>
                </a:solidFill>
                <a:latin typeface="Calibri" panose="020F0502020204030204" pitchFamily="34" charset="0"/>
              </a:rPr>
              <a:t>KSeF</a:t>
            </a:r>
            <a:r>
              <a:rPr lang="pl-PL" b="1" dirty="0">
                <a:solidFill>
                  <a:schemeClr val="tx1"/>
                </a:solidFill>
                <a:latin typeface="Calibri" panose="020F0502020204030204" pitchFamily="34" charset="0"/>
              </a:rPr>
              <a:t> </a:t>
            </a:r>
            <a:r>
              <a:rPr lang="pl-PL" dirty="0">
                <a:solidFill>
                  <a:schemeClr val="tx1"/>
                </a:solidFill>
                <a:latin typeface="Calibri" panose="020F0502020204030204" pitchFamily="34" charset="0"/>
              </a:rPr>
              <a:t>(Krajowy System e-Faktur): </a:t>
            </a:r>
          </a:p>
          <a:p>
            <a:r>
              <a:rPr lang="pl-PL" dirty="0">
                <a:solidFill>
                  <a:schemeClr val="tx1"/>
                </a:solidFill>
                <a:latin typeface="Calibri" panose="020F0502020204030204" pitchFamily="34" charset="0"/>
              </a:rPr>
              <a:t>ZGL_ZAL(1) zgłoszenie o zamiarze wystawiania i przesyłania do </a:t>
            </a:r>
            <a:r>
              <a:rPr lang="pl-PL" dirty="0" err="1">
                <a:solidFill>
                  <a:schemeClr val="tx1"/>
                </a:solidFill>
                <a:latin typeface="Calibri" panose="020F0502020204030204" pitchFamily="34" charset="0"/>
              </a:rPr>
              <a:t>KSeF</a:t>
            </a:r>
            <a:r>
              <a:rPr lang="pl-PL" dirty="0">
                <a:solidFill>
                  <a:schemeClr val="tx1"/>
                </a:solidFill>
                <a:latin typeface="Calibri" panose="020F0502020204030204" pitchFamily="34" charset="0"/>
              </a:rPr>
              <a:t> faktur z załącznikiem, zgłoszenie o zamiarze zaprzestania wystawiania i przesyłania </a:t>
            </a:r>
            <a:r>
              <a:rPr lang="pl-PL" dirty="0" err="1">
                <a:solidFill>
                  <a:schemeClr val="tx1"/>
                </a:solidFill>
                <a:latin typeface="Calibri" panose="020F0502020204030204" pitchFamily="34" charset="0"/>
              </a:rPr>
              <a:t>KSeF</a:t>
            </a:r>
            <a:r>
              <a:rPr lang="pl-PL" dirty="0">
                <a:solidFill>
                  <a:schemeClr val="tx1"/>
                </a:solidFill>
                <a:latin typeface="Calibri" panose="020F0502020204030204" pitchFamily="34" charset="0"/>
              </a:rPr>
              <a:t> faktur z załącznikiem.</a:t>
            </a:r>
          </a:p>
          <a:p>
            <a:endParaRPr lang="pl-PL" dirty="0">
              <a:solidFill>
                <a:schemeClr val="tx1"/>
              </a:solidFill>
              <a:latin typeface="Calibri" panose="020F0502020204030204" pitchFamily="34" charset="0"/>
            </a:endParaRPr>
          </a:p>
          <a:p>
            <a:r>
              <a:rPr lang="pl-PL" dirty="0">
                <a:solidFill>
                  <a:schemeClr val="tx1"/>
                </a:solidFill>
                <a:latin typeface="Calibri" panose="020F0502020204030204" pitchFamily="34" charset="0"/>
              </a:rPr>
              <a:t>1 stycznia 2026 r.</a:t>
            </a:r>
          </a:p>
        </p:txBody>
      </p:sp>
      <p:sp>
        <p:nvSpPr>
          <p:cNvPr id="36" name="pole tekstowe 35">
            <a:extLst>
              <a:ext uri="{FF2B5EF4-FFF2-40B4-BE49-F238E27FC236}">
                <a16:creationId xmlns:a16="http://schemas.microsoft.com/office/drawing/2014/main" id="{A640243E-2EB7-46D1-9769-B7C2A8D980F8}"/>
              </a:ext>
            </a:extLst>
          </p:cNvPr>
          <p:cNvSpPr txBox="1"/>
          <p:nvPr/>
        </p:nvSpPr>
        <p:spPr>
          <a:xfrm>
            <a:off x="907831" y="7102840"/>
            <a:ext cx="6596365" cy="203132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dokumentów w e-Urzędzie Skarbowym:</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Dobrowolne poddanie się odpowiedzialności DPO-1;</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Zgłoszenie interwencji INT-1;</a:t>
            </a:r>
          </a:p>
          <a:p>
            <a:pPr marL="285750" indent="-285750">
              <a:buFontTx/>
              <a:buChar char="-"/>
              <a:defRPr/>
            </a:pPr>
            <a:r>
              <a:rPr kumimoji="0" lang="pl-PL"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Rozłożenie na raty zobowiązania (podatki) RAT-ZW.</a:t>
            </a:r>
            <a:endParaRPr kumimoji="0" lang="pl-PL" sz="1800" b="0" i="0" u="none" strike="noStrike" kern="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defRPr/>
            </a:pPr>
            <a:endParaRPr lang="pl-PL"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pl-PL" dirty="0">
                <a:latin typeface="Calibri" panose="020F0502020204030204" pitchFamily="34" charset="0"/>
                <a:ea typeface="Calibri" panose="020F0502020204030204" pitchFamily="34" charset="0"/>
                <a:cs typeface="Times New Roman" panose="02020603050405020304" pitchFamily="18" charset="0"/>
              </a:rPr>
              <a:t> IV kwartał 2025 r.</a:t>
            </a:r>
          </a:p>
          <a:p>
            <a:pPr marL="285750" marR="0" lvl="0" indent="-285750" defTabSz="914400" eaLnBrk="1" fontAlgn="auto" latinLnBrk="0" hangingPunct="1">
              <a:lnSpc>
                <a:spcPct val="100000"/>
              </a:lnSpc>
              <a:spcBef>
                <a:spcPts val="0"/>
              </a:spcBef>
              <a:spcAft>
                <a:spcPts val="0"/>
              </a:spcAft>
              <a:buClrTx/>
              <a:buSzTx/>
              <a:buFontTx/>
              <a:buChar char="-"/>
              <a:tabLst/>
              <a:defRPr/>
            </a:pPr>
            <a:endPar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pole tekstowe 27">
            <a:extLst>
              <a:ext uri="{FF2B5EF4-FFF2-40B4-BE49-F238E27FC236}">
                <a16:creationId xmlns:a16="http://schemas.microsoft.com/office/drawing/2014/main" id="{DE35E26E-5795-410C-83E0-03B7246BA16D}"/>
              </a:ext>
            </a:extLst>
          </p:cNvPr>
          <p:cNvSpPr txBox="1"/>
          <p:nvPr/>
        </p:nvSpPr>
        <p:spPr>
          <a:xfrm>
            <a:off x="8241011" y="7167838"/>
            <a:ext cx="9730415" cy="646331"/>
          </a:xfrm>
          <a:prstGeom prst="rect">
            <a:avLst/>
          </a:prstGeom>
          <a:noFill/>
        </p:spPr>
        <p:txBody>
          <a:bodyPr wrap="square">
            <a:spAutoFit/>
          </a:bodyPr>
          <a:lstStyle/>
          <a:p>
            <a:r>
              <a:rPr lang="pl-PL" dirty="0">
                <a:solidFill>
                  <a:srgbClr val="000000"/>
                </a:solidFill>
                <a:latin typeface="Calibri" panose="020F0502020204030204" pitchFamily="34" charset="0"/>
              </a:rPr>
              <a:t>Szybkie, proste i wygodne złożenie dokumentów wraz z informacją o wymaganych załącznikach za pośrednictwem serwisu e-Urząd Skarbowy oraz aplikacji mobilnej e-Urząd Skarbowy.</a:t>
            </a:r>
          </a:p>
        </p:txBody>
      </p:sp>
      <p:sp>
        <p:nvSpPr>
          <p:cNvPr id="19" name="pole tekstowe 18">
            <a:extLst>
              <a:ext uri="{FF2B5EF4-FFF2-40B4-BE49-F238E27FC236}">
                <a16:creationId xmlns:a16="http://schemas.microsoft.com/office/drawing/2014/main" id="{C8453125-2D54-4FFC-A504-AD3CD555276B}"/>
              </a:ext>
            </a:extLst>
          </p:cNvPr>
          <p:cNvSpPr txBox="1"/>
          <p:nvPr/>
        </p:nvSpPr>
        <p:spPr>
          <a:xfrm>
            <a:off x="1040580" y="9433917"/>
            <a:ext cx="992587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Pod koniec 2025 r. udostępniono nową odsłonę strony www.podatki.gov.pl</a:t>
            </a:r>
          </a:p>
        </p:txBody>
      </p:sp>
      <p:sp>
        <p:nvSpPr>
          <p:cNvPr id="20" name="object 9">
            <a:extLst>
              <a:ext uri="{FF2B5EF4-FFF2-40B4-BE49-F238E27FC236}">
                <a16:creationId xmlns:a16="http://schemas.microsoft.com/office/drawing/2014/main" id="{910CF269-B315-45C0-992D-900125C11754}"/>
              </a:ext>
            </a:extLst>
          </p:cNvPr>
          <p:cNvSpPr txBox="1"/>
          <p:nvPr/>
        </p:nvSpPr>
        <p:spPr>
          <a:xfrm>
            <a:off x="1157445" y="1947040"/>
            <a:ext cx="4316414"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latin typeface="+mn-lt"/>
                <a:cs typeface="Lato Black"/>
              </a:rPr>
              <a:t>Wdrożone funkcjonalności</a:t>
            </a:r>
            <a:endParaRPr sz="2800" dirty="0">
              <a:latin typeface="+mn-lt"/>
              <a:cs typeface="Lato Black"/>
            </a:endParaRPr>
          </a:p>
        </p:txBody>
      </p:sp>
      <p:sp>
        <p:nvSpPr>
          <p:cNvPr id="21" name="object 10">
            <a:extLst>
              <a:ext uri="{FF2B5EF4-FFF2-40B4-BE49-F238E27FC236}">
                <a16:creationId xmlns:a16="http://schemas.microsoft.com/office/drawing/2014/main" id="{4791DC81-69A6-45BF-8DE2-98792FCB27C3}"/>
              </a:ext>
            </a:extLst>
          </p:cNvPr>
          <p:cNvSpPr txBox="1"/>
          <p:nvPr/>
        </p:nvSpPr>
        <p:spPr>
          <a:xfrm>
            <a:off x="8458995" y="1947040"/>
            <a:ext cx="378333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Tree>
    <p:extLst>
      <p:ext uri="{BB962C8B-B14F-4D97-AF65-F5344CB8AC3E}">
        <p14:creationId xmlns:p14="http://schemas.microsoft.com/office/powerpoint/2010/main" val="415488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163926" y="5420619"/>
            <a:ext cx="6845964" cy="2824491"/>
          </a:xfrm>
          <a:prstGeom prst="rect">
            <a:avLst/>
          </a:prstGeom>
        </p:spPr>
        <p:txBody>
          <a:bodyPr vert="horz" wrap="square" lIns="0" tIns="12700" rIns="0" bIns="0" rtlCol="0">
            <a:spAutoFit/>
          </a:bodyPr>
          <a:lstStyle/>
          <a:p>
            <a:pPr marR="5080">
              <a:lnSpc>
                <a:spcPts val="2180"/>
              </a:lnSpc>
            </a:pPr>
            <a:r>
              <a:rPr spc="-10" dirty="0">
                <a:solidFill>
                  <a:schemeClr val="tx1"/>
                </a:solidFill>
                <a:latin typeface="Calibri" panose="020F0502020204030204" pitchFamily="34" charset="0"/>
                <a:ea typeface="Calibri" panose="020F0502020204030204" pitchFamily="34" charset="0"/>
                <a:cs typeface="Calibri" panose="020F0502020204030204" pitchFamily="34" charset="0"/>
              </a:rPr>
              <a:t>Centralna</a:t>
            </a:r>
            <a:r>
              <a:rPr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pc="-10" dirty="0">
                <a:solidFill>
                  <a:schemeClr val="tx1"/>
                </a:solidFill>
                <a:latin typeface="Calibri" panose="020F0502020204030204" pitchFamily="34" charset="0"/>
                <a:ea typeface="Calibri" panose="020F0502020204030204" pitchFamily="34" charset="0"/>
                <a:cs typeface="Calibri" panose="020F0502020204030204" pitchFamily="34" charset="0"/>
              </a:rPr>
              <a:t>infolinia</a:t>
            </a:r>
            <a:r>
              <a:rPr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ea typeface="Calibri" panose="020F0502020204030204" pitchFamily="34" charset="0"/>
                <a:cs typeface="Calibri" panose="020F0502020204030204" pitchFamily="34" charset="0"/>
              </a:rPr>
              <a:t>KAS</a:t>
            </a:r>
            <a:r>
              <a:rPr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ea typeface="Calibri" panose="020F0502020204030204" pitchFamily="34" charset="0"/>
                <a:cs typeface="Calibri" panose="020F0502020204030204" pitchFamily="34" charset="0"/>
              </a:rPr>
              <a:t>pod</a:t>
            </a:r>
            <a:r>
              <a:rPr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ea typeface="Calibri" panose="020F0502020204030204" pitchFamily="34" charset="0"/>
                <a:cs typeface="Calibri" panose="020F0502020204030204" pitchFamily="34" charset="0"/>
              </a:rPr>
              <a:t>jednym</a:t>
            </a:r>
            <a:r>
              <a:rPr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pc="-10" dirty="0">
                <a:solidFill>
                  <a:schemeClr val="tx1"/>
                </a:solidFill>
                <a:latin typeface="Calibri" panose="020F0502020204030204" pitchFamily="34" charset="0"/>
                <a:ea typeface="Calibri" panose="020F0502020204030204" pitchFamily="34" charset="0"/>
                <a:cs typeface="Calibri" panose="020F0502020204030204" pitchFamily="34" charset="0"/>
              </a:rPr>
              <a:t>numerem </a:t>
            </a:r>
            <a:r>
              <a:rPr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ea typeface="Calibri" panose="020F0502020204030204" pitchFamily="34" charset="0"/>
                <a:cs typeface="Calibri" panose="020F0502020204030204" pitchFamily="34" charset="0"/>
              </a:rPr>
              <a:t>od</a:t>
            </a:r>
            <a:r>
              <a:rPr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ea typeface="Calibri" panose="020F0502020204030204" pitchFamily="34" charset="0"/>
                <a:cs typeface="Calibri" panose="020F0502020204030204" pitchFamily="34" charset="0"/>
              </a:rPr>
              <a:t>1</a:t>
            </a:r>
            <a:r>
              <a:rPr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pc="-10" dirty="0">
                <a:solidFill>
                  <a:schemeClr val="tx1"/>
                </a:solidFill>
                <a:latin typeface="Calibri" panose="020F0502020204030204" pitchFamily="34" charset="0"/>
                <a:ea typeface="Calibri" panose="020F0502020204030204" pitchFamily="34" charset="0"/>
                <a:cs typeface="Calibri" panose="020F0502020204030204" pitchFamily="34" charset="0"/>
              </a:rPr>
              <a:t>października</a:t>
            </a:r>
            <a:r>
              <a:rPr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dirty="0">
                <a:solidFill>
                  <a:schemeClr val="tx1"/>
                </a:solidFill>
                <a:latin typeface="Calibri" panose="020F0502020204030204" pitchFamily="34" charset="0"/>
                <a:ea typeface="Calibri" panose="020F0502020204030204" pitchFamily="34" charset="0"/>
                <a:cs typeface="Calibri" panose="020F0502020204030204" pitchFamily="34" charset="0"/>
              </a:rPr>
              <a:t>2024</a:t>
            </a:r>
            <a:r>
              <a:rPr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spc="-25" dirty="0">
                <a:solidFill>
                  <a:schemeClr val="tx1"/>
                </a:solidFill>
                <a:latin typeface="Calibri" panose="020F0502020204030204" pitchFamily="34" charset="0"/>
                <a:ea typeface="Calibri" panose="020F0502020204030204" pitchFamily="34" charset="0"/>
                <a:cs typeface="Calibri" panose="020F0502020204030204" pitchFamily="34" charset="0"/>
              </a:rPr>
              <a:t>r.</a:t>
            </a:r>
            <a:endPar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pPr>
            <a:endPar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Kluczowe usługi w ramach e-</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MCeK</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od 2024 r.:</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 Jeden numer telefonu dla wszystkich urzędów skarbowych – Infolinia KAS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eMCeK</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2. Uwierzytelnienie na infolinii KAS oraz podczas rozmowy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z pracownikiem urzędu skarbowego.</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3. Wirtualny Asystent Klienta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Kaspro</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R="5080">
              <a:lnSpc>
                <a:spcPts val="218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4. Usługa czat - informacja podatkowa online.</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21</a:t>
            </a:fld>
            <a:endParaRPr spc="-50" dirty="0"/>
          </a:p>
        </p:txBody>
      </p:sp>
      <p:sp>
        <p:nvSpPr>
          <p:cNvPr id="25" name="object 9">
            <a:extLst>
              <a:ext uri="{FF2B5EF4-FFF2-40B4-BE49-F238E27FC236}">
                <a16:creationId xmlns:a16="http://schemas.microsoft.com/office/drawing/2014/main" id="{DEDDCF7B-26E4-1B27-AE07-FDB124A9E0E3}"/>
              </a:ext>
            </a:extLst>
          </p:cNvPr>
          <p:cNvSpPr txBox="1"/>
          <p:nvPr/>
        </p:nvSpPr>
        <p:spPr>
          <a:xfrm>
            <a:off x="1163926" y="4529338"/>
            <a:ext cx="4239923"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6" name="object 10">
            <a:extLst>
              <a:ext uri="{FF2B5EF4-FFF2-40B4-BE49-F238E27FC236}">
                <a16:creationId xmlns:a16="http://schemas.microsoft.com/office/drawing/2014/main" id="{C7D9AC88-D820-D3D2-76D6-434E878BFBDB}"/>
              </a:ext>
            </a:extLst>
          </p:cNvPr>
          <p:cNvSpPr txBox="1"/>
          <p:nvPr/>
        </p:nvSpPr>
        <p:spPr>
          <a:xfrm>
            <a:off x="8528050" y="4400050"/>
            <a:ext cx="618796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43" name="object 18">
            <a:extLst>
              <a:ext uri="{FF2B5EF4-FFF2-40B4-BE49-F238E27FC236}">
                <a16:creationId xmlns:a16="http://schemas.microsoft.com/office/drawing/2014/main" id="{BE76C0D6-9368-6684-5473-D151A453D595}"/>
              </a:ext>
            </a:extLst>
          </p:cNvPr>
          <p:cNvSpPr/>
          <p:nvPr/>
        </p:nvSpPr>
        <p:spPr>
          <a:xfrm>
            <a:off x="1060450" y="50450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46" name="object 18">
            <a:extLst>
              <a:ext uri="{FF2B5EF4-FFF2-40B4-BE49-F238E27FC236}">
                <a16:creationId xmlns:a16="http://schemas.microsoft.com/office/drawing/2014/main" id="{644F2996-6A8A-AD77-6BD9-EA9DB11BFD80}"/>
              </a:ext>
            </a:extLst>
          </p:cNvPr>
          <p:cNvSpPr/>
          <p:nvPr/>
        </p:nvSpPr>
        <p:spPr>
          <a:xfrm rot="5400000" flipV="1">
            <a:off x="5541010" y="7651118"/>
            <a:ext cx="5257798"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pic>
        <p:nvPicPr>
          <p:cNvPr id="49" name="Obraz 48">
            <a:extLst>
              <a:ext uri="{FF2B5EF4-FFF2-40B4-BE49-F238E27FC236}">
                <a16:creationId xmlns:a16="http://schemas.microsoft.com/office/drawing/2014/main" id="{B170CB2B-A272-7163-0B0C-286187EEEA5D}"/>
              </a:ext>
            </a:extLst>
          </p:cNvPr>
          <p:cNvPicPr>
            <a:picLocks noChangeAspect="1"/>
          </p:cNvPicPr>
          <p:nvPr/>
        </p:nvPicPr>
        <p:blipFill>
          <a:blip r:embed="rId2"/>
          <a:stretch>
            <a:fillRect/>
          </a:stretch>
        </p:blipFill>
        <p:spPr>
          <a:xfrm>
            <a:off x="1060450" y="1150670"/>
            <a:ext cx="4525310" cy="2740025"/>
          </a:xfrm>
          <a:prstGeom prst="rect">
            <a:avLst/>
          </a:prstGeom>
        </p:spPr>
      </p:pic>
      <p:sp>
        <p:nvSpPr>
          <p:cNvPr id="50" name="object 18">
            <a:extLst>
              <a:ext uri="{FF2B5EF4-FFF2-40B4-BE49-F238E27FC236}">
                <a16:creationId xmlns:a16="http://schemas.microsoft.com/office/drawing/2014/main" id="{01E0315A-4582-E929-134B-57B05143AD71}"/>
              </a:ext>
            </a:extLst>
          </p:cNvPr>
          <p:cNvSpPr/>
          <p:nvPr/>
        </p:nvSpPr>
        <p:spPr>
          <a:xfrm>
            <a:off x="1060450" y="939320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18">
            <a:extLst>
              <a:ext uri="{FF2B5EF4-FFF2-40B4-BE49-F238E27FC236}">
                <a16:creationId xmlns:a16="http://schemas.microsoft.com/office/drawing/2014/main" id="{FB97D770-A82B-4752-8B25-0E3D9E5946C9}"/>
              </a:ext>
            </a:extLst>
          </p:cNvPr>
          <p:cNvSpPr/>
          <p:nvPr/>
        </p:nvSpPr>
        <p:spPr>
          <a:xfrm>
            <a:off x="1087436" y="1045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6" name="pole tekstowe 15">
            <a:extLst>
              <a:ext uri="{FF2B5EF4-FFF2-40B4-BE49-F238E27FC236}">
                <a16:creationId xmlns:a16="http://schemas.microsoft.com/office/drawing/2014/main" id="{ACD864BA-9C72-4A47-BCE2-2CD08C7C1EF2}"/>
              </a:ext>
            </a:extLst>
          </p:cNvPr>
          <p:cNvSpPr txBox="1"/>
          <p:nvPr/>
        </p:nvSpPr>
        <p:spPr>
          <a:xfrm>
            <a:off x="1012385" y="9389100"/>
            <a:ext cx="6995160" cy="923330"/>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Usługa </a:t>
            </a:r>
            <a:r>
              <a:rPr lang="pl-PL" b="0" i="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wideorozmowy</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dla osób posługujących się językiem migowym. </a:t>
            </a:r>
          </a:p>
          <a:p>
            <a:endPar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Marzec 2025 r.</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pole tekstowe 17">
            <a:extLst>
              <a:ext uri="{FF2B5EF4-FFF2-40B4-BE49-F238E27FC236}">
                <a16:creationId xmlns:a16="http://schemas.microsoft.com/office/drawing/2014/main" id="{2D17ECC8-F164-4E42-9153-B140FEDEC422}"/>
              </a:ext>
            </a:extLst>
          </p:cNvPr>
          <p:cNvSpPr txBox="1"/>
          <p:nvPr/>
        </p:nvSpPr>
        <p:spPr>
          <a:xfrm>
            <a:off x="8173357" y="9430055"/>
            <a:ext cx="10050780" cy="646331"/>
          </a:xfrm>
          <a:prstGeom prst="rect">
            <a:avLst/>
          </a:prstGeom>
          <a:noFill/>
        </p:spPr>
        <p:txBody>
          <a:bodyPr wrap="square">
            <a:spAutoFit/>
          </a:bodyPr>
          <a:lstStyle/>
          <a:p>
            <a:r>
              <a:rPr lang="pl-PL" sz="1800" b="0" i="0" u="none" strike="noStrike" dirty="0">
                <a:solidFill>
                  <a:schemeClr val="tx1"/>
                </a:solidFill>
                <a:effectLst/>
                <a:latin typeface="Calibri" panose="020F0502020204030204" pitchFamily="34" charset="0"/>
              </a:rPr>
              <a:t>Liczba umówionych konsultacji w zakresie zeznań podatkowych i usługi Twój e-PIT w okresie od 4 marca do 31 grudnia 2025 r.: 48.</a:t>
            </a:r>
            <a:endParaRPr lang="pl-PL" dirty="0">
              <a:solidFill>
                <a:schemeClr val="tx1"/>
              </a:solidFill>
              <a:latin typeface="+mn-lt"/>
            </a:endParaRPr>
          </a:p>
        </p:txBody>
      </p:sp>
      <p:sp>
        <p:nvSpPr>
          <p:cNvPr id="19" name="pole tekstowe 18">
            <a:extLst>
              <a:ext uri="{FF2B5EF4-FFF2-40B4-BE49-F238E27FC236}">
                <a16:creationId xmlns:a16="http://schemas.microsoft.com/office/drawing/2014/main" id="{FCD2FA47-F157-4A7E-A0BC-6CD30776ABDB}"/>
              </a:ext>
            </a:extLst>
          </p:cNvPr>
          <p:cNvSpPr txBox="1"/>
          <p:nvPr/>
        </p:nvSpPr>
        <p:spPr>
          <a:xfrm>
            <a:off x="8322836" y="5420619"/>
            <a:ext cx="10156317" cy="3970318"/>
          </a:xfrm>
          <a:prstGeom prst="rect">
            <a:avLst/>
          </a:prstGeom>
          <a:noFill/>
        </p:spPr>
        <p:txBody>
          <a:bodyPr wrap="square">
            <a:spAutoFit/>
          </a:bodyPr>
          <a:lstStyle/>
          <a:p>
            <a:pPr marL="342900" indent="-342900">
              <a:buAutoNum type="arabicPeriod"/>
            </a:pPr>
            <a:r>
              <a:rPr lang="pl-PL" b="0" i="0" u="none" strike="noStrike" dirty="0">
                <a:solidFill>
                  <a:schemeClr val="tx1"/>
                </a:solidFill>
                <a:effectLst/>
                <a:latin typeface="Calibri" panose="020F0502020204030204" pitchFamily="34" charset="0"/>
              </a:rPr>
              <a:t>Liczba odebranych połączeń od 1 października 2024 r. do 31 grudnia 2025 r.:</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na infolinii KAS obsługiwanej przez Krajową Informację Skarbową – 2 005 194,</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na infolinii KAS obsługiwanej przez pracowników urzędów skarbowych </a:t>
            </a:r>
            <a:r>
              <a:rPr lang="pl-PL" dirty="0">
                <a:solidFill>
                  <a:schemeClr val="tx1"/>
                </a:solidFill>
                <a:latin typeface="Calibri" panose="020F0502020204030204" pitchFamily="34" charset="0"/>
              </a:rPr>
              <a:t>– 2 499 982,</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RAZEM 4 505 176.</a:t>
            </a:r>
            <a:endParaRPr lang="pl-PL" dirty="0">
              <a:solidFill>
                <a:schemeClr val="tx1"/>
              </a:solidFill>
              <a:latin typeface="Calibri" panose="020F0502020204030204" pitchFamily="34" charset="0"/>
            </a:endParaRPr>
          </a:p>
          <a:p>
            <a:r>
              <a:rPr lang="pl-PL" b="0" i="0" u="none" strike="noStrike" dirty="0">
                <a:solidFill>
                  <a:schemeClr val="tx1"/>
                </a:solidFill>
                <a:effectLst/>
                <a:latin typeface="Calibri" panose="020F0502020204030204" pitchFamily="34" charset="0"/>
              </a:rPr>
              <a:t>2. Liczba uwierzytelnień dokonanych w okresie od 1 października 2024 r. do 31 grudnia 2025 r.</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na infolinii (połączenia odebrane klient uwierzytelniony): 210 239,</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podczas rozmowy z pracownikiem urzędu skarbowego (pozytywnie zweryfikowany): 70 871,</a:t>
            </a:r>
          </a:p>
          <a:p>
            <a:r>
              <a:rPr lang="pl-PL" b="0" i="0" u="none" strike="noStrike" dirty="0">
                <a:solidFill>
                  <a:schemeClr val="tx1"/>
                </a:solidFill>
                <a:effectLst/>
                <a:latin typeface="Calibri" panose="020F0502020204030204" pitchFamily="34" charset="0"/>
              </a:rPr>
              <a:t>RAZEM 281 110.</a:t>
            </a:r>
          </a:p>
          <a:p>
            <a:r>
              <a:rPr lang="pl-PL" b="0" i="0" u="none" strike="noStrike" dirty="0">
                <a:solidFill>
                  <a:schemeClr val="tx1"/>
                </a:solidFill>
                <a:effectLst/>
                <a:latin typeface="Calibri" panose="020F0502020204030204" pitchFamily="34" charset="0"/>
              </a:rPr>
              <a:t>3. Liczba rozmów (wejść w kontrolkę czat) w okresie od 1 października 2024 r. do 31 grudnia 2025 r. </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eMCeK: 383 975, </a:t>
            </a:r>
          </a:p>
          <a:p>
            <a:pPr marL="285750" indent="-285750">
              <a:buFont typeface="Arial" panose="020B0604020202020204" pitchFamily="34" charset="0"/>
              <a:buChar char="•"/>
            </a:pPr>
            <a:r>
              <a:rPr lang="pl-PL" b="0" i="0" u="none" strike="noStrike" dirty="0" err="1">
                <a:solidFill>
                  <a:schemeClr val="tx1"/>
                </a:solidFill>
                <a:effectLst/>
                <a:latin typeface="Calibri" panose="020F0502020204030204" pitchFamily="34" charset="0"/>
              </a:rPr>
              <a:t>KSeF</a:t>
            </a:r>
            <a:r>
              <a:rPr lang="pl-PL" b="0" i="0" u="none" strike="noStrike" dirty="0">
                <a:solidFill>
                  <a:schemeClr val="tx1"/>
                </a:solidFill>
                <a:effectLst/>
                <a:latin typeface="Calibri" panose="020F0502020204030204" pitchFamily="34" charset="0"/>
              </a:rPr>
              <a:t>: 8 832, </a:t>
            </a:r>
          </a:p>
          <a:p>
            <a:pPr marL="285750" indent="-285750">
              <a:buFont typeface="Arial" panose="020B0604020202020204" pitchFamily="34" charset="0"/>
              <a:buChar char="•"/>
            </a:pPr>
            <a:r>
              <a:rPr lang="pl-PL" b="0" i="0" u="none" strike="noStrike" dirty="0">
                <a:solidFill>
                  <a:schemeClr val="tx1"/>
                </a:solidFill>
                <a:effectLst/>
                <a:latin typeface="Calibri" panose="020F0502020204030204" pitchFamily="34" charset="0"/>
              </a:rPr>
              <a:t>e-US: 63 904, </a:t>
            </a:r>
          </a:p>
          <a:p>
            <a:r>
              <a:rPr lang="pl-PL" b="0" i="0" u="none" strike="noStrike" dirty="0">
                <a:solidFill>
                  <a:schemeClr val="tx1"/>
                </a:solidFill>
                <a:effectLst/>
                <a:latin typeface="Calibri" panose="020F0502020204030204" pitchFamily="34" charset="0"/>
              </a:rPr>
              <a:t>RAZEM 456 711.</a:t>
            </a:r>
          </a:p>
          <a:p>
            <a:r>
              <a:rPr lang="pl-PL" b="0" i="0" u="none" strike="noStrike" dirty="0">
                <a:solidFill>
                  <a:schemeClr val="tx1"/>
                </a:solidFill>
                <a:effectLst/>
                <a:latin typeface="Calibri" panose="020F0502020204030204" pitchFamily="34" charset="0"/>
              </a:rPr>
              <a:t>4. Liczba obsłużonych rozmów chat (KIS) w okresie od 1 stycznia 2024 r. do 31 grudnia 2025 r. – 270 372.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5715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22</a:t>
            </a:fld>
            <a:endParaRPr spc="-50" dirty="0"/>
          </a:p>
        </p:txBody>
      </p:sp>
      <p:sp>
        <p:nvSpPr>
          <p:cNvPr id="5" name="object 10">
            <a:extLst>
              <a:ext uri="{FF2B5EF4-FFF2-40B4-BE49-F238E27FC236}">
                <a16:creationId xmlns:a16="http://schemas.microsoft.com/office/drawing/2014/main" id="{3C631BEA-460F-5028-CAB6-C3EF063A3C07}"/>
              </a:ext>
            </a:extLst>
          </p:cNvPr>
          <p:cNvSpPr txBox="1"/>
          <p:nvPr/>
        </p:nvSpPr>
        <p:spPr>
          <a:xfrm>
            <a:off x="8130888" y="1950405"/>
            <a:ext cx="542329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6" name="object 18">
            <a:extLst>
              <a:ext uri="{FF2B5EF4-FFF2-40B4-BE49-F238E27FC236}">
                <a16:creationId xmlns:a16="http://schemas.microsoft.com/office/drawing/2014/main" id="{D364FE20-FF30-AD17-AF8C-7BA3ED06B593}"/>
              </a:ext>
            </a:extLst>
          </p:cNvPr>
          <p:cNvSpPr/>
          <p:nvPr/>
        </p:nvSpPr>
        <p:spPr>
          <a:xfrm>
            <a:off x="1087436" y="2606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4" name="object 18">
            <a:extLst>
              <a:ext uri="{FF2B5EF4-FFF2-40B4-BE49-F238E27FC236}">
                <a16:creationId xmlns:a16="http://schemas.microsoft.com/office/drawing/2014/main" id="{6C363B90-0E41-F74C-2213-1C3EA1544BF7}"/>
              </a:ext>
            </a:extLst>
          </p:cNvPr>
          <p:cNvSpPr/>
          <p:nvPr/>
        </p:nvSpPr>
        <p:spPr>
          <a:xfrm rot="5400000" flipV="1">
            <a:off x="3757257" y="5895925"/>
            <a:ext cx="8397835" cy="263664"/>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5FAA450-772A-29F6-E183-4CD4C097FBDB}"/>
              </a:ext>
            </a:extLst>
          </p:cNvPr>
          <p:cNvSpPr/>
          <p:nvPr/>
        </p:nvSpPr>
        <p:spPr>
          <a:xfrm>
            <a:off x="1006441" y="414321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2" name="object 18">
            <a:extLst>
              <a:ext uri="{FF2B5EF4-FFF2-40B4-BE49-F238E27FC236}">
                <a16:creationId xmlns:a16="http://schemas.microsoft.com/office/drawing/2014/main" id="{669D8EC7-37E0-7D4D-9A77-D4B03132F7B5}"/>
              </a:ext>
            </a:extLst>
          </p:cNvPr>
          <p:cNvSpPr/>
          <p:nvPr/>
        </p:nvSpPr>
        <p:spPr>
          <a:xfrm>
            <a:off x="1060450" y="858682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3" name="object 8">
            <a:extLst>
              <a:ext uri="{FF2B5EF4-FFF2-40B4-BE49-F238E27FC236}">
                <a16:creationId xmlns:a16="http://schemas.microsoft.com/office/drawing/2014/main" id="{913DD0A1-5D83-6B7E-89C2-1B1974BCD09A}"/>
              </a:ext>
            </a:extLst>
          </p:cNvPr>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mn-lt"/>
                <a:cs typeface="Lato Black"/>
              </a:rPr>
              <a:t>PUESC – Platforma Usług Elektronicznych Skarbowo-Celnych </a:t>
            </a:r>
            <a:endParaRPr sz="4400" dirty="0">
              <a:solidFill>
                <a:schemeClr val="tx1"/>
              </a:solidFill>
              <a:latin typeface="+mn-lt"/>
              <a:cs typeface="Lato Black"/>
            </a:endParaRPr>
          </a:p>
        </p:txBody>
      </p:sp>
      <p:sp>
        <p:nvSpPr>
          <p:cNvPr id="19" name="object 18">
            <a:extLst>
              <a:ext uri="{FF2B5EF4-FFF2-40B4-BE49-F238E27FC236}">
                <a16:creationId xmlns:a16="http://schemas.microsoft.com/office/drawing/2014/main" id="{D25DA1F3-3137-4681-8ED3-86DA4AAA2ED5}"/>
              </a:ext>
            </a:extLst>
          </p:cNvPr>
          <p:cNvSpPr/>
          <p:nvPr/>
        </p:nvSpPr>
        <p:spPr>
          <a:xfrm>
            <a:off x="1087436" y="6903610"/>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13" name="object 9">
            <a:extLst>
              <a:ext uri="{FF2B5EF4-FFF2-40B4-BE49-F238E27FC236}">
                <a16:creationId xmlns:a16="http://schemas.microsoft.com/office/drawing/2014/main" id="{99612A96-7249-45DF-ADFC-B7199310BD41}"/>
              </a:ext>
            </a:extLst>
          </p:cNvPr>
          <p:cNvSpPr txBox="1"/>
          <p:nvPr/>
        </p:nvSpPr>
        <p:spPr>
          <a:xfrm>
            <a:off x="1087436" y="1994159"/>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 name="object 2">
            <a:extLst>
              <a:ext uri="{FF2B5EF4-FFF2-40B4-BE49-F238E27FC236}">
                <a16:creationId xmlns:a16="http://schemas.microsoft.com/office/drawing/2014/main" id="{36B29407-CCCC-AAE3-D71F-6871503411DE}"/>
              </a:ext>
            </a:extLst>
          </p:cNvPr>
          <p:cNvSpPr txBox="1"/>
          <p:nvPr/>
        </p:nvSpPr>
        <p:spPr>
          <a:xfrm>
            <a:off x="1087436" y="2667763"/>
            <a:ext cx="6858000" cy="1452321"/>
          </a:xfrm>
          <a:prstGeom prst="rect">
            <a:avLst/>
          </a:prstGeom>
        </p:spPr>
        <p:txBody>
          <a:bodyPr vert="horz" wrap="square" lIns="0" tIns="12700" rIns="0" bIns="0" rtlCol="0">
            <a:spAutoFit/>
          </a:bodyPr>
          <a:lstStyle/>
          <a:p>
            <a:pPr marR="5080">
              <a:lnSpc>
                <a:spcPts val="2180"/>
              </a:lnSpc>
              <a:spcBef>
                <a:spcPts val="100"/>
              </a:spcBef>
            </a:pPr>
            <a:r>
              <a:rPr lang="pl-PL"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Projekt Cyfrowa Obsługa Zgłoszeń (PUESC.P4.1) system AIS i AES</a:t>
            </a:r>
            <a:endPar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Wdrożenie pilnych zmian ujętych w harmonogramie "UCC </a:t>
            </a:r>
            <a:r>
              <a:rPr lang="pl-PL" b="0" i="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Work</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l-PL" b="0" i="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Programme</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R="5080">
              <a:lnSpc>
                <a:spcPts val="2180"/>
              </a:lnSpc>
              <a:spcBef>
                <a:spcPts val="100"/>
              </a:spcBef>
            </a:pPr>
            <a:endPar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IV kwartał 2025 r.</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bject 11">
            <a:extLst>
              <a:ext uri="{FF2B5EF4-FFF2-40B4-BE49-F238E27FC236}">
                <a16:creationId xmlns:a16="http://schemas.microsoft.com/office/drawing/2014/main" id="{22F904FC-8A7A-1EB1-984C-076B42A04765}"/>
              </a:ext>
            </a:extLst>
          </p:cNvPr>
          <p:cNvSpPr txBox="1"/>
          <p:nvPr/>
        </p:nvSpPr>
        <p:spPr>
          <a:xfrm>
            <a:off x="8036654" y="2759076"/>
            <a:ext cx="10668000" cy="567463"/>
          </a:xfrm>
          <a:prstGeom prst="rect">
            <a:avLst/>
          </a:prstGeom>
        </p:spPr>
        <p:txBody>
          <a:bodyPr vert="horz" wrap="square" lIns="0" tIns="12700" rIns="0" bIns="0" rtlCol="0">
            <a:spAutoFit/>
          </a:bodyPr>
          <a:lstStyle/>
          <a:p>
            <a:pPr>
              <a:lnSpc>
                <a:spcPts val="2180"/>
              </a:lnSpc>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 pełni automatyczna obsługa procedur wywozowych i procedur przywozowych. Funkcjonalności w niektórych aspektach zostały zmodyfikowane, aby jak najprościej i najszybciej obsłużyć klientów KAS.   </a:t>
            </a:r>
          </a:p>
        </p:txBody>
      </p:sp>
      <p:sp>
        <p:nvSpPr>
          <p:cNvPr id="4" name="pole tekstowe 3">
            <a:extLst>
              <a:ext uri="{FF2B5EF4-FFF2-40B4-BE49-F238E27FC236}">
                <a16:creationId xmlns:a16="http://schemas.microsoft.com/office/drawing/2014/main" id="{34557AC4-3591-861E-93FD-6589D90BD612}"/>
              </a:ext>
            </a:extLst>
          </p:cNvPr>
          <p:cNvSpPr txBox="1"/>
          <p:nvPr/>
        </p:nvSpPr>
        <p:spPr>
          <a:xfrm>
            <a:off x="956750" y="4395393"/>
            <a:ext cx="6763892" cy="2031325"/>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Projekt Single </a:t>
            </a:r>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Window</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Plus (PUESC.P4.2) system PKWD-SINGLE WINDOW</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Pilotażowe uruchomienie e-usługi „Uzyskaj graniczne dokumenty weterynaryjne dotyczące pasz”.</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IV kwartał 2025 r.</a:t>
            </a:r>
          </a:p>
        </p:txBody>
      </p:sp>
      <p:sp>
        <p:nvSpPr>
          <p:cNvPr id="7" name="pole tekstowe 6">
            <a:extLst>
              <a:ext uri="{FF2B5EF4-FFF2-40B4-BE49-F238E27FC236}">
                <a16:creationId xmlns:a16="http://schemas.microsoft.com/office/drawing/2014/main" id="{4E2EEC3E-29CD-6F21-3DFB-FD56B30D748E}"/>
              </a:ext>
            </a:extLst>
          </p:cNvPr>
          <p:cNvSpPr txBox="1"/>
          <p:nvPr/>
        </p:nvSpPr>
        <p:spPr>
          <a:xfrm>
            <a:off x="7933413" y="4356841"/>
            <a:ext cx="10995847" cy="2585323"/>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Pilotażowe uruchomienie od 22 grudnia 2025 r. e-usługi „Uzyskaj graniczne dokumenty weterynaryjne dotyczące pasz” w dwóch przejściach granicznych kolejowych (Kuźnica i Siemianówka) umożliwia importerom pasz składanie elektronicznie wniosków do Granicznego Lekarza Weterynarii o przeprowadzenie weterynaryjnej granicznej kontroli pasz i uzyskanie dokumentów wymaganych do objęcia importowanego towaru procedurą celną.</a:t>
            </a:r>
          </a:p>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Celem pilotażu jest weryfikacja funkcjonalności elektronicznego składania przez podmioty gospodarcze ww. wniosku oraz wydawania przez organy Inspekcji Weterynaryjnej ww. dokumentu po kontroli urzędowej. Po zakończeniu fazy pilotażu dokonana zostanie jego ewaluacja wraz z podjęciem decyzji kierunkowej dotyczącej ogólnopolskiego wdrożenia usługi w pełnym zakresie.</a:t>
            </a:r>
          </a:p>
          <a:p>
            <a:endParaRPr lang="pl-PL" sz="1800" b="0" i="0" u="none" strike="noStrike" dirty="0">
              <a:solidFill>
                <a:schemeClr val="tx1"/>
              </a:solidFill>
              <a:effectLst/>
              <a:latin typeface="Calibri" panose="020F0502020204030204" pitchFamily="34" charset="0"/>
            </a:endParaRPr>
          </a:p>
        </p:txBody>
      </p:sp>
      <p:sp>
        <p:nvSpPr>
          <p:cNvPr id="8" name="pole tekstowe 7">
            <a:extLst>
              <a:ext uri="{FF2B5EF4-FFF2-40B4-BE49-F238E27FC236}">
                <a16:creationId xmlns:a16="http://schemas.microsoft.com/office/drawing/2014/main" id="{51C93E76-E215-DE66-70F9-CE1F2EF30851}"/>
              </a:ext>
            </a:extLst>
          </p:cNvPr>
          <p:cNvSpPr txBox="1"/>
          <p:nvPr/>
        </p:nvSpPr>
        <p:spPr>
          <a:xfrm>
            <a:off x="1006441" y="7051957"/>
            <a:ext cx="6714201" cy="1317733"/>
          </a:xfrm>
          <a:prstGeom prst="rect">
            <a:avLst/>
          </a:prstGeom>
          <a:noFill/>
        </p:spPr>
        <p:txBody>
          <a:bodyPr wrap="square" rtlCol="0">
            <a:spAutoFit/>
          </a:bodyPr>
          <a:lstStyle/>
          <a:p>
            <a:pPr>
              <a:lnSpc>
                <a:spcPct val="114000"/>
              </a:lnSpc>
              <a:spcBef>
                <a:spcPts val="600"/>
              </a:spcBef>
              <a:spcAft>
                <a:spcPts val="600"/>
              </a:spcAft>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Projekt Rozwój Portalu PUESC (PUESC.P4.4.1) system SEAP</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Modernizacja pulpitu użytkowników portalu PUESC.</a:t>
            </a:r>
          </a:p>
          <a:p>
            <a:pPr>
              <a:lnSpc>
                <a:spcPct val="114000"/>
              </a:lnSpc>
              <a:spcBef>
                <a:spcPts val="600"/>
              </a:spcBef>
              <a:spcAft>
                <a:spcPts val="600"/>
              </a:spcAft>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IV kwartał 2025 r.</a:t>
            </a:r>
          </a:p>
        </p:txBody>
      </p:sp>
      <p:sp>
        <p:nvSpPr>
          <p:cNvPr id="9" name="pole tekstowe 8">
            <a:extLst>
              <a:ext uri="{FF2B5EF4-FFF2-40B4-BE49-F238E27FC236}">
                <a16:creationId xmlns:a16="http://schemas.microsoft.com/office/drawing/2014/main" id="{4A356D79-57F5-791F-6DF6-1F73D958ECE1}"/>
              </a:ext>
            </a:extLst>
          </p:cNvPr>
          <p:cNvSpPr txBox="1"/>
          <p:nvPr/>
        </p:nvSpPr>
        <p:spPr>
          <a:xfrm>
            <a:off x="7996570" y="7094585"/>
            <a:ext cx="9714337" cy="1137106"/>
          </a:xfrm>
          <a:prstGeom prst="rect">
            <a:avLst/>
          </a:prstGeom>
          <a:noFill/>
        </p:spPr>
        <p:txBody>
          <a:bodyPr wrap="square" rtlCol="0">
            <a:spAutoFit/>
          </a:bodyPr>
          <a:lstStyle/>
          <a:p>
            <a:pPr>
              <a:lnSpc>
                <a:spcPct val="114000"/>
              </a:lnSpc>
              <a:spcBef>
                <a:spcPts val="600"/>
              </a:spcBef>
              <a:spcAft>
                <a:spcPts val="600"/>
              </a:spcAft>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Wdrożenie zmian na portalu PUESC we wskazanym zakresie pozwala m.in. na:</a:t>
            </a:r>
          </a:p>
          <a:p>
            <a:pPr marL="285750" indent="-285750">
              <a:lnSpc>
                <a:spcPct val="114000"/>
              </a:lnSpc>
              <a:spcBef>
                <a:spcPts val="300"/>
              </a:spcBef>
              <a:spcAft>
                <a:spcPts val="300"/>
              </a:spcAft>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poprawę widoku dokumentów i użyteczności komunikatów, informacji i wskazówek prezentowanych użytkownikowi.</a:t>
            </a:r>
          </a:p>
        </p:txBody>
      </p:sp>
      <p:sp>
        <p:nvSpPr>
          <p:cNvPr id="11" name="pole tekstowe 10">
            <a:extLst>
              <a:ext uri="{FF2B5EF4-FFF2-40B4-BE49-F238E27FC236}">
                <a16:creationId xmlns:a16="http://schemas.microsoft.com/office/drawing/2014/main" id="{67C595D2-E91A-D0A5-48D0-D577DB7D49BD}"/>
              </a:ext>
            </a:extLst>
          </p:cNvPr>
          <p:cNvSpPr txBox="1"/>
          <p:nvPr/>
        </p:nvSpPr>
        <p:spPr>
          <a:xfrm>
            <a:off x="977802" y="8819936"/>
            <a:ext cx="6554091" cy="1249701"/>
          </a:xfrm>
          <a:prstGeom prst="rect">
            <a:avLst/>
          </a:prstGeom>
          <a:noFill/>
        </p:spPr>
        <p:txBody>
          <a:bodyPr wrap="square">
            <a:spAutoFit/>
          </a:bodyPr>
          <a:lstStyle/>
          <a:p>
            <a:pPr marR="5080">
              <a:lnSpc>
                <a:spcPts val="2180"/>
              </a:lnSpc>
              <a:spcBef>
                <a:spcPts val="100"/>
              </a:spcBef>
            </a:pPr>
            <a:r>
              <a:rPr lang="pl-PL"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Projekt Cyfrowa Obsługa Zgłoszeń (PUESC.P4.1) system </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PDR PL/UE</a:t>
            </a:r>
            <a:endPar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Publikacja danych słownikowych na portalu PUESC.</a:t>
            </a:r>
          </a:p>
          <a:p>
            <a:pPr marR="5080">
              <a:lnSpc>
                <a:spcPts val="2180"/>
              </a:lnSpc>
              <a:spcBef>
                <a:spcPts val="100"/>
              </a:spcBef>
            </a:pPr>
            <a:endPar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2025 r.</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pole tekstowe 11">
            <a:extLst>
              <a:ext uri="{FF2B5EF4-FFF2-40B4-BE49-F238E27FC236}">
                <a16:creationId xmlns:a16="http://schemas.microsoft.com/office/drawing/2014/main" id="{6E3C6DFE-C6C5-13D5-BED4-5AD9E789C6E6}"/>
              </a:ext>
            </a:extLst>
          </p:cNvPr>
          <p:cNvSpPr txBox="1"/>
          <p:nvPr/>
        </p:nvSpPr>
        <p:spPr>
          <a:xfrm>
            <a:off x="8036654" y="8744252"/>
            <a:ext cx="10092596" cy="1200329"/>
          </a:xfrm>
          <a:prstGeom prst="rect">
            <a:avLst/>
          </a:prstGeom>
          <a:noFill/>
        </p:spPr>
        <p:txBody>
          <a:bodyPr wrap="square" rtlCol="0">
            <a:spAutoFit/>
          </a:bodyPr>
          <a:lstStyle/>
          <a:p>
            <a:r>
              <a:rPr lang="pl-PL" dirty="0">
                <a:latin typeface="Calibri" panose="020F0502020204030204" pitchFamily="34" charset="0"/>
                <a:ea typeface="Calibri" panose="020F0502020204030204" pitchFamily="34" charset="0"/>
                <a:cs typeface="Calibri" panose="020F0502020204030204" pitchFamily="34" charset="0"/>
              </a:rPr>
              <a:t>Publikacja na portalu PUESC danych publicznych, zleconych oraz pozostających w zakresie merytorycznym systemów AES PLUS, AIS PLUS oraz NCTS2 PLUS, zapewnia klientom zewnętrznym dostęp do aktualnych </a:t>
            </a:r>
            <a:br>
              <a:rPr lang="pl-PL" dirty="0">
                <a:latin typeface="Calibri" panose="020F0502020204030204" pitchFamily="34" charset="0"/>
                <a:ea typeface="Calibri" panose="020F0502020204030204" pitchFamily="34" charset="0"/>
                <a:cs typeface="Calibri" panose="020F0502020204030204" pitchFamily="34" charset="0"/>
              </a:rPr>
            </a:br>
            <a:r>
              <a:rPr lang="pl-PL" dirty="0">
                <a:latin typeface="Calibri" panose="020F0502020204030204" pitchFamily="34" charset="0"/>
                <a:ea typeface="Calibri" panose="020F0502020204030204" pitchFamily="34" charset="0"/>
                <a:cs typeface="Calibri" panose="020F0502020204030204" pitchFamily="34" charset="0"/>
              </a:rPr>
              <a:t>i zweryfikowanych informacji w jednym, ogólnodostępnym kanale, bez konieczności bezpośredniego dostępu do systemów wewnętrznych.</a:t>
            </a:r>
          </a:p>
        </p:txBody>
      </p:sp>
      <p:sp>
        <p:nvSpPr>
          <p:cNvPr id="14" name="object 18">
            <a:extLst>
              <a:ext uri="{FF2B5EF4-FFF2-40B4-BE49-F238E27FC236}">
                <a16:creationId xmlns:a16="http://schemas.microsoft.com/office/drawing/2014/main" id="{4DE95D94-1E0A-2B79-CAF5-2A1023186E94}"/>
              </a:ext>
            </a:extLst>
          </p:cNvPr>
          <p:cNvSpPr/>
          <p:nvPr/>
        </p:nvSpPr>
        <p:spPr>
          <a:xfrm>
            <a:off x="983359" y="10226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Tree>
    <p:extLst>
      <p:ext uri="{BB962C8B-B14F-4D97-AF65-F5344CB8AC3E}">
        <p14:creationId xmlns:p14="http://schemas.microsoft.com/office/powerpoint/2010/main" val="19976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FAD6B-DD47-9DE0-949D-5B85907DB3B0}"/>
            </a:ext>
          </a:extLst>
        </p:cNvPr>
        <p:cNvGrpSpPr/>
        <p:nvPr/>
      </p:nvGrpSpPr>
      <p:grpSpPr>
        <a:xfrm>
          <a:off x="0" y="0"/>
          <a:ext cx="0" cy="0"/>
          <a:chOff x="0" y="0"/>
          <a:chExt cx="0" cy="0"/>
        </a:xfrm>
      </p:grpSpPr>
      <p:sp>
        <p:nvSpPr>
          <p:cNvPr id="37" name="object 37">
            <a:extLst>
              <a:ext uri="{FF2B5EF4-FFF2-40B4-BE49-F238E27FC236}">
                <a16:creationId xmlns:a16="http://schemas.microsoft.com/office/drawing/2014/main" id="{FB0FA17C-93BA-5349-0C56-DF08DF59CAA7}"/>
              </a:ext>
            </a:extLst>
          </p:cNvPr>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a:extLst>
              <a:ext uri="{FF2B5EF4-FFF2-40B4-BE49-F238E27FC236}">
                <a16:creationId xmlns:a16="http://schemas.microsoft.com/office/drawing/2014/main" id="{CD516603-CCB8-D9AC-C2F1-68768D66F4DA}"/>
              </a:ext>
            </a:extLst>
          </p:cNvPr>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a:extLst>
              <a:ext uri="{FF2B5EF4-FFF2-40B4-BE49-F238E27FC236}">
                <a16:creationId xmlns:a16="http://schemas.microsoft.com/office/drawing/2014/main" id="{EEC65AFB-2563-87A1-7801-A8B3B3EC0D2B}"/>
              </a:ext>
            </a:extLst>
          </p:cNvPr>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23</a:t>
            </a:fld>
            <a:endParaRPr spc="-50" dirty="0"/>
          </a:p>
        </p:txBody>
      </p:sp>
      <p:sp>
        <p:nvSpPr>
          <p:cNvPr id="4" name="object 10">
            <a:extLst>
              <a:ext uri="{FF2B5EF4-FFF2-40B4-BE49-F238E27FC236}">
                <a16:creationId xmlns:a16="http://schemas.microsoft.com/office/drawing/2014/main" id="{4E1E0409-9F60-A1AD-E58B-699CAE20DFE5}"/>
              </a:ext>
            </a:extLst>
          </p:cNvPr>
          <p:cNvSpPr txBox="1"/>
          <p:nvPr/>
        </p:nvSpPr>
        <p:spPr>
          <a:xfrm>
            <a:off x="8139348" y="1459822"/>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F31AB46D-0A21-29E7-D8BE-389FB07FB2E2}"/>
              </a:ext>
            </a:extLst>
          </p:cNvPr>
          <p:cNvSpPr/>
          <p:nvPr/>
        </p:nvSpPr>
        <p:spPr>
          <a:xfrm>
            <a:off x="987884" y="1988122"/>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2195FFE-73B1-D95B-A04D-BDA6D3667BE3}"/>
              </a:ext>
            </a:extLst>
          </p:cNvPr>
          <p:cNvSpPr/>
          <p:nvPr/>
        </p:nvSpPr>
        <p:spPr>
          <a:xfrm rot="5400000" flipV="1">
            <a:off x="3772006" y="6034349"/>
            <a:ext cx="8744490" cy="402166"/>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6" name="object 18">
            <a:extLst>
              <a:ext uri="{FF2B5EF4-FFF2-40B4-BE49-F238E27FC236}">
                <a16:creationId xmlns:a16="http://schemas.microsoft.com/office/drawing/2014/main" id="{4E669465-17B5-6175-E5E7-755F9639DE5B}"/>
              </a:ext>
            </a:extLst>
          </p:cNvPr>
          <p:cNvSpPr/>
          <p:nvPr/>
        </p:nvSpPr>
        <p:spPr>
          <a:xfrm>
            <a:off x="1037978" y="6344702"/>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9" name="object 18">
            <a:extLst>
              <a:ext uri="{FF2B5EF4-FFF2-40B4-BE49-F238E27FC236}">
                <a16:creationId xmlns:a16="http://schemas.microsoft.com/office/drawing/2014/main" id="{FEF42F37-7237-2B50-7ACC-311854ED21ED}"/>
              </a:ext>
            </a:extLst>
          </p:cNvPr>
          <p:cNvSpPr/>
          <p:nvPr/>
        </p:nvSpPr>
        <p:spPr>
          <a:xfrm>
            <a:off x="1131138" y="8648507"/>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7AFD48C0-86C2-AE33-D894-F9FD6B2C1711}"/>
              </a:ext>
            </a:extLst>
          </p:cNvPr>
          <p:cNvSpPr/>
          <p:nvPr/>
        </p:nvSpPr>
        <p:spPr>
          <a:xfrm>
            <a:off x="923223" y="10607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9">
            <a:extLst>
              <a:ext uri="{FF2B5EF4-FFF2-40B4-BE49-F238E27FC236}">
                <a16:creationId xmlns:a16="http://schemas.microsoft.com/office/drawing/2014/main" id="{3A7C5650-3198-698C-F266-21EAE0B28E4E}"/>
              </a:ext>
            </a:extLst>
          </p:cNvPr>
          <p:cNvSpPr txBox="1"/>
          <p:nvPr/>
        </p:nvSpPr>
        <p:spPr>
          <a:xfrm>
            <a:off x="1062943" y="1578529"/>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 name="object 8">
            <a:extLst>
              <a:ext uri="{FF2B5EF4-FFF2-40B4-BE49-F238E27FC236}">
                <a16:creationId xmlns:a16="http://schemas.microsoft.com/office/drawing/2014/main" id="{E56A7EC3-8FF6-E0D8-252D-5DBCDE9A5104}"/>
              </a:ext>
            </a:extLst>
          </p:cNvPr>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mn-lt"/>
                <a:cs typeface="Lato Black"/>
              </a:rPr>
              <a:t>PUESC – Platforma Usług Elektronicznych Skarbowo-Celnych </a:t>
            </a:r>
            <a:endParaRPr sz="4400" dirty="0">
              <a:solidFill>
                <a:schemeClr val="tx1"/>
              </a:solidFill>
              <a:latin typeface="+mn-lt"/>
              <a:cs typeface="Lato Black"/>
            </a:endParaRPr>
          </a:p>
        </p:txBody>
      </p:sp>
      <p:sp>
        <p:nvSpPr>
          <p:cNvPr id="12" name="pole tekstowe 11">
            <a:extLst>
              <a:ext uri="{FF2B5EF4-FFF2-40B4-BE49-F238E27FC236}">
                <a16:creationId xmlns:a16="http://schemas.microsoft.com/office/drawing/2014/main" id="{857A5AEA-F4D2-9026-4A4D-47D3E5AF1056}"/>
              </a:ext>
            </a:extLst>
          </p:cNvPr>
          <p:cNvSpPr txBox="1"/>
          <p:nvPr/>
        </p:nvSpPr>
        <p:spPr>
          <a:xfrm>
            <a:off x="1060450" y="2006321"/>
            <a:ext cx="6811105" cy="4325479"/>
          </a:xfrm>
          <a:prstGeom prst="rect">
            <a:avLst/>
          </a:prstGeom>
          <a:noFill/>
        </p:spPr>
        <p:txBody>
          <a:bodyPr wrap="square" rtlCol="0">
            <a:spAutoFit/>
          </a:bodyPr>
          <a:lstStyle/>
          <a:p>
            <a:pPr>
              <a:lnSpc>
                <a:spcPct val="114000"/>
              </a:lnSpc>
              <a:spcBef>
                <a:spcPts val="600"/>
              </a:spcBef>
              <a:spcAft>
                <a:spcPts val="600"/>
              </a:spcAft>
            </a:pPr>
            <a:r>
              <a:rPr lang="pl-PL" b="1" dirty="0">
                <a:latin typeface="Calibri" panose="020F0502020204030204" pitchFamily="34" charset="0"/>
                <a:ea typeface="Calibri" panose="020F0502020204030204" pitchFamily="34" charset="0"/>
                <a:cs typeface="Calibri" panose="020F0502020204030204" pitchFamily="34" charset="0"/>
              </a:rPr>
              <a:t>Projekt Cyfrowa Obsługa Rejestracji i Wniosków (PUESC.P4.4.2) system SZPROT</a:t>
            </a: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Wdrożenie zmodernizowanych i dostosowanych do zmian wynikających z nowego załącznika A do rozporządzenia wykonawczego i rozporządzenia delegowanego) e-usług:</a:t>
            </a:r>
            <a:br>
              <a:rPr lang="pl-PL" dirty="0">
                <a:latin typeface="Calibri" panose="020F0502020204030204" pitchFamily="34" charset="0"/>
                <a:ea typeface="Calibri" panose="020F0502020204030204" pitchFamily="34" charset="0"/>
                <a:cs typeface="Calibri" panose="020F0502020204030204" pitchFamily="34" charset="0"/>
              </a:rPr>
            </a:br>
            <a:r>
              <a:rPr lang="pl-PL" dirty="0">
                <a:latin typeface="Calibri" panose="020F0502020204030204" pitchFamily="34" charset="0"/>
                <a:ea typeface="Calibri" panose="020F0502020204030204" pitchFamily="34" charset="0"/>
                <a:cs typeface="Calibri" panose="020F0502020204030204" pitchFamily="34" charset="0"/>
              </a:rPr>
              <a:t>1. Uzyskaj pozwolenie na odroczenie płatności należności celnych (DPO).</a:t>
            </a:r>
            <a:br>
              <a:rPr lang="pl-PL" dirty="0">
                <a:latin typeface="Calibri" panose="020F0502020204030204" pitchFamily="34" charset="0"/>
                <a:ea typeface="Calibri" panose="020F0502020204030204" pitchFamily="34" charset="0"/>
                <a:cs typeface="Calibri" panose="020F0502020204030204" pitchFamily="34" charset="0"/>
              </a:rPr>
            </a:br>
            <a:r>
              <a:rPr lang="pl-PL" dirty="0">
                <a:latin typeface="Calibri" panose="020F0502020204030204" pitchFamily="34" charset="0"/>
                <a:ea typeface="Calibri" panose="020F0502020204030204" pitchFamily="34" charset="0"/>
                <a:cs typeface="Calibri" panose="020F0502020204030204" pitchFamily="34" charset="0"/>
              </a:rPr>
              <a:t>2. Uzyskaj status upoważnionego przedsiębiorcy (AEO).</a:t>
            </a:r>
            <a:br>
              <a:rPr lang="pl-PL" dirty="0">
                <a:latin typeface="Calibri" panose="020F0502020204030204" pitchFamily="34" charset="0"/>
                <a:ea typeface="Calibri" panose="020F0502020204030204" pitchFamily="34" charset="0"/>
                <a:cs typeface="Calibri" panose="020F0502020204030204" pitchFamily="34" charset="0"/>
              </a:rPr>
            </a:br>
            <a:r>
              <a:rPr lang="pl-PL" dirty="0">
                <a:latin typeface="Calibri" panose="020F0502020204030204" pitchFamily="34" charset="0"/>
                <a:ea typeface="Calibri" panose="020F0502020204030204" pitchFamily="34" charset="0"/>
                <a:cs typeface="Calibri" panose="020F0502020204030204" pitchFamily="34" charset="0"/>
              </a:rPr>
              <a:t>3. Uzyskaj pozwolenie na odprawę czasową (TEA). </a:t>
            </a:r>
          </a:p>
          <a:p>
            <a:pPr>
              <a:lnSpc>
                <a:spcPct val="114000"/>
              </a:lnSpc>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4. Uzyskaj pozwolenie na zabezpieczenia generalne – złożenie, obniżenie wysokości lub zwolnienie (CGU).</a:t>
            </a: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2025 r.</a:t>
            </a:r>
          </a:p>
        </p:txBody>
      </p:sp>
      <p:sp>
        <p:nvSpPr>
          <p:cNvPr id="13" name="pole tekstowe 12">
            <a:extLst>
              <a:ext uri="{FF2B5EF4-FFF2-40B4-BE49-F238E27FC236}">
                <a16:creationId xmlns:a16="http://schemas.microsoft.com/office/drawing/2014/main" id="{94BB1A88-9BBC-0627-5F82-7FF581733B42}"/>
              </a:ext>
            </a:extLst>
          </p:cNvPr>
          <p:cNvSpPr txBox="1"/>
          <p:nvPr/>
        </p:nvSpPr>
        <p:spPr>
          <a:xfrm>
            <a:off x="8104655" y="2014509"/>
            <a:ext cx="9923144" cy="705899"/>
          </a:xfrm>
          <a:prstGeom prst="rect">
            <a:avLst/>
          </a:prstGeom>
          <a:noFill/>
        </p:spPr>
        <p:txBody>
          <a:bodyPr wrap="square" rtlCol="0">
            <a:spAutoFit/>
          </a:bodyPr>
          <a:lstStyle/>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Po wdrożeniu zmodernizowanych e-usług publicznych od 13.03.2025 r. do 31.12.2025 r. zarejestrowano </a:t>
            </a:r>
            <a:r>
              <a:rPr lang="pl-PL" b="1" dirty="0">
                <a:latin typeface="Calibri" panose="020F0502020204030204" pitchFamily="34" charset="0"/>
                <a:ea typeface="Calibri" panose="020F0502020204030204" pitchFamily="34" charset="0"/>
                <a:cs typeface="Calibri" panose="020F0502020204030204" pitchFamily="34" charset="0"/>
              </a:rPr>
              <a:t>534</a:t>
            </a:r>
            <a:r>
              <a:rPr lang="pl-PL" dirty="0">
                <a:latin typeface="Calibri" panose="020F0502020204030204" pitchFamily="34" charset="0"/>
                <a:ea typeface="Calibri" panose="020F0502020204030204" pitchFamily="34" charset="0"/>
                <a:cs typeface="Calibri" panose="020F0502020204030204" pitchFamily="34" charset="0"/>
              </a:rPr>
              <a:t> nowych spraw. </a:t>
            </a:r>
            <a:r>
              <a:rPr lang="pl-PL" sz="1500" dirty="0">
                <a:latin typeface="Lato" panose="020F0502020204030203" pitchFamily="34" charset="-18"/>
              </a:rPr>
              <a:t>	</a:t>
            </a:r>
          </a:p>
        </p:txBody>
      </p:sp>
      <p:sp>
        <p:nvSpPr>
          <p:cNvPr id="15" name="pole tekstowe 14">
            <a:extLst>
              <a:ext uri="{FF2B5EF4-FFF2-40B4-BE49-F238E27FC236}">
                <a16:creationId xmlns:a16="http://schemas.microsoft.com/office/drawing/2014/main" id="{BD3B7159-B3D8-AF0C-3F37-2952A9596842}"/>
              </a:ext>
            </a:extLst>
          </p:cNvPr>
          <p:cNvSpPr txBox="1"/>
          <p:nvPr/>
        </p:nvSpPr>
        <p:spPr>
          <a:xfrm>
            <a:off x="970648" y="6371665"/>
            <a:ext cx="6859455" cy="2276842"/>
          </a:xfrm>
          <a:prstGeom prst="rect">
            <a:avLst/>
          </a:prstGeom>
          <a:noFill/>
        </p:spPr>
        <p:txBody>
          <a:bodyPr wrap="square" rtlCol="0">
            <a:spAutoFit/>
          </a:bodyPr>
          <a:lstStyle/>
          <a:p>
            <a:pPr>
              <a:lnSpc>
                <a:spcPct val="114000"/>
              </a:lnSpc>
              <a:spcBef>
                <a:spcPts val="600"/>
              </a:spcBef>
              <a:spcAft>
                <a:spcPts val="600"/>
              </a:spcAft>
            </a:pPr>
            <a:r>
              <a:rPr lang="pl-PL" b="1" dirty="0">
                <a:latin typeface="Calibri" panose="020F0502020204030204" pitchFamily="34" charset="0"/>
                <a:ea typeface="Calibri" panose="020F0502020204030204" pitchFamily="34" charset="0"/>
                <a:cs typeface="Calibri" panose="020F0502020204030204" pitchFamily="34" charset="0"/>
              </a:rPr>
              <a:t>Projekt Cyfrowa Obsługa Deklaracji i Płatności (PUESC.P12) system ZEFIR2</a:t>
            </a: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W ramach  obecnej e-usługi publicznej e-Płatności rozszerzono formę płatności o możliwość skorzystania przez klientów KAS z usługi zewnętrznej BLIK.</a:t>
            </a: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III kwartał 2025 r.</a:t>
            </a:r>
          </a:p>
        </p:txBody>
      </p:sp>
      <p:sp>
        <p:nvSpPr>
          <p:cNvPr id="16" name="pole tekstowe 15">
            <a:extLst>
              <a:ext uri="{FF2B5EF4-FFF2-40B4-BE49-F238E27FC236}">
                <a16:creationId xmlns:a16="http://schemas.microsoft.com/office/drawing/2014/main" id="{F23D00AA-A0B9-3AA4-12DF-001ED50571FC}"/>
              </a:ext>
            </a:extLst>
          </p:cNvPr>
          <p:cNvSpPr txBox="1"/>
          <p:nvPr/>
        </p:nvSpPr>
        <p:spPr>
          <a:xfrm>
            <a:off x="8065234" y="6354835"/>
            <a:ext cx="9923144" cy="1901611"/>
          </a:xfrm>
          <a:prstGeom prst="rect">
            <a:avLst/>
          </a:prstGeom>
          <a:noFill/>
        </p:spPr>
        <p:txBody>
          <a:bodyPr wrap="square" rtlCol="0">
            <a:spAutoFit/>
          </a:bodyPr>
          <a:lstStyle/>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Dostarczenie klientom Krajowej Administracji Skarbowej (KAS) nowoczesnych rozwiązań informatycznych w zakresie możliwości uregulowania należności w formie płatności elektronicznych </a:t>
            </a:r>
            <a:br>
              <a:rPr lang="pl-PL" dirty="0">
                <a:latin typeface="Calibri" panose="020F0502020204030204" pitchFamily="34" charset="0"/>
                <a:ea typeface="Calibri" panose="020F0502020204030204" pitchFamily="34" charset="0"/>
                <a:cs typeface="Calibri" panose="020F0502020204030204" pitchFamily="34" charset="0"/>
              </a:rPr>
            </a:br>
            <a:r>
              <a:rPr lang="pl-PL" dirty="0">
                <a:latin typeface="Calibri" panose="020F0502020204030204" pitchFamily="34" charset="0"/>
                <a:ea typeface="Calibri" panose="020F0502020204030204" pitchFamily="34" charset="0"/>
                <a:cs typeface="Calibri" panose="020F0502020204030204" pitchFamily="34" charset="0"/>
              </a:rPr>
              <a:t>w czasie rzeczywistym oraz otrzymanie przez klienta stanu rozliczenia w trybie online.</a:t>
            </a: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 Wg stanu na 31.12.2025 r. zrealizowano </a:t>
            </a:r>
            <a:r>
              <a:rPr lang="pl-PL" b="1" dirty="0">
                <a:latin typeface="Calibri" panose="020F0502020204030204" pitchFamily="34" charset="0"/>
                <a:ea typeface="Calibri" panose="020F0502020204030204" pitchFamily="34" charset="0"/>
                <a:cs typeface="Calibri" panose="020F0502020204030204" pitchFamily="34" charset="0"/>
              </a:rPr>
              <a:t>29 415 </a:t>
            </a:r>
            <a:r>
              <a:rPr lang="pl-PL" dirty="0">
                <a:latin typeface="Calibri" panose="020F0502020204030204" pitchFamily="34" charset="0"/>
                <a:ea typeface="Calibri" panose="020F0502020204030204" pitchFamily="34" charset="0"/>
                <a:cs typeface="Calibri" panose="020F0502020204030204" pitchFamily="34" charset="0"/>
              </a:rPr>
              <a:t>płatności BLIK.</a:t>
            </a:r>
          </a:p>
          <a:p>
            <a:pPr>
              <a:lnSpc>
                <a:spcPct val="114000"/>
              </a:lnSpc>
              <a:spcBef>
                <a:spcPts val="600"/>
              </a:spcBef>
              <a:spcAft>
                <a:spcPts val="600"/>
              </a:spcAft>
            </a:pPr>
            <a:endParaRPr lang="pl-PL" sz="1500" dirty="0">
              <a:latin typeface="Lato" panose="020F0502020204030203" pitchFamily="34" charset="-18"/>
            </a:endParaRPr>
          </a:p>
        </p:txBody>
      </p:sp>
      <p:sp>
        <p:nvSpPr>
          <p:cNvPr id="17" name="pole tekstowe 16">
            <a:extLst>
              <a:ext uri="{FF2B5EF4-FFF2-40B4-BE49-F238E27FC236}">
                <a16:creationId xmlns:a16="http://schemas.microsoft.com/office/drawing/2014/main" id="{C27D74FF-7E83-4B80-4811-7F44A31D8BF0}"/>
              </a:ext>
            </a:extLst>
          </p:cNvPr>
          <p:cNvSpPr txBox="1"/>
          <p:nvPr/>
        </p:nvSpPr>
        <p:spPr>
          <a:xfrm>
            <a:off x="923223" y="8723645"/>
            <a:ext cx="6859455" cy="1961050"/>
          </a:xfrm>
          <a:prstGeom prst="rect">
            <a:avLst/>
          </a:prstGeom>
          <a:noFill/>
        </p:spPr>
        <p:txBody>
          <a:bodyPr wrap="square" rtlCol="0">
            <a:spAutoFit/>
          </a:bodyPr>
          <a:lstStyle/>
          <a:p>
            <a:pPr>
              <a:lnSpc>
                <a:spcPct val="114000"/>
              </a:lnSpc>
              <a:spcBef>
                <a:spcPts val="600"/>
              </a:spcBef>
              <a:spcAft>
                <a:spcPts val="600"/>
              </a:spcAft>
            </a:pPr>
            <a:r>
              <a:rPr lang="pl-PL" b="1" dirty="0">
                <a:latin typeface="Calibri" panose="020F0502020204030204" pitchFamily="34" charset="0"/>
                <a:ea typeface="Calibri" panose="020F0502020204030204" pitchFamily="34" charset="0"/>
                <a:cs typeface="Calibri" panose="020F0502020204030204" pitchFamily="34" charset="0"/>
              </a:rPr>
              <a:t>Projekt Cyfrowa Obsługa Deklaracji i Płatności (PUESC.P12) system ZEFIR2</a:t>
            </a: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Udostępnienie zmodernizowanych formularzy elektronicznych deklaracji i wniosków z grupy pierwszej.</a:t>
            </a: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III kwartał 2025 r.</a:t>
            </a:r>
          </a:p>
        </p:txBody>
      </p:sp>
      <p:sp>
        <p:nvSpPr>
          <p:cNvPr id="18" name="pole tekstowe 17">
            <a:extLst>
              <a:ext uri="{FF2B5EF4-FFF2-40B4-BE49-F238E27FC236}">
                <a16:creationId xmlns:a16="http://schemas.microsoft.com/office/drawing/2014/main" id="{9461C343-16A3-DE8B-81C8-1871AEE95861}"/>
              </a:ext>
            </a:extLst>
          </p:cNvPr>
          <p:cNvSpPr txBox="1"/>
          <p:nvPr/>
        </p:nvSpPr>
        <p:spPr>
          <a:xfrm>
            <a:off x="8028823" y="8614948"/>
            <a:ext cx="9923144" cy="1807161"/>
          </a:xfrm>
          <a:prstGeom prst="rect">
            <a:avLst/>
          </a:prstGeom>
          <a:noFill/>
        </p:spPr>
        <p:txBody>
          <a:bodyPr wrap="square" rtlCol="0">
            <a:spAutoFit/>
          </a:bodyPr>
          <a:lstStyle/>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Zwiększenie użyteczności formularzy i usług dostępnych na Platformie Usług Elektronicznych Skarbowo-Celnych (PUESC) oraz dostosowanie do wymagań PUESC i wymogów dostępności cyfrowej, zmian przepisów prawa, zgłaszanych potrzeb przez użytkowników zewnętrznych i zwiększenia automatyzacji procesów obsługi deklaracji w systemie ZEFIR2.</a:t>
            </a:r>
          </a:p>
          <a:p>
            <a:pPr>
              <a:lnSpc>
                <a:spcPct val="114000"/>
              </a:lnSpc>
              <a:spcBef>
                <a:spcPts val="600"/>
              </a:spcBef>
              <a:spcAft>
                <a:spcPts val="600"/>
              </a:spcAft>
            </a:pPr>
            <a:r>
              <a:rPr lang="pl-PL" dirty="0">
                <a:latin typeface="Calibri" panose="020F0502020204030204" pitchFamily="34" charset="0"/>
                <a:ea typeface="Calibri" panose="020F0502020204030204" pitchFamily="34" charset="0"/>
                <a:cs typeface="Calibri" panose="020F0502020204030204" pitchFamily="34" charset="0"/>
              </a:rPr>
              <a:t>Wg stanu na 31.12.2025 r. przesłano </a:t>
            </a:r>
            <a:r>
              <a:rPr lang="pl-PL" b="1" dirty="0">
                <a:latin typeface="Calibri" panose="020F0502020204030204" pitchFamily="34" charset="0"/>
                <a:ea typeface="Calibri" panose="020F0502020204030204" pitchFamily="34" charset="0"/>
                <a:cs typeface="Calibri" panose="020F0502020204030204" pitchFamily="34" charset="0"/>
              </a:rPr>
              <a:t>79</a:t>
            </a:r>
            <a:r>
              <a:rPr lang="pl-PL" dirty="0">
                <a:latin typeface="Calibri" panose="020F0502020204030204" pitchFamily="34" charset="0"/>
                <a:ea typeface="Calibri" panose="020F0502020204030204" pitchFamily="34" charset="0"/>
                <a:cs typeface="Calibri" panose="020F0502020204030204" pitchFamily="34" charset="0"/>
              </a:rPr>
              <a:t> formularzy.</a:t>
            </a:r>
          </a:p>
        </p:txBody>
      </p:sp>
    </p:spTree>
    <p:extLst>
      <p:ext uri="{BB962C8B-B14F-4D97-AF65-F5344CB8AC3E}">
        <p14:creationId xmlns:p14="http://schemas.microsoft.com/office/powerpoint/2010/main" val="427832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24</a:t>
            </a:fld>
            <a:endParaRPr spc="-50" dirty="0"/>
          </a:p>
        </p:txBody>
      </p:sp>
      <p:sp>
        <p:nvSpPr>
          <p:cNvPr id="4" name="object 10">
            <a:extLst>
              <a:ext uri="{FF2B5EF4-FFF2-40B4-BE49-F238E27FC236}">
                <a16:creationId xmlns:a16="http://schemas.microsoft.com/office/drawing/2014/main" id="{2952C755-142B-6501-987F-A088F537CC4A}"/>
              </a:ext>
            </a:extLst>
          </p:cNvPr>
          <p:cNvSpPr txBox="1"/>
          <p:nvPr/>
        </p:nvSpPr>
        <p:spPr>
          <a:xfrm>
            <a:off x="8154247" y="2319490"/>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4215999" y="6097343"/>
            <a:ext cx="7859700" cy="398968"/>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6" name="object 18">
            <a:extLst>
              <a:ext uri="{FF2B5EF4-FFF2-40B4-BE49-F238E27FC236}">
                <a16:creationId xmlns:a16="http://schemas.microsoft.com/office/drawing/2014/main" id="{9F187140-F36B-A65F-7E61-9589170BF238}"/>
              </a:ext>
            </a:extLst>
          </p:cNvPr>
          <p:cNvSpPr/>
          <p:nvPr/>
        </p:nvSpPr>
        <p:spPr>
          <a:xfrm>
            <a:off x="1060450" y="537318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9" name="object 18">
            <a:extLst>
              <a:ext uri="{FF2B5EF4-FFF2-40B4-BE49-F238E27FC236}">
                <a16:creationId xmlns:a16="http://schemas.microsoft.com/office/drawing/2014/main" id="{E7C9F31E-43A3-3BAC-F4C1-42E2948B5E81}"/>
              </a:ext>
            </a:extLst>
          </p:cNvPr>
          <p:cNvSpPr/>
          <p:nvPr/>
        </p:nvSpPr>
        <p:spPr>
          <a:xfrm>
            <a:off x="896916" y="8382254"/>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9CD3E683-E28C-3AB3-D0B3-6E8806FF1BE4}"/>
              </a:ext>
            </a:extLst>
          </p:cNvPr>
          <p:cNvSpPr/>
          <p:nvPr/>
        </p:nvSpPr>
        <p:spPr>
          <a:xfrm>
            <a:off x="896916" y="10226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9">
            <a:extLst>
              <a:ext uri="{FF2B5EF4-FFF2-40B4-BE49-F238E27FC236}">
                <a16:creationId xmlns:a16="http://schemas.microsoft.com/office/drawing/2014/main" id="{FA9BB80D-EBE2-4541-AE9E-F29EF4F62598}"/>
              </a:ext>
            </a:extLst>
          </p:cNvPr>
          <p:cNvSpPr txBox="1"/>
          <p:nvPr/>
        </p:nvSpPr>
        <p:spPr>
          <a:xfrm>
            <a:off x="1165222" y="2273248"/>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 name="object 8">
            <a:extLst>
              <a:ext uri="{FF2B5EF4-FFF2-40B4-BE49-F238E27FC236}">
                <a16:creationId xmlns:a16="http://schemas.microsoft.com/office/drawing/2014/main" id="{351E0418-0E91-970B-686C-532591BAD6B7}"/>
              </a:ext>
            </a:extLst>
          </p:cNvPr>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mn-lt"/>
                <a:cs typeface="Lato Black"/>
              </a:rPr>
              <a:t>PUESC – Platforma Usług Elektronicznych Skarbowo-Celnych </a:t>
            </a:r>
            <a:endParaRPr sz="4400" dirty="0">
              <a:solidFill>
                <a:schemeClr val="tx1"/>
              </a:solidFill>
              <a:latin typeface="+mn-lt"/>
              <a:cs typeface="Lato Black"/>
            </a:endParaRPr>
          </a:p>
        </p:txBody>
      </p:sp>
      <p:sp>
        <p:nvSpPr>
          <p:cNvPr id="3" name="pole tekstowe 2">
            <a:extLst>
              <a:ext uri="{FF2B5EF4-FFF2-40B4-BE49-F238E27FC236}">
                <a16:creationId xmlns:a16="http://schemas.microsoft.com/office/drawing/2014/main" id="{62E780D1-C995-5BF4-E291-E703BA154198}"/>
              </a:ext>
            </a:extLst>
          </p:cNvPr>
          <p:cNvSpPr txBox="1"/>
          <p:nvPr/>
        </p:nvSpPr>
        <p:spPr>
          <a:xfrm>
            <a:off x="1165222" y="3007409"/>
            <a:ext cx="6566536" cy="1506951"/>
          </a:xfrm>
          <a:prstGeom prst="rect">
            <a:avLst/>
          </a:prstGeom>
          <a:noFill/>
        </p:spPr>
        <p:txBody>
          <a:bodyPr wrap="square" rtlCol="0">
            <a:spAutoFit/>
          </a:bodyPr>
          <a:lstStyle/>
          <a:p>
            <a:pPr>
              <a:lnSpc>
                <a:spcPct val="114000"/>
              </a:lnSpc>
              <a:spcBef>
                <a:spcPts val="600"/>
              </a:spcBef>
              <a:spcAft>
                <a:spcPts val="600"/>
              </a:spcAft>
            </a:pPr>
            <a:r>
              <a:rPr lang="pl-PL" sz="1600" b="1" dirty="0">
                <a:latin typeface="Calibri" panose="020F0502020204030204" pitchFamily="34" charset="0"/>
                <a:ea typeface="Calibri" panose="020F0502020204030204" pitchFamily="34" charset="0"/>
                <a:cs typeface="Calibri" panose="020F0502020204030204" pitchFamily="34" charset="0"/>
              </a:rPr>
              <a:t>Projekt Cyfrowa Obsługa Zgłoszeń (PUESC.P4.1) system NCTS2</a:t>
            </a: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Wdrożenie systemu NCTS2 dostosowanego do wymogów UCC (model danych EU CDM), a następnie systemu NCTS2 PLUS.</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2024 r.</a:t>
            </a:r>
          </a:p>
        </p:txBody>
      </p:sp>
      <p:sp>
        <p:nvSpPr>
          <p:cNvPr id="7" name="pole tekstowe 6">
            <a:extLst>
              <a:ext uri="{FF2B5EF4-FFF2-40B4-BE49-F238E27FC236}">
                <a16:creationId xmlns:a16="http://schemas.microsoft.com/office/drawing/2014/main" id="{BF6A0C69-6429-7CBE-713D-87D035365654}"/>
              </a:ext>
            </a:extLst>
          </p:cNvPr>
          <p:cNvSpPr txBox="1"/>
          <p:nvPr/>
        </p:nvSpPr>
        <p:spPr>
          <a:xfrm>
            <a:off x="8145849" y="2972780"/>
            <a:ext cx="9923144" cy="2492605"/>
          </a:xfrm>
          <a:prstGeom prst="rect">
            <a:avLst/>
          </a:prstGeom>
          <a:noFill/>
        </p:spPr>
        <p:txBody>
          <a:bodyPr wrap="square" rtlCol="0">
            <a:spAutoFit/>
          </a:bodyPr>
          <a:lstStyle/>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Nowe funkcjonalności zapewniają obsługę operacji tranzytowych w tranzycie unijnym (T1 i T2) oraz TIR według wymagań unijnej fazy 5 NCTS oraz dodatkowych wymagań krajowych (pełna elektroniczna obsługa zdarzeń podczas przewozu oraz usprawnienia interfejsów z systemem wywozowym [AES/ECS2 PLUS] i systemem importowym [AIS/IMPORT PLUS]. </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Od dnia wdrożenia do 30.12.2025 r. w systemie NCTS2 PLUS zostało:</a:t>
            </a:r>
          </a:p>
          <a:p>
            <a:pPr marL="285750" indent="-285750">
              <a:lnSpc>
                <a:spcPct val="114000"/>
              </a:lnSpc>
              <a:spcBef>
                <a:spcPts val="600"/>
              </a:spcBef>
              <a:spcAft>
                <a:spcPts val="60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otwartych </a:t>
            </a:r>
            <a:r>
              <a:rPr lang="pl-PL" sz="1600" b="1" dirty="0">
                <a:latin typeface="Calibri" panose="020F0502020204030204" pitchFamily="34" charset="0"/>
                <a:ea typeface="Calibri" panose="020F0502020204030204" pitchFamily="34" charset="0"/>
                <a:cs typeface="Calibri" panose="020F0502020204030204" pitchFamily="34" charset="0"/>
              </a:rPr>
              <a:t>1 459 648 </a:t>
            </a:r>
            <a:r>
              <a:rPr lang="pl-PL" sz="1600" dirty="0">
                <a:latin typeface="Calibri" panose="020F0502020204030204" pitchFamily="34" charset="0"/>
                <a:ea typeface="Calibri" panose="020F0502020204030204" pitchFamily="34" charset="0"/>
                <a:cs typeface="Calibri" panose="020F0502020204030204" pitchFamily="34" charset="0"/>
              </a:rPr>
              <a:t>operacji,</a:t>
            </a:r>
          </a:p>
          <a:p>
            <a:pPr marL="285750" indent="-285750">
              <a:lnSpc>
                <a:spcPct val="114000"/>
              </a:lnSpc>
              <a:spcBef>
                <a:spcPts val="600"/>
              </a:spcBef>
              <a:spcAft>
                <a:spcPts val="600"/>
              </a:spcAft>
              <a:buFont typeface="Arial" panose="020B0604020202020204" pitchFamily="34" charset="0"/>
              <a:buChar char="•"/>
            </a:pPr>
            <a:r>
              <a:rPr lang="pl-PL" sz="1600" dirty="0">
                <a:latin typeface="Calibri" panose="020F0502020204030204" pitchFamily="34" charset="0"/>
                <a:ea typeface="Calibri" panose="020F0502020204030204" pitchFamily="34" charset="0"/>
                <a:cs typeface="Calibri" panose="020F0502020204030204" pitchFamily="34" charset="0"/>
              </a:rPr>
              <a:t>zamkniętych </a:t>
            </a:r>
            <a:r>
              <a:rPr lang="pl-PL" sz="1600" b="1" dirty="0">
                <a:latin typeface="Calibri" panose="020F0502020204030204" pitchFamily="34" charset="0"/>
                <a:ea typeface="Calibri" panose="020F0502020204030204" pitchFamily="34" charset="0"/>
                <a:cs typeface="Calibri" panose="020F0502020204030204" pitchFamily="34" charset="0"/>
              </a:rPr>
              <a:t>1 509 478 </a:t>
            </a:r>
            <a:r>
              <a:rPr lang="pl-PL" sz="1600" dirty="0">
                <a:latin typeface="Calibri" panose="020F0502020204030204" pitchFamily="34" charset="0"/>
                <a:ea typeface="Calibri" panose="020F0502020204030204" pitchFamily="34" charset="0"/>
                <a:cs typeface="Calibri" panose="020F0502020204030204" pitchFamily="34" charset="0"/>
              </a:rPr>
              <a:t>operacji.</a:t>
            </a:r>
          </a:p>
        </p:txBody>
      </p:sp>
      <p:sp>
        <p:nvSpPr>
          <p:cNvPr id="8" name="pole tekstowe 7">
            <a:extLst>
              <a:ext uri="{FF2B5EF4-FFF2-40B4-BE49-F238E27FC236}">
                <a16:creationId xmlns:a16="http://schemas.microsoft.com/office/drawing/2014/main" id="{094023E5-EB67-3BA7-2DA6-E3D972612D54}"/>
              </a:ext>
            </a:extLst>
          </p:cNvPr>
          <p:cNvSpPr txBox="1"/>
          <p:nvPr/>
        </p:nvSpPr>
        <p:spPr>
          <a:xfrm>
            <a:off x="1165222" y="5520735"/>
            <a:ext cx="6781143" cy="1226233"/>
          </a:xfrm>
          <a:prstGeom prst="rect">
            <a:avLst/>
          </a:prstGeom>
          <a:noFill/>
        </p:spPr>
        <p:txBody>
          <a:bodyPr wrap="square" rtlCol="0">
            <a:spAutoFit/>
          </a:bodyPr>
          <a:lstStyle/>
          <a:p>
            <a:pPr>
              <a:lnSpc>
                <a:spcPct val="114000"/>
              </a:lnSpc>
              <a:spcBef>
                <a:spcPts val="600"/>
              </a:spcBef>
              <a:spcAft>
                <a:spcPts val="600"/>
              </a:spcAft>
            </a:pPr>
            <a:r>
              <a:rPr lang="pl-PL" sz="1600" b="1" dirty="0">
                <a:latin typeface="Calibri" panose="020F0502020204030204" pitchFamily="34" charset="0"/>
                <a:ea typeface="Calibri" panose="020F0502020204030204" pitchFamily="34" charset="0"/>
                <a:cs typeface="Calibri" panose="020F0502020204030204" pitchFamily="34" charset="0"/>
              </a:rPr>
              <a:t>Projekt Single Window Plus (PUESC.P4.2) system PKWD-SINGLE WINDOW</a:t>
            </a: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Integracja z systemem EU CSW-CERTEX wydanie 5.0.</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2025 r.</a:t>
            </a:r>
          </a:p>
        </p:txBody>
      </p:sp>
      <p:sp>
        <p:nvSpPr>
          <p:cNvPr id="9" name="pole tekstowe 8">
            <a:extLst>
              <a:ext uri="{FF2B5EF4-FFF2-40B4-BE49-F238E27FC236}">
                <a16:creationId xmlns:a16="http://schemas.microsoft.com/office/drawing/2014/main" id="{8E9CB2C8-AE43-2E3E-B987-7CAA329ED8A3}"/>
              </a:ext>
            </a:extLst>
          </p:cNvPr>
          <p:cNvSpPr txBox="1"/>
          <p:nvPr/>
        </p:nvSpPr>
        <p:spPr>
          <a:xfrm>
            <a:off x="8147248" y="5526319"/>
            <a:ext cx="10591492" cy="2883482"/>
          </a:xfrm>
          <a:prstGeom prst="rect">
            <a:avLst/>
          </a:prstGeom>
          <a:noFill/>
        </p:spPr>
        <p:txBody>
          <a:bodyPr wrap="square" rtlCol="0">
            <a:spAutoFit/>
          </a:bodyPr>
          <a:lstStyle/>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Wdrożenie wymaganej przepisami prawa UE integracji krajowego systemu PKWD-SINGLE WINDOW z systemem EU CSW-CERTEX w wydaniu (</a:t>
            </a:r>
            <a:r>
              <a:rPr lang="pl-PL" sz="1600" dirty="0" err="1">
                <a:latin typeface="Calibri" panose="020F0502020204030204" pitchFamily="34" charset="0"/>
                <a:ea typeface="Calibri" panose="020F0502020204030204" pitchFamily="34" charset="0"/>
                <a:cs typeface="Calibri" panose="020F0502020204030204" pitchFamily="34" charset="0"/>
              </a:rPr>
              <a:t>Release</a:t>
            </a:r>
            <a:r>
              <a:rPr lang="pl-PL" sz="1600" dirty="0">
                <a:latin typeface="Calibri" panose="020F0502020204030204" pitchFamily="34" charset="0"/>
                <a:ea typeface="Calibri" panose="020F0502020204030204" pitchFamily="34" charset="0"/>
                <a:cs typeface="Calibri" panose="020F0502020204030204" pitchFamily="34" charset="0"/>
              </a:rPr>
              <a:t>) 5.0 od 3.03.2025 r. umożliwiło poszerzenie zestawu dokumentów UE wymaganych do odprawy celnej towaru, które są walidowane automatycznie (włącznie z saldowanie ilości towarów z dokumentów) w procesie obsługi zgłoszeń celnych. Integracja ta pozwala na automatyczną obsługę wszystkich deklarowanych przy odprawach dokumentów UE: CHED-A, CHED-P, CHED-D, CHED-PP, COI, ODS, FGAS. W ok. 90% przypadków walidacja automatyczna przebiega pozytywnie (tzw. "happy </a:t>
            </a:r>
            <a:r>
              <a:rPr lang="pl-PL" sz="1600" dirty="0" err="1">
                <a:latin typeface="Calibri" panose="020F0502020204030204" pitchFamily="34" charset="0"/>
                <a:ea typeface="Calibri" panose="020F0502020204030204" pitchFamily="34" charset="0"/>
                <a:cs typeface="Calibri" panose="020F0502020204030204" pitchFamily="34" charset="0"/>
              </a:rPr>
              <a:t>flow</a:t>
            </a:r>
            <a:r>
              <a:rPr lang="pl-PL" sz="1600" dirty="0">
                <a:latin typeface="Calibri" panose="020F0502020204030204" pitchFamily="34" charset="0"/>
                <a:ea typeface="Calibri" panose="020F0502020204030204" pitchFamily="34" charset="0"/>
                <a:cs typeface="Calibri" panose="020F0502020204030204" pitchFamily="34" charset="0"/>
              </a:rPr>
              <a:t>") i nie wymaga konieczności manualnej interwencji ze strony funkcjonariuszy zaangażowanych w proces odprawy celnej towarów, a tym samym nie jest wymagane dostarczanie organom KAS dokumentów w formie papierowej (tradycyjnej). </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Dzięki wdrożonej usłudze w okresie od 03.03.2025 r. do 31.12.2025 r. w sposób automatyczny sprawdzonych </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i </a:t>
            </a:r>
            <a:r>
              <a:rPr lang="pl-PL" sz="1600" dirty="0" err="1">
                <a:latin typeface="Calibri" panose="020F0502020204030204" pitchFamily="34" charset="0"/>
                <a:ea typeface="Calibri" panose="020F0502020204030204" pitchFamily="34" charset="0"/>
                <a:cs typeface="Calibri" panose="020F0502020204030204" pitchFamily="34" charset="0"/>
              </a:rPr>
              <a:t>odsaldowanych</a:t>
            </a:r>
            <a:r>
              <a:rPr lang="pl-PL" sz="1600" dirty="0">
                <a:latin typeface="Calibri" panose="020F0502020204030204" pitchFamily="34" charset="0"/>
                <a:ea typeface="Calibri" panose="020F0502020204030204" pitchFamily="34" charset="0"/>
                <a:cs typeface="Calibri" panose="020F0502020204030204" pitchFamily="34" charset="0"/>
              </a:rPr>
              <a:t> zostało </a:t>
            </a:r>
            <a:r>
              <a:rPr lang="pl-PL" sz="1600" b="1" dirty="0">
                <a:latin typeface="Calibri" panose="020F0502020204030204" pitchFamily="34" charset="0"/>
                <a:ea typeface="Calibri" panose="020F0502020204030204" pitchFamily="34" charset="0"/>
                <a:cs typeface="Calibri" panose="020F0502020204030204" pitchFamily="34" charset="0"/>
              </a:rPr>
              <a:t>95 674 </a:t>
            </a:r>
            <a:r>
              <a:rPr lang="pl-PL" sz="1600" dirty="0">
                <a:latin typeface="Calibri" panose="020F0502020204030204" pitchFamily="34" charset="0"/>
                <a:ea typeface="Calibri" panose="020F0502020204030204" pitchFamily="34" charset="0"/>
                <a:cs typeface="Calibri" panose="020F0502020204030204" pitchFamily="34" charset="0"/>
              </a:rPr>
              <a:t>dokumentów UE z obszarów CHED-A, CHED-P, CHED-D, CHED-PP, COI, ODS, FGAS. </a:t>
            </a:r>
          </a:p>
        </p:txBody>
      </p:sp>
      <p:sp>
        <p:nvSpPr>
          <p:cNvPr id="10" name="pole tekstowe 9">
            <a:extLst>
              <a:ext uri="{FF2B5EF4-FFF2-40B4-BE49-F238E27FC236}">
                <a16:creationId xmlns:a16="http://schemas.microsoft.com/office/drawing/2014/main" id="{D2D10151-2ECA-6DCD-B041-AC8A766AF22D}"/>
              </a:ext>
            </a:extLst>
          </p:cNvPr>
          <p:cNvSpPr txBox="1"/>
          <p:nvPr/>
        </p:nvSpPr>
        <p:spPr>
          <a:xfrm>
            <a:off x="1087436" y="8455598"/>
            <a:ext cx="6566536" cy="1787669"/>
          </a:xfrm>
          <a:prstGeom prst="rect">
            <a:avLst/>
          </a:prstGeom>
          <a:noFill/>
        </p:spPr>
        <p:txBody>
          <a:bodyPr wrap="square" rtlCol="0">
            <a:spAutoFit/>
          </a:bodyPr>
          <a:lstStyle/>
          <a:p>
            <a:pPr>
              <a:lnSpc>
                <a:spcPct val="114000"/>
              </a:lnSpc>
              <a:spcBef>
                <a:spcPts val="600"/>
              </a:spcBef>
              <a:spcAft>
                <a:spcPts val="600"/>
              </a:spcAft>
            </a:pPr>
            <a:r>
              <a:rPr lang="pl-PL" sz="1600" b="1" dirty="0">
                <a:latin typeface="Calibri" panose="020F0502020204030204" pitchFamily="34" charset="0"/>
                <a:ea typeface="Calibri" panose="020F0502020204030204" pitchFamily="34" charset="0"/>
                <a:cs typeface="Calibri" panose="020F0502020204030204" pitchFamily="34" charset="0"/>
              </a:rPr>
              <a:t>Projekt TAX FREE (PUESC.P4.6) system TAX FREE2</a:t>
            </a: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Uruchomiono dodatkowy kanał komunikacyjny dla sprzedawców podczas niedostępności PUESC.</a:t>
            </a:r>
            <a:br>
              <a:rPr lang="pl-PL" sz="1600" dirty="0">
                <a:latin typeface="Calibri" panose="020F0502020204030204" pitchFamily="34" charset="0"/>
                <a:ea typeface="Calibri" panose="020F0502020204030204" pitchFamily="34" charset="0"/>
                <a:cs typeface="Calibri" panose="020F0502020204030204" pitchFamily="34" charset="0"/>
              </a:rPr>
            </a:b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2024 r.</a:t>
            </a:r>
          </a:p>
        </p:txBody>
      </p:sp>
      <p:sp>
        <p:nvSpPr>
          <p:cNvPr id="11" name="pole tekstowe 10">
            <a:extLst>
              <a:ext uri="{FF2B5EF4-FFF2-40B4-BE49-F238E27FC236}">
                <a16:creationId xmlns:a16="http://schemas.microsoft.com/office/drawing/2014/main" id="{3BBA2B00-CEB0-DCCF-DA4E-7CE7724A8EB6}"/>
              </a:ext>
            </a:extLst>
          </p:cNvPr>
          <p:cNvSpPr txBox="1"/>
          <p:nvPr/>
        </p:nvSpPr>
        <p:spPr>
          <a:xfrm>
            <a:off x="8154247" y="8384437"/>
            <a:ext cx="9923144" cy="1914498"/>
          </a:xfrm>
          <a:prstGeom prst="rect">
            <a:avLst/>
          </a:prstGeom>
          <a:noFill/>
        </p:spPr>
        <p:txBody>
          <a:bodyPr wrap="square" rtlCol="0">
            <a:spAutoFit/>
          </a:bodyPr>
          <a:lstStyle/>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Funkcjonalność do wykorzystania przez klientów KAS podczas awarii PUESC – od wdrożenia nowej funkcjonalności nie zaistniała konieczność uruchomienia dodatkowego kanału komunikacyjnego.</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Zalety dedykowanej usługi awaryjnej:</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1. Umożliwienie ciągłości sprzedaży przez podmioty zarejestrowane jako sprzedawcy w procedurze TAX FREE.</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2. Umożliwienie podróżnym dokonywania zakupów w procedurze TAX FREE i uzyskiwania zwrotu podatku VAT niezależnie od niedostępności PUESC. </a:t>
            </a:r>
          </a:p>
        </p:txBody>
      </p:sp>
    </p:spTree>
    <p:extLst>
      <p:ext uri="{BB962C8B-B14F-4D97-AF65-F5344CB8AC3E}">
        <p14:creationId xmlns:p14="http://schemas.microsoft.com/office/powerpoint/2010/main" val="1830794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5715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25</a:t>
            </a:fld>
            <a:endParaRPr spc="-50" dirty="0"/>
          </a:p>
        </p:txBody>
      </p:sp>
      <p:sp>
        <p:nvSpPr>
          <p:cNvPr id="5" name="object 10">
            <a:extLst>
              <a:ext uri="{FF2B5EF4-FFF2-40B4-BE49-F238E27FC236}">
                <a16:creationId xmlns:a16="http://schemas.microsoft.com/office/drawing/2014/main" id="{3C631BEA-460F-5028-CAB6-C3EF063A3C07}"/>
              </a:ext>
            </a:extLst>
          </p:cNvPr>
          <p:cNvSpPr txBox="1"/>
          <p:nvPr/>
        </p:nvSpPr>
        <p:spPr>
          <a:xfrm>
            <a:off x="8388986" y="2320761"/>
            <a:ext cx="5423290"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6" name="object 18">
            <a:extLst>
              <a:ext uri="{FF2B5EF4-FFF2-40B4-BE49-F238E27FC236}">
                <a16:creationId xmlns:a16="http://schemas.microsoft.com/office/drawing/2014/main" id="{D364FE20-FF30-AD17-AF8C-7BA3ED06B593}"/>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4" name="object 18">
            <a:extLst>
              <a:ext uri="{FF2B5EF4-FFF2-40B4-BE49-F238E27FC236}">
                <a16:creationId xmlns:a16="http://schemas.microsoft.com/office/drawing/2014/main" id="{6C363B90-0E41-F74C-2213-1C3EA1544BF7}"/>
              </a:ext>
            </a:extLst>
          </p:cNvPr>
          <p:cNvSpPr/>
          <p:nvPr/>
        </p:nvSpPr>
        <p:spPr>
          <a:xfrm rot="5400000" flipV="1">
            <a:off x="4536564" y="5984544"/>
            <a:ext cx="7402513" cy="167354"/>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26" name="object 18">
            <a:extLst>
              <a:ext uri="{FF2B5EF4-FFF2-40B4-BE49-F238E27FC236}">
                <a16:creationId xmlns:a16="http://schemas.microsoft.com/office/drawing/2014/main" id="{E5FAA450-772A-29F6-E183-4CD4C097FBDB}"/>
              </a:ext>
            </a:extLst>
          </p:cNvPr>
          <p:cNvSpPr/>
          <p:nvPr/>
        </p:nvSpPr>
        <p:spPr>
          <a:xfrm>
            <a:off x="1131138" y="4410774"/>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2" name="object 18">
            <a:extLst>
              <a:ext uri="{FF2B5EF4-FFF2-40B4-BE49-F238E27FC236}">
                <a16:creationId xmlns:a16="http://schemas.microsoft.com/office/drawing/2014/main" id="{669D8EC7-37E0-7D4D-9A77-D4B03132F7B5}"/>
              </a:ext>
            </a:extLst>
          </p:cNvPr>
          <p:cNvSpPr/>
          <p:nvPr/>
        </p:nvSpPr>
        <p:spPr>
          <a:xfrm>
            <a:off x="1131138" y="7178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33" name="object 8">
            <a:extLst>
              <a:ext uri="{FF2B5EF4-FFF2-40B4-BE49-F238E27FC236}">
                <a16:creationId xmlns:a16="http://schemas.microsoft.com/office/drawing/2014/main" id="{913DD0A1-5D83-6B7E-89C2-1B1974BCD09A}"/>
              </a:ext>
            </a:extLst>
          </p:cNvPr>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mn-lt"/>
                <a:cs typeface="Lato Black"/>
              </a:rPr>
              <a:t>PUESC – Platforma Usług Elektronicznych Skarbowo-Celnych </a:t>
            </a:r>
            <a:endParaRPr sz="4400" dirty="0">
              <a:solidFill>
                <a:schemeClr val="tx1"/>
              </a:solidFill>
              <a:latin typeface="+mn-lt"/>
              <a:cs typeface="Lato Black"/>
            </a:endParaRPr>
          </a:p>
        </p:txBody>
      </p:sp>
      <p:sp>
        <p:nvSpPr>
          <p:cNvPr id="19" name="object 18">
            <a:extLst>
              <a:ext uri="{FF2B5EF4-FFF2-40B4-BE49-F238E27FC236}">
                <a16:creationId xmlns:a16="http://schemas.microsoft.com/office/drawing/2014/main" id="{D25DA1F3-3137-4681-8ED3-86DA4AAA2ED5}"/>
              </a:ext>
            </a:extLst>
          </p:cNvPr>
          <p:cNvSpPr/>
          <p:nvPr/>
        </p:nvSpPr>
        <p:spPr>
          <a:xfrm>
            <a:off x="1131138" y="574899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13" name="object 9">
            <a:extLst>
              <a:ext uri="{FF2B5EF4-FFF2-40B4-BE49-F238E27FC236}">
                <a16:creationId xmlns:a16="http://schemas.microsoft.com/office/drawing/2014/main" id="{99612A96-7249-45DF-ADFC-B7199310BD41}"/>
              </a:ext>
            </a:extLst>
          </p:cNvPr>
          <p:cNvSpPr txBox="1"/>
          <p:nvPr/>
        </p:nvSpPr>
        <p:spPr>
          <a:xfrm>
            <a:off x="1131138" y="2307324"/>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2" name="pole tekstowe 1">
            <a:extLst>
              <a:ext uri="{FF2B5EF4-FFF2-40B4-BE49-F238E27FC236}">
                <a16:creationId xmlns:a16="http://schemas.microsoft.com/office/drawing/2014/main" id="{C5BEEDE8-909B-13C9-4891-D2A2AD7D1EF9}"/>
              </a:ext>
            </a:extLst>
          </p:cNvPr>
          <p:cNvSpPr txBox="1"/>
          <p:nvPr/>
        </p:nvSpPr>
        <p:spPr>
          <a:xfrm>
            <a:off x="1056558" y="3088425"/>
            <a:ext cx="6566536" cy="1226233"/>
          </a:xfrm>
          <a:prstGeom prst="rect">
            <a:avLst/>
          </a:prstGeom>
          <a:noFill/>
        </p:spPr>
        <p:txBody>
          <a:bodyPr wrap="square" rtlCol="0">
            <a:spAutoFit/>
          </a:bodyPr>
          <a:lstStyle/>
          <a:p>
            <a:pPr>
              <a:lnSpc>
                <a:spcPct val="114000"/>
              </a:lnSpc>
              <a:spcBef>
                <a:spcPts val="600"/>
              </a:spcBef>
              <a:spcAft>
                <a:spcPts val="600"/>
              </a:spcAft>
            </a:pPr>
            <a:r>
              <a:rPr lang="pl-PL" sz="1600" b="1" dirty="0">
                <a:latin typeface="Calibri" panose="020F0502020204030204" pitchFamily="34" charset="0"/>
                <a:ea typeface="Calibri" panose="020F0502020204030204" pitchFamily="34" charset="0"/>
                <a:cs typeface="Calibri" panose="020F0502020204030204" pitchFamily="34" charset="0"/>
              </a:rPr>
              <a:t>Projekt Cyfrowa Obsługa Zgłoszeń (PUESC.P4.1) system AES</a:t>
            </a: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Wdrożenie podsystemu AES/</a:t>
            </a:r>
            <a:r>
              <a:rPr lang="pl-PL" sz="1600" dirty="0" err="1">
                <a:latin typeface="Calibri" panose="020F0502020204030204" pitchFamily="34" charset="0"/>
                <a:ea typeface="Calibri" panose="020F0502020204030204" pitchFamily="34" charset="0"/>
                <a:cs typeface="Calibri" panose="020F0502020204030204" pitchFamily="34" charset="0"/>
              </a:rPr>
              <a:t>PoUS</a:t>
            </a:r>
            <a:r>
              <a:rPr lang="pl-PL" sz="1600" dirty="0">
                <a:latin typeface="Calibri" panose="020F0502020204030204" pitchFamily="34" charset="0"/>
                <a:ea typeface="Calibri" panose="020F0502020204030204" pitchFamily="34" charset="0"/>
                <a:cs typeface="Calibri" panose="020F0502020204030204" pitchFamily="34" charset="0"/>
              </a:rPr>
              <a:t>.</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2024 r.</a:t>
            </a:r>
          </a:p>
        </p:txBody>
      </p:sp>
      <p:sp>
        <p:nvSpPr>
          <p:cNvPr id="3" name="pole tekstowe 2">
            <a:extLst>
              <a:ext uri="{FF2B5EF4-FFF2-40B4-BE49-F238E27FC236}">
                <a16:creationId xmlns:a16="http://schemas.microsoft.com/office/drawing/2014/main" id="{E0F73F34-A1EF-FE84-795D-0A48857B35CB}"/>
              </a:ext>
            </a:extLst>
          </p:cNvPr>
          <p:cNvSpPr txBox="1"/>
          <p:nvPr/>
        </p:nvSpPr>
        <p:spPr>
          <a:xfrm>
            <a:off x="8321498" y="3125812"/>
            <a:ext cx="9923144" cy="1353063"/>
          </a:xfrm>
          <a:prstGeom prst="rect">
            <a:avLst/>
          </a:prstGeom>
          <a:noFill/>
        </p:spPr>
        <p:txBody>
          <a:bodyPr wrap="square" rtlCol="0">
            <a:spAutoFit/>
          </a:bodyPr>
          <a:lstStyle/>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Elektroniczne potwierdzenie unijnego statusu celnego towarów zgodnego z unijnymi zasadami systemu </a:t>
            </a:r>
            <a:r>
              <a:rPr lang="pl-PL" sz="1600" dirty="0" err="1">
                <a:latin typeface="Calibri" panose="020F0502020204030204" pitchFamily="34" charset="0"/>
                <a:ea typeface="Calibri" panose="020F0502020204030204" pitchFamily="34" charset="0"/>
                <a:cs typeface="Calibri" panose="020F0502020204030204" pitchFamily="34" charset="0"/>
              </a:rPr>
              <a:t>PoUS</a:t>
            </a:r>
            <a:r>
              <a:rPr lang="pl-PL" sz="1600" dirty="0">
                <a:latin typeface="Calibri" panose="020F0502020204030204" pitchFamily="34" charset="0"/>
                <a:ea typeface="Calibri" panose="020F0502020204030204" pitchFamily="34" charset="0"/>
                <a:cs typeface="Calibri" panose="020F0502020204030204" pitchFamily="34" charset="0"/>
              </a:rPr>
              <a:t> (Proof of Union Status) dla fazy 1. </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Od dnia wdrożenia do 31.12.2025 r. liczba wniosków o potwierdzenie unijnego statusu towarów, w statusie potwierdzony, wynosi </a:t>
            </a:r>
            <a:r>
              <a:rPr lang="pl-PL" sz="1600" b="1" dirty="0">
                <a:latin typeface="Calibri" panose="020F0502020204030204" pitchFamily="34" charset="0"/>
                <a:ea typeface="Calibri" panose="020F0502020204030204" pitchFamily="34" charset="0"/>
                <a:cs typeface="Calibri" panose="020F0502020204030204" pitchFamily="34" charset="0"/>
              </a:rPr>
              <a:t>39 053</a:t>
            </a:r>
            <a:r>
              <a:rPr lang="pl-PL" sz="1600" dirty="0">
                <a:latin typeface="Calibri" panose="020F0502020204030204" pitchFamily="34" charset="0"/>
                <a:ea typeface="Calibri" panose="020F0502020204030204" pitchFamily="34" charset="0"/>
                <a:cs typeface="Calibri" panose="020F0502020204030204" pitchFamily="34" charset="0"/>
              </a:rPr>
              <a:t>.</a:t>
            </a:r>
          </a:p>
        </p:txBody>
      </p:sp>
      <p:sp>
        <p:nvSpPr>
          <p:cNvPr id="4" name="pole tekstowe 3">
            <a:extLst>
              <a:ext uri="{FF2B5EF4-FFF2-40B4-BE49-F238E27FC236}">
                <a16:creationId xmlns:a16="http://schemas.microsoft.com/office/drawing/2014/main" id="{73A17C5B-DF14-50A5-4C3E-370E572380DD}"/>
              </a:ext>
            </a:extLst>
          </p:cNvPr>
          <p:cNvSpPr txBox="1"/>
          <p:nvPr/>
        </p:nvSpPr>
        <p:spPr>
          <a:xfrm>
            <a:off x="1087436" y="4568382"/>
            <a:ext cx="6566536" cy="1226233"/>
          </a:xfrm>
          <a:prstGeom prst="rect">
            <a:avLst/>
          </a:prstGeom>
          <a:noFill/>
        </p:spPr>
        <p:txBody>
          <a:bodyPr wrap="square" rtlCol="0">
            <a:spAutoFit/>
          </a:bodyPr>
          <a:lstStyle/>
          <a:p>
            <a:pPr>
              <a:lnSpc>
                <a:spcPct val="114000"/>
              </a:lnSpc>
              <a:spcBef>
                <a:spcPts val="600"/>
              </a:spcBef>
              <a:spcAft>
                <a:spcPts val="600"/>
              </a:spcAft>
            </a:pPr>
            <a:r>
              <a:rPr lang="pl-PL" sz="1600" b="1" dirty="0">
                <a:latin typeface="Calibri" panose="020F0502020204030204" pitchFamily="34" charset="0"/>
                <a:ea typeface="Calibri" panose="020F0502020204030204" pitchFamily="34" charset="0"/>
                <a:cs typeface="Calibri" panose="020F0502020204030204" pitchFamily="34" charset="0"/>
              </a:rPr>
              <a:t>Projekt Cyfrowa Obsługa Zgłoszeń (PUESC.P4.1) system AIS</a:t>
            </a: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Wdrożenie podsystemu AIS/</a:t>
            </a:r>
            <a:r>
              <a:rPr lang="pl-PL" sz="1600" dirty="0" err="1">
                <a:latin typeface="Calibri" panose="020F0502020204030204" pitchFamily="34" charset="0"/>
                <a:ea typeface="Calibri" panose="020F0502020204030204" pitchFamily="34" charset="0"/>
                <a:cs typeface="Calibri" panose="020F0502020204030204" pitchFamily="34" charset="0"/>
              </a:rPr>
              <a:t>e-COMMERCE</a:t>
            </a:r>
            <a:r>
              <a:rPr lang="pl-PL" sz="1600" dirty="0">
                <a:latin typeface="Calibri" panose="020F0502020204030204" pitchFamily="34" charset="0"/>
                <a:ea typeface="Calibri" panose="020F0502020204030204" pitchFamily="34" charset="0"/>
                <a:cs typeface="Calibri" panose="020F0502020204030204" pitchFamily="34" charset="0"/>
              </a:rPr>
              <a:t> HUB. </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2024 r.</a:t>
            </a:r>
          </a:p>
        </p:txBody>
      </p:sp>
      <p:sp>
        <p:nvSpPr>
          <p:cNvPr id="7" name="pole tekstowe 6">
            <a:extLst>
              <a:ext uri="{FF2B5EF4-FFF2-40B4-BE49-F238E27FC236}">
                <a16:creationId xmlns:a16="http://schemas.microsoft.com/office/drawing/2014/main" id="{ED28D630-2786-88B6-549C-FF762DE67E40}"/>
              </a:ext>
            </a:extLst>
          </p:cNvPr>
          <p:cNvSpPr txBox="1"/>
          <p:nvPr/>
        </p:nvSpPr>
        <p:spPr>
          <a:xfrm>
            <a:off x="8321498" y="4584841"/>
            <a:ext cx="9923144" cy="1072345"/>
          </a:xfrm>
          <a:prstGeom prst="rect">
            <a:avLst/>
          </a:prstGeom>
          <a:noFill/>
        </p:spPr>
        <p:txBody>
          <a:bodyPr wrap="square" rtlCol="0">
            <a:spAutoFit/>
          </a:bodyPr>
          <a:lstStyle/>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Płynna (elektroniczna) obsługa zgłoszeń dla podmiotów logistycznych zarządzających dużymi hubami dystrybucyjnymi w obszarze e-commerce (przesyłki o niskiej wartości zakupywane na platformach e-commerce). </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Od dnia wdrożenia do 31.12.2025 r. w podsystemie AES/</a:t>
            </a:r>
            <a:r>
              <a:rPr lang="pl-PL" sz="1600" dirty="0" err="1">
                <a:latin typeface="Calibri" panose="020F0502020204030204" pitchFamily="34" charset="0"/>
                <a:ea typeface="Calibri" panose="020F0502020204030204" pitchFamily="34" charset="0"/>
                <a:cs typeface="Calibri" panose="020F0502020204030204" pitchFamily="34" charset="0"/>
              </a:rPr>
              <a:t>e-COMMERCE</a:t>
            </a:r>
            <a:r>
              <a:rPr lang="pl-PL" sz="1600" dirty="0">
                <a:latin typeface="Calibri" panose="020F0502020204030204" pitchFamily="34" charset="0"/>
                <a:ea typeface="Calibri" panose="020F0502020204030204" pitchFamily="34" charset="0"/>
                <a:cs typeface="Calibri" panose="020F0502020204030204" pitchFamily="34" charset="0"/>
              </a:rPr>
              <a:t> HUB dokonano </a:t>
            </a:r>
            <a:r>
              <a:rPr lang="pl-PL" sz="1600" b="1" dirty="0">
                <a:latin typeface="Calibri" panose="020F0502020204030204" pitchFamily="34" charset="0"/>
                <a:ea typeface="Calibri" panose="020F0502020204030204" pitchFamily="34" charset="0"/>
                <a:cs typeface="Calibri" panose="020F0502020204030204" pitchFamily="34" charset="0"/>
              </a:rPr>
              <a:t>23 275 772 </a:t>
            </a:r>
            <a:r>
              <a:rPr lang="pl-PL" sz="1600" dirty="0">
                <a:latin typeface="Calibri" panose="020F0502020204030204" pitchFamily="34" charset="0"/>
                <a:ea typeface="Calibri" panose="020F0502020204030204" pitchFamily="34" charset="0"/>
                <a:cs typeface="Calibri" panose="020F0502020204030204" pitchFamily="34" charset="0"/>
              </a:rPr>
              <a:t>zgłoszeń.</a:t>
            </a:r>
          </a:p>
        </p:txBody>
      </p:sp>
      <p:sp>
        <p:nvSpPr>
          <p:cNvPr id="8" name="pole tekstowe 7">
            <a:extLst>
              <a:ext uri="{FF2B5EF4-FFF2-40B4-BE49-F238E27FC236}">
                <a16:creationId xmlns:a16="http://schemas.microsoft.com/office/drawing/2014/main" id="{BFF12499-B1EB-29F2-E676-577CAECE29AA}"/>
              </a:ext>
            </a:extLst>
          </p:cNvPr>
          <p:cNvSpPr txBox="1"/>
          <p:nvPr/>
        </p:nvSpPr>
        <p:spPr>
          <a:xfrm>
            <a:off x="1117414" y="5922482"/>
            <a:ext cx="6566536" cy="1226233"/>
          </a:xfrm>
          <a:prstGeom prst="rect">
            <a:avLst/>
          </a:prstGeom>
          <a:noFill/>
        </p:spPr>
        <p:txBody>
          <a:bodyPr wrap="square" rtlCol="0">
            <a:spAutoFit/>
          </a:bodyPr>
          <a:lstStyle/>
          <a:p>
            <a:pPr>
              <a:lnSpc>
                <a:spcPct val="114000"/>
              </a:lnSpc>
              <a:spcBef>
                <a:spcPts val="600"/>
              </a:spcBef>
              <a:spcAft>
                <a:spcPts val="600"/>
              </a:spcAft>
            </a:pPr>
            <a:r>
              <a:rPr lang="pl-PL" sz="1600" b="1" dirty="0">
                <a:latin typeface="Calibri" panose="020F0502020204030204" pitchFamily="34" charset="0"/>
                <a:ea typeface="Calibri" panose="020F0502020204030204" pitchFamily="34" charset="0"/>
                <a:cs typeface="Calibri" panose="020F0502020204030204" pitchFamily="34" charset="0"/>
              </a:rPr>
              <a:t>Projekt Cyfrowa Obsługa Zgłoszeń (PUESC.P4.1) system AIS</a:t>
            </a: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Wdrożenie podsystemu AIS/IMPORT PLUS.</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2025 r.</a:t>
            </a:r>
          </a:p>
        </p:txBody>
      </p:sp>
      <p:sp>
        <p:nvSpPr>
          <p:cNvPr id="9" name="pole tekstowe 8">
            <a:extLst>
              <a:ext uri="{FF2B5EF4-FFF2-40B4-BE49-F238E27FC236}">
                <a16:creationId xmlns:a16="http://schemas.microsoft.com/office/drawing/2014/main" id="{620FD085-F2E5-E8A1-F492-507E689DA461}"/>
              </a:ext>
            </a:extLst>
          </p:cNvPr>
          <p:cNvSpPr txBox="1"/>
          <p:nvPr/>
        </p:nvSpPr>
        <p:spPr>
          <a:xfrm>
            <a:off x="8321498" y="5864805"/>
            <a:ext cx="9923144" cy="357021"/>
          </a:xfrm>
          <a:prstGeom prst="rect">
            <a:avLst/>
          </a:prstGeom>
          <a:noFill/>
        </p:spPr>
        <p:txBody>
          <a:bodyPr wrap="square" rtlCol="0">
            <a:spAutoFit/>
          </a:bodyPr>
          <a:lstStyle/>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Elektroniczna obsługa wszystkich zgłoszeń importowych (100%). </a:t>
            </a:r>
          </a:p>
        </p:txBody>
      </p:sp>
      <p:sp>
        <p:nvSpPr>
          <p:cNvPr id="10" name="object 18">
            <a:extLst>
              <a:ext uri="{FF2B5EF4-FFF2-40B4-BE49-F238E27FC236}">
                <a16:creationId xmlns:a16="http://schemas.microsoft.com/office/drawing/2014/main" id="{0EBB48F5-561B-7FF2-C4E9-5B4EC665F417}"/>
              </a:ext>
            </a:extLst>
          </p:cNvPr>
          <p:cNvSpPr/>
          <p:nvPr/>
        </p:nvSpPr>
        <p:spPr>
          <a:xfrm>
            <a:off x="1117414" y="97694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11" name="pole tekstowe 10">
            <a:extLst>
              <a:ext uri="{FF2B5EF4-FFF2-40B4-BE49-F238E27FC236}">
                <a16:creationId xmlns:a16="http://schemas.microsoft.com/office/drawing/2014/main" id="{43B2047A-C520-DEE4-5AF9-3EBB42902803}"/>
              </a:ext>
            </a:extLst>
          </p:cNvPr>
          <p:cNvSpPr txBox="1"/>
          <p:nvPr/>
        </p:nvSpPr>
        <p:spPr>
          <a:xfrm>
            <a:off x="1087436" y="7533091"/>
            <a:ext cx="6566536" cy="1506951"/>
          </a:xfrm>
          <a:prstGeom prst="rect">
            <a:avLst/>
          </a:prstGeom>
          <a:noFill/>
        </p:spPr>
        <p:txBody>
          <a:bodyPr wrap="square" rtlCol="0">
            <a:spAutoFit/>
          </a:bodyPr>
          <a:lstStyle/>
          <a:p>
            <a:pPr>
              <a:lnSpc>
                <a:spcPct val="114000"/>
              </a:lnSpc>
              <a:spcBef>
                <a:spcPts val="600"/>
              </a:spcBef>
              <a:spcAft>
                <a:spcPts val="600"/>
              </a:spcAft>
            </a:pPr>
            <a:r>
              <a:rPr lang="pl-PL" sz="1600" b="1" dirty="0">
                <a:latin typeface="Calibri" panose="020F0502020204030204" pitchFamily="34" charset="0"/>
                <a:ea typeface="Calibri" panose="020F0502020204030204" pitchFamily="34" charset="0"/>
                <a:cs typeface="Calibri" panose="020F0502020204030204" pitchFamily="34" charset="0"/>
              </a:rPr>
              <a:t>Projekt Cyfrowa Obsługa Zgłoszeń (PUESC.P4.1) system AES</a:t>
            </a:r>
            <a:endParaRPr lang="pl-PL" sz="1600" dirty="0">
              <a:latin typeface="Calibri" panose="020F0502020204030204" pitchFamily="34" charset="0"/>
              <a:ea typeface="Calibri" panose="020F0502020204030204" pitchFamily="34" charset="0"/>
              <a:cs typeface="Calibri" panose="020F0502020204030204" pitchFamily="34" charset="0"/>
            </a:endParaRP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Wdrożenie podsystemu AES/ECS2 dostosowanego do wymogów UCC (model danych EU CDM), a następnie podsystemu AES/ECS2 PLUS.</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2024 r.</a:t>
            </a:r>
          </a:p>
        </p:txBody>
      </p:sp>
      <p:sp>
        <p:nvSpPr>
          <p:cNvPr id="12" name="pole tekstowe 11">
            <a:extLst>
              <a:ext uri="{FF2B5EF4-FFF2-40B4-BE49-F238E27FC236}">
                <a16:creationId xmlns:a16="http://schemas.microsoft.com/office/drawing/2014/main" id="{F5596EB0-78AE-5E55-B8D4-C050F85BB14A}"/>
              </a:ext>
            </a:extLst>
          </p:cNvPr>
          <p:cNvSpPr txBox="1"/>
          <p:nvPr/>
        </p:nvSpPr>
        <p:spPr>
          <a:xfrm>
            <a:off x="8321498" y="7533091"/>
            <a:ext cx="9923144" cy="1342675"/>
          </a:xfrm>
          <a:prstGeom prst="rect">
            <a:avLst/>
          </a:prstGeom>
          <a:noFill/>
        </p:spPr>
        <p:txBody>
          <a:bodyPr wrap="square" rtlCol="0">
            <a:spAutoFit/>
          </a:bodyPr>
          <a:lstStyle/>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Elektroniczna obsługa wszystkich zgłoszeń wywozowych po wdrożeniu. Podsystem AES/ECS2 został zastąpiony przez AES/ECS2 PLUS.</a:t>
            </a:r>
          </a:p>
          <a:p>
            <a:pPr>
              <a:lnSpc>
                <a:spcPct val="114000"/>
              </a:lnSpc>
              <a:spcBef>
                <a:spcPts val="600"/>
              </a:spcBef>
              <a:spcAft>
                <a:spcPts val="600"/>
              </a:spcAft>
            </a:pPr>
            <a:r>
              <a:rPr lang="pl-PL" sz="1600" dirty="0">
                <a:latin typeface="Calibri" panose="020F0502020204030204" pitchFamily="34" charset="0"/>
                <a:ea typeface="Calibri" panose="020F0502020204030204" pitchFamily="34" charset="0"/>
                <a:cs typeface="Calibri" panose="020F0502020204030204" pitchFamily="34" charset="0"/>
              </a:rPr>
              <a:t>Od dnia wdrożenia do 30.12.2025 r. w podsystemie AES/ECS2 PLUS zostało otwartych </a:t>
            </a:r>
            <a:r>
              <a:rPr lang="pl-PL" sz="1600" b="1" dirty="0">
                <a:latin typeface="Calibri" panose="020F0502020204030204" pitchFamily="34" charset="0"/>
                <a:ea typeface="Calibri" panose="020F0502020204030204" pitchFamily="34" charset="0"/>
                <a:cs typeface="Calibri" panose="020F0502020204030204" pitchFamily="34" charset="0"/>
              </a:rPr>
              <a:t>3 796 831 </a:t>
            </a:r>
            <a:r>
              <a:rPr lang="pl-PL" sz="1600" dirty="0">
                <a:latin typeface="Calibri" panose="020F0502020204030204" pitchFamily="34" charset="0"/>
                <a:ea typeface="Calibri" panose="020F0502020204030204" pitchFamily="34" charset="0"/>
                <a:cs typeface="Calibri" panose="020F0502020204030204" pitchFamily="34" charset="0"/>
              </a:rPr>
              <a:t>operacji wywozowych.</a:t>
            </a:r>
          </a:p>
        </p:txBody>
      </p:sp>
    </p:spTree>
    <p:extLst>
      <p:ext uri="{BB962C8B-B14F-4D97-AF65-F5344CB8AC3E}">
        <p14:creationId xmlns:p14="http://schemas.microsoft.com/office/powerpoint/2010/main" val="390413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26</a:t>
            </a:fld>
            <a:endParaRPr spc="-50" dirty="0"/>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3877200" y="5625921"/>
            <a:ext cx="8737984" cy="371532"/>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9" name="object 18">
            <a:extLst>
              <a:ext uri="{FF2B5EF4-FFF2-40B4-BE49-F238E27FC236}">
                <a16:creationId xmlns:a16="http://schemas.microsoft.com/office/drawing/2014/main" id="{E7C9F31E-43A3-3BAC-F4C1-42E2948B5E81}"/>
              </a:ext>
            </a:extLst>
          </p:cNvPr>
          <p:cNvSpPr/>
          <p:nvPr/>
        </p:nvSpPr>
        <p:spPr>
          <a:xfrm>
            <a:off x="1174112" y="4740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9CD3E683-E28C-3AB3-D0B3-6E8806FF1BE4}"/>
              </a:ext>
            </a:extLst>
          </p:cNvPr>
          <p:cNvSpPr/>
          <p:nvPr/>
        </p:nvSpPr>
        <p:spPr>
          <a:xfrm>
            <a:off x="1087436" y="1018067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4" name="object 9">
            <a:extLst>
              <a:ext uri="{FF2B5EF4-FFF2-40B4-BE49-F238E27FC236}">
                <a16:creationId xmlns:a16="http://schemas.microsoft.com/office/drawing/2014/main" id="{FA9BB80D-EBE2-4541-AE9E-F29EF4F62598}"/>
              </a:ext>
            </a:extLst>
          </p:cNvPr>
          <p:cNvSpPr txBox="1"/>
          <p:nvPr/>
        </p:nvSpPr>
        <p:spPr>
          <a:xfrm>
            <a:off x="1438208" y="2348200"/>
            <a:ext cx="5535614" cy="444994"/>
          </a:xfrm>
          <a:prstGeom prst="rect">
            <a:avLst/>
          </a:prstGeom>
        </p:spPr>
        <p:txBody>
          <a:bodyPr vert="horz" wrap="square" lIns="0" tIns="13970" rIns="0" bIns="0" rtlCol="0">
            <a:spAutoFit/>
          </a:bodyPr>
          <a:lstStyle>
            <a:defPPr>
              <a:defRPr kern="0"/>
            </a:defPPr>
          </a:lstStyle>
          <a:p>
            <a:pPr marL="12700">
              <a:lnSpc>
                <a:spcPct val="100000"/>
              </a:lnSpc>
              <a:spcBef>
                <a:spcPts val="110"/>
              </a:spcBef>
            </a:pPr>
            <a:r>
              <a:rPr lang="pl-PL" sz="2800" b="1"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3" name="pole tekstowe 2">
            <a:extLst>
              <a:ext uri="{FF2B5EF4-FFF2-40B4-BE49-F238E27FC236}">
                <a16:creationId xmlns:a16="http://schemas.microsoft.com/office/drawing/2014/main" id="{E5212A3B-8EAD-4785-BFF1-AA403B9AE8C6}"/>
              </a:ext>
            </a:extLst>
          </p:cNvPr>
          <p:cNvSpPr txBox="1"/>
          <p:nvPr/>
        </p:nvSpPr>
        <p:spPr>
          <a:xfrm>
            <a:off x="1143632" y="2980409"/>
            <a:ext cx="4619628" cy="1477328"/>
          </a:xfrm>
          <a:prstGeom prst="rect">
            <a:avLst/>
          </a:prstGeom>
          <a:noFill/>
        </p:spPr>
        <p:txBody>
          <a:bodyPr wrap="square" rtlCol="0">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Operatorzy Platform – Obowiązki Sprawozdawcze OP-OS </a:t>
            </a:r>
          </a:p>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Aplikacja WEB DPI</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 lipca 2024 r. </a:t>
            </a:r>
          </a:p>
        </p:txBody>
      </p:sp>
      <p:sp>
        <p:nvSpPr>
          <p:cNvPr id="18" name="pole tekstowe 17">
            <a:extLst>
              <a:ext uri="{FF2B5EF4-FFF2-40B4-BE49-F238E27FC236}">
                <a16:creationId xmlns:a16="http://schemas.microsoft.com/office/drawing/2014/main" id="{3F2A60F9-99F0-4205-A952-EE3BBEE2E49E}"/>
              </a:ext>
            </a:extLst>
          </p:cNvPr>
          <p:cNvSpPr txBox="1"/>
          <p:nvPr/>
        </p:nvSpPr>
        <p:spPr>
          <a:xfrm>
            <a:off x="8257030" y="3049928"/>
            <a:ext cx="10683069" cy="1980670"/>
          </a:xfrm>
          <a:prstGeom prst="rect">
            <a:avLst/>
          </a:prstGeom>
          <a:noFill/>
        </p:spPr>
        <p:txBody>
          <a:bodyPr wrap="square">
            <a:spAutoFit/>
          </a:bodyPr>
          <a:lstStyle/>
          <a:p>
            <a:pPr lvl="3">
              <a:tabLst>
                <a:tab pos="518795" algn="l"/>
              </a:tabLst>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Operatorzy platform sprzedażowych, którzy nie korzystają z interfejsu API, mogą wypełniać formularze DPI za pośrednictwem kreatora dokumentów.</a:t>
            </a:r>
          </a:p>
          <a:p>
            <a:pPr lvl="3">
              <a:tabLst>
                <a:tab pos="518795" algn="l"/>
              </a:tabLst>
            </a:pPr>
            <a:r>
              <a:rPr lang="pl-PL" sz="1800" spc="-10" dirty="0">
                <a:solidFill>
                  <a:schemeClr val="tx1"/>
                </a:solidFill>
                <a:latin typeface="Calibri" panose="020F0502020204030204" pitchFamily="34" charset="0"/>
                <a:ea typeface="Calibri" panose="020F0502020204030204" pitchFamily="34" charset="0"/>
                <a:cs typeface="Calibri" panose="020F0502020204030204" pitchFamily="34" charset="0"/>
              </a:rPr>
              <a:t>W 2024 roku uruchomiliśmy aplikację dla operatorów platform sprzedażowych, która umożliwia wypełnienie formularzy DPI-FR i DPI-IS – dzięki temu mniejsi operatorzy platform sprzedażowych, którzy nie korzystają z interfejsu API, mogli rozpocząć realizację zadań związanych z zaimplementowanymi przepisami dyrektywy DAC7. </a:t>
            </a:r>
            <a:endPar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3">
              <a:lnSpc>
                <a:spcPts val="4580"/>
              </a:lnSpc>
              <a:tabLst>
                <a:tab pos="518795" algn="l"/>
              </a:tabLst>
            </a:pPr>
            <a:endParaRPr lang="pl-PL" sz="1800" dirty="0">
              <a:solidFill>
                <a:schemeClr val="tx1"/>
              </a:solidFill>
              <a:latin typeface="+mn-lt"/>
            </a:endParaRPr>
          </a:p>
        </p:txBody>
      </p:sp>
      <p:sp>
        <p:nvSpPr>
          <p:cNvPr id="16" name="pole tekstowe 15">
            <a:extLst>
              <a:ext uri="{FF2B5EF4-FFF2-40B4-BE49-F238E27FC236}">
                <a16:creationId xmlns:a16="http://schemas.microsoft.com/office/drawing/2014/main" id="{2127DFFA-66A5-417F-A52A-2B431564824F}"/>
              </a:ext>
            </a:extLst>
          </p:cNvPr>
          <p:cNvSpPr txBox="1"/>
          <p:nvPr/>
        </p:nvSpPr>
        <p:spPr>
          <a:xfrm>
            <a:off x="1150474" y="4998029"/>
            <a:ext cx="4612786" cy="1477328"/>
          </a:xfrm>
          <a:prstGeom prst="rect">
            <a:avLst/>
          </a:prstGeom>
          <a:noFill/>
        </p:spPr>
        <p:txBody>
          <a:bodyPr wrap="square" rtlCol="0">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Operatorzy Platform – Obowiązki Sprawozdawcze OP-OS </a:t>
            </a:r>
          </a:p>
          <a:p>
            <a:r>
              <a:rPr lang="pl-PL" b="1" dirty="0">
                <a:latin typeface="Calibri" panose="020F0502020204030204" pitchFamily="34" charset="0"/>
                <a:ea typeface="Calibri" panose="020F0502020204030204" pitchFamily="34" charset="0"/>
                <a:cs typeface="Calibri" panose="020F0502020204030204" pitchFamily="34" charset="0"/>
              </a:rPr>
              <a:t>Komponent Wymiany Danych (KWD</a:t>
            </a:r>
            <a:r>
              <a:rPr lang="pl-PL" dirty="0">
                <a:latin typeface="Calibri" panose="020F0502020204030204" pitchFamily="34" charset="0"/>
                <a:ea typeface="Calibri" panose="020F0502020204030204" pitchFamily="34" charset="0"/>
                <a:cs typeface="Calibri" panose="020F0502020204030204" pitchFamily="34" charset="0"/>
              </a:rPr>
              <a:t>)</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1 lipca 2024 r.</a:t>
            </a:r>
          </a:p>
        </p:txBody>
      </p:sp>
      <p:sp>
        <p:nvSpPr>
          <p:cNvPr id="17" name="pole tekstowe 16">
            <a:extLst>
              <a:ext uri="{FF2B5EF4-FFF2-40B4-BE49-F238E27FC236}">
                <a16:creationId xmlns:a16="http://schemas.microsoft.com/office/drawing/2014/main" id="{664479D5-7690-4902-8D36-93FCDFD0117B}"/>
              </a:ext>
            </a:extLst>
          </p:cNvPr>
          <p:cNvSpPr txBox="1"/>
          <p:nvPr/>
        </p:nvSpPr>
        <p:spPr>
          <a:xfrm>
            <a:off x="8257030" y="4879470"/>
            <a:ext cx="11079587" cy="646331"/>
          </a:xfrm>
          <a:prstGeom prst="rect">
            <a:avLst/>
          </a:prstGeom>
          <a:noFill/>
        </p:spPr>
        <p:txBody>
          <a:bodyPr wrap="square">
            <a:spAutoFit/>
          </a:bodyPr>
          <a:lstStyle/>
          <a:p>
            <a:pPr lvl="3">
              <a:tabLst>
                <a:tab pos="518795" algn="l"/>
              </a:tabLst>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Narzędzie umożliwiające przygotowanie pliku formularza DPI do podpisu oraz jego wysyłkę do Szefa KAS po stosownej walidacji.</a:t>
            </a:r>
            <a:endPar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pole tekstowe 18">
            <a:extLst>
              <a:ext uri="{FF2B5EF4-FFF2-40B4-BE49-F238E27FC236}">
                <a16:creationId xmlns:a16="http://schemas.microsoft.com/office/drawing/2014/main" id="{FF0F6A88-4402-4F82-9CC8-11433D535C55}"/>
              </a:ext>
            </a:extLst>
          </p:cNvPr>
          <p:cNvSpPr txBox="1"/>
          <p:nvPr/>
        </p:nvSpPr>
        <p:spPr>
          <a:xfrm>
            <a:off x="1155010" y="7015649"/>
            <a:ext cx="6795436" cy="1839606"/>
          </a:xfrm>
          <a:prstGeom prst="rect">
            <a:avLst/>
          </a:prstGeom>
          <a:noFill/>
        </p:spPr>
        <p:txBody>
          <a:bodyPr wrap="square">
            <a:spAutoFit/>
          </a:bodyPr>
          <a:lstStyle/>
          <a:p>
            <a:pPr marR="5080">
              <a:lnSpc>
                <a:spcPts val="2180"/>
              </a:lnSpc>
              <a:spcBef>
                <a:spcPts val="100"/>
              </a:spcBef>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Centrum Transparentności – JPK_PD</a:t>
            </a:r>
          </a:p>
          <a:p>
            <a:pPr marR="5080">
              <a:lnSpc>
                <a:spcPts val="2180"/>
              </a:lnSpc>
              <a:spcBef>
                <a:spcPts val="100"/>
              </a:spcBef>
            </a:pPr>
            <a:endParaRPr lang="pl-PL"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Interaktywne Formularze w zakresie JPK_EWP, </a:t>
            </a:r>
            <a:r>
              <a:rPr lang="pl-PL" spc="-10" dirty="0" err="1">
                <a:solidFill>
                  <a:schemeClr val="tx1"/>
                </a:solidFill>
                <a:latin typeface="Calibri" panose="020F0502020204030204" pitchFamily="34" charset="0"/>
                <a:ea typeface="Calibri" panose="020F0502020204030204" pitchFamily="34" charset="0"/>
                <a:cs typeface="Calibri" panose="020F0502020204030204" pitchFamily="34" charset="0"/>
              </a:rPr>
              <a:t>JPK_PKPiR</a:t>
            </a: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i JPK_ST </a:t>
            </a:r>
          </a:p>
          <a:p>
            <a:pPr marR="5080">
              <a:lnSpc>
                <a:spcPts val="2180"/>
              </a:lnSpc>
              <a:spcBef>
                <a:spcPts val="100"/>
              </a:spcBef>
            </a:pPr>
            <a:endPar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Grudzień 2025 r.</a:t>
            </a:r>
          </a:p>
        </p:txBody>
      </p:sp>
      <p:sp>
        <p:nvSpPr>
          <p:cNvPr id="20" name="pole tekstowe 19">
            <a:extLst>
              <a:ext uri="{FF2B5EF4-FFF2-40B4-BE49-F238E27FC236}">
                <a16:creationId xmlns:a16="http://schemas.microsoft.com/office/drawing/2014/main" id="{97672C11-BA11-4AD6-9EF9-DF5C0AB29097}"/>
              </a:ext>
            </a:extLst>
          </p:cNvPr>
          <p:cNvSpPr txBox="1"/>
          <p:nvPr/>
        </p:nvSpPr>
        <p:spPr>
          <a:xfrm>
            <a:off x="8345333" y="6916251"/>
            <a:ext cx="10143357" cy="2942472"/>
          </a:xfrm>
          <a:prstGeom prst="rect">
            <a:avLst/>
          </a:prstGeom>
          <a:noFill/>
        </p:spPr>
        <p:txBody>
          <a:bodyPr wrap="square">
            <a:spAutoFit/>
          </a:bodyPr>
          <a:lstStyle/>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Interaktywne Formularze JPK_EWP /</a:t>
            </a:r>
            <a:r>
              <a:rPr lang="pl-PL"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JPK_PKPiR</a:t>
            </a: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 JPK_ST umożliwiają w sposób intuicyjny złożenie formularzy  przez podmioty zobowiązane do prowadzenia ewidencji podatkowych w formie elektronicznej.</a:t>
            </a:r>
          </a:p>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Nowoczesna, przyjazna, bezpieczna i wielokanałowa obsługa podatnika wynikająca z rozwoju digitalizacji organów podatkowych. </a:t>
            </a:r>
          </a:p>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Ustrukturyzowana forma przekazywanych danych podatkowych, możliwość odtworzenia dokumentacji księgowej, przechowywanie złożonych plików JPK_PD minimum 6 lat. </a:t>
            </a:r>
            <a:b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Ograniczenie liczby kontroli w siedzibie podatnika. Zapewnienie uczciwej konkurencji na rynku poprzez kierowanie działań do podatników niewywiązujących się z obowiązków podatkowych, wzmacnianie pozycji rzetelnie rozliczających się przedsiębiorców. </a:t>
            </a:r>
          </a:p>
          <a:p>
            <a:pPr marR="5080">
              <a:lnSpc>
                <a:spcPts val="2180"/>
              </a:lnSpc>
              <a:spcBef>
                <a:spcPts val="100"/>
              </a:spcBef>
            </a:pPr>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Udostępnienie podatnikom i integratorom z odpowiednim wyprzedzeniem integracji z JPK_PD. </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object 18">
            <a:extLst>
              <a:ext uri="{FF2B5EF4-FFF2-40B4-BE49-F238E27FC236}">
                <a16:creationId xmlns:a16="http://schemas.microsoft.com/office/drawing/2014/main" id="{D77F55C0-29E9-450D-B2CE-EC9BD13B6662}"/>
              </a:ext>
            </a:extLst>
          </p:cNvPr>
          <p:cNvSpPr/>
          <p:nvPr/>
        </p:nvSpPr>
        <p:spPr>
          <a:xfrm>
            <a:off x="1225029" y="6721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Tree>
    <p:extLst>
      <p:ext uri="{BB962C8B-B14F-4D97-AF65-F5344CB8AC3E}">
        <p14:creationId xmlns:p14="http://schemas.microsoft.com/office/powerpoint/2010/main" val="4181799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27</a:t>
            </a:fld>
            <a:endParaRPr spc="-50" dirty="0"/>
          </a:p>
        </p:txBody>
      </p:sp>
      <p:sp>
        <p:nvSpPr>
          <p:cNvPr id="52" name="object 24">
            <a:extLst>
              <a:ext uri="{FF2B5EF4-FFF2-40B4-BE49-F238E27FC236}">
                <a16:creationId xmlns:a16="http://schemas.microsoft.com/office/drawing/2014/main" id="{C34D2487-6520-4EA2-88DD-025D8BFA2DFC}"/>
              </a:ext>
            </a:extLst>
          </p:cNvPr>
          <p:cNvSpPr txBox="1"/>
          <p:nvPr/>
        </p:nvSpPr>
        <p:spPr>
          <a:xfrm>
            <a:off x="8345336" y="3042887"/>
            <a:ext cx="10238316" cy="289182"/>
          </a:xfrm>
          <a:prstGeom prst="rect">
            <a:avLst/>
          </a:prstGeom>
        </p:spPr>
        <p:txBody>
          <a:bodyPr vert="horz" wrap="square" lIns="0" tIns="12065" rIns="0" bIns="0" rtlCol="0">
            <a:spAutoFit/>
          </a:bodyPr>
          <a:lstStyle/>
          <a:p>
            <a:pPr marL="12700">
              <a:lnSpc>
                <a:spcPct val="10000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I-IV kwartale 2025 r. Klienci umówili 4 282 625 wizyt, z czego: Internet 1 769 468, Urzędnik 2 513 157.</a:t>
            </a:r>
          </a:p>
        </p:txBody>
      </p:sp>
      <p:sp>
        <p:nvSpPr>
          <p:cNvPr id="62" name="object 24">
            <a:extLst>
              <a:ext uri="{FF2B5EF4-FFF2-40B4-BE49-F238E27FC236}">
                <a16:creationId xmlns:a16="http://schemas.microsoft.com/office/drawing/2014/main" id="{D7128E54-0C50-4C8A-B875-F463F355B6F1}"/>
              </a:ext>
            </a:extLst>
          </p:cNvPr>
          <p:cNvSpPr txBox="1"/>
          <p:nvPr/>
        </p:nvSpPr>
        <p:spPr>
          <a:xfrm>
            <a:off x="8532509" y="3998524"/>
            <a:ext cx="7175500" cy="289182"/>
          </a:xfrm>
          <a:prstGeom prst="rect">
            <a:avLst/>
          </a:prstGeom>
        </p:spPr>
        <p:txBody>
          <a:bodyPr vert="horz" wrap="square" lIns="0" tIns="12065" rIns="0" bIns="0" rtlCol="0">
            <a:spAutoFit/>
          </a:bodyPr>
          <a:lstStyle/>
          <a:p>
            <a:pPr marL="12700">
              <a:lnSpc>
                <a:spcPct val="100000"/>
              </a:lnSpc>
              <a:spcBef>
                <a:spcPts val="95"/>
              </a:spcBef>
            </a:pPr>
            <a:endParaRPr dirty="0">
              <a:solidFill>
                <a:schemeClr val="tx1"/>
              </a:solidFill>
              <a:latin typeface="+mn-lt"/>
              <a:cs typeface="Lato"/>
            </a:endParaRPr>
          </a:p>
        </p:txBody>
      </p:sp>
      <p:sp>
        <p:nvSpPr>
          <p:cNvPr id="63" name="object 27">
            <a:extLst>
              <a:ext uri="{FF2B5EF4-FFF2-40B4-BE49-F238E27FC236}">
                <a16:creationId xmlns:a16="http://schemas.microsoft.com/office/drawing/2014/main" id="{A4E1AE09-A27B-4550-965C-C4BB5941F615}"/>
              </a:ext>
            </a:extLst>
          </p:cNvPr>
          <p:cNvSpPr txBox="1"/>
          <p:nvPr/>
        </p:nvSpPr>
        <p:spPr>
          <a:xfrm>
            <a:off x="1154648" y="3042887"/>
            <a:ext cx="5677218" cy="333425"/>
          </a:xfrm>
          <a:prstGeom prst="rect">
            <a:avLst/>
          </a:prstGeom>
        </p:spPr>
        <p:txBody>
          <a:bodyPr vert="horz" wrap="square" lIns="0" tIns="12700" rIns="0" bIns="0" rtlCol="0">
            <a:spAutoFit/>
          </a:bodyPr>
          <a:lstStyle/>
          <a:p>
            <a:pPr marL="12700" marR="5080">
              <a:lnSpc>
                <a:spcPct val="12490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Usługa </a:t>
            </a: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Umów wizytę. </a:t>
            </a:r>
            <a:endParaRPr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bject 9">
            <a:extLst>
              <a:ext uri="{FF2B5EF4-FFF2-40B4-BE49-F238E27FC236}">
                <a16:creationId xmlns:a16="http://schemas.microsoft.com/office/drawing/2014/main" id="{C9339AE6-69E8-0796-D453-9291AE0432F8}"/>
              </a:ext>
            </a:extLst>
          </p:cNvPr>
          <p:cNvSpPr txBox="1"/>
          <p:nvPr/>
        </p:nvSpPr>
        <p:spPr>
          <a:xfrm>
            <a:off x="1165222" y="2274118"/>
            <a:ext cx="4010027"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4617893" y="5813436"/>
            <a:ext cx="7173901" cy="28098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C0FE126D-F6A3-CB91-7C30-31DFFF804E29}"/>
              </a:ext>
            </a:extLst>
          </p:cNvPr>
          <p:cNvSpPr/>
          <p:nvPr/>
        </p:nvSpPr>
        <p:spPr>
          <a:xfrm>
            <a:off x="1148391" y="7788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9" name="object 18">
            <a:extLst>
              <a:ext uri="{FF2B5EF4-FFF2-40B4-BE49-F238E27FC236}">
                <a16:creationId xmlns:a16="http://schemas.microsoft.com/office/drawing/2014/main" id="{E7C9F31E-43A3-3BAC-F4C1-42E2948B5E81}"/>
              </a:ext>
            </a:extLst>
          </p:cNvPr>
          <p:cNvSpPr/>
          <p:nvPr/>
        </p:nvSpPr>
        <p:spPr>
          <a:xfrm>
            <a:off x="984250" y="5666921"/>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0" name="object 18">
            <a:extLst>
              <a:ext uri="{FF2B5EF4-FFF2-40B4-BE49-F238E27FC236}">
                <a16:creationId xmlns:a16="http://schemas.microsoft.com/office/drawing/2014/main" id="{9093E577-A107-4865-9D79-A7890DDF07CC}"/>
              </a:ext>
            </a:extLst>
          </p:cNvPr>
          <p:cNvSpPr/>
          <p:nvPr/>
        </p:nvSpPr>
        <p:spPr>
          <a:xfrm>
            <a:off x="1148391" y="4000164"/>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2" name="pole tekstowe 31">
            <a:extLst>
              <a:ext uri="{FF2B5EF4-FFF2-40B4-BE49-F238E27FC236}">
                <a16:creationId xmlns:a16="http://schemas.microsoft.com/office/drawing/2014/main" id="{7A4311A8-89BD-416B-AAEC-6DDB59C4E48E}"/>
              </a:ext>
            </a:extLst>
          </p:cNvPr>
          <p:cNvSpPr txBox="1"/>
          <p:nvPr/>
        </p:nvSpPr>
        <p:spPr>
          <a:xfrm>
            <a:off x="1087436" y="5888754"/>
            <a:ext cx="6602414" cy="2585323"/>
          </a:xfrm>
          <a:prstGeom prst="rect">
            <a:avLst/>
          </a:prstGeom>
          <a:noFill/>
        </p:spPr>
        <p:txBody>
          <a:bodyPr wrap="square">
            <a:spAutoFit/>
          </a:bodyPr>
          <a:lstStyle/>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Dostosowanie systemu </a:t>
            </a:r>
            <a:r>
              <a:rPr lang="pl-PL"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MDR do e-Doręczeń </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Z</a:t>
            </a: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realizowano ostatni etap - wprowadzenie adresu e-Doręczeń do formularzy MDR-1 i MDR-3, poprzez połączenie bramki MDR z </a:t>
            </a:r>
            <a:b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HED-em do e-Doręczeń - weryfikacja adresu.</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Marzec 2025 r.</a:t>
            </a:r>
          </a:p>
          <a:p>
            <a:endParaRPr lang="pl-PL" dirty="0">
              <a:latin typeface="+mn-lt"/>
            </a:endParaRPr>
          </a:p>
          <a:p>
            <a:endParaRPr lang="pl-PL" dirty="0">
              <a:latin typeface="+mn-lt"/>
            </a:endParaRPr>
          </a:p>
          <a:p>
            <a:endParaRPr lang="pl-PL" dirty="0">
              <a:latin typeface="+mn-lt"/>
            </a:endParaRPr>
          </a:p>
        </p:txBody>
      </p:sp>
      <p:sp>
        <p:nvSpPr>
          <p:cNvPr id="33" name="pole tekstowe 32">
            <a:extLst>
              <a:ext uri="{FF2B5EF4-FFF2-40B4-BE49-F238E27FC236}">
                <a16:creationId xmlns:a16="http://schemas.microsoft.com/office/drawing/2014/main" id="{188800C1-26EA-4BEB-A3EC-78C4A7D031A5}"/>
              </a:ext>
            </a:extLst>
          </p:cNvPr>
          <p:cNvSpPr txBox="1"/>
          <p:nvPr/>
        </p:nvSpPr>
        <p:spPr>
          <a:xfrm>
            <a:off x="8345335" y="5882780"/>
            <a:ext cx="10102437" cy="369332"/>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 ostatnim kwartale 2025 r. wpłynęło 401 dokumentów, do których odnosiła się zmiana.</a:t>
            </a:r>
          </a:p>
        </p:txBody>
      </p:sp>
      <p:sp>
        <p:nvSpPr>
          <p:cNvPr id="23" name="pole tekstowe 22">
            <a:extLst>
              <a:ext uri="{FF2B5EF4-FFF2-40B4-BE49-F238E27FC236}">
                <a16:creationId xmlns:a16="http://schemas.microsoft.com/office/drawing/2014/main" id="{E0B83A7B-2AC8-4F76-940D-A5CD579E09A8}"/>
              </a:ext>
            </a:extLst>
          </p:cNvPr>
          <p:cNvSpPr txBox="1"/>
          <p:nvPr/>
        </p:nvSpPr>
        <p:spPr>
          <a:xfrm>
            <a:off x="1087436" y="4377723"/>
            <a:ext cx="6795945" cy="1477328"/>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SENT-RMPD</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Przygotowanie formularzy do międzynarodowych przewozów drogowych (RMPD).</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1 listopada 2024 r.</a:t>
            </a:r>
          </a:p>
          <a:p>
            <a:endParaRPr lang="pl-PL" dirty="0">
              <a:latin typeface="+mn-lt"/>
            </a:endParaRPr>
          </a:p>
        </p:txBody>
      </p:sp>
      <p:sp>
        <p:nvSpPr>
          <p:cNvPr id="27" name="pole tekstowe 26">
            <a:extLst>
              <a:ext uri="{FF2B5EF4-FFF2-40B4-BE49-F238E27FC236}">
                <a16:creationId xmlns:a16="http://schemas.microsoft.com/office/drawing/2014/main" id="{BCCF3863-FA89-4ACC-AFF2-F6A13537D4AF}"/>
              </a:ext>
            </a:extLst>
          </p:cNvPr>
          <p:cNvSpPr txBox="1"/>
          <p:nvPr/>
        </p:nvSpPr>
        <p:spPr>
          <a:xfrm>
            <a:off x="8257884" y="4344212"/>
            <a:ext cx="10325767" cy="646331"/>
          </a:xfrm>
          <a:prstGeom prst="rect">
            <a:avLst/>
          </a:prstGeom>
          <a:noFill/>
        </p:spPr>
        <p:txBody>
          <a:bodyPr wrap="square">
            <a:spAutoFit/>
          </a:bodyPr>
          <a:lstStyle/>
          <a:p>
            <a:pPr marL="12700">
              <a:lnSpc>
                <a:spcPct val="10000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Możliwość dokonywania zgłoszeń przewozów międzynarodowych – od  dnia wejścia w życie obowiązku, tj. od 1 listopada 2024 r. zagraniczne podmioty dokonały ponad 1 mln 950 tys. zgłoszeń przewozów.</a:t>
            </a:r>
          </a:p>
        </p:txBody>
      </p:sp>
      <p:sp>
        <p:nvSpPr>
          <p:cNvPr id="19" name="object 18">
            <a:extLst>
              <a:ext uri="{FF2B5EF4-FFF2-40B4-BE49-F238E27FC236}">
                <a16:creationId xmlns:a16="http://schemas.microsoft.com/office/drawing/2014/main" id="{B929A1E2-94BA-494C-BEFA-C10409A932BC}"/>
              </a:ext>
            </a:extLst>
          </p:cNvPr>
          <p:cNvSpPr/>
          <p:nvPr/>
        </p:nvSpPr>
        <p:spPr>
          <a:xfrm>
            <a:off x="1203006" y="9693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1" name="pole tekstowe 20">
            <a:extLst>
              <a:ext uri="{FF2B5EF4-FFF2-40B4-BE49-F238E27FC236}">
                <a16:creationId xmlns:a16="http://schemas.microsoft.com/office/drawing/2014/main" id="{849879E9-2620-4875-9523-49A987457F4C}"/>
              </a:ext>
            </a:extLst>
          </p:cNvPr>
          <p:cNvSpPr txBox="1"/>
          <p:nvPr/>
        </p:nvSpPr>
        <p:spPr>
          <a:xfrm>
            <a:off x="1087436" y="7918254"/>
            <a:ext cx="6524628" cy="1249701"/>
          </a:xfrm>
          <a:prstGeom prst="rect">
            <a:avLst/>
          </a:prstGeom>
          <a:noFill/>
        </p:spPr>
        <p:txBody>
          <a:bodyPr wrap="square">
            <a:spAutoFit/>
          </a:bodyPr>
          <a:lstStyle/>
          <a:p>
            <a:pPr marL="12700">
              <a:lnSpc>
                <a:spcPts val="2180"/>
              </a:lnSpc>
              <a:spcBef>
                <a:spcPts val="95"/>
              </a:spcBef>
            </a:pPr>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eSF</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eSprawozdania</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Finansowe</a:t>
            </a:r>
          </a:p>
          <a:p>
            <a:pPr marL="12700">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Uruchomienie produkcyjne formularzy. </a:t>
            </a:r>
          </a:p>
          <a:p>
            <a:pPr marL="12700">
              <a:lnSpc>
                <a:spcPts val="2180"/>
              </a:lnSpc>
              <a:spcBef>
                <a:spcPts val="95"/>
              </a:spcBef>
            </a:pP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nSpc>
                <a:spcPts val="2180"/>
              </a:lnSpc>
              <a:spcBef>
                <a:spcPts val="95"/>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Grudzień 2025 r. </a:t>
            </a:r>
          </a:p>
        </p:txBody>
      </p:sp>
      <p:sp>
        <p:nvSpPr>
          <p:cNvPr id="24" name="pole tekstowe 23">
            <a:extLst>
              <a:ext uri="{FF2B5EF4-FFF2-40B4-BE49-F238E27FC236}">
                <a16:creationId xmlns:a16="http://schemas.microsoft.com/office/drawing/2014/main" id="{5AEC0C51-BB59-4E72-8FA6-5FB104E2243E}"/>
              </a:ext>
            </a:extLst>
          </p:cNvPr>
          <p:cNvSpPr txBox="1"/>
          <p:nvPr/>
        </p:nvSpPr>
        <p:spPr>
          <a:xfrm>
            <a:off x="8345335" y="7943902"/>
            <a:ext cx="10051142" cy="1224053"/>
          </a:xfrm>
          <a:prstGeom prst="rect">
            <a:avLst/>
          </a:prstGeom>
          <a:noFill/>
        </p:spPr>
        <p:txBody>
          <a:bodyPr wrap="square">
            <a:spAutoFit/>
          </a:bodyPr>
          <a:lstStyle/>
          <a:p>
            <a:pPr marL="12700"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2026 r. obowiązują zmodyfikowane struktury logiczne sprawozdań finansowych. </a:t>
            </a:r>
          </a:p>
          <a:p>
            <a:pPr marL="12700" marR="5080">
              <a:lnSpc>
                <a:spcPts val="2180"/>
              </a:lnSpc>
              <a:spcBef>
                <a:spcPts val="100"/>
              </a:spcBef>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Ostateczne wersje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zostały opublikowane, tak aby klienci mogli się przygotować do sporządzania sprawozdań według nowych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od 2026 roku. Zmiany w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schemach</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polegały na ich uporządkowaniu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 uproszczeniu.</a:t>
            </a:r>
          </a:p>
        </p:txBody>
      </p:sp>
    </p:spTree>
    <p:extLst>
      <p:ext uri="{BB962C8B-B14F-4D97-AF65-F5344CB8AC3E}">
        <p14:creationId xmlns:p14="http://schemas.microsoft.com/office/powerpoint/2010/main" val="381441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p:nvPr/>
        </p:nvSpPr>
        <p:spPr>
          <a:xfrm>
            <a:off x="1128535" y="2906638"/>
            <a:ext cx="4355325" cy="1051570"/>
          </a:xfrm>
          <a:prstGeom prst="rect">
            <a:avLst/>
          </a:prstGeom>
        </p:spPr>
        <p:txBody>
          <a:bodyPr vert="horz" wrap="square" lIns="0" tIns="12700" rIns="0" bIns="0" rtlCol="0">
            <a:spAutoFit/>
          </a:bodyPr>
          <a:lstStyle/>
          <a:p>
            <a:pPr marL="12700" marR="5080">
              <a:lnSpc>
                <a:spcPct val="124900"/>
              </a:lnSpc>
              <a:spcBef>
                <a:spcPts val="100"/>
              </a:spcBef>
            </a:pP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CESOP PL </a:t>
            </a:r>
          </a:p>
          <a:p>
            <a:pPr marL="12700" marR="5080">
              <a:lnSpc>
                <a:spcPct val="124900"/>
              </a:lnSpc>
              <a:spcBef>
                <a:spcPts val="100"/>
              </a:spcBef>
            </a:pPr>
            <a:endPar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nSpc>
                <a:spcPct val="124900"/>
              </a:lnSpc>
              <a:spcBef>
                <a:spcPts val="100"/>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Kwiecień 2024 r.</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object 37"/>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38" name="object 38"/>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39" name="object 39"/>
          <p:cNvSpPr txBox="1">
            <a:spLocks noGrp="1"/>
          </p:cNvSpPr>
          <p:nvPr>
            <p:ph type="sldNum" sz="quarter" idx="7"/>
          </p:nvPr>
        </p:nvSpPr>
        <p:spPr>
          <a:xfrm>
            <a:off x="18929260" y="10751027"/>
            <a:ext cx="3429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28</a:t>
            </a:fld>
            <a:endParaRPr spc="-50" dirty="0"/>
          </a:p>
        </p:txBody>
      </p:sp>
      <p:sp>
        <p:nvSpPr>
          <p:cNvPr id="3" name="object 9">
            <a:extLst>
              <a:ext uri="{FF2B5EF4-FFF2-40B4-BE49-F238E27FC236}">
                <a16:creationId xmlns:a16="http://schemas.microsoft.com/office/drawing/2014/main" id="{C9339AE6-69E8-0796-D453-9291AE0432F8}"/>
              </a:ext>
            </a:extLst>
          </p:cNvPr>
          <p:cNvSpPr txBox="1"/>
          <p:nvPr/>
        </p:nvSpPr>
        <p:spPr>
          <a:xfrm>
            <a:off x="1165222" y="2274118"/>
            <a:ext cx="4010027"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4" name="object 10">
            <a:extLst>
              <a:ext uri="{FF2B5EF4-FFF2-40B4-BE49-F238E27FC236}">
                <a16:creationId xmlns:a16="http://schemas.microsoft.com/office/drawing/2014/main" id="{2952C755-142B-6501-987F-A088F537CC4A}"/>
              </a:ext>
            </a:extLst>
          </p:cNvPr>
          <p:cNvSpPr txBox="1"/>
          <p:nvPr/>
        </p:nvSpPr>
        <p:spPr>
          <a:xfrm>
            <a:off x="8388985" y="2320761"/>
            <a:ext cx="5748735"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5" name="object 18">
            <a:extLst>
              <a:ext uri="{FF2B5EF4-FFF2-40B4-BE49-F238E27FC236}">
                <a16:creationId xmlns:a16="http://schemas.microsoft.com/office/drawing/2014/main" id="{ED5E9416-75FC-0367-3726-74AF789A2D66}"/>
              </a:ext>
            </a:extLst>
          </p:cNvPr>
          <p:cNvSpPr/>
          <p:nvPr/>
        </p:nvSpPr>
        <p:spPr>
          <a:xfrm>
            <a:off x="1087436" y="2835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latin typeface="+mn-lt"/>
            </a:endParaRPr>
          </a:p>
        </p:txBody>
      </p:sp>
      <p:sp>
        <p:nvSpPr>
          <p:cNvPr id="6" name="object 18">
            <a:extLst>
              <a:ext uri="{FF2B5EF4-FFF2-40B4-BE49-F238E27FC236}">
                <a16:creationId xmlns:a16="http://schemas.microsoft.com/office/drawing/2014/main" id="{28094D3D-56F8-827D-4BB3-5E250B804832}"/>
              </a:ext>
            </a:extLst>
          </p:cNvPr>
          <p:cNvSpPr/>
          <p:nvPr/>
        </p:nvSpPr>
        <p:spPr>
          <a:xfrm rot="5400000" flipV="1">
            <a:off x="4174303" y="6312067"/>
            <a:ext cx="7935900"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C0FE126D-F6A3-CB91-7C30-31DFFF804E29}"/>
              </a:ext>
            </a:extLst>
          </p:cNvPr>
          <p:cNvSpPr/>
          <p:nvPr/>
        </p:nvSpPr>
        <p:spPr>
          <a:xfrm>
            <a:off x="1083624" y="10302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8" name="object 18">
            <a:extLst>
              <a:ext uri="{FF2B5EF4-FFF2-40B4-BE49-F238E27FC236}">
                <a16:creationId xmlns:a16="http://schemas.microsoft.com/office/drawing/2014/main" id="{A6FE3213-FC00-5073-26BF-4C27F393AAD3}"/>
              </a:ext>
            </a:extLst>
          </p:cNvPr>
          <p:cNvSpPr/>
          <p:nvPr/>
        </p:nvSpPr>
        <p:spPr>
          <a:xfrm>
            <a:off x="1165222" y="4230551"/>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1" name="object 18">
            <a:extLst>
              <a:ext uri="{FF2B5EF4-FFF2-40B4-BE49-F238E27FC236}">
                <a16:creationId xmlns:a16="http://schemas.microsoft.com/office/drawing/2014/main" id="{9CD3E683-E28C-3AB3-D0B3-6E8806FF1BE4}"/>
              </a:ext>
            </a:extLst>
          </p:cNvPr>
          <p:cNvSpPr/>
          <p:nvPr/>
        </p:nvSpPr>
        <p:spPr>
          <a:xfrm>
            <a:off x="1165222" y="542582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36" name="pole tekstowe 35">
            <a:extLst>
              <a:ext uri="{FF2B5EF4-FFF2-40B4-BE49-F238E27FC236}">
                <a16:creationId xmlns:a16="http://schemas.microsoft.com/office/drawing/2014/main" id="{12548FD5-9C51-49A6-8F46-E0BE1470788A}"/>
              </a:ext>
            </a:extLst>
          </p:cNvPr>
          <p:cNvSpPr txBox="1"/>
          <p:nvPr/>
        </p:nvSpPr>
        <p:spPr>
          <a:xfrm>
            <a:off x="8246191" y="3025233"/>
            <a:ext cx="10211811" cy="1200329"/>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System dotyczy określonej grupy, tj. dostawców usług płatniczych.</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Od dnia uruchomienia systemu, tj. 02.04.2024 roku do 31.12.2025 roku w systemie zostało złożonych 1 647 dokumentów rejestracyjnych, przesłano 13 791 raportów, z których 11 633 została przekazana na poziom CESOP UE (pozostałe to raporty tzw. zerowe i raporty odrzucone).</a:t>
            </a:r>
          </a:p>
        </p:txBody>
      </p:sp>
      <p:sp>
        <p:nvSpPr>
          <p:cNvPr id="15" name="object 5">
            <a:extLst>
              <a:ext uri="{FF2B5EF4-FFF2-40B4-BE49-F238E27FC236}">
                <a16:creationId xmlns:a16="http://schemas.microsoft.com/office/drawing/2014/main" id="{334CBB3C-D5E6-4F66-BD80-1B86D4ECAF9F}"/>
              </a:ext>
            </a:extLst>
          </p:cNvPr>
          <p:cNvSpPr txBox="1"/>
          <p:nvPr/>
        </p:nvSpPr>
        <p:spPr>
          <a:xfrm>
            <a:off x="1249103" y="4491842"/>
            <a:ext cx="6945946" cy="874598"/>
          </a:xfrm>
          <a:prstGeom prst="rect">
            <a:avLst/>
          </a:prstGeom>
        </p:spPr>
        <p:txBody>
          <a:bodyPr vert="horz" wrap="square" lIns="0" tIns="12065" rIns="0" bIns="0" rtlCol="0">
            <a:spAutoFit/>
          </a:bodyPr>
          <a:lstStyle/>
          <a:p>
            <a:pPr>
              <a:lnSpc>
                <a:spcPts val="2180"/>
              </a:lnSpc>
              <a:spcBef>
                <a:spcPts val="95"/>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Nowa wersja </a:t>
            </a:r>
            <a:r>
              <a:rPr lang="pl-PL" b="1" spc="-10" dirty="0">
                <a:solidFill>
                  <a:schemeClr val="tx1"/>
                </a:solidFill>
                <a:latin typeface="Calibri" panose="020F0502020204030204" pitchFamily="34" charset="0"/>
                <a:ea typeface="Calibri" panose="020F0502020204030204" pitchFamily="34" charset="0"/>
                <a:cs typeface="Calibri" panose="020F0502020204030204" pitchFamily="34" charset="0"/>
              </a:rPr>
              <a:t>aplikacji mobilnej e-TOLL PL</a:t>
            </a:r>
          </a:p>
          <a:p>
            <a:pPr>
              <a:lnSpc>
                <a:spcPts val="2180"/>
              </a:lnSpc>
              <a:spcBef>
                <a:spcPts val="95"/>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nSpc>
                <a:spcPts val="2180"/>
              </a:lnSpc>
              <a:spcBef>
                <a:spcPts val="95"/>
              </a:spcBef>
            </a:pPr>
            <a:r>
              <a:rPr lang="pl-PL" spc="-10" dirty="0">
                <a:solidFill>
                  <a:schemeClr val="tx1"/>
                </a:solidFill>
                <a:latin typeface="Calibri" panose="020F0502020204030204" pitchFamily="34" charset="0"/>
                <a:ea typeface="Calibri" panose="020F0502020204030204" pitchFamily="34" charset="0"/>
                <a:cs typeface="Calibri" panose="020F0502020204030204" pitchFamily="34" charset="0"/>
              </a:rPr>
              <a:t>II kwartał 2025 r.</a:t>
            </a:r>
          </a:p>
        </p:txBody>
      </p:sp>
      <p:sp>
        <p:nvSpPr>
          <p:cNvPr id="19" name="pole tekstowe 18">
            <a:extLst>
              <a:ext uri="{FF2B5EF4-FFF2-40B4-BE49-F238E27FC236}">
                <a16:creationId xmlns:a16="http://schemas.microsoft.com/office/drawing/2014/main" id="{AA91F532-F10C-4D2F-8485-B49368B447E3}"/>
              </a:ext>
            </a:extLst>
          </p:cNvPr>
          <p:cNvSpPr txBox="1"/>
          <p:nvPr/>
        </p:nvSpPr>
        <p:spPr>
          <a:xfrm>
            <a:off x="1165222" y="7603956"/>
            <a:ext cx="5192417" cy="923330"/>
          </a:xfrm>
          <a:prstGeom prst="rect">
            <a:avLst/>
          </a:prstGeom>
          <a:noFill/>
        </p:spPr>
        <p:txBody>
          <a:bodyPr wrap="square">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Aplikacja mobilna </a:t>
            </a:r>
            <a:r>
              <a:rPr lang="pl-PL" b="1" dirty="0" err="1">
                <a:solidFill>
                  <a:schemeClr val="tx1"/>
                </a:solidFill>
                <a:latin typeface="Calibri" panose="020F0502020204030204" pitchFamily="34" charset="0"/>
                <a:ea typeface="Calibri" panose="020F0502020204030204" pitchFamily="34" charset="0"/>
                <a:cs typeface="Calibri" panose="020F0502020204030204" pitchFamily="34" charset="0"/>
              </a:rPr>
              <a:t>eParagony</a:t>
            </a: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III kwartał 2025 r.</a:t>
            </a:r>
          </a:p>
        </p:txBody>
      </p:sp>
      <p:sp>
        <p:nvSpPr>
          <p:cNvPr id="21" name="pole tekstowe 20">
            <a:extLst>
              <a:ext uri="{FF2B5EF4-FFF2-40B4-BE49-F238E27FC236}">
                <a16:creationId xmlns:a16="http://schemas.microsoft.com/office/drawing/2014/main" id="{FBC442EC-CFA3-4661-AA98-95384B0AF24D}"/>
              </a:ext>
            </a:extLst>
          </p:cNvPr>
          <p:cNvSpPr txBox="1"/>
          <p:nvPr/>
        </p:nvSpPr>
        <p:spPr>
          <a:xfrm>
            <a:off x="8246190" y="7580819"/>
            <a:ext cx="9958351" cy="2308324"/>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Dodano nowe funkcjonalności: współdzielenie KID (Przenoszenie / Kopiowanie), udostępnianie paragonu elektronicznego (np. podzielenie się paragonem elektronicznym z  domownikiem),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Widget</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z KID-em. Kolejne funkcjonalności aplikacji dostosowano do wymagań WCAG.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Dodatkowo przygotowano i przetestowano kolejne funkcjonalności do wdrożenia w I kw. 2026 r. Są to: </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obsługa zwrotów w aplikacji, zmiana nazwy paragonu przy zmianie daty sprzedaży i zmiana funkcjonalności wyszukiwania sprzedawców (ujednolicenie listy sprzedawców).</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Liczba pobrań aplikacji od początku uruchomienia </a:t>
            </a:r>
            <a:r>
              <a:rPr lang="pl-PL" dirty="0" err="1">
                <a:solidFill>
                  <a:schemeClr val="tx1"/>
                </a:solidFill>
                <a:latin typeface="Calibri" panose="020F0502020204030204" pitchFamily="34" charset="0"/>
                <a:ea typeface="Calibri" panose="020F0502020204030204" pitchFamily="34" charset="0"/>
                <a:cs typeface="Calibri" panose="020F0502020204030204" pitchFamily="34" charset="0"/>
              </a:rPr>
              <a:t>HUBa</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Paragonowego: ponad 80 000.</a:t>
            </a:r>
          </a:p>
        </p:txBody>
      </p:sp>
      <p:sp>
        <p:nvSpPr>
          <p:cNvPr id="23" name="pole tekstowe 22">
            <a:extLst>
              <a:ext uri="{FF2B5EF4-FFF2-40B4-BE49-F238E27FC236}">
                <a16:creationId xmlns:a16="http://schemas.microsoft.com/office/drawing/2014/main" id="{867C93C0-0645-410F-B866-F3839EF7D27C}"/>
              </a:ext>
            </a:extLst>
          </p:cNvPr>
          <p:cNvSpPr txBox="1"/>
          <p:nvPr/>
        </p:nvSpPr>
        <p:spPr>
          <a:xfrm>
            <a:off x="8235947" y="4225499"/>
            <a:ext cx="10051142" cy="1200329"/>
          </a:xfrm>
          <a:prstGeom prst="rect">
            <a:avLst/>
          </a:prstGeom>
          <a:noFill/>
        </p:spPr>
        <p:txBody>
          <a:bodyPr wrap="square">
            <a:spAutoFit/>
          </a:bodyPr>
          <a:lstStyle/>
          <a:p>
            <a:r>
              <a:rPr lang="pl-PL" sz="1800" dirty="0">
                <a:solidFill>
                  <a:schemeClr val="tx1"/>
                </a:solidFill>
                <a:latin typeface="Calibri" panose="020F0502020204030204" pitchFamily="34" charset="0"/>
                <a:ea typeface="Calibri" panose="020F0502020204030204" pitchFamily="34" charset="0"/>
                <a:cs typeface="Calibri" panose="020F0502020204030204" pitchFamily="34" charset="0"/>
              </a:rPr>
              <a:t>Dzięki nowej szacie graficznej aplikacja e-TOLL PL jest prostsza w użytkowaniu, co ułatwia odnajdywanie potrzebnych informacji. Zmianie uległ wygląd niektórych ikon i animacji, a dzięki optymalizacji widoczności aplikacja płynnie działa na każdym urządzeniu mobilnym. Z aplikacji korzysta ok. pół miliona użytkowników – wszyscy pobrali jej nową wersję.</a:t>
            </a:r>
          </a:p>
        </p:txBody>
      </p:sp>
      <p:sp>
        <p:nvSpPr>
          <p:cNvPr id="24" name="object 18">
            <a:extLst>
              <a:ext uri="{FF2B5EF4-FFF2-40B4-BE49-F238E27FC236}">
                <a16:creationId xmlns:a16="http://schemas.microsoft.com/office/drawing/2014/main" id="{3049C35B-C583-47B2-8EEC-FA863F0D888B}"/>
              </a:ext>
            </a:extLst>
          </p:cNvPr>
          <p:cNvSpPr/>
          <p:nvPr/>
        </p:nvSpPr>
        <p:spPr>
          <a:xfrm flipV="1">
            <a:off x="1128535" y="7394457"/>
            <a:ext cx="17972220" cy="66841"/>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6" name="pole tekstowe 25">
            <a:extLst>
              <a:ext uri="{FF2B5EF4-FFF2-40B4-BE49-F238E27FC236}">
                <a16:creationId xmlns:a16="http://schemas.microsoft.com/office/drawing/2014/main" id="{AD1A0995-0953-4CBD-A364-5202F5B88731}"/>
              </a:ext>
            </a:extLst>
          </p:cNvPr>
          <p:cNvSpPr txBox="1"/>
          <p:nvPr/>
        </p:nvSpPr>
        <p:spPr>
          <a:xfrm>
            <a:off x="8230403" y="5610088"/>
            <a:ext cx="10873659" cy="1200329"/>
          </a:xfrm>
          <a:prstGeom prst="rect">
            <a:avLst/>
          </a:prstGeom>
          <a:noFill/>
        </p:spPr>
        <p:txBody>
          <a:bodyPr wrap="square">
            <a:spAutoFit/>
          </a:bodyPr>
          <a:lstStyle/>
          <a:p>
            <a:pPr algn="l"/>
            <a:r>
              <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Rozszerzenie sieci dróg płatach o nowe odcinki wpłynęło na zwiększenie wpływów do Krajowego Funduszu Drogowego opłatami elektronicznymi, z którego finansowane są budowa i utrzymanie dróg krajowych w Polsce. Udział wpływów z nowej sieci dróg (z uwzględnieniem wzrostu stawek opłaty elektronicznej w roku 2025) stanowi  37% całkowitych wpływów do KFD z tytułu poboru opłaty elektronicznej.</a:t>
            </a:r>
          </a:p>
        </p:txBody>
      </p:sp>
      <p:sp>
        <p:nvSpPr>
          <p:cNvPr id="29" name="pole tekstowe 28">
            <a:extLst>
              <a:ext uri="{FF2B5EF4-FFF2-40B4-BE49-F238E27FC236}">
                <a16:creationId xmlns:a16="http://schemas.microsoft.com/office/drawing/2014/main" id="{02A8BB4B-E03D-4ECD-8DC7-1CE8B010A7EE}"/>
              </a:ext>
            </a:extLst>
          </p:cNvPr>
          <p:cNvSpPr txBox="1"/>
          <p:nvPr/>
        </p:nvSpPr>
        <p:spPr>
          <a:xfrm>
            <a:off x="1083624" y="5716116"/>
            <a:ext cx="6592795" cy="1754326"/>
          </a:xfrm>
          <a:prstGeom prst="rect">
            <a:avLst/>
          </a:prstGeom>
          <a:noFill/>
        </p:spPr>
        <p:txBody>
          <a:bodyPr wrap="square">
            <a:spAutoFit/>
          </a:bodyPr>
          <a:lstStyle/>
          <a:p>
            <a:r>
              <a:rPr lang="pl-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e-TOLL  Rozszerzenie sieci dróg płatnych dla samochodów ciężarowych - podmiotem odpowiedzialnym za legislację jest Ministerstwo Infrastruktury. Osiągnięcie jednego z kamieni milowych KPO</a:t>
            </a:r>
          </a:p>
          <a:p>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rPr>
              <a:t>1 listopada 2024 r.</a:t>
            </a:r>
            <a:endParaRPr lang="pl-PL" dirty="0">
              <a:solidFill>
                <a:schemeClr val="tx1"/>
              </a:solidFill>
            </a:endParaRPr>
          </a:p>
        </p:txBody>
      </p:sp>
    </p:spTree>
    <p:extLst>
      <p:ext uri="{BB962C8B-B14F-4D97-AF65-F5344CB8AC3E}">
        <p14:creationId xmlns:p14="http://schemas.microsoft.com/office/powerpoint/2010/main" val="3688724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7436" y="6114704"/>
            <a:ext cx="6968493" cy="1465145"/>
          </a:xfrm>
          <a:prstGeom prst="rect">
            <a:avLst/>
          </a:prstGeom>
        </p:spPr>
        <p:txBody>
          <a:bodyPr vert="horz" wrap="square" lIns="0" tIns="12700" rIns="0" bIns="0" rtlCol="0">
            <a:spAutoFit/>
          </a:bodyPr>
          <a:lstStyle/>
          <a:p>
            <a:pPr marR="5080">
              <a:lnSpc>
                <a:spcPts val="2180"/>
              </a:lnSpc>
              <a:spcBef>
                <a:spcPts val="100"/>
              </a:spcBef>
            </a:pPr>
            <a:r>
              <a:rPr lang="pl-PL" b="1" dirty="0">
                <a:solidFill>
                  <a:schemeClr val="tx1"/>
                </a:solidFill>
                <a:latin typeface="+mn-lt"/>
                <a:cs typeface="Lato"/>
              </a:rPr>
              <a:t>QR kody na upomnieniach </a:t>
            </a:r>
            <a:endParaRPr lang="pl-PL" dirty="0">
              <a:solidFill>
                <a:schemeClr val="tx1"/>
              </a:solidFill>
              <a:latin typeface="+mn-lt"/>
              <a:cs typeface="Lato"/>
            </a:endParaRPr>
          </a:p>
          <a:p>
            <a:pPr marR="5080">
              <a:lnSpc>
                <a:spcPts val="2180"/>
              </a:lnSpc>
              <a:spcBef>
                <a:spcPts val="100"/>
              </a:spcBef>
            </a:pPr>
            <a:r>
              <a:rPr lang="pl-PL" spc="-25" dirty="0">
                <a:solidFill>
                  <a:schemeClr val="tx1"/>
                </a:solidFill>
                <a:latin typeface="+mn-lt"/>
              </a:rPr>
              <a:t>Umieszczenie w szablonie upomnień kodu QR.</a:t>
            </a:r>
          </a:p>
          <a:p>
            <a:pPr marR="5080">
              <a:lnSpc>
                <a:spcPts val="2180"/>
              </a:lnSpc>
              <a:spcBef>
                <a:spcPts val="100"/>
              </a:spcBef>
            </a:pPr>
            <a:endParaRPr lang="pl-PL" spc="-25" dirty="0">
              <a:solidFill>
                <a:schemeClr val="tx1"/>
              </a:solidFill>
              <a:latin typeface="+mn-lt"/>
            </a:endParaRPr>
          </a:p>
          <a:p>
            <a:pPr marR="5080">
              <a:lnSpc>
                <a:spcPts val="2180"/>
              </a:lnSpc>
              <a:spcBef>
                <a:spcPts val="100"/>
              </a:spcBef>
            </a:pPr>
            <a:endParaRPr lang="pl-PL" spc="-25" dirty="0">
              <a:solidFill>
                <a:schemeClr val="tx1"/>
              </a:solidFill>
              <a:latin typeface="+mn-lt"/>
            </a:endParaRPr>
          </a:p>
          <a:p>
            <a:pPr marR="5080">
              <a:lnSpc>
                <a:spcPts val="2180"/>
              </a:lnSpc>
              <a:spcBef>
                <a:spcPts val="100"/>
              </a:spcBef>
            </a:pPr>
            <a:r>
              <a:rPr lang="pl-PL" spc="-25" dirty="0">
                <a:solidFill>
                  <a:schemeClr val="tx1"/>
                </a:solidFill>
                <a:latin typeface="+mn-lt"/>
              </a:rPr>
              <a:t>Styczeń 2025 r.</a:t>
            </a:r>
          </a:p>
        </p:txBody>
      </p:sp>
      <p:sp>
        <p:nvSpPr>
          <p:cNvPr id="11" name="object 11"/>
          <p:cNvSpPr txBox="1"/>
          <p:nvPr/>
        </p:nvSpPr>
        <p:spPr>
          <a:xfrm>
            <a:off x="8252970" y="6072117"/>
            <a:ext cx="10848419" cy="1721625"/>
          </a:xfrm>
          <a:prstGeom prst="rect">
            <a:avLst/>
          </a:prstGeom>
        </p:spPr>
        <p:txBody>
          <a:bodyPr vert="horz" wrap="square" lIns="0" tIns="12700" rIns="0" bIns="0" rtlCol="0">
            <a:spAutoFit/>
          </a:bodyPr>
          <a:lstStyle/>
          <a:p>
            <a:pPr marR="5080">
              <a:lnSpc>
                <a:spcPts val="2180"/>
              </a:lnSpc>
              <a:spcBef>
                <a:spcPts val="100"/>
              </a:spcBef>
            </a:pPr>
            <a:r>
              <a:rPr lang="pl-PL" spc="-25" dirty="0">
                <a:solidFill>
                  <a:schemeClr val="tx1"/>
                </a:solidFill>
                <a:latin typeface="+mn-lt"/>
              </a:rPr>
              <a:t>Funkcjonalność polegająca na umieszczeniu w szablonie upomnienia wzywającego podatnika do zapłaty zobowiązania,  statycznego kodu QR.</a:t>
            </a:r>
          </a:p>
          <a:p>
            <a:pPr marR="5080">
              <a:lnSpc>
                <a:spcPts val="2180"/>
              </a:lnSpc>
              <a:spcBef>
                <a:spcPts val="100"/>
              </a:spcBef>
            </a:pPr>
            <a:r>
              <a:rPr lang="pl-PL" spc="-25" dirty="0">
                <a:solidFill>
                  <a:schemeClr val="tx1"/>
                </a:solidFill>
                <a:latin typeface="+mn-lt"/>
              </a:rPr>
              <a:t>Od 01.01.2025 r. do 31.12.2025 r. urzędy skarbowe wystawiły 3 082 627 upomnień z kodami QR.</a:t>
            </a:r>
          </a:p>
          <a:p>
            <a:pPr marR="5080">
              <a:lnSpc>
                <a:spcPts val="2180"/>
              </a:lnSpc>
              <a:spcBef>
                <a:spcPts val="100"/>
              </a:spcBef>
            </a:pPr>
            <a:r>
              <a:rPr lang="pl-PL" spc="-25" dirty="0">
                <a:solidFill>
                  <a:schemeClr val="tx1"/>
                </a:solidFill>
                <a:latin typeface="+mn-lt"/>
              </a:rPr>
              <a:t>Podatnik może sam sprawdzić stan swoich rozliczeń podatkowych. Po zeskanowaniu przez podatnika w szablonie upomnienia kodu QR, zostanie przekierowany do serwisu e-Urząd Skarbowy, gdzie po zalogowaniu się do swojego konta zostanie przekierowany bezpośrednio do zakładki ,,Rozliczenia”. </a:t>
            </a: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xfrm>
            <a:off x="18929260" y="10751027"/>
            <a:ext cx="419190" cy="212879"/>
          </a:xfrm>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29</a:t>
            </a:fld>
            <a:endParaRPr spc="-50" dirty="0"/>
          </a:p>
        </p:txBody>
      </p:sp>
      <p:sp>
        <p:nvSpPr>
          <p:cNvPr id="7" name="object 18">
            <a:extLst>
              <a:ext uri="{FF2B5EF4-FFF2-40B4-BE49-F238E27FC236}">
                <a16:creationId xmlns:a16="http://schemas.microsoft.com/office/drawing/2014/main" id="{F8979EE3-974F-6859-A81F-606BF37EF347}"/>
              </a:ext>
            </a:extLst>
          </p:cNvPr>
          <p:cNvSpPr/>
          <p:nvPr/>
        </p:nvSpPr>
        <p:spPr>
          <a:xfrm>
            <a:off x="1087436" y="2945783"/>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8" name="object 18">
            <a:extLst>
              <a:ext uri="{FF2B5EF4-FFF2-40B4-BE49-F238E27FC236}">
                <a16:creationId xmlns:a16="http://schemas.microsoft.com/office/drawing/2014/main" id="{2EB51928-0E8B-FD91-FD53-36644A078AE6}"/>
              </a:ext>
            </a:extLst>
          </p:cNvPr>
          <p:cNvSpPr/>
          <p:nvPr/>
        </p:nvSpPr>
        <p:spPr>
          <a:xfrm rot="5400000" flipV="1">
            <a:off x="4535117" y="5978909"/>
            <a:ext cx="7474911" cy="251045"/>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3" name="object 18">
            <a:extLst>
              <a:ext uri="{FF2B5EF4-FFF2-40B4-BE49-F238E27FC236}">
                <a16:creationId xmlns:a16="http://schemas.microsoft.com/office/drawing/2014/main" id="{34099ED5-20E8-5C39-E1D8-8D725132DE6B}"/>
              </a:ext>
            </a:extLst>
          </p:cNvPr>
          <p:cNvSpPr/>
          <p:nvPr/>
        </p:nvSpPr>
        <p:spPr>
          <a:xfrm>
            <a:off x="1087436" y="5654675"/>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5" name="object 18">
            <a:extLst>
              <a:ext uri="{FF2B5EF4-FFF2-40B4-BE49-F238E27FC236}">
                <a16:creationId xmlns:a16="http://schemas.microsoft.com/office/drawing/2014/main" id="{67354849-EC5E-61A0-1CD1-04FF0819BA4B}"/>
              </a:ext>
            </a:extLst>
          </p:cNvPr>
          <p:cNvSpPr/>
          <p:nvPr/>
        </p:nvSpPr>
        <p:spPr>
          <a:xfrm>
            <a:off x="1087436" y="9841883"/>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18" name="object 9">
            <a:extLst>
              <a:ext uri="{FF2B5EF4-FFF2-40B4-BE49-F238E27FC236}">
                <a16:creationId xmlns:a16="http://schemas.microsoft.com/office/drawing/2014/main" id="{05F85A16-7991-408C-8489-3B6677E66A78}"/>
              </a:ext>
            </a:extLst>
          </p:cNvPr>
          <p:cNvSpPr txBox="1"/>
          <p:nvPr/>
        </p:nvSpPr>
        <p:spPr>
          <a:xfrm>
            <a:off x="1087436" y="2317955"/>
            <a:ext cx="4240214" cy="444994"/>
          </a:xfrm>
          <a:prstGeom prst="rect">
            <a:avLst/>
          </a:prstGeom>
        </p:spPr>
        <p:txBody>
          <a:bodyPr vert="horz" wrap="square" lIns="0" tIns="13970" rIns="0" bIns="0" rtlCol="0">
            <a:spAutoFit/>
          </a:bodyPr>
          <a:lstStyle/>
          <a:p>
            <a:pPr marL="12700">
              <a:lnSpc>
                <a:spcPct val="100000"/>
              </a:lnSpc>
              <a:spcBef>
                <a:spcPts val="110"/>
              </a:spcBef>
            </a:pPr>
            <a:r>
              <a:rPr lang="pl-PL" sz="2800" b="1" spc="-75" dirty="0">
                <a:latin typeface="+mn-lt"/>
                <a:cs typeface="Lato Black"/>
              </a:rPr>
              <a:t>Wdrożone </a:t>
            </a:r>
            <a:r>
              <a:rPr sz="2800" b="1" spc="-75" dirty="0">
                <a:latin typeface="+mn-lt"/>
                <a:cs typeface="Lato Black"/>
              </a:rPr>
              <a:t> </a:t>
            </a:r>
            <a:r>
              <a:rPr sz="2800" b="1" spc="-10" dirty="0">
                <a:latin typeface="+mn-lt"/>
                <a:cs typeface="Lato Black"/>
              </a:rPr>
              <a:t>funkcjonalności</a:t>
            </a:r>
            <a:endParaRPr sz="2800" dirty="0">
              <a:latin typeface="+mn-lt"/>
              <a:cs typeface="Lato Black"/>
            </a:endParaRPr>
          </a:p>
        </p:txBody>
      </p:sp>
      <p:sp>
        <p:nvSpPr>
          <p:cNvPr id="19" name="object 10">
            <a:extLst>
              <a:ext uri="{FF2B5EF4-FFF2-40B4-BE49-F238E27FC236}">
                <a16:creationId xmlns:a16="http://schemas.microsoft.com/office/drawing/2014/main" id="{83CCE04E-A60E-49CE-B8A2-0DDD3779ACCD}"/>
              </a:ext>
            </a:extLst>
          </p:cNvPr>
          <p:cNvSpPr txBox="1"/>
          <p:nvPr/>
        </p:nvSpPr>
        <p:spPr>
          <a:xfrm>
            <a:off x="8388986" y="2320761"/>
            <a:ext cx="3893936" cy="444994"/>
          </a:xfrm>
          <a:prstGeom prst="rect">
            <a:avLst/>
          </a:prstGeom>
        </p:spPr>
        <p:txBody>
          <a:bodyPr vert="horz" wrap="square" lIns="0" tIns="13970" rIns="0" bIns="0" rtlCol="0">
            <a:spAutoFit/>
          </a:bodyPr>
          <a:lstStyle/>
          <a:p>
            <a:pPr marL="12700">
              <a:lnSpc>
                <a:spcPct val="100000"/>
              </a:lnSpc>
              <a:spcBef>
                <a:spcPts val="110"/>
              </a:spcBef>
            </a:pPr>
            <a:r>
              <a:rPr lang="pl-PL" sz="2800" b="1" dirty="0">
                <a:solidFill>
                  <a:schemeClr val="tx1"/>
                </a:solidFill>
                <a:latin typeface="+mn-lt"/>
                <a:cs typeface="Lato Black"/>
              </a:rPr>
              <a:t>Jak</a:t>
            </a:r>
            <a:r>
              <a:rPr lang="pl-PL" sz="2800" b="1" spc="-65" dirty="0">
                <a:solidFill>
                  <a:schemeClr val="tx1"/>
                </a:solidFill>
                <a:latin typeface="+mn-lt"/>
                <a:cs typeface="Lato Black"/>
              </a:rPr>
              <a:t> </a:t>
            </a:r>
            <a:r>
              <a:rPr lang="pl-PL" sz="2800" b="1" dirty="0">
                <a:solidFill>
                  <a:schemeClr val="tx1"/>
                </a:solidFill>
                <a:latin typeface="+mn-lt"/>
                <a:cs typeface="Lato Black"/>
              </a:rPr>
              <a:t>korzystają</a:t>
            </a:r>
            <a:r>
              <a:rPr lang="pl-PL" sz="2800" b="1" spc="-65" dirty="0">
                <a:solidFill>
                  <a:schemeClr val="tx1"/>
                </a:solidFill>
                <a:latin typeface="+mn-lt"/>
                <a:cs typeface="Lato Black"/>
              </a:rPr>
              <a:t> </a:t>
            </a:r>
            <a:r>
              <a:rPr lang="pl-PL" sz="2800" b="1" spc="-10" dirty="0">
                <a:solidFill>
                  <a:schemeClr val="tx1"/>
                </a:solidFill>
                <a:latin typeface="+mn-lt"/>
                <a:cs typeface="Lato Black"/>
              </a:rPr>
              <a:t>obywatele</a:t>
            </a:r>
            <a:endParaRPr lang="pl-PL" sz="2800" dirty="0">
              <a:solidFill>
                <a:schemeClr val="tx1"/>
              </a:solidFill>
              <a:latin typeface="+mn-lt"/>
              <a:cs typeface="Lato Black"/>
            </a:endParaRPr>
          </a:p>
        </p:txBody>
      </p:sp>
      <p:sp>
        <p:nvSpPr>
          <p:cNvPr id="20" name="pole tekstowe 19">
            <a:extLst>
              <a:ext uri="{FF2B5EF4-FFF2-40B4-BE49-F238E27FC236}">
                <a16:creationId xmlns:a16="http://schemas.microsoft.com/office/drawing/2014/main" id="{D9B02746-7787-465F-8F77-9E546D231F7C}"/>
              </a:ext>
            </a:extLst>
          </p:cNvPr>
          <p:cNvSpPr txBox="1"/>
          <p:nvPr/>
        </p:nvSpPr>
        <p:spPr>
          <a:xfrm>
            <a:off x="1087436" y="3125415"/>
            <a:ext cx="6795436" cy="2898229"/>
          </a:xfrm>
          <a:prstGeom prst="rect">
            <a:avLst/>
          </a:prstGeom>
          <a:noFill/>
        </p:spPr>
        <p:txBody>
          <a:bodyPr wrap="square">
            <a:spAutoFit/>
          </a:bodyPr>
          <a:lstStyle/>
          <a:p>
            <a:pPr marR="5080">
              <a:lnSpc>
                <a:spcPts val="2180"/>
              </a:lnSpc>
              <a:spcBef>
                <a:spcPts val="100"/>
              </a:spcBef>
            </a:pPr>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Chmura Instytucji Audytowej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pl-PL" spc="-25"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Instytucja Audytowa w Polsce 24.03.2025 r. wdrożyła narzędzie informatyczne, które wykorzystywane jest do wymiany danych z instytucjami zewnętrznymi jak również do pozyskiwania dokumentów od instytucji zaangażowanych w dystrybucję środków UE/ beneficjentów programów i funduszy UE na potrzeby realizowanych audytów.</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Marzec 2025 r.</a:t>
            </a:r>
          </a:p>
          <a:p>
            <a:endParaRPr lang="pl-PL" sz="2000" dirty="0">
              <a:latin typeface="+mn-lt"/>
            </a:endParaRPr>
          </a:p>
        </p:txBody>
      </p:sp>
      <p:sp>
        <p:nvSpPr>
          <p:cNvPr id="16" name="pole tekstowe 15">
            <a:extLst>
              <a:ext uri="{FF2B5EF4-FFF2-40B4-BE49-F238E27FC236}">
                <a16:creationId xmlns:a16="http://schemas.microsoft.com/office/drawing/2014/main" id="{43E3B862-88B3-4361-9B74-DA0B6FDD66BE}"/>
              </a:ext>
            </a:extLst>
          </p:cNvPr>
          <p:cNvSpPr txBox="1"/>
          <p:nvPr/>
        </p:nvSpPr>
        <p:spPr>
          <a:xfrm>
            <a:off x="1087436" y="8252047"/>
            <a:ext cx="6795436" cy="1826782"/>
          </a:xfrm>
          <a:prstGeom prst="rect">
            <a:avLst/>
          </a:prstGeom>
          <a:noFill/>
        </p:spPr>
        <p:txBody>
          <a:bodyPr wrap="square">
            <a:spAutoFit/>
          </a:bodyPr>
          <a:lstStyle/>
          <a:p>
            <a:pPr>
              <a:lnSpc>
                <a:spcPts val="2180"/>
              </a:lnSpc>
              <a:spcBef>
                <a:spcPts val="95"/>
              </a:spcBef>
            </a:pPr>
            <a:r>
              <a:rPr lang="pl-PL" b="1" spc="-10" dirty="0">
                <a:solidFill>
                  <a:schemeClr val="tx1"/>
                </a:solidFill>
                <a:latin typeface="+mn-lt"/>
                <a:cs typeface="Lato"/>
              </a:rPr>
              <a:t>QR kody do opłaty skarbowej</a:t>
            </a:r>
            <a:endParaRPr lang="pl-PL" spc="-10" dirty="0">
              <a:solidFill>
                <a:schemeClr val="tx1"/>
              </a:solidFill>
              <a:latin typeface="+mn-lt"/>
              <a:cs typeface="Lato"/>
            </a:endParaRPr>
          </a:p>
          <a:p>
            <a:pPr>
              <a:lnSpc>
                <a:spcPts val="2180"/>
              </a:lnSpc>
              <a:spcBef>
                <a:spcPts val="95"/>
              </a:spcBef>
            </a:pPr>
            <a:r>
              <a:rPr lang="pl-PL" spc="-25" dirty="0">
                <a:solidFill>
                  <a:schemeClr val="tx1"/>
                </a:solidFill>
                <a:latin typeface="+mn-lt"/>
              </a:rPr>
              <a:t>W urzędach skarbowych na terenie Miasta Stołecznego Warszawy pilotażowo wdrożono usługę płatności za opłatę skarbową na rzecz JST.</a:t>
            </a:r>
          </a:p>
          <a:p>
            <a:pPr>
              <a:lnSpc>
                <a:spcPts val="2180"/>
              </a:lnSpc>
              <a:spcBef>
                <a:spcPts val="95"/>
              </a:spcBef>
            </a:pPr>
            <a:endParaRPr lang="pl-PL" spc="-25" dirty="0">
              <a:solidFill>
                <a:schemeClr val="tx1"/>
              </a:solidFill>
              <a:latin typeface="+mn-lt"/>
            </a:endParaRPr>
          </a:p>
          <a:p>
            <a:pPr>
              <a:lnSpc>
                <a:spcPts val="2180"/>
              </a:lnSpc>
              <a:spcBef>
                <a:spcPts val="95"/>
              </a:spcBef>
            </a:pPr>
            <a:r>
              <a:rPr lang="pl-PL" spc="-25" dirty="0">
                <a:solidFill>
                  <a:schemeClr val="tx1"/>
                </a:solidFill>
                <a:latin typeface="+mn-lt"/>
              </a:rPr>
              <a:t>2024 r.</a:t>
            </a:r>
          </a:p>
          <a:p>
            <a:pPr>
              <a:lnSpc>
                <a:spcPts val="2180"/>
              </a:lnSpc>
              <a:spcBef>
                <a:spcPts val="95"/>
              </a:spcBef>
            </a:pPr>
            <a:endParaRPr lang="pl-PL" spc="-25" dirty="0">
              <a:solidFill>
                <a:schemeClr val="tx1"/>
              </a:solidFill>
              <a:latin typeface="+mn-lt"/>
            </a:endParaRPr>
          </a:p>
        </p:txBody>
      </p:sp>
      <p:sp>
        <p:nvSpPr>
          <p:cNvPr id="17" name="object 18">
            <a:extLst>
              <a:ext uri="{FF2B5EF4-FFF2-40B4-BE49-F238E27FC236}">
                <a16:creationId xmlns:a16="http://schemas.microsoft.com/office/drawing/2014/main" id="{5EFB416B-3EB1-4841-A8BD-06E002C11029}"/>
              </a:ext>
            </a:extLst>
          </p:cNvPr>
          <p:cNvSpPr/>
          <p:nvPr/>
        </p:nvSpPr>
        <p:spPr>
          <a:xfrm>
            <a:off x="1087436" y="8022894"/>
            <a:ext cx="18363430"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a:latin typeface="+mn-lt"/>
            </a:endParaRPr>
          </a:p>
        </p:txBody>
      </p:sp>
      <p:sp>
        <p:nvSpPr>
          <p:cNvPr id="22" name="pole tekstowe 21">
            <a:extLst>
              <a:ext uri="{FF2B5EF4-FFF2-40B4-BE49-F238E27FC236}">
                <a16:creationId xmlns:a16="http://schemas.microsoft.com/office/drawing/2014/main" id="{9A68DEAF-C3BB-4A3A-B676-BF414B07E6D6}"/>
              </a:ext>
            </a:extLst>
          </p:cNvPr>
          <p:cNvSpPr txBox="1"/>
          <p:nvPr/>
        </p:nvSpPr>
        <p:spPr>
          <a:xfrm>
            <a:off x="8272572" y="8318107"/>
            <a:ext cx="9266680" cy="1477328"/>
          </a:xfrm>
          <a:prstGeom prst="rect">
            <a:avLst/>
          </a:prstGeom>
          <a:noFill/>
        </p:spPr>
        <p:txBody>
          <a:bodyPr wrap="square">
            <a:spAutoFit/>
          </a:bodyPr>
          <a:lstStyle/>
          <a:p>
            <a:r>
              <a:rPr lang="pl-PL" spc="-25" dirty="0">
                <a:solidFill>
                  <a:schemeClr val="tx1"/>
                </a:solidFill>
                <a:latin typeface="+mn-lt"/>
              </a:rPr>
              <a:t>Za I kwartał 2025 r. – wybrane urzędy skarbowe zrealizowały około 3,6 tys. transakcji.  </a:t>
            </a:r>
          </a:p>
          <a:p>
            <a:r>
              <a:rPr lang="pl-PL" spc="-25" dirty="0">
                <a:solidFill>
                  <a:schemeClr val="tx1"/>
                </a:solidFill>
                <a:latin typeface="+mn-lt"/>
              </a:rPr>
              <a:t>Za II kwartał 2025 r. – wybrane urzędy skarbowe zrealizowały około 4,5 tys. transakcji.</a:t>
            </a:r>
          </a:p>
          <a:p>
            <a:r>
              <a:rPr lang="pl-PL" spc="-25" dirty="0">
                <a:solidFill>
                  <a:schemeClr val="tx1"/>
                </a:solidFill>
                <a:latin typeface="+mn-lt"/>
              </a:rPr>
              <a:t>Za III kwartał 2025 r. – wybrane urzędy skarbowe zrealizowały około 7,1 tys. transakcji.</a:t>
            </a:r>
          </a:p>
          <a:p>
            <a:r>
              <a:rPr lang="pl-PL" spc="-25" dirty="0">
                <a:solidFill>
                  <a:schemeClr val="tx1"/>
                </a:solidFill>
                <a:latin typeface="+mn-lt"/>
              </a:rPr>
              <a:t>Za IV kwartał 2025 r. – wybrane urzędy skarbowe zrealizowały około 8,3 tys. transakcji.</a:t>
            </a:r>
          </a:p>
          <a:p>
            <a:endParaRPr lang="pl-PL" spc="-25" dirty="0">
              <a:solidFill>
                <a:schemeClr val="tx1"/>
              </a:solidFill>
              <a:latin typeface="+mn-lt"/>
            </a:endParaRPr>
          </a:p>
        </p:txBody>
      </p:sp>
      <p:sp>
        <p:nvSpPr>
          <p:cNvPr id="23" name="pole tekstowe 22">
            <a:extLst>
              <a:ext uri="{FF2B5EF4-FFF2-40B4-BE49-F238E27FC236}">
                <a16:creationId xmlns:a16="http://schemas.microsoft.com/office/drawing/2014/main" id="{056BC273-C4CE-4F33-ABE0-C2EEA71AC6DE}"/>
              </a:ext>
            </a:extLst>
          </p:cNvPr>
          <p:cNvSpPr txBox="1"/>
          <p:nvPr/>
        </p:nvSpPr>
        <p:spPr>
          <a:xfrm>
            <a:off x="8252970" y="3125415"/>
            <a:ext cx="10844435" cy="1477328"/>
          </a:xfrm>
          <a:prstGeom prst="rect">
            <a:avLst/>
          </a:prstGeom>
          <a:noFill/>
        </p:spPr>
        <p:txBody>
          <a:bodyPr wrap="square">
            <a:spAutoFit/>
          </a:bodyPr>
          <a:lstStyle/>
          <a:p>
            <a:pPr algn="l">
              <a:spcAft>
                <a:spcPts val="800"/>
              </a:spcAft>
            </a:pPr>
            <a:r>
              <a:rPr lang="pl-P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Chmura IA jest narzędziem informatycznym, wykorzystywanym alternatywnie przez beneficjentów środków pochodzących z budżetu UE, instytucje publiczne odpowiadające za zarządzanie i wdrażanie programów/funduszy unijnych, jak również przedstawicieli innych podmiotów (w tym Komisji Europejskiej) do komunikacji z Instytucją Audytową. Narzędzie dostępne poprzez stronę WWW skraca czas wymiany/udostępniania danych i dokumentów niezbędnych do realizacji audytów/bieżącej współpracy.</a:t>
            </a:r>
          </a:p>
        </p:txBody>
      </p:sp>
    </p:spTree>
    <p:extLst>
      <p:ext uri="{BB962C8B-B14F-4D97-AF65-F5344CB8AC3E}">
        <p14:creationId xmlns:p14="http://schemas.microsoft.com/office/powerpoint/2010/main" val="386840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62247219"/>
              </p:ext>
            </p:extLst>
          </p:nvPr>
        </p:nvGraphicFramePr>
        <p:xfrm>
          <a:off x="1592495" y="1692274"/>
          <a:ext cx="16612955" cy="7704141"/>
        </p:xfrm>
        <a:graphic>
          <a:graphicData uri="http://schemas.openxmlformats.org/drawingml/2006/table">
            <a:tbl>
              <a:tblPr firstRow="1" bandRow="1">
                <a:tableStyleId>{2D5ABB26-0587-4C30-8999-92F81FD0307C}</a:tableStyleId>
              </a:tblPr>
              <a:tblGrid>
                <a:gridCol w="4152624">
                  <a:extLst>
                    <a:ext uri="{9D8B030D-6E8A-4147-A177-3AD203B41FA5}">
                      <a16:colId xmlns:a16="http://schemas.microsoft.com/office/drawing/2014/main" val="20000"/>
                    </a:ext>
                  </a:extLst>
                </a:gridCol>
                <a:gridCol w="4155903">
                  <a:extLst>
                    <a:ext uri="{9D8B030D-6E8A-4147-A177-3AD203B41FA5}">
                      <a16:colId xmlns:a16="http://schemas.microsoft.com/office/drawing/2014/main" val="20002"/>
                    </a:ext>
                  </a:extLst>
                </a:gridCol>
                <a:gridCol w="4149345">
                  <a:extLst>
                    <a:ext uri="{9D8B030D-6E8A-4147-A177-3AD203B41FA5}">
                      <a16:colId xmlns:a16="http://schemas.microsoft.com/office/drawing/2014/main" val="20003"/>
                    </a:ext>
                  </a:extLst>
                </a:gridCol>
                <a:gridCol w="4155083">
                  <a:extLst>
                    <a:ext uri="{9D8B030D-6E8A-4147-A177-3AD203B41FA5}">
                      <a16:colId xmlns:a16="http://schemas.microsoft.com/office/drawing/2014/main" val="20004"/>
                    </a:ext>
                  </a:extLst>
                </a:gridCol>
              </a:tblGrid>
              <a:tr h="645718">
                <a:tc>
                  <a:txBody>
                    <a:bodyPr/>
                    <a:lstStyle/>
                    <a:p>
                      <a:pPr marL="1927860">
                        <a:lnSpc>
                          <a:spcPct val="100000"/>
                        </a:lnSpc>
                        <a:spcBef>
                          <a:spcPts val="1055"/>
                        </a:spcBef>
                      </a:pPr>
                      <a:r>
                        <a:rPr lang="pl-PL" sz="1650" b="1" spc="-20" dirty="0">
                          <a:solidFill>
                            <a:srgbClr val="231F20"/>
                          </a:solidFill>
                          <a:latin typeface="+mn-lt"/>
                          <a:cs typeface="Montserrat ExtraBold"/>
                        </a:rPr>
                        <a:t>I - IIQ2026</a:t>
                      </a:r>
                      <a:endParaRPr sz="1650" dirty="0">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marL="1928495">
                        <a:lnSpc>
                          <a:spcPct val="100000"/>
                        </a:lnSpc>
                        <a:spcBef>
                          <a:spcPts val="1055"/>
                        </a:spcBef>
                      </a:pPr>
                      <a:r>
                        <a:rPr lang="pl-PL" sz="1650" b="1" spc="-20" dirty="0">
                          <a:solidFill>
                            <a:srgbClr val="231F20"/>
                          </a:solidFill>
                          <a:latin typeface="+mn-lt"/>
                          <a:cs typeface="Montserrat ExtraBold"/>
                        </a:rPr>
                        <a:t>III - IVQ</a:t>
                      </a:r>
                      <a:r>
                        <a:rPr sz="1650" b="1" spc="-20" dirty="0">
                          <a:solidFill>
                            <a:srgbClr val="231F20"/>
                          </a:solidFill>
                          <a:latin typeface="+mn-lt"/>
                          <a:cs typeface="Montserrat ExtraBold"/>
                        </a:rPr>
                        <a:t>2026</a:t>
                      </a:r>
                      <a:endParaRPr sz="1650" dirty="0">
                        <a:latin typeface="+mn-lt"/>
                        <a:cs typeface="Montserrat ExtraBold"/>
                      </a:endParaRPr>
                    </a:p>
                  </a:txBody>
                  <a:tcPr marL="0" marR="0" marT="133985"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F3F3F2"/>
                    </a:solidFill>
                  </a:tcPr>
                </a:tc>
                <a:tc>
                  <a:txBody>
                    <a:bodyPr/>
                    <a:lstStyle/>
                    <a:p>
                      <a:pPr marL="1924685">
                        <a:lnSpc>
                          <a:spcPct val="100000"/>
                        </a:lnSpc>
                        <a:spcBef>
                          <a:spcPts val="1055"/>
                        </a:spcBef>
                      </a:pPr>
                      <a:r>
                        <a:rPr sz="1650" b="1" spc="-20" dirty="0">
                          <a:solidFill>
                            <a:srgbClr val="231F20"/>
                          </a:solidFill>
                          <a:latin typeface="+mn-lt"/>
                          <a:cs typeface="Montserrat ExtraBold"/>
                        </a:rPr>
                        <a:t>2027</a:t>
                      </a:r>
                      <a:endParaRPr sz="1650" dirty="0">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marL="1926589">
                        <a:lnSpc>
                          <a:spcPct val="100000"/>
                        </a:lnSpc>
                        <a:spcBef>
                          <a:spcPts val="1055"/>
                        </a:spcBef>
                      </a:pPr>
                      <a:r>
                        <a:rPr sz="1650" b="1" spc="-20" dirty="0">
                          <a:solidFill>
                            <a:srgbClr val="231F20"/>
                          </a:solidFill>
                          <a:latin typeface="+mn-lt"/>
                          <a:cs typeface="Montserrat ExtraBold"/>
                        </a:rPr>
                        <a:t>2028</a:t>
                      </a:r>
                      <a:endParaRPr sz="1650">
                        <a:latin typeface="+mn-lt"/>
                        <a:cs typeface="Montserrat ExtraBold"/>
                      </a:endParaRPr>
                    </a:p>
                  </a:txBody>
                  <a:tcPr marL="0" marR="0" marT="1339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extLst>
                  <a:ext uri="{0D108BD9-81ED-4DB2-BD59-A6C34878D82A}">
                    <a16:rowId xmlns:a16="http://schemas.microsoft.com/office/drawing/2014/main" val="10000"/>
                  </a:ext>
                </a:extLst>
              </a:tr>
              <a:tr h="7058423">
                <a:tc>
                  <a:txBody>
                    <a:bodyPr/>
                    <a:lstStyle/>
                    <a:p>
                      <a:pPr>
                        <a:lnSpc>
                          <a:spcPct val="100000"/>
                        </a:lnSpc>
                      </a:pPr>
                      <a:endParaRPr sz="1300" dirty="0">
                        <a:latin typeface="+mn-lt"/>
                        <a:cs typeface="Times New Roman"/>
                      </a:endParaRPr>
                    </a:p>
                    <a:p>
                      <a:pPr>
                        <a:lnSpc>
                          <a:spcPct val="100000"/>
                        </a:lnSpc>
                      </a:pPr>
                      <a:endParaRPr sz="1300" dirty="0">
                        <a:latin typeface="+mn-lt"/>
                        <a:cs typeface="Times New Roman"/>
                      </a:endParaRPr>
                    </a:p>
                    <a:p>
                      <a:pPr marL="285750" indent="0">
                        <a:lnSpc>
                          <a:spcPct val="100000"/>
                        </a:lnSpc>
                        <a:buFont typeface="Arial" panose="020B0604020202020204" pitchFamily="34" charset="0"/>
                        <a:buChar char="•"/>
                      </a:pPr>
                      <a:endParaRPr lang="pl-PL" sz="1300" dirty="0">
                        <a:latin typeface="+mn-lt"/>
                        <a:cs typeface="Times New Roman"/>
                      </a:endParaRPr>
                    </a:p>
                    <a:p>
                      <a:pPr marL="285750" indent="0">
                        <a:lnSpc>
                          <a:spcPct val="100000"/>
                        </a:lnSpc>
                        <a:buFont typeface="Arial" panose="020B0604020202020204" pitchFamily="34" charset="0"/>
                        <a:buChar char="•"/>
                      </a:pPr>
                      <a:endParaRPr lang="pl-PL" sz="1300" dirty="0">
                        <a:solidFill>
                          <a:schemeClr val="tx1"/>
                        </a:solidFill>
                        <a:latin typeface="+mn-lt"/>
                        <a:cs typeface="Times New Roman"/>
                      </a:endParaRPr>
                    </a:p>
                    <a:p>
                      <a:pPr marL="887095" indent="-28575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e-Urząd Skarbowy, aplikacja mobilna </a:t>
                      </a:r>
                      <a:br>
                        <a:rPr lang="pl-PL" sz="1600" spc="-10" dirty="0">
                          <a:solidFill>
                            <a:schemeClr val="tx1"/>
                          </a:solidFill>
                          <a:latin typeface="+mn-lt"/>
                          <a:ea typeface="+mn-ea"/>
                          <a:cs typeface="Lato"/>
                        </a:rPr>
                      </a:br>
                      <a:r>
                        <a:rPr lang="pl-PL" sz="1600" spc="-10" dirty="0">
                          <a:solidFill>
                            <a:schemeClr val="tx1"/>
                          </a:solidFill>
                          <a:latin typeface="+mn-lt"/>
                          <a:ea typeface="+mn-ea"/>
                          <a:cs typeface="Lato"/>
                        </a:rPr>
                        <a:t>e-US</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dirty="0">
                          <a:solidFill>
                            <a:schemeClr val="tx1"/>
                          </a:solidFill>
                          <a:latin typeface="+mn-lt"/>
                          <a:cs typeface="Lato"/>
                        </a:rPr>
                        <a:t>Twój e-PIT – rozliczenia za 2025 rok</a:t>
                      </a:r>
                    </a:p>
                    <a:p>
                      <a:pPr marL="887095" indent="-285750">
                        <a:lnSpc>
                          <a:spcPct val="100000"/>
                        </a:lnSpc>
                        <a:buFont typeface="Wingdings" panose="05000000000000000000" pitchFamily="2" charset="2"/>
                        <a:buChar char="§"/>
                        <a:tabLst>
                          <a:tab pos="515620" algn="l"/>
                        </a:tabLst>
                      </a:pPr>
                      <a:r>
                        <a:rPr lang="pl-PL" sz="1600" spc="-10" dirty="0" err="1">
                          <a:solidFill>
                            <a:schemeClr val="tx1"/>
                          </a:solidFill>
                          <a:latin typeface="+mn-lt"/>
                          <a:ea typeface="+mn-ea"/>
                          <a:cs typeface="Lato"/>
                        </a:rPr>
                        <a:t>KSeF</a:t>
                      </a:r>
                      <a:r>
                        <a:rPr lang="pl-PL" sz="1600" spc="-10" dirty="0">
                          <a:solidFill>
                            <a:schemeClr val="tx1"/>
                          </a:solidFill>
                          <a:latin typeface="+mn-lt"/>
                          <a:ea typeface="+mn-ea"/>
                          <a:cs typeface="Lato"/>
                        </a:rPr>
                        <a:t> (Krajowy System </a:t>
                      </a:r>
                      <a:r>
                        <a:rPr lang="pl-PL" sz="1600" spc="-10" dirty="0" err="1">
                          <a:solidFill>
                            <a:schemeClr val="tx1"/>
                          </a:solidFill>
                          <a:latin typeface="+mn-lt"/>
                          <a:ea typeface="+mn-ea"/>
                          <a:cs typeface="Lato"/>
                        </a:rPr>
                        <a:t>eFaktur</a:t>
                      </a:r>
                      <a:r>
                        <a:rPr lang="pl-PL" sz="1600" spc="-10" dirty="0">
                          <a:solidFill>
                            <a:schemeClr val="tx1"/>
                          </a:solidFill>
                          <a:latin typeface="+mn-lt"/>
                          <a:ea typeface="+mn-ea"/>
                          <a:cs typeface="Lato"/>
                        </a:rPr>
                        <a: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PUESC - modernizacja portalu PUESC (system SEAP) i zintegrowanych z nim systemów dziedzinowych</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e-TOLL  Rozszerzenie sieci dróg płatnych</a:t>
                      </a:r>
                    </a:p>
                    <a:p>
                      <a:pPr marL="887095" indent="-285750">
                        <a:lnSpc>
                          <a:spcPct val="100000"/>
                        </a:lnSpc>
                        <a:buFont typeface="Wingdings" panose="05000000000000000000" pitchFamily="2" charset="2"/>
                        <a:buChar char="§"/>
                        <a:tabLst>
                          <a:tab pos="515620" algn="l"/>
                        </a:tabLst>
                      </a:pPr>
                      <a:r>
                        <a:rPr lang="pl-PL" sz="1600" spc="-10" dirty="0" err="1">
                          <a:solidFill>
                            <a:schemeClr val="tx1"/>
                          </a:solidFill>
                          <a:latin typeface="+mn-lt"/>
                          <a:ea typeface="+mn-ea"/>
                          <a:cs typeface="Lato"/>
                        </a:rPr>
                        <a:t>eSF</a:t>
                      </a:r>
                      <a:r>
                        <a:rPr lang="pl-PL" sz="1600" spc="-10" dirty="0">
                          <a:solidFill>
                            <a:schemeClr val="tx1"/>
                          </a:solidFill>
                          <a:latin typeface="+mn-lt"/>
                          <a:ea typeface="+mn-ea"/>
                          <a:cs typeface="Lato"/>
                        </a:rPr>
                        <a:t> (</a:t>
                      </a:r>
                      <a:r>
                        <a:rPr lang="pl-PL" sz="1600" spc="-10" dirty="0" err="1">
                          <a:solidFill>
                            <a:schemeClr val="tx1"/>
                          </a:solidFill>
                          <a:latin typeface="+mn-lt"/>
                          <a:ea typeface="+mn-ea"/>
                          <a:cs typeface="Lato"/>
                        </a:rPr>
                        <a:t>eSprawozdania</a:t>
                      </a:r>
                      <a:r>
                        <a:rPr lang="pl-PL" sz="1600" spc="-10" dirty="0">
                          <a:solidFill>
                            <a:schemeClr val="tx1"/>
                          </a:solidFill>
                          <a:latin typeface="+mn-lt"/>
                          <a:ea typeface="+mn-ea"/>
                          <a:cs typeface="Lato"/>
                        </a:rPr>
                        <a:t> Finansowe)</a:t>
                      </a:r>
                    </a:p>
                    <a:p>
                      <a:pPr marL="887095" indent="-28575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JPK NZ – kontynuacja działań dot. aktualizacji struktury JPK_MAG(2)</a:t>
                      </a:r>
                    </a:p>
                    <a:p>
                      <a:pPr marL="887095" indent="-28575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MDR - schematy podatkowe - implementacja zmian przepisów działu III rozdziału 11a Ordynacji Podatkowej</a:t>
                      </a:r>
                    </a:p>
                    <a:p>
                      <a:pPr marL="887095" indent="-285750">
                        <a:lnSpc>
                          <a:spcPct val="100000"/>
                        </a:lnSpc>
                        <a:buFont typeface="Wingdings" panose="05000000000000000000" pitchFamily="2" charset="2"/>
                        <a:buChar char="§"/>
                        <a:tabLst>
                          <a:tab pos="515620" algn="l"/>
                        </a:tabLst>
                      </a:pPr>
                      <a:r>
                        <a:rPr lang="pl-PL" sz="1600" spc="-10" dirty="0" err="1">
                          <a:solidFill>
                            <a:schemeClr val="tx1"/>
                          </a:solidFill>
                          <a:latin typeface="+mn-lt"/>
                          <a:ea typeface="+mn-ea"/>
                          <a:cs typeface="Lato"/>
                        </a:rPr>
                        <a:t>GloBE</a:t>
                      </a:r>
                      <a:r>
                        <a:rPr lang="pl-PL" sz="1600" spc="-10" dirty="0">
                          <a:solidFill>
                            <a:schemeClr val="tx1"/>
                          </a:solidFill>
                          <a:latin typeface="+mn-lt"/>
                          <a:ea typeface="+mn-ea"/>
                          <a:cs typeface="Lato"/>
                        </a:rPr>
                        <a:t> (globalny podatek minimalny)</a:t>
                      </a:r>
                    </a:p>
                    <a:p>
                      <a:pPr marL="887095" indent="-28575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Aplikacja </a:t>
                      </a:r>
                      <a:r>
                        <a:rPr lang="pl-PL" sz="1600" spc="-10" dirty="0" err="1">
                          <a:solidFill>
                            <a:schemeClr val="tx1"/>
                          </a:solidFill>
                          <a:latin typeface="+mn-lt"/>
                          <a:ea typeface="+mn-ea"/>
                          <a:cs typeface="Lato"/>
                        </a:rPr>
                        <a:t>eParagony</a:t>
                      </a:r>
                      <a:endParaRPr lang="pl-PL" sz="1600" spc="-10" dirty="0">
                        <a:solidFill>
                          <a:schemeClr val="tx1"/>
                        </a:solidFill>
                        <a:latin typeface="+mn-lt"/>
                        <a:ea typeface="+mn-ea"/>
                        <a:cs typeface="Lato"/>
                      </a:endParaRPr>
                    </a:p>
                    <a:p>
                      <a:pPr marL="601345" indent="0">
                        <a:lnSpc>
                          <a:spcPct val="100000"/>
                        </a:lnSpc>
                        <a:buFont typeface="Wingdings" panose="05000000000000000000" pitchFamily="2" charset="2"/>
                        <a:buNone/>
                        <a:tabLst>
                          <a:tab pos="515620" algn="l"/>
                        </a:tabLst>
                      </a:pPr>
                      <a:r>
                        <a:rPr lang="pl-PL" sz="1600" spc="-10" dirty="0">
                          <a:solidFill>
                            <a:schemeClr val="tx1"/>
                          </a:solidFill>
                          <a:latin typeface="+mn-lt"/>
                          <a:ea typeface="+mn-ea"/>
                          <a:cs typeface="Lato"/>
                        </a:rPr>
                        <a:t>   </a:t>
                      </a:r>
                    </a:p>
                    <a:p>
                      <a:pPr marL="887095" indent="-285750">
                        <a:lnSpc>
                          <a:spcPct val="100000"/>
                        </a:lnSpc>
                        <a:buFont typeface="Wingdings" panose="05000000000000000000" pitchFamily="2" charset="2"/>
                        <a:buChar char="§"/>
                        <a:tabLst>
                          <a:tab pos="515620" algn="l"/>
                        </a:tabLst>
                      </a:pPr>
                      <a:endParaRPr lang="pl-PL" sz="1600" spc="-10" dirty="0">
                        <a:solidFill>
                          <a:schemeClr val="tx1"/>
                        </a:solidFill>
                        <a:latin typeface="+mn-lt"/>
                        <a:ea typeface="+mn-ea"/>
                        <a:cs typeface="Lato"/>
                      </a:endParaRPr>
                    </a:p>
                    <a:p>
                      <a:pPr marL="515620" indent="-200025">
                        <a:lnSpc>
                          <a:spcPct val="100000"/>
                        </a:lnSpc>
                        <a:spcBef>
                          <a:spcPts val="915"/>
                        </a:spcBef>
                        <a:buChar char="•"/>
                        <a:tabLst>
                          <a:tab pos="515620" algn="l"/>
                        </a:tabLst>
                      </a:pPr>
                      <a:endParaRPr lang="pl-PL" sz="1600" spc="-10" dirty="0">
                        <a:solidFill>
                          <a:schemeClr val="tx1"/>
                        </a:solidFill>
                        <a:latin typeface="+mn-lt"/>
                        <a:ea typeface="+mn-ea"/>
                        <a:cs typeface="Lato"/>
                      </a:endParaRPr>
                    </a:p>
                    <a:p>
                      <a:pPr marL="515620" indent="-200025">
                        <a:lnSpc>
                          <a:spcPct val="100000"/>
                        </a:lnSpc>
                        <a:spcBef>
                          <a:spcPts val="915"/>
                        </a:spcBef>
                        <a:buChar char="•"/>
                        <a:tabLst>
                          <a:tab pos="515620" algn="l"/>
                        </a:tabLst>
                      </a:pPr>
                      <a:endParaRPr lang="pl-PL" sz="1600" spc="-10" dirty="0">
                        <a:solidFill>
                          <a:schemeClr val="tx1"/>
                        </a:solidFill>
                        <a:latin typeface="+mn-lt"/>
                        <a:ea typeface="+mn-ea"/>
                        <a:cs typeface="Lato"/>
                      </a:endParaRPr>
                    </a:p>
                    <a:p>
                      <a:pPr marL="515620" marR="0" lvl="0" indent="-200025" defTabSz="914400" eaLnBrk="1" fontAlgn="auto" latinLnBrk="0" hangingPunct="1">
                        <a:lnSpc>
                          <a:spcPct val="100000"/>
                        </a:lnSpc>
                        <a:spcBef>
                          <a:spcPts val="915"/>
                        </a:spcBef>
                        <a:spcAft>
                          <a:spcPts val="0"/>
                        </a:spcAft>
                        <a:buClrTx/>
                        <a:buSzTx/>
                        <a:buFontTx/>
                        <a:buChar char="•"/>
                        <a:tabLst>
                          <a:tab pos="515620" algn="l"/>
                        </a:tabLst>
                        <a:defRPr/>
                      </a:pPr>
                      <a:endParaRPr lang="pl-PL" sz="1600" spc="-10" dirty="0">
                        <a:solidFill>
                          <a:schemeClr val="tx1"/>
                        </a:solidFill>
                        <a:latin typeface="+mn-lt"/>
                        <a:ea typeface="+mn-ea"/>
                        <a:cs typeface="Lato"/>
                      </a:endParaRPr>
                    </a:p>
                    <a:p>
                      <a:pPr>
                        <a:lnSpc>
                          <a:spcPct val="100000"/>
                        </a:lnSpc>
                        <a:spcBef>
                          <a:spcPts val="605"/>
                        </a:spcBef>
                      </a:pPr>
                      <a:endParaRPr lang="pl-PL" sz="1300" dirty="0">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a:lnSpc>
                          <a:spcPct val="100000"/>
                        </a:lnSpc>
                      </a:pPr>
                      <a:endParaRPr sz="1300" dirty="0">
                        <a:latin typeface="+mn-lt"/>
                        <a:cs typeface="Times New Roman"/>
                      </a:endParaRPr>
                    </a:p>
                    <a:p>
                      <a:pPr>
                        <a:lnSpc>
                          <a:spcPct val="100000"/>
                        </a:lnSpc>
                      </a:pPr>
                      <a:endParaRPr sz="1600" b="0" dirty="0">
                        <a:latin typeface="+mn-lt"/>
                        <a:cs typeface="Times New Roman"/>
                      </a:endParaRP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KSeF (Krajowy System </a:t>
                      </a:r>
                      <a:r>
                        <a:rPr lang="pl-PL" sz="1600" spc="-10" dirty="0" err="1">
                          <a:solidFill>
                            <a:schemeClr val="tx1"/>
                          </a:solidFill>
                          <a:latin typeface="+mn-lt"/>
                          <a:ea typeface="+mn-ea"/>
                          <a:cs typeface="Lato"/>
                        </a:rPr>
                        <a:t>eFaktur</a:t>
                      </a:r>
                      <a:r>
                        <a:rPr lang="pl-PL" sz="1600" spc="-10" dirty="0">
                          <a:solidFill>
                            <a:schemeClr val="tx1"/>
                          </a:solidFill>
                          <a:latin typeface="+mn-lt"/>
                          <a:ea typeface="+mn-ea"/>
                          <a:cs typeface="Lato"/>
                        </a:rPr>
                        <a:t>)</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e-Urząd Skarbowy</a:t>
                      </a:r>
                    </a:p>
                    <a:p>
                      <a:pPr marL="944245" indent="-342900">
                        <a:lnSpc>
                          <a:spcPct val="100000"/>
                        </a:lnSpc>
                        <a:buFont typeface="Wingdings" panose="05000000000000000000" pitchFamily="2" charset="2"/>
                        <a:buChar char="§"/>
                        <a:tabLst>
                          <a:tab pos="515620" algn="l"/>
                        </a:tabLst>
                      </a:pPr>
                      <a:r>
                        <a:rPr sz="1600" spc="-10" dirty="0" err="1">
                          <a:solidFill>
                            <a:schemeClr val="tx1"/>
                          </a:solidFill>
                          <a:latin typeface="+mn-lt"/>
                          <a:ea typeface="+mn-ea"/>
                          <a:cs typeface="Lato"/>
                        </a:rPr>
                        <a:t>Twój</a:t>
                      </a:r>
                      <a:r>
                        <a:rPr sz="1600" spc="-10" dirty="0">
                          <a:solidFill>
                            <a:schemeClr val="tx1"/>
                          </a:solidFill>
                          <a:latin typeface="+mn-lt"/>
                          <a:ea typeface="+mn-ea"/>
                          <a:cs typeface="Lato"/>
                        </a:rPr>
                        <a:t> e</a:t>
                      </a:r>
                      <a:r>
                        <a:rPr lang="pl-PL" sz="1600" spc="-10" dirty="0">
                          <a:solidFill>
                            <a:schemeClr val="tx1"/>
                          </a:solidFill>
                          <a:latin typeface="+mn-lt"/>
                          <a:ea typeface="+mn-ea"/>
                          <a:cs typeface="Lato"/>
                        </a:rPr>
                        <a:t>-</a:t>
                      </a:r>
                      <a:r>
                        <a:rPr sz="1600" spc="-10" dirty="0">
                          <a:solidFill>
                            <a:schemeClr val="tx1"/>
                          </a:solidFill>
                          <a:latin typeface="+mn-lt"/>
                          <a:ea typeface="+mn-ea"/>
                          <a:cs typeface="Lato"/>
                        </a:rPr>
                        <a:t>PIT</a:t>
                      </a:r>
                      <a:endParaRPr lang="pl-PL" sz="1600" spc="-10" dirty="0">
                        <a:solidFill>
                          <a:schemeClr val="tx1"/>
                        </a:solidFill>
                        <a:latin typeface="+mn-lt"/>
                        <a:ea typeface="+mn-ea"/>
                        <a:cs typeface="Lato"/>
                      </a:endParaRPr>
                    </a:p>
                    <a:p>
                      <a:pPr marL="944245" indent="-342900">
                        <a:lnSpc>
                          <a:spcPct val="100000"/>
                        </a:lnSpc>
                        <a:buFont typeface="Wingdings" panose="05000000000000000000" pitchFamily="2" charset="2"/>
                        <a:buChar char="§"/>
                        <a:tabLst>
                          <a:tab pos="515620" algn="l"/>
                        </a:tabLst>
                      </a:pPr>
                      <a:r>
                        <a:rPr sz="1600" spc="-10" dirty="0">
                          <a:solidFill>
                            <a:schemeClr val="tx1"/>
                          </a:solidFill>
                          <a:latin typeface="+mn-lt"/>
                          <a:ea typeface="+mn-ea"/>
                          <a:cs typeface="Lato"/>
                        </a:rPr>
                        <a:t>PUESC</a:t>
                      </a:r>
                      <a:r>
                        <a:rPr lang="pl-PL" sz="1600" spc="-10" dirty="0">
                          <a:solidFill>
                            <a:schemeClr val="tx1"/>
                          </a:solidFill>
                          <a:latin typeface="+mn-lt"/>
                          <a:ea typeface="+mn-ea"/>
                          <a:cs typeface="Lato"/>
                        </a:rPr>
                        <a:t> - modernizacja portalu PUESC (system SEAP) i zintegrowanych z nim systemów dziedzinowych</a:t>
                      </a:r>
                    </a:p>
                    <a:p>
                      <a:pPr marL="944245"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CEWA 1.0 (Centralna Ewidencja Wyrobów Akcyzowych)</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JSP Moduł Rejestracji Podmiotów</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JSP Moduł Egzekucja</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Portal </a:t>
                      </a:r>
                      <a:r>
                        <a:rPr lang="pl-PL" sz="1600" spc="-10" dirty="0" err="1">
                          <a:solidFill>
                            <a:schemeClr val="tx1"/>
                          </a:solidFill>
                          <a:latin typeface="+mn-lt"/>
                          <a:ea typeface="+mn-ea"/>
                          <a:cs typeface="Lato"/>
                        </a:rPr>
                        <a:t>eLicytacje</a:t>
                      </a:r>
                      <a:endParaRPr lang="pl-PL" sz="1600" spc="-10" dirty="0">
                        <a:solidFill>
                          <a:schemeClr val="tx1"/>
                        </a:solidFill>
                        <a:latin typeface="+mn-lt"/>
                        <a:ea typeface="+mn-ea"/>
                        <a:cs typeface="Lato"/>
                      </a:endParaRPr>
                    </a:p>
                    <a:p>
                      <a:pPr marL="944245" indent="-342900">
                        <a:lnSpc>
                          <a:spcPct val="100000"/>
                        </a:lnSpc>
                        <a:buFont typeface="Wingdings" panose="05000000000000000000" pitchFamily="2" charset="2"/>
                        <a:buChar char="§"/>
                        <a:tabLst>
                          <a:tab pos="515620" algn="l"/>
                        </a:tabLst>
                      </a:pPr>
                      <a:r>
                        <a:rPr lang="pl-PL" sz="1600" spc="-10" dirty="0" err="1">
                          <a:solidFill>
                            <a:schemeClr val="tx1"/>
                          </a:solidFill>
                          <a:latin typeface="+mn-lt"/>
                          <a:ea typeface="+mn-ea"/>
                          <a:cs typeface="Lato"/>
                        </a:rPr>
                        <a:t>eSF</a:t>
                      </a:r>
                      <a:r>
                        <a:rPr lang="pl-PL" sz="1600" spc="-10" dirty="0">
                          <a:solidFill>
                            <a:schemeClr val="tx1"/>
                          </a:solidFill>
                          <a:latin typeface="+mn-lt"/>
                          <a:ea typeface="+mn-ea"/>
                          <a:cs typeface="Lato"/>
                        </a:rPr>
                        <a:t> (</a:t>
                      </a:r>
                      <a:r>
                        <a:rPr lang="pl-PL" sz="1600" spc="-10" dirty="0" err="1">
                          <a:solidFill>
                            <a:schemeClr val="tx1"/>
                          </a:solidFill>
                          <a:latin typeface="+mn-lt"/>
                          <a:ea typeface="+mn-ea"/>
                          <a:cs typeface="Lato"/>
                        </a:rPr>
                        <a:t>eSprawozdania</a:t>
                      </a:r>
                      <a:r>
                        <a:rPr lang="pl-PL" sz="1600" spc="-10" dirty="0">
                          <a:solidFill>
                            <a:schemeClr val="tx1"/>
                          </a:solidFill>
                          <a:latin typeface="+mn-lt"/>
                          <a:ea typeface="+mn-ea"/>
                          <a:cs typeface="Lato"/>
                        </a:rPr>
                        <a:t> Finansowe)</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Rejestr domen służących do oferowania gier hazardowych niezgodnie z ustawą</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CESOP PL</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Centrum Transparentności (JPK_PD)</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JPK NZ – kontynuacja działań dot. aktualizacji struktury JPK_MAG JPK_MAG(2)</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DAC8</a:t>
                      </a:r>
                    </a:p>
                    <a:p>
                      <a:pPr marL="944245" indent="-342900">
                        <a:lnSpc>
                          <a:spcPct val="100000"/>
                        </a:lnSpc>
                        <a:buFont typeface="Wingdings" panose="05000000000000000000" pitchFamily="2" charset="2"/>
                        <a:buChar char="§"/>
                        <a:tabLst>
                          <a:tab pos="515620" algn="l"/>
                        </a:tabLst>
                      </a:pPr>
                      <a:r>
                        <a:rPr lang="pl-PL" sz="1600" spc="-10" dirty="0">
                          <a:solidFill>
                            <a:schemeClr val="tx1"/>
                          </a:solidFill>
                          <a:latin typeface="+mn-lt"/>
                          <a:ea typeface="+mn-ea"/>
                          <a:cs typeface="Lato"/>
                        </a:rPr>
                        <a:t>Aplikacja </a:t>
                      </a:r>
                      <a:r>
                        <a:rPr lang="pl-PL" sz="1600" spc="-10" dirty="0" err="1">
                          <a:solidFill>
                            <a:schemeClr val="tx1"/>
                          </a:solidFill>
                          <a:latin typeface="+mn-lt"/>
                          <a:ea typeface="+mn-ea"/>
                          <a:cs typeface="Lato"/>
                        </a:rPr>
                        <a:t>eParagony</a:t>
                      </a:r>
                      <a:r>
                        <a:rPr lang="pl-PL" sz="1600" spc="-10" dirty="0">
                          <a:solidFill>
                            <a:schemeClr val="tx1"/>
                          </a:solidFill>
                          <a:latin typeface="+mn-lt"/>
                          <a:ea typeface="+mn-ea"/>
                          <a:cs typeface="Lato"/>
                        </a:rPr>
                        <a:t> </a:t>
                      </a:r>
                    </a:p>
                    <a:p>
                      <a:pPr marL="944245" indent="-342900">
                        <a:lnSpc>
                          <a:spcPct val="100000"/>
                        </a:lnSpc>
                        <a:buFont typeface="Wingdings" panose="05000000000000000000" pitchFamily="2" charset="2"/>
                        <a:buChar char="§"/>
                        <a:tabLst>
                          <a:tab pos="515620" algn="l"/>
                        </a:tabLst>
                      </a:pPr>
                      <a:endParaRPr lang="pl-PL" sz="1600" spc="-10" dirty="0">
                        <a:solidFill>
                          <a:srgbClr val="FF0000"/>
                        </a:solidFill>
                        <a:latin typeface="+mn-lt"/>
                        <a:ea typeface="+mn-ea"/>
                        <a:cs typeface="Lato"/>
                      </a:endParaRPr>
                    </a:p>
                    <a:p>
                      <a:pPr marL="944245" indent="-342900">
                        <a:lnSpc>
                          <a:spcPct val="100000"/>
                        </a:lnSpc>
                        <a:buFont typeface="Wingdings" panose="05000000000000000000" pitchFamily="2" charset="2"/>
                        <a:buChar char="§"/>
                        <a:tabLst>
                          <a:tab pos="515620" algn="l"/>
                        </a:tabLst>
                      </a:pPr>
                      <a:endParaRPr lang="pl-PL" sz="1600" spc="-10" dirty="0">
                        <a:solidFill>
                          <a:srgbClr val="00B050"/>
                        </a:solidFill>
                        <a:latin typeface="+mn-lt"/>
                        <a:ea typeface="+mn-ea"/>
                        <a:cs typeface="Lato"/>
                      </a:endParaRPr>
                    </a:p>
                    <a:p>
                      <a:pPr marL="315595" indent="0">
                        <a:lnSpc>
                          <a:spcPct val="100000"/>
                        </a:lnSpc>
                        <a:spcBef>
                          <a:spcPts val="915"/>
                        </a:spcBef>
                        <a:buNone/>
                        <a:tabLst>
                          <a:tab pos="515620" algn="l"/>
                        </a:tabLst>
                      </a:pPr>
                      <a:endParaRPr lang="pl-PL" sz="1300" spc="-10" dirty="0">
                        <a:latin typeface="+mn-lt"/>
                        <a:cs typeface="Lato"/>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F3F3F2"/>
                    </a:solidFill>
                  </a:tcPr>
                </a:tc>
                <a:tc>
                  <a:txBody>
                    <a:bodyPr/>
                    <a:lstStyle/>
                    <a:p>
                      <a:pPr>
                        <a:lnSpc>
                          <a:spcPct val="100000"/>
                        </a:lnSpc>
                      </a:pPr>
                      <a:endParaRPr sz="1300" dirty="0">
                        <a:latin typeface="+mn-lt"/>
                        <a:cs typeface="Times New Roman"/>
                      </a:endParaRPr>
                    </a:p>
                    <a:p>
                      <a:pPr>
                        <a:lnSpc>
                          <a:spcPct val="100000"/>
                        </a:lnSpc>
                      </a:pPr>
                      <a:endParaRPr sz="1300" dirty="0">
                        <a:latin typeface="+mn-lt"/>
                        <a:cs typeface="Times New Roman"/>
                      </a:endParaRP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a:solidFill>
                            <a:schemeClr val="tx1"/>
                          </a:solidFill>
                          <a:latin typeface="+mn-lt"/>
                          <a:ea typeface="+mn-ea"/>
                          <a:cs typeface="Lato"/>
                        </a:rPr>
                        <a:t>e-</a:t>
                      </a:r>
                      <a:r>
                        <a:rPr sz="1600" spc="-10" dirty="0" err="1">
                          <a:solidFill>
                            <a:schemeClr val="tx1"/>
                          </a:solidFill>
                          <a:latin typeface="+mn-lt"/>
                          <a:ea typeface="+mn-ea"/>
                          <a:cs typeface="Lato"/>
                        </a:rPr>
                        <a:t>Urząd</a:t>
                      </a:r>
                      <a:r>
                        <a:rPr sz="1600" spc="-10" dirty="0">
                          <a:solidFill>
                            <a:schemeClr val="tx1"/>
                          </a:solidFill>
                          <a:latin typeface="+mn-lt"/>
                          <a:ea typeface="+mn-ea"/>
                          <a:cs typeface="Lato"/>
                        </a:rPr>
                        <a:t> Skarbowy</a:t>
                      </a: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err="1">
                          <a:solidFill>
                            <a:schemeClr val="tx1"/>
                          </a:solidFill>
                          <a:latin typeface="+mn-lt"/>
                          <a:ea typeface="+mn-ea"/>
                          <a:cs typeface="Lato"/>
                        </a:rPr>
                        <a:t>Twój</a:t>
                      </a:r>
                      <a:r>
                        <a:rPr sz="1600" spc="-10" dirty="0">
                          <a:solidFill>
                            <a:schemeClr val="tx1"/>
                          </a:solidFill>
                          <a:latin typeface="+mn-lt"/>
                          <a:ea typeface="+mn-ea"/>
                          <a:cs typeface="Lato"/>
                        </a:rPr>
                        <a:t> e</a:t>
                      </a:r>
                      <a:r>
                        <a:rPr lang="pl-PL" sz="1600" spc="-10" dirty="0">
                          <a:solidFill>
                            <a:schemeClr val="tx1"/>
                          </a:solidFill>
                          <a:latin typeface="+mn-lt"/>
                          <a:ea typeface="+mn-ea"/>
                          <a:cs typeface="Lato"/>
                        </a:rPr>
                        <a:t>-</a:t>
                      </a:r>
                      <a:r>
                        <a:rPr sz="1600" spc="-10" dirty="0">
                          <a:solidFill>
                            <a:schemeClr val="tx1"/>
                          </a:solidFill>
                          <a:latin typeface="+mn-lt"/>
                          <a:ea typeface="+mn-ea"/>
                          <a:cs typeface="Lato"/>
                        </a:rPr>
                        <a:t>PIT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PUESC</a:t>
                      </a: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zmodernizowany </a:t>
                      </a:r>
                      <a:r>
                        <a:rPr sz="1600" spc="-10" dirty="0" err="1">
                          <a:solidFill>
                            <a:schemeClr val="tx1"/>
                          </a:solidFill>
                          <a:latin typeface="+mn-lt"/>
                          <a:ea typeface="+mn-ea"/>
                          <a:cs typeface="Lato"/>
                        </a:rPr>
                        <a:t>Wykaz</a:t>
                      </a:r>
                      <a:r>
                        <a:rPr sz="1600" spc="-10" dirty="0">
                          <a:solidFill>
                            <a:schemeClr val="tx1"/>
                          </a:solidFill>
                          <a:latin typeface="+mn-lt"/>
                          <a:ea typeface="+mn-ea"/>
                          <a:cs typeface="Lato"/>
                        </a:rPr>
                        <a:t> podatników VAT</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CRM2.0 - rozbudowa systemu zarządzania relacjami z klientem KAS</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DAC8</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dodatkowe usługi </a:t>
                      </a:r>
                      <a:r>
                        <a:rPr lang="pl-PL" sz="1600" spc="-10" dirty="0" err="1">
                          <a:solidFill>
                            <a:schemeClr val="tx1"/>
                          </a:solidFill>
                          <a:latin typeface="+mn-lt"/>
                          <a:ea typeface="+mn-ea"/>
                          <a:cs typeface="Lato"/>
                        </a:rPr>
                        <a:t>eMCeK</a:t>
                      </a:r>
                      <a:r>
                        <a:rPr lang="pl-PL" sz="1600" spc="-10" dirty="0">
                          <a:solidFill>
                            <a:schemeClr val="tx1"/>
                          </a:solidFill>
                          <a:latin typeface="+mn-lt"/>
                          <a:ea typeface="+mn-ea"/>
                          <a:cs typeface="Lato"/>
                        </a:rPr>
                        <a:t> </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pakiet </a:t>
                      </a:r>
                      <a:r>
                        <a:rPr lang="pl-PL" sz="1600" spc="-10" dirty="0" err="1">
                          <a:solidFill>
                            <a:schemeClr val="tx1"/>
                          </a:solidFill>
                          <a:latin typeface="+mn-lt"/>
                          <a:ea typeface="+mn-ea"/>
                          <a:cs typeface="Lato"/>
                        </a:rPr>
                        <a:t>ViDA</a:t>
                      </a:r>
                      <a:r>
                        <a:rPr lang="pl-PL" sz="1600" spc="-10" dirty="0">
                          <a:solidFill>
                            <a:schemeClr val="tx1"/>
                          </a:solidFill>
                          <a:latin typeface="+mn-lt"/>
                          <a:ea typeface="+mn-ea"/>
                          <a:cs typeface="Lato"/>
                        </a:rPr>
                        <a:t> - zmiany w zakresie procedury OSS</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e-TOLL – rozszerzenie sieci dróg płatnych</a:t>
                      </a:r>
                    </a:p>
                    <a:p>
                      <a:pPr marL="887095"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tab pos="515620" algn="l"/>
                        </a:tabLst>
                        <a:defRPr/>
                      </a:pPr>
                      <a:r>
                        <a:rPr lang="pl-PL" sz="1600" spc="-10" dirty="0">
                          <a:solidFill>
                            <a:schemeClr val="tx1"/>
                          </a:solidFill>
                          <a:latin typeface="+mn-lt"/>
                          <a:ea typeface="+mn-ea"/>
                          <a:cs typeface="Lato"/>
                        </a:rPr>
                        <a:t>Aplikacja </a:t>
                      </a:r>
                      <a:r>
                        <a:rPr lang="pl-PL" sz="1600" spc="-10" dirty="0" err="1">
                          <a:solidFill>
                            <a:schemeClr val="tx1"/>
                          </a:solidFill>
                          <a:latin typeface="+mn-lt"/>
                          <a:ea typeface="+mn-ea"/>
                          <a:cs typeface="Lato"/>
                        </a:rPr>
                        <a:t>eParagony</a:t>
                      </a:r>
                      <a:endParaRPr lang="pl-PL" sz="1600" spc="-10" dirty="0">
                        <a:solidFill>
                          <a:schemeClr val="tx1"/>
                        </a:solidFill>
                        <a:latin typeface="+mn-lt"/>
                        <a:ea typeface="+mn-ea"/>
                        <a:cs typeface="Lato"/>
                      </a:endParaRPr>
                    </a:p>
                    <a:p>
                      <a:pPr marL="510540" marR="0" lvl="0" indent="-200025" defTabSz="914400" eaLnBrk="1" fontAlgn="auto" latinLnBrk="0" hangingPunct="1">
                        <a:lnSpc>
                          <a:spcPct val="100000"/>
                        </a:lnSpc>
                        <a:spcBef>
                          <a:spcPts val="915"/>
                        </a:spcBef>
                        <a:spcAft>
                          <a:spcPts val="0"/>
                        </a:spcAft>
                        <a:buClrTx/>
                        <a:buSzTx/>
                        <a:buFontTx/>
                        <a:buChar char="•"/>
                        <a:tabLst>
                          <a:tab pos="510540" algn="l"/>
                        </a:tabLst>
                        <a:defRPr/>
                      </a:pPr>
                      <a:endParaRPr lang="pl-PL" sz="1600" dirty="0">
                        <a:latin typeface="+mn-lt"/>
                        <a:cs typeface="Lato"/>
                      </a:endParaRPr>
                    </a:p>
                    <a:p>
                      <a:pPr marL="510540" indent="-200025">
                        <a:lnSpc>
                          <a:spcPct val="100000"/>
                        </a:lnSpc>
                        <a:spcBef>
                          <a:spcPts val="915"/>
                        </a:spcBef>
                        <a:buChar char="•"/>
                        <a:tabLst>
                          <a:tab pos="510540" algn="l"/>
                        </a:tabLst>
                      </a:pPr>
                      <a:endParaRPr lang="pl-PL" sz="1300" spc="-10" dirty="0">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tc>
                  <a:txBody>
                    <a:bodyPr/>
                    <a:lstStyle/>
                    <a:p>
                      <a:pPr>
                        <a:lnSpc>
                          <a:spcPct val="100000"/>
                        </a:lnSpc>
                      </a:pPr>
                      <a:endParaRPr sz="1300" dirty="0">
                        <a:latin typeface="+mn-lt"/>
                        <a:cs typeface="Times New Roman"/>
                      </a:endParaRPr>
                    </a:p>
                    <a:p>
                      <a:pPr>
                        <a:lnSpc>
                          <a:spcPct val="100000"/>
                        </a:lnSpc>
                      </a:pPr>
                      <a:endParaRPr sz="1300" dirty="0">
                        <a:latin typeface="+mn-lt"/>
                        <a:cs typeface="Times New Roman"/>
                      </a:endParaRP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a:solidFill>
                            <a:schemeClr val="tx1"/>
                          </a:solidFill>
                          <a:latin typeface="+mn-lt"/>
                          <a:ea typeface="+mn-ea"/>
                          <a:cs typeface="Lato"/>
                        </a:rPr>
                        <a:t>e-</a:t>
                      </a:r>
                      <a:r>
                        <a:rPr sz="1600" spc="-10" dirty="0" err="1">
                          <a:solidFill>
                            <a:schemeClr val="tx1"/>
                          </a:solidFill>
                          <a:latin typeface="+mn-lt"/>
                          <a:ea typeface="+mn-ea"/>
                          <a:cs typeface="Lato"/>
                        </a:rPr>
                        <a:t>Urząd</a:t>
                      </a:r>
                      <a:r>
                        <a:rPr sz="1600" spc="-10" dirty="0">
                          <a:solidFill>
                            <a:schemeClr val="tx1"/>
                          </a:solidFill>
                          <a:latin typeface="+mn-lt"/>
                          <a:ea typeface="+mn-ea"/>
                          <a:cs typeface="Lato"/>
                        </a:rPr>
                        <a:t> Skarbowy</a:t>
                      </a: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err="1">
                          <a:solidFill>
                            <a:schemeClr val="tx1"/>
                          </a:solidFill>
                          <a:latin typeface="+mn-lt"/>
                          <a:ea typeface="+mn-ea"/>
                          <a:cs typeface="Lato"/>
                        </a:rPr>
                        <a:t>Twój</a:t>
                      </a:r>
                      <a:r>
                        <a:rPr sz="1600" spc="-10" dirty="0">
                          <a:solidFill>
                            <a:schemeClr val="tx1"/>
                          </a:solidFill>
                          <a:latin typeface="+mn-lt"/>
                          <a:ea typeface="+mn-ea"/>
                          <a:cs typeface="Lato"/>
                        </a:rPr>
                        <a:t> e</a:t>
                      </a:r>
                      <a:r>
                        <a:rPr lang="pl-PL" sz="1600" spc="-10" dirty="0">
                          <a:solidFill>
                            <a:schemeClr val="tx1"/>
                          </a:solidFill>
                          <a:latin typeface="+mn-lt"/>
                          <a:ea typeface="+mn-ea"/>
                          <a:cs typeface="Lato"/>
                        </a:rPr>
                        <a:t>-</a:t>
                      </a:r>
                      <a:r>
                        <a:rPr sz="1600" spc="-10" dirty="0">
                          <a:solidFill>
                            <a:schemeClr val="tx1"/>
                          </a:solidFill>
                          <a:latin typeface="+mn-lt"/>
                          <a:ea typeface="+mn-ea"/>
                          <a:cs typeface="Lato"/>
                        </a:rPr>
                        <a:t>PIT</a:t>
                      </a:r>
                    </a:p>
                    <a:p>
                      <a:pPr marL="887095" indent="-285750">
                        <a:lnSpc>
                          <a:spcPct val="100000"/>
                        </a:lnSpc>
                        <a:spcBef>
                          <a:spcPts val="0"/>
                        </a:spcBef>
                        <a:spcAft>
                          <a:spcPts val="0"/>
                        </a:spcAft>
                        <a:buFont typeface="Wingdings" panose="05000000000000000000" pitchFamily="2" charset="2"/>
                        <a:buChar char="§"/>
                        <a:tabLst>
                          <a:tab pos="515620" algn="l"/>
                        </a:tabLst>
                      </a:pPr>
                      <a:r>
                        <a:rPr sz="1600" spc="-10" dirty="0">
                          <a:solidFill>
                            <a:schemeClr val="tx1"/>
                          </a:solidFill>
                          <a:latin typeface="+mn-lt"/>
                          <a:ea typeface="+mn-ea"/>
                          <a:cs typeface="Lato"/>
                        </a:rPr>
                        <a:t>PUESC</a:t>
                      </a:r>
                      <a:endParaRPr lang="pl-PL" sz="1600" spc="-10" dirty="0">
                        <a:solidFill>
                          <a:schemeClr val="tx1"/>
                        </a:solidFill>
                        <a:latin typeface="+mn-lt"/>
                        <a:ea typeface="+mn-ea"/>
                        <a:cs typeface="Lato"/>
                      </a:endParaRP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JSP (Jednolity System Podatkowy)</a:t>
                      </a: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Pakiet </a:t>
                      </a:r>
                      <a:r>
                        <a:rPr lang="pl-PL" sz="1600" spc="-10" dirty="0" err="1">
                          <a:solidFill>
                            <a:schemeClr val="tx1"/>
                          </a:solidFill>
                          <a:latin typeface="+mn-lt"/>
                          <a:ea typeface="+mn-ea"/>
                          <a:cs typeface="Lato"/>
                        </a:rPr>
                        <a:t>ViDA</a:t>
                      </a:r>
                      <a:r>
                        <a:rPr lang="pl-PL" sz="1600" spc="-10" dirty="0">
                          <a:solidFill>
                            <a:schemeClr val="tx1"/>
                          </a:solidFill>
                          <a:latin typeface="+mn-lt"/>
                          <a:ea typeface="+mn-ea"/>
                          <a:cs typeface="Lato"/>
                        </a:rPr>
                        <a:t> – zmiany w zakresie procedury OSS</a:t>
                      </a:r>
                    </a:p>
                    <a:p>
                      <a:pPr marL="887095" indent="-285750">
                        <a:lnSpc>
                          <a:spcPct val="100000"/>
                        </a:lnSpc>
                        <a:spcBef>
                          <a:spcPts val="0"/>
                        </a:spcBef>
                        <a:spcAft>
                          <a:spcPts val="0"/>
                        </a:spcAft>
                        <a:buFont typeface="Wingdings" panose="05000000000000000000" pitchFamily="2" charset="2"/>
                        <a:buChar char="§"/>
                        <a:tabLst>
                          <a:tab pos="515620" algn="l"/>
                        </a:tabLst>
                      </a:pPr>
                      <a:r>
                        <a:rPr lang="pl-PL" sz="1600" spc="-10" dirty="0">
                          <a:solidFill>
                            <a:schemeClr val="tx1"/>
                          </a:solidFill>
                          <a:latin typeface="+mn-lt"/>
                          <a:ea typeface="+mn-ea"/>
                          <a:cs typeface="Lato"/>
                        </a:rPr>
                        <a:t>Aplikacja </a:t>
                      </a:r>
                      <a:r>
                        <a:rPr lang="pl-PL" sz="1600" spc="-10" dirty="0" err="1">
                          <a:solidFill>
                            <a:schemeClr val="tx1"/>
                          </a:solidFill>
                          <a:latin typeface="+mn-lt"/>
                          <a:ea typeface="+mn-ea"/>
                          <a:cs typeface="Lato"/>
                        </a:rPr>
                        <a:t>eParagony</a:t>
                      </a:r>
                      <a:endParaRPr lang="pl-PL" sz="1600" spc="-10" dirty="0">
                        <a:solidFill>
                          <a:schemeClr val="tx1"/>
                        </a:solidFill>
                        <a:latin typeface="+mn-lt"/>
                        <a:ea typeface="+mn-ea"/>
                        <a:cs typeface="Lato"/>
                      </a:endParaRPr>
                    </a:p>
                    <a:p>
                      <a:pPr marL="510540" indent="-200025">
                        <a:lnSpc>
                          <a:spcPct val="100000"/>
                        </a:lnSpc>
                        <a:spcBef>
                          <a:spcPts val="915"/>
                        </a:spcBef>
                        <a:buChar char="•"/>
                        <a:tabLst>
                          <a:tab pos="510540" algn="l"/>
                        </a:tabLst>
                      </a:pPr>
                      <a:endParaRPr lang="pl-PL" sz="1600" b="0" dirty="0">
                        <a:latin typeface="+mn-lt"/>
                        <a:cs typeface="Lato"/>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3F3F2"/>
                    </a:solidFill>
                  </a:tcPr>
                </a:tc>
                <a:extLst>
                  <a:ext uri="{0D108BD9-81ED-4DB2-BD59-A6C34878D82A}">
                    <a16:rowId xmlns:a16="http://schemas.microsoft.com/office/drawing/2014/main" val="10001"/>
                  </a:ext>
                </a:extLst>
              </a:tr>
            </a:tbl>
          </a:graphicData>
        </a:graphic>
      </p:graphicFrame>
      <p:sp>
        <p:nvSpPr>
          <p:cNvPr id="18" name="object 18"/>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19" name="object 19"/>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20" name="object 20"/>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3</a:t>
            </a:fld>
            <a:endParaRPr spc="-50" dirty="0"/>
          </a:p>
        </p:txBody>
      </p:sp>
      <p:sp>
        <p:nvSpPr>
          <p:cNvPr id="21" name="object 40">
            <a:extLst>
              <a:ext uri="{FF2B5EF4-FFF2-40B4-BE49-F238E27FC236}">
                <a16:creationId xmlns:a16="http://schemas.microsoft.com/office/drawing/2014/main" id="{5CFDA91C-A664-4FBF-AEF1-CDB57354F60A}"/>
              </a:ext>
            </a:extLst>
          </p:cNvPr>
          <p:cNvSpPr txBox="1"/>
          <p:nvPr/>
        </p:nvSpPr>
        <p:spPr>
          <a:xfrm>
            <a:off x="404456" y="2379822"/>
            <a:ext cx="3680765" cy="314830"/>
          </a:xfrm>
          <a:prstGeom prst="rect">
            <a:avLst/>
          </a:prstGeom>
        </p:spPr>
        <p:txBody>
          <a:bodyPr vert="horz" wrap="square" lIns="0" tIns="14605" rIns="0" bIns="0" rtlCol="0">
            <a:spAutoFit/>
          </a:bodyPr>
          <a:lstStyle/>
          <a:p>
            <a:pPr marL="1878330">
              <a:lnSpc>
                <a:spcPct val="100000"/>
              </a:lnSpc>
              <a:spcBef>
                <a:spcPts val="115"/>
              </a:spcBef>
            </a:pPr>
            <a:r>
              <a:rPr lang="pl-PL" sz="1950" b="1" spc="-20" dirty="0">
                <a:solidFill>
                  <a:schemeClr val="tx1"/>
                </a:solidFill>
                <a:latin typeface="Montserrat ExtraBold"/>
                <a:cs typeface="Montserrat ExtraBold"/>
              </a:rPr>
              <a:t>I </a:t>
            </a:r>
            <a:r>
              <a:rPr lang="pl-PL" sz="1950" b="1" spc="-20" dirty="0" err="1">
                <a:solidFill>
                  <a:schemeClr val="tx1"/>
                </a:solidFill>
                <a:latin typeface="Montserrat ExtraBold"/>
                <a:cs typeface="Montserrat ExtraBold"/>
              </a:rPr>
              <a:t>i</a:t>
            </a:r>
            <a:r>
              <a:rPr lang="pl-PL" sz="1950" b="1" spc="-20" dirty="0">
                <a:solidFill>
                  <a:schemeClr val="tx1"/>
                </a:solidFill>
                <a:latin typeface="Montserrat ExtraBold"/>
                <a:cs typeface="Montserrat ExtraBold"/>
              </a:rPr>
              <a:t> IIQ26</a:t>
            </a:r>
          </a:p>
        </p:txBody>
      </p:sp>
      <p:grpSp>
        <p:nvGrpSpPr>
          <p:cNvPr id="23" name="object 12">
            <a:extLst>
              <a:ext uri="{FF2B5EF4-FFF2-40B4-BE49-F238E27FC236}">
                <a16:creationId xmlns:a16="http://schemas.microsoft.com/office/drawing/2014/main" id="{E6FAE8A4-5127-421E-926F-AEB7F8548F83}"/>
              </a:ext>
            </a:extLst>
          </p:cNvPr>
          <p:cNvGrpSpPr/>
          <p:nvPr/>
        </p:nvGrpSpPr>
        <p:grpSpPr>
          <a:xfrm>
            <a:off x="14580282" y="1947365"/>
            <a:ext cx="1047750" cy="86360"/>
            <a:chOff x="15776344" y="2531397"/>
            <a:chExt cx="1047750" cy="86360"/>
          </a:xfrm>
        </p:grpSpPr>
        <p:sp>
          <p:nvSpPr>
            <p:cNvPr id="24" name="object 13">
              <a:extLst>
                <a:ext uri="{FF2B5EF4-FFF2-40B4-BE49-F238E27FC236}">
                  <a16:creationId xmlns:a16="http://schemas.microsoft.com/office/drawing/2014/main" id="{F2A72560-CDEF-4A06-B528-1036811017DF}"/>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25" name="object 14">
              <a:extLst>
                <a:ext uri="{FF2B5EF4-FFF2-40B4-BE49-F238E27FC236}">
                  <a16:creationId xmlns:a16="http://schemas.microsoft.com/office/drawing/2014/main" id="{D758F2E9-D962-402F-8F26-0EBA2606E2B1}"/>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26" name="object 12">
            <a:extLst>
              <a:ext uri="{FF2B5EF4-FFF2-40B4-BE49-F238E27FC236}">
                <a16:creationId xmlns:a16="http://schemas.microsoft.com/office/drawing/2014/main" id="{095BFD11-35FE-457F-8A14-AD02AE6D7ED6}"/>
              </a:ext>
            </a:extLst>
          </p:cNvPr>
          <p:cNvGrpSpPr/>
          <p:nvPr/>
        </p:nvGrpSpPr>
        <p:grpSpPr>
          <a:xfrm>
            <a:off x="10447515" y="1943350"/>
            <a:ext cx="1047750" cy="86360"/>
            <a:chOff x="15776344" y="2531397"/>
            <a:chExt cx="1047750" cy="86360"/>
          </a:xfrm>
        </p:grpSpPr>
        <p:sp>
          <p:nvSpPr>
            <p:cNvPr id="27" name="object 13">
              <a:extLst>
                <a:ext uri="{FF2B5EF4-FFF2-40B4-BE49-F238E27FC236}">
                  <a16:creationId xmlns:a16="http://schemas.microsoft.com/office/drawing/2014/main" id="{EFFE4DEC-909C-4878-AB78-52AC2B1EF5C2}"/>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28" name="object 14">
              <a:extLst>
                <a:ext uri="{FF2B5EF4-FFF2-40B4-BE49-F238E27FC236}">
                  <a16:creationId xmlns:a16="http://schemas.microsoft.com/office/drawing/2014/main" id="{914D4988-CC42-4A5E-B191-D87904FCF679}"/>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29" name="object 12">
            <a:extLst>
              <a:ext uri="{FF2B5EF4-FFF2-40B4-BE49-F238E27FC236}">
                <a16:creationId xmlns:a16="http://schemas.microsoft.com/office/drawing/2014/main" id="{B7A1F143-1EDF-4F9B-83E5-0AD80ABEB3E3}"/>
              </a:ext>
            </a:extLst>
          </p:cNvPr>
          <p:cNvGrpSpPr/>
          <p:nvPr/>
        </p:nvGrpSpPr>
        <p:grpSpPr>
          <a:xfrm>
            <a:off x="6253749" y="1935577"/>
            <a:ext cx="1047750" cy="86360"/>
            <a:chOff x="15776344" y="2531397"/>
            <a:chExt cx="1047750" cy="86360"/>
          </a:xfrm>
        </p:grpSpPr>
        <p:sp>
          <p:nvSpPr>
            <p:cNvPr id="30" name="object 13">
              <a:extLst>
                <a:ext uri="{FF2B5EF4-FFF2-40B4-BE49-F238E27FC236}">
                  <a16:creationId xmlns:a16="http://schemas.microsoft.com/office/drawing/2014/main" id="{7EE31E51-2A71-4B50-9DB2-F0CA0C3EA627}"/>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31" name="object 14">
              <a:extLst>
                <a:ext uri="{FF2B5EF4-FFF2-40B4-BE49-F238E27FC236}">
                  <a16:creationId xmlns:a16="http://schemas.microsoft.com/office/drawing/2014/main" id="{417F060B-6D21-486E-81D4-DDDD60AFB025}"/>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grpSp>
        <p:nvGrpSpPr>
          <p:cNvPr id="32" name="object 12">
            <a:extLst>
              <a:ext uri="{FF2B5EF4-FFF2-40B4-BE49-F238E27FC236}">
                <a16:creationId xmlns:a16="http://schemas.microsoft.com/office/drawing/2014/main" id="{C0B46EA4-5B0F-45AA-B51C-A01B6FFE5768}"/>
              </a:ext>
            </a:extLst>
          </p:cNvPr>
          <p:cNvGrpSpPr/>
          <p:nvPr/>
        </p:nvGrpSpPr>
        <p:grpSpPr>
          <a:xfrm>
            <a:off x="2387441" y="1904499"/>
            <a:ext cx="1047750" cy="86360"/>
            <a:chOff x="15776344" y="2531397"/>
            <a:chExt cx="1047750" cy="86360"/>
          </a:xfrm>
        </p:grpSpPr>
        <p:sp>
          <p:nvSpPr>
            <p:cNvPr id="33" name="object 13">
              <a:extLst>
                <a:ext uri="{FF2B5EF4-FFF2-40B4-BE49-F238E27FC236}">
                  <a16:creationId xmlns:a16="http://schemas.microsoft.com/office/drawing/2014/main" id="{D9EE694C-D963-4B35-8633-DF74F6B41CEA}"/>
                </a:ext>
              </a:extLst>
            </p:cNvPr>
            <p:cNvSpPr/>
            <p:nvPr/>
          </p:nvSpPr>
          <p:spPr>
            <a:xfrm>
              <a:off x="16763050" y="2535323"/>
              <a:ext cx="57150" cy="78105"/>
            </a:xfrm>
            <a:custGeom>
              <a:avLst/>
              <a:gdLst/>
              <a:ahLst/>
              <a:cxnLst/>
              <a:rect l="l" t="t" r="r" b="b"/>
              <a:pathLst>
                <a:path w="57150" h="78105">
                  <a:moveTo>
                    <a:pt x="0" y="77882"/>
                  </a:moveTo>
                  <a:lnTo>
                    <a:pt x="57076" y="39328"/>
                  </a:lnTo>
                  <a:lnTo>
                    <a:pt x="1078" y="0"/>
                  </a:lnTo>
                </a:path>
              </a:pathLst>
            </a:custGeom>
            <a:ln w="7853">
              <a:solidFill>
                <a:srgbClr val="231F20"/>
              </a:solidFill>
            </a:ln>
          </p:spPr>
          <p:txBody>
            <a:bodyPr wrap="square" lIns="0" tIns="0" rIns="0" bIns="0" rtlCol="0"/>
            <a:lstStyle/>
            <a:p>
              <a:endParaRPr/>
            </a:p>
          </p:txBody>
        </p:sp>
        <p:sp>
          <p:nvSpPr>
            <p:cNvPr id="34" name="object 14">
              <a:extLst>
                <a:ext uri="{FF2B5EF4-FFF2-40B4-BE49-F238E27FC236}">
                  <a16:creationId xmlns:a16="http://schemas.microsoft.com/office/drawing/2014/main" id="{F0FA5102-D0BF-42D9-9FC2-B37F668BC3A4}"/>
                </a:ext>
              </a:extLst>
            </p:cNvPr>
            <p:cNvSpPr/>
            <p:nvPr/>
          </p:nvSpPr>
          <p:spPr>
            <a:xfrm>
              <a:off x="15776344" y="2574263"/>
              <a:ext cx="1033144" cy="0"/>
            </a:xfrm>
            <a:custGeom>
              <a:avLst/>
              <a:gdLst/>
              <a:ahLst/>
              <a:cxnLst/>
              <a:rect l="l" t="t" r="r" b="b"/>
              <a:pathLst>
                <a:path w="1033144">
                  <a:moveTo>
                    <a:pt x="1032628" y="0"/>
                  </a:moveTo>
                  <a:lnTo>
                    <a:pt x="0" y="0"/>
                  </a:lnTo>
                </a:path>
              </a:pathLst>
            </a:custGeom>
            <a:ln w="7853">
              <a:solidFill>
                <a:srgbClr val="231F20"/>
              </a:solidFill>
            </a:ln>
          </p:spPr>
          <p:txBody>
            <a:bodyPr wrap="square" lIns="0" tIns="0" rIns="0" bIns="0" rtlCol="0"/>
            <a:lstStyle/>
            <a:p>
              <a:endParaRPr/>
            </a:p>
          </p:txBody>
        </p:sp>
      </p:grpSp>
      <p:sp>
        <p:nvSpPr>
          <p:cNvPr id="22" name="object 8">
            <a:extLst>
              <a:ext uri="{FF2B5EF4-FFF2-40B4-BE49-F238E27FC236}">
                <a16:creationId xmlns:a16="http://schemas.microsoft.com/office/drawing/2014/main" id="{A358F010-BF01-44A2-9130-81851BBBC522}"/>
              </a:ext>
            </a:extLst>
          </p:cNvPr>
          <p:cNvSpPr txBox="1"/>
          <p:nvPr/>
        </p:nvSpPr>
        <p:spPr>
          <a:xfrm>
            <a:off x="1087436" y="625475"/>
            <a:ext cx="14070013" cy="689291"/>
          </a:xfrm>
          <a:prstGeom prst="rect">
            <a:avLst/>
          </a:prstGeom>
        </p:spPr>
        <p:txBody>
          <a:bodyPr vert="horz" wrap="square" lIns="0" tIns="12065" rIns="0" bIns="0" rtlCol="0">
            <a:spAutoFit/>
          </a:bodyPr>
          <a:lstStyle/>
          <a:p>
            <a:pPr marL="12700">
              <a:spcBef>
                <a:spcPts val="95"/>
              </a:spcBef>
            </a:pPr>
            <a:r>
              <a:rPr lang="pl-PL" sz="4400" b="1" dirty="0">
                <a:latin typeface="+mn-lt"/>
              </a:rPr>
              <a:t>Co chcemy zrealizować do 2028 r. </a:t>
            </a:r>
            <a:endParaRPr sz="4400" b="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0738" y="4774324"/>
            <a:ext cx="11799912" cy="1785104"/>
          </a:xfrm>
          <a:prstGeom prst="rect">
            <a:avLst/>
          </a:prstGeom>
        </p:spPr>
        <p:txBody>
          <a:bodyPr vert="horz" wrap="square" lIns="0" tIns="15240" rIns="0" bIns="0" rtlCol="0">
            <a:spAutoFit/>
          </a:bodyPr>
          <a:lstStyle/>
          <a:p>
            <a:pPr marL="12700">
              <a:lnSpc>
                <a:spcPct val="100000"/>
              </a:lnSpc>
              <a:spcBef>
                <a:spcPts val="120"/>
              </a:spcBef>
            </a:pPr>
            <a:r>
              <a:rPr dirty="0">
                <a:solidFill>
                  <a:srgbClr val="000000"/>
                </a:solidFill>
                <a:latin typeface="+mn-lt"/>
              </a:rPr>
              <a:t>Co</a:t>
            </a:r>
            <a:r>
              <a:rPr spc="-125" dirty="0">
                <a:solidFill>
                  <a:srgbClr val="000000"/>
                </a:solidFill>
                <a:latin typeface="+mn-lt"/>
              </a:rPr>
              <a:t> </a:t>
            </a:r>
            <a:r>
              <a:rPr lang="pl-PL" dirty="0">
                <a:solidFill>
                  <a:srgbClr val="000000"/>
                </a:solidFill>
                <a:latin typeface="+mn-lt"/>
              </a:rPr>
              <a:t>chcemy</a:t>
            </a:r>
            <a:r>
              <a:rPr spc="-240" dirty="0">
                <a:solidFill>
                  <a:srgbClr val="000000"/>
                </a:solidFill>
                <a:latin typeface="+mn-lt"/>
              </a:rPr>
              <a:t> </a:t>
            </a:r>
            <a:r>
              <a:rPr lang="pl-PL" spc="-10" dirty="0">
                <a:solidFill>
                  <a:srgbClr val="000000"/>
                </a:solidFill>
                <a:latin typeface="+mn-lt"/>
              </a:rPr>
              <a:t>zrealizować </a:t>
            </a:r>
            <a:br>
              <a:rPr lang="pl-PL" spc="-10" dirty="0">
                <a:solidFill>
                  <a:srgbClr val="000000"/>
                </a:solidFill>
                <a:latin typeface="+mn-lt"/>
              </a:rPr>
            </a:br>
            <a:r>
              <a:rPr lang="pl-PL" spc="-10" dirty="0">
                <a:solidFill>
                  <a:srgbClr val="000000"/>
                </a:solidFill>
                <a:latin typeface="+mn-lt"/>
              </a:rPr>
              <a:t>w I - II kwartale 2026 r. </a:t>
            </a:r>
            <a:endParaRPr spc="-10" dirty="0">
              <a:solidFill>
                <a:srgbClr val="000000"/>
              </a:solidFill>
              <a:latin typeface="+mn-lt"/>
            </a:endParaRPr>
          </a:p>
        </p:txBody>
      </p:sp>
      <p:grpSp>
        <p:nvGrpSpPr>
          <p:cNvPr id="3" name="object 3"/>
          <p:cNvGrpSpPr/>
          <p:nvPr/>
        </p:nvGrpSpPr>
        <p:grpSpPr>
          <a:xfrm>
            <a:off x="14928850" y="5266191"/>
            <a:ext cx="2523490" cy="400685"/>
            <a:chOff x="10790242" y="5105094"/>
            <a:chExt cx="2523490" cy="400685"/>
          </a:xfrm>
        </p:grpSpPr>
        <p:sp>
          <p:nvSpPr>
            <p:cNvPr id="4" name="object 4"/>
            <p:cNvSpPr/>
            <p:nvPr/>
          </p:nvSpPr>
          <p:spPr>
            <a:xfrm>
              <a:off x="13179623" y="5120801"/>
              <a:ext cx="118745" cy="368935"/>
            </a:xfrm>
            <a:custGeom>
              <a:avLst/>
              <a:gdLst/>
              <a:ahLst/>
              <a:cxnLst/>
              <a:rect l="l" t="t" r="r" b="b"/>
              <a:pathLst>
                <a:path w="118744" h="368935">
                  <a:moveTo>
                    <a:pt x="0" y="368815"/>
                  </a:moveTo>
                  <a:lnTo>
                    <a:pt x="118404" y="186224"/>
                  </a:lnTo>
                  <a:lnTo>
                    <a:pt x="2230" y="0"/>
                  </a:lnTo>
                </a:path>
              </a:pathLst>
            </a:custGeom>
            <a:ln w="31412">
              <a:solidFill>
                <a:srgbClr val="231F20"/>
              </a:solidFill>
            </a:ln>
          </p:spPr>
          <p:txBody>
            <a:bodyPr wrap="square" lIns="0" tIns="0" rIns="0" bIns="0" rtlCol="0"/>
            <a:lstStyle/>
            <a:p>
              <a:endParaRPr/>
            </a:p>
          </p:txBody>
        </p:sp>
        <p:sp>
          <p:nvSpPr>
            <p:cNvPr id="5" name="object 5"/>
            <p:cNvSpPr/>
            <p:nvPr/>
          </p:nvSpPr>
          <p:spPr>
            <a:xfrm>
              <a:off x="10790242" y="5305207"/>
              <a:ext cx="2479675" cy="0"/>
            </a:xfrm>
            <a:custGeom>
              <a:avLst/>
              <a:gdLst/>
              <a:ahLst/>
              <a:cxnLst/>
              <a:rect l="l" t="t" r="r" b="b"/>
              <a:pathLst>
                <a:path w="2479675">
                  <a:moveTo>
                    <a:pt x="2479191" y="0"/>
                  </a:moveTo>
                  <a:lnTo>
                    <a:pt x="0" y="0"/>
                  </a:lnTo>
                </a:path>
              </a:pathLst>
            </a:custGeom>
            <a:ln w="31412">
              <a:solidFill>
                <a:srgbClr val="231F20"/>
              </a:solidFill>
            </a:ln>
          </p:spPr>
          <p:txBody>
            <a:bodyPr wrap="square" lIns="0" tIns="0" rIns="0" bIns="0" rtlCol="0"/>
            <a:lstStyle/>
            <a:p>
              <a:endParaRPr/>
            </a:p>
          </p:txBody>
        </p:sp>
      </p:grpSp>
      <p:sp>
        <p:nvSpPr>
          <p:cNvPr id="6" name="object 6"/>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7" name="object 7"/>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8" name="object 8"/>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4</a:t>
            </a:fld>
            <a:endParaRPr spc="-50" dirty="0"/>
          </a:p>
        </p:txBody>
      </p:sp>
    </p:spTree>
    <p:extLst>
      <p:ext uri="{BB962C8B-B14F-4D97-AF65-F5344CB8AC3E}">
        <p14:creationId xmlns:p14="http://schemas.microsoft.com/office/powerpoint/2010/main" val="133376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9" name="object 9"/>
          <p:cNvSpPr txBox="1"/>
          <p:nvPr/>
        </p:nvSpPr>
        <p:spPr>
          <a:xfrm>
            <a:off x="1107074" y="1553916"/>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80457" y="1450993"/>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5</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870204" y="1997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998852" y="3938810"/>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050207" y="5987720"/>
            <a:ext cx="8027005"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1" name="object 18">
            <a:extLst>
              <a:ext uri="{FF2B5EF4-FFF2-40B4-BE49-F238E27FC236}">
                <a16:creationId xmlns:a16="http://schemas.microsoft.com/office/drawing/2014/main" id="{C47C1FD6-317F-4999-B6CF-D32BE142878E}"/>
              </a:ext>
            </a:extLst>
          </p:cNvPr>
          <p:cNvSpPr/>
          <p:nvPr/>
        </p:nvSpPr>
        <p:spPr>
          <a:xfrm>
            <a:off x="998852" y="1001455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6" name="pole tekstowe 25">
            <a:extLst>
              <a:ext uri="{FF2B5EF4-FFF2-40B4-BE49-F238E27FC236}">
                <a16:creationId xmlns:a16="http://schemas.microsoft.com/office/drawing/2014/main" id="{B11B2E4B-128D-409D-A97E-649CD20E5FF8}"/>
              </a:ext>
            </a:extLst>
          </p:cNvPr>
          <p:cNvSpPr txBox="1"/>
          <p:nvPr/>
        </p:nvSpPr>
        <p:spPr>
          <a:xfrm>
            <a:off x="965780" y="2360389"/>
            <a:ext cx="6596365" cy="1477328"/>
          </a:xfrm>
          <a:prstGeom prst="rect">
            <a:avLst/>
          </a:prstGeom>
          <a:noFill/>
        </p:spPr>
        <p:txBody>
          <a:bodyPr wrap="square">
            <a:spAutoFit/>
          </a:bodyPr>
          <a:lstStyle/>
          <a:p>
            <a:r>
              <a:rPr lang="pl-PL" dirty="0">
                <a:solidFill>
                  <a:schemeClr val="tx1"/>
                </a:solidFill>
                <a:latin typeface="Calibri" panose="020F0502020204030204" pitchFamily="34" charset="0"/>
              </a:rPr>
              <a:t>Udostępnienie ulepszonych formularzy do obsługi </a:t>
            </a:r>
            <a:r>
              <a:rPr lang="pl-PL" b="1" dirty="0">
                <a:solidFill>
                  <a:schemeClr val="tx1"/>
                </a:solidFill>
                <a:latin typeface="Calibri" panose="020F0502020204030204" pitchFamily="34" charset="0"/>
              </a:rPr>
              <a:t>WIS w I instancji</a:t>
            </a:r>
            <a:r>
              <a:rPr lang="pl-PL" dirty="0">
                <a:solidFill>
                  <a:schemeClr val="tx1"/>
                </a:solidFill>
                <a:latin typeface="Calibri" panose="020F0502020204030204" pitchFamily="34" charset="0"/>
              </a:rPr>
              <a:t>:</a:t>
            </a:r>
          </a:p>
          <a:p>
            <a:pPr marL="285750" indent="-285750">
              <a:buFont typeface="Arial" panose="020B0604020202020204" pitchFamily="34" charset="0"/>
              <a:buChar char="•"/>
            </a:pPr>
            <a:r>
              <a:rPr lang="pl-PL" dirty="0">
                <a:solidFill>
                  <a:schemeClr val="tx1"/>
                </a:solidFill>
                <a:latin typeface="Calibri" panose="020F0502020204030204" pitchFamily="34" charset="0"/>
              </a:rPr>
              <a:t>Wniosku o wydanie WIS, </a:t>
            </a:r>
          </a:p>
          <a:p>
            <a:pPr marL="285750" indent="-285750">
              <a:buFont typeface="Arial" panose="020B0604020202020204" pitchFamily="34" charset="0"/>
              <a:buChar char="•"/>
            </a:pPr>
            <a:r>
              <a:rPr lang="pl-PL" dirty="0">
                <a:solidFill>
                  <a:schemeClr val="tx1"/>
                </a:solidFill>
                <a:latin typeface="Calibri" panose="020F0502020204030204" pitchFamily="34" charset="0"/>
              </a:rPr>
              <a:t>Pisma w sprawie WIS.</a:t>
            </a:r>
          </a:p>
          <a:p>
            <a:endParaRPr lang="pl-PL" dirty="0">
              <a:solidFill>
                <a:schemeClr val="tx1"/>
              </a:solidFill>
              <a:latin typeface="Calibri" panose="020F0502020204030204" pitchFamily="34" charset="0"/>
            </a:endParaRPr>
          </a:p>
          <a:p>
            <a:r>
              <a:rPr lang="pl-PL" dirty="0">
                <a:solidFill>
                  <a:schemeClr val="tx1"/>
                </a:solidFill>
                <a:latin typeface="Calibri" panose="020F0502020204030204" pitchFamily="34" charset="0"/>
              </a:rPr>
              <a:t>I kwartał 2026 r.</a:t>
            </a:r>
          </a:p>
        </p:txBody>
      </p:sp>
      <p:sp>
        <p:nvSpPr>
          <p:cNvPr id="27" name="pole tekstowe 26">
            <a:extLst>
              <a:ext uri="{FF2B5EF4-FFF2-40B4-BE49-F238E27FC236}">
                <a16:creationId xmlns:a16="http://schemas.microsoft.com/office/drawing/2014/main" id="{7253C108-E91E-4392-9EF7-D97B1FEC532F}"/>
              </a:ext>
            </a:extLst>
          </p:cNvPr>
          <p:cNvSpPr txBox="1"/>
          <p:nvPr/>
        </p:nvSpPr>
        <p:spPr>
          <a:xfrm>
            <a:off x="8438233" y="2397581"/>
            <a:ext cx="10050780" cy="923330"/>
          </a:xfrm>
          <a:prstGeom prst="rect">
            <a:avLst/>
          </a:prstGeom>
          <a:noFill/>
        </p:spPr>
        <p:txBody>
          <a:bodyPr wrap="square">
            <a:spAutoFit/>
          </a:bodyPr>
          <a:lstStyle/>
          <a:p>
            <a:pPr marL="285750" indent="-285750">
              <a:buFont typeface="Arial" panose="020B0604020202020204" pitchFamily="34" charset="0"/>
              <a:buChar char="•"/>
            </a:pPr>
            <a:r>
              <a:rPr lang="pl-PL" dirty="0">
                <a:solidFill>
                  <a:schemeClr val="tx1"/>
                </a:solidFill>
                <a:latin typeface="Calibri" panose="020F0502020204030204" pitchFamily="34" charset="0"/>
              </a:rPr>
              <a:t>Łatwiejsze składanie pism przy wykorzystaniu ustrukturyzowanych </a:t>
            </a:r>
            <a:r>
              <a:rPr lang="pl-PL" dirty="0" err="1">
                <a:solidFill>
                  <a:schemeClr val="tx1"/>
                </a:solidFill>
                <a:latin typeface="Calibri" panose="020F0502020204030204" pitchFamily="34" charset="0"/>
              </a:rPr>
              <a:t>eformularzy</a:t>
            </a:r>
            <a:r>
              <a:rPr lang="pl-PL" dirty="0">
                <a:solidFill>
                  <a:schemeClr val="tx1"/>
                </a:solidFill>
                <a:latin typeface="Calibri" panose="020F0502020204030204" pitchFamily="34" charset="0"/>
              </a:rPr>
              <a:t>;</a:t>
            </a:r>
          </a:p>
          <a:p>
            <a:pPr marL="285750" indent="-285750">
              <a:buFont typeface="Arial" panose="020B0604020202020204" pitchFamily="34" charset="0"/>
              <a:buChar char="•"/>
            </a:pPr>
            <a:r>
              <a:rPr lang="pl-PL" dirty="0">
                <a:solidFill>
                  <a:schemeClr val="tx1"/>
                </a:solidFill>
                <a:latin typeface="Calibri" panose="020F0502020204030204" pitchFamily="34" charset="0"/>
              </a:rPr>
              <a:t>Automatyzacja;</a:t>
            </a:r>
          </a:p>
          <a:p>
            <a:pPr marL="285750" indent="-285750">
              <a:buFont typeface="Arial" panose="020B0604020202020204" pitchFamily="34" charset="0"/>
              <a:buChar char="•"/>
            </a:pPr>
            <a:r>
              <a:rPr lang="pl-PL" dirty="0">
                <a:solidFill>
                  <a:schemeClr val="tx1"/>
                </a:solidFill>
                <a:latin typeface="Calibri" panose="020F0502020204030204" pitchFamily="34" charset="0"/>
              </a:rPr>
              <a:t>Usprawnienie i zmniejszenie błędów.</a:t>
            </a:r>
          </a:p>
        </p:txBody>
      </p:sp>
      <p:sp>
        <p:nvSpPr>
          <p:cNvPr id="28" name="pole tekstowe 27">
            <a:extLst>
              <a:ext uri="{FF2B5EF4-FFF2-40B4-BE49-F238E27FC236}">
                <a16:creationId xmlns:a16="http://schemas.microsoft.com/office/drawing/2014/main" id="{7D6EDA01-9F95-4864-AF35-BC3ACA041BD1}"/>
              </a:ext>
            </a:extLst>
          </p:cNvPr>
          <p:cNvSpPr txBox="1"/>
          <p:nvPr/>
        </p:nvSpPr>
        <p:spPr>
          <a:xfrm>
            <a:off x="8437871" y="3938810"/>
            <a:ext cx="10747897" cy="1754326"/>
          </a:xfrm>
          <a:prstGeom prst="rect">
            <a:avLst/>
          </a:prstGeom>
          <a:noFill/>
        </p:spPr>
        <p:txBody>
          <a:bodyPr wrap="square">
            <a:spAutoFit/>
          </a:bodyPr>
          <a:lstStyle/>
          <a:p>
            <a:r>
              <a:rPr lang="pl-PL" sz="1800" b="0" i="0" u="none" strike="noStrike" dirty="0">
                <a:solidFill>
                  <a:schemeClr val="tx1"/>
                </a:solidFill>
                <a:effectLst/>
                <a:latin typeface="Calibri" panose="020F0502020204030204" pitchFamily="34" charset="0"/>
              </a:rPr>
              <a:t>Wdrożenie w e-US usługi polegającej na możliwości uzyskania przez podatnika VAT oraz podatnika VAT-UE potwierdzenia zarejestrowania jako podatnik VAT lub podatnik VAT-UE. </a:t>
            </a:r>
          </a:p>
          <a:p>
            <a:r>
              <a:rPr lang="pl-PL" sz="1800" b="0" i="0" u="none" strike="noStrike" dirty="0">
                <a:solidFill>
                  <a:schemeClr val="tx1"/>
                </a:solidFill>
                <a:effectLst/>
                <a:latin typeface="Calibri" panose="020F0502020204030204" pitchFamily="34" charset="0"/>
              </a:rPr>
              <a:t>Funkcjonalność docelowo ma zastąpić wydawane przez naczelników urzędów skarbowych papierowe potwierdzenia VAT-5 oraz VAT-5UE. </a:t>
            </a:r>
          </a:p>
          <a:p>
            <a:r>
              <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Podatnik chcący pozyskać potwierdzenie o statusie podatnika VAT (swoim bądź kontrahenta) lub VAT-UE będzie mógł przy pomocy e-US otrzymać takie potwierdzenie automatycznie i bezpłatnie</a:t>
            </a:r>
            <a:r>
              <a:rPr lang="pl-PL" sz="1800" b="0" i="0" u="none" strike="noStrike" dirty="0">
                <a:solidFill>
                  <a:schemeClr val="tx1"/>
                </a:solidFill>
                <a:effectLst/>
                <a:latin typeface="Calibri" panose="020F0502020204030204" pitchFamily="34" charset="0"/>
              </a:rPr>
              <a:t>.</a:t>
            </a:r>
            <a:endParaRPr lang="pl-PL" dirty="0">
              <a:solidFill>
                <a:schemeClr val="tx1"/>
              </a:solidFill>
            </a:endParaRPr>
          </a:p>
        </p:txBody>
      </p:sp>
      <p:sp>
        <p:nvSpPr>
          <p:cNvPr id="29" name="pole tekstowe 28">
            <a:extLst>
              <a:ext uri="{FF2B5EF4-FFF2-40B4-BE49-F238E27FC236}">
                <a16:creationId xmlns:a16="http://schemas.microsoft.com/office/drawing/2014/main" id="{2E34694E-20A3-4095-96A7-57A6F3CE9AA0}"/>
              </a:ext>
            </a:extLst>
          </p:cNvPr>
          <p:cNvSpPr txBox="1"/>
          <p:nvPr/>
        </p:nvSpPr>
        <p:spPr>
          <a:xfrm>
            <a:off x="1040099" y="4036787"/>
            <a:ext cx="6649088" cy="1200329"/>
          </a:xfrm>
          <a:prstGeom prst="rect">
            <a:avLst/>
          </a:prstGeom>
          <a:noFill/>
        </p:spPr>
        <p:txBody>
          <a:bodyPr wrap="square">
            <a:spAutoFit/>
          </a:bodyPr>
          <a:lstStyle/>
          <a:p>
            <a:r>
              <a:rPr lang="pl-PL" sz="1800" b="1" i="0" u="none" strike="noStrike" dirty="0">
                <a:solidFill>
                  <a:schemeClr val="tx1"/>
                </a:solidFill>
                <a:effectLst/>
                <a:latin typeface="Calibri" panose="020F0502020204030204" pitchFamily="34" charset="0"/>
              </a:rPr>
              <a:t>Potwierdzenia</a:t>
            </a:r>
            <a:r>
              <a:rPr lang="pl-PL" sz="1800" b="0" i="0" u="none" strike="noStrike" dirty="0">
                <a:solidFill>
                  <a:schemeClr val="tx1"/>
                </a:solidFill>
                <a:effectLst/>
                <a:latin typeface="Calibri" panose="020F0502020204030204" pitchFamily="34" charset="0"/>
              </a:rPr>
              <a:t> zarejestrowania jako </a:t>
            </a:r>
            <a:r>
              <a:rPr lang="pl-PL" sz="1800" b="1" i="0" u="none" strike="noStrike" dirty="0">
                <a:solidFill>
                  <a:schemeClr val="tx1"/>
                </a:solidFill>
                <a:effectLst/>
                <a:latin typeface="Calibri" panose="020F0502020204030204" pitchFamily="34" charset="0"/>
              </a:rPr>
              <a:t>podatnik VAT </a:t>
            </a:r>
          </a:p>
          <a:p>
            <a:r>
              <a:rPr lang="pl-PL" sz="1800" b="0" i="0" u="none" strike="noStrike" dirty="0">
                <a:solidFill>
                  <a:schemeClr val="tx1"/>
                </a:solidFill>
                <a:effectLst/>
                <a:latin typeface="Calibri" panose="020F0502020204030204" pitchFamily="34" charset="0"/>
              </a:rPr>
              <a:t>lub </a:t>
            </a:r>
            <a:r>
              <a:rPr lang="pl-PL" sz="1800" b="1" i="0" u="none" strike="noStrike" dirty="0">
                <a:solidFill>
                  <a:schemeClr val="tx1"/>
                </a:solidFill>
                <a:effectLst/>
                <a:latin typeface="Calibri" panose="020F0502020204030204" pitchFamily="34" charset="0"/>
              </a:rPr>
              <a:t>podatnik VAT-UE </a:t>
            </a:r>
            <a:r>
              <a:rPr lang="pl-PL" sz="1800" b="0" i="0" u="none" strike="noStrike" dirty="0">
                <a:solidFill>
                  <a:schemeClr val="tx1"/>
                </a:solidFill>
                <a:effectLst/>
                <a:latin typeface="Calibri" panose="020F0502020204030204" pitchFamily="34" charset="0"/>
              </a:rPr>
              <a:t>na e-US. </a:t>
            </a:r>
          </a:p>
          <a:p>
            <a:endParaRPr lang="pl-PL" dirty="0">
              <a:solidFill>
                <a:schemeClr val="tx1"/>
              </a:solidFill>
              <a:latin typeface="Calibri" panose="020F0502020204030204" pitchFamily="34" charset="0"/>
            </a:endParaRPr>
          </a:p>
          <a:p>
            <a:r>
              <a:rPr lang="pl-PL" dirty="0">
                <a:solidFill>
                  <a:schemeClr val="tx1"/>
                </a:solidFill>
                <a:latin typeface="Calibri" panose="020F0502020204030204" pitchFamily="34" charset="0"/>
              </a:rPr>
              <a:t>I kwartał 2026 r. </a:t>
            </a:r>
            <a:endParaRPr lang="pl-PL" dirty="0">
              <a:solidFill>
                <a:schemeClr val="tx1"/>
              </a:solidFill>
            </a:endParaRPr>
          </a:p>
        </p:txBody>
      </p:sp>
      <p:sp>
        <p:nvSpPr>
          <p:cNvPr id="36" name="object 18">
            <a:extLst>
              <a:ext uri="{FF2B5EF4-FFF2-40B4-BE49-F238E27FC236}">
                <a16:creationId xmlns:a16="http://schemas.microsoft.com/office/drawing/2014/main" id="{395FCFC4-9C2F-4201-B392-CD57E3A5CDFA}"/>
              </a:ext>
            </a:extLst>
          </p:cNvPr>
          <p:cNvSpPr/>
          <p:nvPr/>
        </p:nvSpPr>
        <p:spPr>
          <a:xfrm>
            <a:off x="1135318" y="5883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7" name="pole tekstowe 36">
            <a:extLst>
              <a:ext uri="{FF2B5EF4-FFF2-40B4-BE49-F238E27FC236}">
                <a16:creationId xmlns:a16="http://schemas.microsoft.com/office/drawing/2014/main" id="{10009696-1E05-4429-937F-15577DD7FCDB}"/>
              </a:ext>
            </a:extLst>
          </p:cNvPr>
          <p:cNvSpPr txBox="1"/>
          <p:nvPr/>
        </p:nvSpPr>
        <p:spPr>
          <a:xfrm>
            <a:off x="1107074" y="6019581"/>
            <a:ext cx="6596365" cy="1200329"/>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Udostępnienie dokumentów w e-Urzędzie Skarbowym:</a:t>
            </a:r>
          </a:p>
          <a:p>
            <a:r>
              <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Interpretacje indywidualne ORD-IN.</a:t>
            </a:r>
          </a:p>
          <a:p>
            <a:endParaRPr lang="pl-PL" sz="1800" strike="sngStrike" dirty="0">
              <a:effectLst/>
              <a:latin typeface="Calibri" panose="020F0502020204030204" pitchFamily="34" charset="0"/>
              <a:ea typeface="Calibri" panose="020F0502020204030204" pitchFamily="34" charset="0"/>
              <a:cs typeface="Times New Roman" panose="02020603050405020304" pitchFamily="18" charset="0"/>
            </a:endParaRPr>
          </a:p>
          <a:p>
            <a:r>
              <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rPr>
              <a:t>I kwartał 2026 r.</a:t>
            </a:r>
            <a:endParaRPr lang="pl-P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pole tekstowe 37">
            <a:extLst>
              <a:ext uri="{FF2B5EF4-FFF2-40B4-BE49-F238E27FC236}">
                <a16:creationId xmlns:a16="http://schemas.microsoft.com/office/drawing/2014/main" id="{05844F6F-07E9-439A-9911-5B1DC560A5BE}"/>
              </a:ext>
            </a:extLst>
          </p:cNvPr>
          <p:cNvSpPr txBox="1"/>
          <p:nvPr/>
        </p:nvSpPr>
        <p:spPr>
          <a:xfrm>
            <a:off x="8423981" y="6234844"/>
            <a:ext cx="10051142" cy="646331"/>
          </a:xfrm>
          <a:prstGeom prst="rect">
            <a:avLst/>
          </a:prstGeom>
          <a:noFill/>
        </p:spPr>
        <p:txBody>
          <a:bodyPr wrap="square">
            <a:spAutoFit/>
          </a:bodyPr>
          <a:lstStyle/>
          <a:p>
            <a:r>
              <a:rPr lang="pl-PL" dirty="0">
                <a:solidFill>
                  <a:srgbClr val="000000"/>
                </a:solidFill>
                <a:latin typeface="Calibri" panose="020F0502020204030204" pitchFamily="34" charset="0"/>
              </a:rPr>
              <a:t>Szybkie, proste i wygodne złożenie dokumentów wraz z informacją o wymaganych załącznikach za pośrednictwem serwisu e-Urząd Skarbowy oraz aplikacji mobilnej e-Urząd Skarbowy.</a:t>
            </a:r>
          </a:p>
        </p:txBody>
      </p:sp>
      <p:sp>
        <p:nvSpPr>
          <p:cNvPr id="39" name="object 18">
            <a:extLst>
              <a:ext uri="{FF2B5EF4-FFF2-40B4-BE49-F238E27FC236}">
                <a16:creationId xmlns:a16="http://schemas.microsoft.com/office/drawing/2014/main" id="{F77FC833-8164-4E2A-B721-1693ED3C71D9}"/>
              </a:ext>
            </a:extLst>
          </p:cNvPr>
          <p:cNvSpPr/>
          <p:nvPr/>
        </p:nvSpPr>
        <p:spPr>
          <a:xfrm>
            <a:off x="1131138" y="7331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0" name="pole tekstowe 39">
            <a:extLst>
              <a:ext uri="{FF2B5EF4-FFF2-40B4-BE49-F238E27FC236}">
                <a16:creationId xmlns:a16="http://schemas.microsoft.com/office/drawing/2014/main" id="{33181AA7-E220-4709-A7B8-E033D8C61154}"/>
              </a:ext>
            </a:extLst>
          </p:cNvPr>
          <p:cNvSpPr txBox="1"/>
          <p:nvPr/>
        </p:nvSpPr>
        <p:spPr>
          <a:xfrm>
            <a:off x="1087437" y="7590310"/>
            <a:ext cx="6831013" cy="1754326"/>
          </a:xfrm>
          <a:prstGeom prst="rect">
            <a:avLst/>
          </a:prstGeom>
          <a:noFill/>
        </p:spPr>
        <p:txBody>
          <a:bodyPr wrap="square">
            <a:spAutoFit/>
          </a:bodyPr>
          <a:lstStyle/>
          <a:p>
            <a:r>
              <a:rPr lang="pl-PL" dirty="0">
                <a:solidFill>
                  <a:schemeClr val="tx1"/>
                </a:solidFill>
                <a:latin typeface="+mj-lt"/>
              </a:rPr>
              <a:t>Udostępnienie </a:t>
            </a:r>
            <a:r>
              <a:rPr lang="pl-PL" b="1" dirty="0">
                <a:solidFill>
                  <a:schemeClr val="tx1"/>
                </a:solidFill>
                <a:latin typeface="+mj-lt"/>
              </a:rPr>
              <a:t>VIII edycji usługi Twój e-PIT</a:t>
            </a:r>
            <a:r>
              <a:rPr lang="pl-PL" dirty="0">
                <a:solidFill>
                  <a:schemeClr val="tx1"/>
                </a:solidFill>
                <a:latin typeface="+mj-lt"/>
              </a:rPr>
              <a:t>:</a:t>
            </a:r>
          </a:p>
          <a:p>
            <a:pPr marL="285750" indent="-285750">
              <a:buFontTx/>
              <a:buChar char="-"/>
            </a:pPr>
            <a:r>
              <a:rPr lang="pl-PL" dirty="0">
                <a:solidFill>
                  <a:schemeClr val="tx1"/>
                </a:solidFill>
                <a:latin typeface="+mj-lt"/>
              </a:rPr>
              <a:t>przygotowanie propozycji zeznań PIT-28, PIT-36, PIT-36L, PIT-37, PIT-38, PIT-DZ oraz PIT-OP za 2025 rok na podstawie danych będących w posiadaniu KAS.</a:t>
            </a:r>
          </a:p>
          <a:p>
            <a:pPr marL="285750" indent="-285750">
              <a:buFontTx/>
              <a:buChar char="-"/>
            </a:pPr>
            <a:endParaRPr lang="pl-PL" dirty="0">
              <a:solidFill>
                <a:schemeClr val="tx1"/>
              </a:solidFill>
              <a:latin typeface="+mj-lt"/>
            </a:endParaRPr>
          </a:p>
          <a:p>
            <a:r>
              <a:rPr lang="pl-PL" dirty="0">
                <a:solidFill>
                  <a:schemeClr val="tx1"/>
                </a:solidFill>
                <a:latin typeface="+mj-lt"/>
              </a:rPr>
              <a:t>15 lutego 2026 r.</a:t>
            </a:r>
          </a:p>
        </p:txBody>
      </p:sp>
      <p:sp>
        <p:nvSpPr>
          <p:cNvPr id="41" name="pole tekstowe 40">
            <a:extLst>
              <a:ext uri="{FF2B5EF4-FFF2-40B4-BE49-F238E27FC236}">
                <a16:creationId xmlns:a16="http://schemas.microsoft.com/office/drawing/2014/main" id="{D8967A6D-27F2-4B63-B1CF-4A368DD241F7}"/>
              </a:ext>
            </a:extLst>
          </p:cNvPr>
          <p:cNvSpPr txBox="1"/>
          <p:nvPr/>
        </p:nvSpPr>
        <p:spPr>
          <a:xfrm>
            <a:off x="8413886" y="7728809"/>
            <a:ext cx="10051142" cy="1477328"/>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Po uwierzytelnieniu do usługi, przygotowane zeznanie można w prosty sposób sprawdzić lub edytować (np. dopisując przysługujące ulgi i odliczenia), zaakceptować i wysłać. Dodatkowo, gdy podatnik nie złoży zeznania samodzielnie lub go nie odrzuci, przygotowana propozycja zeznania PIT-37 oraz PIT-38 zostanie automatycznie zaakceptowana z końcem kwietnia. Jest to najprostszy i najszybszy sposób na wysyłkę zeznania.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a:lnSpc>
                <a:spcPct val="100000"/>
              </a:lnSpc>
              <a:spcBef>
                <a:spcPts val="95"/>
              </a:spcBef>
            </a:pPr>
            <a:r>
              <a:rPr sz="4400" b="1" dirty="0">
                <a:latin typeface="+mn-lt"/>
                <a:cs typeface="Lato Black"/>
              </a:rPr>
              <a:t>e-Urząd</a:t>
            </a:r>
            <a:r>
              <a:rPr sz="4400" b="1" spc="-245" dirty="0">
                <a:latin typeface="+mn-lt"/>
                <a:cs typeface="Lato Black"/>
              </a:rPr>
              <a:t> </a:t>
            </a:r>
            <a:r>
              <a:rPr sz="4400" b="1" spc="-10" dirty="0">
                <a:latin typeface="+mn-lt"/>
                <a:cs typeface="Lato Black"/>
              </a:rPr>
              <a:t>Skarbowy</a:t>
            </a:r>
            <a:endParaRPr sz="4400" dirty="0">
              <a:latin typeface="+mn-lt"/>
              <a:cs typeface="Lato Black"/>
            </a:endParaRPr>
          </a:p>
        </p:txBody>
      </p:sp>
      <p:sp>
        <p:nvSpPr>
          <p:cNvPr id="9" name="object 9"/>
          <p:cNvSpPr txBox="1"/>
          <p:nvPr/>
        </p:nvSpPr>
        <p:spPr>
          <a:xfrm>
            <a:off x="1004383" y="1493664"/>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10" name="object 10"/>
          <p:cNvSpPr txBox="1"/>
          <p:nvPr/>
        </p:nvSpPr>
        <p:spPr>
          <a:xfrm>
            <a:off x="8305932" y="1493664"/>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6</a:t>
            </a:fld>
            <a:endParaRPr spc="-50" dirty="0"/>
          </a:p>
        </p:txBody>
      </p:sp>
      <p:sp>
        <p:nvSpPr>
          <p:cNvPr id="12" name="object 18">
            <a:extLst>
              <a:ext uri="{FF2B5EF4-FFF2-40B4-BE49-F238E27FC236}">
                <a16:creationId xmlns:a16="http://schemas.microsoft.com/office/drawing/2014/main" id="{BCAC9447-E1E9-9FE4-67DD-EFB631551835}"/>
              </a:ext>
            </a:extLst>
          </p:cNvPr>
          <p:cNvSpPr/>
          <p:nvPr/>
        </p:nvSpPr>
        <p:spPr>
          <a:xfrm>
            <a:off x="1004382" y="2118686"/>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object 18">
            <a:extLst>
              <a:ext uri="{FF2B5EF4-FFF2-40B4-BE49-F238E27FC236}">
                <a16:creationId xmlns:a16="http://schemas.microsoft.com/office/drawing/2014/main" id="{5F2374C0-4DBA-8C8B-5426-C88A029C2A35}"/>
              </a:ext>
            </a:extLst>
          </p:cNvPr>
          <p:cNvSpPr/>
          <p:nvPr/>
        </p:nvSpPr>
        <p:spPr>
          <a:xfrm>
            <a:off x="869581" y="4046639"/>
            <a:ext cx="17841824" cy="471327"/>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49" name="object 18">
            <a:extLst>
              <a:ext uri="{FF2B5EF4-FFF2-40B4-BE49-F238E27FC236}">
                <a16:creationId xmlns:a16="http://schemas.microsoft.com/office/drawing/2014/main" id="{57C2D6D0-E23A-654E-BB41-86D0E68544CB}"/>
              </a:ext>
            </a:extLst>
          </p:cNvPr>
          <p:cNvSpPr/>
          <p:nvPr/>
        </p:nvSpPr>
        <p:spPr>
          <a:xfrm>
            <a:off x="1048084" y="80279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50" name="object 18">
            <a:extLst>
              <a:ext uri="{FF2B5EF4-FFF2-40B4-BE49-F238E27FC236}">
                <a16:creationId xmlns:a16="http://schemas.microsoft.com/office/drawing/2014/main" id="{5F644A09-BDD5-4AA1-B9A4-B60BD78E49A2}"/>
              </a:ext>
            </a:extLst>
          </p:cNvPr>
          <p:cNvSpPr/>
          <p:nvPr/>
        </p:nvSpPr>
        <p:spPr>
          <a:xfrm rot="5400000">
            <a:off x="4133765" y="5603305"/>
            <a:ext cx="7871416" cy="49355"/>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5" name="object 18">
            <a:extLst>
              <a:ext uri="{FF2B5EF4-FFF2-40B4-BE49-F238E27FC236}">
                <a16:creationId xmlns:a16="http://schemas.microsoft.com/office/drawing/2014/main" id="{6F62129E-CE43-4AF2-BEF5-96160BB67297}"/>
              </a:ext>
            </a:extLst>
          </p:cNvPr>
          <p:cNvSpPr/>
          <p:nvPr/>
        </p:nvSpPr>
        <p:spPr>
          <a:xfrm>
            <a:off x="1004382" y="6199178"/>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1" name="pole tekstowe 20">
            <a:extLst>
              <a:ext uri="{FF2B5EF4-FFF2-40B4-BE49-F238E27FC236}">
                <a16:creationId xmlns:a16="http://schemas.microsoft.com/office/drawing/2014/main" id="{0C295EC5-A5E5-4692-B38D-6047A5CFB6C6}"/>
              </a:ext>
            </a:extLst>
          </p:cNvPr>
          <p:cNvSpPr txBox="1"/>
          <p:nvPr/>
        </p:nvSpPr>
        <p:spPr>
          <a:xfrm flipH="1">
            <a:off x="1048084" y="2273435"/>
            <a:ext cx="4270693" cy="923330"/>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Prezentacja </a:t>
            </a:r>
            <a:r>
              <a:rPr lang="pl-PL" b="1" dirty="0">
                <a:latin typeface="Calibri" panose="020F0502020204030204" pitchFamily="34" charset="0"/>
                <a:ea typeface="Calibri" panose="020F0502020204030204" pitchFamily="34" charset="0"/>
                <a:cs typeface="Calibri" panose="020F0502020204030204" pitchFamily="34" charset="0"/>
              </a:rPr>
              <a:t>formy opodatkowania</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I kwartał 2026 r. </a:t>
            </a:r>
          </a:p>
        </p:txBody>
      </p:sp>
      <p:sp>
        <p:nvSpPr>
          <p:cNvPr id="23" name="pole tekstowe 22">
            <a:extLst>
              <a:ext uri="{FF2B5EF4-FFF2-40B4-BE49-F238E27FC236}">
                <a16:creationId xmlns:a16="http://schemas.microsoft.com/office/drawing/2014/main" id="{CE0BF07B-474E-4ABD-AEE3-C656CCF6BB0C}"/>
              </a:ext>
            </a:extLst>
          </p:cNvPr>
          <p:cNvSpPr txBox="1"/>
          <p:nvPr/>
        </p:nvSpPr>
        <p:spPr>
          <a:xfrm>
            <a:off x="8299580" y="2229897"/>
            <a:ext cx="10620294" cy="1477328"/>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Prezentacja formy opodatkowania odnotowanej w bazie Krajowej Administracji Skarbowej (KAS), udostępniona na koncie użytkownika w serwisie e-Urząd Skarbowy, umożliwi bieżącą weryfikację poprawności rozliczeń podatkowych związanych z prowadzoną działalnością gospodarczą.</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Dostęp do tych informacji pozwoli również na podjęcie działań w zakresie ewentualnej zmiany formy opodatkowania, zgodnie z obowiązującymi przepisami prawa podatkowego.</a:t>
            </a:r>
          </a:p>
        </p:txBody>
      </p:sp>
      <p:sp>
        <p:nvSpPr>
          <p:cNvPr id="24" name="pole tekstowe 23">
            <a:extLst>
              <a:ext uri="{FF2B5EF4-FFF2-40B4-BE49-F238E27FC236}">
                <a16:creationId xmlns:a16="http://schemas.microsoft.com/office/drawing/2014/main" id="{8358475C-0843-495E-BCE1-72B7CCE138DB}"/>
              </a:ext>
            </a:extLst>
          </p:cNvPr>
          <p:cNvSpPr txBox="1"/>
          <p:nvPr/>
        </p:nvSpPr>
        <p:spPr>
          <a:xfrm>
            <a:off x="8299580" y="4270238"/>
            <a:ext cx="9845794" cy="1477328"/>
          </a:xfrm>
          <a:prstGeom prst="rect">
            <a:avLst/>
          </a:prstGeom>
          <a:noFill/>
        </p:spPr>
        <p:txBody>
          <a:bodyPr wrap="square">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Usługa pozwoli podatnikowi bezpiecznie i wygodnie powierzyć przeglądanie swoich danych zaufanej osobie – np. księgowemu, pełnomocnikowi czy członkowi rodziny – bez ryzyka ingerencji w treść dokumentów czy składania deklaracji. Rozwiązanie zwiększy transparentność i komfort obsługi spraw podatkowych, szczególnie w sytuacjach, gdy podatnik potrzebuje wsparcia, ale chce zachować pełną kontrolę nad działaniami podejmowanymi w jego imieniu.</a:t>
            </a:r>
          </a:p>
        </p:txBody>
      </p:sp>
      <p:sp>
        <p:nvSpPr>
          <p:cNvPr id="26" name="pole tekstowe 25">
            <a:extLst>
              <a:ext uri="{FF2B5EF4-FFF2-40B4-BE49-F238E27FC236}">
                <a16:creationId xmlns:a16="http://schemas.microsoft.com/office/drawing/2014/main" id="{CEC44DF8-9F83-4267-B757-0AFD1B4F624A}"/>
              </a:ext>
            </a:extLst>
          </p:cNvPr>
          <p:cNvSpPr txBox="1"/>
          <p:nvPr/>
        </p:nvSpPr>
        <p:spPr>
          <a:xfrm>
            <a:off x="1048084" y="4270238"/>
            <a:ext cx="6684750" cy="923330"/>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Udostępnienie </a:t>
            </a:r>
            <a:r>
              <a:rPr lang="pl-PL" b="1" dirty="0">
                <a:latin typeface="Calibri" panose="020F0502020204030204" pitchFamily="34" charset="0"/>
                <a:ea typeface="Calibri" panose="020F0502020204030204" pitchFamily="34" charset="0"/>
                <a:cs typeface="Calibri" panose="020F0502020204030204" pitchFamily="34" charset="0"/>
              </a:rPr>
              <a:t>konta osobie trzeciej</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I kwartał 2026 r.</a:t>
            </a:r>
          </a:p>
        </p:txBody>
      </p:sp>
      <p:sp>
        <p:nvSpPr>
          <p:cNvPr id="27" name="object 18">
            <a:extLst>
              <a:ext uri="{FF2B5EF4-FFF2-40B4-BE49-F238E27FC236}">
                <a16:creationId xmlns:a16="http://schemas.microsoft.com/office/drawing/2014/main" id="{134E4D15-09AF-4F40-83C3-7B0B4520C1CF}"/>
              </a:ext>
            </a:extLst>
          </p:cNvPr>
          <p:cNvSpPr/>
          <p:nvPr/>
        </p:nvSpPr>
        <p:spPr>
          <a:xfrm>
            <a:off x="1084400" y="9563689"/>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8" name="pole tekstowe 27">
            <a:extLst>
              <a:ext uri="{FF2B5EF4-FFF2-40B4-BE49-F238E27FC236}">
                <a16:creationId xmlns:a16="http://schemas.microsoft.com/office/drawing/2014/main" id="{D481743A-E958-48D2-BEED-5BF03D5E0CD4}"/>
              </a:ext>
            </a:extLst>
          </p:cNvPr>
          <p:cNvSpPr txBox="1"/>
          <p:nvPr/>
        </p:nvSpPr>
        <p:spPr>
          <a:xfrm>
            <a:off x="1084400" y="6336793"/>
            <a:ext cx="6599078"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rPr>
              <a:t>Mandaty karnoskarbowe</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I kwartał 2026 r.</a:t>
            </a:r>
          </a:p>
        </p:txBody>
      </p:sp>
      <p:sp>
        <p:nvSpPr>
          <p:cNvPr id="29" name="pole tekstowe 28">
            <a:extLst>
              <a:ext uri="{FF2B5EF4-FFF2-40B4-BE49-F238E27FC236}">
                <a16:creationId xmlns:a16="http://schemas.microsoft.com/office/drawing/2014/main" id="{4E6A33D6-8AD3-44D0-B048-F7FC41683621}"/>
              </a:ext>
            </a:extLst>
          </p:cNvPr>
          <p:cNvSpPr txBox="1"/>
          <p:nvPr/>
        </p:nvSpPr>
        <p:spPr>
          <a:xfrm>
            <a:off x="8299580" y="6311723"/>
            <a:ext cx="10051142" cy="1264642"/>
          </a:xfrm>
          <a:prstGeom prst="rect">
            <a:avLst/>
          </a:prstGeom>
          <a:noFill/>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e‑usługi mandatów karnoskarbowych daje obywatelom możliwość szybkiego </a:t>
            </a:r>
            <a:b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 bezpiecznego opłacenia mandatu online bez konieczności wizyty w urzędzie. Zapewnia to wygodę, oszczędność czasu oraz eliminuje ryzyko dodatkowych kosztów egzekucyjnych dzięki terminowej płatności.</a:t>
            </a:r>
          </a:p>
        </p:txBody>
      </p:sp>
      <p:sp>
        <p:nvSpPr>
          <p:cNvPr id="30" name="pole tekstowe 29">
            <a:extLst>
              <a:ext uri="{FF2B5EF4-FFF2-40B4-BE49-F238E27FC236}">
                <a16:creationId xmlns:a16="http://schemas.microsoft.com/office/drawing/2014/main" id="{F31D7554-0FD9-4B17-AA6A-679D08B2A3A6}"/>
              </a:ext>
            </a:extLst>
          </p:cNvPr>
          <p:cNvSpPr txBox="1"/>
          <p:nvPr/>
        </p:nvSpPr>
        <p:spPr>
          <a:xfrm>
            <a:off x="1084400" y="8112585"/>
            <a:ext cx="6911039"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tab pos="768985" algn="l"/>
              </a:tabLst>
              <a:defRPr/>
            </a:pPr>
            <a:r>
              <a:rPr kumimoji="0" lang="pl-PL" b="1"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rPr>
              <a:t>Usługa Certyfikaty rezydencji</a:t>
            </a:r>
          </a:p>
          <a:p>
            <a:pPr marL="0" marR="0" lvl="0" indent="0" defTabSz="914400" eaLnBrk="1" fontAlgn="auto" latinLnBrk="0" hangingPunct="1">
              <a:lnSpc>
                <a:spcPct val="100000"/>
              </a:lnSpc>
              <a:spcBef>
                <a:spcPts val="0"/>
              </a:spcBef>
              <a:spcAft>
                <a:spcPts val="0"/>
              </a:spcAft>
              <a:buClrTx/>
              <a:buSzTx/>
              <a:buFontTx/>
              <a:buNone/>
              <a:tabLst>
                <a:tab pos="768985" algn="l"/>
              </a:tabLst>
              <a:defRPr/>
            </a:pPr>
            <a:endParaRPr lang="pl-PL" b="1" dirty="0">
              <a:latin typeface="Calibri" panose="020F0502020204030204" pitchFamily="34" charset="0"/>
              <a:ea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tab pos="768985" algn="l"/>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I kwartał 2026 r.</a:t>
            </a:r>
          </a:p>
        </p:txBody>
      </p:sp>
      <p:sp>
        <p:nvSpPr>
          <p:cNvPr id="31" name="pole tekstowe 30">
            <a:extLst>
              <a:ext uri="{FF2B5EF4-FFF2-40B4-BE49-F238E27FC236}">
                <a16:creationId xmlns:a16="http://schemas.microsoft.com/office/drawing/2014/main" id="{D832AB9E-70CB-4E48-959E-85A637A7112A}"/>
              </a:ext>
            </a:extLst>
          </p:cNvPr>
          <p:cNvSpPr txBox="1"/>
          <p:nvPr/>
        </p:nvSpPr>
        <p:spPr>
          <a:xfrm>
            <a:off x="8351316" y="8112585"/>
            <a:ext cx="10051142"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Skrócenie czasu oczekiwania na dokument. Zmniejszenie kosztów operacyjnych urzędów (druk, wysyłka, obsługa - 115 989 certyfikatów rezydencji wydanych w 2024 r.). Zwiększenie wiarygodności i bezpieczeństwa dokumentu dzięki podpisowi elektronicznemu (docelowo pieczęci elektronicznej).</a:t>
            </a:r>
            <a:endParaRPr kumimoji="0" lang="pl-P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6697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087437" y="625475"/>
            <a:ext cx="6237156" cy="689291"/>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4400" b="1" i="0" u="none" strike="noStrike" kern="0" cap="none" spc="0" normalizeH="0" baseline="0" noProof="0" dirty="0">
                <a:ln>
                  <a:noFill/>
                </a:ln>
                <a:solidFill>
                  <a:sysClr val="windowText" lastClr="000000"/>
                </a:solidFill>
                <a:effectLst/>
                <a:uLnTx/>
                <a:uFillTx/>
                <a:latin typeface="Calibri"/>
                <a:cs typeface="Lato Black"/>
              </a:rPr>
              <a:t>e-Urząd</a:t>
            </a:r>
            <a:r>
              <a:rPr kumimoji="0" sz="4400" b="1" i="0" u="none" strike="noStrike" kern="0" cap="none" spc="-245" normalizeH="0" baseline="0" noProof="0" dirty="0">
                <a:ln>
                  <a:noFill/>
                </a:ln>
                <a:solidFill>
                  <a:sysClr val="windowText" lastClr="000000"/>
                </a:solidFill>
                <a:effectLst/>
                <a:uLnTx/>
                <a:uFillTx/>
                <a:latin typeface="Calibri"/>
                <a:cs typeface="Lato Black"/>
              </a:rPr>
              <a:t> </a:t>
            </a:r>
            <a:r>
              <a:rPr kumimoji="0" sz="4400" b="1" i="0" u="none" strike="noStrike" kern="0" cap="none" spc="-10" normalizeH="0" baseline="0" noProof="0" dirty="0">
                <a:ln>
                  <a:noFill/>
                </a:ln>
                <a:solidFill>
                  <a:sysClr val="windowText" lastClr="000000"/>
                </a:solidFill>
                <a:effectLst/>
                <a:uLnTx/>
                <a:uFillTx/>
                <a:latin typeface="Calibri"/>
                <a:cs typeface="Lato Black"/>
              </a:rPr>
              <a:t>Skarbowy</a:t>
            </a:r>
            <a:endParaRPr kumimoji="0" sz="4400" b="0" i="0" u="none" strike="noStrike" kern="0" cap="none" spc="0" normalizeH="0" baseline="0" noProof="0" dirty="0">
              <a:ln>
                <a:noFill/>
              </a:ln>
              <a:solidFill>
                <a:sysClr val="windowText" lastClr="000000"/>
              </a:solidFill>
              <a:effectLst/>
              <a:uLnTx/>
              <a:uFillTx/>
              <a:latin typeface="Calibri"/>
              <a:cs typeface="Lato Black"/>
            </a:endParaRPr>
          </a:p>
        </p:txBody>
      </p:sp>
      <p:sp>
        <p:nvSpPr>
          <p:cNvPr id="9" name="object 9"/>
          <p:cNvSpPr txBox="1"/>
          <p:nvPr/>
        </p:nvSpPr>
        <p:spPr>
          <a:xfrm>
            <a:off x="1087437" y="2320761"/>
            <a:ext cx="2639060" cy="33972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sysClr val="windowText" lastClr="000000"/>
                </a:solidFill>
                <a:effectLst/>
                <a:uLnTx/>
                <a:uFillTx/>
                <a:latin typeface="Lato Black"/>
                <a:cs typeface="Lato Black"/>
              </a:rPr>
              <a:t>Nowe</a:t>
            </a:r>
            <a:r>
              <a:rPr kumimoji="0" sz="2050" b="1" i="0" u="none" strike="noStrike" kern="0" cap="none" spc="-75" normalizeH="0" baseline="0" noProof="0" dirty="0">
                <a:ln>
                  <a:noFill/>
                </a:ln>
                <a:solidFill>
                  <a:sysClr val="windowText" lastClr="000000"/>
                </a:solidFill>
                <a:effectLst/>
                <a:uLnTx/>
                <a:uFillTx/>
                <a:latin typeface="Lato Black"/>
                <a:cs typeface="Lato Black"/>
              </a:rPr>
              <a:t> </a:t>
            </a:r>
            <a:r>
              <a:rPr kumimoji="0" sz="2050" b="1" i="0" u="none" strike="noStrike" kern="0" cap="none" spc="-10" normalizeH="0" baseline="0" noProof="0" dirty="0">
                <a:ln>
                  <a:noFill/>
                </a:ln>
                <a:solidFill>
                  <a:sysClr val="windowText" lastClr="000000"/>
                </a:solidFill>
                <a:effectLst/>
                <a:uLnTx/>
                <a:uFillTx/>
                <a:latin typeface="Lato Black"/>
                <a:cs typeface="Lato Black"/>
              </a:rPr>
              <a:t>funkcjonalności</a:t>
            </a:r>
            <a:endParaRPr kumimoji="0" sz="2050" b="0" i="0" u="none" strike="noStrike" kern="0" cap="none" spc="0" normalizeH="0" baseline="0" noProof="0" dirty="0">
              <a:ln>
                <a:noFill/>
              </a:ln>
              <a:solidFill>
                <a:sysClr val="windowText" lastClr="000000"/>
              </a:solidFill>
              <a:effectLst/>
              <a:uLnTx/>
              <a:uFillTx/>
              <a:latin typeface="Lato Black"/>
              <a:cs typeface="Lato Black"/>
            </a:endParaRPr>
          </a:p>
        </p:txBody>
      </p:sp>
      <p:sp>
        <p:nvSpPr>
          <p:cNvPr id="10" name="object 10"/>
          <p:cNvSpPr txBox="1"/>
          <p:nvPr/>
        </p:nvSpPr>
        <p:spPr>
          <a:xfrm>
            <a:off x="8388986" y="2320761"/>
            <a:ext cx="3783330" cy="329577"/>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2050" b="1" i="0" u="none" strike="noStrike" kern="0" cap="none" spc="0" normalizeH="0" baseline="0" noProof="0" dirty="0">
                <a:ln>
                  <a:noFill/>
                </a:ln>
                <a:solidFill>
                  <a:prstClr val="black"/>
                </a:solidFill>
                <a:effectLst/>
                <a:uLnTx/>
                <a:uFillTx/>
                <a:latin typeface="Lato Black"/>
                <a:cs typeface="Lato Black"/>
              </a:rPr>
              <a:t>Korzyści</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0" normalizeH="0" baseline="0" noProof="0" dirty="0">
                <a:ln>
                  <a:noFill/>
                </a:ln>
                <a:solidFill>
                  <a:prstClr val="black"/>
                </a:solidFill>
                <a:effectLst/>
                <a:uLnTx/>
                <a:uFillTx/>
                <a:latin typeface="Lato Black"/>
                <a:cs typeface="Lato Black"/>
              </a:rPr>
              <a:t>dla</a:t>
            </a:r>
            <a:r>
              <a:rPr kumimoji="0" sz="2050" b="1" i="0" u="none" strike="noStrike" kern="0" cap="none" spc="-55" normalizeH="0" baseline="0" noProof="0" dirty="0">
                <a:ln>
                  <a:noFill/>
                </a:ln>
                <a:solidFill>
                  <a:prstClr val="black"/>
                </a:solidFill>
                <a:effectLst/>
                <a:uLnTx/>
                <a:uFillTx/>
                <a:latin typeface="Lato Black"/>
                <a:cs typeface="Lato Black"/>
              </a:rPr>
              <a:t> </a:t>
            </a:r>
            <a:r>
              <a:rPr kumimoji="0" sz="2050" b="1" i="0" u="none" strike="noStrike" kern="0" cap="none" spc="-10" normalizeH="0" baseline="0" noProof="0" dirty="0">
                <a:ln>
                  <a:noFill/>
                </a:ln>
                <a:solidFill>
                  <a:prstClr val="black"/>
                </a:solidFill>
                <a:effectLst/>
                <a:uLnTx/>
                <a:uFillTx/>
                <a:latin typeface="Lato Black"/>
                <a:cs typeface="Lato Black"/>
              </a:rPr>
              <a:t>obywateli</a:t>
            </a:r>
            <a:endParaRPr kumimoji="0" sz="2050" b="0" i="0" u="none" strike="noStrike" kern="0" cap="none" spc="0" normalizeH="0" baseline="0" noProof="0" dirty="0">
              <a:ln>
                <a:noFill/>
              </a:ln>
              <a:solidFill>
                <a:prstClr val="black"/>
              </a:solidFill>
              <a:effectLst/>
              <a:uLnTx/>
              <a:uFillTx/>
              <a:latin typeface="Lato Black"/>
              <a:cs typeface="Lato Black"/>
            </a:endParaRPr>
          </a:p>
        </p:txBody>
      </p:sp>
      <p:sp>
        <p:nvSpPr>
          <p:cNvPr id="44" name="object 44"/>
          <p:cNvSpPr txBox="1">
            <a:spLocks noGrp="1"/>
          </p:cNvSpPr>
          <p:nvPr>
            <p:ph type="dt" sz="half" idx="6"/>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2276475" algn="l"/>
                <a:tab pos="2463165" algn="l"/>
              </a:tabLst>
              <a:defRPr/>
            </a:pPr>
            <a:r>
              <a:rPr kumimoji="0" sz="1200" b="1" i="0" u="none" strike="noStrike" kern="0" cap="none" spc="120" normalizeH="0" baseline="0" noProof="0" dirty="0">
                <a:ln>
                  <a:noFill/>
                </a:ln>
                <a:solidFill>
                  <a:srgbClr val="696D6E"/>
                </a:solidFill>
                <a:effectLst/>
                <a:uLnTx/>
                <a:uFillTx/>
                <a:latin typeface="Open Sans"/>
                <a:cs typeface="Open Sans"/>
              </a:rPr>
              <a:t>Ministerstwo</a:t>
            </a:r>
            <a:r>
              <a:rPr kumimoji="0" sz="1200" b="1" i="0" u="none" strike="noStrike" kern="0" cap="none" spc="290" normalizeH="0" baseline="0" noProof="0" dirty="0">
                <a:ln>
                  <a:noFill/>
                </a:ln>
                <a:solidFill>
                  <a:srgbClr val="696D6E"/>
                </a:solidFill>
                <a:effectLst/>
                <a:uLnTx/>
                <a:uFillTx/>
                <a:latin typeface="Open Sans"/>
                <a:cs typeface="Open Sans"/>
              </a:rPr>
              <a:t> </a:t>
            </a:r>
            <a:r>
              <a:rPr kumimoji="0" sz="1200" b="1" i="0" u="none" strike="noStrike" kern="0" cap="none" spc="114" normalizeH="0" baseline="0" noProof="0" dirty="0">
                <a:ln>
                  <a:noFill/>
                </a:ln>
                <a:solidFill>
                  <a:srgbClr val="696D6E"/>
                </a:solidFill>
                <a:effectLst/>
                <a:uLnTx/>
                <a:uFillTx/>
                <a:latin typeface="Open Sans"/>
                <a:cs typeface="Open Sans"/>
              </a:rPr>
              <a:t>Finansów</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0" normalizeH="0" baseline="0" noProof="0" dirty="0">
                <a:ln>
                  <a:noFill/>
                </a:ln>
                <a:solidFill>
                  <a:srgbClr val="696D6E"/>
                </a:solidFill>
                <a:effectLst/>
                <a:uLnTx/>
                <a:uFillTx/>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tab pos="3196590" algn="l"/>
                <a:tab pos="3382645" algn="l"/>
              </a:tabLst>
              <a:defRPr/>
            </a:pPr>
            <a:r>
              <a:rPr kumimoji="0" sz="1200" b="1" i="0" u="none" strike="noStrike" kern="0" cap="none" spc="120" normalizeH="0" baseline="0" noProof="0" dirty="0">
                <a:ln>
                  <a:noFill/>
                </a:ln>
                <a:solidFill>
                  <a:srgbClr val="696D6E"/>
                </a:solidFill>
                <a:effectLst/>
                <a:uLnTx/>
                <a:uFillTx/>
                <a:latin typeface="Open Sans"/>
                <a:cs typeface="Open Sans"/>
              </a:rPr>
              <a:t>Krajowa</a:t>
            </a:r>
            <a:r>
              <a:rPr kumimoji="0" sz="1200" b="1" i="0" u="none" strike="noStrike" kern="0" cap="none" spc="265" normalizeH="0" baseline="0" noProof="0" dirty="0">
                <a:ln>
                  <a:noFill/>
                </a:ln>
                <a:solidFill>
                  <a:srgbClr val="696D6E"/>
                </a:solidFill>
                <a:effectLst/>
                <a:uLnTx/>
                <a:uFillTx/>
                <a:latin typeface="Open Sans"/>
                <a:cs typeface="Open Sans"/>
              </a:rPr>
              <a:t> </a:t>
            </a:r>
            <a:r>
              <a:rPr kumimoji="0" sz="1200" b="1" i="0" u="none" strike="noStrike" kern="0" cap="none" spc="130" normalizeH="0" baseline="0" noProof="0" dirty="0">
                <a:ln>
                  <a:noFill/>
                </a:ln>
                <a:solidFill>
                  <a:srgbClr val="696D6E"/>
                </a:solidFill>
                <a:effectLst/>
                <a:uLnTx/>
                <a:uFillTx/>
                <a:latin typeface="Open Sans"/>
                <a:cs typeface="Open Sans"/>
              </a:rPr>
              <a:t>Administracja</a:t>
            </a:r>
            <a:r>
              <a:rPr kumimoji="0" sz="1200" b="1" i="0" u="none" strike="noStrike" kern="0" cap="none" spc="270" normalizeH="0" baseline="0" noProof="0" dirty="0">
                <a:ln>
                  <a:noFill/>
                </a:ln>
                <a:solidFill>
                  <a:srgbClr val="696D6E"/>
                </a:solidFill>
                <a:effectLst/>
                <a:uLnTx/>
                <a:uFillTx/>
                <a:latin typeface="Open Sans"/>
                <a:cs typeface="Open Sans"/>
              </a:rPr>
              <a:t> </a:t>
            </a:r>
            <a:r>
              <a:rPr kumimoji="0" sz="1200" b="1" i="0" u="none" strike="noStrike" kern="0" cap="none" spc="105" normalizeH="0" baseline="0" noProof="0" dirty="0">
                <a:ln>
                  <a:noFill/>
                </a:ln>
                <a:solidFill>
                  <a:srgbClr val="696D6E"/>
                </a:solidFill>
                <a:effectLst/>
                <a:uLnTx/>
                <a:uFillTx/>
                <a:latin typeface="Open Sans"/>
                <a:cs typeface="Open Sans"/>
              </a:rPr>
              <a:t>Skarbowa</a:t>
            </a:r>
            <a:r>
              <a:rPr kumimoji="0" sz="1200" b="1"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50" normalizeH="0" baseline="0" noProof="0" dirty="0">
                <a:ln>
                  <a:noFill/>
                </a:ln>
                <a:solidFill>
                  <a:srgbClr val="696D6E"/>
                </a:solidFill>
                <a:effectLst/>
                <a:uLnTx/>
                <a:uFillTx/>
                <a:latin typeface="Open Sans"/>
                <a:cs typeface="Open Sans"/>
              </a:rPr>
              <a:t>/</a:t>
            </a:r>
            <a:r>
              <a:rPr kumimoji="0" sz="1200" b="0" i="0" u="none" strike="noStrike" kern="0" cap="none" spc="0" normalizeH="0" baseline="0" noProof="0" dirty="0">
                <a:ln>
                  <a:noFill/>
                </a:ln>
                <a:solidFill>
                  <a:srgbClr val="696D6E"/>
                </a:solidFill>
                <a:effectLst/>
                <a:uLnTx/>
                <a:uFillTx/>
                <a:latin typeface="Open Sans"/>
                <a:cs typeface="Open Sans"/>
              </a:rPr>
              <a:t>	</a:t>
            </a:r>
            <a:r>
              <a:rPr kumimoji="0" sz="1200" b="0" i="0" u="none" strike="noStrike" kern="0" cap="none" spc="114" normalizeH="0" baseline="0" noProof="0" dirty="0">
                <a:ln>
                  <a:noFill/>
                </a:ln>
                <a:solidFill>
                  <a:srgbClr val="696D6E"/>
                </a:solidFill>
                <a:effectLst/>
                <a:uLnTx/>
                <a:uFillTx/>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marR="0" lvl="0" indent="0" defTabSz="914400" eaLnBrk="1" fontAlgn="auto" latinLnBrk="0" hangingPunct="1">
              <a:lnSpc>
                <a:spcPct val="100000"/>
              </a:lnSpc>
              <a:spcBef>
                <a:spcPts val="220"/>
              </a:spcBef>
              <a:spcAft>
                <a:spcPts val="0"/>
              </a:spcAft>
              <a:buClrTx/>
              <a:buSzTx/>
              <a:buFontTx/>
              <a:buNone/>
              <a:tabLst/>
              <a:defRPr/>
            </a:pPr>
            <a:fld id="{81D60167-4931-47E6-BA6A-407CBD079E47}" type="slidenum">
              <a:rPr kumimoji="0" sz="1200" b="1" i="0" u="none" strike="noStrike" kern="0" cap="none" spc="-50" normalizeH="0" baseline="0" noProof="0" dirty="0">
                <a:ln>
                  <a:noFill/>
                </a:ln>
                <a:solidFill>
                  <a:srgbClr val="696D6E"/>
                </a:solidFill>
                <a:effectLst/>
                <a:uLnTx/>
                <a:uFillTx/>
                <a:latin typeface="Open Sans"/>
                <a:cs typeface="Open Sans"/>
              </a:rPr>
              <a:pPr marL="38100" marR="0" lvl="0" indent="0" defTabSz="914400" eaLnBrk="1" fontAlgn="auto" latinLnBrk="0" hangingPunct="1">
                <a:lnSpc>
                  <a:spcPct val="100000"/>
                </a:lnSpc>
                <a:spcBef>
                  <a:spcPts val="220"/>
                </a:spcBef>
                <a:spcAft>
                  <a:spcPts val="0"/>
                </a:spcAft>
                <a:buClrTx/>
                <a:buSzTx/>
                <a:buFontTx/>
                <a:buNone/>
                <a:tabLst/>
                <a:defRPr/>
              </a:pPr>
              <a:t>7</a:t>
            </a:fld>
            <a:endParaRPr kumimoji="0" sz="1200" b="1" i="0" u="none" strike="noStrike" kern="0" cap="none" spc="-50" normalizeH="0" baseline="0" noProof="0" dirty="0">
              <a:ln>
                <a:noFill/>
              </a:ln>
              <a:solidFill>
                <a:srgbClr val="696D6E"/>
              </a:solidFill>
              <a:effectLst/>
              <a:uLnTx/>
              <a:uFillTx/>
              <a:latin typeface="Open Sans"/>
              <a:cs typeface="Open Sans"/>
            </a:endParaRPr>
          </a:p>
        </p:txBody>
      </p:sp>
      <p:sp>
        <p:nvSpPr>
          <p:cNvPr id="12" name="object 18">
            <a:extLst>
              <a:ext uri="{FF2B5EF4-FFF2-40B4-BE49-F238E27FC236}">
                <a16:creationId xmlns:a16="http://schemas.microsoft.com/office/drawing/2014/main" id="{BCAC9447-E1E9-9FE4-67DD-EFB631551835}"/>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8" name="object 18">
            <a:extLst>
              <a:ext uri="{FF2B5EF4-FFF2-40B4-BE49-F238E27FC236}">
                <a16:creationId xmlns:a16="http://schemas.microsoft.com/office/drawing/2014/main" id="{5F2374C0-4DBA-8C8B-5426-C88A029C2A35}"/>
              </a:ext>
            </a:extLst>
          </p:cNvPr>
          <p:cNvSpPr/>
          <p:nvPr/>
        </p:nvSpPr>
        <p:spPr>
          <a:xfrm>
            <a:off x="974722" y="4435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49" name="object 18">
            <a:extLst>
              <a:ext uri="{FF2B5EF4-FFF2-40B4-BE49-F238E27FC236}">
                <a16:creationId xmlns:a16="http://schemas.microsoft.com/office/drawing/2014/main" id="{57C2D6D0-E23A-654E-BB41-86D0E68544CB}"/>
              </a:ext>
            </a:extLst>
          </p:cNvPr>
          <p:cNvSpPr/>
          <p:nvPr/>
        </p:nvSpPr>
        <p:spPr>
          <a:xfrm>
            <a:off x="1087436" y="7712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50" name="object 18">
            <a:extLst>
              <a:ext uri="{FF2B5EF4-FFF2-40B4-BE49-F238E27FC236}">
                <a16:creationId xmlns:a16="http://schemas.microsoft.com/office/drawing/2014/main" id="{5F644A09-BDD5-4AA1-B9A4-B60BD78E49A2}"/>
              </a:ext>
            </a:extLst>
          </p:cNvPr>
          <p:cNvSpPr/>
          <p:nvPr/>
        </p:nvSpPr>
        <p:spPr>
          <a:xfrm rot="5400000">
            <a:off x="4363387" y="6083464"/>
            <a:ext cx="7478702" cy="45719"/>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21" name="pole tekstowe 20">
            <a:extLst>
              <a:ext uri="{FF2B5EF4-FFF2-40B4-BE49-F238E27FC236}">
                <a16:creationId xmlns:a16="http://schemas.microsoft.com/office/drawing/2014/main" id="{B01C02E4-83C2-40A0-87E8-F88A5440CB34}"/>
              </a:ext>
            </a:extLst>
          </p:cNvPr>
          <p:cNvSpPr txBox="1"/>
          <p:nvPr/>
        </p:nvSpPr>
        <p:spPr>
          <a:xfrm>
            <a:off x="881016" y="3290970"/>
            <a:ext cx="7293408"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ysClr val="windowText" lastClr="000000"/>
                </a:solidFill>
                <a:effectLst/>
                <a:uLnTx/>
                <a:uFillTx/>
                <a:latin typeface="Calibri"/>
              </a:rPr>
              <a:t>Zaświadczenia MŚP</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a:rPr>
              <a:t>II kwartał 2026 r.</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a:rPr>
              <a:t> </a:t>
            </a:r>
          </a:p>
        </p:txBody>
      </p:sp>
      <p:sp>
        <p:nvSpPr>
          <p:cNvPr id="25" name="object 18">
            <a:extLst>
              <a:ext uri="{FF2B5EF4-FFF2-40B4-BE49-F238E27FC236}">
                <a16:creationId xmlns:a16="http://schemas.microsoft.com/office/drawing/2014/main" id="{6F62129E-CE43-4AF2-BEF5-96160BB67297}"/>
              </a:ext>
            </a:extLst>
          </p:cNvPr>
          <p:cNvSpPr/>
          <p:nvPr/>
        </p:nvSpPr>
        <p:spPr>
          <a:xfrm>
            <a:off x="1065846" y="62642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31" name="object 18">
            <a:extLst>
              <a:ext uri="{FF2B5EF4-FFF2-40B4-BE49-F238E27FC236}">
                <a16:creationId xmlns:a16="http://schemas.microsoft.com/office/drawing/2014/main" id="{C47C1FD6-317F-4999-B6CF-D32BE142878E}"/>
              </a:ext>
            </a:extLst>
          </p:cNvPr>
          <p:cNvSpPr/>
          <p:nvPr/>
        </p:nvSpPr>
        <p:spPr>
          <a:xfrm>
            <a:off x="998852" y="98456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marL="0" marR="0" lvl="0" indent="0" defTabSz="914400" eaLnBrk="1" fontAlgn="auto" latinLnBrk="0" hangingPunct="1">
              <a:lnSpc>
                <a:spcPts val="2140"/>
              </a:lnSpc>
              <a:spcBef>
                <a:spcPts val="0"/>
              </a:spcBef>
              <a:spcAft>
                <a:spcPts val="0"/>
              </a:spcAft>
              <a:buClrTx/>
              <a:buSzTx/>
              <a:buFontTx/>
              <a:buNone/>
              <a:tabLst/>
              <a:defRPr/>
            </a:pPr>
            <a:endParaRPr kumimoji="0" sz="1700" b="0" i="0" u="none" strike="noStrike" kern="0" cap="none" spc="0" normalizeH="0" baseline="0" noProof="0">
              <a:ln>
                <a:noFill/>
              </a:ln>
              <a:solidFill>
                <a:sysClr val="windowText" lastClr="000000"/>
              </a:solidFill>
              <a:effectLst/>
              <a:uLnTx/>
              <a:uFillTx/>
            </a:endParaRPr>
          </a:p>
        </p:txBody>
      </p:sp>
      <p:sp>
        <p:nvSpPr>
          <p:cNvPr id="16" name="pole tekstowe 15">
            <a:extLst>
              <a:ext uri="{FF2B5EF4-FFF2-40B4-BE49-F238E27FC236}">
                <a16:creationId xmlns:a16="http://schemas.microsoft.com/office/drawing/2014/main" id="{484FCCDE-2663-4F63-A216-56D50753AA86}"/>
              </a:ext>
            </a:extLst>
          </p:cNvPr>
          <p:cNvSpPr txBox="1"/>
          <p:nvPr/>
        </p:nvSpPr>
        <p:spPr>
          <a:xfrm>
            <a:off x="8223250" y="3080363"/>
            <a:ext cx="10051960"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a:rPr>
              <a:t>Usługa umożliwi złożenie wniosku o wydanie zaświadczenia w zakresie podatku VAT całkowicie online, bez wizyty w urzędzie i bez papierowych formalności. Zaświadczenie będzie wydawane automatycznie, dostępne od razu w e‑Urzędzie Skarbowym, a przede wszystkim bezpłatne. Użytkownik w każdej chwili pobierze je w serwisie, a system zapewni pełną wiarygodność oraz bezpieczeństwo dokumentu.</a:t>
            </a:r>
          </a:p>
        </p:txBody>
      </p:sp>
      <p:sp>
        <p:nvSpPr>
          <p:cNvPr id="17" name="pole tekstowe 16">
            <a:extLst>
              <a:ext uri="{FF2B5EF4-FFF2-40B4-BE49-F238E27FC236}">
                <a16:creationId xmlns:a16="http://schemas.microsoft.com/office/drawing/2014/main" id="{D57AAE02-0CF1-451F-B161-64FBB0233C13}"/>
              </a:ext>
            </a:extLst>
          </p:cNvPr>
          <p:cNvSpPr txBox="1"/>
          <p:nvPr/>
        </p:nvSpPr>
        <p:spPr>
          <a:xfrm>
            <a:off x="929842" y="5045075"/>
            <a:ext cx="7293408"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Węzeł transgraniczny</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II kwartał 2026 r.</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19" name="pole tekstowe 18">
            <a:extLst>
              <a:ext uri="{FF2B5EF4-FFF2-40B4-BE49-F238E27FC236}">
                <a16:creationId xmlns:a16="http://schemas.microsoft.com/office/drawing/2014/main" id="{BDD60EE9-D2E3-4ED8-BC04-98FFBD7615D7}"/>
              </a:ext>
            </a:extLst>
          </p:cNvPr>
          <p:cNvSpPr txBox="1"/>
          <p:nvPr/>
        </p:nvSpPr>
        <p:spPr>
          <a:xfrm>
            <a:off x="929842" y="6651108"/>
            <a:ext cx="7293408"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Odejście od </a:t>
            </a:r>
            <a:r>
              <a:rPr kumimoji="0" lang="pl-PL" sz="18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ePUAP</a:t>
            </a:r>
            <a:endPar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II kwartał 2026 r.</a:t>
            </a: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3" name="pole tekstowe 2">
            <a:extLst>
              <a:ext uri="{FF2B5EF4-FFF2-40B4-BE49-F238E27FC236}">
                <a16:creationId xmlns:a16="http://schemas.microsoft.com/office/drawing/2014/main" id="{9B7F1D9D-0D8A-4D52-96C7-93C2E002E9F9}"/>
              </a:ext>
            </a:extLst>
          </p:cNvPr>
          <p:cNvSpPr txBox="1"/>
          <p:nvPr/>
        </p:nvSpPr>
        <p:spPr>
          <a:xfrm>
            <a:off x="8224412" y="4558485"/>
            <a:ext cx="9981037" cy="1477328"/>
          </a:xfrm>
          <a:prstGeom prst="rect">
            <a:avLst/>
          </a:prstGeom>
          <a:noFill/>
        </p:spPr>
        <p:txBody>
          <a:bodyPr wrap="square" rtlCol="0">
            <a:spAutoFit/>
          </a:bodyPr>
          <a:lstStyle/>
          <a:p>
            <a:pPr marL="0" marR="0" lvl="0" indent="0" algn="just" defTabSz="914400" eaLnBrk="1" fontAlgn="auto" latinLnBrk="0" hangingPunct="1">
              <a:spcBef>
                <a:spcPts val="0"/>
              </a:spcBef>
              <a:spcAft>
                <a:spcPts val="800"/>
              </a:spcAft>
              <a:buClrTx/>
              <a:buSzTx/>
              <a:buFontTx/>
              <a:buNone/>
              <a:tabLst/>
              <a:defRPr/>
            </a:pPr>
            <a:r>
              <a:rPr lang="pl-PL" dirty="0">
                <a:latin typeface="Calibri"/>
              </a:rPr>
              <a:t>Celem przedsięwzięcia jest umożliwienie obywatelom państw członkowskich Unii Europejskiej korzystania z usług e-Urzędu Skarbowego poprzez uwierzytelnianie za pomocą ich krajowych, notyfikowanych środków identyfikacji elektronicznej zgodnych z rozporządzeniem </a:t>
            </a:r>
            <a:r>
              <a:rPr lang="pl-PL" dirty="0" err="1">
                <a:latin typeface="Calibri"/>
              </a:rPr>
              <a:t>eIDAS</a:t>
            </a:r>
            <a:r>
              <a:rPr lang="pl-PL" dirty="0">
                <a:latin typeface="Calibri"/>
              </a:rPr>
              <a:t>. Integracja ta pozwoli na rozszerzenie dostępności usług e-US dla użytkowników zagranicznych oraz dostarczy podstaw do rozwijania nowych funkcjonalności dedykowanych obywatelom UE.</a:t>
            </a:r>
          </a:p>
        </p:txBody>
      </p:sp>
      <p:sp>
        <p:nvSpPr>
          <p:cNvPr id="24" name="pole tekstowe 23">
            <a:extLst>
              <a:ext uri="{FF2B5EF4-FFF2-40B4-BE49-F238E27FC236}">
                <a16:creationId xmlns:a16="http://schemas.microsoft.com/office/drawing/2014/main" id="{330BD772-3B10-4078-892C-6A78FA892379}"/>
              </a:ext>
            </a:extLst>
          </p:cNvPr>
          <p:cNvSpPr txBox="1"/>
          <p:nvPr/>
        </p:nvSpPr>
        <p:spPr>
          <a:xfrm>
            <a:off x="8242243" y="6294437"/>
            <a:ext cx="10051960"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ysClr val="windowText" lastClr="000000"/>
                </a:solidFill>
                <a:effectLst/>
                <a:uLnTx/>
                <a:uFillTx/>
                <a:latin typeface="Calibri"/>
              </a:rPr>
              <a:t>Głównym celem przedsięwzięcia jest ustanowienie w pełni kontrolowanego, wewnętrznego kanału komunikacji dla dokumentów elektronicznych składanych za pośrednictwem e-Urzędu Skarbowego </a:t>
            </a:r>
            <a:br>
              <a:rPr kumimoji="0" lang="pl-PL" sz="1800" b="0" i="0" u="none" strike="noStrike" kern="0" cap="none" spc="0" normalizeH="0" baseline="0" noProof="0" dirty="0">
                <a:ln>
                  <a:noFill/>
                </a:ln>
                <a:solidFill>
                  <a:sysClr val="windowText" lastClr="000000"/>
                </a:solidFill>
                <a:effectLst/>
                <a:uLnTx/>
                <a:uFillTx/>
                <a:latin typeface="Calibri"/>
              </a:rPr>
            </a:br>
            <a:r>
              <a:rPr kumimoji="0" lang="pl-PL" sz="1800" b="0" i="0" u="none" strike="noStrike" kern="0" cap="none" spc="0" normalizeH="0" baseline="0" noProof="0" dirty="0">
                <a:ln>
                  <a:noFill/>
                </a:ln>
                <a:solidFill>
                  <a:sysClr val="windowText" lastClr="000000"/>
                </a:solidFill>
                <a:effectLst/>
                <a:uLnTx/>
                <a:uFillTx/>
                <a:latin typeface="Calibri"/>
              </a:rPr>
              <a:t>(e-US). Cel ten zostanie zrealizowany poprzez migrację z dotychczasowego mechanizmu wysyłki przez platformę </a:t>
            </a:r>
            <a:r>
              <a:rPr kumimoji="0" lang="pl-PL" sz="1800" b="0" i="0" u="none" strike="noStrike" kern="0" cap="none" spc="0" normalizeH="0" baseline="0" noProof="0" dirty="0" err="1">
                <a:ln>
                  <a:noFill/>
                </a:ln>
                <a:solidFill>
                  <a:sysClr val="windowText" lastClr="000000"/>
                </a:solidFill>
                <a:effectLst/>
                <a:uLnTx/>
                <a:uFillTx/>
                <a:latin typeface="Calibri"/>
              </a:rPr>
              <a:t>ePUAP</a:t>
            </a:r>
            <a:r>
              <a:rPr kumimoji="0" lang="pl-PL" sz="1800" b="0" i="0" u="none" strike="noStrike" kern="0" cap="none" spc="0" normalizeH="0" baseline="0" noProof="0" dirty="0">
                <a:ln>
                  <a:noFill/>
                </a:ln>
                <a:solidFill>
                  <a:sysClr val="windowText" lastClr="000000"/>
                </a:solidFill>
                <a:effectLst/>
                <a:uLnTx/>
                <a:uFillTx/>
                <a:latin typeface="Calibri"/>
              </a:rPr>
              <a:t> na w pełni wewnętrzne rozwiązanie, wykorzystujące Uniwersalną Bramkę Dokumentów (UBD) KAS.</a:t>
            </a:r>
          </a:p>
        </p:txBody>
      </p:sp>
      <p:sp>
        <p:nvSpPr>
          <p:cNvPr id="22" name="pole tekstowe 21">
            <a:extLst>
              <a:ext uri="{FF2B5EF4-FFF2-40B4-BE49-F238E27FC236}">
                <a16:creationId xmlns:a16="http://schemas.microsoft.com/office/drawing/2014/main" id="{78956D92-BE1F-46F0-BB2D-C10200F9324C}"/>
              </a:ext>
            </a:extLst>
          </p:cNvPr>
          <p:cNvSpPr txBox="1"/>
          <p:nvPr/>
        </p:nvSpPr>
        <p:spPr>
          <a:xfrm>
            <a:off x="998852" y="8335277"/>
            <a:ext cx="5243198" cy="175432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Publikacja zajęć nadpłat i zwrotów podatku</a:t>
            </a:r>
          </a:p>
          <a:p>
            <a:pPr marL="0" marR="0" lvl="0" indent="0" defTabSz="914400" eaLnBrk="1" fontAlgn="auto" latinLnBrk="0" hangingPunct="1">
              <a:lnSpc>
                <a:spcPct val="100000"/>
              </a:lnSpc>
              <a:spcBef>
                <a:spcPts val="0"/>
              </a:spcBef>
              <a:spcAft>
                <a:spcPts val="0"/>
              </a:spcAft>
              <a:buClrTx/>
              <a:buSzTx/>
              <a:buFontTx/>
              <a:buNone/>
              <a:tabLst/>
              <a:defRPr/>
            </a:pPr>
            <a:endParaRPr lang="pl-PL"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8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II kwartał 2026 r.</a:t>
            </a: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pl-PL"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ndParaRPr>
          </a:p>
        </p:txBody>
      </p:sp>
      <p:sp>
        <p:nvSpPr>
          <p:cNvPr id="23" name="pole tekstowe 22">
            <a:extLst>
              <a:ext uri="{FF2B5EF4-FFF2-40B4-BE49-F238E27FC236}">
                <a16:creationId xmlns:a16="http://schemas.microsoft.com/office/drawing/2014/main" id="{246BFC72-1797-493F-8621-3E0C993689EA}"/>
              </a:ext>
            </a:extLst>
          </p:cNvPr>
          <p:cNvSpPr txBox="1"/>
          <p:nvPr/>
        </p:nvSpPr>
        <p:spPr>
          <a:xfrm>
            <a:off x="8223250" y="8114478"/>
            <a:ext cx="10051142" cy="120032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Udostępnienie w serwisie e‑US informacji o zajęciach nadpłat i zwrotu podatku ma na celu zapewnienie obywatelom pełnej przejrzystości w zakresie rozliczeń z administracją skarbową. Funkcjonalność umożliwi bieżące monitorowanie stanu zobowiązań i wierzytelności, co ułatwi podejmowanie działań, ograniczy konieczność kontaktu z urzędem oraz zwiększy dostępność danych w formie elektronicznej.</a:t>
            </a:r>
            <a:endParaRPr kumimoji="0" lang="pl-PL" sz="18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4157" y="3088425"/>
            <a:ext cx="6858000" cy="285335"/>
          </a:xfrm>
          <a:prstGeom prst="rect">
            <a:avLst/>
          </a:prstGeom>
        </p:spPr>
        <p:txBody>
          <a:bodyPr vert="horz" wrap="square" lIns="0" tIns="12700" rIns="0" bIns="0" rtlCol="0">
            <a:spAutoFit/>
          </a:bodyPr>
          <a:lstStyle/>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Lato Black"/>
                <a:cs typeface="Lato Black"/>
              </a:rPr>
              <a:t>PUESC – Platforma Usług Elektronicznych Skarbowo-Celnych </a:t>
            </a:r>
            <a:endParaRPr sz="4400" dirty="0">
              <a:solidFill>
                <a:schemeClr val="tx1"/>
              </a:solidFill>
              <a:latin typeface="Lato Black"/>
              <a:cs typeface="Lato Black"/>
            </a:endParaRPr>
          </a:p>
        </p:txBody>
      </p:sp>
      <p:sp>
        <p:nvSpPr>
          <p:cNvPr id="44" name="object 44"/>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8</a:t>
            </a:fld>
            <a:endParaRPr spc="-50" dirty="0"/>
          </a:p>
        </p:txBody>
      </p:sp>
      <p:sp>
        <p:nvSpPr>
          <p:cNvPr id="4" name="object 9">
            <a:extLst>
              <a:ext uri="{FF2B5EF4-FFF2-40B4-BE49-F238E27FC236}">
                <a16:creationId xmlns:a16="http://schemas.microsoft.com/office/drawing/2014/main" id="{8764EF2F-C324-A8E0-DAB8-2BE6CCF8E529}"/>
              </a:ext>
            </a:extLst>
          </p:cNvPr>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5" name="object 10">
            <a:extLst>
              <a:ext uri="{FF2B5EF4-FFF2-40B4-BE49-F238E27FC236}">
                <a16:creationId xmlns:a16="http://schemas.microsoft.com/office/drawing/2014/main" id="{B8D11E1B-CDBA-662B-5689-87A219FDA34C}"/>
              </a:ext>
            </a:extLst>
          </p:cNvPr>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7" name="object 18">
            <a:extLst>
              <a:ext uri="{FF2B5EF4-FFF2-40B4-BE49-F238E27FC236}">
                <a16:creationId xmlns:a16="http://schemas.microsoft.com/office/drawing/2014/main" id="{DFEA2C0D-D9EE-3786-2ECC-A2B82E606F6D}"/>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2" name="object 11">
            <a:extLst>
              <a:ext uri="{FF2B5EF4-FFF2-40B4-BE49-F238E27FC236}">
                <a16:creationId xmlns:a16="http://schemas.microsoft.com/office/drawing/2014/main" id="{F160D41D-BC6B-137B-C79B-E03F3AC4065E}"/>
              </a:ext>
            </a:extLst>
          </p:cNvPr>
          <p:cNvSpPr txBox="1"/>
          <p:nvPr/>
        </p:nvSpPr>
        <p:spPr>
          <a:xfrm>
            <a:off x="8388986" y="3157315"/>
            <a:ext cx="10668000" cy="285335"/>
          </a:xfrm>
          <a:prstGeom prst="rect">
            <a:avLst/>
          </a:prstGeom>
        </p:spPr>
        <p:txBody>
          <a:bodyPr vert="horz" wrap="square" lIns="0" tIns="12700" rIns="0" bIns="0" rtlCol="0">
            <a:spAutoFit/>
          </a:bodyPr>
          <a:lstStyle/>
          <a:p>
            <a:pPr>
              <a:lnSpc>
                <a:spcPts val="2180"/>
              </a:lnSpc>
            </a:pPr>
            <a:r>
              <a:rPr lang="pl-PL" sz="1800" b="0" i="0" u="none" strike="noStrike" dirty="0">
                <a:solidFill>
                  <a:srgbClr val="000000"/>
                </a:solidFill>
                <a:effectLst/>
                <a:latin typeface="Calibri" panose="020F0502020204030204" pitchFamily="34" charset="0"/>
              </a:rPr>
              <a:t> </a:t>
            </a:r>
          </a:p>
        </p:txBody>
      </p:sp>
      <p:sp>
        <p:nvSpPr>
          <p:cNvPr id="14" name="object 18">
            <a:extLst>
              <a:ext uri="{FF2B5EF4-FFF2-40B4-BE49-F238E27FC236}">
                <a16:creationId xmlns:a16="http://schemas.microsoft.com/office/drawing/2014/main" id="{620022F4-2B6D-FE83-250D-38C94D560F50}"/>
              </a:ext>
            </a:extLst>
          </p:cNvPr>
          <p:cNvSpPr/>
          <p:nvPr/>
        </p:nvSpPr>
        <p:spPr>
          <a:xfrm>
            <a:off x="1131138" y="6340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7" name="object 18">
            <a:extLst>
              <a:ext uri="{FF2B5EF4-FFF2-40B4-BE49-F238E27FC236}">
                <a16:creationId xmlns:a16="http://schemas.microsoft.com/office/drawing/2014/main" id="{B490E2B3-6D6B-04AC-43F5-8EC0C3233CB7}"/>
              </a:ext>
            </a:extLst>
          </p:cNvPr>
          <p:cNvSpPr/>
          <p:nvPr/>
        </p:nvSpPr>
        <p:spPr>
          <a:xfrm rot="5400000">
            <a:off x="4188935" y="5805974"/>
            <a:ext cx="7373608" cy="179046"/>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9" name="object 18">
            <a:extLst>
              <a:ext uri="{FF2B5EF4-FFF2-40B4-BE49-F238E27FC236}">
                <a16:creationId xmlns:a16="http://schemas.microsoft.com/office/drawing/2014/main" id="{D2F06D39-9422-4D45-9EE5-69D4D9AE46D0}"/>
              </a:ext>
            </a:extLst>
          </p:cNvPr>
          <p:cNvSpPr/>
          <p:nvPr/>
        </p:nvSpPr>
        <p:spPr>
          <a:xfrm>
            <a:off x="1124157" y="4664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6" name="pole tekstowe 5">
            <a:extLst>
              <a:ext uri="{FF2B5EF4-FFF2-40B4-BE49-F238E27FC236}">
                <a16:creationId xmlns:a16="http://schemas.microsoft.com/office/drawing/2014/main" id="{D4020E95-26A3-3582-D0C5-E077BD3C1528}"/>
              </a:ext>
            </a:extLst>
          </p:cNvPr>
          <p:cNvSpPr txBox="1"/>
          <p:nvPr/>
        </p:nvSpPr>
        <p:spPr>
          <a:xfrm>
            <a:off x="1047114" y="3076537"/>
            <a:ext cx="6714201" cy="1477328"/>
          </a:xfrm>
          <a:prstGeom prst="rect">
            <a:avLst/>
          </a:prstGeom>
          <a:noFill/>
        </p:spPr>
        <p:txBody>
          <a:bodyPr wrap="square" rtlCol="0">
            <a:spAutoFit/>
          </a:bodyPr>
          <a:lstStyle/>
          <a:p>
            <a:r>
              <a:rPr lang="pl-PL" b="1" dirty="0">
                <a:latin typeface="Calibri" panose="020F0502020204030204" pitchFamily="34" charset="0"/>
                <a:ea typeface="Calibri" panose="020F0502020204030204" pitchFamily="34" charset="0"/>
                <a:cs typeface="Calibri" panose="020F0502020204030204" pitchFamily="34" charset="0"/>
              </a:rPr>
              <a:t>Projekt Rozwój Portalu PUESC (PUESC.P4.4.1) system SEAP</a:t>
            </a:r>
          </a:p>
          <a:p>
            <a:r>
              <a:rPr lang="pl-PL" dirty="0">
                <a:latin typeface="Calibri" panose="020F0502020204030204" pitchFamily="34" charset="0"/>
                <a:ea typeface="Calibri" panose="020F0502020204030204" pitchFamily="34" charset="0"/>
                <a:cs typeface="Calibri" panose="020F0502020204030204" pitchFamily="34" charset="0"/>
              </a:rPr>
              <a:t>Modernizacja pulpitu użytkowników portalu PUESC i wyszukiwarki dostępnej na PUESC</a:t>
            </a:r>
          </a:p>
          <a:p>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I-II kwartał 2026 r.</a:t>
            </a:r>
          </a:p>
        </p:txBody>
      </p:sp>
      <p:sp>
        <p:nvSpPr>
          <p:cNvPr id="9" name="pole tekstowe 8">
            <a:extLst>
              <a:ext uri="{FF2B5EF4-FFF2-40B4-BE49-F238E27FC236}">
                <a16:creationId xmlns:a16="http://schemas.microsoft.com/office/drawing/2014/main" id="{4C01F992-4B2F-4F1C-025D-9B55EA8E6684}"/>
              </a:ext>
            </a:extLst>
          </p:cNvPr>
          <p:cNvSpPr txBox="1"/>
          <p:nvPr/>
        </p:nvSpPr>
        <p:spPr>
          <a:xfrm>
            <a:off x="8194109" y="3076537"/>
            <a:ext cx="9714337" cy="1477328"/>
          </a:xfrm>
          <a:prstGeom prst="rect">
            <a:avLst/>
          </a:prstGeom>
          <a:noFill/>
        </p:spPr>
        <p:txBody>
          <a:bodyPr wrap="square" rtlCol="0">
            <a:spAutoFit/>
          </a:bodyPr>
          <a:lstStyle/>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Wdrożenie zmian na portalu PUESC we wskazanym zakresie pozwoli m.in. na:</a:t>
            </a:r>
          </a:p>
          <a:p>
            <a:pPr marL="285750" indent="-285750">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uruchomienie logowania dwuetapowego do portalu PUESC,</a:t>
            </a:r>
          </a:p>
          <a:p>
            <a:pPr marL="285750" indent="-285750">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wprowadzenie użytecznej formy usuwania konta,</a:t>
            </a:r>
          </a:p>
          <a:p>
            <a:pPr marL="285750" indent="-285750">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udostępnienie użytkownikom wyszukiwania formularzy dostępnych na portalu,</a:t>
            </a:r>
          </a:p>
          <a:p>
            <a:pPr marL="285750" indent="-285750">
              <a:buFont typeface="Arial" panose="020B0604020202020204" pitchFamily="34" charset="0"/>
              <a:buChar char="•"/>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poprawę sposobu prezentacji wyników wyszukiwania.</a:t>
            </a:r>
          </a:p>
        </p:txBody>
      </p:sp>
      <p:sp>
        <p:nvSpPr>
          <p:cNvPr id="10" name="pole tekstowe 9">
            <a:extLst>
              <a:ext uri="{FF2B5EF4-FFF2-40B4-BE49-F238E27FC236}">
                <a16:creationId xmlns:a16="http://schemas.microsoft.com/office/drawing/2014/main" id="{58100BF2-1F35-D1DE-DA5A-993725C5494B}"/>
              </a:ext>
            </a:extLst>
          </p:cNvPr>
          <p:cNvSpPr txBox="1"/>
          <p:nvPr/>
        </p:nvSpPr>
        <p:spPr>
          <a:xfrm>
            <a:off x="1087436" y="4816475"/>
            <a:ext cx="6515832" cy="147732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Projekt TAX FREE (PUESC.P4.6) system TAX FREE2</a:t>
            </a:r>
          </a:p>
          <a:p>
            <a:pPr marL="0" marR="0" lvl="0" indent="0" defTabSz="914400" eaLnBrk="1" fontAlgn="auto" latinLnBrk="0" hangingPunct="1">
              <a:lnSpc>
                <a:spcPct val="100000"/>
              </a:lnSpc>
              <a:spcBef>
                <a:spcPts val="0"/>
              </a:spcBef>
              <a:spcAft>
                <a:spcPts val="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Wdrożona nowa e-usługa publiczna pozwalająca na korektę kwoty zwrotu podatku VAT dla podróżnych przez sprzedawcę</a:t>
            </a:r>
          </a:p>
          <a:p>
            <a:pPr marL="0" marR="0" lvl="0" indent="0" defTabSz="914400" eaLnBrk="1" fontAlgn="auto" latinLnBrk="0" hangingPunct="1">
              <a:lnSpc>
                <a:spcPct val="100000"/>
              </a:lnSpc>
              <a:spcBef>
                <a:spcPts val="0"/>
              </a:spcBef>
              <a:spcAft>
                <a:spcPts val="0"/>
              </a:spcAft>
              <a:buClrTx/>
              <a:buSzTx/>
              <a:buFontTx/>
              <a:buNone/>
              <a:tabLst/>
              <a:defRPr/>
            </a:pPr>
            <a:endPar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II </a:t>
            </a:r>
            <a:r>
              <a:rPr lang="pl-PL" dirty="0">
                <a:latin typeface="Calibri" panose="020F0502020204030204" pitchFamily="34" charset="0"/>
                <a:ea typeface="Calibri" panose="020F0502020204030204" pitchFamily="34" charset="0"/>
                <a:cs typeface="Calibri" panose="020F0502020204030204" pitchFamily="34" charset="0"/>
              </a:rPr>
              <a:t>kwartał</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2026 r.</a:t>
            </a:r>
          </a:p>
        </p:txBody>
      </p:sp>
      <p:sp>
        <p:nvSpPr>
          <p:cNvPr id="11" name="pole tekstowe 10">
            <a:extLst>
              <a:ext uri="{FF2B5EF4-FFF2-40B4-BE49-F238E27FC236}">
                <a16:creationId xmlns:a16="http://schemas.microsoft.com/office/drawing/2014/main" id="{FBD64597-F397-3904-7E7B-86211EDCA367}"/>
              </a:ext>
            </a:extLst>
          </p:cNvPr>
          <p:cNvSpPr txBox="1"/>
          <p:nvPr/>
        </p:nvSpPr>
        <p:spPr>
          <a:xfrm>
            <a:off x="8178382" y="4816475"/>
            <a:ext cx="10051026" cy="9233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dirty="0">
                <a:latin typeface="Calibri" panose="020F0502020204030204" pitchFamily="34" charset="0"/>
                <a:ea typeface="Calibri" panose="020F0502020204030204" pitchFamily="34" charset="0"/>
                <a:cs typeface="Calibri" panose="020F0502020204030204" pitchFamily="34" charset="0"/>
              </a:rPr>
              <a:t>N</a:t>
            </a:r>
            <a:r>
              <a:rPr kumimoji="0" lang="pl-PL"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owa e-usługa publiczna pozwoli na korektę kwoty zwrotu podatku VAT dla podróżnych przez sprzedawcę, co ułatwi prowadzenie działalności gospodarczej i zwiększy poziom rzetelności realizowanych zadań przez sprzedawców.</a:t>
            </a:r>
          </a:p>
        </p:txBody>
      </p:sp>
      <p:sp>
        <p:nvSpPr>
          <p:cNvPr id="13" name="object 2">
            <a:extLst>
              <a:ext uri="{FF2B5EF4-FFF2-40B4-BE49-F238E27FC236}">
                <a16:creationId xmlns:a16="http://schemas.microsoft.com/office/drawing/2014/main" id="{C90FE14E-1D59-2A91-E777-D2089494D267}"/>
              </a:ext>
            </a:extLst>
          </p:cNvPr>
          <p:cNvSpPr txBox="1"/>
          <p:nvPr/>
        </p:nvSpPr>
        <p:spPr>
          <a:xfrm>
            <a:off x="1188823" y="6564554"/>
            <a:ext cx="6858000" cy="1452321"/>
          </a:xfrm>
          <a:prstGeom prst="rect">
            <a:avLst/>
          </a:prstGeom>
        </p:spPr>
        <p:txBody>
          <a:bodyPr vert="horz" wrap="square" lIns="0" tIns="12700" rIns="0" bIns="0" rtlCol="0">
            <a:spAutoFit/>
          </a:bodyPr>
          <a:lstStyle/>
          <a:p>
            <a:pPr marR="5080">
              <a:lnSpc>
                <a:spcPts val="2180"/>
              </a:lnSpc>
              <a:spcBef>
                <a:spcPts val="100"/>
              </a:spcBef>
            </a:pPr>
            <a:r>
              <a:rPr lang="pl-PL"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Projekt Cyfrowa Obsługa Zgłoszeń (PUESC.P4.1) system AIS</a:t>
            </a:r>
            <a:endPar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Wdrożenie fazy 3 w systemie AIS/ICS2 dla podmiotów obsługujących przywóz przesyłek transportem drogowym i kolejowym</a:t>
            </a:r>
          </a:p>
          <a:p>
            <a:pPr marR="5080">
              <a:lnSpc>
                <a:spcPts val="2180"/>
              </a:lnSpc>
              <a:spcBef>
                <a:spcPts val="100"/>
              </a:spcBef>
            </a:pPr>
            <a:endPar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II kwartał 2026 r.</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object 18">
            <a:extLst>
              <a:ext uri="{FF2B5EF4-FFF2-40B4-BE49-F238E27FC236}">
                <a16:creationId xmlns:a16="http://schemas.microsoft.com/office/drawing/2014/main" id="{5FA1DF71-3FEF-DFC2-49E6-6FDF99FAE4DE}"/>
              </a:ext>
            </a:extLst>
          </p:cNvPr>
          <p:cNvSpPr/>
          <p:nvPr/>
        </p:nvSpPr>
        <p:spPr>
          <a:xfrm>
            <a:off x="1047114" y="9617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8" name="pole tekstowe 17">
            <a:extLst>
              <a:ext uri="{FF2B5EF4-FFF2-40B4-BE49-F238E27FC236}">
                <a16:creationId xmlns:a16="http://schemas.microsoft.com/office/drawing/2014/main" id="{503A432A-2557-FB1A-3FF2-A8BD82058D3E}"/>
              </a:ext>
            </a:extLst>
          </p:cNvPr>
          <p:cNvSpPr txBox="1"/>
          <p:nvPr/>
        </p:nvSpPr>
        <p:spPr>
          <a:xfrm>
            <a:off x="8103483" y="6492875"/>
            <a:ext cx="10051026" cy="1477328"/>
          </a:xfrm>
          <a:prstGeom prst="rect">
            <a:avLst/>
          </a:prstGeom>
          <a:noFill/>
        </p:spPr>
        <p:txBody>
          <a:bodyPr wrap="square">
            <a:spAutoFit/>
          </a:bodyPr>
          <a:lstStyle/>
          <a:p>
            <a:r>
              <a:rPr lang="pl-PL" dirty="0">
                <a:latin typeface="Calibri" panose="020F0502020204030204" pitchFamily="34" charset="0"/>
                <a:ea typeface="Calibri" panose="020F0502020204030204" pitchFamily="34" charset="0"/>
                <a:cs typeface="Calibri" panose="020F0502020204030204" pitchFamily="34" charset="0"/>
              </a:rPr>
              <a:t>Dzięki wprowadzeniu systemu AIS/ICS2  organy celne mogą analizować ładunki pod kątem bezpieczeństwa jeszcze przed ich przybyciem na granicę, co pozwala na wcześniejsze identyfikowanie potencjalnych zagrożeń. </a:t>
            </a:r>
          </a:p>
          <a:p>
            <a:r>
              <a:rPr lang="pl-PL" dirty="0">
                <a:latin typeface="Calibri" panose="020F0502020204030204" pitchFamily="34" charset="0"/>
                <a:ea typeface="Calibri" panose="020F0502020204030204" pitchFamily="34" charset="0"/>
                <a:cs typeface="Calibri" panose="020F0502020204030204" pitchFamily="34" charset="0"/>
              </a:rPr>
              <a:t>Zwiększa to bezpieczeństwo zarówno na poziomie UE, jak i globalnym, poprzez zapobieganie przemytowi nielegalnych towarów, broni, czy materiałów niebezpiecznych. </a:t>
            </a:r>
          </a:p>
        </p:txBody>
      </p:sp>
      <p:sp>
        <p:nvSpPr>
          <p:cNvPr id="21" name="object 18">
            <a:extLst>
              <a:ext uri="{FF2B5EF4-FFF2-40B4-BE49-F238E27FC236}">
                <a16:creationId xmlns:a16="http://schemas.microsoft.com/office/drawing/2014/main" id="{2F15C762-D24B-40D2-8C7F-BBC1B1F52CCD}"/>
              </a:ext>
            </a:extLst>
          </p:cNvPr>
          <p:cNvSpPr/>
          <p:nvPr/>
        </p:nvSpPr>
        <p:spPr>
          <a:xfrm>
            <a:off x="1188823" y="8016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22" name="pole tekstowe 21">
            <a:extLst>
              <a:ext uri="{FF2B5EF4-FFF2-40B4-BE49-F238E27FC236}">
                <a16:creationId xmlns:a16="http://schemas.microsoft.com/office/drawing/2014/main" id="{CFEF4D61-8CEB-4E96-B5F1-F284C31C72E6}"/>
              </a:ext>
            </a:extLst>
          </p:cNvPr>
          <p:cNvSpPr txBox="1"/>
          <p:nvPr/>
        </p:nvSpPr>
        <p:spPr>
          <a:xfrm>
            <a:off x="1080678" y="8104970"/>
            <a:ext cx="6714201" cy="1477328"/>
          </a:xfrm>
          <a:prstGeom prst="rect">
            <a:avLst/>
          </a:prstGeom>
          <a:noFill/>
        </p:spPr>
        <p:txBody>
          <a:bodyPr wrap="square" rtlCol="0">
            <a:spAutoFit/>
          </a:bodyPr>
          <a:lstStyle/>
          <a:p>
            <a:r>
              <a:rPr lang="pl-PL" b="1" dirty="0">
                <a:solidFill>
                  <a:schemeClr val="tx1"/>
                </a:solidFill>
                <a:latin typeface="Calibri" panose="020F0502020204030204" pitchFamily="34" charset="0"/>
                <a:ea typeface="Calibri" panose="020F0502020204030204" pitchFamily="34" charset="0"/>
                <a:cs typeface="Calibri" panose="020F0502020204030204" pitchFamily="34" charset="0"/>
              </a:rPr>
              <a:t>Projekt Cyfrowa Obsługa Rejestracji i Wniosków (PUESC.P4.4.2) system SZPROT</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Wprowadzenie zmian funkcjonalnych w systemie SZPROT dotyczących komunikacji z klientem</a:t>
            </a:r>
          </a:p>
          <a:p>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I-II kwartał 2026 r.</a:t>
            </a:r>
          </a:p>
        </p:txBody>
      </p:sp>
      <p:sp>
        <p:nvSpPr>
          <p:cNvPr id="23" name="pole tekstowe 22">
            <a:extLst>
              <a:ext uri="{FF2B5EF4-FFF2-40B4-BE49-F238E27FC236}">
                <a16:creationId xmlns:a16="http://schemas.microsoft.com/office/drawing/2014/main" id="{67265477-835B-4770-9BC3-7543D623F0F3}"/>
              </a:ext>
            </a:extLst>
          </p:cNvPr>
          <p:cNvSpPr txBox="1"/>
          <p:nvPr/>
        </p:nvSpPr>
        <p:spPr>
          <a:xfrm>
            <a:off x="8227673" y="8104970"/>
            <a:ext cx="9714337" cy="1021690"/>
          </a:xfrm>
          <a:prstGeom prst="rect">
            <a:avLst/>
          </a:prstGeom>
          <a:noFill/>
        </p:spPr>
        <p:txBody>
          <a:bodyPr wrap="square" rtlCol="0">
            <a:spAutoFit/>
          </a:bodyPr>
          <a:lstStyle/>
          <a:p>
            <a:pPr>
              <a:lnSpc>
                <a:spcPct val="114000"/>
              </a:lnSpc>
            </a:pP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Poprawa użyteczności i ergonomii obsługi konta klienta na PUESC. Klient otrzyma poprzez e-mail informację o nowym dokumencie, np. w sprawie, bez konieczności ciągłego logowania się </a:t>
            </a:r>
            <a:b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i sprawdzania stanu konta. </a:t>
            </a:r>
          </a:p>
        </p:txBody>
      </p:sp>
    </p:spTree>
    <p:extLst>
      <p:ext uri="{BB962C8B-B14F-4D97-AF65-F5344CB8AC3E}">
        <p14:creationId xmlns:p14="http://schemas.microsoft.com/office/powerpoint/2010/main" val="207817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01A41-5F69-852E-0EA3-3152F4CB37F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1AA983D-B621-A34B-9C25-2F54518E8803}"/>
              </a:ext>
            </a:extLst>
          </p:cNvPr>
          <p:cNvSpPr txBox="1"/>
          <p:nvPr/>
        </p:nvSpPr>
        <p:spPr>
          <a:xfrm>
            <a:off x="1124157" y="3088425"/>
            <a:ext cx="6858000" cy="285335"/>
          </a:xfrm>
          <a:prstGeom prst="rect">
            <a:avLst/>
          </a:prstGeom>
        </p:spPr>
        <p:txBody>
          <a:bodyPr vert="horz" wrap="square" lIns="0" tIns="12700" rIns="0" bIns="0" rtlCol="0">
            <a:spAutoFit/>
          </a:bodyPr>
          <a:lstStyle/>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object 8">
            <a:extLst>
              <a:ext uri="{FF2B5EF4-FFF2-40B4-BE49-F238E27FC236}">
                <a16:creationId xmlns:a16="http://schemas.microsoft.com/office/drawing/2014/main" id="{73745261-15AB-F5A2-9FF5-9A3AEB84D9F9}"/>
              </a:ext>
            </a:extLst>
          </p:cNvPr>
          <p:cNvSpPr txBox="1"/>
          <p:nvPr/>
        </p:nvSpPr>
        <p:spPr>
          <a:xfrm>
            <a:off x="1060450" y="649545"/>
            <a:ext cx="17514756" cy="689291"/>
          </a:xfrm>
          <a:prstGeom prst="rect">
            <a:avLst/>
          </a:prstGeom>
        </p:spPr>
        <p:txBody>
          <a:bodyPr vert="horz" wrap="square" lIns="0" tIns="12065" rIns="0" bIns="0" rtlCol="0">
            <a:spAutoFit/>
          </a:bodyPr>
          <a:lstStyle/>
          <a:p>
            <a:pPr marL="12700">
              <a:lnSpc>
                <a:spcPct val="100000"/>
              </a:lnSpc>
              <a:spcBef>
                <a:spcPts val="95"/>
              </a:spcBef>
            </a:pPr>
            <a:r>
              <a:rPr lang="pl-PL" sz="4400" b="1" dirty="0">
                <a:solidFill>
                  <a:schemeClr val="tx1"/>
                </a:solidFill>
                <a:latin typeface="Lato Black"/>
                <a:cs typeface="Lato Black"/>
              </a:rPr>
              <a:t>PUESC – Platforma Usług Elektronicznych Skarbowo-Celnych </a:t>
            </a:r>
            <a:endParaRPr sz="4400" dirty="0">
              <a:solidFill>
                <a:schemeClr val="tx1"/>
              </a:solidFill>
              <a:latin typeface="Lato Black"/>
              <a:cs typeface="Lato Black"/>
            </a:endParaRPr>
          </a:p>
        </p:txBody>
      </p:sp>
      <p:sp>
        <p:nvSpPr>
          <p:cNvPr id="44" name="object 44">
            <a:extLst>
              <a:ext uri="{FF2B5EF4-FFF2-40B4-BE49-F238E27FC236}">
                <a16:creationId xmlns:a16="http://schemas.microsoft.com/office/drawing/2014/main" id="{C3A41DB7-58FF-1A43-9F0D-A1D211A439AC}"/>
              </a:ext>
            </a:extLst>
          </p:cNvPr>
          <p:cNvSpPr txBox="1">
            <a:spLocks noGrp="1"/>
          </p:cNvSpPr>
          <p:nvPr>
            <p:ph type="dt" sz="half" idx="6"/>
          </p:nvPr>
        </p:nvSpPr>
        <p:spPr>
          <a:xfrm>
            <a:off x="2355850" y="10751026"/>
            <a:ext cx="3727450" cy="239395"/>
          </a:xfrm>
          <a:prstGeom prst="rect">
            <a:avLst/>
          </a:prstGeom>
        </p:spPr>
        <p:txBody>
          <a:bodyPr vert="horz" wrap="square" lIns="0" tIns="27940" rIns="0" bIns="0" rtlCol="0">
            <a:spAutoFit/>
          </a:bodyPr>
          <a:lstStyle/>
          <a:p>
            <a:pPr marL="12700">
              <a:lnSpc>
                <a:spcPct val="100000"/>
              </a:lnSpc>
              <a:spcBef>
                <a:spcPts val="220"/>
              </a:spcBef>
              <a:tabLst>
                <a:tab pos="2276475" algn="l"/>
                <a:tab pos="2463165" algn="l"/>
              </a:tabLst>
            </a:pPr>
            <a:r>
              <a:rPr spc="120" dirty="0"/>
              <a:t>Ministerstwo</a:t>
            </a:r>
            <a:r>
              <a:rPr spc="290" dirty="0"/>
              <a:t> </a:t>
            </a:r>
            <a:r>
              <a:rPr spc="114" dirty="0"/>
              <a:t>Finansów</a:t>
            </a:r>
            <a:r>
              <a:rPr dirty="0"/>
              <a:t>	</a:t>
            </a:r>
            <a:r>
              <a:rPr b="0" spc="-50" dirty="0">
                <a:latin typeface="Open Sans"/>
                <a:cs typeface="Open Sans"/>
              </a:rPr>
              <a:t>/</a:t>
            </a:r>
            <a:r>
              <a:rPr b="0" dirty="0">
                <a:latin typeface="Open Sans"/>
                <a:cs typeface="Open Sans"/>
              </a:rPr>
              <a:t>	</a:t>
            </a:r>
            <a:r>
              <a:rPr b="0" spc="110" dirty="0">
                <a:latin typeface="Open Sans"/>
                <a:cs typeface="Open Sans"/>
              </a:rPr>
              <a:t>gov.pl/finanse </a:t>
            </a:r>
          </a:p>
        </p:txBody>
      </p:sp>
      <p:sp>
        <p:nvSpPr>
          <p:cNvPr id="45" name="object 45">
            <a:extLst>
              <a:ext uri="{FF2B5EF4-FFF2-40B4-BE49-F238E27FC236}">
                <a16:creationId xmlns:a16="http://schemas.microsoft.com/office/drawing/2014/main" id="{DC7A9D36-7409-263E-E62E-4F3F023BAEA8}"/>
              </a:ext>
            </a:extLst>
          </p:cNvPr>
          <p:cNvSpPr txBox="1">
            <a:spLocks noGrp="1"/>
          </p:cNvSpPr>
          <p:nvPr>
            <p:ph type="ftr" sz="quarter" idx="5"/>
          </p:nvPr>
        </p:nvSpPr>
        <p:spPr>
          <a:prstGeom prst="rect">
            <a:avLst/>
          </a:prstGeom>
        </p:spPr>
        <p:txBody>
          <a:bodyPr vert="horz" wrap="square" lIns="0" tIns="27940" rIns="0" bIns="0" rtlCol="0">
            <a:spAutoFit/>
          </a:bodyPr>
          <a:lstStyle/>
          <a:p>
            <a:pPr marL="12700">
              <a:lnSpc>
                <a:spcPct val="100000"/>
              </a:lnSpc>
              <a:spcBef>
                <a:spcPts val="220"/>
              </a:spcBef>
              <a:tabLst>
                <a:tab pos="3196590" algn="l"/>
                <a:tab pos="3382645" algn="l"/>
              </a:tabLst>
            </a:pPr>
            <a:r>
              <a:rPr spc="120" dirty="0"/>
              <a:t>Krajowa</a:t>
            </a:r>
            <a:r>
              <a:rPr spc="265" dirty="0"/>
              <a:t> </a:t>
            </a:r>
            <a:r>
              <a:rPr spc="130" dirty="0"/>
              <a:t>Administracja</a:t>
            </a:r>
            <a:r>
              <a:rPr spc="270" dirty="0"/>
              <a:t> </a:t>
            </a:r>
            <a:r>
              <a:rPr spc="105" dirty="0"/>
              <a:t>Skarbowa</a:t>
            </a:r>
            <a:r>
              <a:rPr dirty="0"/>
              <a:t>	</a:t>
            </a:r>
            <a:r>
              <a:rPr b="0" spc="-50" dirty="0">
                <a:latin typeface="Open Sans"/>
                <a:cs typeface="Open Sans"/>
              </a:rPr>
              <a:t>/</a:t>
            </a:r>
            <a:r>
              <a:rPr b="0" dirty="0">
                <a:latin typeface="Open Sans"/>
                <a:cs typeface="Open Sans"/>
              </a:rPr>
              <a:t>	</a:t>
            </a:r>
            <a:r>
              <a:rPr b="0" spc="114" dirty="0">
                <a:latin typeface="Open Sans"/>
                <a:cs typeface="Open Sans"/>
              </a:rPr>
              <a:t>gov.pl/kas </a:t>
            </a:r>
          </a:p>
        </p:txBody>
      </p:sp>
      <p:sp>
        <p:nvSpPr>
          <p:cNvPr id="46" name="object 46">
            <a:extLst>
              <a:ext uri="{FF2B5EF4-FFF2-40B4-BE49-F238E27FC236}">
                <a16:creationId xmlns:a16="http://schemas.microsoft.com/office/drawing/2014/main" id="{35903FEC-5518-EFA6-1C6C-46D2B6DDDE85}"/>
              </a:ext>
            </a:extLst>
          </p:cNvPr>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fld id="{81D60167-4931-47E6-BA6A-407CBD079E47}" type="slidenum">
              <a:rPr spc="-50" dirty="0"/>
              <a:t>9</a:t>
            </a:fld>
            <a:endParaRPr spc="-50" dirty="0"/>
          </a:p>
        </p:txBody>
      </p:sp>
      <p:sp>
        <p:nvSpPr>
          <p:cNvPr id="4" name="object 9">
            <a:extLst>
              <a:ext uri="{FF2B5EF4-FFF2-40B4-BE49-F238E27FC236}">
                <a16:creationId xmlns:a16="http://schemas.microsoft.com/office/drawing/2014/main" id="{E2864E2B-092B-C3A0-5602-F281DB87013F}"/>
              </a:ext>
            </a:extLst>
          </p:cNvPr>
          <p:cNvSpPr txBox="1"/>
          <p:nvPr/>
        </p:nvSpPr>
        <p:spPr>
          <a:xfrm>
            <a:off x="1087437" y="2320761"/>
            <a:ext cx="2639060" cy="339725"/>
          </a:xfrm>
          <a:prstGeom prst="rect">
            <a:avLst/>
          </a:prstGeom>
        </p:spPr>
        <p:txBody>
          <a:bodyPr vert="horz" wrap="square" lIns="0" tIns="13970" rIns="0" bIns="0" rtlCol="0">
            <a:spAutoFit/>
          </a:bodyPr>
          <a:lstStyle/>
          <a:p>
            <a:pPr marL="12700">
              <a:lnSpc>
                <a:spcPct val="100000"/>
              </a:lnSpc>
              <a:spcBef>
                <a:spcPts val="110"/>
              </a:spcBef>
            </a:pPr>
            <a:r>
              <a:rPr sz="2050" b="1" dirty="0">
                <a:latin typeface="Lato Black"/>
                <a:cs typeface="Lato Black"/>
              </a:rPr>
              <a:t>Nowe</a:t>
            </a:r>
            <a:r>
              <a:rPr sz="2050" b="1" spc="-75" dirty="0">
                <a:latin typeface="Lato Black"/>
                <a:cs typeface="Lato Black"/>
              </a:rPr>
              <a:t> </a:t>
            </a:r>
            <a:r>
              <a:rPr sz="2050" b="1" spc="-10" dirty="0">
                <a:latin typeface="Lato Black"/>
                <a:cs typeface="Lato Black"/>
              </a:rPr>
              <a:t>funkcjonalności</a:t>
            </a:r>
            <a:endParaRPr sz="2050" dirty="0">
              <a:latin typeface="Lato Black"/>
              <a:cs typeface="Lato Black"/>
            </a:endParaRPr>
          </a:p>
        </p:txBody>
      </p:sp>
      <p:sp>
        <p:nvSpPr>
          <p:cNvPr id="5" name="object 10">
            <a:extLst>
              <a:ext uri="{FF2B5EF4-FFF2-40B4-BE49-F238E27FC236}">
                <a16:creationId xmlns:a16="http://schemas.microsoft.com/office/drawing/2014/main" id="{5E6227A2-ECF1-4AFA-272C-CD68D7B12C1A}"/>
              </a:ext>
            </a:extLst>
          </p:cNvPr>
          <p:cNvSpPr txBox="1"/>
          <p:nvPr/>
        </p:nvSpPr>
        <p:spPr>
          <a:xfrm>
            <a:off x="8388986" y="2320761"/>
            <a:ext cx="3783330" cy="329577"/>
          </a:xfrm>
          <a:prstGeom prst="rect">
            <a:avLst/>
          </a:prstGeom>
        </p:spPr>
        <p:txBody>
          <a:bodyPr vert="horz" wrap="square" lIns="0" tIns="13970" rIns="0" bIns="0" rtlCol="0">
            <a:spAutoFit/>
          </a:bodyPr>
          <a:lstStyle/>
          <a:p>
            <a:pPr marL="12700">
              <a:lnSpc>
                <a:spcPct val="100000"/>
              </a:lnSpc>
              <a:spcBef>
                <a:spcPts val="110"/>
              </a:spcBef>
            </a:pPr>
            <a:r>
              <a:rPr sz="2050" b="1" dirty="0">
                <a:solidFill>
                  <a:schemeClr val="tx1"/>
                </a:solidFill>
                <a:latin typeface="Lato Black"/>
                <a:cs typeface="Lato Black"/>
              </a:rPr>
              <a:t>Korzyści</a:t>
            </a:r>
            <a:r>
              <a:rPr sz="2050" b="1" spc="-55" dirty="0">
                <a:solidFill>
                  <a:schemeClr val="tx1"/>
                </a:solidFill>
                <a:latin typeface="Lato Black"/>
                <a:cs typeface="Lato Black"/>
              </a:rPr>
              <a:t> </a:t>
            </a:r>
            <a:r>
              <a:rPr sz="2050" b="1" dirty="0">
                <a:solidFill>
                  <a:schemeClr val="tx1"/>
                </a:solidFill>
                <a:latin typeface="Lato Black"/>
                <a:cs typeface="Lato Black"/>
              </a:rPr>
              <a:t>dla</a:t>
            </a:r>
            <a:r>
              <a:rPr sz="2050" b="1" spc="-55" dirty="0">
                <a:solidFill>
                  <a:schemeClr val="tx1"/>
                </a:solidFill>
                <a:latin typeface="Lato Black"/>
                <a:cs typeface="Lato Black"/>
              </a:rPr>
              <a:t> </a:t>
            </a:r>
            <a:r>
              <a:rPr sz="2050" b="1" spc="-10" dirty="0">
                <a:solidFill>
                  <a:schemeClr val="tx1"/>
                </a:solidFill>
                <a:latin typeface="Lato Black"/>
                <a:cs typeface="Lato Black"/>
              </a:rPr>
              <a:t>obywateli</a:t>
            </a:r>
            <a:endParaRPr sz="2050" dirty="0">
              <a:solidFill>
                <a:schemeClr val="tx1"/>
              </a:solidFill>
              <a:latin typeface="Lato Black"/>
              <a:cs typeface="Lato Black"/>
            </a:endParaRPr>
          </a:p>
        </p:txBody>
      </p:sp>
      <p:sp>
        <p:nvSpPr>
          <p:cNvPr id="7" name="object 18">
            <a:extLst>
              <a:ext uri="{FF2B5EF4-FFF2-40B4-BE49-F238E27FC236}">
                <a16:creationId xmlns:a16="http://schemas.microsoft.com/office/drawing/2014/main" id="{6473A639-7360-B7B1-DF84-AE37213044D4}"/>
              </a:ext>
            </a:extLst>
          </p:cNvPr>
          <p:cNvSpPr/>
          <p:nvPr/>
        </p:nvSpPr>
        <p:spPr>
          <a:xfrm>
            <a:off x="1087436" y="2945783"/>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2" name="object 11">
            <a:extLst>
              <a:ext uri="{FF2B5EF4-FFF2-40B4-BE49-F238E27FC236}">
                <a16:creationId xmlns:a16="http://schemas.microsoft.com/office/drawing/2014/main" id="{25EA6DDE-B3F9-895B-CC3C-6EE2EE5DE033}"/>
              </a:ext>
            </a:extLst>
          </p:cNvPr>
          <p:cNvSpPr txBox="1"/>
          <p:nvPr/>
        </p:nvSpPr>
        <p:spPr>
          <a:xfrm>
            <a:off x="8388986" y="3157315"/>
            <a:ext cx="10668000" cy="285335"/>
          </a:xfrm>
          <a:prstGeom prst="rect">
            <a:avLst/>
          </a:prstGeom>
        </p:spPr>
        <p:txBody>
          <a:bodyPr vert="horz" wrap="square" lIns="0" tIns="12700" rIns="0" bIns="0" rtlCol="0">
            <a:spAutoFit/>
          </a:bodyPr>
          <a:lstStyle/>
          <a:p>
            <a:pPr>
              <a:lnSpc>
                <a:spcPts val="2180"/>
              </a:lnSpc>
            </a:pPr>
            <a:r>
              <a:rPr lang="pl-PL" sz="1800" b="0" i="0" u="none" strike="noStrike" dirty="0">
                <a:solidFill>
                  <a:srgbClr val="000000"/>
                </a:solidFill>
                <a:effectLst/>
                <a:latin typeface="Calibri" panose="020F0502020204030204" pitchFamily="34" charset="0"/>
              </a:rPr>
              <a:t> </a:t>
            </a:r>
          </a:p>
        </p:txBody>
      </p:sp>
      <p:sp>
        <p:nvSpPr>
          <p:cNvPr id="14" name="object 18">
            <a:extLst>
              <a:ext uri="{FF2B5EF4-FFF2-40B4-BE49-F238E27FC236}">
                <a16:creationId xmlns:a16="http://schemas.microsoft.com/office/drawing/2014/main" id="{61EF5782-237D-222F-DD9D-1FF7E5C7FB0B}"/>
              </a:ext>
            </a:extLst>
          </p:cNvPr>
          <p:cNvSpPr/>
          <p:nvPr/>
        </p:nvSpPr>
        <p:spPr>
          <a:xfrm>
            <a:off x="1215162" y="78644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7" name="object 18">
            <a:extLst>
              <a:ext uri="{FF2B5EF4-FFF2-40B4-BE49-F238E27FC236}">
                <a16:creationId xmlns:a16="http://schemas.microsoft.com/office/drawing/2014/main" id="{E660C3FD-3A3A-ED93-CD0F-3B3304D18A1A}"/>
              </a:ext>
            </a:extLst>
          </p:cNvPr>
          <p:cNvSpPr/>
          <p:nvPr/>
        </p:nvSpPr>
        <p:spPr>
          <a:xfrm rot="5400000">
            <a:off x="4061673" y="6066618"/>
            <a:ext cx="7554903" cy="155618"/>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9" name="object 18">
            <a:extLst>
              <a:ext uri="{FF2B5EF4-FFF2-40B4-BE49-F238E27FC236}">
                <a16:creationId xmlns:a16="http://schemas.microsoft.com/office/drawing/2014/main" id="{C04AA9F5-C135-0C9D-F2DD-9D76217E0649}"/>
              </a:ext>
            </a:extLst>
          </p:cNvPr>
          <p:cNvSpPr/>
          <p:nvPr/>
        </p:nvSpPr>
        <p:spPr>
          <a:xfrm>
            <a:off x="1060450" y="46640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15" name="object 18">
            <a:extLst>
              <a:ext uri="{FF2B5EF4-FFF2-40B4-BE49-F238E27FC236}">
                <a16:creationId xmlns:a16="http://schemas.microsoft.com/office/drawing/2014/main" id="{C0FC2577-ECE2-A1E0-6274-AD93ACAC67EC}"/>
              </a:ext>
            </a:extLst>
          </p:cNvPr>
          <p:cNvSpPr/>
          <p:nvPr/>
        </p:nvSpPr>
        <p:spPr>
          <a:xfrm>
            <a:off x="1124157" y="9921875"/>
            <a:ext cx="17841824" cy="0"/>
          </a:xfrm>
          <a:custGeom>
            <a:avLst/>
            <a:gdLst/>
            <a:ahLst/>
            <a:cxnLst/>
            <a:rect l="l" t="t" r="r" b="b"/>
            <a:pathLst>
              <a:path w="16083280">
                <a:moveTo>
                  <a:pt x="0" y="0"/>
                </a:moveTo>
                <a:lnTo>
                  <a:pt x="16082693" y="0"/>
                </a:lnTo>
              </a:path>
            </a:pathLst>
          </a:custGeom>
          <a:ln w="3175">
            <a:solidFill>
              <a:srgbClr val="5D6162"/>
            </a:solidFill>
          </a:ln>
        </p:spPr>
        <p:txBody>
          <a:bodyPr wrap="square" lIns="0" tIns="0" rIns="0" bIns="0" rtlCol="0"/>
          <a:lstStyle/>
          <a:p>
            <a:pPr>
              <a:lnSpc>
                <a:spcPts val="2140"/>
              </a:lnSpc>
            </a:pPr>
            <a:endParaRPr sz="1700"/>
          </a:p>
        </p:txBody>
      </p:sp>
      <p:sp>
        <p:nvSpPr>
          <p:cNvPr id="3" name="pole tekstowe 2">
            <a:extLst>
              <a:ext uri="{FF2B5EF4-FFF2-40B4-BE49-F238E27FC236}">
                <a16:creationId xmlns:a16="http://schemas.microsoft.com/office/drawing/2014/main" id="{101462A2-A885-5134-74E0-06CB9DB7DDBA}"/>
              </a:ext>
            </a:extLst>
          </p:cNvPr>
          <p:cNvSpPr txBox="1"/>
          <p:nvPr/>
        </p:nvSpPr>
        <p:spPr>
          <a:xfrm>
            <a:off x="1033984" y="3088326"/>
            <a:ext cx="6763892" cy="1477328"/>
          </a:xfrm>
          <a:prstGeom prst="rect">
            <a:avLst/>
          </a:prstGeom>
          <a:noFill/>
        </p:spPr>
        <p:txBody>
          <a:bodyPr wrap="square">
            <a:spAutoFit/>
          </a:bodyPr>
          <a:lstStyle/>
          <a:p>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Projekt Single </a:t>
            </a:r>
            <a:r>
              <a:rPr lang="pl-PL" b="1" dirty="0" err="1">
                <a:solidFill>
                  <a:prstClr val="black"/>
                </a:solidFill>
                <a:latin typeface="Calibri" panose="020F0502020204030204" pitchFamily="34" charset="0"/>
                <a:ea typeface="Calibri" panose="020F0502020204030204" pitchFamily="34" charset="0"/>
                <a:cs typeface="Calibri" panose="020F0502020204030204" pitchFamily="34" charset="0"/>
              </a:rPr>
              <a:t>Window</a:t>
            </a:r>
            <a:r>
              <a:rPr lang="pl-PL" b="1" dirty="0">
                <a:solidFill>
                  <a:prstClr val="black"/>
                </a:solidFill>
                <a:latin typeface="Calibri" panose="020F0502020204030204" pitchFamily="34" charset="0"/>
                <a:ea typeface="Calibri" panose="020F0502020204030204" pitchFamily="34" charset="0"/>
                <a:cs typeface="Calibri" panose="020F0502020204030204" pitchFamily="34" charset="0"/>
              </a:rPr>
              <a:t> Plus (PUESC.P4.2) system PKWD-SINGLE WINDOW</a:t>
            </a:r>
          </a:p>
          <a:p>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Integracja z systemem EU CSW-CERTEX wydanie 5.1</a:t>
            </a:r>
            <a:b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br>
            <a:endParaRPr lang="pl-PL"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I kwartał 2026 r.</a:t>
            </a:r>
          </a:p>
        </p:txBody>
      </p:sp>
      <p:sp>
        <p:nvSpPr>
          <p:cNvPr id="16" name="pole tekstowe 15">
            <a:extLst>
              <a:ext uri="{FF2B5EF4-FFF2-40B4-BE49-F238E27FC236}">
                <a16:creationId xmlns:a16="http://schemas.microsoft.com/office/drawing/2014/main" id="{006EBA70-DE85-4C95-79F3-40B60621A4E6}"/>
              </a:ext>
            </a:extLst>
          </p:cNvPr>
          <p:cNvSpPr txBox="1"/>
          <p:nvPr/>
        </p:nvSpPr>
        <p:spPr>
          <a:xfrm>
            <a:off x="8072330" y="2992765"/>
            <a:ext cx="10941284" cy="1985159"/>
          </a:xfrm>
          <a:prstGeom prst="rect">
            <a:avLst/>
          </a:prstGeom>
          <a:noFill/>
        </p:spPr>
        <p:txBody>
          <a:bodyPr wrap="square">
            <a:spAutoFit/>
          </a:bodyPr>
          <a:lstStyle/>
          <a:p>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Wdrożenie integracji krajowego systemu PKWD-SINGLE WINDOW z systemem EU CSW-CERTEX w wydaniu (Release) 5.1 poszerzy dotychczasowy zestaw dokumentów UE, wymaganych przy składaniu zgłoszenia celnego, które są walidowane automatycznie w trakcie odprawy celnej. </a:t>
            </a:r>
            <a:r>
              <a:rPr lang="pl-PL"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prócz dotychczas sprawdzanych dokumentów, </a:t>
            </a:r>
            <a:b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tj. CHED-A, CHED-P, CHED-D, CHED-PP, COI, ODS, FGAS, organy KAS mogą dodatkowo automatycznie sprawdzać </a:t>
            </a:r>
            <a:b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pl-PL"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 wykorzystaniem EU CSW-CERTEX także dokumenty dotyczące importu dóbr kultury (ICG) oraz obowiązki CBAM.</a:t>
            </a:r>
          </a:p>
          <a:p>
            <a:endParaRPr lang="pl-PL" sz="1500" dirty="0">
              <a:solidFill>
                <a:srgbClr val="FF0000"/>
              </a:solidFill>
              <a:latin typeface="Lato" panose="020F0502020204030203" pitchFamily="34" charset="-18"/>
            </a:endParaRPr>
          </a:p>
          <a:p>
            <a:endParaRPr lang="pl-PL" sz="1800" b="0" i="0" u="none" strike="noStrike" dirty="0">
              <a:solidFill>
                <a:schemeClr val="tx1"/>
              </a:solidFill>
              <a:effectLst/>
              <a:latin typeface="Calibri" panose="020F0502020204030204" pitchFamily="34" charset="0"/>
            </a:endParaRPr>
          </a:p>
        </p:txBody>
      </p:sp>
      <p:sp>
        <p:nvSpPr>
          <p:cNvPr id="20" name="pole tekstowe 19">
            <a:extLst>
              <a:ext uri="{FF2B5EF4-FFF2-40B4-BE49-F238E27FC236}">
                <a16:creationId xmlns:a16="http://schemas.microsoft.com/office/drawing/2014/main" id="{19F51108-160F-463D-2E9F-8BE49B8E9A79}"/>
              </a:ext>
            </a:extLst>
          </p:cNvPr>
          <p:cNvSpPr txBox="1"/>
          <p:nvPr/>
        </p:nvSpPr>
        <p:spPr>
          <a:xfrm>
            <a:off x="925886" y="4917135"/>
            <a:ext cx="6999482" cy="2916439"/>
          </a:xfrm>
          <a:prstGeom prst="rect">
            <a:avLst/>
          </a:prstGeom>
          <a:noFill/>
        </p:spPr>
        <p:txBody>
          <a:bodyPr wrap="square" rtlCol="0">
            <a:spAutoFit/>
          </a:bodyPr>
          <a:lstStyle/>
          <a:p>
            <a:pPr marL="0" marR="0" lvl="0" indent="0" defTabSz="914400" eaLnBrk="1" fontAlgn="auto" latinLnBrk="0" hangingPunct="1">
              <a:lnSpc>
                <a:spcPct val="114000"/>
              </a:lnSpc>
              <a:buClrTx/>
              <a:buSzTx/>
              <a:buFontTx/>
              <a:buNone/>
              <a:tabLst/>
              <a:defRPr/>
            </a:pPr>
            <a:r>
              <a:rPr kumimoji="0" lang="pl-PL"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Projekt Cyfrowa Obsługa Procedur Specjalnych (PUESC.P13) system RPS</a:t>
            </a:r>
            <a:endParaRPr kumimoji="0" lang="pl-PL"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buClrTx/>
              <a:buSzTx/>
              <a:buFontTx/>
              <a:buNone/>
              <a:tabLst/>
              <a:defRPr/>
            </a:pPr>
            <a:r>
              <a:rPr kumimoji="0" lang="pl-PL"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Wdrożenie dwóch nowych e-usług publicznych:</a:t>
            </a:r>
          </a:p>
          <a:p>
            <a:pPr marL="285750" marR="0" lvl="0" indent="-285750" defTabSz="914400" eaLnBrk="1" fontAlgn="auto" latinLnBrk="0" hangingPunct="1">
              <a:lnSpc>
                <a:spcPct val="114000"/>
              </a:lnSpc>
              <a:buClrTx/>
              <a:buSzTx/>
              <a:buFont typeface="Arial" panose="020B0604020202020204" pitchFamily="34" charset="0"/>
              <a:buChar char="•"/>
              <a:tabLst/>
              <a:defRPr/>
            </a:pPr>
            <a:r>
              <a:rPr kumimoji="0" lang="pl-PL"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automatyczne bilansowanie towarów objętych czasowym składowaniem w systemie RPS,</a:t>
            </a:r>
          </a:p>
          <a:p>
            <a:pPr marL="285750" marR="0" lvl="0" indent="-285750" defTabSz="914400" eaLnBrk="1" fontAlgn="auto" latinLnBrk="0" hangingPunct="1">
              <a:lnSpc>
                <a:spcPct val="114000"/>
              </a:lnSpc>
              <a:buClrTx/>
              <a:buSzTx/>
              <a:buFont typeface="Arial" panose="020B0604020202020204" pitchFamily="34" charset="0"/>
              <a:buChar char="•"/>
              <a:tabLst/>
              <a:defRPr/>
            </a:pPr>
            <a:r>
              <a:rPr lang="pl-PL" dirty="0">
                <a:solidFill>
                  <a:prstClr val="black"/>
                </a:solidFill>
                <a:latin typeface="Calibri" panose="020F0502020204030204" pitchFamily="34" charset="0"/>
                <a:ea typeface="Calibri" panose="020F0502020204030204" pitchFamily="34" charset="0"/>
                <a:cs typeface="Calibri" panose="020F0502020204030204" pitchFamily="34" charset="0"/>
              </a:rPr>
              <a:t>udostępnienie formularza na PUESC do elektronicznej komunikacji z organami celnymi w zakresie rozliczenia deklaracji do czasowego składowania.</a:t>
            </a:r>
          </a:p>
          <a:p>
            <a:pPr marL="285750" marR="0" lvl="0" indent="-285750" defTabSz="914400" eaLnBrk="1" fontAlgn="auto" latinLnBrk="0" hangingPunct="1">
              <a:lnSpc>
                <a:spcPct val="114000"/>
              </a:lnSpc>
              <a:buClrTx/>
              <a:buSzTx/>
              <a:buFont typeface="Arial" panose="020B0604020202020204" pitchFamily="34" charset="0"/>
              <a:buChar char="•"/>
              <a:tabLst/>
              <a:defRPr/>
            </a:pPr>
            <a:endParaRPr kumimoji="0" lang="pl-PL"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14000"/>
              </a:lnSpc>
              <a:buClrTx/>
              <a:buSzTx/>
              <a:buFontTx/>
              <a:buNone/>
              <a:tabLst/>
              <a:defRPr/>
            </a:pPr>
            <a:r>
              <a:rPr kumimoji="0" lang="pl-PL"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II kwartał 2026 r.</a:t>
            </a:r>
          </a:p>
        </p:txBody>
      </p:sp>
      <p:sp>
        <p:nvSpPr>
          <p:cNvPr id="21" name="pole tekstowe 20">
            <a:extLst>
              <a:ext uri="{FF2B5EF4-FFF2-40B4-BE49-F238E27FC236}">
                <a16:creationId xmlns:a16="http://schemas.microsoft.com/office/drawing/2014/main" id="{A5E9F645-106A-ABCC-C230-2283492F6EFF}"/>
              </a:ext>
            </a:extLst>
          </p:cNvPr>
          <p:cNvSpPr txBox="1"/>
          <p:nvPr/>
        </p:nvSpPr>
        <p:spPr>
          <a:xfrm>
            <a:off x="8141556" y="4830701"/>
            <a:ext cx="10693776" cy="329359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pl-PL" dirty="0">
                <a:effectLst/>
                <a:latin typeface="Calibri" panose="020F0502020204030204" pitchFamily="34" charset="0"/>
                <a:ea typeface="Calibri" panose="020F0502020204030204" pitchFamily="34" charset="0"/>
                <a:cs typeface="Calibri" panose="020F0502020204030204" pitchFamily="34" charset="0"/>
              </a:rPr>
              <a:t>Automatyczne bilansowanie dokumentów DSK złożonych w systemie AIS/IMPORT PLUS zapewni bieżącą elektroniczną komunikację posiadacza pozwolenia z urzędem sprawującym dozór celny nad towarami czasowo składowanymi. Po zbilansowaniu dokumentu DSK prowadzący magazyn czasowego składowania otrzyma automatycznie komunikat informujący o rozliczeniu danej pozycji DSK.</a:t>
            </a:r>
          </a:p>
          <a:p>
            <a:pPr marL="285750" indent="-285750">
              <a:lnSpc>
                <a:spcPct val="107000"/>
              </a:lnSpc>
              <a:spcAft>
                <a:spcPts val="800"/>
              </a:spcAft>
              <a:buFont typeface="Arial" panose="020B0604020202020204" pitchFamily="34" charset="0"/>
              <a:buChar char="•"/>
            </a:pPr>
            <a:r>
              <a:rPr lang="pl-PL" dirty="0">
                <a:effectLst/>
                <a:latin typeface="Calibri" panose="020F0502020204030204" pitchFamily="34" charset="0"/>
                <a:ea typeface="Calibri" panose="020F0502020204030204" pitchFamily="34" charset="0"/>
                <a:cs typeface="Calibri" panose="020F0502020204030204" pitchFamily="34" charset="0"/>
              </a:rPr>
              <a:t>Zaplanowano funkcjonalność umożliwiającą elektroniczną komunikację posiadacza pozwolenia na magazyn czasowego składowania z urzędem sprawującym kontrolę na każdym etapie czasowego składowania towarów w magazynie.</a:t>
            </a:r>
          </a:p>
          <a:p>
            <a:pPr marL="285750" indent="-285750">
              <a:lnSpc>
                <a:spcPct val="107000"/>
              </a:lnSpc>
              <a:spcAft>
                <a:spcPts val="800"/>
              </a:spcAft>
              <a:buFont typeface="Arial" panose="020B0604020202020204" pitchFamily="34" charset="0"/>
              <a:buChar char="•"/>
            </a:pPr>
            <a:r>
              <a:rPr lang="pl-PL" dirty="0">
                <a:effectLst/>
                <a:latin typeface="Calibri" panose="020F0502020204030204" pitchFamily="34" charset="0"/>
                <a:ea typeface="Calibri" panose="020F0502020204030204" pitchFamily="34" charset="0"/>
                <a:cs typeface="Calibri" panose="020F0502020204030204" pitchFamily="34" charset="0"/>
              </a:rPr>
              <a:t>Umożliwienie wysyłania komunikatów elektronicznych bezpośrednio z systemów operacyjnych przedsiębiorcy w celu poinformowania urzędu kontrolnego o statusie towarów czasowo składowanych.</a:t>
            </a:r>
          </a:p>
          <a:p>
            <a:pPr>
              <a:lnSpc>
                <a:spcPct val="107000"/>
              </a:lnSpc>
              <a:spcAft>
                <a:spcPts val="800"/>
              </a:spcAft>
            </a:pPr>
            <a:endParaRPr lang="pl-PL" sz="1500" dirty="0">
              <a:effectLst/>
              <a:latin typeface="Lato" panose="020F0502020204030203" pitchFamily="34" charset="-18"/>
              <a:ea typeface="Calibri" panose="020F0502020204030204" pitchFamily="34" charset="0"/>
              <a:cs typeface="Times New Roman" panose="02020603050405020304" pitchFamily="18" charset="0"/>
            </a:endParaRPr>
          </a:p>
        </p:txBody>
      </p:sp>
      <p:sp>
        <p:nvSpPr>
          <p:cNvPr id="22" name="object 2">
            <a:extLst>
              <a:ext uri="{FF2B5EF4-FFF2-40B4-BE49-F238E27FC236}">
                <a16:creationId xmlns:a16="http://schemas.microsoft.com/office/drawing/2014/main" id="{2E1F7DAD-36A6-4D17-B732-FBEFD457AB1A}"/>
              </a:ext>
            </a:extLst>
          </p:cNvPr>
          <p:cNvSpPr txBox="1"/>
          <p:nvPr/>
        </p:nvSpPr>
        <p:spPr>
          <a:xfrm>
            <a:off x="939876" y="8124295"/>
            <a:ext cx="6858000" cy="1734449"/>
          </a:xfrm>
          <a:prstGeom prst="rect">
            <a:avLst/>
          </a:prstGeom>
        </p:spPr>
        <p:txBody>
          <a:bodyPr vert="horz" wrap="square" lIns="0" tIns="12700" rIns="0" bIns="0" rtlCol="0">
            <a:spAutoFit/>
          </a:bodyPr>
          <a:lstStyle/>
          <a:p>
            <a:pPr marR="5080">
              <a:lnSpc>
                <a:spcPts val="2180"/>
              </a:lnSpc>
              <a:spcBef>
                <a:spcPts val="100"/>
              </a:spcBef>
            </a:pPr>
            <a:r>
              <a:rPr lang="pl-PL"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Wdrożenie nowych funkcjonalności - Projekt Cyfrowa Obsługa Deklaracji i Płatności (PUESC.P12) system ZEFIR2</a:t>
            </a:r>
          </a:p>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Udostępnienie zmodernizowanych formularzy elektronicznych deklaracji</a:t>
            </a:r>
            <a:b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wniosków z grupy trzeciej.</a:t>
            </a:r>
          </a:p>
          <a:p>
            <a:pPr marR="5080">
              <a:lnSpc>
                <a:spcPts val="2180"/>
              </a:lnSpc>
              <a:spcBef>
                <a:spcPts val="100"/>
              </a:spcBef>
            </a:pPr>
            <a:endPar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5080">
              <a:lnSpc>
                <a:spcPts val="2180"/>
              </a:lnSpc>
              <a:spcBef>
                <a:spcPts val="100"/>
              </a:spcBef>
            </a:pPr>
            <a:r>
              <a:rPr lang="pl-PL"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kwartał 2026 r.</a:t>
            </a:r>
            <a:endParaRPr lang="pl-PL"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object 11">
            <a:extLst>
              <a:ext uri="{FF2B5EF4-FFF2-40B4-BE49-F238E27FC236}">
                <a16:creationId xmlns:a16="http://schemas.microsoft.com/office/drawing/2014/main" id="{7C38C5D9-A322-4394-A4A4-D6C2F4BBBFC8}"/>
              </a:ext>
            </a:extLst>
          </p:cNvPr>
          <p:cNvSpPr txBox="1"/>
          <p:nvPr/>
        </p:nvSpPr>
        <p:spPr>
          <a:xfrm>
            <a:off x="8234274" y="8120590"/>
            <a:ext cx="10601058" cy="1131720"/>
          </a:xfrm>
          <a:prstGeom prst="rect">
            <a:avLst/>
          </a:prstGeom>
        </p:spPr>
        <p:txBody>
          <a:bodyPr vert="horz" wrap="square" lIns="0" tIns="12700" rIns="0" bIns="0" rtlCol="0">
            <a:spAutoFit/>
          </a:bodyPr>
          <a:lstStyle/>
          <a:p>
            <a:pPr>
              <a:lnSpc>
                <a:spcPts val="2180"/>
              </a:lnSpc>
            </a:pPr>
            <a:r>
              <a:rPr lang="pl-PL" sz="1800" b="0" i="0" u="none" strike="noStrike" dirty="0">
                <a:solidFill>
                  <a:srgbClr val="000000"/>
                </a:solidFill>
                <a:effectLst/>
                <a:latin typeface="Calibri" panose="020F0502020204030204" pitchFamily="34" charset="0"/>
              </a:rPr>
              <a:t>Zwiększenia użyteczności formularzy i usług dostępnych na Platformie Usług Elektronicznych Skarbowo-Celnych (PUESC) oraz dostosowanie do wymagań PUESC i wymogów dostępności cyfrowej, zmian przepisów prawa, zgłaszanych potrzeb przez użytkowników zewnętrznych i zwiększenia automatyzacji procesów obsługi deklaracji w systemie ZEFIR2.</a:t>
            </a:r>
          </a:p>
        </p:txBody>
      </p:sp>
    </p:spTree>
    <p:extLst>
      <p:ext uri="{BB962C8B-B14F-4D97-AF65-F5344CB8AC3E}">
        <p14:creationId xmlns:p14="http://schemas.microsoft.com/office/powerpoint/2010/main" val="2873556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5F897999834694DA95B4F001EF4C667" ma:contentTypeVersion="" ma:contentTypeDescription="Utwórz nowy dokument." ma:contentTypeScope="" ma:versionID="66adacb56390d603a4ca1ec59970b108">
  <xsd:schema xmlns:xsd="http://www.w3.org/2001/XMLSchema" xmlns:xs="http://www.w3.org/2001/XMLSchema" xmlns:p="http://schemas.microsoft.com/office/2006/metadata/properties" targetNamespace="http://schemas.microsoft.com/office/2006/metadata/properties" ma:root="true" ma:fieldsID="cec4c7b05c76d60ee97006aba598cf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0C01A-A52B-491D-BE10-8E9AB8FC8346}">
  <ds:schemaRefs>
    <ds:schemaRef ds:uri="http://schemas.microsoft.com/sharepoint/v3/contenttype/forms"/>
  </ds:schemaRefs>
</ds:datastoreItem>
</file>

<file path=customXml/itemProps2.xml><?xml version="1.0" encoding="utf-8"?>
<ds:datastoreItem xmlns:ds="http://schemas.openxmlformats.org/officeDocument/2006/customXml" ds:itemID="{F2D059AF-4A5A-4890-B6FB-2C8BD03B6CE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B053C463-EB0E-4F02-BD7E-2BB342D05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6021</TotalTime>
  <Words>6844</Words>
  <Application>Microsoft Office PowerPoint</Application>
  <PresentationFormat>Niestandardowy</PresentationFormat>
  <Paragraphs>660</Paragraphs>
  <Slides>29</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29</vt:i4>
      </vt:variant>
    </vt:vector>
  </HeadingPairs>
  <TitlesOfParts>
    <vt:vector size="37" baseType="lpstr">
      <vt:lpstr>Arial</vt:lpstr>
      <vt:lpstr>Calibri</vt:lpstr>
      <vt:lpstr>Lato</vt:lpstr>
      <vt:lpstr>Lato Black</vt:lpstr>
      <vt:lpstr>Montserrat ExtraBold</vt:lpstr>
      <vt:lpstr>Open Sans</vt:lpstr>
      <vt:lpstr>Wingdings</vt:lpstr>
      <vt:lpstr>Office Theme</vt:lpstr>
      <vt:lpstr>Prezentacja programu PowerPoint</vt:lpstr>
      <vt:lpstr>Założenia</vt:lpstr>
      <vt:lpstr>Prezentacja programu PowerPoint</vt:lpstr>
      <vt:lpstr>Co chcemy zrealizować  w I - II kwartale 2026 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Plan wdrażania usług dla klientów Krajowej Administracji Skarbowej w latach 2024-2028. Stan na 30.06.2025 r.</dc:title>
  <dc:creator>MF</dc:creator>
  <cp:revision>157</cp:revision>
  <cp:lastPrinted>2026-01-08T13:54:00Z</cp:lastPrinted>
  <dcterms:created xsi:type="dcterms:W3CDTF">2024-11-13T15:09:37Z</dcterms:created>
  <dcterms:modified xsi:type="dcterms:W3CDTF">2026-02-05T09:25:42Z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2024-11-13T00:00:00Z</vt:filetime>
  </property>
  <property fmtid="{D5CDD505-2E9C-101B-9397-08002B2CF9AE}" pid="3" name="Creator">
    <vt:lpwstr>Adobe InDesign 20.0 (Macintosh)</vt:lpwstr>
  </property>
  <property fmtid="{D5CDD505-2E9C-101B-9397-08002B2CF9AE}" pid="4" name="LastSaved">
    <vt:filetime>2024-11-13T00:00:00Z</vt:filetime>
  </property>
  <property fmtid="{D5CDD505-2E9C-101B-9397-08002B2CF9AE}" pid="5" name="Producer">
    <vt:lpwstr>Adobe PDF Library 17.0</vt:lpwstr>
  </property>
  <property fmtid="{D5CDD505-2E9C-101B-9397-08002B2CF9AE}" pid="6" name="ContentTypeId">
    <vt:lpwstr>0x010100F5F897999834694DA95B4F001EF4C667</vt:lpwstr>
  </property>
  <property fmtid="{D5CDD505-2E9C-101B-9397-08002B2CF9AE}" pid="7" name="MFCATEGORY">
    <vt:lpwstr>InformacjePubliczneInformacjeSektoraPublicznego</vt:lpwstr>
  </property>
  <property fmtid="{D5CDD505-2E9C-101B-9397-08002B2CF9AE}" pid="8" name="MFClassifiedBy">
    <vt:lpwstr>UxC4dwLulzfINJ8nQH+xvX5LNGipWa4BRSZhPgxsCvm3UJKGRplwm+lMld7dC3wyJReXcnsH/nkDSyWX5M33Ig==</vt:lpwstr>
  </property>
  <property fmtid="{D5CDD505-2E9C-101B-9397-08002B2CF9AE}" pid="9" name="MFClassificationDate">
    <vt:lpwstr>2024-11-13T17:25:36.5517924+01:00</vt:lpwstr>
  </property>
  <property fmtid="{D5CDD505-2E9C-101B-9397-08002B2CF9AE}" pid="10" name="MFClassifiedBySID">
    <vt:lpwstr>UxC4dwLulzfINJ8nQH+xvX5LNGipWa4BRSZhPgxsCvm42mrIC/DSDv0ggS+FjUN/2v1BBotkLlY5aAiEhoi6uaqiiOB/P4zl5E7TpD1HZz2Zw5nNJmYYULvoD1fktE+w</vt:lpwstr>
  </property>
  <property fmtid="{D5CDD505-2E9C-101B-9397-08002B2CF9AE}" pid="11" name="MFGRNItemId">
    <vt:lpwstr>GRN-c0f02d73-f155-48a5-b027-b0add65c9d23</vt:lpwstr>
  </property>
  <property fmtid="{D5CDD505-2E9C-101B-9397-08002B2CF9AE}" pid="12" name="MFHash">
    <vt:lpwstr>+NaBlgS+raIQBFtFwruQ4k2AK5DLys1J7fDWv3HNVtY=</vt:lpwstr>
  </property>
  <property fmtid="{D5CDD505-2E9C-101B-9397-08002B2CF9AE}" pid="13" name="MFVisualMarkingsSettings">
    <vt:lpwstr>HeaderAlignment=1;FooterAlignment=1</vt:lpwstr>
  </property>
  <property fmtid="{D5CDD505-2E9C-101B-9397-08002B2CF9AE}" pid="14" name="DLPManualFileClassification">
    <vt:lpwstr>{2755b7d9-e53d-4779-a40c-03797dcf43b3}</vt:lpwstr>
  </property>
  <property fmtid="{D5CDD505-2E9C-101B-9397-08002B2CF9AE}" pid="15" name="MFRefresh">
    <vt:lpwstr>False</vt:lpwstr>
  </property>
</Properties>
</file>