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1" r:id="rId8"/>
    <p:sldId id="264" r:id="rId9"/>
    <p:sldId id="269" r:id="rId10"/>
    <p:sldId id="267" r:id="rId11"/>
    <p:sldId id="258" r:id="rId1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Gałązka" initials="AG" lastIdx="1" clrIdx="0">
    <p:extLst>
      <p:ext uri="{19B8F6BF-5375-455C-9EA6-DF929625EA0E}">
        <p15:presenceInfo xmlns:p15="http://schemas.microsoft.com/office/powerpoint/2012/main" userId="Anna Gałązk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Zeszyt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138710846396315"/>
          <c:y val="5.3354082757248816E-2"/>
          <c:w val="0.7015422632686934"/>
          <c:h val="0.772689994029015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[Zeszyt1]Arkusz1!$A$21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[Zeszyt1]Arkusz1!$B$20:$C$20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[Zeszyt1]Arkusz1!$B$21:$C$21</c:f>
              <c:numCache>
                <c:formatCode>#\ ##0.00\ "zł"</c:formatCode>
                <c:ptCount val="2"/>
                <c:pt idx="0">
                  <c:v>3341592.99</c:v>
                </c:pt>
                <c:pt idx="1">
                  <c:v>3288848.25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36A-426F-8361-0BDBA04B9E81}"/>
            </c:ext>
          </c:extLst>
        </c:ser>
        <c:ser>
          <c:idx val="1"/>
          <c:order val="1"/>
          <c:tx>
            <c:strRef>
              <c:f>[Zeszyt1]Arkusz1!$A$22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[Zeszyt1]Arkusz1!$B$20:$C$20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[Zeszyt1]Arkusz1!$B$22:$C$22</c:f>
              <c:numCache>
                <c:formatCode>#\ ##0.00\ "zł"</c:formatCode>
                <c:ptCount val="2"/>
                <c:pt idx="0">
                  <c:v>2827990.1474370002</c:v>
                </c:pt>
                <c:pt idx="1">
                  <c:v>2783352.2739750003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36A-426F-8361-0BDBA04B9E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4"/>
        <c:axId val="225639592"/>
        <c:axId val="225628224"/>
      </c:barChart>
      <c:catAx>
        <c:axId val="225639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25628224"/>
        <c:crosses val="autoZero"/>
        <c:auto val="1"/>
        <c:lblAlgn val="ctr"/>
        <c:lblOffset val="100"/>
        <c:noMultiLvlLbl val="0"/>
      </c:catAx>
      <c:valAx>
        <c:axId val="225628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0\ &quot;zł&quot;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256395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13.07.2022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13.07.2022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13.07.2022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13.07.2022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13.07.2022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13.07.2022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13.07.2022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13.07.2022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13.07.2022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13.07.2022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13.07.2022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13.07.2022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8040291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Cyfryzacja procesów back – office w Ośrodku Rozwoju Edukacji w Warszawie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388606" y="1240142"/>
            <a:ext cx="946240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Minister Edukacji i Nauki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Ośrodek Rozwoju Edukacji w Warszawie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Informatyczne Centrum Edukacji i Nauki  (dawniej: Centrum Informatyczne Edukacji)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 smtClean="0">
              <a:solidFill>
                <a:srgbClr val="002060"/>
              </a:solidFill>
            </a:endParaRP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0" y="465248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698121" y="5403080"/>
            <a:ext cx="108292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Usprawnienie funkcjonowania Ośrodka Rozwoju Edukacji w Warszawie poprzez cyfryzację procesów i procedur dotyczących funkcjonowania obszaru back-office</a:t>
            </a: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.</a:t>
            </a:r>
            <a:endParaRPr lang="pl-PL" sz="1600" dirty="0"/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1924912" y="2552707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4794801"/>
              </p:ext>
            </p:extLst>
          </p:nvPr>
        </p:nvGraphicFramePr>
        <p:xfrm>
          <a:off x="706414" y="3218211"/>
          <a:ext cx="10946674" cy="10188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17855">
                <a:tc>
                  <a:txBody>
                    <a:bodyPr/>
                    <a:lstStyle/>
                    <a:p>
                      <a:r>
                        <a:rPr lang="pl-PL" b="1" dirty="0" smtClean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2019-09-01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2021-12-20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 smtClean="0">
                          <a:solidFill>
                            <a:schemeClr val="bg1"/>
                          </a:solidFill>
                        </a:rPr>
                        <a:t>Faktyczny:</a:t>
                      </a:r>
                      <a:endParaRPr lang="pl-PL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2019-09-01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2022-03-20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261788" y="1209140"/>
            <a:ext cx="11391008" cy="587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pl-PL" sz="2900" b="1" dirty="0" smtClean="0">
                <a:solidFill>
                  <a:srgbClr val="002060"/>
                </a:solidFill>
                <a:cs typeface="Times New Roman" pitchFamily="18" charset="0"/>
              </a:rPr>
              <a:t>Źródło finansowania:</a:t>
            </a:r>
            <a:endParaRPr lang="pl-PL" sz="2900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-83844" y="2810472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dirty="0"/>
          </a:p>
        </p:txBody>
      </p:sp>
      <p:graphicFrame>
        <p:nvGraphicFramePr>
          <p:cNvPr id="6" name="Wykres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7946614"/>
              </p:ext>
            </p:extLst>
          </p:nvPr>
        </p:nvGraphicFramePr>
        <p:xfrm>
          <a:off x="496191" y="3504247"/>
          <a:ext cx="11211899" cy="32714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pole tekstowe 6"/>
          <p:cNvSpPr txBox="1"/>
          <p:nvPr/>
        </p:nvSpPr>
        <p:spPr>
          <a:xfrm>
            <a:off x="261788" y="1782290"/>
            <a:ext cx="116141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pl-PL" sz="1500" b="1" dirty="0">
                <a:solidFill>
                  <a:srgbClr val="002060"/>
                </a:solidFill>
                <a:cs typeface="Times New Roman" pitchFamily="18" charset="0"/>
              </a:rPr>
              <a:t>Budżet państwa (ORE): część  30, dział 801, rozdział 80146 oraz część 30,dział 801, rozdział </a:t>
            </a:r>
            <a:r>
              <a:rPr lang="pl-PL" sz="1500" b="1" dirty="0" smtClean="0">
                <a:solidFill>
                  <a:srgbClr val="002060"/>
                </a:solidFill>
                <a:cs typeface="Times New Roman" pitchFamily="18" charset="0"/>
              </a:rPr>
              <a:t>80143              </a:t>
            </a:r>
            <a:endParaRPr lang="pl-PL" sz="1500" b="1" dirty="0">
              <a:solidFill>
                <a:srgbClr val="002060"/>
              </a:solidFill>
              <a:cs typeface="Times New Roman" pitchFamily="18" charset="0"/>
            </a:endParaRPr>
          </a:p>
          <a:p>
            <a:pPr>
              <a:spcAft>
                <a:spcPts val="1200"/>
              </a:spcAft>
            </a:pPr>
            <a:r>
              <a:rPr lang="pl-PL" sz="1500" b="1" dirty="0">
                <a:solidFill>
                  <a:srgbClr val="002060"/>
                </a:solidFill>
                <a:cs typeface="Times New Roman" pitchFamily="18" charset="0"/>
              </a:rPr>
              <a:t>Środki UE: POPC II oś priorytetowa - E-administracja i otwarty urząd/ działanie 2.2 – Cyfryzacja procesów </a:t>
            </a:r>
            <a:r>
              <a:rPr lang="pl-PL" sz="1500" b="1" dirty="0" err="1">
                <a:solidFill>
                  <a:srgbClr val="002060"/>
                </a:solidFill>
                <a:cs typeface="Times New Roman" pitchFamily="18" charset="0"/>
              </a:rPr>
              <a:t>back</a:t>
            </a:r>
            <a:r>
              <a:rPr lang="pl-PL" sz="1500" b="1" dirty="0">
                <a:solidFill>
                  <a:srgbClr val="002060"/>
                </a:solidFill>
                <a:cs typeface="Times New Roman" pitchFamily="18" charset="0"/>
              </a:rPr>
              <a:t> – </a:t>
            </a:r>
            <a:r>
              <a:rPr lang="pl-PL" sz="1500" b="1" dirty="0" err="1">
                <a:solidFill>
                  <a:srgbClr val="002060"/>
                </a:solidFill>
                <a:cs typeface="Times New Roman" pitchFamily="18" charset="0"/>
              </a:rPr>
              <a:t>office</a:t>
            </a:r>
            <a:r>
              <a:rPr lang="pl-PL" sz="1500" b="1" dirty="0">
                <a:solidFill>
                  <a:srgbClr val="002060"/>
                </a:solidFill>
                <a:cs typeface="Times New Roman" pitchFamily="18" charset="0"/>
              </a:rPr>
              <a:t> w administracji rządowej</a:t>
            </a:r>
          </a:p>
        </p:txBody>
      </p:sp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832066" y="1304725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</a:t>
            </a: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PROJEKTU</a:t>
            </a:r>
            <a:endParaRPr lang="pl-PL" b="1" dirty="0" smtClean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2229461"/>
              </p:ext>
            </p:extLst>
          </p:nvPr>
        </p:nvGraphicFramePr>
        <p:xfrm>
          <a:off x="695401" y="2055321"/>
          <a:ext cx="10783008" cy="40945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1843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751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5564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23382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618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System Elektronicznego Zarządzania Dokumentacją (EZD PUW)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2021-12-31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2022-01-31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618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Wirtualna Przestrzeń Robocza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2021-12-31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2022-03-20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363617772"/>
                  </a:ext>
                </a:extLst>
              </a:tr>
              <a:tr h="4618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System Finansowo – Kadrowo – Płacowy 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2021-12-31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2022-02-28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753636788"/>
                  </a:ext>
                </a:extLst>
              </a:tr>
              <a:tr h="4618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System Zarządzania Uprawnieniami 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2021-12-31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2022-03-20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37282001"/>
                  </a:ext>
                </a:extLst>
              </a:tr>
              <a:tr h="4618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System wsparcia </a:t>
                      </a:r>
                      <a:r>
                        <a:rPr lang="pl-PL" sz="1200" i="1" kern="1200" dirty="0" err="1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Elearningu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2021-12-31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2022-03-20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937566666"/>
                  </a:ext>
                </a:extLst>
              </a:tr>
              <a:tr h="4618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System SKD/RCP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2021-12-31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 przyczyn organizacyjnych realizacja nie odbyła się, wyjaśnienia były przekazywane w</a:t>
                      </a:r>
                      <a:r>
                        <a:rPr lang="pl-PL" sz="1200" i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raportach.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5968575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324525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28" name="Prostokąt 27"/>
          <p:cNvSpPr/>
          <p:nvPr/>
        </p:nvSpPr>
        <p:spPr>
          <a:xfrm>
            <a:off x="6528047" y="2749672"/>
            <a:ext cx="1494000" cy="792088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b="1" i="1" dirty="0" smtClean="0">
                <a:solidFill>
                  <a:schemeClr val="tx1"/>
                </a:solidFill>
              </a:rPr>
              <a:t>System wsparcia </a:t>
            </a:r>
            <a:r>
              <a:rPr lang="pl-PL" sz="1000" b="1" i="1" dirty="0" err="1" smtClean="0">
                <a:solidFill>
                  <a:schemeClr val="tx1"/>
                </a:solidFill>
              </a:rPr>
              <a:t>eLearningu</a:t>
            </a:r>
            <a:endParaRPr lang="pl-PL" sz="1000" b="1" dirty="0">
              <a:solidFill>
                <a:schemeClr val="tx1"/>
              </a:solidFill>
            </a:endParaRPr>
          </a:p>
        </p:txBody>
      </p:sp>
      <p:sp>
        <p:nvSpPr>
          <p:cNvPr id="29" name="Prostokąt 28"/>
          <p:cNvSpPr/>
          <p:nvPr/>
        </p:nvSpPr>
        <p:spPr>
          <a:xfrm>
            <a:off x="2739751" y="2782780"/>
            <a:ext cx="1494124" cy="792088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b="1" i="1" dirty="0" smtClean="0">
                <a:solidFill>
                  <a:schemeClr val="tx1"/>
                </a:solidFill>
              </a:rPr>
              <a:t>System finansowo-kadrowo-płacowy</a:t>
            </a:r>
            <a:endParaRPr lang="pl-PL" sz="1000" b="1" dirty="0">
              <a:solidFill>
                <a:schemeClr val="tx1"/>
              </a:solidFill>
            </a:endParaRPr>
          </a:p>
        </p:txBody>
      </p:sp>
      <p:cxnSp>
        <p:nvCxnSpPr>
          <p:cNvPr id="30" name="Łącznik prosty 29"/>
          <p:cNvCxnSpPr/>
          <p:nvPr/>
        </p:nvCxnSpPr>
        <p:spPr>
          <a:xfrm>
            <a:off x="4527216" y="3724052"/>
            <a:ext cx="128627" cy="505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Łącznik prosty 30"/>
          <p:cNvCxnSpPr/>
          <p:nvPr/>
        </p:nvCxnSpPr>
        <p:spPr>
          <a:xfrm flipV="1">
            <a:off x="4527215" y="3225052"/>
            <a:ext cx="3" cy="50783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Łącznik prosty ze strzałką 31"/>
          <p:cNvCxnSpPr/>
          <p:nvPr/>
        </p:nvCxnSpPr>
        <p:spPr>
          <a:xfrm flipH="1">
            <a:off x="4233875" y="3225052"/>
            <a:ext cx="293338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Łącznik prosty 32"/>
          <p:cNvCxnSpPr/>
          <p:nvPr/>
        </p:nvCxnSpPr>
        <p:spPr>
          <a:xfrm>
            <a:off x="4233878" y="3460217"/>
            <a:ext cx="146669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Łącznik prosty 33"/>
          <p:cNvCxnSpPr/>
          <p:nvPr/>
        </p:nvCxnSpPr>
        <p:spPr>
          <a:xfrm>
            <a:off x="4380544" y="3460217"/>
            <a:ext cx="0" cy="50783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Łącznik prosty ze strzałką 34"/>
          <p:cNvCxnSpPr/>
          <p:nvPr/>
        </p:nvCxnSpPr>
        <p:spPr>
          <a:xfrm>
            <a:off x="4380544" y="3968049"/>
            <a:ext cx="275296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Łącznik prosty 35"/>
          <p:cNvCxnSpPr/>
          <p:nvPr/>
        </p:nvCxnSpPr>
        <p:spPr>
          <a:xfrm>
            <a:off x="6168008" y="3682880"/>
            <a:ext cx="263664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Łącznik prosty 36"/>
          <p:cNvCxnSpPr/>
          <p:nvPr/>
        </p:nvCxnSpPr>
        <p:spPr>
          <a:xfrm flipV="1">
            <a:off x="6420036" y="3682880"/>
            <a:ext cx="0" cy="396044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Łącznik prosty ze strzałką 37"/>
          <p:cNvCxnSpPr/>
          <p:nvPr/>
        </p:nvCxnSpPr>
        <p:spPr>
          <a:xfrm>
            <a:off x="6420036" y="4078924"/>
            <a:ext cx="126116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Łącznik prosty 38"/>
          <p:cNvCxnSpPr/>
          <p:nvPr/>
        </p:nvCxnSpPr>
        <p:spPr>
          <a:xfrm flipV="1">
            <a:off x="6312024" y="3889892"/>
            <a:ext cx="0" cy="54907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Łącznik prosty ze strzałką 39"/>
          <p:cNvCxnSpPr/>
          <p:nvPr/>
        </p:nvCxnSpPr>
        <p:spPr>
          <a:xfrm flipH="1">
            <a:off x="6149841" y="3889892"/>
            <a:ext cx="15564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Łącznik prosty 40"/>
          <p:cNvCxnSpPr/>
          <p:nvPr/>
        </p:nvCxnSpPr>
        <p:spPr>
          <a:xfrm flipH="1">
            <a:off x="6312024" y="4438964"/>
            <a:ext cx="216024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pole tekstowe 41"/>
          <p:cNvSpPr txBox="1"/>
          <p:nvPr/>
        </p:nvSpPr>
        <p:spPr>
          <a:xfrm>
            <a:off x="8711054" y="2680912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43" name="Prostokąt 42"/>
          <p:cNvSpPr/>
          <p:nvPr/>
        </p:nvSpPr>
        <p:spPr>
          <a:xfrm>
            <a:off x="8832304" y="3119056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4" name="Prostokąt 43"/>
          <p:cNvSpPr/>
          <p:nvPr/>
        </p:nvSpPr>
        <p:spPr>
          <a:xfrm>
            <a:off x="8832304" y="3308112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5" name="Prostokąt 44"/>
          <p:cNvSpPr/>
          <p:nvPr/>
        </p:nvSpPr>
        <p:spPr>
          <a:xfrm>
            <a:off x="8832304" y="3495312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46" name="Łącznik prosty ze strzałką 45"/>
          <p:cNvCxnSpPr/>
          <p:nvPr/>
        </p:nvCxnSpPr>
        <p:spPr>
          <a:xfrm flipH="1" flipV="1">
            <a:off x="4233875" y="2986111"/>
            <a:ext cx="541325" cy="1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Łącznik prosty ze strzałką 46"/>
          <p:cNvCxnSpPr/>
          <p:nvPr/>
        </p:nvCxnSpPr>
        <p:spPr>
          <a:xfrm flipH="1">
            <a:off x="5378217" y="2749672"/>
            <a:ext cx="7515" cy="751784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Prostokąt 47"/>
          <p:cNvSpPr/>
          <p:nvPr/>
        </p:nvSpPr>
        <p:spPr>
          <a:xfrm>
            <a:off x="4644207" y="2563422"/>
            <a:ext cx="1548006" cy="80823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b="1" i="1" dirty="0" smtClean="0">
                <a:solidFill>
                  <a:schemeClr val="bg1"/>
                </a:solidFill>
              </a:rPr>
              <a:t>System Kontroli Dostępu/Rejestracji Czasu Pracy</a:t>
            </a:r>
            <a:endParaRPr lang="pl-PL" sz="1000" b="1" i="1" dirty="0">
              <a:solidFill>
                <a:schemeClr val="bg1"/>
              </a:solidFill>
            </a:endParaRPr>
          </a:p>
        </p:txBody>
      </p:sp>
      <p:cxnSp>
        <p:nvCxnSpPr>
          <p:cNvPr id="49" name="Łącznik prosty ze strzałką 48"/>
          <p:cNvCxnSpPr/>
          <p:nvPr/>
        </p:nvCxnSpPr>
        <p:spPr>
          <a:xfrm>
            <a:off x="4127500" y="4078864"/>
            <a:ext cx="499932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Prostokąt 49"/>
          <p:cNvSpPr/>
          <p:nvPr/>
        </p:nvSpPr>
        <p:spPr>
          <a:xfrm>
            <a:off x="2727431" y="3885600"/>
            <a:ext cx="1494124" cy="792088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b="1" i="1" dirty="0" smtClean="0">
                <a:solidFill>
                  <a:schemeClr val="tx1"/>
                </a:solidFill>
              </a:rPr>
              <a:t>System Zarządzania Uprawnieniami</a:t>
            </a:r>
            <a:endParaRPr lang="pl-PL" sz="1000" b="1" dirty="0">
              <a:solidFill>
                <a:schemeClr val="tx1"/>
              </a:solidFill>
            </a:endParaRPr>
          </a:p>
        </p:txBody>
      </p:sp>
      <p:cxnSp>
        <p:nvCxnSpPr>
          <p:cNvPr id="51" name="Łącznik prosty ze strzałką 50"/>
          <p:cNvCxnSpPr/>
          <p:nvPr/>
        </p:nvCxnSpPr>
        <p:spPr>
          <a:xfrm flipH="1">
            <a:off x="4221770" y="4218461"/>
            <a:ext cx="553430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Prostokąt 51"/>
          <p:cNvSpPr/>
          <p:nvPr/>
        </p:nvSpPr>
        <p:spPr>
          <a:xfrm>
            <a:off x="4620001" y="3500983"/>
            <a:ext cx="1548006" cy="808237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b="1" i="1" dirty="0">
                <a:solidFill>
                  <a:schemeClr val="tx1"/>
                </a:solidFill>
              </a:rPr>
              <a:t>Wirtualna Przestrzeń Robocza – WPR, system intranetowy</a:t>
            </a:r>
          </a:p>
        </p:txBody>
      </p:sp>
      <p:cxnSp>
        <p:nvCxnSpPr>
          <p:cNvPr id="53" name="Łącznik prosty ze strzałką 52"/>
          <p:cNvCxnSpPr/>
          <p:nvPr/>
        </p:nvCxnSpPr>
        <p:spPr>
          <a:xfrm flipV="1">
            <a:off x="3229761" y="4691144"/>
            <a:ext cx="67" cy="484863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Prostokąt 53"/>
          <p:cNvSpPr/>
          <p:nvPr/>
        </p:nvSpPr>
        <p:spPr>
          <a:xfrm>
            <a:off x="2727431" y="4949364"/>
            <a:ext cx="1494000" cy="792088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b="1" i="1" dirty="0" smtClean="0">
                <a:solidFill>
                  <a:schemeClr val="bg1"/>
                </a:solidFill>
              </a:rPr>
              <a:t>Inne systemy wykorzystywane w ORE</a:t>
            </a:r>
            <a:endParaRPr lang="pl-PL" sz="1000" b="1" dirty="0">
              <a:solidFill>
                <a:schemeClr val="bg1"/>
              </a:solidFill>
            </a:endParaRPr>
          </a:p>
        </p:txBody>
      </p:sp>
      <p:cxnSp>
        <p:nvCxnSpPr>
          <p:cNvPr id="55" name="Łącznik prosty ze strzałką 54"/>
          <p:cNvCxnSpPr/>
          <p:nvPr/>
        </p:nvCxnSpPr>
        <p:spPr>
          <a:xfrm>
            <a:off x="3720753" y="4692409"/>
            <a:ext cx="3251" cy="25569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Łącznik prosty ze strzałką 55"/>
          <p:cNvCxnSpPr/>
          <p:nvPr/>
        </p:nvCxnSpPr>
        <p:spPr>
          <a:xfrm>
            <a:off x="6857011" y="3541760"/>
            <a:ext cx="0" cy="29690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Łącznik prosty ze strzałką 56"/>
          <p:cNvCxnSpPr/>
          <p:nvPr/>
        </p:nvCxnSpPr>
        <p:spPr>
          <a:xfrm flipV="1">
            <a:off x="7554696" y="3525499"/>
            <a:ext cx="0" cy="37960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Prostokąt 57"/>
          <p:cNvSpPr/>
          <p:nvPr/>
        </p:nvSpPr>
        <p:spPr>
          <a:xfrm>
            <a:off x="6528051" y="3838662"/>
            <a:ext cx="1493999" cy="792088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b="1" i="1" dirty="0" smtClean="0">
                <a:solidFill>
                  <a:schemeClr val="tx1"/>
                </a:solidFill>
              </a:rPr>
              <a:t>EZD PUW</a:t>
            </a:r>
            <a:endParaRPr lang="pl-PL" sz="1000" b="1" dirty="0">
              <a:solidFill>
                <a:schemeClr val="tx1"/>
              </a:solidFill>
            </a:endParaRPr>
          </a:p>
        </p:txBody>
      </p:sp>
      <p:cxnSp>
        <p:nvCxnSpPr>
          <p:cNvPr id="59" name="Łącznik prosty ze strzałką 58"/>
          <p:cNvCxnSpPr/>
          <p:nvPr/>
        </p:nvCxnSpPr>
        <p:spPr>
          <a:xfrm>
            <a:off x="6875112" y="4630750"/>
            <a:ext cx="0" cy="29690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Łącznik prosty ze strzałką 59"/>
          <p:cNvCxnSpPr/>
          <p:nvPr/>
        </p:nvCxnSpPr>
        <p:spPr>
          <a:xfrm flipV="1">
            <a:off x="7572797" y="4614489"/>
            <a:ext cx="0" cy="37960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Prostokąt 60"/>
          <p:cNvSpPr/>
          <p:nvPr/>
        </p:nvSpPr>
        <p:spPr>
          <a:xfrm>
            <a:off x="6546152" y="4927652"/>
            <a:ext cx="1493999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b="1" i="1" dirty="0" err="1" smtClean="0">
                <a:solidFill>
                  <a:schemeClr val="bg1"/>
                </a:solidFill>
              </a:rPr>
              <a:t>ePUAP</a:t>
            </a:r>
            <a:r>
              <a:rPr lang="pl-PL" sz="1000" b="1" i="1" dirty="0" smtClean="0">
                <a:solidFill>
                  <a:schemeClr val="bg1"/>
                </a:solidFill>
              </a:rPr>
              <a:t> / użytkownicy zewnętrzni</a:t>
            </a:r>
            <a:endParaRPr lang="pl-PL" sz="1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815080" y="134762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 smtClean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3266419"/>
              </p:ext>
            </p:extLst>
          </p:nvPr>
        </p:nvGraphicFramePr>
        <p:xfrm>
          <a:off x="585673" y="2201254"/>
          <a:ext cx="10749037" cy="43600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5929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3056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0796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755742">
                  <a:extLst>
                    <a:ext uri="{9D8B030D-6E8A-4147-A177-3AD203B41FA5}">
                      <a16:colId xmlns="" xmlns:a16="http://schemas.microsoft.com/office/drawing/2014/main" val="632527413"/>
                    </a:ext>
                  </a:extLst>
                </a:gridCol>
                <a:gridCol w="139546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972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</a:t>
                      </a: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Typ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744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  <a:effectLst/>
                        </a:rPr>
                        <a:t>Liczba podmiotów, które usprawniły funkcjonowanie w zakresie objętym katalogiem rekomendacji dotyczących awansu cyfrowego</a:t>
                      </a:r>
                      <a:endParaRPr lang="pl-PL" sz="1200" i="1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err="1" smtClean="0">
                          <a:solidFill>
                            <a:srgbClr val="0070C0"/>
                          </a:solidFill>
                          <a:effectLst/>
                        </a:rPr>
                        <a:t>Szt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Wskaźnik produktu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744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pracowników IT podmiotów wykonujących zadania publiczne objętych wsparciem szkoleniowym - kobiety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Osoby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Wskaźnik produktu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332931372"/>
                  </a:ext>
                </a:extLst>
              </a:tr>
              <a:tr h="4744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pracowników IT podmiotów wykonujących zadania publiczne objętych wsparciem szkoleniowym - mężczyźni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Osoby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Wskaźnik produktu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801708129"/>
                  </a:ext>
                </a:extLst>
              </a:tr>
              <a:tr h="4744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pracowników IT podmiotów wykonujących zadania publiczne objętych wsparciem szkoleniowym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Osoby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Wskaźnik produktu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76214592"/>
                  </a:ext>
                </a:extLst>
              </a:tr>
              <a:tr h="4744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pracowników podmiotów wykonujących zadania publiczne nie będących pracownikami IT, objętych wsparciem szkoleniowym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Osoby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Wskaźnik produktu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274871328"/>
                  </a:ext>
                </a:extLst>
              </a:tr>
              <a:tr h="4744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pracowników podmiotów wykonujących zadania publiczne niebędących pracownikami IT, objętych wsparciem szkoleniowym - kobiety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Osoby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Wskaźnik produktu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79288627"/>
                  </a:ext>
                </a:extLst>
              </a:tr>
              <a:tr h="4744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pracowników podmiotów wykonujących zadania publiczne niebędących pracownikami IT, objętych wsparciem szkoleniowym - mężczyźni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Osoby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Wskaźnik produktu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637838185"/>
                  </a:ext>
                </a:extLst>
              </a:tr>
              <a:tr h="4744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uruchomionych systemów teleinformatycznych w podmiotach wykonujących zadania publiczne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err="1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Wskaźnik produktu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6535615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95399" y="2264239"/>
            <a:ext cx="9419561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 smtClean="0">
                <a:solidFill>
                  <a:srgbClr val="002060"/>
                </a:solidFill>
              </a:rPr>
              <a:t>Okres trwałości</a:t>
            </a:r>
            <a:r>
              <a:rPr lang="pl-PL" dirty="0">
                <a:solidFill>
                  <a:srgbClr val="002060"/>
                </a:solidFill>
              </a:rPr>
              <a:t>: </a:t>
            </a:r>
            <a:r>
              <a:rPr lang="pl-PL" dirty="0" smtClean="0">
                <a:solidFill>
                  <a:srgbClr val="002060"/>
                </a:solidFill>
              </a:rPr>
              <a:t>5 lat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 smtClean="0">
                <a:solidFill>
                  <a:srgbClr val="002060"/>
                </a:solidFill>
              </a:rPr>
              <a:t>Źródło </a:t>
            </a:r>
            <a:r>
              <a:rPr lang="pl-PL" dirty="0">
                <a:solidFill>
                  <a:srgbClr val="002060"/>
                </a:solidFill>
              </a:rPr>
              <a:t>finansowania utrzymania produktów projektu: </a:t>
            </a:r>
            <a:r>
              <a:rPr lang="pl-PL" dirty="0" smtClean="0">
                <a:solidFill>
                  <a:srgbClr val="002060"/>
                </a:solidFill>
              </a:rPr>
              <a:t>budżet Beneficjenta oraz Partnera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 smtClean="0">
                <a:solidFill>
                  <a:srgbClr val="002060"/>
                </a:solidFill>
              </a:rPr>
              <a:t>Najważniejsze </a:t>
            </a:r>
            <a:r>
              <a:rPr lang="pl-PL" dirty="0">
                <a:solidFill>
                  <a:srgbClr val="002060"/>
                </a:solidFill>
              </a:rPr>
              <a:t>ryzyka:</a:t>
            </a:r>
            <a:endParaRPr lang="pl-PL" dirty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2381231"/>
              </p:ext>
            </p:extLst>
          </p:nvPr>
        </p:nvGraphicFramePr>
        <p:xfrm>
          <a:off x="767405" y="3398527"/>
          <a:ext cx="10729194" cy="313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790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4599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3007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62521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Nazwa ryzyka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Siła oddziaływania 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Prawdopodobieństwo wystąpienia ryzyka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Reakcja na ryzyko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Zmiany legislacyjne, zmiany prawne wpływające na kształt systemów teleinformatycznych.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duża</a:t>
                      </a:r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niskie</a:t>
                      </a:r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zmniejszenie zagrożenia</a:t>
                      </a:r>
                      <a:r>
                        <a:rPr lang="pl-PL" sz="1200" i="1" baseline="0" dirty="0" smtClean="0">
                          <a:solidFill>
                            <a:srgbClr val="0070C0"/>
                          </a:solidFill>
                        </a:rPr>
                        <a:t> - wybór rozwiązań oferowanych przez stabilnych dostawców oraz zapewnienie  możliwości modyfikowania systemów zapewnia możliwość dostosowania się do zmian.</a:t>
                      </a:r>
                      <a:endParaRPr lang="pl-PL" sz="20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Niewystarczająca organizacja zasobów ludzkich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duża</a:t>
                      </a:r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niskie</a:t>
                      </a:r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zmniejszenie zagrożenia – prowadzenie polityki kadrowej</a:t>
                      </a:r>
                      <a:r>
                        <a:rPr lang="pl-PL" sz="1200" i="1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tak, by zapewnić wystarczające zasoby przez cały okres trwałości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Awarie infrastruktury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średnia</a:t>
                      </a:r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średnie</a:t>
                      </a:r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zmniejszenie zagrożenia – zapewnienie regularnych przeglądów i konserwacja urządzeń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5367952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Niesolidny dostawca/dostawcy usług związanych z utrzymaniem systemów, jego podsystemów i platformy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średnia</a:t>
                      </a:r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średnie</a:t>
                      </a:r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zmniejszenie zagrożenia – duże</a:t>
                      </a:r>
                      <a:r>
                        <a:rPr lang="pl-PL" sz="1200" i="1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zaangażowanie na etapie postępowań przetargowych w wybór wykonawców zapewniających wysoką jakość prac</a:t>
                      </a:r>
                      <a:endParaRPr lang="pl-PL" sz="1200" i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364254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96E28105-763F-4193-B043-C170AA0A0327}">
  <ds:schemaRefs>
    <ds:schemaRef ds:uri="http://purl.org/dc/dcmitype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5df3a10b-8748-402e-bef4-aee373db4dbb"/>
    <ds:schemaRef ds:uri="9affde3b-50dd-4e74-9e2c-6b9654ae514a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2071</TotalTime>
  <Words>525</Words>
  <Application>Microsoft Office PowerPoint</Application>
  <PresentationFormat>Panoramiczny</PresentationFormat>
  <Paragraphs>128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50</cp:revision>
  <dcterms:created xsi:type="dcterms:W3CDTF">2017-01-27T12:50:17Z</dcterms:created>
  <dcterms:modified xsi:type="dcterms:W3CDTF">2022-07-13T10:52:28Z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